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65" r:id="rId3"/>
    <p:sldId id="268" r:id="rId4"/>
    <p:sldId id="271" r:id="rId5"/>
    <p:sldId id="272" r:id="rId6"/>
    <p:sldId id="269" r:id="rId7"/>
    <p:sldId id="270" r:id="rId8"/>
    <p:sldId id="279" r:id="rId9"/>
    <p:sldId id="267" r:id="rId10"/>
    <p:sldId id="259" r:id="rId11"/>
    <p:sldId id="260" r:id="rId12"/>
    <p:sldId id="278" r:id="rId13"/>
    <p:sldId id="273" r:id="rId14"/>
    <p:sldId id="274" r:id="rId15"/>
    <p:sldId id="275" r:id="rId16"/>
    <p:sldId id="277" r:id="rId17"/>
    <p:sldId id="276"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46"/>
  </p:normalViewPr>
  <p:slideViewPr>
    <p:cSldViewPr snapToGrid="0" snapToObjects="1">
      <p:cViewPr varScale="1">
        <p:scale>
          <a:sx n="99" d="100"/>
          <a:sy n="99" d="100"/>
        </p:scale>
        <p:origin x="7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7/27/22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5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7/27/22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5889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7/27/22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493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7/27/22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2995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7/27/22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8952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7/27/22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7687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7/27/22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130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7/27/22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9550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7/27/22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117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7/27/22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329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7/27/22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782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200" spc="100">
                <a:solidFill>
                  <a:schemeClr val="tx1">
                    <a:tint val="75000"/>
                  </a:schemeClr>
                </a:solidFill>
              </a:defRPr>
            </a:lvl1pPr>
          </a:lstStyle>
          <a:p>
            <a:fld id="{02AC24A9-CCB6-4F8D-B8DB-C2F3692CFA5A}" type="datetimeFigureOut">
              <a:rPr lang="en-US" smtClean="0"/>
              <a:t>7/27/22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200" spc="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200" spc="1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40881731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51" r:id="rId6"/>
    <p:sldLayoutId id="2147483746" r:id="rId7"/>
    <p:sldLayoutId id="2147483747" r:id="rId8"/>
    <p:sldLayoutId id="2147483748" r:id="rId9"/>
    <p:sldLayoutId id="2147483750" r:id="rId10"/>
    <p:sldLayoutId id="2147483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15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15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15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15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41BC04-DFEA-6393-F048-3A93CD591E10}"/>
              </a:ext>
            </a:extLst>
          </p:cNvPr>
          <p:cNvPicPr>
            <a:picLocks noChangeAspect="1"/>
          </p:cNvPicPr>
          <p:nvPr/>
        </p:nvPicPr>
        <p:blipFill rotWithShape="1">
          <a:blip r:embed="rId2"/>
          <a:srcRect l="11136" r="13024"/>
          <a:stretch/>
        </p:blipFill>
        <p:spPr>
          <a:xfrm>
            <a:off x="3523488" y="10"/>
            <a:ext cx="8668512" cy="6857990"/>
          </a:xfrm>
          <a:prstGeom prst="rect">
            <a:avLst/>
          </a:prstGeom>
        </p:spPr>
      </p:pic>
      <p:sp>
        <p:nvSpPr>
          <p:cNvPr id="23"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26690E-9D49-3B4F-BDEE-8C091E93BBE5}"/>
              </a:ext>
            </a:extLst>
          </p:cNvPr>
          <p:cNvSpPr>
            <a:spLocks noGrp="1"/>
          </p:cNvSpPr>
          <p:nvPr>
            <p:ph type="ctrTitle"/>
          </p:nvPr>
        </p:nvSpPr>
        <p:spPr>
          <a:xfrm>
            <a:off x="481029" y="1238477"/>
            <a:ext cx="5327733" cy="2549751"/>
          </a:xfrm>
        </p:spPr>
        <p:txBody>
          <a:bodyPr anchor="b">
            <a:normAutofit/>
          </a:bodyPr>
          <a:lstStyle/>
          <a:p>
            <a:r>
              <a:rPr lang="vi-VN" sz="3700" b="1">
                <a:latin typeface="American Typewriter" panose="02090604020004020304" pitchFamily="18" charset="77"/>
              </a:rPr>
              <a:t>BÀI 30. ỨNG DỤNG CỦA VIRUS TRONG Y HỌC VÀ THỰC TIỄN</a:t>
            </a:r>
            <a:endParaRPr lang="en-US" sz="3700">
              <a:latin typeface="American Typewriter" panose="02090604020004020304" pitchFamily="18" charset="77"/>
            </a:endParaRPr>
          </a:p>
        </p:txBody>
      </p:sp>
      <p:sp>
        <p:nvSpPr>
          <p:cNvPr id="24"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51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0042-CC78-AF4B-86FC-1D3C54BEBD63}"/>
              </a:ext>
            </a:extLst>
          </p:cNvPr>
          <p:cNvSpPr>
            <a:spLocks noGrp="1"/>
          </p:cNvSpPr>
          <p:nvPr>
            <p:ph type="title"/>
          </p:nvPr>
        </p:nvSpPr>
        <p:spPr>
          <a:xfrm>
            <a:off x="667657" y="310343"/>
            <a:ext cx="10440679" cy="868823"/>
          </a:xfrm>
        </p:spPr>
        <p:txBody>
          <a:bodyPr vert="horz" lIns="91440" tIns="45720" rIns="91440" bIns="45720" rtlCol="0" anchor="ctr">
            <a:normAutofit/>
          </a:bodyPr>
          <a:lstStyle/>
          <a:p>
            <a:r>
              <a:rPr lang="en-US" sz="3100">
                <a:solidFill>
                  <a:srgbClr val="0070C0"/>
                </a:solidFill>
                <a:latin typeface="Times New Roman" panose="02020603050405020304" pitchFamily="18" charset="0"/>
                <a:cs typeface="Times New Roman" panose="02020603050405020304" pitchFamily="18" charset="0"/>
              </a:rPr>
              <a:t>I. ỨNG DỤNG VIRUS TRONG Y HỌC.</a:t>
            </a:r>
          </a:p>
        </p:txBody>
      </p:sp>
      <p:graphicFrame>
        <p:nvGraphicFramePr>
          <p:cNvPr id="6" name="Table 5">
            <a:extLst>
              <a:ext uri="{FF2B5EF4-FFF2-40B4-BE49-F238E27FC236}">
                <a16:creationId xmlns:a16="http://schemas.microsoft.com/office/drawing/2014/main" id="{2B96D2E8-4343-7D43-9B06-9AC50152B69C}"/>
              </a:ext>
            </a:extLst>
          </p:cNvPr>
          <p:cNvGraphicFramePr>
            <a:graphicFrameLocks noGrp="1"/>
          </p:cNvGraphicFramePr>
          <p:nvPr>
            <p:extLst>
              <p:ext uri="{D42A27DB-BD31-4B8C-83A1-F6EECF244321}">
                <p14:modId xmlns:p14="http://schemas.microsoft.com/office/powerpoint/2010/main" val="509644951"/>
              </p:ext>
            </p:extLst>
          </p:nvPr>
        </p:nvGraphicFramePr>
        <p:xfrm>
          <a:off x="836922" y="2251043"/>
          <a:ext cx="10440679" cy="4296614"/>
        </p:xfrm>
        <a:graphic>
          <a:graphicData uri="http://schemas.openxmlformats.org/drawingml/2006/table">
            <a:tbl>
              <a:tblPr firstRow="1" firstCol="1" bandRow="1">
                <a:tableStyleId>{5C22544A-7EE6-4342-B048-85BDC9FD1C3A}</a:tableStyleId>
              </a:tblPr>
              <a:tblGrid>
                <a:gridCol w="1917130">
                  <a:extLst>
                    <a:ext uri="{9D8B030D-6E8A-4147-A177-3AD203B41FA5}">
                      <a16:colId xmlns:a16="http://schemas.microsoft.com/office/drawing/2014/main" val="942441718"/>
                    </a:ext>
                  </a:extLst>
                </a:gridCol>
                <a:gridCol w="2833390">
                  <a:extLst>
                    <a:ext uri="{9D8B030D-6E8A-4147-A177-3AD203B41FA5}">
                      <a16:colId xmlns:a16="http://schemas.microsoft.com/office/drawing/2014/main" val="3564753822"/>
                    </a:ext>
                  </a:extLst>
                </a:gridCol>
                <a:gridCol w="5690159">
                  <a:extLst>
                    <a:ext uri="{9D8B030D-6E8A-4147-A177-3AD203B41FA5}">
                      <a16:colId xmlns:a16="http://schemas.microsoft.com/office/drawing/2014/main" val="3688526305"/>
                    </a:ext>
                  </a:extLst>
                </a:gridCol>
              </a:tblGrid>
              <a:tr h="590057">
                <a:tc>
                  <a:txBody>
                    <a:bodyPr/>
                    <a:lstStyle/>
                    <a:p>
                      <a:pPr algn="ctr">
                        <a:lnSpc>
                          <a:spcPct val="150000"/>
                        </a:lnSpc>
                      </a:pPr>
                      <a:r>
                        <a:rPr lang="vi-VN" sz="1200">
                          <a:effectLst/>
                        </a:rPr>
                        <a:t>CHẾ PHẨM SINH HỌC</a:t>
                      </a: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algn="ctr">
                        <a:lnSpc>
                          <a:spcPct val="150000"/>
                        </a:lnSpc>
                      </a:pPr>
                      <a:r>
                        <a:rPr lang="vi-VN" sz="1200">
                          <a:effectLst/>
                        </a:rPr>
                        <a:t>CƠ SỞ KHOA HỌC</a:t>
                      </a: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algn="ctr">
                        <a:lnSpc>
                          <a:spcPct val="150000"/>
                        </a:lnSpc>
                      </a:pPr>
                      <a:r>
                        <a:rPr lang="vi-VN" sz="1200">
                          <a:effectLst/>
                        </a:rPr>
                        <a:t>QUY TRÌNH CÔNG NGHỆ</a:t>
                      </a: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1122868988"/>
                  </a:ext>
                </a:extLst>
              </a:tr>
              <a:tr h="3706557">
                <a:tc>
                  <a:txBody>
                    <a:bodyPr/>
                    <a:lstStyle/>
                    <a:p>
                      <a:pPr>
                        <a:lnSpc>
                          <a:spcPct val="150000"/>
                        </a:lnSpc>
                      </a:pPr>
                      <a:r>
                        <a:rPr lang="vi-VN" sz="1200">
                          <a:effectLst/>
                        </a:rPr>
                        <a:t> </a:t>
                      </a: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algn="just">
                        <a:lnSpc>
                          <a:spcPct val="150000"/>
                        </a:lnSpc>
                      </a:pP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algn="just">
                        <a:lnSpc>
                          <a:spcPct val="150000"/>
                        </a:lnSpc>
                      </a:pP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3368028174"/>
                  </a:ext>
                </a:extLst>
              </a:tr>
            </a:tbl>
          </a:graphicData>
        </a:graphic>
      </p:graphicFrame>
      <p:sp>
        <p:nvSpPr>
          <p:cNvPr id="7" name="Rectangle 3">
            <a:extLst>
              <a:ext uri="{FF2B5EF4-FFF2-40B4-BE49-F238E27FC236}">
                <a16:creationId xmlns:a16="http://schemas.microsoft.com/office/drawing/2014/main" id="{1176BBBF-CB7C-C840-BC17-0FAB63BE1D63}"/>
              </a:ext>
            </a:extLst>
          </p:cNvPr>
          <p:cNvSpPr>
            <a:spLocks noChangeArrowheads="1"/>
          </p:cNvSpPr>
          <p:nvPr/>
        </p:nvSpPr>
        <p:spPr bwMode="auto">
          <a:xfrm>
            <a:off x="1315892" y="1179166"/>
            <a:ext cx="104406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Body CS)"/>
              </a:rPr>
              <a:t>PHIẾU HỌC TẬP</a:t>
            </a:r>
            <a:endParaRPr kumimoji="0" lang="vi-VN" altLang="en-US" b="0" i="0" u="none" strike="noStrike" cap="none" normalizeH="0" baseline="0">
              <a:ln>
                <a:noFill/>
              </a:ln>
              <a:solidFill>
                <a:srgbClr val="FF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Body CS)"/>
              </a:rPr>
              <a:t>Cho biết cơ sở khoa học, quy trình công nghệ của các ứng dụng đó.</a:t>
            </a:r>
            <a:endParaRPr kumimoji="0" lang="vi-VN" altLang="en-US" b="0" i="0" u="none" strike="noStrike" cap="none" normalizeH="0" baseline="0">
              <a:ln>
                <a:noFill/>
              </a:ln>
              <a:solidFill>
                <a:schemeClr val="tx1"/>
              </a:solidFill>
              <a:effectLst/>
            </a:endParaRPr>
          </a:p>
        </p:txBody>
      </p:sp>
      <p:sp>
        <p:nvSpPr>
          <p:cNvPr id="10" name="TextBox 9">
            <a:extLst>
              <a:ext uri="{FF2B5EF4-FFF2-40B4-BE49-F238E27FC236}">
                <a16:creationId xmlns:a16="http://schemas.microsoft.com/office/drawing/2014/main" id="{4FADD8F6-8919-404A-99A8-13608E4B3CAD}"/>
              </a:ext>
            </a:extLst>
          </p:cNvPr>
          <p:cNvSpPr txBox="1"/>
          <p:nvPr/>
        </p:nvSpPr>
        <p:spPr>
          <a:xfrm>
            <a:off x="2714172" y="2795397"/>
            <a:ext cx="2859314" cy="3787383"/>
          </a:xfrm>
          <a:prstGeom prst="rect">
            <a:avLst/>
          </a:prstGeom>
          <a:noFill/>
        </p:spPr>
        <p:txBody>
          <a:bodyPr wrap="square">
            <a:spAutoFit/>
          </a:bodyPr>
          <a:lstStyle/>
          <a:p>
            <a:pPr algn="just">
              <a:lnSpc>
                <a:spcPct val="150000"/>
              </a:lnSpc>
            </a:pPr>
            <a:r>
              <a:rPr lang="vi-VN" sz="1800">
                <a:effectLst/>
              </a:rPr>
              <a:t>Một số virus kí sinh ở virus kí sinh ở vi khuẩn (phage), chứa các đoạn gene không thật sự quan trọng, nếu cắt bỏ và thay bởi một </a:t>
            </a:r>
            <a:r>
              <a:rPr lang="vi-VN" sz="1800" b="1">
                <a:solidFill>
                  <a:schemeClr val="accent5">
                    <a:lumMod val="75000"/>
                  </a:schemeClr>
                </a:solidFill>
                <a:effectLst/>
              </a:rPr>
              <a:t>đoạn gene khác </a:t>
            </a:r>
            <a:r>
              <a:rPr lang="vi-VN" sz="1800">
                <a:effectLst/>
              </a:rPr>
              <a:t>thì quá trình nhân lên của chúng không bị ảnh hưởng.</a:t>
            </a:r>
            <a:endParaRPr lang="en-US" sz="1800">
              <a:solidFill>
                <a:srgbClr val="000000"/>
              </a:solidFill>
              <a:effectLst/>
              <a:latin typeface="Times New Roman" panose="02020603050405020304" pitchFamily="18" charset="0"/>
              <a:ea typeface="Calibri" panose="020F0502020204030204" pitchFamily="34" charset="0"/>
              <a:cs typeface="Times New Roman (Body CS)"/>
            </a:endParaRPr>
          </a:p>
        </p:txBody>
      </p:sp>
      <p:sp>
        <p:nvSpPr>
          <p:cNvPr id="12" name="TextBox 11">
            <a:extLst>
              <a:ext uri="{FF2B5EF4-FFF2-40B4-BE49-F238E27FC236}">
                <a16:creationId xmlns:a16="http://schemas.microsoft.com/office/drawing/2014/main" id="{E5F7EFBC-1F6B-274E-B21E-3909E2A1B4BD}"/>
              </a:ext>
            </a:extLst>
          </p:cNvPr>
          <p:cNvSpPr txBox="1"/>
          <p:nvPr/>
        </p:nvSpPr>
        <p:spPr>
          <a:xfrm>
            <a:off x="5573486" y="2795397"/>
            <a:ext cx="5704115" cy="3746475"/>
          </a:xfrm>
          <a:prstGeom prst="rect">
            <a:avLst/>
          </a:prstGeom>
          <a:noFill/>
        </p:spPr>
        <p:txBody>
          <a:bodyPr wrap="square">
            <a:spAutoFit/>
          </a:bodyPr>
          <a:lstStyle/>
          <a:p>
            <a:pPr algn="just">
              <a:lnSpc>
                <a:spcPct val="150000"/>
              </a:lnSpc>
            </a:pPr>
            <a:r>
              <a:rPr lang="vi-VN" sz="1600">
                <a:effectLst/>
              </a:rPr>
              <a:t>Dựa vào tính chất này, người ta đã sử dụng virus làm vector và sản xuất chế phẩm bằng quy trình công nghệ sau:</a:t>
            </a:r>
            <a:endParaRPr lang="en-US" sz="1600">
              <a:effectLst/>
            </a:endParaRPr>
          </a:p>
          <a:p>
            <a:pPr algn="just">
              <a:lnSpc>
                <a:spcPct val="150000"/>
              </a:lnSpc>
            </a:pPr>
            <a:r>
              <a:rPr lang="vi-VN" sz="1600">
                <a:effectLst/>
              </a:rPr>
              <a:t>(1) Tạo vector virus tái tổ hợp: cắt bỏ gene không quan trọng của virus, gắn/ghép gene mong muốn vào virus tái tổ hợp.</a:t>
            </a:r>
            <a:endParaRPr lang="en-US" sz="1600">
              <a:effectLst/>
            </a:endParaRPr>
          </a:p>
          <a:p>
            <a:pPr algn="just">
              <a:lnSpc>
                <a:spcPct val="150000"/>
              </a:lnSpc>
            </a:pPr>
            <a:r>
              <a:rPr lang="vi-VN" sz="1600">
                <a:effectLst/>
              </a:rPr>
              <a:t>(2). Biến nạp gene mong muốn vào cơ thể vi khuẩn: sử dụng virus tái tổ hợp làm vector để chuyển gene mong muốn vào tế bào vi khuẩn.</a:t>
            </a:r>
            <a:endParaRPr lang="en-US" sz="1600">
              <a:effectLst/>
            </a:endParaRPr>
          </a:p>
          <a:p>
            <a:pPr algn="just">
              <a:lnSpc>
                <a:spcPct val="150000"/>
              </a:lnSpc>
            </a:pPr>
            <a:r>
              <a:rPr lang="vi-VN" sz="1600">
                <a:effectLst/>
              </a:rPr>
              <a:t>(3). Tiến hành nuôi vi khuẩn để thu sinh khối và tách chiết sinh khối để thu chế phẩm.</a:t>
            </a:r>
            <a:endParaRPr lang="en-US" sz="1600"/>
          </a:p>
        </p:txBody>
      </p:sp>
      <p:sp>
        <p:nvSpPr>
          <p:cNvPr id="8" name="TextBox 7">
            <a:extLst>
              <a:ext uri="{FF2B5EF4-FFF2-40B4-BE49-F238E27FC236}">
                <a16:creationId xmlns:a16="http://schemas.microsoft.com/office/drawing/2014/main" id="{58FCCC4C-A0D9-654D-8963-FAE4DCAD83D0}"/>
              </a:ext>
            </a:extLst>
          </p:cNvPr>
          <p:cNvSpPr txBox="1"/>
          <p:nvPr/>
        </p:nvSpPr>
        <p:spPr>
          <a:xfrm>
            <a:off x="967033" y="3002096"/>
            <a:ext cx="1617029" cy="1689822"/>
          </a:xfrm>
          <a:prstGeom prst="rect">
            <a:avLst/>
          </a:prstGeom>
          <a:noFill/>
        </p:spPr>
        <p:txBody>
          <a:bodyPr wrap="square">
            <a:spAutoFit/>
          </a:bodyPr>
          <a:lstStyle/>
          <a:p>
            <a:pPr>
              <a:lnSpc>
                <a:spcPct val="150000"/>
              </a:lnSpc>
            </a:pPr>
            <a:r>
              <a:rPr lang="vi-VN" sz="2400">
                <a:solidFill>
                  <a:schemeClr val="bg1"/>
                </a:solidFill>
                <a:effectLst/>
              </a:rPr>
              <a:t>Insulin</a:t>
            </a:r>
            <a:endParaRPr lang="en-US" sz="2400">
              <a:solidFill>
                <a:schemeClr val="bg1"/>
              </a:solidFill>
              <a:effectLst/>
            </a:endParaRPr>
          </a:p>
          <a:p>
            <a:pPr>
              <a:lnSpc>
                <a:spcPct val="150000"/>
              </a:lnSpc>
            </a:pPr>
            <a:r>
              <a:rPr lang="vi-VN" sz="2400">
                <a:solidFill>
                  <a:schemeClr val="bg1"/>
                </a:solidFill>
                <a:effectLst/>
              </a:rPr>
              <a:t>Interferon</a:t>
            </a:r>
          </a:p>
          <a:p>
            <a:pPr>
              <a:lnSpc>
                <a:spcPct val="150000"/>
              </a:lnSpc>
            </a:pPr>
            <a:r>
              <a:rPr lang="vi-VN" sz="2400">
                <a:solidFill>
                  <a:schemeClr val="bg1"/>
                </a:solidFill>
              </a:rPr>
              <a:t>Vaccine</a:t>
            </a:r>
            <a:endParaRPr lang="en-US" sz="2400">
              <a:solidFill>
                <a:schemeClr val="bg1"/>
              </a:solidFill>
              <a:effectLst/>
            </a:endParaRPr>
          </a:p>
        </p:txBody>
      </p:sp>
    </p:spTree>
    <p:extLst>
      <p:ext uri="{BB962C8B-B14F-4D97-AF65-F5344CB8AC3E}">
        <p14:creationId xmlns:p14="http://schemas.microsoft.com/office/powerpoint/2010/main" val="320414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3B9AF9-76A9-9844-9100-C26A0E2E1882}"/>
              </a:ext>
            </a:extLst>
          </p:cNvPr>
          <p:cNvPicPr>
            <a:picLocks noChangeAspect="1"/>
          </p:cNvPicPr>
          <p:nvPr/>
        </p:nvPicPr>
        <p:blipFill>
          <a:blip r:embed="rId2"/>
          <a:stretch>
            <a:fillRect/>
          </a:stretch>
        </p:blipFill>
        <p:spPr>
          <a:xfrm>
            <a:off x="335889" y="1554623"/>
            <a:ext cx="10591306" cy="4086061"/>
          </a:xfrm>
          <a:prstGeom prst="rect">
            <a:avLst/>
          </a:prstGeom>
        </p:spPr>
      </p:pic>
      <p:sp>
        <p:nvSpPr>
          <p:cNvPr id="7" name="TextBox 6">
            <a:extLst>
              <a:ext uri="{FF2B5EF4-FFF2-40B4-BE49-F238E27FC236}">
                <a16:creationId xmlns:a16="http://schemas.microsoft.com/office/drawing/2014/main" id="{4E95495E-866A-7840-92D8-BC05F448D927}"/>
              </a:ext>
            </a:extLst>
          </p:cNvPr>
          <p:cNvSpPr txBox="1"/>
          <p:nvPr/>
        </p:nvSpPr>
        <p:spPr>
          <a:xfrm>
            <a:off x="1611087" y="5849034"/>
            <a:ext cx="9129484" cy="461665"/>
          </a:xfrm>
          <a:prstGeom prst="rect">
            <a:avLst/>
          </a:prstGeom>
          <a:noFill/>
        </p:spPr>
        <p:txBody>
          <a:bodyPr wrap="square">
            <a:spAutoFit/>
          </a:bodyPr>
          <a:lstStyle/>
          <a:p>
            <a:r>
              <a:rPr lang="vi-VN" sz="2400" b="1">
                <a:solidFill>
                  <a:srgbClr val="FF0000"/>
                </a:solidFill>
                <a:effectLst/>
                <a:latin typeface="Times New Roman" panose="02020603050405020304" pitchFamily="18" charset="0"/>
                <a:ea typeface="Calibri" panose="020F0502020204030204" pitchFamily="34" charset="0"/>
                <a:cs typeface="Times New Roman (Body CS)"/>
              </a:rPr>
              <a:t>Dựa vài hình 30.1 hãy mô tả quy trình sản xuất insulin, interferon.</a:t>
            </a:r>
            <a:r>
              <a:rPr lang="en-US" sz="2400">
                <a:solidFill>
                  <a:srgbClr val="FF0000"/>
                </a:solidFill>
                <a:effectLst/>
              </a:rPr>
              <a:t> </a:t>
            </a:r>
            <a:endParaRPr lang="en-US" sz="2400">
              <a:solidFill>
                <a:srgbClr val="FF0000"/>
              </a:solidFill>
            </a:endParaRPr>
          </a:p>
        </p:txBody>
      </p:sp>
      <p:sp>
        <p:nvSpPr>
          <p:cNvPr id="8" name="Title 1">
            <a:extLst>
              <a:ext uri="{FF2B5EF4-FFF2-40B4-BE49-F238E27FC236}">
                <a16:creationId xmlns:a16="http://schemas.microsoft.com/office/drawing/2014/main" id="{C95C8E01-3897-774E-B91D-5F1D518AD51A}"/>
              </a:ext>
            </a:extLst>
          </p:cNvPr>
          <p:cNvSpPr>
            <a:spLocks noGrp="1"/>
          </p:cNvSpPr>
          <p:nvPr>
            <p:ph type="title"/>
          </p:nvPr>
        </p:nvSpPr>
        <p:spPr>
          <a:xfrm>
            <a:off x="632650" y="614856"/>
            <a:ext cx="11142153" cy="1179576"/>
          </a:xfrm>
        </p:spPr>
        <p:txBody>
          <a:bodyPr>
            <a:noAutofit/>
          </a:bodyPr>
          <a:lstStyle/>
          <a:p>
            <a:r>
              <a:rPr lang="en-US" sz="2800" b="0">
                <a:solidFill>
                  <a:srgbClr val="FF0000"/>
                </a:solidFill>
              </a:rPr>
              <a:t>1. Một số thành tựu về ứng dụng virus trong sản xuất chế phẩm sinh học. </a:t>
            </a:r>
          </a:p>
        </p:txBody>
      </p:sp>
      <p:sp>
        <p:nvSpPr>
          <p:cNvPr id="9" name="Title 1">
            <a:extLst>
              <a:ext uri="{FF2B5EF4-FFF2-40B4-BE49-F238E27FC236}">
                <a16:creationId xmlns:a16="http://schemas.microsoft.com/office/drawing/2014/main" id="{2A91B865-2C5E-0C4F-8ECA-0D50EEDA571B}"/>
              </a:ext>
            </a:extLst>
          </p:cNvPr>
          <p:cNvSpPr txBox="1">
            <a:spLocks/>
          </p:cNvSpPr>
          <p:nvPr/>
        </p:nvSpPr>
        <p:spPr>
          <a:xfrm>
            <a:off x="417196" y="60358"/>
            <a:ext cx="7985759" cy="868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pPr algn="ctr"/>
            <a:r>
              <a:rPr lang="en-US" sz="3100">
                <a:latin typeface="Times New Roman" panose="02020603050405020304" pitchFamily="18" charset="0"/>
                <a:cs typeface="Times New Roman" panose="02020603050405020304" pitchFamily="18" charset="0"/>
              </a:rPr>
              <a:t>I. ỨNG DỤNG VIRUS TRONG Y HỌC.</a:t>
            </a:r>
          </a:p>
        </p:txBody>
      </p:sp>
    </p:spTree>
    <p:extLst>
      <p:ext uri="{BB962C8B-B14F-4D97-AF65-F5344CB8AC3E}">
        <p14:creationId xmlns:p14="http://schemas.microsoft.com/office/powerpoint/2010/main" val="152893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5C8E01-3897-774E-B91D-5F1D518AD51A}"/>
              </a:ext>
            </a:extLst>
          </p:cNvPr>
          <p:cNvSpPr>
            <a:spLocks noGrp="1"/>
          </p:cNvSpPr>
          <p:nvPr>
            <p:ph type="title"/>
          </p:nvPr>
        </p:nvSpPr>
        <p:spPr>
          <a:xfrm>
            <a:off x="632650" y="614856"/>
            <a:ext cx="11142153" cy="1179576"/>
          </a:xfrm>
        </p:spPr>
        <p:txBody>
          <a:bodyPr>
            <a:noAutofit/>
          </a:bodyPr>
          <a:lstStyle/>
          <a:p>
            <a:r>
              <a:rPr lang="en-US" sz="2800" b="0">
                <a:solidFill>
                  <a:srgbClr val="FF0000"/>
                </a:solidFill>
              </a:rPr>
              <a:t>1. Một số thành tựu về ứng dụng virus trong sản xuất chế phẩm sinh học. </a:t>
            </a:r>
          </a:p>
        </p:txBody>
      </p:sp>
      <p:sp>
        <p:nvSpPr>
          <p:cNvPr id="9" name="Title 1">
            <a:extLst>
              <a:ext uri="{FF2B5EF4-FFF2-40B4-BE49-F238E27FC236}">
                <a16:creationId xmlns:a16="http://schemas.microsoft.com/office/drawing/2014/main" id="{2A91B865-2C5E-0C4F-8ECA-0D50EEDA571B}"/>
              </a:ext>
            </a:extLst>
          </p:cNvPr>
          <p:cNvSpPr txBox="1">
            <a:spLocks/>
          </p:cNvSpPr>
          <p:nvPr/>
        </p:nvSpPr>
        <p:spPr>
          <a:xfrm>
            <a:off x="417196" y="60358"/>
            <a:ext cx="7985759" cy="868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pPr algn="ctr"/>
            <a:r>
              <a:rPr lang="en-US" sz="3100">
                <a:latin typeface="Times New Roman" panose="02020603050405020304" pitchFamily="18" charset="0"/>
                <a:cs typeface="Times New Roman" panose="02020603050405020304" pitchFamily="18" charset="0"/>
              </a:rPr>
              <a:t>I. ỨNG DỤNG VIRUS TRONG Y HỌC.</a:t>
            </a:r>
          </a:p>
        </p:txBody>
      </p:sp>
      <p:pic>
        <p:nvPicPr>
          <p:cNvPr id="10" name="Picture 9">
            <a:extLst>
              <a:ext uri="{FF2B5EF4-FFF2-40B4-BE49-F238E27FC236}">
                <a16:creationId xmlns:a16="http://schemas.microsoft.com/office/drawing/2014/main" id="{A7658CFC-E02F-EC45-8215-19DA6A365E08}"/>
              </a:ext>
            </a:extLst>
          </p:cNvPr>
          <p:cNvPicPr>
            <a:picLocks noChangeAspect="1"/>
          </p:cNvPicPr>
          <p:nvPr/>
        </p:nvPicPr>
        <p:blipFill>
          <a:blip r:embed="rId2"/>
          <a:stretch>
            <a:fillRect/>
          </a:stretch>
        </p:blipFill>
        <p:spPr>
          <a:xfrm>
            <a:off x="2450876" y="1668899"/>
            <a:ext cx="6708890" cy="4960719"/>
          </a:xfrm>
          <a:prstGeom prst="rect">
            <a:avLst/>
          </a:prstGeom>
        </p:spPr>
      </p:pic>
    </p:spTree>
    <p:extLst>
      <p:ext uri="{BB962C8B-B14F-4D97-AF65-F5344CB8AC3E}">
        <p14:creationId xmlns:p14="http://schemas.microsoft.com/office/powerpoint/2010/main" val="69247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2770AB-DC37-1E46-ACA4-D13E9CB75146}"/>
              </a:ext>
            </a:extLst>
          </p:cNvPr>
          <p:cNvSpPr>
            <a:spLocks noGrp="1"/>
          </p:cNvSpPr>
          <p:nvPr>
            <p:ph type="title"/>
          </p:nvPr>
        </p:nvSpPr>
        <p:spPr>
          <a:xfrm>
            <a:off x="1804988" y="1442172"/>
            <a:ext cx="8858250" cy="2177328"/>
          </a:xfrm>
        </p:spPr>
        <p:txBody>
          <a:bodyPr vert="horz" lIns="91440" tIns="45720" rIns="91440" bIns="45720" rtlCol="0" anchor="ctr">
            <a:normAutofit/>
          </a:bodyPr>
          <a:lstStyle/>
          <a:p>
            <a:pPr algn="ctr"/>
            <a:r>
              <a:rPr lang="en-US" sz="4400">
                <a:solidFill>
                  <a:srgbClr val="00B050"/>
                </a:solidFill>
                <a:latin typeface="American Typewriter" panose="02090604020004020304" pitchFamily="18" charset="77"/>
                <a:cs typeface="Times New Roman" panose="02020603050405020304" pitchFamily="18" charset="0"/>
              </a:rPr>
              <a:t>II. ỨNG DỤNG CỦA VIRUS TRONG NÔNG NGHIỆP</a:t>
            </a:r>
          </a:p>
        </p:txBody>
      </p:sp>
      <p:sp>
        <p:nvSpPr>
          <p:cNvPr id="16" name="Rectangle: Rounded Corners 15">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74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777C-5D76-1448-986F-F9EFE3E39004}"/>
              </a:ext>
            </a:extLst>
          </p:cNvPr>
          <p:cNvSpPr>
            <a:spLocks noGrp="1"/>
          </p:cNvSpPr>
          <p:nvPr>
            <p:ph type="title"/>
          </p:nvPr>
        </p:nvSpPr>
        <p:spPr/>
        <p:txBody>
          <a:bodyPr/>
          <a:lstStyle/>
          <a:p>
            <a:r>
              <a:rPr lang="en-US">
                <a:solidFill>
                  <a:schemeClr val="accent5"/>
                </a:solidFill>
                <a:latin typeface="Apple Chancery" panose="03020702040506060504" pitchFamily="66" charset="-79"/>
                <a:cs typeface="Apple Chancery" panose="03020702040506060504" pitchFamily="66" charset="-79"/>
              </a:rPr>
              <a:t>1. Sản xuất thuốc trừ sâu</a:t>
            </a:r>
          </a:p>
        </p:txBody>
      </p:sp>
      <p:sp>
        <p:nvSpPr>
          <p:cNvPr id="5" name="Content Placeholder 4">
            <a:extLst>
              <a:ext uri="{FF2B5EF4-FFF2-40B4-BE49-F238E27FC236}">
                <a16:creationId xmlns:a16="http://schemas.microsoft.com/office/drawing/2014/main" id="{B55EDF79-C2B2-8B47-A6BE-D11CCEC64704}"/>
              </a:ext>
            </a:extLst>
          </p:cNvPr>
          <p:cNvSpPr>
            <a:spLocks noGrp="1"/>
          </p:cNvSpPr>
          <p:nvPr>
            <p:ph idx="1"/>
          </p:nvPr>
        </p:nvSpPr>
        <p:spPr>
          <a:xfrm>
            <a:off x="1115568" y="5826759"/>
            <a:ext cx="10168128" cy="497115"/>
          </a:xfrm>
        </p:spPr>
        <p:txBody>
          <a:bodyPr/>
          <a:lstStyle/>
          <a:p>
            <a:pPr marL="0" indent="0">
              <a:buNone/>
            </a:pPr>
            <a:r>
              <a:rPr lang="en-US">
                <a:solidFill>
                  <a:srgbClr val="FF0000"/>
                </a:solidFill>
              </a:rPr>
              <a:t>Quy trình ứng dụng virus để sản xuất thuốc trừ sâu sinh học </a:t>
            </a:r>
          </a:p>
        </p:txBody>
      </p:sp>
      <p:pic>
        <p:nvPicPr>
          <p:cNvPr id="6" name="Picture 5">
            <a:extLst>
              <a:ext uri="{FF2B5EF4-FFF2-40B4-BE49-F238E27FC236}">
                <a16:creationId xmlns:a16="http://schemas.microsoft.com/office/drawing/2014/main" id="{C4FF55FF-4510-1A40-AF83-93D489AD877B}"/>
              </a:ext>
            </a:extLst>
          </p:cNvPr>
          <p:cNvPicPr>
            <a:picLocks noChangeAspect="1"/>
          </p:cNvPicPr>
          <p:nvPr/>
        </p:nvPicPr>
        <p:blipFill rotWithShape="1">
          <a:blip r:embed="rId2"/>
          <a:srcRect b="10494"/>
          <a:stretch/>
        </p:blipFill>
        <p:spPr>
          <a:xfrm>
            <a:off x="1418897" y="1595609"/>
            <a:ext cx="8828690" cy="4231150"/>
          </a:xfrm>
          <a:prstGeom prst="rect">
            <a:avLst/>
          </a:prstGeom>
        </p:spPr>
      </p:pic>
    </p:spTree>
    <p:extLst>
      <p:ext uri="{BB962C8B-B14F-4D97-AF65-F5344CB8AC3E}">
        <p14:creationId xmlns:p14="http://schemas.microsoft.com/office/powerpoint/2010/main" val="184436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0339D5-20DF-A349-9613-FF014B7A407D}"/>
              </a:ext>
            </a:extLst>
          </p:cNvPr>
          <p:cNvSpPr txBox="1">
            <a:spLocks/>
          </p:cNvSpPr>
          <p:nvPr/>
        </p:nvSpPr>
        <p:spPr>
          <a:xfrm>
            <a:off x="1267968" y="701040"/>
            <a:ext cx="10168128" cy="1179576"/>
          </a:xfrm>
          <a:prstGeom prst="rect">
            <a:avLst/>
          </a:prstGeom>
        </p:spPr>
        <p:txBody>
          <a:bodyPr lIns="109728" tIns="109728" rIns="109728" bIns="91440" anchor="ctr">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r>
              <a:rPr lang="en-US">
                <a:solidFill>
                  <a:schemeClr val="accent5"/>
                </a:solidFill>
                <a:latin typeface="Apple Chancery" panose="03020702040506060504" pitchFamily="66" charset="-79"/>
                <a:cs typeface="Apple Chancery" panose="03020702040506060504" pitchFamily="66" charset="-79"/>
              </a:rPr>
              <a:t>1. Sản xuất thuốc trừ sâu</a:t>
            </a:r>
          </a:p>
        </p:txBody>
      </p:sp>
      <p:pic>
        <p:nvPicPr>
          <p:cNvPr id="14340" name="Picture 4" descr="Mới 2020] Quy trình sản xuất thuốc trừ sâu sinh học đạt chuẩn - Công Ty  TNHH Nông Nghiệp Công Nghệ Cao">
            <a:extLst>
              <a:ext uri="{FF2B5EF4-FFF2-40B4-BE49-F238E27FC236}">
                <a16:creationId xmlns:a16="http://schemas.microsoft.com/office/drawing/2014/main" id="{13FD9BD3-D0B4-F14D-8E52-09748AE8C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29229"/>
            <a:ext cx="9906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56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0339D5-20DF-A349-9613-FF014B7A407D}"/>
              </a:ext>
            </a:extLst>
          </p:cNvPr>
          <p:cNvSpPr txBox="1">
            <a:spLocks/>
          </p:cNvSpPr>
          <p:nvPr/>
        </p:nvSpPr>
        <p:spPr>
          <a:xfrm>
            <a:off x="1267968" y="701040"/>
            <a:ext cx="10168128" cy="1179576"/>
          </a:xfrm>
          <a:prstGeom prst="rect">
            <a:avLst/>
          </a:prstGeom>
        </p:spPr>
        <p:txBody>
          <a:bodyPr lIns="109728" tIns="109728" rIns="109728" bIns="91440" anchor="ctr">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r>
              <a:rPr lang="en-US">
                <a:solidFill>
                  <a:schemeClr val="accent5"/>
                </a:solidFill>
                <a:latin typeface="Apple Chancery" panose="03020702040506060504" pitchFamily="66" charset="-79"/>
                <a:cs typeface="Apple Chancery" panose="03020702040506060504" pitchFamily="66" charset="-79"/>
              </a:rPr>
              <a:t>2. Sản xuất giống cây trồng</a:t>
            </a:r>
          </a:p>
        </p:txBody>
      </p:sp>
      <p:pic>
        <p:nvPicPr>
          <p:cNvPr id="16392" name="Picture 8" descr="Thực phẩm biến đổi gen sự hứa hẹn và các vấn đề liên quan">
            <a:extLst>
              <a:ext uri="{FF2B5EF4-FFF2-40B4-BE49-F238E27FC236}">
                <a16:creationId xmlns:a16="http://schemas.microsoft.com/office/drawing/2014/main" id="{4436E814-68BE-434C-B969-BB28AA949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853" y="1768517"/>
            <a:ext cx="5360307" cy="4703743"/>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Environmental Issues - The GMO Question">
            <a:extLst>
              <a:ext uri="{FF2B5EF4-FFF2-40B4-BE49-F238E27FC236}">
                <a16:creationId xmlns:a16="http://schemas.microsoft.com/office/drawing/2014/main" id="{37CB88B9-00C9-574F-BEBF-BB5200D6E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04" y="1880616"/>
            <a:ext cx="5478590" cy="427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11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rrent perspectives on genetically modified crops and detection methods |  SpringerLink">
            <a:extLst>
              <a:ext uri="{FF2B5EF4-FFF2-40B4-BE49-F238E27FC236}">
                <a16:creationId xmlns:a16="http://schemas.microsoft.com/office/drawing/2014/main" id="{AF8904D8-91AD-8A47-A37B-C6FC56486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31750"/>
            <a:ext cx="8699500" cy="679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47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9" name="Rectangle 309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0" name="Rectangle 309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11" name="Rectangle 309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99E42-9DBA-0044-B5C6-46CE90B867E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a:t>Hãy giải thích vì sao phage được sử dụng để làm vector chuyển gene.</a:t>
            </a:r>
          </a:p>
        </p:txBody>
      </p:sp>
      <p:sp>
        <p:nvSpPr>
          <p:cNvPr id="3112" name="Rectangle 310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3" name="Rectangle 310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Huge bacteria-eating viruses narrow gap between life and non-life |  Berkeley News">
            <a:extLst>
              <a:ext uri="{FF2B5EF4-FFF2-40B4-BE49-F238E27FC236}">
                <a16:creationId xmlns:a16="http://schemas.microsoft.com/office/drawing/2014/main" id="{6F6F0FDE-35CC-A946-9684-DEFE4C9C6E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4608" y="1068399"/>
            <a:ext cx="6846363" cy="4569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5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5" name="Freeform: Shape 410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07" name="Freeform: Shape 410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399E42-9DBA-0044-B5C6-46CE90B867E2}"/>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000"/>
              <a:t>Hãy giải thích vì sao phage được sử dụng để làm vector chuyển gene.</a:t>
            </a:r>
          </a:p>
        </p:txBody>
      </p:sp>
      <p:sp>
        <p:nvSpPr>
          <p:cNvPr id="4109" name="Rectangle 410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1" name="Rectangle 411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2DFD8DF-8FB9-4843-AC2E-B229AB209811}"/>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110000"/>
              </a:lnSpc>
              <a:spcAft>
                <a:spcPts val="600"/>
              </a:spcAft>
              <a:buFont typeface="Arial" panose="020B0604020202020204" pitchFamily="34" charset="0"/>
              <a:buChar char="•"/>
            </a:pPr>
            <a:r>
              <a:rPr lang="en-US" sz="1700">
                <a:effectLst/>
              </a:rPr>
              <a:t>Phage có khả năng thực hiện tải nạp (chuyển gene từ tế bào cho sang tế bào nhận).</a:t>
            </a:r>
          </a:p>
          <a:p>
            <a:pPr indent="-228600">
              <a:lnSpc>
                <a:spcPct val="110000"/>
              </a:lnSpc>
              <a:spcAft>
                <a:spcPts val="600"/>
              </a:spcAft>
              <a:buFont typeface="Arial" panose="020B0604020202020204" pitchFamily="34" charset="0"/>
              <a:buChar char="•"/>
            </a:pPr>
            <a:r>
              <a:rPr lang="en-US" sz="1700"/>
              <a:t>P</a:t>
            </a:r>
            <a:r>
              <a:rPr lang="en-US" sz="1700">
                <a:effectLst/>
              </a:rPr>
              <a:t>hage có thể mang được đoạn DNA lớn hơn (15-23kb).</a:t>
            </a:r>
          </a:p>
          <a:p>
            <a:pPr indent="-228600">
              <a:lnSpc>
                <a:spcPct val="110000"/>
              </a:lnSpc>
              <a:spcAft>
                <a:spcPts val="600"/>
              </a:spcAft>
              <a:buFont typeface="Arial" panose="020B0604020202020204" pitchFamily="34" charset="0"/>
              <a:buChar char="•"/>
            </a:pPr>
            <a:r>
              <a:rPr lang="en-US" sz="1700"/>
              <a:t>D</a:t>
            </a:r>
            <a:r>
              <a:rPr lang="en-US" sz="1700">
                <a:effectLst/>
              </a:rPr>
              <a:t>ễ bảo quản, dễ tách gene ra phân tích. </a:t>
            </a:r>
            <a:endParaRPr lang="en-US" sz="1700"/>
          </a:p>
        </p:txBody>
      </p:sp>
      <p:pic>
        <p:nvPicPr>
          <p:cNvPr id="4098" name="Picture 2" descr="Transduction in Bacteria: Definition, Types, Steps and Advantages">
            <a:extLst>
              <a:ext uri="{FF2B5EF4-FFF2-40B4-BE49-F238E27FC236}">
                <a16:creationId xmlns:a16="http://schemas.microsoft.com/office/drawing/2014/main" id="{95F05E43-C06C-7248-93B8-0406542E0A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1184" y="1407304"/>
            <a:ext cx="6922008" cy="414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05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2" name="Rectangle 4114">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24" name="Freeform: Shape 4116">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25" name="Freeform: Shape 4118">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843FEF-0D74-6C42-952F-1CE74D0AA11A}"/>
              </a:ext>
            </a:extLst>
          </p:cNvPr>
          <p:cNvSpPr>
            <a:spLocks noGrp="1"/>
          </p:cNvSpPr>
          <p:nvPr>
            <p:ph type="title"/>
          </p:nvPr>
        </p:nvSpPr>
        <p:spPr>
          <a:xfrm>
            <a:off x="367301" y="107111"/>
            <a:ext cx="4832802" cy="1252375"/>
          </a:xfrm>
        </p:spPr>
        <p:txBody>
          <a:bodyPr vert="horz" lIns="91440" tIns="45720" rIns="91440" bIns="45720" rtlCol="0" anchor="ctr">
            <a:normAutofit/>
          </a:bodyPr>
          <a:lstStyle/>
          <a:p>
            <a:r>
              <a:rPr lang="en-US" sz="2800"/>
              <a:t>I. ỨNG DỤNG VIRUS TRONG Y HỌC.</a:t>
            </a:r>
            <a:endParaRPr lang="en-US" sz="2600" b="0"/>
          </a:p>
        </p:txBody>
      </p:sp>
      <p:sp>
        <p:nvSpPr>
          <p:cNvPr id="4121" name="Rectangle 41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3" name="Rectangle 41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9E83C1D-9FC6-BA45-8E23-243DC1061FEE}"/>
              </a:ext>
            </a:extLst>
          </p:cNvPr>
          <p:cNvSpPr txBox="1">
            <a:spLocks/>
          </p:cNvSpPr>
          <p:nvPr/>
        </p:nvSpPr>
        <p:spPr>
          <a:xfrm>
            <a:off x="438912" y="3401443"/>
            <a:ext cx="4832803" cy="2775519"/>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pPr indent="-228600">
              <a:lnSpc>
                <a:spcPct val="110000"/>
              </a:lnSpc>
              <a:spcAft>
                <a:spcPts val="600"/>
              </a:spcAft>
              <a:buFont typeface="Arial" panose="020B0604020202020204" pitchFamily="34" charset="0"/>
              <a:buChar char="•"/>
            </a:pPr>
            <a:endParaRPr lang="en-US" sz="1800">
              <a:latin typeface="+mn-lt"/>
              <a:ea typeface="+mn-ea"/>
              <a:cs typeface="+mn-cs"/>
            </a:endParaRPr>
          </a:p>
        </p:txBody>
      </p:sp>
      <p:pic>
        <p:nvPicPr>
          <p:cNvPr id="4110" name="Picture 14" descr="A box of interferon beta-1a">
            <a:extLst>
              <a:ext uri="{FF2B5EF4-FFF2-40B4-BE49-F238E27FC236}">
                <a16:creationId xmlns:a16="http://schemas.microsoft.com/office/drawing/2014/main" id="{9CD58404-5B97-6B4B-80B5-8500E3D70E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35135" b="49578"/>
          <a:stretch/>
        </p:blipFill>
        <p:spPr bwMode="auto">
          <a:xfrm>
            <a:off x="7653986" y="3565241"/>
            <a:ext cx="4498825" cy="24479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9C7F7C7-A936-224A-A12A-6F01EE8E2CE6}"/>
              </a:ext>
            </a:extLst>
          </p:cNvPr>
          <p:cNvSpPr txBox="1"/>
          <p:nvPr/>
        </p:nvSpPr>
        <p:spPr>
          <a:xfrm>
            <a:off x="377640" y="1180858"/>
            <a:ext cx="5304862" cy="646331"/>
          </a:xfrm>
          <a:prstGeom prst="rect">
            <a:avLst/>
          </a:prstGeom>
          <a:noFill/>
        </p:spPr>
        <p:txBody>
          <a:bodyPr wrap="square">
            <a:spAutoFit/>
          </a:bodyPr>
          <a:lstStyle/>
          <a:p>
            <a:r>
              <a:rPr lang="en-US" sz="1800" b="0"/>
              <a:t>1. Một số thành tựu về ứng dụng virus trong sản xuất chế phẩm sinh học. </a:t>
            </a:r>
            <a:endParaRPr lang="en-US"/>
          </a:p>
        </p:txBody>
      </p:sp>
      <p:sp>
        <p:nvSpPr>
          <p:cNvPr id="4" name="TextBox 3">
            <a:extLst>
              <a:ext uri="{FF2B5EF4-FFF2-40B4-BE49-F238E27FC236}">
                <a16:creationId xmlns:a16="http://schemas.microsoft.com/office/drawing/2014/main" id="{50F82528-E17B-484F-AF10-767AAE3BD5C3}"/>
              </a:ext>
            </a:extLst>
          </p:cNvPr>
          <p:cNvSpPr txBox="1"/>
          <p:nvPr/>
        </p:nvSpPr>
        <p:spPr>
          <a:xfrm>
            <a:off x="159231" y="2310036"/>
            <a:ext cx="6271966" cy="830997"/>
          </a:xfrm>
          <a:prstGeom prst="rect">
            <a:avLst/>
          </a:prstGeom>
          <a:noFill/>
        </p:spPr>
        <p:txBody>
          <a:bodyPr wrap="square" rtlCol="0">
            <a:spAutoFit/>
          </a:bodyPr>
          <a:lstStyle/>
          <a:p>
            <a:r>
              <a:rPr lang="en-US" sz="2400">
                <a:solidFill>
                  <a:srgbClr val="0070C0"/>
                </a:solidFill>
              </a:rPr>
              <a:t>Hãy kể tên một số thành tựu của ứng dụng virus trong sản xuất chế phẩm sinh học.</a:t>
            </a:r>
          </a:p>
        </p:txBody>
      </p:sp>
      <p:pic>
        <p:nvPicPr>
          <p:cNvPr id="20" name="Picture 2" descr="Insulin, những rào cản khiến nhiều người bệnh vẫn chưa tiếp cận được thuốc">
            <a:extLst>
              <a:ext uri="{FF2B5EF4-FFF2-40B4-BE49-F238E27FC236}">
                <a16:creationId xmlns:a16="http://schemas.microsoft.com/office/drawing/2014/main" id="{084D3029-F485-4540-B160-E5BB91687C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87" r="18863"/>
          <a:stretch/>
        </p:blipFill>
        <p:spPr bwMode="auto">
          <a:xfrm>
            <a:off x="6396266" y="10396"/>
            <a:ext cx="2616503" cy="320388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Vai trò của Insulin với cơ thể con người | Vinmec">
            <a:extLst>
              <a:ext uri="{FF2B5EF4-FFF2-40B4-BE49-F238E27FC236}">
                <a16:creationId xmlns:a16="http://schemas.microsoft.com/office/drawing/2014/main" id="{02F83D35-5477-864E-81DE-49C56D863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161" y="529361"/>
            <a:ext cx="1676103" cy="18994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29DEE56-C605-5E4C-9C8A-AF0D5101FEBA}"/>
              </a:ext>
            </a:extLst>
          </p:cNvPr>
          <p:cNvGrpSpPr/>
          <p:nvPr/>
        </p:nvGrpSpPr>
        <p:grpSpPr>
          <a:xfrm>
            <a:off x="5014095" y="4201246"/>
            <a:ext cx="2174444" cy="1831178"/>
            <a:chOff x="9650255" y="3227271"/>
            <a:chExt cx="2174444" cy="1831178"/>
          </a:xfrm>
        </p:grpSpPr>
        <p:pic>
          <p:nvPicPr>
            <p:cNvPr id="10244" name="Picture 4" descr="Interferon protein structures. Interferons alpha and beta, the type I... |  Download Scientific Diagram">
              <a:extLst>
                <a:ext uri="{FF2B5EF4-FFF2-40B4-BE49-F238E27FC236}">
                  <a16:creationId xmlns:a16="http://schemas.microsoft.com/office/drawing/2014/main" id="{616D059E-38AB-DF4A-8682-25334BEB17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036" t="16354" r="-1" b="38656"/>
            <a:stretch/>
          </p:blipFill>
          <p:spPr bwMode="auto">
            <a:xfrm>
              <a:off x="9650255" y="3723928"/>
              <a:ext cx="2174444" cy="13345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nterferon protein structures. Interferons alpha and beta, the type I... |  Download Scientific Diagram">
              <a:extLst>
                <a:ext uri="{FF2B5EF4-FFF2-40B4-BE49-F238E27FC236}">
                  <a16:creationId xmlns:a16="http://schemas.microsoft.com/office/drawing/2014/main" id="{AE81C2B4-235E-C543-AC33-0DFCFAF431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036" t="63674" r="-1" b="24582"/>
            <a:stretch/>
          </p:blipFill>
          <p:spPr bwMode="auto">
            <a:xfrm>
              <a:off x="9650255" y="3227271"/>
              <a:ext cx="2174444" cy="3483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ight Arrow 6">
            <a:extLst>
              <a:ext uri="{FF2B5EF4-FFF2-40B4-BE49-F238E27FC236}">
                <a16:creationId xmlns:a16="http://schemas.microsoft.com/office/drawing/2014/main" id="{26A927ED-4DA7-E74D-B039-5980A850F620}"/>
              </a:ext>
            </a:extLst>
          </p:cNvPr>
          <p:cNvSpPr/>
          <p:nvPr/>
        </p:nvSpPr>
        <p:spPr>
          <a:xfrm>
            <a:off x="8577943" y="1349829"/>
            <a:ext cx="1001486" cy="456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8517010A-7BAA-DB4E-A604-07DBB6262AED}"/>
              </a:ext>
            </a:extLst>
          </p:cNvPr>
          <p:cNvSpPr/>
          <p:nvPr/>
        </p:nvSpPr>
        <p:spPr>
          <a:xfrm rot="10800000">
            <a:off x="7060800" y="5080340"/>
            <a:ext cx="1001486" cy="456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ẽ lập Quỹ để hợp tác công-tư trong việc mua vaccine COVID-19 - Hoạt động  của địa phương - Cổng thông tin Bộ Y tế">
            <a:extLst>
              <a:ext uri="{FF2B5EF4-FFF2-40B4-BE49-F238E27FC236}">
                <a16:creationId xmlns:a16="http://schemas.microsoft.com/office/drawing/2014/main" id="{5A201CCB-A9FB-4E44-A783-04EEC37427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741"/>
          <a:stretch/>
        </p:blipFill>
        <p:spPr bwMode="auto">
          <a:xfrm>
            <a:off x="1399210" y="3522135"/>
            <a:ext cx="2233177" cy="277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8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heckerboard(across)">
                                      <p:cBhvr>
                                        <p:cTn id="12" dur="500"/>
                                        <p:tgtEl>
                                          <p:spTgt spid="1024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110"/>
                                        </p:tgtEl>
                                        <p:attrNameLst>
                                          <p:attrName>style.visibility</p:attrName>
                                        </p:attrNameLst>
                                      </p:cBhvr>
                                      <p:to>
                                        <p:strVal val="visible"/>
                                      </p:to>
                                    </p:set>
                                    <p:animEffect transition="in" filter="blinds(horizontal)">
                                      <p:cBhvr>
                                        <p:cTn id="20" dur="500"/>
                                        <p:tgtEl>
                                          <p:spTgt spid="41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heckerboard(across)">
                                      <p:cBhvr>
                                        <p:cTn id="25" dur="500"/>
                                        <p:tgtEl>
                                          <p:spTgt spid="26"/>
                                        </p:tgtEl>
                                      </p:cBhvr>
                                    </p:animEffect>
                                  </p:childTnLst>
                                </p:cTn>
                              </p:par>
                              <p:par>
                                <p:cTn id="26" presetID="5"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checkerboard(across)">
                                      <p:cBhvr>
                                        <p:cTn id="3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794921-297E-9E4E-A605-CC3D6D7894DF}"/>
              </a:ext>
            </a:extLst>
          </p:cNvPr>
          <p:cNvSpPr txBox="1">
            <a:spLocks/>
          </p:cNvSpPr>
          <p:nvPr/>
        </p:nvSpPr>
        <p:spPr>
          <a:xfrm>
            <a:off x="417196" y="60358"/>
            <a:ext cx="7985759" cy="868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pPr algn="ctr"/>
            <a:r>
              <a:rPr lang="en-US" sz="3100">
                <a:latin typeface="Times New Roman" panose="02020603050405020304" pitchFamily="18" charset="0"/>
                <a:cs typeface="Times New Roman" panose="02020603050405020304" pitchFamily="18" charset="0"/>
              </a:rPr>
              <a:t>I. ỨNG DỤNG VIRUS TRONG Y HỌC.</a:t>
            </a:r>
          </a:p>
        </p:txBody>
      </p:sp>
      <p:pic>
        <p:nvPicPr>
          <p:cNvPr id="6" name="Picture 4" descr="Dr_Ashutosh, Author at Dr. Ashutosh Sonawane">
            <a:extLst>
              <a:ext uri="{FF2B5EF4-FFF2-40B4-BE49-F238E27FC236}">
                <a16:creationId xmlns:a16="http://schemas.microsoft.com/office/drawing/2014/main" id="{6B177174-76B3-4347-BB87-E228F8062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8" r="97" b="-1"/>
          <a:stretch/>
        </p:blipFill>
        <p:spPr bwMode="auto">
          <a:xfrm>
            <a:off x="4819490" y="1248898"/>
            <a:ext cx="7173872" cy="436921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nsulin, những rào cản khiến nhiều người bệnh vẫn chưa tiếp cận được thuốc">
            <a:extLst>
              <a:ext uri="{FF2B5EF4-FFF2-40B4-BE49-F238E27FC236}">
                <a16:creationId xmlns:a16="http://schemas.microsoft.com/office/drawing/2014/main" id="{9133263B-85DE-F64D-B12A-A246F6C23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6" y="1479815"/>
            <a:ext cx="4491523" cy="33686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03204A-CC4F-E446-80F0-7A97104982F9}"/>
              </a:ext>
            </a:extLst>
          </p:cNvPr>
          <p:cNvSpPr txBox="1"/>
          <p:nvPr/>
        </p:nvSpPr>
        <p:spPr>
          <a:xfrm>
            <a:off x="592584" y="833484"/>
            <a:ext cx="10679761" cy="461665"/>
          </a:xfrm>
          <a:prstGeom prst="rect">
            <a:avLst/>
          </a:prstGeom>
          <a:noFill/>
        </p:spPr>
        <p:txBody>
          <a:bodyPr wrap="square">
            <a:spAutoFit/>
          </a:bodyPr>
          <a:lstStyle/>
          <a:p>
            <a:r>
              <a:rPr lang="en-US" sz="2400" b="0">
                <a:solidFill>
                  <a:srgbClr val="FF0000"/>
                </a:solidFill>
              </a:rPr>
              <a:t>1. Một số thành tựu về ứng dụng virus trong sản xuất chế phẩm sinh học. </a:t>
            </a:r>
            <a:endParaRPr lang="en-US" sz="2400">
              <a:solidFill>
                <a:srgbClr val="FF0000"/>
              </a:solidFill>
            </a:endParaRPr>
          </a:p>
        </p:txBody>
      </p:sp>
      <p:sp>
        <p:nvSpPr>
          <p:cNvPr id="8" name="TextBox 7">
            <a:extLst>
              <a:ext uri="{FF2B5EF4-FFF2-40B4-BE49-F238E27FC236}">
                <a16:creationId xmlns:a16="http://schemas.microsoft.com/office/drawing/2014/main" id="{30B389CB-5A88-EA43-9AA9-B026B10980CB}"/>
              </a:ext>
            </a:extLst>
          </p:cNvPr>
          <p:cNvSpPr txBox="1"/>
          <p:nvPr/>
        </p:nvSpPr>
        <p:spPr>
          <a:xfrm>
            <a:off x="588655" y="5618116"/>
            <a:ext cx="11014690" cy="830997"/>
          </a:xfrm>
          <a:prstGeom prst="rect">
            <a:avLst/>
          </a:prstGeom>
          <a:noFill/>
        </p:spPr>
        <p:txBody>
          <a:bodyPr wrap="square">
            <a:spAutoFit/>
          </a:bodyPr>
          <a:lstStyle/>
          <a:p>
            <a:r>
              <a:rPr lang="en-US" sz="2400">
                <a:solidFill>
                  <a:srgbClr val="00B050"/>
                </a:solidFill>
              </a:rPr>
              <a:t>Dựa vào hình bên, hãy giải thích cơ chế tác động của </a:t>
            </a:r>
            <a:r>
              <a:rPr lang="en-US" sz="2400">
                <a:solidFill>
                  <a:srgbClr val="FF0000"/>
                </a:solidFill>
              </a:rPr>
              <a:t>insulin</a:t>
            </a:r>
            <a:r>
              <a:rPr lang="en-US" sz="2400">
                <a:solidFill>
                  <a:srgbClr val="00B050"/>
                </a:solidFill>
              </a:rPr>
              <a:t> trong việc giảm lượng đường huyết.</a:t>
            </a:r>
          </a:p>
        </p:txBody>
      </p:sp>
    </p:spTree>
    <p:extLst>
      <p:ext uri="{BB962C8B-B14F-4D97-AF65-F5344CB8AC3E}">
        <p14:creationId xmlns:p14="http://schemas.microsoft.com/office/powerpoint/2010/main" val="394703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93DFCC-9E79-7749-9D52-F94C3CD3AE53}"/>
              </a:ext>
            </a:extLst>
          </p:cNvPr>
          <p:cNvSpPr txBox="1">
            <a:spLocks/>
          </p:cNvSpPr>
          <p:nvPr/>
        </p:nvSpPr>
        <p:spPr>
          <a:xfrm>
            <a:off x="524923" y="818056"/>
            <a:ext cx="11142153" cy="676915"/>
          </a:xfrm>
          <a:prstGeom prst="rect">
            <a:avLst/>
          </a:prstGeom>
        </p:spPr>
        <p:txBody>
          <a:bodyPr>
            <a:no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r>
              <a:rPr lang="en-US" sz="2800" b="0">
                <a:solidFill>
                  <a:srgbClr val="FF0000"/>
                </a:solidFill>
              </a:rPr>
              <a:t>2. Một số thành tựu của virus trong y học</a:t>
            </a:r>
          </a:p>
        </p:txBody>
      </p:sp>
      <p:sp>
        <p:nvSpPr>
          <p:cNvPr id="5" name="Title 1">
            <a:extLst>
              <a:ext uri="{FF2B5EF4-FFF2-40B4-BE49-F238E27FC236}">
                <a16:creationId xmlns:a16="http://schemas.microsoft.com/office/drawing/2014/main" id="{6C794921-297E-9E4E-A605-CC3D6D7894DF}"/>
              </a:ext>
            </a:extLst>
          </p:cNvPr>
          <p:cNvSpPr txBox="1">
            <a:spLocks/>
          </p:cNvSpPr>
          <p:nvPr/>
        </p:nvSpPr>
        <p:spPr>
          <a:xfrm>
            <a:off x="417196" y="60358"/>
            <a:ext cx="7985759" cy="868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pPr algn="ctr"/>
            <a:r>
              <a:rPr lang="en-US" sz="3100">
                <a:latin typeface="Times New Roman" panose="02020603050405020304" pitchFamily="18" charset="0"/>
                <a:cs typeface="Times New Roman" panose="02020603050405020304" pitchFamily="18" charset="0"/>
              </a:rPr>
              <a:t>I. ỨNG DỤNG VIRUS TRONG Y HỌC.</a:t>
            </a:r>
          </a:p>
        </p:txBody>
      </p:sp>
      <p:pic>
        <p:nvPicPr>
          <p:cNvPr id="7170" name="Picture 2" descr="Insulin, những rào cản khiến nhiều người bệnh vẫn chưa tiếp cận được thuốc">
            <a:extLst>
              <a:ext uri="{FF2B5EF4-FFF2-40B4-BE49-F238E27FC236}">
                <a16:creationId xmlns:a16="http://schemas.microsoft.com/office/drawing/2014/main" id="{9133263B-85DE-F64D-B12A-A246F6C23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6" y="1479815"/>
            <a:ext cx="4491523" cy="336864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Kỹ thuật tiêm insulin - Benh.vn">
            <a:extLst>
              <a:ext uri="{FF2B5EF4-FFF2-40B4-BE49-F238E27FC236}">
                <a16:creationId xmlns:a16="http://schemas.microsoft.com/office/drawing/2014/main" id="{082FAEAF-BD94-754F-8A76-E296CF3FA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479815"/>
            <a:ext cx="5266276" cy="38268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246DF57-917C-A54C-92EC-46319ACBE60A}"/>
              </a:ext>
            </a:extLst>
          </p:cNvPr>
          <p:cNvSpPr txBox="1"/>
          <p:nvPr/>
        </p:nvSpPr>
        <p:spPr>
          <a:xfrm>
            <a:off x="381000" y="5749960"/>
            <a:ext cx="11142152" cy="579967"/>
          </a:xfrm>
          <a:prstGeom prst="rect">
            <a:avLst/>
          </a:prstGeom>
          <a:noFill/>
        </p:spPr>
        <p:txBody>
          <a:bodyPr wrap="square">
            <a:spAutoFit/>
          </a:bodyPr>
          <a:lstStyle/>
          <a:p>
            <a:pPr>
              <a:lnSpc>
                <a:spcPct val="150000"/>
              </a:lnSpc>
            </a:pPr>
            <a:r>
              <a:rPr lang="vi-VN" sz="2400">
                <a:solidFill>
                  <a:srgbClr val="FF0000"/>
                </a:solidFill>
                <a:effectLst/>
                <a:latin typeface="Times New Roman" panose="02020603050405020304" pitchFamily="18" charset="0"/>
                <a:ea typeface="Calibri" panose="020F0502020204030204" pitchFamily="34" charset="0"/>
                <a:cs typeface="Times New Roman (Body CS)"/>
              </a:rPr>
              <a:t>Khi sử dụng insulin để điều trị bệnh tiểu đường, người bệnh cần lưu ý những điều gì?</a:t>
            </a:r>
            <a:endParaRPr lang="en-US" sz="2400">
              <a:solidFill>
                <a:srgbClr val="FF0000"/>
              </a:solidFill>
              <a:effectLst/>
              <a:latin typeface="Times New Roman" panose="02020603050405020304" pitchFamily="18" charset="0"/>
              <a:ea typeface="Calibri" panose="020F0502020204030204" pitchFamily="34" charset="0"/>
              <a:cs typeface="Times New Roman (Body CS)"/>
            </a:endParaRPr>
          </a:p>
        </p:txBody>
      </p:sp>
    </p:spTree>
    <p:extLst>
      <p:ext uri="{BB962C8B-B14F-4D97-AF65-F5344CB8AC3E}">
        <p14:creationId xmlns:p14="http://schemas.microsoft.com/office/powerpoint/2010/main" val="335313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93DFCC-9E79-7749-9D52-F94C3CD3AE53}"/>
              </a:ext>
            </a:extLst>
          </p:cNvPr>
          <p:cNvSpPr txBox="1">
            <a:spLocks/>
          </p:cNvSpPr>
          <p:nvPr/>
        </p:nvSpPr>
        <p:spPr>
          <a:xfrm>
            <a:off x="524923" y="818056"/>
            <a:ext cx="11142153" cy="676915"/>
          </a:xfrm>
          <a:prstGeom prst="rect">
            <a:avLst/>
          </a:prstGeom>
        </p:spPr>
        <p:txBody>
          <a:bodyPr>
            <a:no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r>
              <a:rPr lang="en-US" sz="2800" b="0">
                <a:solidFill>
                  <a:srgbClr val="FF0000"/>
                </a:solidFill>
              </a:rPr>
              <a:t>2. Một số thành tựu của virus trong y học</a:t>
            </a:r>
          </a:p>
        </p:txBody>
      </p:sp>
      <p:sp>
        <p:nvSpPr>
          <p:cNvPr id="5" name="Title 1">
            <a:extLst>
              <a:ext uri="{FF2B5EF4-FFF2-40B4-BE49-F238E27FC236}">
                <a16:creationId xmlns:a16="http://schemas.microsoft.com/office/drawing/2014/main" id="{6C794921-297E-9E4E-A605-CC3D6D7894DF}"/>
              </a:ext>
            </a:extLst>
          </p:cNvPr>
          <p:cNvSpPr txBox="1">
            <a:spLocks/>
          </p:cNvSpPr>
          <p:nvPr/>
        </p:nvSpPr>
        <p:spPr>
          <a:xfrm>
            <a:off x="417196" y="60358"/>
            <a:ext cx="7985759" cy="868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pPr algn="ctr"/>
            <a:r>
              <a:rPr lang="en-US" sz="3100">
                <a:latin typeface="Times New Roman" panose="02020603050405020304" pitchFamily="18" charset="0"/>
                <a:cs typeface="Times New Roman" panose="02020603050405020304" pitchFamily="18" charset="0"/>
              </a:rPr>
              <a:t>I. ỨNG DỤNG VIRUS TRONG Y HỌC.</a:t>
            </a:r>
          </a:p>
        </p:txBody>
      </p:sp>
      <p:pic>
        <p:nvPicPr>
          <p:cNvPr id="7170" name="Picture 2" descr="Insulin, những rào cản khiến nhiều người bệnh vẫn chưa tiếp cận được thuốc">
            <a:extLst>
              <a:ext uri="{FF2B5EF4-FFF2-40B4-BE49-F238E27FC236}">
                <a16:creationId xmlns:a16="http://schemas.microsoft.com/office/drawing/2014/main" id="{9133263B-85DE-F64D-B12A-A246F6C23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7" y="1479815"/>
            <a:ext cx="2806953" cy="21052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246DF57-917C-A54C-92EC-46319ACBE60A}"/>
              </a:ext>
            </a:extLst>
          </p:cNvPr>
          <p:cNvSpPr txBox="1"/>
          <p:nvPr/>
        </p:nvSpPr>
        <p:spPr>
          <a:xfrm>
            <a:off x="381000" y="5749960"/>
            <a:ext cx="11142152" cy="579967"/>
          </a:xfrm>
          <a:prstGeom prst="rect">
            <a:avLst/>
          </a:prstGeom>
          <a:noFill/>
        </p:spPr>
        <p:txBody>
          <a:bodyPr wrap="square">
            <a:spAutoFit/>
          </a:bodyPr>
          <a:lstStyle/>
          <a:p>
            <a:pPr>
              <a:lnSpc>
                <a:spcPct val="150000"/>
              </a:lnSpc>
            </a:pPr>
            <a:r>
              <a:rPr lang="vi-VN" sz="2400">
                <a:solidFill>
                  <a:srgbClr val="FF0000"/>
                </a:solidFill>
                <a:effectLst/>
                <a:latin typeface="Times New Roman" panose="02020603050405020304" pitchFamily="18" charset="0"/>
                <a:ea typeface="Calibri" panose="020F0502020204030204" pitchFamily="34" charset="0"/>
                <a:cs typeface="Times New Roman (Body CS)"/>
              </a:rPr>
              <a:t>Khi sử dụng insulin để điều trị bệnh tiểu đường, người bệnh cần lưu ý những điều gì?</a:t>
            </a:r>
            <a:endParaRPr lang="en-US" sz="2400">
              <a:solidFill>
                <a:srgbClr val="FF0000"/>
              </a:solidFill>
              <a:effectLst/>
              <a:latin typeface="Times New Roman" panose="02020603050405020304" pitchFamily="18" charset="0"/>
              <a:ea typeface="Calibri" panose="020F0502020204030204" pitchFamily="34" charset="0"/>
              <a:cs typeface="Times New Roman (Body CS)"/>
            </a:endParaRPr>
          </a:p>
        </p:txBody>
      </p:sp>
      <p:sp>
        <p:nvSpPr>
          <p:cNvPr id="9" name="TextBox 8">
            <a:extLst>
              <a:ext uri="{FF2B5EF4-FFF2-40B4-BE49-F238E27FC236}">
                <a16:creationId xmlns:a16="http://schemas.microsoft.com/office/drawing/2014/main" id="{61D50112-5B4B-7D4C-AEF5-750B2CE660F0}"/>
              </a:ext>
            </a:extLst>
          </p:cNvPr>
          <p:cNvSpPr txBox="1"/>
          <p:nvPr/>
        </p:nvSpPr>
        <p:spPr>
          <a:xfrm>
            <a:off x="3497944" y="1156513"/>
            <a:ext cx="8132936" cy="4653646"/>
          </a:xfrm>
          <a:prstGeom prst="rect">
            <a:avLst/>
          </a:prstGeom>
          <a:noFill/>
        </p:spPr>
        <p:txBody>
          <a:bodyPr wrap="square">
            <a:spAutoFit/>
          </a:bodyPr>
          <a:lstStyle/>
          <a:p>
            <a:pPr algn="just">
              <a:lnSpc>
                <a:spcPct val="150000"/>
              </a:lnSpc>
            </a:pPr>
            <a:r>
              <a:rPr lang="vi-VN" sz="2000">
                <a:solidFill>
                  <a:schemeClr val="accent1"/>
                </a:solidFill>
                <a:effectLst/>
                <a:latin typeface="Times New Roman" panose="02020603050405020304" pitchFamily="18" charset="0"/>
                <a:ea typeface="Calibri" panose="020F0502020204030204" pitchFamily="34" charset="0"/>
                <a:cs typeface="Times New Roman (Body CS)"/>
              </a:rPr>
              <a:t>Do insulin có tác dụng làm giảm lượng đường trong máu nên khi tiêm thuốc cần chú ý tránh nguy cơ hạ đường huyết. Do đó, tốt nhất là tiêm insulin ngay trước bữa ăn. Tuỳ loại insulin mà thời gian khi tiêm đến khi ăn là khác nhau.</a:t>
            </a:r>
            <a:endParaRPr lang="en-US" sz="2000">
              <a:solidFill>
                <a:schemeClr val="accent1"/>
              </a:solidFill>
              <a:effectLst/>
              <a:latin typeface="Times New Roman" panose="02020603050405020304" pitchFamily="18" charset="0"/>
              <a:ea typeface="Calibri" panose="020F0502020204030204" pitchFamily="34" charset="0"/>
              <a:cs typeface="Times New Roman (Body CS)"/>
            </a:endParaRPr>
          </a:p>
          <a:p>
            <a:pPr algn="just">
              <a:lnSpc>
                <a:spcPct val="150000"/>
              </a:lnSpc>
            </a:pPr>
            <a:r>
              <a:rPr lang="vi-VN" sz="2000">
                <a:solidFill>
                  <a:schemeClr val="accent2"/>
                </a:solidFill>
                <a:effectLst/>
                <a:latin typeface="Times New Roman" panose="02020603050405020304" pitchFamily="18" charset="0"/>
                <a:ea typeface="Calibri" panose="020F0502020204030204" pitchFamily="34" charset="0"/>
                <a:cs typeface="Times New Roman (Body CS)"/>
              </a:rPr>
              <a:t>Nên tiêm insulin theo đường tĩnh mạch để tránh insulin bị phân huỷ bởi các enzyme có mặt ở mơ dưới da. </a:t>
            </a:r>
            <a:endParaRPr lang="en-US" sz="2000">
              <a:solidFill>
                <a:schemeClr val="accent2"/>
              </a:solidFill>
              <a:effectLst/>
              <a:latin typeface="Times New Roman" panose="02020603050405020304" pitchFamily="18" charset="0"/>
              <a:ea typeface="Calibri" panose="020F0502020204030204" pitchFamily="34" charset="0"/>
              <a:cs typeface="Times New Roman (Body CS)"/>
            </a:endParaRPr>
          </a:p>
          <a:p>
            <a:pPr algn="just">
              <a:lnSpc>
                <a:spcPct val="150000"/>
              </a:lnSpc>
            </a:pPr>
            <a:r>
              <a:rPr lang="vi-VN" sz="2000">
                <a:solidFill>
                  <a:schemeClr val="accent4"/>
                </a:solidFill>
                <a:effectLst/>
                <a:latin typeface="Times New Roman" panose="02020603050405020304" pitchFamily="18" charset="0"/>
                <a:ea typeface="Calibri" panose="020F0502020204030204" pitchFamily="34" charset="0"/>
                <a:cs typeface="Times New Roman (Body CS)"/>
              </a:rPr>
              <a:t>Khi tiêm nên lăn lọ thuốc để làm ấm và trộn đều insulin, không nên lắc mạnh lọ insulin vì dễ tạo ra các bọt khí và khu rút insulin vào bơm tiêm thì khí có thể lọt vào bơm tiêm.</a:t>
            </a:r>
            <a:endParaRPr lang="en-US" sz="2000">
              <a:solidFill>
                <a:schemeClr val="accent4"/>
              </a:solidFill>
              <a:effectLst/>
              <a:latin typeface="Times New Roman" panose="02020603050405020304" pitchFamily="18" charset="0"/>
              <a:ea typeface="Calibri" panose="020F0502020204030204" pitchFamily="34" charset="0"/>
              <a:cs typeface="Times New Roman (Body CS)"/>
            </a:endParaRPr>
          </a:p>
          <a:p>
            <a:pPr algn="just">
              <a:lnSpc>
                <a:spcPct val="150000"/>
              </a:lnSpc>
            </a:pPr>
            <a:r>
              <a:rPr lang="vi-VN" sz="2000">
                <a:solidFill>
                  <a:schemeClr val="accent5"/>
                </a:solidFill>
                <a:effectLst/>
                <a:latin typeface="Times New Roman" panose="02020603050405020304" pitchFamily="18" charset="0"/>
                <a:ea typeface="Calibri" panose="020F0502020204030204" pitchFamily="34" charset="0"/>
                <a:cs typeface="Times New Roman (Body CS)"/>
              </a:rPr>
              <a:t>Không nên tự ý sử dụng insulin mà cần đi khám để được bác sĩ chuyên khoa tư vấn cách sử dụng.</a:t>
            </a:r>
            <a:endParaRPr lang="en-US" sz="2000">
              <a:solidFill>
                <a:schemeClr val="accent5"/>
              </a:solidFill>
              <a:effectLst/>
              <a:latin typeface="Times New Roman" panose="02020603050405020304" pitchFamily="18" charset="0"/>
              <a:ea typeface="Calibri" panose="020F0502020204030204" pitchFamily="34" charset="0"/>
              <a:cs typeface="Times New Roman (Body CS)"/>
            </a:endParaRPr>
          </a:p>
        </p:txBody>
      </p:sp>
    </p:spTree>
    <p:extLst>
      <p:ext uri="{BB962C8B-B14F-4D97-AF65-F5344CB8AC3E}">
        <p14:creationId xmlns:p14="http://schemas.microsoft.com/office/powerpoint/2010/main" val="9466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794921-297E-9E4E-A605-CC3D6D7894DF}"/>
              </a:ext>
            </a:extLst>
          </p:cNvPr>
          <p:cNvSpPr txBox="1">
            <a:spLocks/>
          </p:cNvSpPr>
          <p:nvPr/>
        </p:nvSpPr>
        <p:spPr>
          <a:xfrm>
            <a:off x="417196" y="60358"/>
            <a:ext cx="7985759" cy="868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pPr algn="ctr"/>
            <a:r>
              <a:rPr lang="en-US" sz="3100">
                <a:latin typeface="Times New Roman" panose="02020603050405020304" pitchFamily="18" charset="0"/>
                <a:cs typeface="Times New Roman" panose="02020603050405020304" pitchFamily="18" charset="0"/>
              </a:rPr>
              <a:t>I. ỨNG DỤNG VIRUS TRONG Y HỌC.</a:t>
            </a:r>
          </a:p>
        </p:txBody>
      </p:sp>
      <p:pic>
        <p:nvPicPr>
          <p:cNvPr id="2" name="Picture 1">
            <a:extLst>
              <a:ext uri="{FF2B5EF4-FFF2-40B4-BE49-F238E27FC236}">
                <a16:creationId xmlns:a16="http://schemas.microsoft.com/office/drawing/2014/main" id="{4F17C266-47A3-1E4E-A13C-4FADD6C5999D}"/>
              </a:ext>
            </a:extLst>
          </p:cNvPr>
          <p:cNvPicPr>
            <a:picLocks noChangeAspect="1"/>
          </p:cNvPicPr>
          <p:nvPr/>
        </p:nvPicPr>
        <p:blipFill>
          <a:blip r:embed="rId2"/>
          <a:stretch>
            <a:fillRect/>
          </a:stretch>
        </p:blipFill>
        <p:spPr>
          <a:xfrm>
            <a:off x="417196" y="1308100"/>
            <a:ext cx="5996557" cy="4889500"/>
          </a:xfrm>
          <a:prstGeom prst="rect">
            <a:avLst/>
          </a:prstGeom>
        </p:spPr>
      </p:pic>
      <p:sp>
        <p:nvSpPr>
          <p:cNvPr id="9" name="TextBox 8">
            <a:extLst>
              <a:ext uri="{FF2B5EF4-FFF2-40B4-BE49-F238E27FC236}">
                <a16:creationId xmlns:a16="http://schemas.microsoft.com/office/drawing/2014/main" id="{E9BE1F7B-FBAF-F14D-8602-73442D34437B}"/>
              </a:ext>
            </a:extLst>
          </p:cNvPr>
          <p:cNvSpPr txBox="1"/>
          <p:nvPr/>
        </p:nvSpPr>
        <p:spPr>
          <a:xfrm>
            <a:off x="6740943" y="1940758"/>
            <a:ext cx="4926133" cy="1200329"/>
          </a:xfrm>
          <a:prstGeom prst="rect">
            <a:avLst/>
          </a:prstGeom>
          <a:noFill/>
        </p:spPr>
        <p:txBody>
          <a:bodyPr wrap="square">
            <a:spAutoFit/>
          </a:bodyPr>
          <a:lstStyle/>
          <a:p>
            <a:r>
              <a:rPr lang="en-US" sz="2400">
                <a:solidFill>
                  <a:srgbClr val="00B050"/>
                </a:solidFill>
              </a:rPr>
              <a:t>Dựa vào hình bên, hãy giải thích cơ chế tác động của interferon trong việc chống lại virus</a:t>
            </a:r>
          </a:p>
        </p:txBody>
      </p:sp>
      <p:sp>
        <p:nvSpPr>
          <p:cNvPr id="6" name="TextBox 5">
            <a:extLst>
              <a:ext uri="{FF2B5EF4-FFF2-40B4-BE49-F238E27FC236}">
                <a16:creationId xmlns:a16="http://schemas.microsoft.com/office/drawing/2014/main" id="{3D140CE5-0565-3645-A332-7218F11109C6}"/>
              </a:ext>
            </a:extLst>
          </p:cNvPr>
          <p:cNvSpPr txBox="1"/>
          <p:nvPr/>
        </p:nvSpPr>
        <p:spPr>
          <a:xfrm>
            <a:off x="592584" y="833484"/>
            <a:ext cx="10679761" cy="461665"/>
          </a:xfrm>
          <a:prstGeom prst="rect">
            <a:avLst/>
          </a:prstGeom>
          <a:noFill/>
        </p:spPr>
        <p:txBody>
          <a:bodyPr wrap="square">
            <a:spAutoFit/>
          </a:bodyPr>
          <a:lstStyle/>
          <a:p>
            <a:r>
              <a:rPr lang="en-US" sz="2400" b="0">
                <a:solidFill>
                  <a:srgbClr val="FF0000"/>
                </a:solidFill>
              </a:rPr>
              <a:t>1. Một số thành tựu về ứng dụng virus trong sản xuất chế phẩm sinh học. </a:t>
            </a:r>
            <a:endParaRPr lang="en-US" sz="2400">
              <a:solidFill>
                <a:srgbClr val="FF0000"/>
              </a:solidFill>
            </a:endParaRPr>
          </a:p>
        </p:txBody>
      </p:sp>
    </p:spTree>
    <p:extLst>
      <p:ext uri="{BB962C8B-B14F-4D97-AF65-F5344CB8AC3E}">
        <p14:creationId xmlns:p14="http://schemas.microsoft.com/office/powerpoint/2010/main" val="33047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C794921-297E-9E4E-A605-CC3D6D7894DF}"/>
              </a:ext>
            </a:extLst>
          </p:cNvPr>
          <p:cNvSpPr txBox="1">
            <a:spLocks/>
          </p:cNvSpPr>
          <p:nvPr/>
        </p:nvSpPr>
        <p:spPr>
          <a:xfrm>
            <a:off x="417196" y="60358"/>
            <a:ext cx="7985759" cy="868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pPr algn="ctr"/>
            <a:r>
              <a:rPr lang="en-US" sz="3100">
                <a:latin typeface="Times New Roman" panose="02020603050405020304" pitchFamily="18" charset="0"/>
                <a:cs typeface="Times New Roman" panose="02020603050405020304" pitchFamily="18" charset="0"/>
              </a:rPr>
              <a:t>I. ỨNG DỤNG VIRUS TRONG Y HỌC.</a:t>
            </a:r>
          </a:p>
        </p:txBody>
      </p:sp>
      <p:pic>
        <p:nvPicPr>
          <p:cNvPr id="2" name="Picture 1">
            <a:extLst>
              <a:ext uri="{FF2B5EF4-FFF2-40B4-BE49-F238E27FC236}">
                <a16:creationId xmlns:a16="http://schemas.microsoft.com/office/drawing/2014/main" id="{4F17C266-47A3-1E4E-A13C-4FADD6C5999D}"/>
              </a:ext>
            </a:extLst>
          </p:cNvPr>
          <p:cNvPicPr>
            <a:picLocks noChangeAspect="1"/>
          </p:cNvPicPr>
          <p:nvPr/>
        </p:nvPicPr>
        <p:blipFill>
          <a:blip r:embed="rId2"/>
          <a:stretch>
            <a:fillRect/>
          </a:stretch>
        </p:blipFill>
        <p:spPr>
          <a:xfrm>
            <a:off x="99442" y="1338943"/>
            <a:ext cx="5996557" cy="4889500"/>
          </a:xfrm>
          <a:prstGeom prst="rect">
            <a:avLst/>
          </a:prstGeom>
        </p:spPr>
      </p:pic>
      <p:sp>
        <p:nvSpPr>
          <p:cNvPr id="7" name="TextBox 6">
            <a:extLst>
              <a:ext uri="{FF2B5EF4-FFF2-40B4-BE49-F238E27FC236}">
                <a16:creationId xmlns:a16="http://schemas.microsoft.com/office/drawing/2014/main" id="{1C203466-791C-0E49-8ACA-AF76B6A77FA1}"/>
              </a:ext>
            </a:extLst>
          </p:cNvPr>
          <p:cNvSpPr txBox="1"/>
          <p:nvPr/>
        </p:nvSpPr>
        <p:spPr>
          <a:xfrm>
            <a:off x="6203726" y="1338943"/>
            <a:ext cx="5571077" cy="4939814"/>
          </a:xfrm>
          <a:prstGeom prst="rect">
            <a:avLst/>
          </a:prstGeom>
          <a:noFill/>
        </p:spPr>
        <p:txBody>
          <a:bodyPr wrap="square">
            <a:spAutoFit/>
          </a:bodyPr>
          <a:lstStyle/>
          <a:p>
            <a:pPr algn="just">
              <a:lnSpc>
                <a:spcPct val="150000"/>
              </a:lnSpc>
            </a:pPr>
            <a:r>
              <a:rPr lang="vi-VN" sz="2100">
                <a:solidFill>
                  <a:srgbClr val="000000"/>
                </a:solidFill>
                <a:effectLst/>
                <a:latin typeface="Times New Roman" panose="02020603050405020304" pitchFamily="18" charset="0"/>
                <a:ea typeface="Calibri" panose="020F0502020204030204" pitchFamily="34" charset="0"/>
                <a:cs typeface="Times New Roman (Body CS)"/>
              </a:rPr>
              <a:t>(1). Nuleic acid của virus xâm nhập vào tế bào chủ thứ nhất: Nhân lên và phóng thích ra ngoài.</a:t>
            </a:r>
            <a:endParaRPr lang="en-US" sz="2100">
              <a:solidFill>
                <a:srgbClr val="000000"/>
              </a:solidFill>
              <a:effectLst/>
              <a:latin typeface="Times New Roman" panose="02020603050405020304" pitchFamily="18" charset="0"/>
              <a:ea typeface="Calibri" panose="020F0502020204030204" pitchFamily="34" charset="0"/>
              <a:cs typeface="Times New Roman (Body CS)"/>
            </a:endParaRPr>
          </a:p>
          <a:p>
            <a:pPr algn="just">
              <a:lnSpc>
                <a:spcPct val="150000"/>
              </a:lnSpc>
            </a:pPr>
            <a:r>
              <a:rPr lang="vi-VN" sz="2100">
                <a:solidFill>
                  <a:srgbClr val="000000"/>
                </a:solidFill>
                <a:effectLst/>
                <a:latin typeface="Times New Roman" panose="02020603050405020304" pitchFamily="18" charset="0"/>
                <a:ea typeface="Calibri" panose="020F0502020204030204" pitchFamily="34" charset="0"/>
                <a:cs typeface="Times New Roman (Body CS)"/>
              </a:rPr>
              <a:t>(2). Đồng thời hệ gene của virus đi vào nhân tế bào, cài xen gene sản xuất interferon vào DNA của tế bào vật chủ.</a:t>
            </a:r>
            <a:endParaRPr lang="en-US" sz="2100">
              <a:solidFill>
                <a:srgbClr val="000000"/>
              </a:solidFill>
              <a:effectLst/>
              <a:latin typeface="Times New Roman" panose="02020603050405020304" pitchFamily="18" charset="0"/>
              <a:ea typeface="Calibri" panose="020F0502020204030204" pitchFamily="34" charset="0"/>
              <a:cs typeface="Times New Roman (Body CS)"/>
            </a:endParaRPr>
          </a:p>
          <a:p>
            <a:pPr algn="just">
              <a:lnSpc>
                <a:spcPct val="150000"/>
              </a:lnSpc>
            </a:pPr>
            <a:r>
              <a:rPr lang="vi-VN" sz="2100">
                <a:solidFill>
                  <a:srgbClr val="000000"/>
                </a:solidFill>
                <a:effectLst/>
                <a:latin typeface="Times New Roman" panose="02020603050405020304" pitchFamily="18" charset="0"/>
                <a:ea typeface="Calibri" panose="020F0502020204030204" pitchFamily="34" charset="0"/>
                <a:cs typeface="Times New Roman (Body CS)"/>
              </a:rPr>
              <a:t>(3). Gen này phiên mã và tổng hợp nên interferon.</a:t>
            </a:r>
            <a:endParaRPr lang="en-US" sz="2100">
              <a:solidFill>
                <a:srgbClr val="000000"/>
              </a:solidFill>
              <a:effectLst/>
              <a:latin typeface="Times New Roman" panose="02020603050405020304" pitchFamily="18" charset="0"/>
              <a:ea typeface="Calibri" panose="020F0502020204030204" pitchFamily="34" charset="0"/>
              <a:cs typeface="Times New Roman (Body CS)"/>
            </a:endParaRPr>
          </a:p>
          <a:p>
            <a:pPr algn="just">
              <a:lnSpc>
                <a:spcPct val="150000"/>
              </a:lnSpc>
            </a:pPr>
            <a:r>
              <a:rPr lang="vi-VN" sz="2100">
                <a:solidFill>
                  <a:srgbClr val="000000"/>
                </a:solidFill>
                <a:effectLst/>
                <a:latin typeface="Times New Roman" panose="02020603050405020304" pitchFamily="18" charset="0"/>
                <a:ea typeface="Calibri" panose="020F0502020204030204" pitchFamily="34" charset="0"/>
                <a:cs typeface="Times New Roman (Body CS)"/>
              </a:rPr>
              <a:t>(4). Interferon được giải phóng ra ngoài và đi vào các tế bào khác xung quanh.</a:t>
            </a:r>
            <a:endParaRPr lang="en-US" sz="2100">
              <a:solidFill>
                <a:srgbClr val="000000"/>
              </a:solidFill>
              <a:effectLst/>
              <a:latin typeface="Times New Roman" panose="02020603050405020304" pitchFamily="18" charset="0"/>
              <a:ea typeface="Calibri" panose="020F0502020204030204" pitchFamily="34" charset="0"/>
              <a:cs typeface="Times New Roman (Body CS)"/>
            </a:endParaRPr>
          </a:p>
          <a:p>
            <a:pPr algn="just"/>
            <a:r>
              <a:rPr lang="vi-VN" sz="2100">
                <a:effectLst/>
                <a:latin typeface="Times New Roman" panose="02020603050405020304" pitchFamily="18" charset="0"/>
                <a:ea typeface="Calibri" panose="020F0502020204030204" pitchFamily="34" charset="0"/>
                <a:cs typeface="Times New Roman (Body CS)"/>
              </a:rPr>
              <a:t>(5). Khi interferon vào trong tế bào, nó sẽ kích thích gene tổng hợp chất chống lại sự nhân lên của virus trong tế bào vật chủ.</a:t>
            </a:r>
            <a:r>
              <a:rPr lang="en-US" sz="2100">
                <a:effectLst/>
              </a:rPr>
              <a:t> </a:t>
            </a:r>
            <a:endParaRPr lang="en-US" sz="2100"/>
          </a:p>
        </p:txBody>
      </p:sp>
    </p:spTree>
    <p:extLst>
      <p:ext uri="{BB962C8B-B14F-4D97-AF65-F5344CB8AC3E}">
        <p14:creationId xmlns:p14="http://schemas.microsoft.com/office/powerpoint/2010/main" val="167711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RNA vaccines for COVID-19: what, why and how">
            <a:extLst>
              <a:ext uri="{FF2B5EF4-FFF2-40B4-BE49-F238E27FC236}">
                <a16:creationId xmlns:a16="http://schemas.microsoft.com/office/drawing/2014/main" id="{95CDF31B-BF0A-1C44-85E2-7FB81D03B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931" y="1678804"/>
            <a:ext cx="5454869" cy="434571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4A189155-176E-CC43-AC7A-266BF2B2E3F1}"/>
              </a:ext>
            </a:extLst>
          </p:cNvPr>
          <p:cNvSpPr txBox="1">
            <a:spLocks/>
          </p:cNvSpPr>
          <p:nvPr/>
        </p:nvSpPr>
        <p:spPr>
          <a:xfrm>
            <a:off x="417196" y="60358"/>
            <a:ext cx="7985759" cy="868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80">
                <a:solidFill>
                  <a:schemeClr val="tx1"/>
                </a:solidFill>
                <a:latin typeface="+mj-lt"/>
                <a:ea typeface="+mj-ea"/>
                <a:cs typeface="+mj-cs"/>
              </a:defRPr>
            </a:lvl1pPr>
          </a:lstStyle>
          <a:p>
            <a:pPr algn="ctr"/>
            <a:r>
              <a:rPr lang="en-US" sz="3100">
                <a:latin typeface="Times New Roman" panose="02020603050405020304" pitchFamily="18" charset="0"/>
                <a:cs typeface="Times New Roman" panose="02020603050405020304" pitchFamily="18" charset="0"/>
              </a:rPr>
              <a:t>I. ỨNG DỤNG VIRUS TRONG Y HỌC.</a:t>
            </a:r>
          </a:p>
        </p:txBody>
      </p:sp>
      <p:sp>
        <p:nvSpPr>
          <p:cNvPr id="4" name="TextBox 3">
            <a:extLst>
              <a:ext uri="{FF2B5EF4-FFF2-40B4-BE49-F238E27FC236}">
                <a16:creationId xmlns:a16="http://schemas.microsoft.com/office/drawing/2014/main" id="{91814540-8456-2A41-B4EF-491ABDE02C32}"/>
              </a:ext>
            </a:extLst>
          </p:cNvPr>
          <p:cNvSpPr txBox="1"/>
          <p:nvPr/>
        </p:nvSpPr>
        <p:spPr>
          <a:xfrm>
            <a:off x="6740943" y="1940758"/>
            <a:ext cx="4926133" cy="1200329"/>
          </a:xfrm>
          <a:prstGeom prst="rect">
            <a:avLst/>
          </a:prstGeom>
          <a:noFill/>
        </p:spPr>
        <p:txBody>
          <a:bodyPr wrap="square">
            <a:spAutoFit/>
          </a:bodyPr>
          <a:lstStyle/>
          <a:p>
            <a:r>
              <a:rPr lang="en-US" sz="2400">
                <a:solidFill>
                  <a:srgbClr val="00B050"/>
                </a:solidFill>
              </a:rPr>
              <a:t>Dựa vào hình bên, hãy giải thích cơ chế tác động của vaccine trong việc chống lại virus</a:t>
            </a:r>
          </a:p>
        </p:txBody>
      </p:sp>
      <p:sp>
        <p:nvSpPr>
          <p:cNvPr id="5" name="TextBox 4">
            <a:extLst>
              <a:ext uri="{FF2B5EF4-FFF2-40B4-BE49-F238E27FC236}">
                <a16:creationId xmlns:a16="http://schemas.microsoft.com/office/drawing/2014/main" id="{0972FCEE-BBE1-4E42-9C70-475A8117366E}"/>
              </a:ext>
            </a:extLst>
          </p:cNvPr>
          <p:cNvSpPr txBox="1"/>
          <p:nvPr/>
        </p:nvSpPr>
        <p:spPr>
          <a:xfrm>
            <a:off x="592584" y="833484"/>
            <a:ext cx="10679761" cy="461665"/>
          </a:xfrm>
          <a:prstGeom prst="rect">
            <a:avLst/>
          </a:prstGeom>
          <a:noFill/>
        </p:spPr>
        <p:txBody>
          <a:bodyPr wrap="square">
            <a:spAutoFit/>
          </a:bodyPr>
          <a:lstStyle/>
          <a:p>
            <a:r>
              <a:rPr lang="en-US" sz="2400" b="0">
                <a:solidFill>
                  <a:srgbClr val="FF0000"/>
                </a:solidFill>
              </a:rPr>
              <a:t>1. Một số thành tựu về ứng dụng virus trong sản xuất chế phẩm sinh học. </a:t>
            </a:r>
            <a:endParaRPr lang="en-US" sz="2400">
              <a:solidFill>
                <a:srgbClr val="FF0000"/>
              </a:solidFill>
            </a:endParaRPr>
          </a:p>
        </p:txBody>
      </p:sp>
    </p:spTree>
    <p:extLst>
      <p:ext uri="{BB962C8B-B14F-4D97-AF65-F5344CB8AC3E}">
        <p14:creationId xmlns:p14="http://schemas.microsoft.com/office/powerpoint/2010/main" val="370696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0042-CC78-AF4B-86FC-1D3C54BEBD63}"/>
              </a:ext>
            </a:extLst>
          </p:cNvPr>
          <p:cNvSpPr>
            <a:spLocks noGrp="1"/>
          </p:cNvSpPr>
          <p:nvPr>
            <p:ph type="title"/>
          </p:nvPr>
        </p:nvSpPr>
        <p:spPr>
          <a:xfrm>
            <a:off x="564606" y="310343"/>
            <a:ext cx="7985759" cy="868823"/>
          </a:xfrm>
        </p:spPr>
        <p:txBody>
          <a:bodyPr vert="horz" lIns="91440" tIns="45720" rIns="91440" bIns="45720" rtlCol="0" anchor="ctr">
            <a:normAutofit/>
          </a:bodyPr>
          <a:lstStyle/>
          <a:p>
            <a:pPr algn="ctr"/>
            <a:r>
              <a:rPr lang="en-US" sz="3100">
                <a:latin typeface="Times New Roman" panose="02020603050405020304" pitchFamily="18" charset="0"/>
                <a:cs typeface="Times New Roman" panose="02020603050405020304" pitchFamily="18" charset="0"/>
              </a:rPr>
              <a:t>I. ỨNG DỤNG VIRUS TRONG Y HỌC.</a:t>
            </a:r>
          </a:p>
        </p:txBody>
      </p:sp>
      <p:graphicFrame>
        <p:nvGraphicFramePr>
          <p:cNvPr id="6" name="Table 5">
            <a:extLst>
              <a:ext uri="{FF2B5EF4-FFF2-40B4-BE49-F238E27FC236}">
                <a16:creationId xmlns:a16="http://schemas.microsoft.com/office/drawing/2014/main" id="{2B96D2E8-4343-7D43-9B06-9AC50152B69C}"/>
              </a:ext>
            </a:extLst>
          </p:cNvPr>
          <p:cNvGraphicFramePr>
            <a:graphicFrameLocks noGrp="1"/>
          </p:cNvGraphicFramePr>
          <p:nvPr>
            <p:extLst>
              <p:ext uri="{D42A27DB-BD31-4B8C-83A1-F6EECF244321}">
                <p14:modId xmlns:p14="http://schemas.microsoft.com/office/powerpoint/2010/main" val="619501126"/>
              </p:ext>
            </p:extLst>
          </p:nvPr>
        </p:nvGraphicFramePr>
        <p:xfrm>
          <a:off x="1315892" y="2734082"/>
          <a:ext cx="8984996" cy="3578014"/>
        </p:xfrm>
        <a:graphic>
          <a:graphicData uri="http://schemas.openxmlformats.org/drawingml/2006/table">
            <a:tbl>
              <a:tblPr firstRow="1" firstCol="1" bandRow="1">
                <a:tableStyleId>{5C22544A-7EE6-4342-B048-85BDC9FD1C3A}</a:tableStyleId>
              </a:tblPr>
              <a:tblGrid>
                <a:gridCol w="1649836">
                  <a:extLst>
                    <a:ext uri="{9D8B030D-6E8A-4147-A177-3AD203B41FA5}">
                      <a16:colId xmlns:a16="http://schemas.microsoft.com/office/drawing/2014/main" val="942441718"/>
                    </a:ext>
                  </a:extLst>
                </a:gridCol>
                <a:gridCol w="2438347">
                  <a:extLst>
                    <a:ext uri="{9D8B030D-6E8A-4147-A177-3AD203B41FA5}">
                      <a16:colId xmlns:a16="http://schemas.microsoft.com/office/drawing/2014/main" val="3564753822"/>
                    </a:ext>
                  </a:extLst>
                </a:gridCol>
                <a:gridCol w="4896813">
                  <a:extLst>
                    <a:ext uri="{9D8B030D-6E8A-4147-A177-3AD203B41FA5}">
                      <a16:colId xmlns:a16="http://schemas.microsoft.com/office/drawing/2014/main" val="3688526305"/>
                    </a:ext>
                  </a:extLst>
                </a:gridCol>
              </a:tblGrid>
              <a:tr h="486914">
                <a:tc>
                  <a:txBody>
                    <a:bodyPr/>
                    <a:lstStyle/>
                    <a:p>
                      <a:pPr algn="ctr">
                        <a:lnSpc>
                          <a:spcPct val="150000"/>
                        </a:lnSpc>
                      </a:pPr>
                      <a:r>
                        <a:rPr lang="vi-VN" sz="1200">
                          <a:effectLst/>
                        </a:rPr>
                        <a:t>CHẾ PHẨM SINH HỌC</a:t>
                      </a: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algn="ctr">
                        <a:lnSpc>
                          <a:spcPct val="150000"/>
                        </a:lnSpc>
                      </a:pPr>
                      <a:r>
                        <a:rPr lang="vi-VN" sz="1200">
                          <a:effectLst/>
                        </a:rPr>
                        <a:t>CƠ SỞ KHOA HỌC</a:t>
                      </a: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algn="ctr">
                        <a:lnSpc>
                          <a:spcPct val="150000"/>
                        </a:lnSpc>
                      </a:pPr>
                      <a:r>
                        <a:rPr lang="vi-VN" sz="1200">
                          <a:effectLst/>
                        </a:rPr>
                        <a:t>QUY TRÌNH CÔNG NGHỆ</a:t>
                      </a: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1122868988"/>
                  </a:ext>
                </a:extLst>
              </a:tr>
              <a:tr h="3058647">
                <a:tc>
                  <a:txBody>
                    <a:bodyPr/>
                    <a:lstStyle/>
                    <a:p>
                      <a:pPr>
                        <a:lnSpc>
                          <a:spcPct val="150000"/>
                        </a:lnSpc>
                      </a:pPr>
                      <a:r>
                        <a:rPr lang="vi-VN" sz="1200">
                          <a:effectLst/>
                        </a:rPr>
                        <a:t> </a:t>
                      </a: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algn="just">
                        <a:lnSpc>
                          <a:spcPct val="150000"/>
                        </a:lnSpc>
                      </a:pP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algn="just">
                        <a:lnSpc>
                          <a:spcPct val="150000"/>
                        </a:lnSpc>
                      </a:pPr>
                      <a:endParaRPr lang="en-US" sz="1200">
                        <a:solidFill>
                          <a:srgbClr val="000000"/>
                        </a:solidFill>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3368028174"/>
                  </a:ext>
                </a:extLst>
              </a:tr>
            </a:tbl>
          </a:graphicData>
        </a:graphic>
      </p:graphicFrame>
      <p:sp>
        <p:nvSpPr>
          <p:cNvPr id="7" name="Rectangle 3">
            <a:extLst>
              <a:ext uri="{FF2B5EF4-FFF2-40B4-BE49-F238E27FC236}">
                <a16:creationId xmlns:a16="http://schemas.microsoft.com/office/drawing/2014/main" id="{1176BBBF-CB7C-C840-BC17-0FAB63BE1D63}"/>
              </a:ext>
            </a:extLst>
          </p:cNvPr>
          <p:cNvSpPr>
            <a:spLocks noChangeArrowheads="1"/>
          </p:cNvSpPr>
          <p:nvPr/>
        </p:nvSpPr>
        <p:spPr bwMode="auto">
          <a:xfrm>
            <a:off x="875660" y="1604835"/>
            <a:ext cx="104406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Body CS)"/>
              </a:rPr>
              <a:t>PHIẾU HỌC TẬP</a:t>
            </a:r>
            <a:endParaRPr kumimoji="0" lang="vi-VN" altLang="en-US" b="0" i="0" u="none" strike="noStrike" cap="none" normalizeH="0" baseline="0">
              <a:ln>
                <a:noFill/>
              </a:ln>
              <a:solidFill>
                <a:srgbClr val="FF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Body CS)"/>
              </a:rPr>
              <a:t>Cho biết cơ sở khoa học, quy trình công nghệ của các ứng dụng đó.</a:t>
            </a:r>
            <a:endParaRPr kumimoji="0" lang="vi-VN" altLang="en-US" b="0" i="0" u="none" strike="noStrike" cap="none" normalizeH="0" baseline="0">
              <a:ln>
                <a:noFill/>
              </a:ln>
              <a:solidFill>
                <a:schemeClr val="tx1"/>
              </a:solidFill>
              <a:effectLst/>
            </a:endParaRPr>
          </a:p>
        </p:txBody>
      </p:sp>
      <p:sp>
        <p:nvSpPr>
          <p:cNvPr id="8" name="TextBox 7">
            <a:extLst>
              <a:ext uri="{FF2B5EF4-FFF2-40B4-BE49-F238E27FC236}">
                <a16:creationId xmlns:a16="http://schemas.microsoft.com/office/drawing/2014/main" id="{093E4F01-2FF8-5D48-944F-FA04AC198421}"/>
              </a:ext>
            </a:extLst>
          </p:cNvPr>
          <p:cNvSpPr txBox="1"/>
          <p:nvPr/>
        </p:nvSpPr>
        <p:spPr>
          <a:xfrm>
            <a:off x="677916" y="1066681"/>
            <a:ext cx="7985759" cy="461665"/>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Body CS)"/>
              </a:rPr>
              <a:t>2. Quy trình sản xuất chế phẩm sinh học </a:t>
            </a:r>
            <a:endParaRPr kumimoji="0" lang="vi-VN" altLang="en-US" sz="24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88061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centBoxVTI">
  <a:themeElements>
    <a:clrScheme name="AnalogousFromDarkSeedLeftStep">
      <a:dk1>
        <a:srgbClr val="000000"/>
      </a:dk1>
      <a:lt1>
        <a:srgbClr val="FFFFFF"/>
      </a:lt1>
      <a:dk2>
        <a:srgbClr val="1B3022"/>
      </a:dk2>
      <a:lt2>
        <a:srgbClr val="F0F3F2"/>
      </a:lt2>
      <a:accent1>
        <a:srgbClr val="C34D7D"/>
      </a:accent1>
      <a:accent2>
        <a:srgbClr val="B13B9C"/>
      </a:accent2>
      <a:accent3>
        <a:srgbClr val="A74DC3"/>
      </a:accent3>
      <a:accent4>
        <a:srgbClr val="6A43B5"/>
      </a:accent4>
      <a:accent5>
        <a:srgbClr val="4D55C3"/>
      </a:accent5>
      <a:accent6>
        <a:srgbClr val="3B75B1"/>
      </a:accent6>
      <a:hlink>
        <a:srgbClr val="4B3F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1187</TotalTime>
  <Words>987</Words>
  <Application>Microsoft Macintosh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American Typewriter</vt:lpstr>
      <vt:lpstr>Apple Chancery</vt:lpstr>
      <vt:lpstr>Arial</vt:lpstr>
      <vt:lpstr>Calibri</vt:lpstr>
      <vt:lpstr>Neue Haas Grotesk Text Pro</vt:lpstr>
      <vt:lpstr>Times New Roman</vt:lpstr>
      <vt:lpstr>AccentBoxVTI</vt:lpstr>
      <vt:lpstr>BÀI 30. ỨNG DỤNG CỦA VIRUS TRONG Y HỌC VÀ THỰC TIỄN</vt:lpstr>
      <vt:lpstr>I. ỨNG DỤNG VIRUS TRONG Y HỌC.</vt:lpstr>
      <vt:lpstr>PowerPoint Presentation</vt:lpstr>
      <vt:lpstr>PowerPoint Presentation</vt:lpstr>
      <vt:lpstr>PowerPoint Presentation</vt:lpstr>
      <vt:lpstr>PowerPoint Presentation</vt:lpstr>
      <vt:lpstr>PowerPoint Presentation</vt:lpstr>
      <vt:lpstr>PowerPoint Presentation</vt:lpstr>
      <vt:lpstr>I. ỨNG DỤNG VIRUS TRONG Y HỌC.</vt:lpstr>
      <vt:lpstr>I. ỨNG DỤNG VIRUS TRONG Y HỌC.</vt:lpstr>
      <vt:lpstr>1. Một số thành tựu về ứng dụng virus trong sản xuất chế phẩm sinh học. </vt:lpstr>
      <vt:lpstr>1. Một số thành tựu về ứng dụng virus trong sản xuất chế phẩm sinh học. </vt:lpstr>
      <vt:lpstr>II. ỨNG DỤNG CỦA VIRUS TRONG NÔNG NGHIỆP</vt:lpstr>
      <vt:lpstr>1. Sản xuất thuốc trừ sâu</vt:lpstr>
      <vt:lpstr>PowerPoint Presentation</vt:lpstr>
      <vt:lpstr>PowerPoint Presentation</vt:lpstr>
      <vt:lpstr>PowerPoint Presentation</vt:lpstr>
      <vt:lpstr>Hãy giải thích vì sao phage được sử dụng để làm vector chuyển gene.</vt:lpstr>
      <vt:lpstr>Hãy giải thích vì sao phage được sử dụng để làm vector chuyển gene.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30. ỨNG DỤNG CỦA VIRUS TRONG Y HỌC VÀ THỰC TIỄN</dc:title>
  <dc:creator>Pham Thanh Toan</dc:creator>
  <cp:lastModifiedBy>Pham Thanh Toan</cp:lastModifiedBy>
  <cp:revision>8</cp:revision>
  <dcterms:created xsi:type="dcterms:W3CDTF">2022-07-26T03:58:42Z</dcterms:created>
  <dcterms:modified xsi:type="dcterms:W3CDTF">2022-07-27T10:51:38Z</dcterms:modified>
</cp:coreProperties>
</file>