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71" r:id="rId2"/>
    <p:sldId id="276" r:id="rId3"/>
    <p:sldId id="278" r:id="rId4"/>
    <p:sldId id="279" r:id="rId5"/>
    <p:sldId id="330" r:id="rId6"/>
    <p:sldId id="338" r:id="rId7"/>
    <p:sldId id="285" r:id="rId8"/>
    <p:sldId id="334" r:id="rId9"/>
    <p:sldId id="335" r:id="rId10"/>
    <p:sldId id="337" r:id="rId11"/>
    <p:sldId id="339" r:id="rId12"/>
    <p:sldId id="280" r:id="rId13"/>
    <p:sldId id="340" r:id="rId14"/>
    <p:sldId id="292" r:id="rId15"/>
    <p:sldId id="293"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532"/>
    <a:srgbClr val="006673"/>
    <a:srgbClr val="A3DBE1"/>
    <a:srgbClr val="E26714"/>
    <a:srgbClr val="EE8640"/>
    <a:srgbClr val="048DA4"/>
    <a:srgbClr val="05788C"/>
    <a:srgbClr val="C0E6EA"/>
    <a:srgbClr val="A0DCFA"/>
    <a:srgbClr val="05A0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74" autoAdjust="0"/>
    <p:restoredTop sz="94090" autoAdjust="0"/>
  </p:normalViewPr>
  <p:slideViewPr>
    <p:cSldViewPr snapToGrid="0" showGuides="1">
      <p:cViewPr varScale="1">
        <p:scale>
          <a:sx n="88" d="100"/>
          <a:sy n="88" d="100"/>
        </p:scale>
        <p:origin x="219"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05/04/2022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513334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555825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270334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567822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895596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05/04/2022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19159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05/04/2022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45633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05/04/2022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6810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05/04/2022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6433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05/04/2022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891073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05/04/2022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389246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05/04/2022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24491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05/04/2022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1409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05/04/2022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29572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05/04/2022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2987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05/04/2022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01288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05/04/2022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42291312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3" y="6858"/>
            <a:ext cx="12179808" cy="6851142"/>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6" name="TextBox 5">
            <a:extLst>
              <a:ext uri="{FF2B5EF4-FFF2-40B4-BE49-F238E27FC236}">
                <a16:creationId xmlns:a16="http://schemas.microsoft.com/office/drawing/2014/main" id="{B11FDBBA-71BA-974D-A2F3-B215D8ABDE8B}"/>
              </a:ext>
            </a:extLst>
          </p:cNvPr>
          <p:cNvSpPr txBox="1"/>
          <p:nvPr/>
        </p:nvSpPr>
        <p:spPr>
          <a:xfrm>
            <a:off x="623891" y="-52410"/>
            <a:ext cx="10515599" cy="9326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solidFill>
                  <a:schemeClr val="bg1"/>
                </a:solidFill>
                <a:ea typeface="+mj-ea"/>
                <a:cs typeface="+mj-cs"/>
              </a:rPr>
              <a:t>LISTENING</a:t>
            </a:r>
            <a:endParaRPr lang="en-US" sz="4400" b="1" kern="1200" dirty="0">
              <a:solidFill>
                <a:schemeClr val="bg1"/>
              </a:solidFill>
              <a:ea typeface="+mj-ea"/>
              <a:cs typeface="+mj-cs"/>
            </a:endParaRPr>
          </a:p>
        </p:txBody>
      </p:sp>
      <p:sp>
        <p:nvSpPr>
          <p:cNvPr id="11" name="TextBox 10">
            <a:extLst>
              <a:ext uri="{FF2B5EF4-FFF2-40B4-BE49-F238E27FC236}">
                <a16:creationId xmlns:a16="http://schemas.microsoft.com/office/drawing/2014/main" id="{96196E34-2F0A-BD45-B571-21B182DB5AB8}"/>
              </a:ext>
            </a:extLst>
          </p:cNvPr>
          <p:cNvSpPr txBox="1"/>
          <p:nvPr/>
        </p:nvSpPr>
        <p:spPr>
          <a:xfrm>
            <a:off x="492021" y="93268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4" name="Rectangle 13">
            <a:extLst>
              <a:ext uri="{FF2B5EF4-FFF2-40B4-BE49-F238E27FC236}">
                <a16:creationId xmlns:a16="http://schemas.microsoft.com/office/drawing/2014/main" id="{FE6DD401-DF66-BB46-8215-F68978F0DBE5}"/>
              </a:ext>
            </a:extLst>
          </p:cNvPr>
          <p:cNvSpPr/>
          <p:nvPr/>
        </p:nvSpPr>
        <p:spPr>
          <a:xfrm>
            <a:off x="305938" y="1378227"/>
            <a:ext cx="11580124" cy="5386090"/>
          </a:xfrm>
          <a:prstGeom prst="rect">
            <a:avLst/>
          </a:prstGeom>
        </p:spPr>
        <p:txBody>
          <a:bodyPr wrap="square">
            <a:spAutoFit/>
          </a:bodyPr>
          <a:lstStyle/>
          <a:p>
            <a:r>
              <a:rPr lang="en-GB" sz="3200" b="1" i="1" dirty="0">
                <a:solidFill>
                  <a:srgbClr val="0070C0"/>
                </a:solidFill>
                <a:latin typeface="Calibri" panose="020F0502020204030204" pitchFamily="34" charset="0"/>
                <a:ea typeface="Times New Roman" panose="02020603050405020304" pitchFamily="18" charset="0"/>
              </a:rPr>
              <a:t>Audio script – Track 80 + 81:</a:t>
            </a:r>
            <a:endParaRPr lang="en-VN" sz="3200" dirty="0">
              <a:latin typeface="Times New Roman" panose="02020603050405020304" pitchFamily="18" charset="0"/>
              <a:ea typeface="Times New Roman" panose="02020603050405020304" pitchFamily="18" charset="0"/>
            </a:endParaRPr>
          </a:p>
          <a:p>
            <a:pPr algn="just"/>
            <a:r>
              <a:rPr lang="en-US" sz="2400" i="1" dirty="0"/>
              <a:t>Hello everybody. This Saturday we're all going on a trip to an ancient village just outside the city and I'd just like to give you some information about the trip. We're leaving from here at 8.30 in the morning. It's an 8-hour trip so we'll probably be back at 4.30 p.m. We're going to visit three of the most famous attractions in the village. The first one is a large ancient house. It was built 600 years ago and its architecture is very impressive. After that we're going to have lunch with a local family. The family is going to prepare the most delicious locally made food for us and I'm sure we'll enjoy it. I think we'll stay there about 45 minutes. Then we're going to walk to the third attraction – the village pagoda. It's one of the oldest and biggest pagodas in the country and is surrounded by different types of trees. We can walk around the pagoda and learn about its interesting history. The pagoda is very beautiful so you can take some excellent photographs there. So don't forget to bring your camera with you. And remember: Don't drop litter or pick flowers on the roadside while you are visiting the places.</a:t>
            </a:r>
            <a:endParaRPr lang="en-VN" sz="2400" dirty="0"/>
          </a:p>
        </p:txBody>
      </p:sp>
      <p:pic>
        <p:nvPicPr>
          <p:cNvPr id="8" name="081" descr="081">
            <a:hlinkClick r:id="" action="ppaction://media"/>
            <a:extLst>
              <a:ext uri="{FF2B5EF4-FFF2-40B4-BE49-F238E27FC236}">
                <a16:creationId xmlns:a16="http://schemas.microsoft.com/office/drawing/2014/main" id="{76DBA613-DE2B-CC47-9E38-603668EC81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2691" y="93683"/>
            <a:ext cx="812800" cy="812800"/>
          </a:xfrm>
          <a:prstGeom prst="rect">
            <a:avLst/>
          </a:prstGeom>
        </p:spPr>
      </p:pic>
    </p:spTree>
    <p:extLst>
      <p:ext uri="{BB962C8B-B14F-4D97-AF65-F5344CB8AC3E}">
        <p14:creationId xmlns:p14="http://schemas.microsoft.com/office/powerpoint/2010/main" val="382244596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20" name="Freeform 19"/>
          <p:cNvSpPr/>
          <p:nvPr/>
        </p:nvSpPr>
        <p:spPr>
          <a:xfrm>
            <a:off x="4576036" y="2196674"/>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2" name="Rounded Rectangle 21"/>
          <p:cNvSpPr/>
          <p:nvPr/>
        </p:nvSpPr>
        <p:spPr>
          <a:xfrm>
            <a:off x="1194588" y="1270528"/>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2812986" y="2131219"/>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LISTENING</a:t>
            </a:r>
            <a:endParaRPr lang="en-GB" b="1" dirty="0">
              <a:solidFill>
                <a:srgbClr val="006673"/>
              </a:solidFill>
            </a:endParaRPr>
          </a:p>
        </p:txBody>
      </p:sp>
      <p:sp>
        <p:nvSpPr>
          <p:cNvPr id="24" name="Rounded Rectangle 23"/>
          <p:cNvSpPr/>
          <p:nvPr/>
        </p:nvSpPr>
        <p:spPr>
          <a:xfrm>
            <a:off x="1158844" y="3421832"/>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SPEAKING</a:t>
            </a:r>
            <a:endParaRPr lang="en-GB" b="1" dirty="0">
              <a:solidFill>
                <a:srgbClr val="006673"/>
              </a:solidFill>
            </a:endParaRPr>
          </a:p>
        </p:txBody>
      </p:sp>
      <p:sp>
        <p:nvSpPr>
          <p:cNvPr id="25" name="Rectangle 24"/>
          <p:cNvSpPr/>
          <p:nvPr/>
        </p:nvSpPr>
        <p:spPr>
          <a:xfrm>
            <a:off x="5848709" y="1089187"/>
            <a:ext cx="5987576"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dirty="0">
                <a:solidFill>
                  <a:srgbClr val="006673"/>
                </a:solidFill>
              </a:rPr>
              <a:t>Video watching</a:t>
            </a:r>
            <a:r>
              <a:rPr lang="en-US" dirty="0">
                <a:solidFill>
                  <a:srgbClr val="006673"/>
                </a:solidFill>
              </a:rPr>
              <a:t>: Travel plans</a:t>
            </a:r>
            <a:endParaRPr lang="en-VN" dirty="0">
              <a:solidFill>
                <a:srgbClr val="006673"/>
              </a:solidFill>
            </a:endParaRPr>
          </a:p>
        </p:txBody>
      </p:sp>
      <p:sp>
        <p:nvSpPr>
          <p:cNvPr id="26" name="Rectangle 25"/>
          <p:cNvSpPr/>
          <p:nvPr/>
        </p:nvSpPr>
        <p:spPr>
          <a:xfrm>
            <a:off x="5866319" y="2031683"/>
            <a:ext cx="5987576" cy="123867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dirty="0">
                <a:solidFill>
                  <a:srgbClr val="006673"/>
                </a:solidFill>
              </a:rPr>
              <a:t>Task 1: </a:t>
            </a:r>
            <a:r>
              <a:rPr lang="en-US" dirty="0">
                <a:solidFill>
                  <a:srgbClr val="006673"/>
                </a:solidFill>
              </a:rPr>
              <a:t>Listen and choose the best title for the talk. </a:t>
            </a:r>
            <a:r>
              <a:rPr lang="en-VN" dirty="0">
                <a:solidFill>
                  <a:srgbClr val="006673"/>
                </a:solidFill>
              </a:rPr>
              <a:t>(p. </a:t>
            </a:r>
            <a:r>
              <a:rPr lang="en-GB" dirty="0">
                <a:solidFill>
                  <a:srgbClr val="006673"/>
                </a:solidFill>
              </a:rPr>
              <a:t>122</a:t>
            </a:r>
            <a:r>
              <a:rPr lang="en-VN" dirty="0">
                <a:solidFill>
                  <a:srgbClr val="006673"/>
                </a:solidFill>
              </a:rPr>
              <a:t>) </a:t>
            </a:r>
            <a:r>
              <a:rPr lang="en-GB" dirty="0">
                <a:solidFill>
                  <a:srgbClr val="006673"/>
                </a:solidFill>
              </a:rPr>
              <a:t>Task 2: </a:t>
            </a:r>
            <a:r>
              <a:rPr lang="en-US" dirty="0">
                <a:solidFill>
                  <a:srgbClr val="006673"/>
                </a:solidFill>
              </a:rPr>
              <a:t>Listen again and complete the notes with no more than TWO words. </a:t>
            </a:r>
            <a:r>
              <a:rPr lang="en-VN" dirty="0">
                <a:solidFill>
                  <a:srgbClr val="006673"/>
                </a:solidFill>
              </a:rPr>
              <a:t>(p. </a:t>
            </a:r>
            <a:r>
              <a:rPr lang="en-GB" dirty="0">
                <a:solidFill>
                  <a:srgbClr val="006673"/>
                </a:solidFill>
              </a:rPr>
              <a:t>122</a:t>
            </a:r>
            <a:r>
              <a:rPr lang="en-VN" dirty="0">
                <a:solidFill>
                  <a:srgbClr val="006673"/>
                </a:solidFill>
              </a:rPr>
              <a:t>)</a:t>
            </a:r>
          </a:p>
          <a:p>
            <a:endParaRPr lang="en-VN" dirty="0">
              <a:solidFill>
                <a:srgbClr val="006673"/>
              </a:solidFill>
            </a:endParaRPr>
          </a:p>
        </p:txBody>
      </p:sp>
      <p:sp>
        <p:nvSpPr>
          <p:cNvPr id="27" name="Rectangle 26"/>
          <p:cNvSpPr/>
          <p:nvPr/>
        </p:nvSpPr>
        <p:spPr>
          <a:xfrm>
            <a:off x="5866318" y="3569187"/>
            <a:ext cx="5969965" cy="925531"/>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dirty="0">
                <a:solidFill>
                  <a:srgbClr val="006673"/>
                </a:solidFill>
              </a:rPr>
              <a:t>Task </a:t>
            </a:r>
            <a:r>
              <a:rPr lang="en-GB" dirty="0">
                <a:solidFill>
                  <a:srgbClr val="006673"/>
                </a:solidFill>
              </a:rPr>
              <a:t>1</a:t>
            </a:r>
            <a:r>
              <a:rPr lang="en-VN" dirty="0">
                <a:solidFill>
                  <a:srgbClr val="006673"/>
                </a:solidFill>
              </a:rPr>
              <a:t>: </a:t>
            </a:r>
            <a:r>
              <a:rPr lang="en-GB" dirty="0">
                <a:solidFill>
                  <a:srgbClr val="006673"/>
                </a:solidFill>
              </a:rPr>
              <a:t>I</a:t>
            </a:r>
            <a:r>
              <a:rPr lang="en-US" dirty="0" err="1">
                <a:solidFill>
                  <a:srgbClr val="006673"/>
                </a:solidFill>
              </a:rPr>
              <a:t>magine</a:t>
            </a:r>
            <a:r>
              <a:rPr lang="en-US" dirty="0">
                <a:solidFill>
                  <a:srgbClr val="006673"/>
                </a:solidFill>
              </a:rPr>
              <a:t> that you are going on a day trip. Work in pairs. Discuss and plan your trip. Use the following points to help you. </a:t>
            </a:r>
            <a:r>
              <a:rPr lang="en-VN" dirty="0">
                <a:solidFill>
                  <a:srgbClr val="006673"/>
                </a:solidFill>
              </a:rPr>
              <a:t>(p. </a:t>
            </a:r>
            <a:r>
              <a:rPr lang="en-GB" dirty="0">
                <a:solidFill>
                  <a:srgbClr val="006673"/>
                </a:solidFill>
              </a:rPr>
              <a:t>122</a:t>
            </a:r>
            <a:r>
              <a:rPr lang="en-VN" dirty="0">
                <a:solidFill>
                  <a:srgbClr val="006673"/>
                </a:solidFill>
              </a:rPr>
              <a:t>) </a:t>
            </a:r>
          </a:p>
        </p:txBody>
      </p:sp>
      <p:cxnSp>
        <p:nvCxnSpPr>
          <p:cNvPr id="28" name="Curved Connector 27"/>
          <p:cNvCxnSpPr/>
          <p:nvPr/>
        </p:nvCxnSpPr>
        <p:spPr>
          <a:xfrm>
            <a:off x="3101772" y="1513213"/>
            <a:ext cx="844528" cy="618004"/>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29" name="Curved Connector 28"/>
          <p:cNvCxnSpPr/>
          <p:nvPr/>
        </p:nvCxnSpPr>
        <p:spPr>
          <a:xfrm rot="10800000" flipV="1">
            <a:off x="2193224" y="2431519"/>
            <a:ext cx="604052" cy="990313"/>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2</a:t>
            </a:r>
          </a:p>
        </p:txBody>
      </p:sp>
      <p:sp>
        <p:nvSpPr>
          <p:cNvPr id="2" name="Rectangle 1"/>
          <p:cNvSpPr/>
          <p:nvPr/>
        </p:nvSpPr>
        <p:spPr>
          <a:xfrm>
            <a:off x="6029977" y="6605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40" name="Rectangle 39"/>
          <p:cNvSpPr/>
          <p:nvPr/>
        </p:nvSpPr>
        <p:spPr>
          <a:xfrm>
            <a:off x="5580309" y="366077"/>
            <a:ext cx="5987576" cy="522390"/>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866318" y="361347"/>
            <a:ext cx="4635821" cy="461665"/>
          </a:xfrm>
          <a:prstGeom prst="rect">
            <a:avLst/>
          </a:prstGeom>
        </p:spPr>
        <p:txBody>
          <a:bodyPr wrap="none">
            <a:spAutoFit/>
          </a:bodyPr>
          <a:lstStyle/>
          <a:p>
            <a:r>
              <a:rPr lang="en-US" sz="2400" b="1" dirty="0">
                <a:solidFill>
                  <a:schemeClr val="bg1"/>
                </a:solidFill>
                <a:latin typeface="UTM Facebook K&amp;T" pitchFamily="18" charset="0"/>
              </a:rPr>
              <a:t>SKILL 1_ LISTENING AND SPEAKING</a:t>
            </a:r>
          </a:p>
        </p:txBody>
      </p:sp>
    </p:spTree>
    <p:extLst>
      <p:ext uri="{BB962C8B-B14F-4D97-AF65-F5344CB8AC3E}">
        <p14:creationId xmlns:p14="http://schemas.microsoft.com/office/powerpoint/2010/main" val="2980105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963512" y="100210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743740" y="1024502"/>
            <a:ext cx="10448260" cy="954107"/>
          </a:xfrm>
          <a:prstGeom prst="rect">
            <a:avLst/>
          </a:prstGeom>
          <a:noFill/>
        </p:spPr>
        <p:txBody>
          <a:bodyPr wrap="square">
            <a:spAutoFit/>
          </a:bodyPr>
          <a:lstStyle/>
          <a:p>
            <a:r>
              <a:rPr lang="en-GB" sz="2800" b="1" dirty="0">
                <a:solidFill>
                  <a:srgbClr val="F26532"/>
                </a:solidFill>
              </a:rPr>
              <a:t>I</a:t>
            </a:r>
            <a:r>
              <a:rPr lang="en-US" sz="2800" b="1" dirty="0" err="1">
                <a:solidFill>
                  <a:srgbClr val="F26532"/>
                </a:solidFill>
              </a:rPr>
              <a:t>magine</a:t>
            </a:r>
            <a:r>
              <a:rPr lang="en-US" sz="2800" b="1" dirty="0">
                <a:solidFill>
                  <a:srgbClr val="F26532"/>
                </a:solidFill>
              </a:rPr>
              <a:t> that you are going on a day trip. Work in pairs. Discuss and plan your trip. Use the following points to help you. </a:t>
            </a:r>
            <a:r>
              <a:rPr lang="en-VN" sz="2800" b="1" dirty="0">
                <a:solidFill>
                  <a:srgbClr val="F26532"/>
                </a:solidFill>
              </a:rPr>
              <a:t>(p. </a:t>
            </a:r>
            <a:r>
              <a:rPr lang="en-GB" sz="2800" b="1" dirty="0">
                <a:solidFill>
                  <a:srgbClr val="F26532"/>
                </a:solidFill>
              </a:rPr>
              <a:t>122</a:t>
            </a:r>
            <a:r>
              <a:rPr lang="en-VN" sz="2800" b="1" dirty="0">
                <a:solidFill>
                  <a:srgbClr val="F26532"/>
                </a:solidFill>
              </a:rPr>
              <a:t>)</a:t>
            </a:r>
            <a:endParaRPr lang="en-VN" sz="2800" dirty="0">
              <a:solidFill>
                <a:srgbClr val="F26532"/>
              </a:solidFill>
            </a:endParaRPr>
          </a:p>
        </p:txBody>
      </p:sp>
      <p:pic>
        <p:nvPicPr>
          <p:cNvPr id="15" name="Picture 14">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8" name="TextBox 17">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SPEAKING</a:t>
            </a:r>
          </a:p>
        </p:txBody>
      </p:sp>
      <p:sp>
        <p:nvSpPr>
          <p:cNvPr id="3" name="Rounded Rectangle 2">
            <a:extLst>
              <a:ext uri="{FF2B5EF4-FFF2-40B4-BE49-F238E27FC236}">
                <a16:creationId xmlns:a16="http://schemas.microsoft.com/office/drawing/2014/main" id="{8C315E7E-0A07-154A-89DA-0096FC1B28DE}"/>
              </a:ext>
            </a:extLst>
          </p:cNvPr>
          <p:cNvSpPr/>
          <p:nvPr/>
        </p:nvSpPr>
        <p:spPr>
          <a:xfrm>
            <a:off x="399166" y="2207159"/>
            <a:ext cx="6994862" cy="39188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sz="3000" dirty="0"/>
              <a:t>- Where you will go</a:t>
            </a:r>
          </a:p>
          <a:p>
            <a:pPr>
              <a:lnSpc>
                <a:spcPct val="150000"/>
              </a:lnSpc>
            </a:pPr>
            <a:r>
              <a:rPr lang="en-US" sz="3000" dirty="0"/>
              <a:t>- When you will leave</a:t>
            </a:r>
          </a:p>
          <a:p>
            <a:pPr>
              <a:lnSpc>
                <a:spcPct val="150000"/>
              </a:lnSpc>
            </a:pPr>
            <a:r>
              <a:rPr lang="en-US" sz="3000" dirty="0"/>
              <a:t>- Which attractions you will visit</a:t>
            </a:r>
          </a:p>
          <a:p>
            <a:pPr>
              <a:lnSpc>
                <a:spcPct val="150000"/>
              </a:lnSpc>
            </a:pPr>
            <a:r>
              <a:rPr lang="en-US" sz="3000" dirty="0"/>
              <a:t>- Things you should avoid doing on the trip to protect the environment</a:t>
            </a:r>
          </a:p>
        </p:txBody>
      </p:sp>
      <p:pic>
        <p:nvPicPr>
          <p:cNvPr id="9" name="Picture 8">
            <a:extLst>
              <a:ext uri="{FF2B5EF4-FFF2-40B4-BE49-F238E27FC236}">
                <a16:creationId xmlns:a16="http://schemas.microsoft.com/office/drawing/2014/main" id="{F01E433C-B6C3-734C-BD5A-C39742347737}"/>
              </a:ext>
            </a:extLst>
          </p:cNvPr>
          <p:cNvPicPr>
            <a:picLocks noChangeAspect="1"/>
          </p:cNvPicPr>
          <p:nvPr/>
        </p:nvPicPr>
        <p:blipFill>
          <a:blip r:embed="rId4"/>
          <a:stretch>
            <a:fillRect/>
          </a:stretch>
        </p:blipFill>
        <p:spPr>
          <a:xfrm rot="21177375">
            <a:off x="6845958" y="2289974"/>
            <a:ext cx="5049200" cy="3372243"/>
          </a:xfrm>
          <a:prstGeom prst="rect">
            <a:avLst/>
          </a:prstGeom>
        </p:spPr>
      </p:pic>
    </p:spTree>
    <p:extLst>
      <p:ext uri="{BB962C8B-B14F-4D97-AF65-F5344CB8AC3E}">
        <p14:creationId xmlns:p14="http://schemas.microsoft.com/office/powerpoint/2010/main" val="1480919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20" name="Freeform 19"/>
          <p:cNvSpPr/>
          <p:nvPr/>
        </p:nvSpPr>
        <p:spPr>
          <a:xfrm>
            <a:off x="4576036" y="2196674"/>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2" name="Rounded Rectangle 21"/>
          <p:cNvSpPr/>
          <p:nvPr/>
        </p:nvSpPr>
        <p:spPr>
          <a:xfrm>
            <a:off x="1194588" y="1270528"/>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2812986" y="2131219"/>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LISTENING</a:t>
            </a:r>
            <a:endParaRPr lang="en-GB" b="1" dirty="0">
              <a:solidFill>
                <a:srgbClr val="006673"/>
              </a:solidFill>
            </a:endParaRPr>
          </a:p>
        </p:txBody>
      </p:sp>
      <p:sp>
        <p:nvSpPr>
          <p:cNvPr id="24" name="Rounded Rectangle 23"/>
          <p:cNvSpPr/>
          <p:nvPr/>
        </p:nvSpPr>
        <p:spPr>
          <a:xfrm>
            <a:off x="1158844" y="3421832"/>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SPEAKING</a:t>
            </a:r>
            <a:endParaRPr lang="en-GB" b="1" dirty="0">
              <a:solidFill>
                <a:srgbClr val="006673"/>
              </a:solidFill>
            </a:endParaRPr>
          </a:p>
        </p:txBody>
      </p:sp>
      <p:sp>
        <p:nvSpPr>
          <p:cNvPr id="25" name="Rectangle 24"/>
          <p:cNvSpPr/>
          <p:nvPr/>
        </p:nvSpPr>
        <p:spPr>
          <a:xfrm>
            <a:off x="5848709" y="1089187"/>
            <a:ext cx="5987576"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dirty="0">
                <a:solidFill>
                  <a:srgbClr val="006673"/>
                </a:solidFill>
              </a:rPr>
              <a:t>Video watching</a:t>
            </a:r>
            <a:r>
              <a:rPr lang="en-US" dirty="0">
                <a:solidFill>
                  <a:srgbClr val="006673"/>
                </a:solidFill>
              </a:rPr>
              <a:t>: Travel plans</a:t>
            </a:r>
            <a:endParaRPr lang="en-VN" dirty="0">
              <a:solidFill>
                <a:srgbClr val="006673"/>
              </a:solidFill>
            </a:endParaRPr>
          </a:p>
        </p:txBody>
      </p:sp>
      <p:sp>
        <p:nvSpPr>
          <p:cNvPr id="26" name="Rectangle 25"/>
          <p:cNvSpPr/>
          <p:nvPr/>
        </p:nvSpPr>
        <p:spPr>
          <a:xfrm>
            <a:off x="5866319" y="2031683"/>
            <a:ext cx="5987576" cy="123867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dirty="0">
                <a:solidFill>
                  <a:srgbClr val="006673"/>
                </a:solidFill>
              </a:rPr>
              <a:t>Task 1: </a:t>
            </a:r>
            <a:r>
              <a:rPr lang="en-US" dirty="0">
                <a:solidFill>
                  <a:srgbClr val="006673"/>
                </a:solidFill>
              </a:rPr>
              <a:t>Listen and choose the best title for the talk. </a:t>
            </a:r>
            <a:r>
              <a:rPr lang="en-VN" dirty="0">
                <a:solidFill>
                  <a:srgbClr val="006673"/>
                </a:solidFill>
              </a:rPr>
              <a:t>(p. </a:t>
            </a:r>
            <a:r>
              <a:rPr lang="en-GB" dirty="0">
                <a:solidFill>
                  <a:srgbClr val="006673"/>
                </a:solidFill>
              </a:rPr>
              <a:t>122</a:t>
            </a:r>
            <a:r>
              <a:rPr lang="en-VN" dirty="0">
                <a:solidFill>
                  <a:srgbClr val="006673"/>
                </a:solidFill>
              </a:rPr>
              <a:t>) </a:t>
            </a:r>
            <a:r>
              <a:rPr lang="en-GB" dirty="0">
                <a:solidFill>
                  <a:srgbClr val="006673"/>
                </a:solidFill>
              </a:rPr>
              <a:t>Task 2: </a:t>
            </a:r>
            <a:r>
              <a:rPr lang="en-US" dirty="0">
                <a:solidFill>
                  <a:srgbClr val="006673"/>
                </a:solidFill>
              </a:rPr>
              <a:t>Listen again and complete the notes with no more than TWO words. </a:t>
            </a:r>
            <a:r>
              <a:rPr lang="en-VN" dirty="0">
                <a:solidFill>
                  <a:srgbClr val="006673"/>
                </a:solidFill>
              </a:rPr>
              <a:t>(p. </a:t>
            </a:r>
            <a:r>
              <a:rPr lang="en-GB" dirty="0">
                <a:solidFill>
                  <a:srgbClr val="006673"/>
                </a:solidFill>
              </a:rPr>
              <a:t>122</a:t>
            </a:r>
            <a:r>
              <a:rPr lang="en-VN" dirty="0">
                <a:solidFill>
                  <a:srgbClr val="006673"/>
                </a:solidFill>
              </a:rPr>
              <a:t>)</a:t>
            </a:r>
          </a:p>
          <a:p>
            <a:endParaRPr lang="en-VN" dirty="0">
              <a:solidFill>
                <a:srgbClr val="006673"/>
              </a:solidFill>
            </a:endParaRPr>
          </a:p>
        </p:txBody>
      </p:sp>
      <p:sp>
        <p:nvSpPr>
          <p:cNvPr id="27" name="Rectangle 26"/>
          <p:cNvSpPr/>
          <p:nvPr/>
        </p:nvSpPr>
        <p:spPr>
          <a:xfrm>
            <a:off x="5866318" y="3569187"/>
            <a:ext cx="5969965" cy="925531"/>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dirty="0">
                <a:solidFill>
                  <a:srgbClr val="006673"/>
                </a:solidFill>
              </a:rPr>
              <a:t>Task </a:t>
            </a:r>
            <a:r>
              <a:rPr lang="en-GB" dirty="0">
                <a:solidFill>
                  <a:srgbClr val="006673"/>
                </a:solidFill>
              </a:rPr>
              <a:t>1</a:t>
            </a:r>
            <a:r>
              <a:rPr lang="en-VN" dirty="0">
                <a:solidFill>
                  <a:srgbClr val="006673"/>
                </a:solidFill>
              </a:rPr>
              <a:t>: </a:t>
            </a:r>
            <a:r>
              <a:rPr lang="en-GB" dirty="0">
                <a:solidFill>
                  <a:srgbClr val="006673"/>
                </a:solidFill>
              </a:rPr>
              <a:t>I</a:t>
            </a:r>
            <a:r>
              <a:rPr lang="en-US" dirty="0" err="1">
                <a:solidFill>
                  <a:srgbClr val="006673"/>
                </a:solidFill>
              </a:rPr>
              <a:t>magine</a:t>
            </a:r>
            <a:r>
              <a:rPr lang="en-US" dirty="0">
                <a:solidFill>
                  <a:srgbClr val="006673"/>
                </a:solidFill>
              </a:rPr>
              <a:t> that you are going on a day trip. Work in pairs. Discuss and plan your trip. Use the following points to help you. </a:t>
            </a:r>
            <a:r>
              <a:rPr lang="en-VN" dirty="0">
                <a:solidFill>
                  <a:srgbClr val="006673"/>
                </a:solidFill>
              </a:rPr>
              <a:t>(p. </a:t>
            </a:r>
            <a:r>
              <a:rPr lang="en-GB" dirty="0">
                <a:solidFill>
                  <a:srgbClr val="006673"/>
                </a:solidFill>
              </a:rPr>
              <a:t>122</a:t>
            </a:r>
            <a:r>
              <a:rPr lang="en-VN" dirty="0">
                <a:solidFill>
                  <a:srgbClr val="006673"/>
                </a:solidFill>
              </a:rPr>
              <a:t>) </a:t>
            </a:r>
          </a:p>
        </p:txBody>
      </p:sp>
      <p:cxnSp>
        <p:nvCxnSpPr>
          <p:cNvPr id="28" name="Curved Connector 27"/>
          <p:cNvCxnSpPr/>
          <p:nvPr/>
        </p:nvCxnSpPr>
        <p:spPr>
          <a:xfrm>
            <a:off x="3101772" y="1513213"/>
            <a:ext cx="844528" cy="618004"/>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29" name="Curved Connector 28"/>
          <p:cNvCxnSpPr/>
          <p:nvPr/>
        </p:nvCxnSpPr>
        <p:spPr>
          <a:xfrm rot="10800000" flipV="1">
            <a:off x="2193224" y="2431519"/>
            <a:ext cx="604052" cy="990313"/>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30" name="Curved Connector 29"/>
          <p:cNvCxnSpPr/>
          <p:nvPr/>
        </p:nvCxnSpPr>
        <p:spPr>
          <a:xfrm>
            <a:off x="3109577" y="3808624"/>
            <a:ext cx="513299" cy="1136511"/>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1" name="Rounded Rectangle 30"/>
          <p:cNvSpPr/>
          <p:nvPr/>
        </p:nvSpPr>
        <p:spPr>
          <a:xfrm>
            <a:off x="2696852" y="4945135"/>
            <a:ext cx="2183000" cy="666149"/>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CONSOLIDATION</a:t>
            </a:r>
            <a:endParaRPr lang="en-GB" b="1" dirty="0">
              <a:solidFill>
                <a:srgbClr val="006673"/>
              </a:solidFill>
            </a:endParaRPr>
          </a:p>
        </p:txBody>
      </p: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2</a:t>
            </a:r>
          </a:p>
        </p:txBody>
      </p:sp>
      <p:sp>
        <p:nvSpPr>
          <p:cNvPr id="2" name="Rectangle 1"/>
          <p:cNvSpPr/>
          <p:nvPr/>
        </p:nvSpPr>
        <p:spPr>
          <a:xfrm>
            <a:off x="6029977" y="6605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40" name="Rectangle 39"/>
          <p:cNvSpPr/>
          <p:nvPr/>
        </p:nvSpPr>
        <p:spPr>
          <a:xfrm>
            <a:off x="5580309" y="366077"/>
            <a:ext cx="5987576" cy="522390"/>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866318" y="361347"/>
            <a:ext cx="4635821" cy="461665"/>
          </a:xfrm>
          <a:prstGeom prst="rect">
            <a:avLst/>
          </a:prstGeom>
        </p:spPr>
        <p:txBody>
          <a:bodyPr wrap="none">
            <a:spAutoFit/>
          </a:bodyPr>
          <a:lstStyle/>
          <a:p>
            <a:r>
              <a:rPr lang="en-US" sz="2400" b="1" dirty="0">
                <a:solidFill>
                  <a:schemeClr val="bg1"/>
                </a:solidFill>
                <a:latin typeface="UTM Facebook K&amp;T" pitchFamily="18" charset="0"/>
              </a:rPr>
              <a:t>SKILL 1_ LISTENING AND SPEAKING</a:t>
            </a:r>
          </a:p>
        </p:txBody>
      </p:sp>
      <p:sp>
        <p:nvSpPr>
          <p:cNvPr id="34" name="Rectangle 33">
            <a:extLst>
              <a:ext uri="{FF2B5EF4-FFF2-40B4-BE49-F238E27FC236}">
                <a16:creationId xmlns:a16="http://schemas.microsoft.com/office/drawing/2014/main" id="{0E53B25A-E9B5-CA4B-8B70-2C2EAE3C0270}"/>
              </a:ext>
            </a:extLst>
          </p:cNvPr>
          <p:cNvSpPr/>
          <p:nvPr/>
        </p:nvSpPr>
        <p:spPr>
          <a:xfrm>
            <a:off x="5848708" y="4893259"/>
            <a:ext cx="5987575"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Wrap up</a:t>
            </a:r>
          </a:p>
          <a:p>
            <a:r>
              <a:rPr lang="en-US" dirty="0">
                <a:solidFill>
                  <a:srgbClr val="006673"/>
                </a:solidFill>
              </a:rPr>
              <a:t>Homework</a:t>
            </a:r>
            <a:endParaRPr lang="en-GB" dirty="0">
              <a:solidFill>
                <a:srgbClr val="006673"/>
              </a:solidFill>
            </a:endParaRPr>
          </a:p>
        </p:txBody>
      </p:sp>
    </p:spTree>
    <p:extLst>
      <p:ext uri="{BB962C8B-B14F-4D97-AF65-F5344CB8AC3E}">
        <p14:creationId xmlns:p14="http://schemas.microsoft.com/office/powerpoint/2010/main" val="2928190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684594-0778-46CC-A6AA-01BEEF637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2"/>
            <a:ext cx="12192000" cy="880278"/>
          </a:xfrm>
          <a:prstGeom prst="rect">
            <a:avLst/>
          </a:prstGeom>
        </p:spPr>
      </p:pic>
      <p:sp>
        <p:nvSpPr>
          <p:cNvPr id="8" name="Rounded Rectangle 7"/>
          <p:cNvSpPr/>
          <p:nvPr/>
        </p:nvSpPr>
        <p:spPr>
          <a:xfrm>
            <a:off x="702927" y="110763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733099" y="1039279"/>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a:extLst>
              <a:ext uri="{FF2B5EF4-FFF2-40B4-BE49-F238E27FC236}">
                <a16:creationId xmlns:a16="http://schemas.microsoft.com/office/drawing/2014/main" id="{8514929A-D5FC-4F66-8951-74EDFD16573E}"/>
              </a:ext>
            </a:extLst>
          </p:cNvPr>
          <p:cNvSpPr txBox="1"/>
          <p:nvPr/>
        </p:nvSpPr>
        <p:spPr>
          <a:xfrm>
            <a:off x="432847" y="13718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CONSOLIDATION</a:t>
            </a:r>
          </a:p>
        </p:txBody>
      </p:sp>
      <p:sp>
        <p:nvSpPr>
          <p:cNvPr id="2" name="Rectangle 1"/>
          <p:cNvSpPr/>
          <p:nvPr/>
        </p:nvSpPr>
        <p:spPr>
          <a:xfrm>
            <a:off x="1358390" y="1107630"/>
            <a:ext cx="4572000" cy="584775"/>
          </a:xfrm>
          <a:prstGeom prst="rect">
            <a:avLst/>
          </a:prstGeom>
        </p:spPr>
        <p:txBody>
          <a:bodyPr>
            <a:spAutoFit/>
          </a:bodyPr>
          <a:lstStyle/>
          <a:p>
            <a:pPr algn="just"/>
            <a:r>
              <a:rPr lang="en-US" sz="3200" b="1" dirty="0">
                <a:solidFill>
                  <a:srgbClr val="F26532"/>
                </a:solidFill>
                <a:latin typeface="Arial" panose="020B0604020202020204" pitchFamily="34" charset="0"/>
                <a:cs typeface="Arial" panose="020B0604020202020204" pitchFamily="34" charset="0"/>
              </a:rPr>
              <a:t>Wrap-up</a:t>
            </a:r>
          </a:p>
        </p:txBody>
      </p:sp>
      <p:sp>
        <p:nvSpPr>
          <p:cNvPr id="10" name="TextBox 9">
            <a:extLst>
              <a:ext uri="{FF2B5EF4-FFF2-40B4-BE49-F238E27FC236}">
                <a16:creationId xmlns:a16="http://schemas.microsoft.com/office/drawing/2014/main" id="{F4A0676F-A3B4-134C-817B-0AA6C87AE294}"/>
              </a:ext>
            </a:extLst>
          </p:cNvPr>
          <p:cNvSpPr txBox="1"/>
          <p:nvPr/>
        </p:nvSpPr>
        <p:spPr>
          <a:xfrm>
            <a:off x="614824" y="2489813"/>
            <a:ext cx="11363815" cy="1695208"/>
          </a:xfrm>
          <a:prstGeom prst="rect">
            <a:avLst/>
          </a:prstGeom>
          <a:noFill/>
        </p:spPr>
        <p:txBody>
          <a:bodyPr wrap="square" rtlCol="0">
            <a:spAutoFit/>
          </a:bodyPr>
          <a:lstStyle/>
          <a:p>
            <a:pPr marL="457200" indent="-457200">
              <a:lnSpc>
                <a:spcPct val="200000"/>
              </a:lnSpc>
              <a:buFont typeface="Courier New" panose="02070309020205020404" pitchFamily="49" charset="0"/>
              <a:buChar char="o"/>
            </a:pPr>
            <a:r>
              <a:rPr lang="en-US" sz="2800" dirty="0">
                <a:effectLst>
                  <a:glow>
                    <a:srgbClr val="000000"/>
                  </a:glow>
                  <a:outerShdw sx="0" sy="0">
                    <a:srgbClr val="000000"/>
                  </a:outerShdw>
                  <a:reflection stA="0" endPos="0" fadeDir="0" sx="0" sy="0"/>
                </a:effectLst>
              </a:rPr>
              <a:t>Practice listening for general and specific information about </a:t>
            </a:r>
            <a:r>
              <a:rPr lang="en-VN" sz="2800" dirty="0"/>
              <a:t>a day trip </a:t>
            </a:r>
            <a:r>
              <a:rPr lang="en-US" sz="2800" dirty="0">
                <a:effectLst>
                  <a:glow>
                    <a:srgbClr val="000000"/>
                  </a:glow>
                  <a:outerShdw sx="0" sy="0">
                    <a:srgbClr val="000000"/>
                  </a:outerShdw>
                  <a:reflection stA="0" endPos="0" fadeDir="0" sx="0" sy="0"/>
                </a:effectLst>
              </a:rPr>
              <a:t>;</a:t>
            </a:r>
            <a:endParaRPr lang="en-VN" sz="2800" dirty="0">
              <a:effectLst>
                <a:glow>
                  <a:srgbClr val="000000"/>
                </a:glow>
                <a:outerShdw sx="0" sy="0">
                  <a:srgbClr val="000000"/>
                </a:outerShdw>
                <a:reflection stA="0" endPos="0" fadeDir="0" sx="0" sy="0"/>
              </a:effectLst>
            </a:endParaRPr>
          </a:p>
          <a:p>
            <a:pPr marL="457200" indent="-457200">
              <a:lnSpc>
                <a:spcPct val="200000"/>
              </a:lnSpc>
              <a:buFont typeface="Courier New" panose="02070309020205020404" pitchFamily="49" charset="0"/>
              <a:buChar char="o"/>
            </a:pPr>
            <a:r>
              <a:rPr lang="en-US" sz="2800" dirty="0">
                <a:effectLst>
                  <a:glow>
                    <a:srgbClr val="000000"/>
                  </a:glow>
                  <a:outerShdw sx="0" sy="0">
                    <a:srgbClr val="000000"/>
                  </a:outerShdw>
                  <a:reflection stA="0" endPos="0" fadeDir="0" sx="0" sy="0"/>
                </a:effectLst>
              </a:rPr>
              <a:t>Practice talking about </a:t>
            </a:r>
            <a:r>
              <a:rPr lang="en-VN" sz="2800" dirty="0"/>
              <a:t>the plan of a day trip. </a:t>
            </a:r>
            <a:endParaRPr lang="en-VN" sz="2800" dirty="0">
              <a:effectLst>
                <a:glow>
                  <a:srgbClr val="000000"/>
                </a:glow>
                <a:outerShdw sx="0" sy="0">
                  <a:srgbClr val="000000"/>
                </a:outerShdw>
                <a:reflection stA="0" endPos="0" fadeDir="0" sx="0" sy="0"/>
              </a:effectLst>
            </a:endParaRPr>
          </a:p>
        </p:txBody>
      </p:sp>
    </p:spTree>
    <p:extLst>
      <p:ext uri="{BB962C8B-B14F-4D97-AF65-F5344CB8AC3E}">
        <p14:creationId xmlns:p14="http://schemas.microsoft.com/office/powerpoint/2010/main" val="3305870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A4690D4-BED2-4414-A159-D786E74D1CDB}"/>
              </a:ext>
            </a:extLst>
          </p:cNvPr>
          <p:cNvSpPr txBox="1"/>
          <p:nvPr/>
        </p:nvSpPr>
        <p:spPr>
          <a:xfrm>
            <a:off x="1803959" y="2438283"/>
            <a:ext cx="9343012" cy="923330"/>
          </a:xfrm>
          <a:prstGeom prst="rect">
            <a:avLst/>
          </a:prstGeom>
          <a:noFill/>
        </p:spPr>
        <p:txBody>
          <a:bodyPr wrap="square">
            <a:spAutoFit/>
          </a:bodyPr>
          <a:lstStyle/>
          <a:p>
            <a:pPr lvl="0"/>
            <a:r>
              <a:rPr lang="en-VN" sz="3200" dirty="0"/>
              <a:t>Prepare for Review 4 – Skills</a:t>
            </a:r>
            <a:r>
              <a:rPr lang="en-GB" sz="3200" dirty="0"/>
              <a:t> 2_ Reading and writing</a:t>
            </a:r>
            <a:r>
              <a:rPr lang="en-VN" sz="3200" dirty="0"/>
              <a:t>.</a:t>
            </a:r>
            <a:r>
              <a:rPr lang="en-VN" sz="5400" dirty="0"/>
              <a:t> </a:t>
            </a:r>
            <a:endParaRPr lang="en-US" sz="5400" dirty="0"/>
          </a:p>
        </p:txBody>
      </p:sp>
      <p:sp>
        <p:nvSpPr>
          <p:cNvPr id="8" name="Rounded Rectangle 7"/>
          <p:cNvSpPr/>
          <p:nvPr/>
        </p:nvSpPr>
        <p:spPr>
          <a:xfrm>
            <a:off x="743871" y="111311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774043" y="1017463"/>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2" name="Rectangle 11"/>
          <p:cNvSpPr/>
          <p:nvPr/>
        </p:nvSpPr>
        <p:spPr>
          <a:xfrm>
            <a:off x="1399333" y="1093512"/>
            <a:ext cx="4572000" cy="584775"/>
          </a:xfrm>
          <a:prstGeom prst="rect">
            <a:avLst/>
          </a:prstGeom>
        </p:spPr>
        <p:txBody>
          <a:bodyPr>
            <a:spAutoFit/>
          </a:bodyPr>
          <a:lstStyle/>
          <a:p>
            <a:pPr algn="just"/>
            <a:r>
              <a:rPr lang="en-US" sz="3200" b="1" dirty="0">
                <a:solidFill>
                  <a:srgbClr val="F26532"/>
                </a:solidFill>
                <a:latin typeface="Arial" panose="020B0604020202020204" pitchFamily="34" charset="0"/>
                <a:cs typeface="Arial" panose="020B0604020202020204" pitchFamily="34" charset="0"/>
              </a:rPr>
              <a:t>Homework</a:t>
            </a:r>
          </a:p>
        </p:txBody>
      </p:sp>
      <p:pic>
        <p:nvPicPr>
          <p:cNvPr id="10" name="Picture 9">
            <a:extLst>
              <a:ext uri="{FF2B5EF4-FFF2-40B4-BE49-F238E27FC236}">
                <a16:creationId xmlns:a16="http://schemas.microsoft.com/office/drawing/2014/main" id="{88684594-0778-46CC-A6AA-01BEEF637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2"/>
            <a:ext cx="12192000" cy="880278"/>
          </a:xfrm>
          <a:prstGeom prst="rect">
            <a:avLst/>
          </a:prstGeom>
        </p:spPr>
      </p:pic>
      <p:sp>
        <p:nvSpPr>
          <p:cNvPr id="13" name="TextBox 12">
            <a:extLst>
              <a:ext uri="{FF2B5EF4-FFF2-40B4-BE49-F238E27FC236}">
                <a16:creationId xmlns:a16="http://schemas.microsoft.com/office/drawing/2014/main" id="{8514929A-D5FC-4F66-8951-74EDFD16573E}"/>
              </a:ext>
            </a:extLst>
          </p:cNvPr>
          <p:cNvSpPr txBox="1"/>
          <p:nvPr/>
        </p:nvSpPr>
        <p:spPr>
          <a:xfrm>
            <a:off x="432847" y="13718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3054224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4" name="Content Placeholder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79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68" y="2805341"/>
            <a:ext cx="6792661" cy="627454"/>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7" name="TextBox 6"/>
          <p:cNvSpPr txBox="1"/>
          <p:nvPr/>
        </p:nvSpPr>
        <p:spPr>
          <a:xfrm>
            <a:off x="3193475" y="381699"/>
            <a:ext cx="1182585" cy="1200329"/>
          </a:xfrm>
          <a:prstGeom prst="rect">
            <a:avLst/>
          </a:prstGeom>
          <a:noFill/>
        </p:spPr>
        <p:txBody>
          <a:bodyPr wrap="square" rtlCol="0">
            <a:spAutoFit/>
          </a:bodyPr>
          <a:lstStyle/>
          <a:p>
            <a:pPr algn="ctr"/>
            <a:r>
              <a:rPr lang="en-US" sz="7200" b="1" dirty="0">
                <a:solidFill>
                  <a:schemeClr val="bg1"/>
                </a:solidFill>
                <a:latin typeface="Myriad Pro" pitchFamily="34" charset="0"/>
              </a:rPr>
              <a:t>1</a:t>
            </a:r>
          </a:p>
        </p:txBody>
      </p:sp>
      <p:sp>
        <p:nvSpPr>
          <p:cNvPr id="8" name="TextBox 7"/>
          <p:cNvSpPr txBox="1"/>
          <p:nvPr/>
        </p:nvSpPr>
        <p:spPr>
          <a:xfrm>
            <a:off x="4772892" y="627919"/>
            <a:ext cx="4958938" cy="707886"/>
          </a:xfrm>
          <a:prstGeom prst="rect">
            <a:avLst/>
          </a:prstGeom>
          <a:noFill/>
        </p:spPr>
        <p:txBody>
          <a:bodyPr wrap="square" rtlCol="0">
            <a:spAutoFit/>
          </a:bodyPr>
          <a:lstStyle/>
          <a:p>
            <a:r>
              <a:rPr lang="en-US" sz="4000" b="1" dirty="0">
                <a:solidFill>
                  <a:schemeClr val="bg1"/>
                </a:solidFill>
                <a:latin typeface="Myriad Pro" pitchFamily="34" charset="0"/>
              </a:rPr>
              <a:t>FAMILY LIFE</a:t>
            </a:r>
          </a:p>
        </p:txBody>
      </p:sp>
      <p:pic>
        <p:nvPicPr>
          <p:cNvPr id="3" name="Picture 2">
            <a:extLst>
              <a:ext uri="{FF2B5EF4-FFF2-40B4-BE49-F238E27FC236}">
                <a16:creationId xmlns:a16="http://schemas.microsoft.com/office/drawing/2014/main" id="{BD5601C0-0307-40CF-BC94-87B6505FACAD}"/>
              </a:ext>
            </a:extLst>
          </p:cNvPr>
          <p:cNvPicPr>
            <a:picLocks noChangeAspect="1"/>
          </p:cNvPicPr>
          <p:nvPr/>
        </p:nvPicPr>
        <p:blipFill rotWithShape="1">
          <a:blip r:embed="rId2">
            <a:extLst>
              <a:ext uri="{28A0092B-C50C-407E-A947-70E740481C1C}">
                <a14:useLocalDpi xmlns:a14="http://schemas.microsoft.com/office/drawing/2010/main" val="0"/>
              </a:ext>
            </a:extLst>
          </a:blip>
          <a:srcRect r="37481"/>
          <a:stretch/>
        </p:blipFill>
        <p:spPr>
          <a:xfrm>
            <a:off x="0" y="0"/>
            <a:ext cx="12192000" cy="2188296"/>
          </a:xfrm>
          <a:prstGeom prst="rect">
            <a:avLst/>
          </a:prstGeom>
        </p:spPr>
      </p:pic>
      <p:sp>
        <p:nvSpPr>
          <p:cNvPr id="15" name="TextBox 14">
            <a:extLst>
              <a:ext uri="{FF2B5EF4-FFF2-40B4-BE49-F238E27FC236}">
                <a16:creationId xmlns:a16="http://schemas.microsoft.com/office/drawing/2014/main" id="{246E80DA-3B73-476A-B480-C5F8FDFD8CB4}"/>
              </a:ext>
            </a:extLst>
          </p:cNvPr>
          <p:cNvSpPr txBox="1"/>
          <p:nvPr/>
        </p:nvSpPr>
        <p:spPr>
          <a:xfrm>
            <a:off x="3244105" y="716817"/>
            <a:ext cx="5785428" cy="646331"/>
          </a:xfrm>
          <a:prstGeom prst="rect">
            <a:avLst/>
          </a:prstGeom>
          <a:noFill/>
        </p:spPr>
        <p:txBody>
          <a:bodyPr wrap="square" rtlCol="0">
            <a:spAutoFit/>
          </a:bodyPr>
          <a:lstStyle/>
          <a:p>
            <a:r>
              <a:rPr lang="en-US" sz="3600" dirty="0">
                <a:solidFill>
                  <a:schemeClr val="bg1"/>
                </a:solidFill>
                <a:latin typeface="UTM Facebook K&amp;T" pitchFamily="18" charset="0"/>
                <a:cs typeface="Arial" panose="020B0604020202020204" pitchFamily="34" charset="0"/>
              </a:rPr>
              <a:t>REVIEW 4</a:t>
            </a:r>
          </a:p>
        </p:txBody>
      </p:sp>
      <p:sp>
        <p:nvSpPr>
          <p:cNvPr id="27" name="TextBox 26">
            <a:extLst>
              <a:ext uri="{FF2B5EF4-FFF2-40B4-BE49-F238E27FC236}">
                <a16:creationId xmlns:a16="http://schemas.microsoft.com/office/drawing/2014/main" id="{EB47DCBC-9091-47D9-B368-F9923F624982}"/>
              </a:ext>
            </a:extLst>
          </p:cNvPr>
          <p:cNvSpPr txBox="1"/>
          <p:nvPr/>
        </p:nvSpPr>
        <p:spPr>
          <a:xfrm>
            <a:off x="5426503" y="2790736"/>
            <a:ext cx="6330068" cy="584775"/>
          </a:xfrm>
          <a:prstGeom prst="rect">
            <a:avLst/>
          </a:prstGeom>
          <a:noFill/>
        </p:spPr>
        <p:txBody>
          <a:bodyPr wrap="square" rtlCol="0">
            <a:spAutoFit/>
          </a:bodyPr>
          <a:lstStyle/>
          <a:p>
            <a:r>
              <a:rPr lang="en-US" sz="3200" b="1" dirty="0">
                <a:solidFill>
                  <a:schemeClr val="bg1"/>
                </a:solidFill>
                <a:latin typeface="UTM Facebook K&amp;T" pitchFamily="18" charset="0"/>
              </a:rPr>
              <a:t>SKILL 1_LISTENING AND SPEAKING</a:t>
            </a:r>
          </a:p>
        </p:txBody>
      </p:sp>
      <p:sp>
        <p:nvSpPr>
          <p:cNvPr id="25" name="Rectangle 24"/>
          <p:cNvSpPr/>
          <p:nvPr/>
        </p:nvSpPr>
        <p:spPr>
          <a:xfrm>
            <a:off x="2167671" y="2805341"/>
            <a:ext cx="2878040" cy="627454"/>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31CEF878-588C-4D1A-8EFD-9AE7A71F41C4}"/>
              </a:ext>
            </a:extLst>
          </p:cNvPr>
          <p:cNvSpPr txBox="1"/>
          <p:nvPr/>
        </p:nvSpPr>
        <p:spPr>
          <a:xfrm>
            <a:off x="2027861" y="2823227"/>
            <a:ext cx="3208247" cy="646331"/>
          </a:xfrm>
          <a:prstGeom prst="rect">
            <a:avLst/>
          </a:prstGeom>
          <a:noFill/>
        </p:spPr>
        <p:txBody>
          <a:bodyPr wrap="square" rtlCol="0">
            <a:spAutoFit/>
          </a:bodyPr>
          <a:lstStyle/>
          <a:p>
            <a:pPr algn="ctr"/>
            <a:r>
              <a:rPr lang="en-US" sz="3600" dirty="0">
                <a:solidFill>
                  <a:srgbClr val="048DA4"/>
                </a:solidFill>
                <a:latin typeface="Bookman Old Style" pitchFamily="18" charset="0"/>
              </a:rPr>
              <a:t>LESSON 2</a:t>
            </a:r>
          </a:p>
        </p:txBody>
      </p:sp>
    </p:spTree>
    <p:extLst>
      <p:ext uri="{BB962C8B-B14F-4D97-AF65-F5344CB8AC3E}">
        <p14:creationId xmlns:p14="http://schemas.microsoft.com/office/powerpoint/2010/main" val="323426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7" name="TextBox 6"/>
          <p:cNvSpPr txBox="1"/>
          <p:nvPr/>
        </p:nvSpPr>
        <p:spPr>
          <a:xfrm>
            <a:off x="3193475" y="381699"/>
            <a:ext cx="1182585" cy="1200329"/>
          </a:xfrm>
          <a:prstGeom prst="rect">
            <a:avLst/>
          </a:prstGeom>
          <a:noFill/>
        </p:spPr>
        <p:txBody>
          <a:bodyPr wrap="square" rtlCol="0">
            <a:spAutoFit/>
          </a:bodyPr>
          <a:lstStyle/>
          <a:p>
            <a:pPr algn="ctr"/>
            <a:r>
              <a:rPr lang="en-US" sz="7200" b="1" dirty="0">
                <a:solidFill>
                  <a:schemeClr val="bg1"/>
                </a:solidFill>
                <a:latin typeface="Myriad Pro" pitchFamily="34" charset="0"/>
              </a:rPr>
              <a:t>1</a:t>
            </a:r>
          </a:p>
        </p:txBody>
      </p:sp>
      <p:sp>
        <p:nvSpPr>
          <p:cNvPr id="8" name="TextBox 7"/>
          <p:cNvSpPr txBox="1"/>
          <p:nvPr/>
        </p:nvSpPr>
        <p:spPr>
          <a:xfrm>
            <a:off x="4772892" y="627919"/>
            <a:ext cx="4958938" cy="707886"/>
          </a:xfrm>
          <a:prstGeom prst="rect">
            <a:avLst/>
          </a:prstGeom>
          <a:noFill/>
        </p:spPr>
        <p:txBody>
          <a:bodyPr wrap="square" rtlCol="0">
            <a:spAutoFit/>
          </a:bodyPr>
          <a:lstStyle/>
          <a:p>
            <a:r>
              <a:rPr lang="en-US" sz="4000" b="1" dirty="0">
                <a:solidFill>
                  <a:schemeClr val="bg1"/>
                </a:solidFill>
                <a:latin typeface="Myriad Pro" pitchFamily="34" charset="0"/>
              </a:rPr>
              <a:t>FAMILY LIFE</a:t>
            </a:r>
          </a:p>
        </p:txBody>
      </p:sp>
      <p:sp>
        <p:nvSpPr>
          <p:cNvPr id="5" name="TextBox 4">
            <a:extLst>
              <a:ext uri="{FF2B5EF4-FFF2-40B4-BE49-F238E27FC236}">
                <a16:creationId xmlns:a16="http://schemas.microsoft.com/office/drawing/2014/main" id="{35DF77EB-655D-46EF-9E8B-FA2AF8707694}"/>
              </a:ext>
            </a:extLst>
          </p:cNvPr>
          <p:cNvSpPr txBox="1"/>
          <p:nvPr/>
        </p:nvSpPr>
        <p:spPr>
          <a:xfrm>
            <a:off x="2167672" y="347869"/>
            <a:ext cx="1267591" cy="1384995"/>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Unit</a:t>
            </a:r>
          </a:p>
          <a:p>
            <a:pPr algn="ctr"/>
            <a:r>
              <a:rPr lang="en-US" sz="6600" b="1" dirty="0">
                <a:solidFill>
                  <a:schemeClr val="bg1"/>
                </a:solidFill>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246E80DA-3B73-476A-B480-C5F8FDFD8CB4}"/>
              </a:ext>
            </a:extLst>
          </p:cNvPr>
          <p:cNvSpPr txBox="1"/>
          <p:nvPr/>
        </p:nvSpPr>
        <p:spPr>
          <a:xfrm>
            <a:off x="3843380" y="627920"/>
            <a:ext cx="4958938" cy="646331"/>
          </a:xfrm>
          <a:prstGeom prst="rect">
            <a:avLst/>
          </a:prstGeom>
          <a:noFill/>
        </p:spPr>
        <p:txBody>
          <a:bodyPr wrap="square" rtlCol="0">
            <a:spAutoFit/>
          </a:bodyPr>
          <a:lstStyle/>
          <a:p>
            <a:r>
              <a:rPr lang="en-US" sz="3600" dirty="0">
                <a:solidFill>
                  <a:schemeClr val="bg1"/>
                </a:solidFill>
                <a:latin typeface="UTM Facebook K&amp;T" pitchFamily="18" charset="0"/>
                <a:cs typeface="Arial" panose="020B0604020202020204" pitchFamily="34" charset="0"/>
              </a:rPr>
              <a:t>Family Life</a:t>
            </a:r>
          </a:p>
        </p:txBody>
      </p:sp>
      <p:grpSp>
        <p:nvGrpSpPr>
          <p:cNvPr id="13" name="Group 12"/>
          <p:cNvGrpSpPr/>
          <p:nvPr/>
        </p:nvGrpSpPr>
        <p:grpSpPr>
          <a:xfrm>
            <a:off x="1119197" y="265737"/>
            <a:ext cx="6513725" cy="1548490"/>
            <a:chOff x="144635" y="1191561"/>
            <a:chExt cx="5167790" cy="1145834"/>
          </a:xfrm>
        </p:grpSpPr>
        <p:sp>
          <p:nvSpPr>
            <p:cNvPr id="14" name="Rounded Rectangle 13"/>
            <p:cNvSpPr/>
            <p:nvPr/>
          </p:nvSpPr>
          <p:spPr>
            <a:xfrm>
              <a:off x="479471" y="1496280"/>
              <a:ext cx="4832954" cy="647205"/>
            </a:xfrm>
            <a:prstGeom prst="roundRect">
              <a:avLst>
                <a:gd name="adj" fmla="val 42661"/>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76664" y="1519800"/>
              <a:ext cx="3741812" cy="569362"/>
            </a:xfrm>
            <a:prstGeom prst="rect">
              <a:avLst/>
            </a:prstGeom>
            <a:noFill/>
          </p:spPr>
          <p:txBody>
            <a:bodyPr wrap="square" rtlCol="0">
              <a:spAutoFit/>
            </a:bodyPr>
            <a:lstStyle/>
            <a:p>
              <a:r>
                <a:rPr lang="en-US" sz="4400" b="1" dirty="0">
                  <a:solidFill>
                    <a:schemeClr val="bg1"/>
                  </a:solidFill>
                  <a:latin typeface="UTM Facebook K&amp;T" panose="02040603050506020204" pitchFamily="18" charset="0"/>
                </a:rPr>
                <a:t>OBJECTIVES</a:t>
              </a:r>
            </a:p>
          </p:txBody>
        </p:sp>
        <p:pic>
          <p:nvPicPr>
            <p:cNvPr id="18" name="Picture 1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4635" y="1191561"/>
              <a:ext cx="1096339" cy="114583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614824" y="2489813"/>
            <a:ext cx="11363815" cy="1695208"/>
          </a:xfrm>
          <a:prstGeom prst="rect">
            <a:avLst/>
          </a:prstGeom>
          <a:noFill/>
        </p:spPr>
        <p:txBody>
          <a:bodyPr wrap="square" rtlCol="0">
            <a:spAutoFit/>
          </a:bodyPr>
          <a:lstStyle/>
          <a:p>
            <a:pPr marL="457200" indent="-457200">
              <a:lnSpc>
                <a:spcPct val="200000"/>
              </a:lnSpc>
              <a:buFont typeface="Courier New" panose="02070309020205020404" pitchFamily="49" charset="0"/>
              <a:buChar char="o"/>
            </a:pPr>
            <a:r>
              <a:rPr lang="en-US" sz="2800" dirty="0">
                <a:effectLst>
                  <a:glow>
                    <a:srgbClr val="000000"/>
                  </a:glow>
                  <a:outerShdw sx="0" sy="0">
                    <a:srgbClr val="000000"/>
                  </a:outerShdw>
                  <a:reflection stA="0" endPos="0" fadeDir="0" sx="0" sy="0"/>
                </a:effectLst>
              </a:rPr>
              <a:t>Practice listening for general and specific information about </a:t>
            </a:r>
            <a:r>
              <a:rPr lang="en-VN" sz="2800" dirty="0"/>
              <a:t>a day trip </a:t>
            </a:r>
            <a:r>
              <a:rPr lang="en-US" sz="2800" dirty="0">
                <a:effectLst>
                  <a:glow>
                    <a:srgbClr val="000000"/>
                  </a:glow>
                  <a:outerShdw sx="0" sy="0">
                    <a:srgbClr val="000000"/>
                  </a:outerShdw>
                  <a:reflection stA="0" endPos="0" fadeDir="0" sx="0" sy="0"/>
                </a:effectLst>
              </a:rPr>
              <a:t>;</a:t>
            </a:r>
            <a:endParaRPr lang="en-VN" sz="2800" dirty="0">
              <a:effectLst>
                <a:glow>
                  <a:srgbClr val="000000"/>
                </a:glow>
                <a:outerShdw sx="0" sy="0">
                  <a:srgbClr val="000000"/>
                </a:outerShdw>
                <a:reflection stA="0" endPos="0" fadeDir="0" sx="0" sy="0"/>
              </a:effectLst>
            </a:endParaRPr>
          </a:p>
          <a:p>
            <a:pPr marL="457200" indent="-457200">
              <a:lnSpc>
                <a:spcPct val="200000"/>
              </a:lnSpc>
              <a:buFont typeface="Courier New" panose="02070309020205020404" pitchFamily="49" charset="0"/>
              <a:buChar char="o"/>
            </a:pPr>
            <a:r>
              <a:rPr lang="en-US" sz="2800" dirty="0">
                <a:effectLst>
                  <a:glow>
                    <a:srgbClr val="000000"/>
                  </a:glow>
                  <a:outerShdw sx="0" sy="0">
                    <a:srgbClr val="000000"/>
                  </a:outerShdw>
                  <a:reflection stA="0" endPos="0" fadeDir="0" sx="0" sy="0"/>
                </a:effectLst>
              </a:rPr>
              <a:t>Practice talking about </a:t>
            </a:r>
            <a:r>
              <a:rPr lang="en-VN" sz="2800" dirty="0"/>
              <a:t>the plan of a day trip. </a:t>
            </a:r>
            <a:endParaRPr lang="en-VN" sz="2800" dirty="0">
              <a:effectLst>
                <a:glow>
                  <a:srgbClr val="000000"/>
                </a:glow>
                <a:outerShdw sx="0" sy="0">
                  <a:srgbClr val="000000"/>
                </a:outerShdw>
                <a:reflection stA="0" endPos="0" fadeDir="0" sx="0" sy="0"/>
              </a:effectLst>
            </a:endParaRPr>
          </a:p>
        </p:txBody>
      </p:sp>
    </p:spTree>
    <p:extLst>
      <p:ext uri="{BB962C8B-B14F-4D97-AF65-F5344CB8AC3E}">
        <p14:creationId xmlns:p14="http://schemas.microsoft.com/office/powerpoint/2010/main" val="2887188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20" name="Freeform 19"/>
          <p:cNvSpPr/>
          <p:nvPr/>
        </p:nvSpPr>
        <p:spPr>
          <a:xfrm>
            <a:off x="4576036" y="2196674"/>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2" name="Rounded Rectangle 21"/>
          <p:cNvSpPr/>
          <p:nvPr/>
        </p:nvSpPr>
        <p:spPr>
          <a:xfrm>
            <a:off x="1194588" y="1270528"/>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2812986" y="2131219"/>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LISTENING</a:t>
            </a:r>
            <a:endParaRPr lang="en-GB" b="1" dirty="0">
              <a:solidFill>
                <a:srgbClr val="006673"/>
              </a:solidFill>
            </a:endParaRPr>
          </a:p>
        </p:txBody>
      </p:sp>
      <p:sp>
        <p:nvSpPr>
          <p:cNvPr id="24" name="Rounded Rectangle 23"/>
          <p:cNvSpPr/>
          <p:nvPr/>
        </p:nvSpPr>
        <p:spPr>
          <a:xfrm>
            <a:off x="1158844" y="3421832"/>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SPEAKING</a:t>
            </a:r>
            <a:endParaRPr lang="en-GB" b="1" dirty="0">
              <a:solidFill>
                <a:srgbClr val="006673"/>
              </a:solidFill>
            </a:endParaRPr>
          </a:p>
        </p:txBody>
      </p:sp>
      <p:sp>
        <p:nvSpPr>
          <p:cNvPr id="25" name="Rectangle 24"/>
          <p:cNvSpPr/>
          <p:nvPr/>
        </p:nvSpPr>
        <p:spPr>
          <a:xfrm>
            <a:off x="5848709" y="1089187"/>
            <a:ext cx="5987576"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dirty="0">
                <a:solidFill>
                  <a:srgbClr val="006673"/>
                </a:solidFill>
              </a:rPr>
              <a:t>Video watching</a:t>
            </a:r>
            <a:r>
              <a:rPr lang="en-US" dirty="0">
                <a:solidFill>
                  <a:srgbClr val="006673"/>
                </a:solidFill>
              </a:rPr>
              <a:t>: Travel plans</a:t>
            </a:r>
            <a:endParaRPr lang="en-VN" dirty="0">
              <a:solidFill>
                <a:srgbClr val="006673"/>
              </a:solidFill>
            </a:endParaRPr>
          </a:p>
        </p:txBody>
      </p:sp>
      <p:sp>
        <p:nvSpPr>
          <p:cNvPr id="26" name="Rectangle 25"/>
          <p:cNvSpPr/>
          <p:nvPr/>
        </p:nvSpPr>
        <p:spPr>
          <a:xfrm>
            <a:off x="5866319" y="2031683"/>
            <a:ext cx="5987576" cy="123867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dirty="0">
                <a:solidFill>
                  <a:srgbClr val="006673"/>
                </a:solidFill>
              </a:rPr>
              <a:t>Task 1: </a:t>
            </a:r>
            <a:r>
              <a:rPr lang="en-US" dirty="0">
                <a:solidFill>
                  <a:srgbClr val="006673"/>
                </a:solidFill>
              </a:rPr>
              <a:t>Listen and choose the best title for the talk. </a:t>
            </a:r>
            <a:r>
              <a:rPr lang="en-VN" dirty="0">
                <a:solidFill>
                  <a:srgbClr val="006673"/>
                </a:solidFill>
              </a:rPr>
              <a:t>(p. </a:t>
            </a:r>
            <a:r>
              <a:rPr lang="en-GB" dirty="0">
                <a:solidFill>
                  <a:srgbClr val="006673"/>
                </a:solidFill>
              </a:rPr>
              <a:t>122</a:t>
            </a:r>
            <a:r>
              <a:rPr lang="en-VN" dirty="0">
                <a:solidFill>
                  <a:srgbClr val="006673"/>
                </a:solidFill>
              </a:rPr>
              <a:t>) </a:t>
            </a:r>
            <a:r>
              <a:rPr lang="en-GB" dirty="0">
                <a:solidFill>
                  <a:srgbClr val="006673"/>
                </a:solidFill>
              </a:rPr>
              <a:t>Task 2: </a:t>
            </a:r>
            <a:r>
              <a:rPr lang="en-US" dirty="0">
                <a:solidFill>
                  <a:srgbClr val="006673"/>
                </a:solidFill>
              </a:rPr>
              <a:t>Listen again and complete the notes with no more than TWO words. </a:t>
            </a:r>
            <a:r>
              <a:rPr lang="en-VN" dirty="0">
                <a:solidFill>
                  <a:srgbClr val="006673"/>
                </a:solidFill>
              </a:rPr>
              <a:t>(p. </a:t>
            </a:r>
            <a:r>
              <a:rPr lang="en-GB" dirty="0">
                <a:solidFill>
                  <a:srgbClr val="006673"/>
                </a:solidFill>
              </a:rPr>
              <a:t>122</a:t>
            </a:r>
            <a:r>
              <a:rPr lang="en-VN" dirty="0">
                <a:solidFill>
                  <a:srgbClr val="006673"/>
                </a:solidFill>
              </a:rPr>
              <a:t>)</a:t>
            </a:r>
          </a:p>
          <a:p>
            <a:endParaRPr lang="en-VN" dirty="0">
              <a:solidFill>
                <a:srgbClr val="006673"/>
              </a:solidFill>
            </a:endParaRPr>
          </a:p>
        </p:txBody>
      </p:sp>
      <p:sp>
        <p:nvSpPr>
          <p:cNvPr id="27" name="Rectangle 26"/>
          <p:cNvSpPr/>
          <p:nvPr/>
        </p:nvSpPr>
        <p:spPr>
          <a:xfrm>
            <a:off x="5866318" y="3569187"/>
            <a:ext cx="5969965" cy="925531"/>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dirty="0">
                <a:solidFill>
                  <a:srgbClr val="006673"/>
                </a:solidFill>
              </a:rPr>
              <a:t>Task </a:t>
            </a:r>
            <a:r>
              <a:rPr lang="en-GB" dirty="0">
                <a:solidFill>
                  <a:srgbClr val="006673"/>
                </a:solidFill>
              </a:rPr>
              <a:t>1</a:t>
            </a:r>
            <a:r>
              <a:rPr lang="en-VN" dirty="0">
                <a:solidFill>
                  <a:srgbClr val="006673"/>
                </a:solidFill>
              </a:rPr>
              <a:t>: </a:t>
            </a:r>
            <a:r>
              <a:rPr lang="en-GB" dirty="0">
                <a:solidFill>
                  <a:srgbClr val="006673"/>
                </a:solidFill>
              </a:rPr>
              <a:t>I</a:t>
            </a:r>
            <a:r>
              <a:rPr lang="en-US" dirty="0" err="1">
                <a:solidFill>
                  <a:srgbClr val="006673"/>
                </a:solidFill>
              </a:rPr>
              <a:t>magine</a:t>
            </a:r>
            <a:r>
              <a:rPr lang="en-US" dirty="0">
                <a:solidFill>
                  <a:srgbClr val="006673"/>
                </a:solidFill>
              </a:rPr>
              <a:t> that you are going on a day trip. Work in pairs. Discuss and plan your trip. Use the following points to help you. </a:t>
            </a:r>
            <a:r>
              <a:rPr lang="en-VN" dirty="0">
                <a:solidFill>
                  <a:srgbClr val="006673"/>
                </a:solidFill>
              </a:rPr>
              <a:t>(p. </a:t>
            </a:r>
            <a:r>
              <a:rPr lang="en-GB" dirty="0">
                <a:solidFill>
                  <a:srgbClr val="006673"/>
                </a:solidFill>
              </a:rPr>
              <a:t>122</a:t>
            </a:r>
            <a:r>
              <a:rPr lang="en-VN" dirty="0">
                <a:solidFill>
                  <a:srgbClr val="006673"/>
                </a:solidFill>
              </a:rPr>
              <a:t>) </a:t>
            </a:r>
          </a:p>
        </p:txBody>
      </p:sp>
      <p:cxnSp>
        <p:nvCxnSpPr>
          <p:cNvPr id="28" name="Curved Connector 27"/>
          <p:cNvCxnSpPr/>
          <p:nvPr/>
        </p:nvCxnSpPr>
        <p:spPr>
          <a:xfrm>
            <a:off x="3101772" y="1513213"/>
            <a:ext cx="844528" cy="618004"/>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29" name="Curved Connector 28"/>
          <p:cNvCxnSpPr/>
          <p:nvPr/>
        </p:nvCxnSpPr>
        <p:spPr>
          <a:xfrm rot="10800000" flipV="1">
            <a:off x="2193224" y="2431519"/>
            <a:ext cx="604052" cy="990313"/>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30" name="Curved Connector 29"/>
          <p:cNvCxnSpPr/>
          <p:nvPr/>
        </p:nvCxnSpPr>
        <p:spPr>
          <a:xfrm>
            <a:off x="3109577" y="3808624"/>
            <a:ext cx="513299" cy="1136511"/>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1" name="Rounded Rectangle 30"/>
          <p:cNvSpPr/>
          <p:nvPr/>
        </p:nvSpPr>
        <p:spPr>
          <a:xfrm>
            <a:off x="2696852" y="4945135"/>
            <a:ext cx="2183000" cy="666149"/>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CONSOLIDATION</a:t>
            </a:r>
            <a:endParaRPr lang="en-GB" b="1" dirty="0">
              <a:solidFill>
                <a:srgbClr val="006673"/>
              </a:solidFill>
            </a:endParaRPr>
          </a:p>
        </p:txBody>
      </p: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2</a:t>
            </a:r>
          </a:p>
        </p:txBody>
      </p:sp>
      <p:sp>
        <p:nvSpPr>
          <p:cNvPr id="2" name="Rectangle 1"/>
          <p:cNvSpPr/>
          <p:nvPr/>
        </p:nvSpPr>
        <p:spPr>
          <a:xfrm>
            <a:off x="6029977" y="6605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40" name="Rectangle 39"/>
          <p:cNvSpPr/>
          <p:nvPr/>
        </p:nvSpPr>
        <p:spPr>
          <a:xfrm>
            <a:off x="5580309" y="366077"/>
            <a:ext cx="5987576" cy="522390"/>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866318" y="361347"/>
            <a:ext cx="4635821" cy="461665"/>
          </a:xfrm>
          <a:prstGeom prst="rect">
            <a:avLst/>
          </a:prstGeom>
        </p:spPr>
        <p:txBody>
          <a:bodyPr wrap="none">
            <a:spAutoFit/>
          </a:bodyPr>
          <a:lstStyle/>
          <a:p>
            <a:r>
              <a:rPr lang="en-US" sz="2400" b="1" dirty="0">
                <a:solidFill>
                  <a:schemeClr val="bg1"/>
                </a:solidFill>
                <a:latin typeface="UTM Facebook K&amp;T" pitchFamily="18" charset="0"/>
              </a:rPr>
              <a:t>SKILL 1_ LISTENING AND SPEAKING</a:t>
            </a:r>
          </a:p>
        </p:txBody>
      </p:sp>
      <p:sp>
        <p:nvSpPr>
          <p:cNvPr id="34" name="Rectangle 33">
            <a:extLst>
              <a:ext uri="{FF2B5EF4-FFF2-40B4-BE49-F238E27FC236}">
                <a16:creationId xmlns:a16="http://schemas.microsoft.com/office/drawing/2014/main" id="{0E53B25A-E9B5-CA4B-8B70-2C2EAE3C0270}"/>
              </a:ext>
            </a:extLst>
          </p:cNvPr>
          <p:cNvSpPr/>
          <p:nvPr/>
        </p:nvSpPr>
        <p:spPr>
          <a:xfrm>
            <a:off x="5848708" y="4893259"/>
            <a:ext cx="5987575"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Wrap up</a:t>
            </a:r>
          </a:p>
          <a:p>
            <a:r>
              <a:rPr lang="en-US" dirty="0">
                <a:solidFill>
                  <a:srgbClr val="006673"/>
                </a:solidFill>
              </a:rPr>
              <a:t>Homework</a:t>
            </a:r>
            <a:endParaRPr lang="en-GB" dirty="0">
              <a:solidFill>
                <a:srgbClr val="006673"/>
              </a:solidFill>
            </a:endParaRPr>
          </a:p>
        </p:txBody>
      </p:sp>
    </p:spTree>
    <p:extLst>
      <p:ext uri="{BB962C8B-B14F-4D97-AF65-F5344CB8AC3E}">
        <p14:creationId xmlns:p14="http://schemas.microsoft.com/office/powerpoint/2010/main" val="383414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584616" y="392626"/>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20" name="Freeform 19"/>
          <p:cNvSpPr/>
          <p:nvPr/>
        </p:nvSpPr>
        <p:spPr>
          <a:xfrm>
            <a:off x="4576036" y="2196674"/>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2" name="Rounded Rectangle 21"/>
          <p:cNvSpPr/>
          <p:nvPr/>
        </p:nvSpPr>
        <p:spPr>
          <a:xfrm>
            <a:off x="2161535" y="1235364"/>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36" name="TextBox 35">
            <a:extLst>
              <a:ext uri="{FF2B5EF4-FFF2-40B4-BE49-F238E27FC236}">
                <a16:creationId xmlns:a16="http://schemas.microsoft.com/office/drawing/2014/main" id="{31CEF878-588C-4D1A-8EFD-9AE7A71F41C4}"/>
              </a:ext>
            </a:extLst>
          </p:cNvPr>
          <p:cNvSpPr txBox="1"/>
          <p:nvPr/>
        </p:nvSpPr>
        <p:spPr>
          <a:xfrm>
            <a:off x="1920834" y="441745"/>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2</a:t>
            </a:r>
          </a:p>
        </p:txBody>
      </p:sp>
      <p:sp>
        <p:nvSpPr>
          <p:cNvPr id="2" name="Rectangle 1"/>
          <p:cNvSpPr/>
          <p:nvPr/>
        </p:nvSpPr>
        <p:spPr>
          <a:xfrm>
            <a:off x="4872456" y="686013"/>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40" name="Rectangle 39"/>
          <p:cNvSpPr/>
          <p:nvPr/>
        </p:nvSpPr>
        <p:spPr>
          <a:xfrm>
            <a:off x="4422788" y="391543"/>
            <a:ext cx="5987576" cy="522390"/>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708797" y="386813"/>
            <a:ext cx="4635821" cy="461665"/>
          </a:xfrm>
          <a:prstGeom prst="rect">
            <a:avLst/>
          </a:prstGeom>
        </p:spPr>
        <p:txBody>
          <a:bodyPr wrap="none">
            <a:spAutoFit/>
          </a:bodyPr>
          <a:lstStyle/>
          <a:p>
            <a:r>
              <a:rPr lang="en-US" sz="2400" b="1" dirty="0">
                <a:solidFill>
                  <a:schemeClr val="bg1"/>
                </a:solidFill>
                <a:latin typeface="UTM Facebook K&amp;T" pitchFamily="18" charset="0"/>
              </a:rPr>
              <a:t>SKILL 1_ LISTENING AND SPEAKING</a:t>
            </a:r>
          </a:p>
        </p:txBody>
      </p:sp>
      <p:sp>
        <p:nvSpPr>
          <p:cNvPr id="12" name="Rectangle 11">
            <a:extLst>
              <a:ext uri="{FF2B5EF4-FFF2-40B4-BE49-F238E27FC236}">
                <a16:creationId xmlns:a16="http://schemas.microsoft.com/office/drawing/2014/main" id="{D19A4AF6-080D-D34F-8C30-B3296CFBE28B}"/>
              </a:ext>
            </a:extLst>
          </p:cNvPr>
          <p:cNvSpPr/>
          <p:nvPr/>
        </p:nvSpPr>
        <p:spPr>
          <a:xfrm>
            <a:off x="4872456" y="1235364"/>
            <a:ext cx="5987576"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dirty="0">
                <a:solidFill>
                  <a:srgbClr val="006673"/>
                </a:solidFill>
              </a:rPr>
              <a:t>Video watching</a:t>
            </a:r>
            <a:r>
              <a:rPr lang="en-US" dirty="0">
                <a:solidFill>
                  <a:srgbClr val="006673"/>
                </a:solidFill>
              </a:rPr>
              <a:t>: Travel plans</a:t>
            </a:r>
            <a:endParaRPr lang="en-VN" dirty="0">
              <a:solidFill>
                <a:srgbClr val="006673"/>
              </a:solidFill>
            </a:endParaRPr>
          </a:p>
        </p:txBody>
      </p:sp>
      <p:pic>
        <p:nvPicPr>
          <p:cNvPr id="3" name="videoplayback" descr="videoplayback">
            <a:hlinkClick r:id="" action="ppaction://media"/>
            <a:extLst>
              <a:ext uri="{FF2B5EF4-FFF2-40B4-BE49-F238E27FC236}">
                <a16:creationId xmlns:a16="http://schemas.microsoft.com/office/drawing/2014/main" id="{28C48A3D-BE45-4D49-A803-2EA6E30FB8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7632" y="2160098"/>
            <a:ext cx="9232399" cy="4572000"/>
          </a:xfrm>
          <a:prstGeom prst="rect">
            <a:avLst/>
          </a:prstGeom>
        </p:spPr>
      </p:pic>
    </p:spTree>
    <p:extLst>
      <p:ext uri="{BB962C8B-B14F-4D97-AF65-F5344CB8AC3E}">
        <p14:creationId xmlns:p14="http://schemas.microsoft.com/office/powerpoint/2010/main" val="241037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20" name="Freeform 19"/>
          <p:cNvSpPr/>
          <p:nvPr/>
        </p:nvSpPr>
        <p:spPr>
          <a:xfrm>
            <a:off x="4576036" y="2196674"/>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2" name="Rounded Rectangle 21"/>
          <p:cNvSpPr/>
          <p:nvPr/>
        </p:nvSpPr>
        <p:spPr>
          <a:xfrm>
            <a:off x="1194588" y="1270528"/>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2812986" y="2131219"/>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LISTENING</a:t>
            </a:r>
            <a:endParaRPr lang="en-GB" b="1" dirty="0">
              <a:solidFill>
                <a:srgbClr val="006673"/>
              </a:solidFill>
            </a:endParaRPr>
          </a:p>
        </p:txBody>
      </p:sp>
      <p:sp>
        <p:nvSpPr>
          <p:cNvPr id="25" name="Rectangle 24"/>
          <p:cNvSpPr/>
          <p:nvPr/>
        </p:nvSpPr>
        <p:spPr>
          <a:xfrm>
            <a:off x="5848709" y="1089187"/>
            <a:ext cx="5987576"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dirty="0">
                <a:solidFill>
                  <a:srgbClr val="006673"/>
                </a:solidFill>
              </a:rPr>
              <a:t>Video watching</a:t>
            </a:r>
            <a:r>
              <a:rPr lang="en-US" dirty="0">
                <a:solidFill>
                  <a:srgbClr val="006673"/>
                </a:solidFill>
              </a:rPr>
              <a:t>: Travel plans</a:t>
            </a:r>
            <a:endParaRPr lang="en-VN" dirty="0">
              <a:solidFill>
                <a:srgbClr val="006673"/>
              </a:solidFill>
            </a:endParaRPr>
          </a:p>
        </p:txBody>
      </p:sp>
      <p:sp>
        <p:nvSpPr>
          <p:cNvPr id="26" name="Rectangle 25"/>
          <p:cNvSpPr/>
          <p:nvPr/>
        </p:nvSpPr>
        <p:spPr>
          <a:xfrm>
            <a:off x="5866319" y="2031683"/>
            <a:ext cx="5987576" cy="123867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dirty="0">
                <a:solidFill>
                  <a:srgbClr val="006673"/>
                </a:solidFill>
              </a:rPr>
              <a:t>Task 1: </a:t>
            </a:r>
            <a:r>
              <a:rPr lang="en-US" dirty="0">
                <a:solidFill>
                  <a:srgbClr val="006673"/>
                </a:solidFill>
              </a:rPr>
              <a:t>Listen and choose the best title for the talk. </a:t>
            </a:r>
            <a:r>
              <a:rPr lang="en-VN" dirty="0">
                <a:solidFill>
                  <a:srgbClr val="006673"/>
                </a:solidFill>
              </a:rPr>
              <a:t>(p. </a:t>
            </a:r>
            <a:r>
              <a:rPr lang="en-GB" dirty="0">
                <a:solidFill>
                  <a:srgbClr val="006673"/>
                </a:solidFill>
              </a:rPr>
              <a:t>122</a:t>
            </a:r>
            <a:r>
              <a:rPr lang="en-VN" dirty="0">
                <a:solidFill>
                  <a:srgbClr val="006673"/>
                </a:solidFill>
              </a:rPr>
              <a:t>) </a:t>
            </a:r>
            <a:r>
              <a:rPr lang="en-GB" dirty="0">
                <a:solidFill>
                  <a:srgbClr val="006673"/>
                </a:solidFill>
              </a:rPr>
              <a:t>Task 2: </a:t>
            </a:r>
            <a:r>
              <a:rPr lang="en-US" dirty="0">
                <a:solidFill>
                  <a:srgbClr val="006673"/>
                </a:solidFill>
              </a:rPr>
              <a:t>Listen again and complete the notes with no more than TWO words. </a:t>
            </a:r>
            <a:r>
              <a:rPr lang="en-VN" dirty="0">
                <a:solidFill>
                  <a:srgbClr val="006673"/>
                </a:solidFill>
              </a:rPr>
              <a:t>(p. </a:t>
            </a:r>
            <a:r>
              <a:rPr lang="en-GB" dirty="0">
                <a:solidFill>
                  <a:srgbClr val="006673"/>
                </a:solidFill>
              </a:rPr>
              <a:t>122</a:t>
            </a:r>
            <a:r>
              <a:rPr lang="en-VN" dirty="0">
                <a:solidFill>
                  <a:srgbClr val="006673"/>
                </a:solidFill>
              </a:rPr>
              <a:t>)</a:t>
            </a:r>
          </a:p>
          <a:p>
            <a:endParaRPr lang="en-VN" dirty="0">
              <a:solidFill>
                <a:srgbClr val="006673"/>
              </a:solidFill>
            </a:endParaRPr>
          </a:p>
        </p:txBody>
      </p:sp>
      <p:cxnSp>
        <p:nvCxnSpPr>
          <p:cNvPr id="28" name="Curved Connector 27"/>
          <p:cNvCxnSpPr/>
          <p:nvPr/>
        </p:nvCxnSpPr>
        <p:spPr>
          <a:xfrm>
            <a:off x="3101772" y="1513213"/>
            <a:ext cx="844528" cy="618004"/>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2</a:t>
            </a:r>
          </a:p>
        </p:txBody>
      </p:sp>
      <p:sp>
        <p:nvSpPr>
          <p:cNvPr id="2" name="Rectangle 1"/>
          <p:cNvSpPr/>
          <p:nvPr/>
        </p:nvSpPr>
        <p:spPr>
          <a:xfrm>
            <a:off x="6029977" y="6605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40" name="Rectangle 39"/>
          <p:cNvSpPr/>
          <p:nvPr/>
        </p:nvSpPr>
        <p:spPr>
          <a:xfrm>
            <a:off x="5580309" y="366077"/>
            <a:ext cx="5987576" cy="522390"/>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866318" y="361347"/>
            <a:ext cx="4635821" cy="461665"/>
          </a:xfrm>
          <a:prstGeom prst="rect">
            <a:avLst/>
          </a:prstGeom>
        </p:spPr>
        <p:txBody>
          <a:bodyPr wrap="none">
            <a:spAutoFit/>
          </a:bodyPr>
          <a:lstStyle/>
          <a:p>
            <a:r>
              <a:rPr lang="en-US" sz="2400" b="1" dirty="0">
                <a:solidFill>
                  <a:schemeClr val="bg1"/>
                </a:solidFill>
                <a:latin typeface="UTM Facebook K&amp;T" pitchFamily="18" charset="0"/>
              </a:rPr>
              <a:t>SKILL 1_ LISTENING AND SPEAKING</a:t>
            </a:r>
          </a:p>
        </p:txBody>
      </p:sp>
      <p:pic>
        <p:nvPicPr>
          <p:cNvPr id="1026" name="Picture 2" descr="One Day in Giethoorn, Netherlands Itinerary - Day trip guide">
            <a:extLst>
              <a:ext uri="{FF2B5EF4-FFF2-40B4-BE49-F238E27FC236}">
                <a16:creationId xmlns:a16="http://schemas.microsoft.com/office/drawing/2014/main" id="{BAF00839-935E-2F45-A1CC-91C1FCDC2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06895">
            <a:off x="818324" y="3302952"/>
            <a:ext cx="3989322" cy="299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682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6" name="TextBox 5">
            <a:extLst>
              <a:ext uri="{FF2B5EF4-FFF2-40B4-BE49-F238E27FC236}">
                <a16:creationId xmlns:a16="http://schemas.microsoft.com/office/drawing/2014/main" id="{B11FDBBA-71BA-974D-A2F3-B215D8ABDE8B}"/>
              </a:ext>
            </a:extLst>
          </p:cNvPr>
          <p:cNvSpPr txBox="1"/>
          <p:nvPr/>
        </p:nvSpPr>
        <p:spPr>
          <a:xfrm>
            <a:off x="623891" y="-52410"/>
            <a:ext cx="10515599" cy="9326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solidFill>
                  <a:schemeClr val="bg1"/>
                </a:solidFill>
                <a:ea typeface="+mj-ea"/>
                <a:cs typeface="+mj-cs"/>
              </a:rPr>
              <a:t>LISTENING</a:t>
            </a:r>
            <a:endParaRPr lang="en-US" sz="4400" b="1" kern="1200" dirty="0">
              <a:solidFill>
                <a:schemeClr val="bg1"/>
              </a:solidFill>
              <a:ea typeface="+mj-ea"/>
              <a:cs typeface="+mj-cs"/>
            </a:endParaRPr>
          </a:p>
        </p:txBody>
      </p:sp>
      <p:sp>
        <p:nvSpPr>
          <p:cNvPr id="10" name="Rounded Rectangle 9">
            <a:extLst>
              <a:ext uri="{FF2B5EF4-FFF2-40B4-BE49-F238E27FC236}">
                <a16:creationId xmlns:a16="http://schemas.microsoft.com/office/drawing/2014/main" id="{4A943AA2-D123-984A-8CE3-A8F7E44266A9}"/>
              </a:ext>
            </a:extLst>
          </p:cNvPr>
          <p:cNvSpPr/>
          <p:nvPr/>
        </p:nvSpPr>
        <p:spPr>
          <a:xfrm>
            <a:off x="465629" y="103532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a:extLst>
              <a:ext uri="{FF2B5EF4-FFF2-40B4-BE49-F238E27FC236}">
                <a16:creationId xmlns:a16="http://schemas.microsoft.com/office/drawing/2014/main" id="{96196E34-2F0A-BD45-B571-21B182DB5AB8}"/>
              </a:ext>
            </a:extLst>
          </p:cNvPr>
          <p:cNvSpPr txBox="1"/>
          <p:nvPr/>
        </p:nvSpPr>
        <p:spPr>
          <a:xfrm>
            <a:off x="492021" y="93268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2" name="TextBox 11">
            <a:extLst>
              <a:ext uri="{FF2B5EF4-FFF2-40B4-BE49-F238E27FC236}">
                <a16:creationId xmlns:a16="http://schemas.microsoft.com/office/drawing/2014/main" id="{796735EA-45A0-ED44-AA25-85BFAED9AA16}"/>
              </a:ext>
            </a:extLst>
          </p:cNvPr>
          <p:cNvSpPr txBox="1"/>
          <p:nvPr/>
        </p:nvSpPr>
        <p:spPr>
          <a:xfrm>
            <a:off x="1263256" y="835916"/>
            <a:ext cx="11139491" cy="923330"/>
          </a:xfrm>
          <a:prstGeom prst="rect">
            <a:avLst/>
          </a:prstGeom>
          <a:noFill/>
        </p:spPr>
        <p:txBody>
          <a:bodyPr wrap="square">
            <a:spAutoFit/>
          </a:bodyPr>
          <a:lstStyle/>
          <a:p>
            <a:r>
              <a:rPr lang="en-US" sz="3600" b="1" dirty="0">
                <a:solidFill>
                  <a:srgbClr val="F26532"/>
                </a:solidFill>
              </a:rPr>
              <a:t>Listen and choose the best title for the talk. </a:t>
            </a:r>
            <a:r>
              <a:rPr lang="en-GB" sz="3600" b="1" dirty="0">
                <a:solidFill>
                  <a:srgbClr val="F26532"/>
                </a:solidFill>
              </a:rPr>
              <a:t>(p. 122)</a:t>
            </a:r>
            <a:r>
              <a:rPr lang="en-VN" sz="5400" dirty="0">
                <a:solidFill>
                  <a:srgbClr val="F26532"/>
                </a:solidFill>
              </a:rPr>
              <a:t> </a:t>
            </a:r>
            <a:endParaRPr lang="en-US" sz="9600" b="1" dirty="0">
              <a:solidFill>
                <a:srgbClr val="F26532"/>
              </a:solidFill>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79A94F55-2E96-6040-9B2E-3ACC15C34D2B}"/>
              </a:ext>
            </a:extLst>
          </p:cNvPr>
          <p:cNvSpPr/>
          <p:nvPr/>
        </p:nvSpPr>
        <p:spPr>
          <a:xfrm>
            <a:off x="1995825" y="2041600"/>
            <a:ext cx="7068234" cy="93991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sz="3200" dirty="0"/>
          </a:p>
          <a:p>
            <a:r>
              <a:rPr lang="en-US" sz="3200" dirty="0"/>
              <a:t>A. Information about a day trip</a:t>
            </a:r>
          </a:p>
          <a:p>
            <a:endParaRPr lang="en-US" sz="3200" dirty="0"/>
          </a:p>
        </p:txBody>
      </p:sp>
      <p:sp>
        <p:nvSpPr>
          <p:cNvPr id="13" name="Rounded Rectangle 12">
            <a:extLst>
              <a:ext uri="{FF2B5EF4-FFF2-40B4-BE49-F238E27FC236}">
                <a16:creationId xmlns:a16="http://schemas.microsoft.com/office/drawing/2014/main" id="{A2862A72-AEAC-6042-9395-210F9D77CB78}"/>
              </a:ext>
            </a:extLst>
          </p:cNvPr>
          <p:cNvSpPr/>
          <p:nvPr/>
        </p:nvSpPr>
        <p:spPr>
          <a:xfrm>
            <a:off x="1995825" y="3561545"/>
            <a:ext cx="7068234" cy="93991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endParaRPr lang="en-US" sz="3200" dirty="0"/>
          </a:p>
          <a:p>
            <a:r>
              <a:rPr lang="en-US" sz="3200" dirty="0"/>
              <a:t>B. What we should do during a trip</a:t>
            </a:r>
          </a:p>
          <a:p>
            <a:endParaRPr lang="en-US" sz="3200" dirty="0"/>
          </a:p>
        </p:txBody>
      </p:sp>
      <p:sp>
        <p:nvSpPr>
          <p:cNvPr id="14" name="Rounded Rectangle 13">
            <a:extLst>
              <a:ext uri="{FF2B5EF4-FFF2-40B4-BE49-F238E27FC236}">
                <a16:creationId xmlns:a16="http://schemas.microsoft.com/office/drawing/2014/main" id="{67D4B1D0-5F22-534C-851C-B66C17D48A1B}"/>
              </a:ext>
            </a:extLst>
          </p:cNvPr>
          <p:cNvSpPr/>
          <p:nvPr/>
        </p:nvSpPr>
        <p:spPr>
          <a:xfrm>
            <a:off x="1995825" y="5016177"/>
            <a:ext cx="7068234" cy="93991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en-US" sz="3200" dirty="0"/>
          </a:p>
          <a:p>
            <a:r>
              <a:rPr lang="en-US" sz="3200" dirty="0"/>
              <a:t>C. Reviews of a day trip</a:t>
            </a:r>
          </a:p>
          <a:p>
            <a:endParaRPr lang="en-US" sz="3200" dirty="0"/>
          </a:p>
        </p:txBody>
      </p:sp>
      <p:pic>
        <p:nvPicPr>
          <p:cNvPr id="2" name="080" descr="080">
            <a:hlinkClick r:id="" action="ppaction://media"/>
            <a:extLst>
              <a:ext uri="{FF2B5EF4-FFF2-40B4-BE49-F238E27FC236}">
                <a16:creationId xmlns:a16="http://schemas.microsoft.com/office/drawing/2014/main" id="{981B277E-9F88-694E-96D1-14CD2E80EB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1601" y="119080"/>
            <a:ext cx="812800" cy="812800"/>
          </a:xfrm>
          <a:prstGeom prst="rect">
            <a:avLst/>
          </a:prstGeom>
        </p:spPr>
      </p:pic>
    </p:spTree>
    <p:extLst>
      <p:ext uri="{BB962C8B-B14F-4D97-AF65-F5344CB8AC3E}">
        <p14:creationId xmlns:p14="http://schemas.microsoft.com/office/powerpoint/2010/main" val="67714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6" name="TextBox 5">
            <a:extLst>
              <a:ext uri="{FF2B5EF4-FFF2-40B4-BE49-F238E27FC236}">
                <a16:creationId xmlns:a16="http://schemas.microsoft.com/office/drawing/2014/main" id="{B11FDBBA-71BA-974D-A2F3-B215D8ABDE8B}"/>
              </a:ext>
            </a:extLst>
          </p:cNvPr>
          <p:cNvSpPr txBox="1"/>
          <p:nvPr/>
        </p:nvSpPr>
        <p:spPr>
          <a:xfrm>
            <a:off x="623891" y="-52410"/>
            <a:ext cx="10515599" cy="9326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solidFill>
                  <a:schemeClr val="bg1"/>
                </a:solidFill>
                <a:ea typeface="+mj-ea"/>
                <a:cs typeface="+mj-cs"/>
              </a:rPr>
              <a:t>LISTENING</a:t>
            </a:r>
            <a:endParaRPr lang="en-US" sz="4400" b="1" kern="1200" dirty="0">
              <a:solidFill>
                <a:schemeClr val="bg1"/>
              </a:solidFill>
              <a:ea typeface="+mj-ea"/>
              <a:cs typeface="+mj-cs"/>
            </a:endParaRPr>
          </a:p>
        </p:txBody>
      </p:sp>
      <p:sp>
        <p:nvSpPr>
          <p:cNvPr id="10" name="Rounded Rectangle 9">
            <a:extLst>
              <a:ext uri="{FF2B5EF4-FFF2-40B4-BE49-F238E27FC236}">
                <a16:creationId xmlns:a16="http://schemas.microsoft.com/office/drawing/2014/main" id="{4A943AA2-D123-984A-8CE3-A8F7E44266A9}"/>
              </a:ext>
            </a:extLst>
          </p:cNvPr>
          <p:cNvSpPr/>
          <p:nvPr/>
        </p:nvSpPr>
        <p:spPr>
          <a:xfrm>
            <a:off x="465629" y="103532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a:extLst>
              <a:ext uri="{FF2B5EF4-FFF2-40B4-BE49-F238E27FC236}">
                <a16:creationId xmlns:a16="http://schemas.microsoft.com/office/drawing/2014/main" id="{96196E34-2F0A-BD45-B571-21B182DB5AB8}"/>
              </a:ext>
            </a:extLst>
          </p:cNvPr>
          <p:cNvSpPr txBox="1"/>
          <p:nvPr/>
        </p:nvSpPr>
        <p:spPr>
          <a:xfrm>
            <a:off x="492021" y="93268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9" name="Rounded Rectangle 8">
            <a:extLst>
              <a:ext uri="{FF2B5EF4-FFF2-40B4-BE49-F238E27FC236}">
                <a16:creationId xmlns:a16="http://schemas.microsoft.com/office/drawing/2014/main" id="{7E7E4E35-57D3-D441-A8D0-906449AC9FDD}"/>
              </a:ext>
            </a:extLst>
          </p:cNvPr>
          <p:cNvSpPr/>
          <p:nvPr/>
        </p:nvSpPr>
        <p:spPr>
          <a:xfrm>
            <a:off x="1365630" y="3429000"/>
            <a:ext cx="7068234" cy="93991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sz="3200" dirty="0"/>
          </a:p>
          <a:p>
            <a:r>
              <a:rPr lang="en-US" sz="3200" dirty="0"/>
              <a:t>A. Information about a day trip</a:t>
            </a:r>
          </a:p>
          <a:p>
            <a:endParaRPr lang="en-US" sz="3200" dirty="0"/>
          </a:p>
        </p:txBody>
      </p:sp>
      <p:sp>
        <p:nvSpPr>
          <p:cNvPr id="13" name="TextBox 12">
            <a:extLst>
              <a:ext uri="{FF2B5EF4-FFF2-40B4-BE49-F238E27FC236}">
                <a16:creationId xmlns:a16="http://schemas.microsoft.com/office/drawing/2014/main" id="{A70C5E05-EC22-144C-AA51-317B5669D73C}"/>
              </a:ext>
            </a:extLst>
          </p:cNvPr>
          <p:cNvSpPr txBox="1"/>
          <p:nvPr/>
        </p:nvSpPr>
        <p:spPr>
          <a:xfrm>
            <a:off x="1263256" y="835916"/>
            <a:ext cx="11139491" cy="923330"/>
          </a:xfrm>
          <a:prstGeom prst="rect">
            <a:avLst/>
          </a:prstGeom>
          <a:noFill/>
        </p:spPr>
        <p:txBody>
          <a:bodyPr wrap="square">
            <a:spAutoFit/>
          </a:bodyPr>
          <a:lstStyle/>
          <a:p>
            <a:r>
              <a:rPr lang="en-US" sz="3600" b="1" dirty="0">
                <a:solidFill>
                  <a:srgbClr val="F26532"/>
                </a:solidFill>
              </a:rPr>
              <a:t>Listen and choose the best title for the talk. </a:t>
            </a:r>
            <a:r>
              <a:rPr lang="en-GB" sz="3600" b="1" dirty="0">
                <a:solidFill>
                  <a:srgbClr val="F26532"/>
                </a:solidFill>
              </a:rPr>
              <a:t>(p. 122)</a:t>
            </a:r>
            <a:r>
              <a:rPr lang="en-VN" sz="5400" dirty="0">
                <a:solidFill>
                  <a:srgbClr val="F26532"/>
                </a:solidFill>
              </a:rPr>
              <a:t> </a:t>
            </a:r>
            <a:endParaRPr lang="en-US" sz="9600" b="1" dirty="0">
              <a:solidFill>
                <a:srgbClr val="F26532"/>
              </a:solidFill>
              <a:latin typeface="Arial" panose="020B0604020202020204" pitchFamily="34" charset="0"/>
              <a:cs typeface="Arial" panose="020B0604020202020204" pitchFamily="34" charset="0"/>
            </a:endParaRPr>
          </a:p>
        </p:txBody>
      </p:sp>
      <p:pic>
        <p:nvPicPr>
          <p:cNvPr id="15" name="080" descr="080">
            <a:hlinkClick r:id="" action="ppaction://media"/>
            <a:extLst>
              <a:ext uri="{FF2B5EF4-FFF2-40B4-BE49-F238E27FC236}">
                <a16:creationId xmlns:a16="http://schemas.microsoft.com/office/drawing/2014/main" id="{6193BDF3-51D5-B748-A07A-78769BB53C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1601" y="119080"/>
            <a:ext cx="812800" cy="812800"/>
          </a:xfrm>
          <a:prstGeom prst="rect">
            <a:avLst/>
          </a:prstGeom>
        </p:spPr>
      </p:pic>
    </p:spTree>
    <p:extLst>
      <p:ext uri="{BB962C8B-B14F-4D97-AF65-F5344CB8AC3E}">
        <p14:creationId xmlns:p14="http://schemas.microsoft.com/office/powerpoint/2010/main" val="143225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1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6" name="TextBox 5">
            <a:extLst>
              <a:ext uri="{FF2B5EF4-FFF2-40B4-BE49-F238E27FC236}">
                <a16:creationId xmlns:a16="http://schemas.microsoft.com/office/drawing/2014/main" id="{B11FDBBA-71BA-974D-A2F3-B215D8ABDE8B}"/>
              </a:ext>
            </a:extLst>
          </p:cNvPr>
          <p:cNvSpPr txBox="1"/>
          <p:nvPr/>
        </p:nvSpPr>
        <p:spPr>
          <a:xfrm>
            <a:off x="623891" y="-52410"/>
            <a:ext cx="10515599" cy="9326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solidFill>
                  <a:schemeClr val="bg1"/>
                </a:solidFill>
                <a:ea typeface="+mj-ea"/>
                <a:cs typeface="+mj-cs"/>
              </a:rPr>
              <a:t>LISTENING</a:t>
            </a:r>
            <a:endParaRPr lang="en-US" sz="4400" b="1" kern="1200" dirty="0">
              <a:solidFill>
                <a:schemeClr val="bg1"/>
              </a:solidFill>
              <a:ea typeface="+mj-ea"/>
              <a:cs typeface="+mj-cs"/>
            </a:endParaRPr>
          </a:p>
        </p:txBody>
      </p:sp>
      <p:sp>
        <p:nvSpPr>
          <p:cNvPr id="10" name="Rounded Rectangle 9">
            <a:extLst>
              <a:ext uri="{FF2B5EF4-FFF2-40B4-BE49-F238E27FC236}">
                <a16:creationId xmlns:a16="http://schemas.microsoft.com/office/drawing/2014/main" id="{4A943AA2-D123-984A-8CE3-A8F7E44266A9}"/>
              </a:ext>
            </a:extLst>
          </p:cNvPr>
          <p:cNvSpPr/>
          <p:nvPr/>
        </p:nvSpPr>
        <p:spPr>
          <a:xfrm>
            <a:off x="219618" y="103532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a:extLst>
              <a:ext uri="{FF2B5EF4-FFF2-40B4-BE49-F238E27FC236}">
                <a16:creationId xmlns:a16="http://schemas.microsoft.com/office/drawing/2014/main" id="{96196E34-2F0A-BD45-B571-21B182DB5AB8}"/>
              </a:ext>
            </a:extLst>
          </p:cNvPr>
          <p:cNvSpPr txBox="1"/>
          <p:nvPr/>
        </p:nvSpPr>
        <p:spPr>
          <a:xfrm>
            <a:off x="246010" y="93268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2" name="TextBox 11">
            <a:extLst>
              <a:ext uri="{FF2B5EF4-FFF2-40B4-BE49-F238E27FC236}">
                <a16:creationId xmlns:a16="http://schemas.microsoft.com/office/drawing/2014/main" id="{796735EA-45A0-ED44-AA25-85BFAED9AA16}"/>
              </a:ext>
            </a:extLst>
          </p:cNvPr>
          <p:cNvSpPr txBox="1"/>
          <p:nvPr/>
        </p:nvSpPr>
        <p:spPr>
          <a:xfrm>
            <a:off x="788218" y="868387"/>
            <a:ext cx="11463709" cy="769441"/>
          </a:xfrm>
          <a:prstGeom prst="rect">
            <a:avLst/>
          </a:prstGeom>
          <a:noFill/>
        </p:spPr>
        <p:txBody>
          <a:bodyPr wrap="square">
            <a:spAutoFit/>
          </a:bodyPr>
          <a:lstStyle/>
          <a:p>
            <a:r>
              <a:rPr lang="en-US" sz="2800" b="1" dirty="0">
                <a:solidFill>
                  <a:srgbClr val="F26532"/>
                </a:solidFill>
              </a:rPr>
              <a:t>Listen again and complete the notes with no more than TWO words. </a:t>
            </a:r>
            <a:r>
              <a:rPr lang="en-VN" sz="2800" b="1" dirty="0">
                <a:solidFill>
                  <a:srgbClr val="F26532"/>
                </a:solidFill>
              </a:rPr>
              <a:t>(p. </a:t>
            </a:r>
            <a:r>
              <a:rPr lang="en-GB" sz="2800" b="1" dirty="0">
                <a:solidFill>
                  <a:srgbClr val="F26532"/>
                </a:solidFill>
              </a:rPr>
              <a:t>122</a:t>
            </a:r>
            <a:r>
              <a:rPr lang="en-VN" sz="2800" b="1" dirty="0">
                <a:solidFill>
                  <a:srgbClr val="F26532"/>
                </a:solidFill>
              </a:rPr>
              <a:t>)</a:t>
            </a:r>
            <a:r>
              <a:rPr lang="en-VN" sz="4400" dirty="0">
                <a:solidFill>
                  <a:srgbClr val="F26532"/>
                </a:solidFill>
              </a:rPr>
              <a:t> </a:t>
            </a:r>
            <a:endParaRPr lang="en-US" sz="13800" b="1" dirty="0">
              <a:solidFill>
                <a:srgbClr val="F26532"/>
              </a:solidFill>
              <a:latin typeface="Arial" panose="020B0604020202020204" pitchFamily="34" charset="0"/>
              <a:cs typeface="Arial" panose="020B0604020202020204" pitchFamily="34" charset="0"/>
            </a:endParaRPr>
          </a:p>
        </p:txBody>
      </p:sp>
      <p:graphicFrame>
        <p:nvGraphicFramePr>
          <p:cNvPr id="4" name="Table 13">
            <a:extLst>
              <a:ext uri="{FF2B5EF4-FFF2-40B4-BE49-F238E27FC236}">
                <a16:creationId xmlns:a16="http://schemas.microsoft.com/office/drawing/2014/main" id="{81ED0887-4C92-5547-9F0E-3681B2C50CB0}"/>
              </a:ext>
            </a:extLst>
          </p:cNvPr>
          <p:cNvGraphicFramePr>
            <a:graphicFrameLocks noGrp="1"/>
          </p:cNvGraphicFramePr>
          <p:nvPr>
            <p:extLst>
              <p:ext uri="{D42A27DB-BD31-4B8C-83A1-F6EECF244321}">
                <p14:modId xmlns:p14="http://schemas.microsoft.com/office/powerpoint/2010/main" val="3762592817"/>
              </p:ext>
            </p:extLst>
          </p:nvPr>
        </p:nvGraphicFramePr>
        <p:xfrm>
          <a:off x="1116227" y="1871566"/>
          <a:ext cx="9959546" cy="4480560"/>
        </p:xfrm>
        <a:graphic>
          <a:graphicData uri="http://schemas.openxmlformats.org/drawingml/2006/table">
            <a:tbl>
              <a:tblPr firstRow="1" bandRow="1">
                <a:tableStyleId>{912C8C85-51F0-491E-9774-3900AFEF0FD7}</a:tableStyleId>
              </a:tblPr>
              <a:tblGrid>
                <a:gridCol w="9959546">
                  <a:extLst>
                    <a:ext uri="{9D8B030D-6E8A-4147-A177-3AD203B41FA5}">
                      <a16:colId xmlns:a16="http://schemas.microsoft.com/office/drawing/2014/main" val="182959586"/>
                    </a:ext>
                  </a:extLst>
                </a:gridCol>
              </a:tblGrid>
              <a:tr h="180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bg1"/>
                          </a:solidFill>
                          <a:effectLst/>
                          <a:latin typeface="+mn-lt"/>
                          <a:ea typeface="+mn-ea"/>
                          <a:cs typeface="+mn-cs"/>
                        </a:rPr>
                        <a:t>Day trip</a:t>
                      </a:r>
                    </a:p>
                  </a:txBody>
                  <a:tcPr/>
                </a:tc>
                <a:extLst>
                  <a:ext uri="{0D108BD9-81ED-4DB2-BD59-A6C34878D82A}">
                    <a16:rowId xmlns:a16="http://schemas.microsoft.com/office/drawing/2014/main" val="39394319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Time to leave: </a:t>
                      </a:r>
                      <a:r>
                        <a:rPr lang="en-US" sz="2400" kern="1200" dirty="0">
                          <a:solidFill>
                            <a:schemeClr val="tx1"/>
                          </a:solidFill>
                          <a:effectLst/>
                          <a:latin typeface="+mn-lt"/>
                          <a:ea typeface="+mn-ea"/>
                          <a:cs typeface="+mn-cs"/>
                        </a:rPr>
                        <a:t>8.30 a.m.</a:t>
                      </a:r>
                    </a:p>
                  </a:txBody>
                  <a:tcPr/>
                </a:tc>
                <a:extLst>
                  <a:ext uri="{0D108BD9-81ED-4DB2-BD59-A6C34878D82A}">
                    <a16:rowId xmlns:a16="http://schemas.microsoft.com/office/drawing/2014/main" val="27176276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Trip will take: </a:t>
                      </a:r>
                      <a:r>
                        <a:rPr lang="en-US" sz="2400" kern="1200" dirty="0">
                          <a:solidFill>
                            <a:schemeClr val="tx1"/>
                          </a:solidFill>
                          <a:effectLst/>
                          <a:latin typeface="+mn-lt"/>
                          <a:ea typeface="+mn-ea"/>
                          <a:cs typeface="+mn-cs"/>
                        </a:rPr>
                        <a:t>(1) _________ hours</a:t>
                      </a:r>
                    </a:p>
                  </a:txBody>
                  <a:tcPr/>
                </a:tc>
                <a:extLst>
                  <a:ext uri="{0D108BD9-81ED-4DB2-BD59-A6C34878D82A}">
                    <a16:rowId xmlns:a16="http://schemas.microsoft.com/office/drawing/2014/main" val="37649651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Activities:</a:t>
                      </a:r>
                    </a:p>
                  </a:txBody>
                  <a:tcPr/>
                </a:tc>
                <a:extLst>
                  <a:ext uri="{0D108BD9-81ED-4DB2-BD59-A6C34878D82A}">
                    <a16:rowId xmlns:a16="http://schemas.microsoft.com/office/drawing/2014/main" val="2780541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 Visiting an ancient (2) _________ built 600 years ago</a:t>
                      </a:r>
                    </a:p>
                  </a:txBody>
                  <a:tcPr/>
                </a:tc>
                <a:extLst>
                  <a:ext uri="{0D108BD9-81ED-4DB2-BD59-A6C34878D82A}">
                    <a16:rowId xmlns:a16="http://schemas.microsoft.com/office/drawing/2014/main" val="26043382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 Having lunch with a(n) (3) _________ and learning about local food</a:t>
                      </a:r>
                    </a:p>
                  </a:txBody>
                  <a:tcPr/>
                </a:tc>
                <a:extLst>
                  <a:ext uri="{0D108BD9-81ED-4DB2-BD59-A6C34878D82A}">
                    <a16:rowId xmlns:a16="http://schemas.microsoft.com/office/drawing/2014/main" val="30292733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 Seeing the oldest and biggest (4) _________ in the country</a:t>
                      </a:r>
                    </a:p>
                    <a:p>
                      <a:endParaRPr lang="en-VN" sz="2400" dirty="0"/>
                    </a:p>
                  </a:txBody>
                  <a:tcPr/>
                </a:tc>
                <a:extLst>
                  <a:ext uri="{0D108BD9-81ED-4DB2-BD59-A6C34878D82A}">
                    <a16:rowId xmlns:a16="http://schemas.microsoft.com/office/drawing/2014/main" val="27814545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Do not:</a:t>
                      </a:r>
                    </a:p>
                  </a:txBody>
                  <a:tcPr/>
                </a:tc>
                <a:extLst>
                  <a:ext uri="{0D108BD9-81ED-4DB2-BD59-A6C34878D82A}">
                    <a16:rowId xmlns:a16="http://schemas.microsoft.com/office/drawing/2014/main" val="22930601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drop (5) _________ or pick flowers on the roadside</a:t>
                      </a:r>
                    </a:p>
                  </a:txBody>
                  <a:tcPr/>
                </a:tc>
                <a:extLst>
                  <a:ext uri="{0D108BD9-81ED-4DB2-BD59-A6C34878D82A}">
                    <a16:rowId xmlns:a16="http://schemas.microsoft.com/office/drawing/2014/main" val="4056558585"/>
                  </a:ext>
                </a:extLst>
              </a:tr>
            </a:tbl>
          </a:graphicData>
        </a:graphic>
      </p:graphicFrame>
      <p:sp>
        <p:nvSpPr>
          <p:cNvPr id="14" name="Rectangle 13">
            <a:extLst>
              <a:ext uri="{FF2B5EF4-FFF2-40B4-BE49-F238E27FC236}">
                <a16:creationId xmlns:a16="http://schemas.microsoft.com/office/drawing/2014/main" id="{3855B30B-131C-044D-BD57-E85883E62A6A}"/>
              </a:ext>
            </a:extLst>
          </p:cNvPr>
          <p:cNvSpPr/>
          <p:nvPr/>
        </p:nvSpPr>
        <p:spPr>
          <a:xfrm>
            <a:off x="3575337" y="2751513"/>
            <a:ext cx="902222" cy="461665"/>
          </a:xfrm>
          <a:prstGeom prst="rect">
            <a:avLst/>
          </a:prstGeom>
        </p:spPr>
        <p:txBody>
          <a:bodyPr wrap="square">
            <a:spAutoFit/>
          </a:bodyPr>
          <a:lstStyle/>
          <a:p>
            <a:r>
              <a:rPr lang="en-US" sz="2400" b="1" i="1" dirty="0">
                <a:solidFill>
                  <a:srgbClr val="F26532"/>
                </a:solidFill>
                <a:latin typeface="Calibri" panose="020F0502020204030204" pitchFamily="34" charset="0"/>
                <a:ea typeface="Calibri" panose="020F0502020204030204" pitchFamily="34" charset="0"/>
              </a:rPr>
              <a:t>8 </a:t>
            </a:r>
            <a:endParaRPr lang="en-VN" sz="2400" b="1" dirty="0">
              <a:solidFill>
                <a:srgbClr val="F26532"/>
              </a:solidFill>
            </a:endParaRPr>
          </a:p>
        </p:txBody>
      </p:sp>
      <p:sp>
        <p:nvSpPr>
          <p:cNvPr id="15" name="Rectangle 14">
            <a:extLst>
              <a:ext uri="{FF2B5EF4-FFF2-40B4-BE49-F238E27FC236}">
                <a16:creationId xmlns:a16="http://schemas.microsoft.com/office/drawing/2014/main" id="{473AA557-705C-0A48-B277-8A7BF5BAF2E6}"/>
              </a:ext>
            </a:extLst>
          </p:cNvPr>
          <p:cNvSpPr/>
          <p:nvPr/>
        </p:nvSpPr>
        <p:spPr>
          <a:xfrm>
            <a:off x="4195983" y="3608039"/>
            <a:ext cx="1011815" cy="461665"/>
          </a:xfrm>
          <a:prstGeom prst="rect">
            <a:avLst/>
          </a:prstGeom>
        </p:spPr>
        <p:txBody>
          <a:bodyPr wrap="none">
            <a:spAutoFit/>
          </a:bodyPr>
          <a:lstStyle/>
          <a:p>
            <a:r>
              <a:rPr lang="en-US" sz="2400" b="1" i="1" dirty="0">
                <a:solidFill>
                  <a:srgbClr val="F26532"/>
                </a:solidFill>
                <a:latin typeface="Calibri" panose="020F0502020204030204" pitchFamily="34" charset="0"/>
                <a:ea typeface="Calibri" panose="020F0502020204030204" pitchFamily="34" charset="0"/>
              </a:rPr>
              <a:t>house </a:t>
            </a:r>
            <a:endParaRPr lang="en-VN" sz="2400" b="1" dirty="0">
              <a:solidFill>
                <a:srgbClr val="F26532"/>
              </a:solidFill>
            </a:endParaRPr>
          </a:p>
        </p:txBody>
      </p:sp>
      <p:sp>
        <p:nvSpPr>
          <p:cNvPr id="16" name="Rectangle 15">
            <a:extLst>
              <a:ext uri="{FF2B5EF4-FFF2-40B4-BE49-F238E27FC236}">
                <a16:creationId xmlns:a16="http://schemas.microsoft.com/office/drawing/2014/main" id="{A61D604A-9764-9D47-9428-9DD185155E15}"/>
              </a:ext>
            </a:extLst>
          </p:cNvPr>
          <p:cNvSpPr/>
          <p:nvPr/>
        </p:nvSpPr>
        <p:spPr>
          <a:xfrm>
            <a:off x="4477559" y="4095233"/>
            <a:ext cx="1720471" cy="461665"/>
          </a:xfrm>
          <a:prstGeom prst="rect">
            <a:avLst/>
          </a:prstGeom>
        </p:spPr>
        <p:txBody>
          <a:bodyPr wrap="none">
            <a:spAutoFit/>
          </a:bodyPr>
          <a:lstStyle/>
          <a:p>
            <a:r>
              <a:rPr lang="en-US" sz="2400" b="1" i="1" dirty="0">
                <a:solidFill>
                  <a:srgbClr val="F26532"/>
                </a:solidFill>
                <a:latin typeface="Calibri" panose="020F0502020204030204" pitchFamily="34" charset="0"/>
                <a:ea typeface="Calibri" panose="020F0502020204030204" pitchFamily="34" charset="0"/>
              </a:rPr>
              <a:t>local family </a:t>
            </a:r>
            <a:endParaRPr lang="en-VN" sz="2400" b="1" dirty="0">
              <a:solidFill>
                <a:srgbClr val="F26532"/>
              </a:solidFill>
            </a:endParaRPr>
          </a:p>
        </p:txBody>
      </p:sp>
      <p:sp>
        <p:nvSpPr>
          <p:cNvPr id="17" name="Rectangle 16">
            <a:extLst>
              <a:ext uri="{FF2B5EF4-FFF2-40B4-BE49-F238E27FC236}">
                <a16:creationId xmlns:a16="http://schemas.microsoft.com/office/drawing/2014/main" id="{2F9A30AE-6861-D340-8AD5-42B98702F800}"/>
              </a:ext>
            </a:extLst>
          </p:cNvPr>
          <p:cNvSpPr/>
          <p:nvPr/>
        </p:nvSpPr>
        <p:spPr>
          <a:xfrm>
            <a:off x="5428054" y="4535326"/>
            <a:ext cx="1225015" cy="461665"/>
          </a:xfrm>
          <a:prstGeom prst="rect">
            <a:avLst/>
          </a:prstGeom>
        </p:spPr>
        <p:txBody>
          <a:bodyPr wrap="none">
            <a:spAutoFit/>
          </a:bodyPr>
          <a:lstStyle/>
          <a:p>
            <a:r>
              <a:rPr lang="en-US" sz="2400" b="1" i="1" dirty="0">
                <a:solidFill>
                  <a:srgbClr val="F26532"/>
                </a:solidFill>
                <a:latin typeface="Calibri" panose="020F0502020204030204" pitchFamily="34" charset="0"/>
                <a:ea typeface="Calibri" panose="020F0502020204030204" pitchFamily="34" charset="0"/>
              </a:rPr>
              <a:t>pagoda </a:t>
            </a:r>
            <a:endParaRPr lang="en-VN" sz="2400" b="1" dirty="0">
              <a:solidFill>
                <a:srgbClr val="F26532"/>
              </a:solidFill>
            </a:endParaRPr>
          </a:p>
        </p:txBody>
      </p:sp>
      <p:sp>
        <p:nvSpPr>
          <p:cNvPr id="18" name="TextBox 17">
            <a:extLst>
              <a:ext uri="{FF2B5EF4-FFF2-40B4-BE49-F238E27FC236}">
                <a16:creationId xmlns:a16="http://schemas.microsoft.com/office/drawing/2014/main" id="{114B1560-8F4F-5045-915A-FBF19ED18609}"/>
              </a:ext>
            </a:extLst>
          </p:cNvPr>
          <p:cNvSpPr txBox="1"/>
          <p:nvPr/>
        </p:nvSpPr>
        <p:spPr>
          <a:xfrm>
            <a:off x="2352196" y="5814261"/>
            <a:ext cx="943335" cy="461665"/>
          </a:xfrm>
          <a:prstGeom prst="rect">
            <a:avLst/>
          </a:prstGeom>
          <a:noFill/>
        </p:spPr>
        <p:txBody>
          <a:bodyPr wrap="none" rtlCol="0">
            <a:spAutoFit/>
          </a:bodyPr>
          <a:lstStyle/>
          <a:p>
            <a:r>
              <a:rPr lang="en-US" sz="2400" b="1" i="1" dirty="0">
                <a:solidFill>
                  <a:srgbClr val="F26532"/>
                </a:solidFill>
              </a:rPr>
              <a:t> litter</a:t>
            </a:r>
            <a:r>
              <a:rPr lang="en-VN" sz="2400" b="1" dirty="0">
                <a:solidFill>
                  <a:srgbClr val="F26532"/>
                </a:solidFill>
              </a:rPr>
              <a:t> </a:t>
            </a:r>
          </a:p>
        </p:txBody>
      </p:sp>
      <p:pic>
        <p:nvPicPr>
          <p:cNvPr id="19" name="081" descr="081">
            <a:hlinkClick r:id="" action="ppaction://media"/>
            <a:extLst>
              <a:ext uri="{FF2B5EF4-FFF2-40B4-BE49-F238E27FC236}">
                <a16:creationId xmlns:a16="http://schemas.microsoft.com/office/drawing/2014/main" id="{C5F3F079-4B13-9644-AA5D-A220249260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2691" y="93683"/>
            <a:ext cx="812800" cy="812800"/>
          </a:xfrm>
          <a:prstGeom prst="rect">
            <a:avLst/>
          </a:prstGeom>
        </p:spPr>
      </p:pic>
    </p:spTree>
    <p:extLst>
      <p:ext uri="{BB962C8B-B14F-4D97-AF65-F5344CB8AC3E}">
        <p14:creationId xmlns:p14="http://schemas.microsoft.com/office/powerpoint/2010/main" val="45369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dissolv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dissolv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dissolve">
                                      <p:cBhvr>
                                        <p:cTn id="2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9"/>
                </p:tgtEl>
              </p:cMediaNode>
            </p:audio>
          </p:childTnLst>
        </p:cTn>
      </p:par>
    </p:tnLst>
    <p:bldLst>
      <p:bldP spid="14" grpId="0"/>
      <p:bldP spid="1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2115</TotalTime>
  <Words>926</Words>
  <PresentationFormat>Widescreen</PresentationFormat>
  <Paragraphs>121</Paragraphs>
  <Slides>16</Slides>
  <Notes>5</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Bookman Old Style</vt:lpstr>
      <vt:lpstr>Calibri</vt:lpstr>
      <vt:lpstr>Calibri Light</vt:lpstr>
      <vt:lpstr>Courier New</vt:lpstr>
      <vt:lpstr>Myriad Pro</vt:lpstr>
      <vt:lpstr>Times New Roman</vt:lpstr>
      <vt:lpstr>UTM Facebook K&amp;T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2022-05-04T01:08:13Z</dcterms:modified>
</cp:coreProperties>
</file>