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78" r:id="rId3"/>
    <p:sldId id="258" r:id="rId4"/>
    <p:sldId id="261" r:id="rId5"/>
    <p:sldId id="263" r:id="rId6"/>
    <p:sldId id="264" r:id="rId7"/>
    <p:sldId id="265" r:id="rId8"/>
    <p:sldId id="266" r:id="rId9"/>
    <p:sldId id="268" r:id="rId10"/>
    <p:sldId id="270" r:id="rId11"/>
    <p:sldId id="1356" r:id="rId12"/>
    <p:sldId id="272" r:id="rId13"/>
    <p:sldId id="1355" r:id="rId14"/>
    <p:sldId id="1357" r:id="rId15"/>
    <p:sldId id="262" r:id="rId16"/>
    <p:sldId id="301" r:id="rId17"/>
    <p:sldId id="274" r:id="rId18"/>
    <p:sldId id="275" r:id="rId19"/>
    <p:sldId id="1358" r:id="rId20"/>
    <p:sldId id="276" r:id="rId21"/>
    <p:sldId id="13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4663"/>
  </p:normalViewPr>
  <p:slideViewPr>
    <p:cSldViewPr>
      <p:cViewPr varScale="1">
        <p:scale>
          <a:sx n="60" d="100"/>
          <a:sy n="60" d="100"/>
        </p:scale>
        <p:origin x="6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078A5-1398-4CCC-96EB-51445E9433EC}" type="datetimeFigureOut">
              <a:rPr lang="vi-VN" smtClean="0"/>
              <a:t>06/02/2022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648F5-675B-4ADE-BB25-7D6DA0E11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919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EAB9243-82C8-4875-934A-F79089ECD7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DAB14177-D597-4890-B2AD-4F634B546F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72B6C79-D392-44D0-8F3B-B286B6660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8241AE-5C08-4820-8BF9-7377A26CD405}" type="slidenum">
              <a:rPr lang="en-US" altLang="vi-VN"/>
              <a:pPr eaLnBrk="1" hangingPunct="1"/>
              <a:t>15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44663055-4319-4F50-857B-01C0C67F95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C91B691B-946E-4BF4-85BC-CA09B3CE84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96CBFB2-747D-447A-962A-11A88A39C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C09076-5F0A-4C17-B82B-6B16540B775A}" type="slidenum">
              <a:rPr lang="en-US" altLang="vi-VN"/>
              <a:pPr eaLnBrk="1" hangingPunct="1"/>
              <a:t>16</a:t>
            </a:fld>
            <a:endParaRPr lang="en-US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CDCE-2B63-4423-95FF-91490A55B858}" type="datetimeFigureOut">
              <a:rPr lang="en-US" smtClean="0"/>
              <a:t>06-Feb-22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144-546C-45EB-B55E-24FA6BDF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0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CDCE-2B63-4423-95FF-91490A55B858}" type="datetimeFigureOut">
              <a:rPr lang="en-US" smtClean="0"/>
              <a:t>06-Feb-22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144-546C-45EB-B55E-24FA6BDF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3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CDCE-2B63-4423-95FF-91490A55B858}" type="datetimeFigureOut">
              <a:rPr lang="en-US" smtClean="0"/>
              <a:t>06-Feb-22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144-546C-45EB-B55E-24FA6BDF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7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76AAFA6-3A92-4170-AFB3-26F755EF7F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9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CDCE-2B63-4423-95FF-91490A55B858}" type="datetimeFigureOut">
              <a:rPr lang="en-US" smtClean="0"/>
              <a:t>06-Feb-22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144-546C-45EB-B55E-24FA6BDF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8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CDCE-2B63-4423-95FF-91490A55B858}" type="datetimeFigureOut">
              <a:rPr lang="en-US" smtClean="0"/>
              <a:t>06-Feb-22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144-546C-45EB-B55E-24FA6BDF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1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CDCE-2B63-4423-95FF-91490A55B858}" type="datetimeFigureOut">
              <a:rPr lang="en-US" smtClean="0"/>
              <a:t>06-Feb-22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144-546C-45EB-B55E-24FA6BDF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2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CDCE-2B63-4423-95FF-91490A55B858}" type="datetimeFigureOut">
              <a:rPr lang="en-US" smtClean="0"/>
              <a:t>06-Feb-22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144-546C-45EB-B55E-24FA6BDF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6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CDCE-2B63-4423-95FF-91490A55B858}" type="datetimeFigureOut">
              <a:rPr lang="en-US" smtClean="0"/>
              <a:t>06-Feb-22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144-546C-45EB-B55E-24FA6BDF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4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CDCE-2B63-4423-95FF-91490A55B858}" type="datetimeFigureOut">
              <a:rPr lang="en-US" smtClean="0"/>
              <a:t>06-Feb-22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144-546C-45EB-B55E-24FA6BDF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CDCE-2B63-4423-95FF-91490A55B858}" type="datetimeFigureOut">
              <a:rPr lang="en-US" smtClean="0"/>
              <a:t>06-Feb-22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144-546C-45EB-B55E-24FA6BDF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1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CDCE-2B63-4423-95FF-91490A55B858}" type="datetimeFigureOut">
              <a:rPr lang="en-US" smtClean="0"/>
              <a:t>06-Feb-22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D144-546C-45EB-B55E-24FA6BDF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BCDCE-2B63-4423-95FF-91490A55B858}" type="datetimeFigureOut">
              <a:rPr lang="en-US" smtClean="0"/>
              <a:t>06-Feb-22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2D144-546C-45EB-B55E-24FA6BDF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8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tmjpainandtreatment.com/2014/09/answers-to-questions-about-tmj-disorder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10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hyperlink" Target="Scrap.sh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jp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grate&#10;&#10;Description automatically generated">
            <a:extLst>
              <a:ext uri="{FF2B5EF4-FFF2-40B4-BE49-F238E27FC236}">
                <a16:creationId xmlns:a16="http://schemas.microsoft.com/office/drawing/2014/main" id="{7B75FF46-EEB5-4FAF-B682-300CD1EE1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70965"/>
            <a:ext cx="8305800" cy="4782680"/>
          </a:xfrm>
          <a:prstGeom prst="rect">
            <a:avLst/>
          </a:prstGeom>
        </p:spPr>
      </p:pic>
      <p:pic>
        <p:nvPicPr>
          <p:cNvPr id="6" name="Picture 5" descr="A person playing with a ball in the water&#10;&#10;Description automatically generated with low confidence">
            <a:extLst>
              <a:ext uri="{FF2B5EF4-FFF2-40B4-BE49-F238E27FC236}">
                <a16:creationId xmlns:a16="http://schemas.microsoft.com/office/drawing/2014/main" id="{C0115C32-49E0-4404-A83B-F80EE985D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0"/>
            <a:ext cx="2551547" cy="143396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B978280-198E-4F13-8941-90D2CC3FC219}"/>
              </a:ext>
            </a:extLst>
          </p:cNvPr>
          <p:cNvGrpSpPr/>
          <p:nvPr/>
        </p:nvGrpSpPr>
        <p:grpSpPr>
          <a:xfrm>
            <a:off x="3352800" y="56429"/>
            <a:ext cx="5039124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ounded Rectangle 36">
              <a:extLst>
                <a:ext uri="{FF2B5EF4-FFF2-40B4-BE49-F238E27FC236}">
                  <a16:creationId xmlns:a16="http://schemas.microsoft.com/office/drawing/2014/main" id="{0B8BE627-8367-4D3D-8F25-523BF6E70524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ABC59517-481C-4C8F-BD17-4D0A32AA9A18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 vấn đề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C12E03-79FC-479F-B86D-9537559291D0}"/>
              </a:ext>
            </a:extLst>
          </p:cNvPr>
          <p:cNvSpPr txBox="1"/>
          <p:nvPr/>
        </p:nvSpPr>
        <p:spPr>
          <a:xfrm>
            <a:off x="2171440" y="691267"/>
            <a:ext cx="92585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hiện tượng và cho biết vì sao có những chỗ mặt nước đứng yên không dao động</a:t>
            </a:r>
          </a:p>
        </p:txBody>
      </p:sp>
      <p:pic>
        <p:nvPicPr>
          <p:cNvPr id="11" name="Picture 10" descr="http://tmjpainandtreatment.com/wp-content/uploads/2014/09/little-man-with-red-question-mark.jpg">
            <a:hlinkClick r:id="rId4"/>
            <a:extLst>
              <a:ext uri="{FF2B5EF4-FFF2-40B4-BE49-F238E27FC236}">
                <a16:creationId xmlns:a16="http://schemas.microsoft.com/office/drawing/2014/main" id="{8587F1AA-F8EC-4B3C-802B-B9F08D585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1159"/>
            <a:ext cx="870394" cy="12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68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2"/>
          <p:cNvSpPr txBox="1">
            <a:spLocks noChangeArrowheads="1"/>
          </p:cNvSpPr>
          <p:nvPr/>
        </p:nvSpPr>
        <p:spPr bwMode="auto">
          <a:xfrm>
            <a:off x="2117725" y="18145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 sz="2400" baseline="-25000">
              <a:latin typeface="Times New Roman" pitchFamily="18" charset="0"/>
            </a:endParaRPr>
          </a:p>
        </p:txBody>
      </p:sp>
      <p:sp>
        <p:nvSpPr>
          <p:cNvPr id="12293" name="Text Box 16"/>
          <p:cNvSpPr txBox="1">
            <a:spLocks noChangeArrowheads="1"/>
          </p:cNvSpPr>
          <p:nvPr/>
        </p:nvSpPr>
        <p:spPr bwMode="auto">
          <a:xfrm>
            <a:off x="609600" y="2734788"/>
            <a:ext cx="550186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k = 0 </a:t>
            </a:r>
          </a:p>
          <a:p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(cực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altLang="vi-VN" sz="24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vi-VN" sz="2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hypebol</a:t>
            </a:r>
          </a:p>
          <a:p>
            <a:endParaRPr lang="en-US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endParaRPr lang="en-US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thoa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altLang="vi-VN" sz="24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vi-VN" sz="2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endParaRPr lang="en-US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95" name="Group 70"/>
          <p:cNvGrpSpPr>
            <a:grpSpLocks/>
          </p:cNvGrpSpPr>
          <p:nvPr/>
        </p:nvGrpSpPr>
        <p:grpSpPr bwMode="auto">
          <a:xfrm>
            <a:off x="5638800" y="1281113"/>
            <a:ext cx="5181600" cy="4392612"/>
            <a:chOff x="2592" y="807"/>
            <a:chExt cx="3264" cy="2767"/>
          </a:xfrm>
        </p:grpSpPr>
        <p:sp>
          <p:nvSpPr>
            <p:cNvPr id="12301" name="Line 39"/>
            <p:cNvSpPr>
              <a:spLocks noChangeShapeType="1"/>
            </p:cNvSpPr>
            <p:nvPr/>
          </p:nvSpPr>
          <p:spPr bwMode="auto">
            <a:xfrm>
              <a:off x="2929" y="2355"/>
              <a:ext cx="24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40"/>
            <p:cNvSpPr>
              <a:spLocks noChangeShapeType="1"/>
            </p:cNvSpPr>
            <p:nvPr/>
          </p:nvSpPr>
          <p:spPr bwMode="auto">
            <a:xfrm>
              <a:off x="4177" y="1138"/>
              <a:ext cx="8" cy="243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43"/>
            <p:cNvSpPr>
              <a:spLocks/>
            </p:cNvSpPr>
            <p:nvPr/>
          </p:nvSpPr>
          <p:spPr bwMode="auto">
            <a:xfrm>
              <a:off x="4542" y="1142"/>
              <a:ext cx="337" cy="2427"/>
            </a:xfrm>
            <a:custGeom>
              <a:avLst/>
              <a:gdLst>
                <a:gd name="T0" fmla="*/ 211 w 539"/>
                <a:gd name="T1" fmla="*/ 0 h 1067"/>
                <a:gd name="T2" fmla="*/ 1 w 539"/>
                <a:gd name="T3" fmla="*/ 2736 h 1067"/>
                <a:gd name="T4" fmla="*/ 207 w 539"/>
                <a:gd name="T5" fmla="*/ 5520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9" h="1067">
                  <a:moveTo>
                    <a:pt x="539" y="0"/>
                  </a:moveTo>
                  <a:cubicBezTo>
                    <a:pt x="270" y="175"/>
                    <a:pt x="2" y="351"/>
                    <a:pt x="1" y="529"/>
                  </a:cubicBezTo>
                  <a:cubicBezTo>
                    <a:pt x="0" y="707"/>
                    <a:pt x="265" y="887"/>
                    <a:pt x="530" y="1067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45"/>
            <p:cNvSpPr>
              <a:spLocks/>
            </p:cNvSpPr>
            <p:nvPr/>
          </p:nvSpPr>
          <p:spPr bwMode="auto">
            <a:xfrm flipH="1">
              <a:off x="3476" y="1142"/>
              <a:ext cx="337" cy="2427"/>
            </a:xfrm>
            <a:custGeom>
              <a:avLst/>
              <a:gdLst>
                <a:gd name="T0" fmla="*/ 211 w 539"/>
                <a:gd name="T1" fmla="*/ 0 h 1067"/>
                <a:gd name="T2" fmla="*/ 1 w 539"/>
                <a:gd name="T3" fmla="*/ 2736 h 1067"/>
                <a:gd name="T4" fmla="*/ 207 w 539"/>
                <a:gd name="T5" fmla="*/ 5520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9" h="1067">
                  <a:moveTo>
                    <a:pt x="539" y="0"/>
                  </a:moveTo>
                  <a:cubicBezTo>
                    <a:pt x="270" y="175"/>
                    <a:pt x="2" y="351"/>
                    <a:pt x="1" y="529"/>
                  </a:cubicBezTo>
                  <a:cubicBezTo>
                    <a:pt x="0" y="707"/>
                    <a:pt x="265" y="887"/>
                    <a:pt x="530" y="1067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47"/>
            <p:cNvSpPr>
              <a:spLocks/>
            </p:cNvSpPr>
            <p:nvPr/>
          </p:nvSpPr>
          <p:spPr bwMode="auto">
            <a:xfrm>
              <a:off x="4937" y="1142"/>
              <a:ext cx="639" cy="2426"/>
            </a:xfrm>
            <a:custGeom>
              <a:avLst/>
              <a:gdLst>
                <a:gd name="T0" fmla="*/ 758 w 539"/>
                <a:gd name="T1" fmla="*/ 0 h 1067"/>
                <a:gd name="T2" fmla="*/ 1 w 539"/>
                <a:gd name="T3" fmla="*/ 2735 h 1067"/>
                <a:gd name="T4" fmla="*/ 745 w 539"/>
                <a:gd name="T5" fmla="*/ 5516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9" h="1067">
                  <a:moveTo>
                    <a:pt x="539" y="0"/>
                  </a:moveTo>
                  <a:cubicBezTo>
                    <a:pt x="270" y="175"/>
                    <a:pt x="2" y="351"/>
                    <a:pt x="1" y="529"/>
                  </a:cubicBezTo>
                  <a:cubicBezTo>
                    <a:pt x="0" y="707"/>
                    <a:pt x="265" y="887"/>
                    <a:pt x="530" y="1067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48"/>
            <p:cNvSpPr>
              <a:spLocks/>
            </p:cNvSpPr>
            <p:nvPr/>
          </p:nvSpPr>
          <p:spPr bwMode="auto">
            <a:xfrm flipH="1">
              <a:off x="2784" y="1143"/>
              <a:ext cx="639" cy="2426"/>
            </a:xfrm>
            <a:custGeom>
              <a:avLst/>
              <a:gdLst>
                <a:gd name="T0" fmla="*/ 758 w 539"/>
                <a:gd name="T1" fmla="*/ 0 h 1067"/>
                <a:gd name="T2" fmla="*/ 1 w 539"/>
                <a:gd name="T3" fmla="*/ 2735 h 1067"/>
                <a:gd name="T4" fmla="*/ 745 w 539"/>
                <a:gd name="T5" fmla="*/ 5516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9" h="1067">
                  <a:moveTo>
                    <a:pt x="539" y="0"/>
                  </a:moveTo>
                  <a:cubicBezTo>
                    <a:pt x="270" y="175"/>
                    <a:pt x="2" y="351"/>
                    <a:pt x="1" y="529"/>
                  </a:cubicBezTo>
                  <a:cubicBezTo>
                    <a:pt x="0" y="707"/>
                    <a:pt x="265" y="887"/>
                    <a:pt x="530" y="1067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Oval 49"/>
            <p:cNvSpPr>
              <a:spLocks noChangeArrowheads="1"/>
            </p:cNvSpPr>
            <p:nvPr/>
          </p:nvSpPr>
          <p:spPr bwMode="auto">
            <a:xfrm>
              <a:off x="3203" y="2304"/>
              <a:ext cx="83" cy="9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1400">
                <a:solidFill>
                  <a:srgbClr val="163EEA"/>
                </a:solidFill>
                <a:latin typeface="VNI-Times" pitchFamily="2" charset="0"/>
              </a:endParaRPr>
            </a:p>
          </p:txBody>
        </p:sp>
        <p:sp>
          <p:nvSpPr>
            <p:cNvPr id="12308" name="Oval 50"/>
            <p:cNvSpPr>
              <a:spLocks noChangeArrowheads="1"/>
            </p:cNvSpPr>
            <p:nvPr/>
          </p:nvSpPr>
          <p:spPr bwMode="auto">
            <a:xfrm>
              <a:off x="5071" y="2304"/>
              <a:ext cx="91" cy="9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1400">
                <a:solidFill>
                  <a:srgbClr val="163EEA"/>
                </a:solidFill>
                <a:latin typeface="VNI-Times" pitchFamily="2" charset="0"/>
              </a:endParaRPr>
            </a:p>
          </p:txBody>
        </p:sp>
        <p:sp>
          <p:nvSpPr>
            <p:cNvPr id="12309" name="Text Box 59"/>
            <p:cNvSpPr txBox="1">
              <a:spLocks noChangeArrowheads="1"/>
            </p:cNvSpPr>
            <p:nvPr/>
          </p:nvSpPr>
          <p:spPr bwMode="auto">
            <a:xfrm>
              <a:off x="3000" y="2020"/>
              <a:ext cx="356" cy="30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500" b="1">
                  <a:latin typeface="Times New Roman" pitchFamily="18" charset="0"/>
                </a:rPr>
                <a:t>S</a:t>
              </a:r>
              <a:r>
                <a:rPr lang="en-US" altLang="vi-VN" sz="2500" b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2310" name="Text Box 60"/>
            <p:cNvSpPr txBox="1">
              <a:spLocks noChangeArrowheads="1"/>
            </p:cNvSpPr>
            <p:nvPr/>
          </p:nvSpPr>
          <p:spPr bwMode="auto">
            <a:xfrm>
              <a:off x="4997" y="2014"/>
              <a:ext cx="357" cy="30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500" b="1">
                  <a:latin typeface="Times New Roman" pitchFamily="18" charset="0"/>
                </a:rPr>
                <a:t>S</a:t>
              </a:r>
              <a:r>
                <a:rPr lang="en-US" altLang="vi-VN" sz="25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2311" name="Text Box 61"/>
            <p:cNvSpPr txBox="1">
              <a:spLocks noChangeArrowheads="1"/>
            </p:cNvSpPr>
            <p:nvPr/>
          </p:nvSpPr>
          <p:spPr bwMode="auto">
            <a:xfrm>
              <a:off x="4070" y="807"/>
              <a:ext cx="1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 baseline="-25000">
                <a:latin typeface="Times New Roman" pitchFamily="18" charset="0"/>
              </a:endParaRPr>
            </a:p>
          </p:txBody>
        </p:sp>
        <p:sp>
          <p:nvSpPr>
            <p:cNvPr id="12312" name="Text Box 62"/>
            <p:cNvSpPr txBox="1">
              <a:spLocks noChangeArrowheads="1"/>
            </p:cNvSpPr>
            <p:nvPr/>
          </p:nvSpPr>
          <p:spPr bwMode="auto">
            <a:xfrm>
              <a:off x="3984" y="91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00B050"/>
                  </a:solidFill>
                  <a:latin typeface="Verdana" pitchFamily="34" charset="0"/>
                </a:rPr>
                <a:t>k=0</a:t>
              </a:r>
            </a:p>
          </p:txBody>
        </p:sp>
        <p:sp>
          <p:nvSpPr>
            <p:cNvPr id="12313" name="Text Box 63"/>
            <p:cNvSpPr txBox="1">
              <a:spLocks noChangeArrowheads="1"/>
            </p:cNvSpPr>
            <p:nvPr/>
          </p:nvSpPr>
          <p:spPr bwMode="auto">
            <a:xfrm>
              <a:off x="3264" y="960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00B050"/>
                  </a:solidFill>
                  <a:latin typeface="Verdana" pitchFamily="34" charset="0"/>
                </a:rPr>
                <a:t>K=1</a:t>
              </a:r>
            </a:p>
          </p:txBody>
        </p:sp>
        <p:sp>
          <p:nvSpPr>
            <p:cNvPr id="12314" name="Text Box 64"/>
            <p:cNvSpPr txBox="1">
              <a:spLocks noChangeArrowheads="1"/>
            </p:cNvSpPr>
            <p:nvPr/>
          </p:nvSpPr>
          <p:spPr bwMode="auto">
            <a:xfrm>
              <a:off x="4608" y="960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00B050"/>
                  </a:solidFill>
                  <a:latin typeface="Verdana" pitchFamily="34" charset="0"/>
                </a:rPr>
                <a:t>K=-1</a:t>
              </a:r>
            </a:p>
          </p:txBody>
        </p:sp>
        <p:sp>
          <p:nvSpPr>
            <p:cNvPr id="12315" name="Text Box 65"/>
            <p:cNvSpPr txBox="1">
              <a:spLocks noChangeArrowheads="1"/>
            </p:cNvSpPr>
            <p:nvPr/>
          </p:nvSpPr>
          <p:spPr bwMode="auto">
            <a:xfrm>
              <a:off x="5280" y="912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00B050"/>
                  </a:solidFill>
                  <a:latin typeface="Verdana" pitchFamily="34" charset="0"/>
                </a:rPr>
                <a:t>K=-2</a:t>
              </a:r>
            </a:p>
          </p:txBody>
        </p:sp>
        <p:sp>
          <p:nvSpPr>
            <p:cNvPr id="12316" name="Text Box 66"/>
            <p:cNvSpPr txBox="1">
              <a:spLocks noChangeArrowheads="1"/>
            </p:cNvSpPr>
            <p:nvPr/>
          </p:nvSpPr>
          <p:spPr bwMode="auto">
            <a:xfrm>
              <a:off x="2592" y="91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00B050"/>
                  </a:solidFill>
                  <a:latin typeface="Verdana" pitchFamily="34" charset="0"/>
                </a:rPr>
                <a:t>K=2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96" name="Text Box 71"/>
              <p:cNvSpPr txBox="1">
                <a:spLocks noChangeArrowheads="1"/>
              </p:cNvSpPr>
              <p:nvPr/>
            </p:nvSpPr>
            <p:spPr bwMode="auto">
              <a:xfrm>
                <a:off x="539605" y="6038850"/>
                <a:ext cx="10608396" cy="6555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vi-VN" sz="250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altLang="vi-VN" sz="250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altLang="vi-VN" sz="2500">
                    <a:latin typeface="Arial" panose="020B0604020202020204" pitchFamily="34" charset="0"/>
                    <a:cs typeface="Arial" panose="020B0604020202020204" pitchFamily="34" charset="0"/>
                  </a:rPr>
                  <a:t> S</a:t>
                </a:r>
                <a:r>
                  <a:rPr lang="en-US" altLang="vi-VN" sz="2500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vi-VN" sz="250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vi-VN" sz="2500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vi-VN" sz="250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vi-VN" sz="250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altLang="vi-VN" sz="25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vi-VN" sz="250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altLang="vi-VN" sz="25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vi-VN" sz="250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altLang="vi-VN" sz="25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vi-VN" sz="250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altLang="vi-VN" sz="25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vi-VN" sz="2500" err="1">
                    <a:latin typeface="Arial" panose="020B0604020202020204" pitchFamily="34" charset="0"/>
                    <a:cs typeface="Arial" panose="020B0604020202020204" pitchFamily="34" charset="0"/>
                  </a:rPr>
                  <a:t>vân</a:t>
                </a:r>
                <a:r>
                  <a:rPr lang="en-US" altLang="vi-VN" sz="25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vi-VN" sz="2500" err="1">
                    <a:latin typeface="Arial" panose="020B0604020202020204" pitchFamily="34" charset="0"/>
                    <a:cs typeface="Arial" panose="020B0604020202020204" pitchFamily="34" charset="0"/>
                  </a:rPr>
                  <a:t>cực</a:t>
                </a:r>
                <a:r>
                  <a:rPr lang="en-US" altLang="vi-VN" sz="25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vi-VN" sz="250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altLang="vi-VN" sz="250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vi-VN" sz="250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altLang="vi-VN" sz="25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vi-VN" sz="25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296" name="Text 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605" y="6038850"/>
                <a:ext cx="10608396" cy="655564"/>
              </a:xfrm>
              <a:prstGeom prst="rect">
                <a:avLst/>
              </a:prstGeom>
              <a:blipFill>
                <a:blip r:embed="rId2"/>
                <a:stretch>
                  <a:fillRect l="-977" b="-84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A0D96911-EAC9-4757-B002-C59509DC9321}"/>
              </a:ext>
            </a:extLst>
          </p:cNvPr>
          <p:cNvGrpSpPr/>
          <p:nvPr/>
        </p:nvGrpSpPr>
        <p:grpSpPr>
          <a:xfrm>
            <a:off x="7620000" y="2971800"/>
            <a:ext cx="457200" cy="685800"/>
            <a:chOff x="7620000" y="2971800"/>
            <a:chExt cx="457200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98" name="Object 73"/>
                <p:cNvSpPr txBox="1"/>
                <p:nvPr/>
              </p:nvSpPr>
              <p:spPr bwMode="auto">
                <a:xfrm>
                  <a:off x="7743826" y="2971800"/>
                  <a:ext cx="257175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2298" name="Object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43826" y="2971800"/>
                  <a:ext cx="257175" cy="6096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99" name="Line 74"/>
            <p:cNvSpPr>
              <a:spLocks noChangeShapeType="1"/>
            </p:cNvSpPr>
            <p:nvPr/>
          </p:nvSpPr>
          <p:spPr bwMode="auto">
            <a:xfrm>
              <a:off x="7620000" y="3657600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12">
            <a:extLst>
              <a:ext uri="{FF2B5EF4-FFF2-40B4-BE49-F238E27FC236}">
                <a16:creationId xmlns:a16="http://schemas.microsoft.com/office/drawing/2014/main" id="{AE5270D0-E985-4B92-9082-C96B8CC2A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71" y="1198553"/>
            <a:ext cx="536532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thoa</a:t>
            </a:r>
            <a:endParaRPr lang="en-US" altLang="vi-VN" sz="2500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0FC47A-237B-4873-9AD7-46E85B1B76E7}"/>
              </a:ext>
            </a:extLst>
          </p:cNvPr>
          <p:cNvGrpSpPr/>
          <p:nvPr/>
        </p:nvGrpSpPr>
        <p:grpSpPr>
          <a:xfrm>
            <a:off x="-304800" y="132527"/>
            <a:ext cx="11125200" cy="551274"/>
            <a:chOff x="74035" y="2267003"/>
            <a:chExt cx="10404101" cy="769538"/>
          </a:xfrm>
        </p:grpSpPr>
        <p:grpSp>
          <p:nvGrpSpPr>
            <p:cNvPr id="31" name="Group 70">
              <a:extLst>
                <a:ext uri="{FF2B5EF4-FFF2-40B4-BE49-F238E27FC236}">
                  <a16:creationId xmlns:a16="http://schemas.microsoft.com/office/drawing/2014/main" id="{6804105A-BF61-430D-89B6-8D63302960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8"/>
              <a:ext cx="5454203" cy="756153"/>
              <a:chOff x="564746" y="3403328"/>
              <a:chExt cx="2808660" cy="1456458"/>
            </a:xfrm>
          </p:grpSpPr>
          <p:pic>
            <p:nvPicPr>
              <p:cNvPr id="34" name="Picture 33" descr="empty-green-rectangle">
                <a:extLst>
                  <a:ext uri="{FF2B5EF4-FFF2-40B4-BE49-F238E27FC236}">
                    <a16:creationId xmlns:a16="http://schemas.microsoft.com/office/drawing/2014/main" id="{460C2A0A-F552-4E70-860F-C67077F9F7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28"/>
                <a:ext cx="2808660" cy="1456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34" descr="green-top-faded">
                <a:extLst>
                  <a:ext uri="{FF2B5EF4-FFF2-40B4-BE49-F238E27FC236}">
                    <a16:creationId xmlns:a16="http://schemas.microsoft.com/office/drawing/2014/main" id="{2A0583F3-1518-4C6E-86DA-3CBA5182DE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83AC12-1B2F-4268-B1B6-A0A88269F089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  <p:sp>
          <p:nvSpPr>
            <p:cNvPr id="33" name="Rectangle 1026060">
              <a:extLst>
                <a:ext uri="{FF2B5EF4-FFF2-40B4-BE49-F238E27FC236}">
                  <a16:creationId xmlns:a16="http://schemas.microsoft.com/office/drawing/2014/main" id="{9995F7DA-4DC3-4E83-90A0-4630B23CA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25" y="2277655"/>
              <a:ext cx="9273711" cy="756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Cực đại và cực tiểu</a:t>
              </a:r>
              <a:endParaRPr lang="en-US" sz="2800">
                <a:cs typeface="Arial" panose="020B0604020202020204" pitchFamily="34" charset="0"/>
              </a:endParaRPr>
            </a:p>
          </p:txBody>
        </p:sp>
      </p:grpSp>
      <p:sp>
        <p:nvSpPr>
          <p:cNvPr id="36" name="Text Box 43">
            <a:extLst>
              <a:ext uri="{FF2B5EF4-FFF2-40B4-BE49-F238E27FC236}">
                <a16:creationId xmlns:a16="http://schemas.microsoft.com/office/drawing/2014/main" id="{4F4834C5-384C-428F-845D-164E73925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80" y="700306"/>
            <a:ext cx="7543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Vị trí cực đại và cực tiểu giao thoa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51D1CF-F5E0-413F-B34A-F06AFB4D0C21}"/>
              </a:ext>
            </a:extLst>
          </p:cNvPr>
          <p:cNvGrpSpPr/>
          <p:nvPr/>
        </p:nvGrpSpPr>
        <p:grpSpPr>
          <a:xfrm>
            <a:off x="571499" y="1597948"/>
            <a:ext cx="5998180" cy="1036133"/>
            <a:chOff x="571499" y="1597948"/>
            <a:chExt cx="5998180" cy="1036133"/>
          </a:xfrm>
        </p:grpSpPr>
        <p:sp>
          <p:nvSpPr>
            <p:cNvPr id="12294" name="Text Box 20"/>
            <p:cNvSpPr txBox="1">
              <a:spLocks noChangeArrowheads="1"/>
            </p:cNvSpPr>
            <p:nvPr/>
          </p:nvSpPr>
          <p:spPr bwMode="auto">
            <a:xfrm>
              <a:off x="571499" y="1597948"/>
              <a:ext cx="10048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vi-VN" sz="2400" u="sng" err="1">
                  <a:solidFill>
                    <a:schemeClr val="accent2"/>
                  </a:solidFill>
                  <a:latin typeface="Times New Roman" pitchFamily="18" charset="0"/>
                </a:rPr>
                <a:t>Chú</a:t>
              </a:r>
              <a:r>
                <a:rPr lang="en-US" altLang="vi-VN" sz="2400" u="sng">
                  <a:solidFill>
                    <a:schemeClr val="accent2"/>
                  </a:solidFill>
                  <a:latin typeface="Times New Roman" pitchFamily="18" charset="0"/>
                </a:rPr>
                <a:t> ý: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BB5E635-0FD9-40AA-B400-6C2DE8016CC3}"/>
                </a:ext>
              </a:extLst>
            </p:cNvPr>
            <p:cNvGrpSpPr/>
            <p:nvPr/>
          </p:nvGrpSpPr>
          <p:grpSpPr>
            <a:xfrm>
              <a:off x="704831" y="2132430"/>
              <a:ext cx="2477945" cy="501651"/>
              <a:chOff x="4571277" y="6109554"/>
              <a:chExt cx="2477945" cy="501651"/>
            </a:xfrm>
          </p:grpSpPr>
          <p:pic>
            <p:nvPicPr>
              <p:cNvPr id="38" name="Picture 37" descr="empty-red-rectangle">
                <a:extLst>
                  <a:ext uri="{FF2B5EF4-FFF2-40B4-BE49-F238E27FC236}">
                    <a16:creationId xmlns:a16="http://schemas.microsoft.com/office/drawing/2014/main" id="{1369F0F1-AD5C-4DCA-8FDB-940268689A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1277" y="6109554"/>
                <a:ext cx="2477945" cy="501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8AAB9156-32E7-4C53-B754-3463D2C7596E}"/>
                      </a:ext>
                    </a:extLst>
                  </p:cNvPr>
                  <p:cNvSpPr/>
                  <p:nvPr/>
                </p:nvSpPr>
                <p:spPr>
                  <a:xfrm>
                    <a:off x="4808406" y="6114843"/>
                    <a:ext cx="200368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oMath>
                      </m:oMathPara>
                    </a14:m>
                    <a:endParaRPr lang="en-US" sz="24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FF98D61-0762-4088-B956-E731757CC4E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8406" y="6114843"/>
                    <a:ext cx="2003689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bject 25">
                  <a:extLst>
                    <a:ext uri="{FF2B5EF4-FFF2-40B4-BE49-F238E27FC236}">
                      <a16:creationId xmlns:a16="http://schemas.microsoft.com/office/drawing/2014/main" id="{CA93196C-4F3A-432A-9B3E-CBA4A4DB40F0}"/>
                    </a:ext>
                  </a:extLst>
                </p:cNvPr>
                <p:cNvSpPr txBox="1"/>
                <p:nvPr/>
              </p:nvSpPr>
              <p:spPr bwMode="auto">
                <a:xfrm>
                  <a:off x="3308713" y="2143126"/>
                  <a:ext cx="3260966" cy="450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=0,±1,±2,...)</m:t>
                        </m:r>
                      </m:oMath>
                    </m:oMathPara>
                  </a14:m>
                  <a:endParaRPr lang="en-US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Object 25">
                  <a:extLst>
                    <a:ext uri="{FF2B5EF4-FFF2-40B4-BE49-F238E27FC236}">
                      <a16:creationId xmlns:a16="http://schemas.microsoft.com/office/drawing/2014/main" id="{CA93196C-4F3A-432A-9B3E-CBA4A4DB40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08713" y="2143126"/>
                  <a:ext cx="3260966" cy="450850"/>
                </a:xfrm>
                <a:prstGeom prst="rect">
                  <a:avLst/>
                </a:prstGeom>
                <a:blipFill>
                  <a:blip r:embed="rId10"/>
                  <a:stretch>
                    <a:fillRect l="-935" b="-4054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94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>
            <a:off x="533400" y="1115313"/>
            <a:ext cx="861883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tiểu giao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thoa</a:t>
            </a:r>
            <a:endParaRPr lang="en-US" altLang="vi-VN" sz="2500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3">
            <a:extLst>
              <a:ext uri="{FF2B5EF4-FFF2-40B4-BE49-F238E27FC236}">
                <a16:creationId xmlns:a16="http://schemas.microsoft.com/office/drawing/2014/main" id="{A5571C7C-BE7E-4057-B53C-8D0655854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947" y="683801"/>
            <a:ext cx="7543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Vị trí cực đại và cực tiểu giao thoa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F9996A-2286-4E3D-B412-88497B9FA555}"/>
              </a:ext>
            </a:extLst>
          </p:cNvPr>
          <p:cNvGrpSpPr/>
          <p:nvPr/>
        </p:nvGrpSpPr>
        <p:grpSpPr>
          <a:xfrm>
            <a:off x="-304800" y="132527"/>
            <a:ext cx="11125200" cy="551274"/>
            <a:chOff x="74035" y="2267003"/>
            <a:chExt cx="10404101" cy="769538"/>
          </a:xfrm>
        </p:grpSpPr>
        <p:grpSp>
          <p:nvGrpSpPr>
            <p:cNvPr id="13" name="Group 70">
              <a:extLst>
                <a:ext uri="{FF2B5EF4-FFF2-40B4-BE49-F238E27FC236}">
                  <a16:creationId xmlns:a16="http://schemas.microsoft.com/office/drawing/2014/main" id="{277D198D-38E2-4CFB-BF13-73D8429D62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8"/>
              <a:ext cx="5454203" cy="756153"/>
              <a:chOff x="564746" y="3403328"/>
              <a:chExt cx="2808660" cy="1456458"/>
            </a:xfrm>
          </p:grpSpPr>
          <p:pic>
            <p:nvPicPr>
              <p:cNvPr id="16" name="Picture 15" descr="empty-green-rectangle">
                <a:extLst>
                  <a:ext uri="{FF2B5EF4-FFF2-40B4-BE49-F238E27FC236}">
                    <a16:creationId xmlns:a16="http://schemas.microsoft.com/office/drawing/2014/main" id="{62561AB3-DBB8-461E-A40F-8B8AFA2DB0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28"/>
                <a:ext cx="2808660" cy="1456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 descr="green-top-faded">
                <a:extLst>
                  <a:ext uri="{FF2B5EF4-FFF2-40B4-BE49-F238E27FC236}">
                    <a16:creationId xmlns:a16="http://schemas.microsoft.com/office/drawing/2014/main" id="{2879E429-A507-4A47-AA2D-2477BCDBD1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C72AD8-993E-44DF-A37D-A3F040C311F3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  <p:sp>
          <p:nvSpPr>
            <p:cNvPr id="15" name="Rectangle 1026060">
              <a:extLst>
                <a:ext uri="{FF2B5EF4-FFF2-40B4-BE49-F238E27FC236}">
                  <a16:creationId xmlns:a16="http://schemas.microsoft.com/office/drawing/2014/main" id="{39BC0693-6B98-4F05-A581-D61906E79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25" y="2277655"/>
              <a:ext cx="9273711" cy="756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Cực đại và cực tiểu</a:t>
              </a:r>
              <a:endParaRPr lang="en-US" sz="2800"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FAD583-291D-47C4-B4F6-E37EA338C320}"/>
              </a:ext>
            </a:extLst>
          </p:cNvPr>
          <p:cNvGrpSpPr/>
          <p:nvPr/>
        </p:nvGrpSpPr>
        <p:grpSpPr>
          <a:xfrm>
            <a:off x="243941" y="3693622"/>
            <a:ext cx="6573186" cy="2872479"/>
            <a:chOff x="243941" y="3693622"/>
            <a:chExt cx="6573186" cy="287247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1484417-E2C6-40D2-8DD2-FB8CD5C5ECC1}"/>
                </a:ext>
              </a:extLst>
            </p:cNvPr>
            <p:cNvGrpSpPr/>
            <p:nvPr/>
          </p:nvGrpSpPr>
          <p:grpSpPr>
            <a:xfrm>
              <a:off x="243941" y="3693622"/>
              <a:ext cx="5691445" cy="2041078"/>
              <a:chOff x="243941" y="3693622"/>
              <a:chExt cx="5691445" cy="2041078"/>
            </a:xfrm>
          </p:grpSpPr>
          <p:pic>
            <p:nvPicPr>
              <p:cNvPr id="22" name="Picture 4" descr="empty-blue-rectangle">
                <a:extLst>
                  <a:ext uri="{FF2B5EF4-FFF2-40B4-BE49-F238E27FC236}">
                    <a16:creationId xmlns:a16="http://schemas.microsoft.com/office/drawing/2014/main" id="{7FF591A7-FACF-4983-8D59-EC065AB695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3941" y="3693622"/>
                <a:ext cx="5691445" cy="2041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Text Box 27">
                <a:extLst>
                  <a:ext uri="{FF2B5EF4-FFF2-40B4-BE49-F238E27FC236}">
                    <a16:creationId xmlns:a16="http://schemas.microsoft.com/office/drawing/2014/main" id="{49409FFF-9110-4B7A-9054-8D65CF1B35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577" y="3845545"/>
                <a:ext cx="5497734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500">
                    <a:latin typeface="Arial" panose="020B0604020202020204" pitchFamily="34" charset="0"/>
                    <a:cs typeface="Arial" panose="020B0604020202020204" pitchFamily="34" charset="0"/>
                  </a:rPr>
                  <a:t>Những điểm tại đó dao động triệt tiêu là những điểm mà hiệu đường đi của hai sóng từ nguồn truyền tới bằng một số nửa nguyên lần bước sóng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C162458-BF8D-4B35-BC6A-C57AAB12FE4A}"/>
                </a:ext>
              </a:extLst>
            </p:cNvPr>
            <p:cNvGrpSpPr/>
            <p:nvPr/>
          </p:nvGrpSpPr>
          <p:grpSpPr>
            <a:xfrm>
              <a:off x="415577" y="5782297"/>
              <a:ext cx="3140584" cy="783804"/>
              <a:chOff x="4165038" y="6002417"/>
              <a:chExt cx="3140584" cy="783804"/>
            </a:xfrm>
          </p:grpSpPr>
          <p:pic>
            <p:nvPicPr>
              <p:cNvPr id="19" name="Picture 18" descr="empty-red-rectangle">
                <a:extLst>
                  <a:ext uri="{FF2B5EF4-FFF2-40B4-BE49-F238E27FC236}">
                    <a16:creationId xmlns:a16="http://schemas.microsoft.com/office/drawing/2014/main" id="{788AA6F4-6815-410F-B5B8-92FF8C4083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5038" y="6002417"/>
                <a:ext cx="3140584" cy="771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FF98D61-0762-4088-B956-E731757CC4E1}"/>
                      </a:ext>
                    </a:extLst>
                  </p:cNvPr>
                  <p:cNvSpPr/>
                  <p:nvPr/>
                </p:nvSpPr>
                <p:spPr>
                  <a:xfrm>
                    <a:off x="4361300" y="6002417"/>
                    <a:ext cx="2748060" cy="7838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=(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/>
                            </a:rPr>
                            <m:t>λ</m:t>
                          </m:r>
                        </m:oMath>
                      </m:oMathPara>
                    </a14:m>
                    <a:endParaRPr lang="en-US" sz="24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FF98D61-0762-4088-B956-E731757CC4E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1300" y="6002417"/>
                    <a:ext cx="2748060" cy="78380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bject 25">
                  <a:extLst>
                    <a:ext uri="{FF2B5EF4-FFF2-40B4-BE49-F238E27FC236}">
                      <a16:creationId xmlns:a16="http://schemas.microsoft.com/office/drawing/2014/main" id="{29B7DE91-93EE-4E6A-BC9D-16F3B935314D}"/>
                    </a:ext>
                  </a:extLst>
                </p:cNvPr>
                <p:cNvSpPr txBox="1"/>
                <p:nvPr/>
              </p:nvSpPr>
              <p:spPr bwMode="auto">
                <a:xfrm>
                  <a:off x="3556161" y="6094765"/>
                  <a:ext cx="3260966" cy="450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,±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,±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,...)</m:t>
                        </m:r>
                      </m:oMath>
                    </m:oMathPara>
                  </a14:m>
                  <a:endParaRPr lang="en-US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Object 25">
                  <a:extLst>
                    <a:ext uri="{FF2B5EF4-FFF2-40B4-BE49-F238E27FC236}">
                      <a16:creationId xmlns:a16="http://schemas.microsoft.com/office/drawing/2014/main" id="{29B7DE91-93EE-4E6A-BC9D-16F3B9353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56161" y="6094765"/>
                  <a:ext cx="3260966" cy="450850"/>
                </a:xfrm>
                <a:prstGeom prst="rect">
                  <a:avLst/>
                </a:prstGeom>
                <a:blipFill>
                  <a:blip r:embed="rId7"/>
                  <a:stretch>
                    <a:fillRect l="-935" b="-4054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6" name="Picture 25" descr="A picture containing blue&#10;&#10;Description automatically generated">
            <a:extLst>
              <a:ext uri="{FF2B5EF4-FFF2-40B4-BE49-F238E27FC236}">
                <a16:creationId xmlns:a16="http://schemas.microsoft.com/office/drawing/2014/main" id="{2A99FD91-7B22-4433-A250-3DC2DD57ED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9" b="12205"/>
          <a:stretch/>
        </p:blipFill>
        <p:spPr>
          <a:xfrm>
            <a:off x="6189335" y="1813244"/>
            <a:ext cx="5956907" cy="3600972"/>
          </a:xfrm>
          <a:prstGeom prst="rect">
            <a:avLst/>
          </a:prstGeom>
        </p:spPr>
      </p:pic>
      <p:sp>
        <p:nvSpPr>
          <p:cNvPr id="33" name="Text Box 39">
            <a:extLst>
              <a:ext uri="{FF2B5EF4-FFF2-40B4-BE49-F238E27FC236}">
                <a16:creationId xmlns:a16="http://schemas.microsoft.com/office/drawing/2014/main" id="{5FB1B6F6-4BD7-4CEA-8A25-2B1AFAA76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664" y="5556609"/>
            <a:ext cx="54120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Quỹ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hypebol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là S</a:t>
            </a:r>
            <a:r>
              <a:rPr lang="en-US" altLang="vi-VN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altLang="vi-VN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thoa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Text Box 30">
            <a:extLst>
              <a:ext uri="{FF2B5EF4-FFF2-40B4-BE49-F238E27FC236}">
                <a16:creationId xmlns:a16="http://schemas.microsoft.com/office/drawing/2014/main" id="{FD3E9A9C-C15D-405B-9023-8B75200C2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94" y="1574686"/>
            <a:ext cx="520744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20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vi-VN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altLang="vi-VN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altLang="vi-VN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vi-VN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err="1">
                <a:latin typeface="Arial" panose="020B0604020202020204" pitchFamily="34" charset="0"/>
                <a:cs typeface="Arial" panose="020B0604020202020204" pitchFamily="34" charset="0"/>
              </a:rPr>
              <a:t>thoa</a:t>
            </a:r>
            <a:r>
              <a:rPr lang="en-US" altLang="vi-VN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vi-VN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altLang="vi-VN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 err="1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altLang="vi-VN" sz="22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220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vi-VN" sz="2200" baseline="-25000" err="1">
                <a:latin typeface="Arial" panose="020B0604020202020204" pitchFamily="34" charset="0"/>
                <a:cs typeface="Arial" panose="020B0604020202020204" pitchFamily="34" charset="0"/>
              </a:rPr>
              <a:t>Mmin</a:t>
            </a:r>
            <a:r>
              <a:rPr lang="en-US" altLang="vi-VN" sz="22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5FC8A5-9A1F-46A0-8269-683FABFB82BA}"/>
              </a:ext>
            </a:extLst>
          </p:cNvPr>
          <p:cNvGrpSpPr/>
          <p:nvPr/>
        </p:nvGrpSpPr>
        <p:grpSpPr>
          <a:xfrm>
            <a:off x="665759" y="2337494"/>
            <a:ext cx="4848892" cy="1098189"/>
            <a:chOff x="665759" y="2337494"/>
            <a:chExt cx="4848892" cy="10981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bject 35">
                  <a:extLst>
                    <a:ext uri="{FF2B5EF4-FFF2-40B4-BE49-F238E27FC236}">
                      <a16:creationId xmlns:a16="http://schemas.microsoft.com/office/drawing/2014/main" id="{CF614E3D-BF32-422C-864B-50000D3498BB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667001" y="3019758"/>
                  <a:ext cx="2824912" cy="415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Arial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5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5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5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5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5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,±</m:t>
                        </m:r>
                        <m:r>
                          <a:rPr lang="en-US" sz="25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5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,±</m:t>
                        </m:r>
                        <m:r>
                          <a:rPr lang="en-US" sz="25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5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,...)</m:t>
                        </m:r>
                      </m:oMath>
                    </m:oMathPara>
                  </a14:m>
                  <a:endParaRPr lang="en-US" sz="25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Object 35">
                  <a:extLst>
                    <a:ext uri="{FF2B5EF4-FFF2-40B4-BE49-F238E27FC236}">
                      <a16:creationId xmlns:a16="http://schemas.microsoft.com/office/drawing/2014/main" id="{CF614E3D-BF32-422C-864B-50000D349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67001" y="3019758"/>
                  <a:ext cx="2824912" cy="415925"/>
                </a:xfrm>
                <a:prstGeom prst="rect">
                  <a:avLst/>
                </a:prstGeom>
                <a:blipFill>
                  <a:blip r:embed="rId9"/>
                  <a:stretch>
                    <a:fillRect b="-289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45552942-9B88-4F4C-A555-D94198FCE832}"/>
                    </a:ext>
                  </a:extLst>
                </p:cNvPr>
                <p:cNvSpPr/>
                <p:nvPr/>
              </p:nvSpPr>
              <p:spPr>
                <a:xfrm>
                  <a:off x="665759" y="2337494"/>
                  <a:ext cx="4848892" cy="6110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𝑐𝑜𝑠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a14:m>
                  <a:r>
                    <a:rPr lang="en-US" sz="22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 = 0</a:t>
                  </a:r>
                  <a14:m>
                    <m:oMath xmlns:m="http://schemas.openxmlformats.org/officeDocument/2006/math">
                      <m:r>
                        <a:rPr lang="en-US" sz="2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=(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𝑘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20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i="1">
                          <a:latin typeface="Cambria Math" panose="02040503050406030204" pitchFamily="18" charset="0"/>
                          <a:ea typeface="Cambria Math"/>
                        </a:rPr>
                        <m:t>λ</m:t>
                      </m:r>
                    </m:oMath>
                  </a14:m>
                  <a:endParaRPr lang="en-US" sz="2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45552942-9B88-4F4C-A555-D94198FCE8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59" y="2337494"/>
                  <a:ext cx="4848892" cy="611001"/>
                </a:xfrm>
                <a:prstGeom prst="rect">
                  <a:avLst/>
                </a:prstGeom>
                <a:blipFill>
                  <a:blip r:embed="rId10"/>
                  <a:stretch>
                    <a:fillRect b="-6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9F5180D-073F-40C7-B982-B5BAB6EA359A}"/>
              </a:ext>
            </a:extLst>
          </p:cNvPr>
          <p:cNvSpPr txBox="1"/>
          <p:nvPr/>
        </p:nvSpPr>
        <p:spPr>
          <a:xfrm>
            <a:off x="8155373" y="4568065"/>
            <a:ext cx="81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 tiểu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43A8E4-B9CB-49A4-9E04-319B48AED1EF}"/>
              </a:ext>
            </a:extLst>
          </p:cNvPr>
          <p:cNvSpPr txBox="1"/>
          <p:nvPr/>
        </p:nvSpPr>
        <p:spPr>
          <a:xfrm>
            <a:off x="9067800" y="4644109"/>
            <a:ext cx="81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 tiểu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A1C3B57-294A-47F1-8A18-621BD12BFD32}"/>
              </a:ext>
            </a:extLst>
          </p:cNvPr>
          <p:cNvSpPr txBox="1"/>
          <p:nvPr/>
        </p:nvSpPr>
        <p:spPr>
          <a:xfrm>
            <a:off x="7242946" y="4586650"/>
            <a:ext cx="81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 tiểu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A8273A-3E0C-4EDE-98D5-998BD30DD01B}"/>
              </a:ext>
            </a:extLst>
          </p:cNvPr>
          <p:cNvCxnSpPr/>
          <p:nvPr/>
        </p:nvCxnSpPr>
        <p:spPr>
          <a:xfrm flipV="1">
            <a:off x="7848600" y="3845545"/>
            <a:ext cx="306773" cy="63953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61ECCC6-E155-4B9B-A74E-A5A0F59DDBCC}"/>
              </a:ext>
            </a:extLst>
          </p:cNvPr>
          <p:cNvCxnSpPr>
            <a:cxnSpLocks/>
          </p:cNvCxnSpPr>
          <p:nvPr/>
        </p:nvCxnSpPr>
        <p:spPr>
          <a:xfrm flipV="1">
            <a:off x="8529766" y="3887516"/>
            <a:ext cx="184010" cy="658873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0AE34E-532D-473A-A3D7-32B76FB94203}"/>
              </a:ext>
            </a:extLst>
          </p:cNvPr>
          <p:cNvCxnSpPr>
            <a:cxnSpLocks/>
          </p:cNvCxnSpPr>
          <p:nvPr/>
        </p:nvCxnSpPr>
        <p:spPr>
          <a:xfrm flipH="1" flipV="1">
            <a:off x="9226404" y="3810998"/>
            <a:ext cx="117230" cy="74343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24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5"/>
          <p:cNvGrpSpPr>
            <a:grpSpLocks/>
          </p:cNvGrpSpPr>
          <p:nvPr/>
        </p:nvGrpSpPr>
        <p:grpSpPr bwMode="auto">
          <a:xfrm>
            <a:off x="4267200" y="1447800"/>
            <a:ext cx="4953000" cy="4648200"/>
            <a:chOff x="1728" y="672"/>
            <a:chExt cx="3120" cy="2928"/>
          </a:xfrm>
        </p:grpSpPr>
        <p:sp>
          <p:nvSpPr>
            <p:cNvPr id="14346" name="Text Box 2"/>
            <p:cNvSpPr txBox="1">
              <a:spLocks noChangeArrowheads="1"/>
            </p:cNvSpPr>
            <p:nvPr/>
          </p:nvSpPr>
          <p:spPr bwMode="auto">
            <a:xfrm>
              <a:off x="3024" y="681"/>
              <a:ext cx="5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 = 0</a:t>
              </a:r>
            </a:p>
          </p:txBody>
        </p:sp>
        <p:sp>
          <p:nvSpPr>
            <p:cNvPr id="14347" name="Text Box 3"/>
            <p:cNvSpPr txBox="1">
              <a:spLocks noChangeArrowheads="1"/>
            </p:cNvSpPr>
            <p:nvPr/>
          </p:nvSpPr>
          <p:spPr bwMode="auto">
            <a:xfrm>
              <a:off x="1728" y="7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348" name="Text Box 4"/>
            <p:cNvSpPr txBox="1">
              <a:spLocks noChangeArrowheads="1"/>
            </p:cNvSpPr>
            <p:nvPr/>
          </p:nvSpPr>
          <p:spPr bwMode="auto">
            <a:xfrm>
              <a:off x="4512" y="729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</a:p>
          </p:txBody>
        </p:sp>
        <p:sp>
          <p:nvSpPr>
            <p:cNvPr id="14349" name="Text Box 5"/>
            <p:cNvSpPr txBox="1">
              <a:spLocks noChangeArrowheads="1"/>
            </p:cNvSpPr>
            <p:nvPr/>
          </p:nvSpPr>
          <p:spPr bwMode="auto">
            <a:xfrm>
              <a:off x="1968" y="331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350" name="Text Box 6"/>
            <p:cNvSpPr txBox="1">
              <a:spLocks noChangeArrowheads="1"/>
            </p:cNvSpPr>
            <p:nvPr/>
          </p:nvSpPr>
          <p:spPr bwMode="auto">
            <a:xfrm>
              <a:off x="3792" y="67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4351" name="Text Box 7"/>
            <p:cNvSpPr txBox="1">
              <a:spLocks noChangeArrowheads="1"/>
            </p:cNvSpPr>
            <p:nvPr/>
          </p:nvSpPr>
          <p:spPr bwMode="auto">
            <a:xfrm>
              <a:off x="2400" y="672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352" name="Text Box 8"/>
            <p:cNvSpPr txBox="1">
              <a:spLocks noChangeArrowheads="1"/>
            </p:cNvSpPr>
            <p:nvPr/>
          </p:nvSpPr>
          <p:spPr bwMode="auto">
            <a:xfrm>
              <a:off x="2592" y="3321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k=0</a:t>
              </a:r>
            </a:p>
          </p:txBody>
        </p:sp>
        <p:sp>
          <p:nvSpPr>
            <p:cNvPr id="14353" name="Text Box 9"/>
            <p:cNvSpPr txBox="1">
              <a:spLocks noChangeArrowheads="1"/>
            </p:cNvSpPr>
            <p:nvPr/>
          </p:nvSpPr>
          <p:spPr bwMode="auto">
            <a:xfrm>
              <a:off x="3504" y="3360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4354" name="Text Box 10"/>
            <p:cNvSpPr txBox="1">
              <a:spLocks noChangeArrowheads="1"/>
            </p:cNvSpPr>
            <p:nvPr/>
          </p:nvSpPr>
          <p:spPr bwMode="auto">
            <a:xfrm>
              <a:off x="4272" y="3369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</a:p>
          </p:txBody>
        </p:sp>
        <p:sp>
          <p:nvSpPr>
            <p:cNvPr id="14355" name="Line 13"/>
            <p:cNvSpPr>
              <a:spLocks noChangeShapeType="1"/>
            </p:cNvSpPr>
            <p:nvPr/>
          </p:nvSpPr>
          <p:spPr bwMode="auto">
            <a:xfrm>
              <a:off x="1969" y="2115"/>
              <a:ext cx="24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56" name="Line 14"/>
            <p:cNvSpPr>
              <a:spLocks noChangeShapeType="1"/>
            </p:cNvSpPr>
            <p:nvPr/>
          </p:nvSpPr>
          <p:spPr bwMode="auto">
            <a:xfrm>
              <a:off x="3217" y="898"/>
              <a:ext cx="8" cy="243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57" name="Freeform 17"/>
            <p:cNvSpPr>
              <a:spLocks/>
            </p:cNvSpPr>
            <p:nvPr/>
          </p:nvSpPr>
          <p:spPr bwMode="auto">
            <a:xfrm>
              <a:off x="3582" y="902"/>
              <a:ext cx="337" cy="2427"/>
            </a:xfrm>
            <a:custGeom>
              <a:avLst/>
              <a:gdLst>
                <a:gd name="T0" fmla="*/ 211 w 539"/>
                <a:gd name="T1" fmla="*/ 0 h 1067"/>
                <a:gd name="T2" fmla="*/ 1 w 539"/>
                <a:gd name="T3" fmla="*/ 2736 h 1067"/>
                <a:gd name="T4" fmla="*/ 207 w 539"/>
                <a:gd name="T5" fmla="*/ 5520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9" h="1067">
                  <a:moveTo>
                    <a:pt x="539" y="0"/>
                  </a:moveTo>
                  <a:cubicBezTo>
                    <a:pt x="270" y="175"/>
                    <a:pt x="2" y="351"/>
                    <a:pt x="1" y="529"/>
                  </a:cubicBezTo>
                  <a:cubicBezTo>
                    <a:pt x="0" y="707"/>
                    <a:pt x="265" y="887"/>
                    <a:pt x="530" y="1067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58" name="Freeform 19"/>
            <p:cNvSpPr>
              <a:spLocks/>
            </p:cNvSpPr>
            <p:nvPr/>
          </p:nvSpPr>
          <p:spPr bwMode="auto">
            <a:xfrm flipH="1">
              <a:off x="2516" y="902"/>
              <a:ext cx="337" cy="2427"/>
            </a:xfrm>
            <a:custGeom>
              <a:avLst/>
              <a:gdLst>
                <a:gd name="T0" fmla="*/ 211 w 539"/>
                <a:gd name="T1" fmla="*/ 0 h 1067"/>
                <a:gd name="T2" fmla="*/ 1 w 539"/>
                <a:gd name="T3" fmla="*/ 2736 h 1067"/>
                <a:gd name="T4" fmla="*/ 207 w 539"/>
                <a:gd name="T5" fmla="*/ 5520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9" h="1067">
                  <a:moveTo>
                    <a:pt x="539" y="0"/>
                  </a:moveTo>
                  <a:cubicBezTo>
                    <a:pt x="270" y="175"/>
                    <a:pt x="2" y="351"/>
                    <a:pt x="1" y="529"/>
                  </a:cubicBezTo>
                  <a:cubicBezTo>
                    <a:pt x="0" y="707"/>
                    <a:pt x="265" y="887"/>
                    <a:pt x="530" y="1067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59" name="Freeform 21"/>
            <p:cNvSpPr>
              <a:spLocks/>
            </p:cNvSpPr>
            <p:nvPr/>
          </p:nvSpPr>
          <p:spPr bwMode="auto">
            <a:xfrm>
              <a:off x="3977" y="902"/>
              <a:ext cx="639" cy="2426"/>
            </a:xfrm>
            <a:custGeom>
              <a:avLst/>
              <a:gdLst>
                <a:gd name="T0" fmla="*/ 758 w 539"/>
                <a:gd name="T1" fmla="*/ 0 h 1067"/>
                <a:gd name="T2" fmla="*/ 1 w 539"/>
                <a:gd name="T3" fmla="*/ 2735 h 1067"/>
                <a:gd name="T4" fmla="*/ 745 w 539"/>
                <a:gd name="T5" fmla="*/ 5516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9" h="1067">
                  <a:moveTo>
                    <a:pt x="539" y="0"/>
                  </a:moveTo>
                  <a:cubicBezTo>
                    <a:pt x="270" y="175"/>
                    <a:pt x="2" y="351"/>
                    <a:pt x="1" y="529"/>
                  </a:cubicBezTo>
                  <a:cubicBezTo>
                    <a:pt x="0" y="707"/>
                    <a:pt x="265" y="887"/>
                    <a:pt x="530" y="1067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0" name="Freeform 22"/>
            <p:cNvSpPr>
              <a:spLocks/>
            </p:cNvSpPr>
            <p:nvPr/>
          </p:nvSpPr>
          <p:spPr bwMode="auto">
            <a:xfrm flipH="1">
              <a:off x="1824" y="903"/>
              <a:ext cx="639" cy="2426"/>
            </a:xfrm>
            <a:custGeom>
              <a:avLst/>
              <a:gdLst>
                <a:gd name="T0" fmla="*/ 758 w 539"/>
                <a:gd name="T1" fmla="*/ 0 h 1067"/>
                <a:gd name="T2" fmla="*/ 1 w 539"/>
                <a:gd name="T3" fmla="*/ 2735 h 1067"/>
                <a:gd name="T4" fmla="*/ 745 w 539"/>
                <a:gd name="T5" fmla="*/ 5516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9" h="1067">
                  <a:moveTo>
                    <a:pt x="539" y="0"/>
                  </a:moveTo>
                  <a:cubicBezTo>
                    <a:pt x="270" y="175"/>
                    <a:pt x="2" y="351"/>
                    <a:pt x="1" y="529"/>
                  </a:cubicBezTo>
                  <a:cubicBezTo>
                    <a:pt x="0" y="707"/>
                    <a:pt x="265" y="887"/>
                    <a:pt x="530" y="1067"/>
                  </a:cubicBezTo>
                </a:path>
              </a:pathLst>
            </a:cu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1" name="Oval 23"/>
            <p:cNvSpPr>
              <a:spLocks noChangeArrowheads="1"/>
            </p:cNvSpPr>
            <p:nvPr/>
          </p:nvSpPr>
          <p:spPr bwMode="auto">
            <a:xfrm>
              <a:off x="2250" y="2064"/>
              <a:ext cx="108" cy="8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1400">
                <a:solidFill>
                  <a:srgbClr val="163EE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2" name="Oval 24"/>
            <p:cNvSpPr>
              <a:spLocks noChangeArrowheads="1"/>
            </p:cNvSpPr>
            <p:nvPr/>
          </p:nvSpPr>
          <p:spPr bwMode="auto">
            <a:xfrm>
              <a:off x="4111" y="2064"/>
              <a:ext cx="96" cy="8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vi-VN" sz="1400">
                <a:solidFill>
                  <a:srgbClr val="163EE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auto">
            <a:xfrm flipH="1">
              <a:off x="2798" y="923"/>
              <a:ext cx="226" cy="2437"/>
            </a:xfrm>
            <a:custGeom>
              <a:avLst/>
              <a:gdLst>
                <a:gd name="T0" fmla="*/ 93 w 539"/>
                <a:gd name="T1" fmla="*/ 0 h 1067"/>
                <a:gd name="T2" fmla="*/ 0 w 539"/>
                <a:gd name="T3" fmla="*/ 2759 h 1067"/>
                <a:gd name="T4" fmla="*/ 95 w 539"/>
                <a:gd name="T5" fmla="*/ 5566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9" h="1067">
                  <a:moveTo>
                    <a:pt x="530" y="0"/>
                  </a:moveTo>
                  <a:cubicBezTo>
                    <a:pt x="265" y="175"/>
                    <a:pt x="0" y="351"/>
                    <a:pt x="1" y="529"/>
                  </a:cubicBezTo>
                  <a:cubicBezTo>
                    <a:pt x="2" y="707"/>
                    <a:pt x="270" y="887"/>
                    <a:pt x="539" y="1067"/>
                  </a:cubicBez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4" name="Freeform 28"/>
            <p:cNvSpPr>
              <a:spLocks/>
            </p:cNvSpPr>
            <p:nvPr/>
          </p:nvSpPr>
          <p:spPr bwMode="auto">
            <a:xfrm>
              <a:off x="3408" y="864"/>
              <a:ext cx="226" cy="2502"/>
            </a:xfrm>
            <a:custGeom>
              <a:avLst/>
              <a:gdLst>
                <a:gd name="T0" fmla="*/ 93 w 539"/>
                <a:gd name="T1" fmla="*/ 0 h 1067"/>
                <a:gd name="T2" fmla="*/ 0 w 539"/>
                <a:gd name="T3" fmla="*/ 2908 h 1067"/>
                <a:gd name="T4" fmla="*/ 95 w 539"/>
                <a:gd name="T5" fmla="*/ 5867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9" h="1067">
                  <a:moveTo>
                    <a:pt x="530" y="0"/>
                  </a:moveTo>
                  <a:cubicBezTo>
                    <a:pt x="265" y="175"/>
                    <a:pt x="0" y="351"/>
                    <a:pt x="1" y="529"/>
                  </a:cubicBezTo>
                  <a:cubicBezTo>
                    <a:pt x="2" y="707"/>
                    <a:pt x="270" y="887"/>
                    <a:pt x="539" y="1067"/>
                  </a:cubicBez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5" name="Freeform 31"/>
            <p:cNvSpPr>
              <a:spLocks/>
            </p:cNvSpPr>
            <p:nvPr/>
          </p:nvSpPr>
          <p:spPr bwMode="auto">
            <a:xfrm flipH="1">
              <a:off x="2103" y="864"/>
              <a:ext cx="585" cy="2502"/>
            </a:xfrm>
            <a:custGeom>
              <a:avLst/>
              <a:gdLst>
                <a:gd name="T0" fmla="*/ 624 w 539"/>
                <a:gd name="T1" fmla="*/ 0 h 1067"/>
                <a:gd name="T2" fmla="*/ 1 w 539"/>
                <a:gd name="T3" fmla="*/ 2908 h 1067"/>
                <a:gd name="T4" fmla="*/ 635 w 539"/>
                <a:gd name="T5" fmla="*/ 5867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9" h="1067">
                  <a:moveTo>
                    <a:pt x="530" y="0"/>
                  </a:moveTo>
                  <a:cubicBezTo>
                    <a:pt x="265" y="175"/>
                    <a:pt x="0" y="351"/>
                    <a:pt x="1" y="529"/>
                  </a:cubicBezTo>
                  <a:cubicBezTo>
                    <a:pt x="2" y="707"/>
                    <a:pt x="270" y="887"/>
                    <a:pt x="539" y="1067"/>
                  </a:cubicBez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6" name="Freeform 32"/>
            <p:cNvSpPr>
              <a:spLocks/>
            </p:cNvSpPr>
            <p:nvPr/>
          </p:nvSpPr>
          <p:spPr bwMode="auto">
            <a:xfrm>
              <a:off x="3792" y="865"/>
              <a:ext cx="584" cy="2502"/>
            </a:xfrm>
            <a:custGeom>
              <a:avLst/>
              <a:gdLst>
                <a:gd name="T0" fmla="*/ 622 w 539"/>
                <a:gd name="T1" fmla="*/ 0 h 1067"/>
                <a:gd name="T2" fmla="*/ 1 w 539"/>
                <a:gd name="T3" fmla="*/ 2908 h 1067"/>
                <a:gd name="T4" fmla="*/ 633 w 539"/>
                <a:gd name="T5" fmla="*/ 5867 h 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9" h="1067">
                  <a:moveTo>
                    <a:pt x="530" y="0"/>
                  </a:moveTo>
                  <a:cubicBezTo>
                    <a:pt x="265" y="175"/>
                    <a:pt x="0" y="351"/>
                    <a:pt x="1" y="529"/>
                  </a:cubicBezTo>
                  <a:cubicBezTo>
                    <a:pt x="2" y="707"/>
                    <a:pt x="270" y="887"/>
                    <a:pt x="539" y="1067"/>
                  </a:cubicBez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7" name="Text Box 33"/>
            <p:cNvSpPr txBox="1">
              <a:spLocks noChangeArrowheads="1"/>
            </p:cNvSpPr>
            <p:nvPr/>
          </p:nvSpPr>
          <p:spPr bwMode="auto">
            <a:xfrm>
              <a:off x="2048" y="1824"/>
              <a:ext cx="35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1400" b="1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vi-VN" sz="14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368" name="Text Box 34"/>
            <p:cNvSpPr txBox="1">
              <a:spLocks noChangeArrowheads="1"/>
            </p:cNvSpPr>
            <p:nvPr/>
          </p:nvSpPr>
          <p:spPr bwMode="auto">
            <a:xfrm>
              <a:off x="4045" y="1776"/>
              <a:ext cx="35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1400" b="1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vi-VN" sz="14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4339" name="Text Box 41"/>
          <p:cNvSpPr txBox="1">
            <a:spLocks noChangeArrowheads="1"/>
          </p:cNvSpPr>
          <p:nvPr/>
        </p:nvSpPr>
        <p:spPr bwMode="auto">
          <a:xfrm>
            <a:off x="5770134" y="6323220"/>
            <a:ext cx="208582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altLang="vi-VN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vi-VN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thoa</a:t>
            </a:r>
            <a:endParaRPr lang="en-US" altLang="vi-VN" sz="2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Text Box 45"/>
          <p:cNvSpPr txBox="1">
            <a:spLocks noChangeArrowheads="1"/>
          </p:cNvSpPr>
          <p:nvPr/>
        </p:nvSpPr>
        <p:spPr bwMode="auto">
          <a:xfrm>
            <a:off x="1464600" y="1276138"/>
            <a:ext cx="2634054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altLang="vi-V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altLang="vi-V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vi-V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342" name="Text Box 46"/>
          <p:cNvSpPr txBox="1">
            <a:spLocks noChangeArrowheads="1"/>
          </p:cNvSpPr>
          <p:nvPr/>
        </p:nvSpPr>
        <p:spPr bwMode="auto">
          <a:xfrm>
            <a:off x="1497209" y="6175280"/>
            <a:ext cx="2719014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altLang="vi-VN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altLang="vi-VN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altLang="vi-VN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vi-VN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343" name="Line 48"/>
          <p:cNvSpPr>
            <a:spLocks noChangeShapeType="1"/>
          </p:cNvSpPr>
          <p:nvPr/>
        </p:nvSpPr>
        <p:spPr bwMode="auto">
          <a:xfrm flipV="1">
            <a:off x="4038600" y="5943600"/>
            <a:ext cx="685800" cy="3048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4" name="Line 50"/>
          <p:cNvSpPr>
            <a:spLocks noChangeShapeType="1"/>
          </p:cNvSpPr>
          <p:nvPr/>
        </p:nvSpPr>
        <p:spPr bwMode="auto">
          <a:xfrm>
            <a:off x="3822701" y="1752599"/>
            <a:ext cx="555624" cy="300521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5" name="Text Box 51"/>
          <p:cNvSpPr txBox="1">
            <a:spLocks noChangeArrowheads="1"/>
          </p:cNvSpPr>
          <p:nvPr/>
        </p:nvSpPr>
        <p:spPr bwMode="auto">
          <a:xfrm>
            <a:off x="5525586" y="924590"/>
            <a:ext cx="321434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altLang="vi-V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altLang="vi-V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vi-V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endParaRPr lang="en-US" altLang="vi-VN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2343EF74-4FDB-4CD8-A61D-7FA442D9C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35" y="653782"/>
            <a:ext cx="861883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tiểu giao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thoa</a:t>
            </a:r>
            <a:endParaRPr lang="en-US" altLang="vi-VN" sz="2500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9918ED-6B50-43B6-B9D9-56D22A532E15}"/>
              </a:ext>
            </a:extLst>
          </p:cNvPr>
          <p:cNvGrpSpPr/>
          <p:nvPr/>
        </p:nvGrpSpPr>
        <p:grpSpPr>
          <a:xfrm>
            <a:off x="-235743" y="105057"/>
            <a:ext cx="11125200" cy="551274"/>
            <a:chOff x="74035" y="2267003"/>
            <a:chExt cx="10404101" cy="769538"/>
          </a:xfrm>
        </p:grpSpPr>
        <p:grpSp>
          <p:nvGrpSpPr>
            <p:cNvPr id="36" name="Group 70">
              <a:extLst>
                <a:ext uri="{FF2B5EF4-FFF2-40B4-BE49-F238E27FC236}">
                  <a16:creationId xmlns:a16="http://schemas.microsoft.com/office/drawing/2014/main" id="{73D46B69-3FC7-4B2A-91F7-325027646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8"/>
              <a:ext cx="5454203" cy="756153"/>
              <a:chOff x="564746" y="3403328"/>
              <a:chExt cx="2808660" cy="1456458"/>
            </a:xfrm>
          </p:grpSpPr>
          <p:pic>
            <p:nvPicPr>
              <p:cNvPr id="39" name="Picture 38" descr="empty-green-rectangle">
                <a:extLst>
                  <a:ext uri="{FF2B5EF4-FFF2-40B4-BE49-F238E27FC236}">
                    <a16:creationId xmlns:a16="http://schemas.microsoft.com/office/drawing/2014/main" id="{DF85A453-F6B1-4D88-A607-23DB9E6D15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28"/>
                <a:ext cx="2808660" cy="1456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9" descr="green-top-faded">
                <a:extLst>
                  <a:ext uri="{FF2B5EF4-FFF2-40B4-BE49-F238E27FC236}">
                    <a16:creationId xmlns:a16="http://schemas.microsoft.com/office/drawing/2014/main" id="{B20A178E-0FC9-43B2-82E6-6DCF9AECAA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A2C38AB-956A-4D5D-B76C-E758318582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  <p:sp>
          <p:nvSpPr>
            <p:cNvPr id="38" name="Rectangle 1026060">
              <a:extLst>
                <a:ext uri="{FF2B5EF4-FFF2-40B4-BE49-F238E27FC236}">
                  <a16:creationId xmlns:a16="http://schemas.microsoft.com/office/drawing/2014/main" id="{7DBB3E31-9C6A-4AA3-8F37-DD7B6EA30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25" y="2277655"/>
              <a:ext cx="9273711" cy="756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Cực đại và cực tiểu</a:t>
              </a:r>
              <a:endParaRPr lang="en-US" sz="2800"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9B3576-A39D-4F15-8058-16288DE37B89}"/>
              </a:ext>
            </a:extLst>
          </p:cNvPr>
          <p:cNvGrpSpPr/>
          <p:nvPr/>
        </p:nvGrpSpPr>
        <p:grpSpPr>
          <a:xfrm>
            <a:off x="9228346" y="2100392"/>
            <a:ext cx="2963654" cy="2828666"/>
            <a:chOff x="9228346" y="2100392"/>
            <a:chExt cx="2963654" cy="2828666"/>
          </a:xfrm>
        </p:grpSpPr>
        <p:pic>
          <p:nvPicPr>
            <p:cNvPr id="41" name="Picture 4" descr="empty-blue-rectangle">
              <a:extLst>
                <a:ext uri="{FF2B5EF4-FFF2-40B4-BE49-F238E27FC236}">
                  <a16:creationId xmlns:a16="http://schemas.microsoft.com/office/drawing/2014/main" id="{7FB5C18E-1F91-4BFF-A11B-150C9D299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28346" y="2100392"/>
              <a:ext cx="2963654" cy="2828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42">
              <a:extLst>
                <a:ext uri="{FF2B5EF4-FFF2-40B4-BE49-F238E27FC236}">
                  <a16:creationId xmlns:a16="http://schemas.microsoft.com/office/drawing/2014/main" id="{D67466DF-1FF6-4BC1-9252-5DEC05D62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8573" y="2436763"/>
              <a:ext cx="2743200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vân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cực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tiểu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thoa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xen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kẽ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vân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cực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đại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thoa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, đối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xứng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cực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đại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altLang="vi-VN" sz="2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40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endParaRPr lang="en-US" alt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27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1" grpId="0"/>
      <p:bldP spid="14342" grpId="0"/>
      <p:bldP spid="14343" grpId="0" animBg="1"/>
      <p:bldP spid="14344" grpId="0" animBg="1"/>
      <p:bldP spid="143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&#10;&#10;Description automatically generated">
            <a:extLst>
              <a:ext uri="{FF2B5EF4-FFF2-40B4-BE49-F238E27FC236}">
                <a16:creationId xmlns:a16="http://schemas.microsoft.com/office/drawing/2014/main" id="{1493C8CE-ADE6-4998-BA14-61ACB37B4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93" y="1183725"/>
            <a:ext cx="6031525" cy="4021018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E4C29620-C100-4836-BF51-04A6A7A1D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8370"/>
            <a:ext cx="6705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i="1">
                <a:solidFill>
                  <a:srgbClr val="0070C0"/>
                </a:solidFill>
              </a:rPr>
              <a:t>1.  Nguồn kết hợp, sóng kết hợp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A1DC1B-ADC1-4385-8089-F18EDC4FDC80}"/>
              </a:ext>
            </a:extLst>
          </p:cNvPr>
          <p:cNvGrpSpPr/>
          <p:nvPr/>
        </p:nvGrpSpPr>
        <p:grpSpPr>
          <a:xfrm>
            <a:off x="-304800" y="80174"/>
            <a:ext cx="11800556" cy="551274"/>
            <a:chOff x="74035" y="2267003"/>
            <a:chExt cx="10701168" cy="769538"/>
          </a:xfrm>
        </p:grpSpPr>
        <p:grpSp>
          <p:nvGrpSpPr>
            <p:cNvPr id="9" name="Group 70">
              <a:extLst>
                <a:ext uri="{FF2B5EF4-FFF2-40B4-BE49-F238E27FC236}">
                  <a16:creationId xmlns:a16="http://schemas.microsoft.com/office/drawing/2014/main" id="{01900E86-9722-4B58-80D2-6102F9E12C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8"/>
              <a:ext cx="10489097" cy="756153"/>
              <a:chOff x="564746" y="3403328"/>
              <a:chExt cx="5401395" cy="1456458"/>
            </a:xfrm>
          </p:grpSpPr>
          <p:pic>
            <p:nvPicPr>
              <p:cNvPr id="12" name="Picture 11" descr="empty-green-rectangle">
                <a:extLst>
                  <a:ext uri="{FF2B5EF4-FFF2-40B4-BE49-F238E27FC236}">
                    <a16:creationId xmlns:a16="http://schemas.microsoft.com/office/drawing/2014/main" id="{47751F82-7CEE-4C11-B4B6-2D3953AB83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28"/>
                <a:ext cx="5401395" cy="1456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green-top-faded">
                <a:extLst>
                  <a:ext uri="{FF2B5EF4-FFF2-40B4-BE49-F238E27FC236}">
                    <a16:creationId xmlns:a16="http://schemas.microsoft.com/office/drawing/2014/main" id="{61CD7264-CA50-42AA-B142-0D6B396B5C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89C631-6A67-4493-B622-F30B91CBFA8A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III</a:t>
              </a:r>
            </a:p>
          </p:txBody>
        </p:sp>
        <p:sp>
          <p:nvSpPr>
            <p:cNvPr id="11" name="Rectangle 1026060">
              <a:extLst>
                <a:ext uri="{FF2B5EF4-FFF2-40B4-BE49-F238E27FC236}">
                  <a16:creationId xmlns:a16="http://schemas.microsoft.com/office/drawing/2014/main" id="{9993F8B5-8AAF-42B5-8C6E-171B76534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25" y="2277655"/>
              <a:ext cx="9273711" cy="756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Điều kiện giao thoa, sóng kết hợp</a:t>
              </a:r>
              <a:endParaRPr lang="en-US" sz="2800"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4" descr="empty-blue-rectangle">
            <a:extLst>
              <a:ext uri="{FF2B5EF4-FFF2-40B4-BE49-F238E27FC236}">
                <a16:creationId xmlns:a16="http://schemas.microsoft.com/office/drawing/2014/main" id="{0484AB64-70C7-4328-9B1C-E9F8FBC2D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122665"/>
            <a:ext cx="5586693" cy="191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1C856D-6C52-49D3-BA31-73C87708693C}"/>
              </a:ext>
            </a:extLst>
          </p:cNvPr>
          <p:cNvSpPr txBox="1"/>
          <p:nvPr/>
        </p:nvSpPr>
        <p:spPr>
          <a:xfrm>
            <a:off x="723048" y="1267353"/>
            <a:ext cx="485922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Hai nguồn kết hợp là hai nguồn dao động cùng phương, cùng tần số và hiệu số pha không đổi theo thời gian.</a:t>
            </a:r>
          </a:p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2F2087-77DD-45E7-96B3-D906B96AC798}"/>
              </a:ext>
            </a:extLst>
          </p:cNvPr>
          <p:cNvGrpSpPr/>
          <p:nvPr/>
        </p:nvGrpSpPr>
        <p:grpSpPr>
          <a:xfrm>
            <a:off x="276809" y="5966802"/>
            <a:ext cx="11692391" cy="713829"/>
            <a:chOff x="276809" y="5966802"/>
            <a:chExt cx="11692391" cy="713829"/>
          </a:xfrm>
        </p:grpSpPr>
        <p:pic>
          <p:nvPicPr>
            <p:cNvPr id="22" name="Picture 21" descr="empty-red-rectangle">
              <a:extLst>
                <a:ext uri="{FF2B5EF4-FFF2-40B4-BE49-F238E27FC236}">
                  <a16:creationId xmlns:a16="http://schemas.microsoft.com/office/drawing/2014/main" id="{D12A22F7-A866-4412-8534-6FFADEC1A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09" y="5966802"/>
              <a:ext cx="11457990" cy="713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84E9252-A702-4CD6-B92E-9A0D376E7F04}"/>
                </a:ext>
              </a:extLst>
            </p:cNvPr>
            <p:cNvSpPr/>
            <p:nvPr/>
          </p:nvSpPr>
          <p:spPr>
            <a:xfrm>
              <a:off x="757381" y="6053475"/>
              <a:ext cx="11211819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2500">
                  <a:latin typeface="Arial" panose="020B0604020202020204" pitchFamily="34" charset="0"/>
                  <a:cs typeface="Arial" panose="020B0604020202020204" pitchFamily="34" charset="0"/>
                </a:rPr>
                <a:t>Điều kiện để có giao thoa là phải </a:t>
              </a:r>
              <a:r>
                <a:rPr lang="es-ES_tradnl" sz="250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s-ES_tradnl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250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s-ES_tradnl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2500" err="1">
                  <a:latin typeface="Arial" panose="020B0604020202020204" pitchFamily="34" charset="0"/>
                  <a:cs typeface="Arial" panose="020B0604020202020204" pitchFamily="34" charset="0"/>
                </a:rPr>
                <a:t>gặp</a:t>
              </a:r>
              <a:r>
                <a:rPr lang="es-ES_tradnl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250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s-ES_tradnl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250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s-ES_tradnl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250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s-ES_tradnl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2500" err="1">
                  <a:latin typeface="Arial" panose="020B0604020202020204" pitchFamily="34" charset="0"/>
                  <a:cs typeface="Arial" panose="020B0604020202020204" pitchFamily="34" charset="0"/>
                </a:rPr>
                <a:t>sóng</a:t>
              </a:r>
              <a:r>
                <a:rPr lang="es-ES_tradnl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250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s-ES_tradnl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_tradnl" sz="250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s-ES_tradnl" sz="25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s-ES_tradnl" sz="25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 Box 2">
            <a:extLst>
              <a:ext uri="{FF2B5EF4-FFF2-40B4-BE49-F238E27FC236}">
                <a16:creationId xmlns:a16="http://schemas.microsoft.com/office/drawing/2014/main" id="{8CF76E1C-A15E-4A7A-835A-120FE6FB2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80" y="5352553"/>
            <a:ext cx="6705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i="1">
                <a:solidFill>
                  <a:srgbClr val="0070C0"/>
                </a:solidFill>
              </a:rPr>
              <a:t>2.  Điều kiện giao thoa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4455A2-EB07-4FC5-A660-353FB08895E4}"/>
              </a:ext>
            </a:extLst>
          </p:cNvPr>
          <p:cNvGrpSpPr/>
          <p:nvPr/>
        </p:nvGrpSpPr>
        <p:grpSpPr>
          <a:xfrm>
            <a:off x="350982" y="3194234"/>
            <a:ext cx="5586693" cy="2069473"/>
            <a:chOff x="350982" y="3194234"/>
            <a:chExt cx="5586693" cy="2069473"/>
          </a:xfrm>
        </p:grpSpPr>
        <p:pic>
          <p:nvPicPr>
            <p:cNvPr id="16" name="Picture 4" descr="empty-blue-rectangle">
              <a:extLst>
                <a:ext uri="{FF2B5EF4-FFF2-40B4-BE49-F238E27FC236}">
                  <a16:creationId xmlns:a16="http://schemas.microsoft.com/office/drawing/2014/main" id="{49BFB7C3-8F32-498B-BF9C-CA959A9D0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982" y="3194234"/>
              <a:ext cx="5586693" cy="2069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237954-0BF7-4F55-9230-26B5C78C1AC6}"/>
                </a:ext>
              </a:extLst>
            </p:cNvPr>
            <p:cNvSpPr txBox="1"/>
            <p:nvPr/>
          </p:nvSpPr>
          <p:spPr>
            <a:xfrm>
              <a:off x="814711" y="3364337"/>
              <a:ext cx="46130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_tradnl" sz="2400">
                  <a:latin typeface="Arial" panose="020B0604020202020204" pitchFamily="34" charset="0"/>
                  <a:cs typeface="Arial" panose="020B0604020202020204" pitchFamily="34" charset="0"/>
                </a:rPr>
                <a:t>Hai sóng kết hợp: là 2 sóng do hai nguồn kết hợp tạo ra. Hai nguồn kết hợp có cùng pha gọi là hai nguồn đồng bộ.</a:t>
              </a:r>
              <a:endParaRPr lang="en-US" sz="2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00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48DDBEF-DE81-46E1-A299-C8567A7F2F5B}"/>
              </a:ext>
            </a:extLst>
          </p:cNvPr>
          <p:cNvGrpSpPr/>
          <p:nvPr/>
        </p:nvGrpSpPr>
        <p:grpSpPr>
          <a:xfrm>
            <a:off x="3352800" y="56429"/>
            <a:ext cx="5039124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ed Rectangle 36">
              <a:extLst>
                <a:ext uri="{FF2B5EF4-FFF2-40B4-BE49-F238E27FC236}">
                  <a16:creationId xmlns:a16="http://schemas.microsoft.com/office/drawing/2014/main" id="{32AAF434-95C2-47B4-A97B-4F998B43B58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65706B5F-3795-4B11-8431-6629360CE8CB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8B55C46-5C46-4327-9152-7D49C2C4415F}"/>
              </a:ext>
            </a:extLst>
          </p:cNvPr>
          <p:cNvSpPr txBox="1"/>
          <p:nvPr/>
        </p:nvSpPr>
        <p:spPr>
          <a:xfrm>
            <a:off x="2138562" y="723351"/>
            <a:ext cx="7467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 tạo ra do các giọt nước mưa rơi trên mặt hồ có phải là kết hợp không?</a:t>
            </a:r>
          </a:p>
        </p:txBody>
      </p:sp>
      <p:pic>
        <p:nvPicPr>
          <p:cNvPr id="8" name="Picture 7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6965EDEC-0B48-4F62-8D38-B58F9810E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1159"/>
            <a:ext cx="870394" cy="12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-up of water drops&#10;&#10;Description automatically generated with low confidence">
            <a:extLst>
              <a:ext uri="{FF2B5EF4-FFF2-40B4-BE49-F238E27FC236}">
                <a16:creationId xmlns:a16="http://schemas.microsoft.com/office/drawing/2014/main" id="{110EF7E1-84FC-4D16-8D4E-D7C0B1A33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5076056" cy="3632200"/>
          </a:xfrm>
          <a:prstGeom prst="rect">
            <a:avLst/>
          </a:prstGeom>
        </p:spPr>
      </p:pic>
      <p:pic>
        <p:nvPicPr>
          <p:cNvPr id="12" name="Picture 11" descr="A close-up of water drops&#10;&#10;Description automatically generated with low confidence">
            <a:extLst>
              <a:ext uri="{FF2B5EF4-FFF2-40B4-BE49-F238E27FC236}">
                <a16:creationId xmlns:a16="http://schemas.microsoft.com/office/drawing/2014/main" id="{D85A81E6-431A-4FCE-87E5-451FEAC33B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65" y="2209800"/>
            <a:ext cx="5788891" cy="35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33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0E670440-3C40-4E39-A0D1-5205008BA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705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 8: GIAO THOA SÓNG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23C0E9F6-5D10-4242-B44E-F905356AD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7297"/>
            <a:ext cx="10058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3300"/>
                </a:solidFill>
              </a:rPr>
              <a:t>I. Hiện tượng giao thoa của hai sóng mặt nước: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3E580DB1-A34C-4986-BF8E-4D0E5598B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0"/>
            <a:ext cx="5486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3300"/>
                </a:solidFill>
              </a:rPr>
              <a:t>II. Cực đại và cực tiểu: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81357F90-940B-4CDD-AED1-556F22773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95800"/>
            <a:ext cx="7924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3300"/>
                </a:solidFill>
              </a:rPr>
              <a:t>III. Điều kiện giao thoa. Sóng kết hợp: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BDF9647F-D2AF-4249-A8E7-0131D96C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11430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dirty="0"/>
              <a:t>- Là hiện tượng hai sóng kết hợp khi gặp nhau thì có những điểm ở đó chúng luôn tăng cường lẫn nhau; có những điểm ở đó chúng luôn </a:t>
            </a:r>
            <a:r>
              <a:rPr lang="en-US" altLang="vi-VN" sz="3000" dirty="0" err="1"/>
              <a:t>luôn</a:t>
            </a:r>
            <a:r>
              <a:rPr lang="en-US" altLang="vi-VN" sz="3000" dirty="0"/>
              <a:t> triện tiêu nhau.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E2979EA2-129A-474F-9BFE-2F18DF33C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940538"/>
            <a:ext cx="465010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000" dirty="0"/>
              <a:t>(k = 0; ±1 ; ± 2 ; ±3 …) </a:t>
            </a: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320C6A93-2BE4-4B02-9622-6B91CEFBB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49" y="5041078"/>
            <a:ext cx="1033090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000" dirty="0"/>
              <a:t>- Các sóng giao thoa phải là các sóng kết hợp.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4F2CB25B-F6F0-4359-B9C0-C40CED692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71" y="5598354"/>
            <a:ext cx="1148262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dirty="0"/>
              <a:t>- Các nguồn kết hợp là các nguồn dao động cùng phương, cùng chu kì (hay tần số), có hiệu số pha không đổi theo thời gian.</a:t>
            </a:r>
          </a:p>
        </p:txBody>
      </p:sp>
      <p:grpSp>
        <p:nvGrpSpPr>
          <p:cNvPr id="8214" name="Group 22">
            <a:extLst>
              <a:ext uri="{FF2B5EF4-FFF2-40B4-BE49-F238E27FC236}">
                <a16:creationId xmlns:a16="http://schemas.microsoft.com/office/drawing/2014/main" id="{E366251F-F3DF-4E9F-AE29-EEC5CC6B81DC}"/>
              </a:ext>
            </a:extLst>
          </p:cNvPr>
          <p:cNvGrpSpPr>
            <a:grpSpLocks/>
          </p:cNvGrpSpPr>
          <p:nvPr/>
        </p:nvGrpSpPr>
        <p:grpSpPr bwMode="auto">
          <a:xfrm>
            <a:off x="709371" y="2720974"/>
            <a:ext cx="4114800" cy="1338588"/>
            <a:chOff x="288" y="1248"/>
            <a:chExt cx="2064" cy="1115"/>
          </a:xfrm>
        </p:grpSpPr>
        <p:sp>
          <p:nvSpPr>
            <p:cNvPr id="12302" name="Text Box 14">
              <a:extLst>
                <a:ext uri="{FF2B5EF4-FFF2-40B4-BE49-F238E27FC236}">
                  <a16:creationId xmlns:a16="http://schemas.microsoft.com/office/drawing/2014/main" id="{3296DC19-28A6-47DF-9313-64A3F3D21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" y="1723"/>
              <a:ext cx="1152" cy="64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3000" dirty="0"/>
                <a:t>d</a:t>
              </a:r>
              <a:r>
                <a:rPr lang="en-US" altLang="vi-VN" sz="3000" baseline="-25000" dirty="0"/>
                <a:t>2</a:t>
              </a:r>
              <a:r>
                <a:rPr lang="en-US" altLang="vi-VN" sz="3000" dirty="0"/>
                <a:t> – d</a:t>
              </a:r>
              <a:r>
                <a:rPr lang="en-US" altLang="vi-VN" sz="3000" baseline="-25000" dirty="0"/>
                <a:t>1</a:t>
              </a:r>
              <a:r>
                <a:rPr lang="en-US" altLang="vi-VN" sz="3000" dirty="0"/>
                <a:t> = k</a:t>
              </a:r>
              <a:r>
                <a:rPr lang="el-GR" altLang="vi-VN" sz="3000" dirty="0"/>
                <a:t>λ</a:t>
              </a:r>
            </a:p>
          </p:txBody>
        </p:sp>
        <p:sp>
          <p:nvSpPr>
            <p:cNvPr id="12303" name="Text Box 20">
              <a:extLst>
                <a:ext uri="{FF2B5EF4-FFF2-40B4-BE49-F238E27FC236}">
                  <a16:creationId xmlns:a16="http://schemas.microsoft.com/office/drawing/2014/main" id="{3E89684A-DADF-4AE4-A47F-FCAD81EC9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248"/>
              <a:ext cx="206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000" dirty="0"/>
                <a:t>Cực đại giao thoa:</a:t>
              </a:r>
            </a:p>
          </p:txBody>
        </p:sp>
      </p:grpSp>
      <p:grpSp>
        <p:nvGrpSpPr>
          <p:cNvPr id="8215" name="Group 23">
            <a:extLst>
              <a:ext uri="{FF2B5EF4-FFF2-40B4-BE49-F238E27FC236}">
                <a16:creationId xmlns:a16="http://schemas.microsoft.com/office/drawing/2014/main" id="{4F0BC7EB-C999-4C90-96E9-49101284C3A5}"/>
              </a:ext>
            </a:extLst>
          </p:cNvPr>
          <p:cNvGrpSpPr>
            <a:grpSpLocks/>
          </p:cNvGrpSpPr>
          <p:nvPr/>
        </p:nvGrpSpPr>
        <p:grpSpPr bwMode="auto">
          <a:xfrm>
            <a:off x="6894195" y="2760661"/>
            <a:ext cx="3626676" cy="1433512"/>
            <a:chOff x="3120" y="1120"/>
            <a:chExt cx="1872" cy="903"/>
          </a:xfrm>
        </p:grpSpPr>
        <p:graphicFrame>
          <p:nvGraphicFramePr>
            <p:cNvPr id="12300" name="Object 15">
              <a:extLst>
                <a:ext uri="{FF2B5EF4-FFF2-40B4-BE49-F238E27FC236}">
                  <a16:creationId xmlns:a16="http://schemas.microsoft.com/office/drawing/2014/main" id="{09000778-90F3-42E2-8ED8-14FA46365C6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0" y="1440"/>
            <a:ext cx="1672" cy="5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4" imgW="1129810" imgH="393529" progId="Equation.3">
                    <p:embed/>
                  </p:oleObj>
                </mc:Choice>
                <mc:Fallback>
                  <p:oleObj name="Equation" r:id="rId4" imgW="1129810" imgH="393529" progId="Equation.3">
                    <p:embed/>
                    <p:pic>
                      <p:nvPicPr>
                        <p:cNvPr id="12300" name="Object 15">
                          <a:extLst>
                            <a:ext uri="{FF2B5EF4-FFF2-40B4-BE49-F238E27FC236}">
                              <a16:creationId xmlns:a16="http://schemas.microsoft.com/office/drawing/2014/main" id="{09000778-90F3-42E2-8ED8-14FA46365C6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1440"/>
                          <a:ext cx="1672" cy="58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1" name="Text Box 21">
              <a:extLst>
                <a:ext uri="{FF2B5EF4-FFF2-40B4-BE49-F238E27FC236}">
                  <a16:creationId xmlns:a16="http://schemas.microsoft.com/office/drawing/2014/main" id="{D7F7C999-8622-4878-9C64-F4CAB2986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120"/>
              <a:ext cx="187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000" dirty="0"/>
                <a:t>Cực tiểu giao thoa: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9" grpId="0"/>
      <p:bldP spid="8202" grpId="0"/>
      <p:bldP spid="8203" grpId="0"/>
      <p:bldP spid="8208" grpId="0"/>
      <p:bldP spid="8209" grpId="0"/>
      <p:bldP spid="82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ages (37)">
            <a:extLst>
              <a:ext uri="{FF2B5EF4-FFF2-40B4-BE49-F238E27FC236}">
                <a16:creationId xmlns:a16="http://schemas.microsoft.com/office/drawing/2014/main" id="{B98181AB-C599-4BD7-B618-235F1D8B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0441A72C-194D-432E-98BB-EF48CF723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752600"/>
            <a:ext cx="77724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vi-VN" sz="4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Đừng nên cố gắng trở thành một người thành công,</a:t>
            </a:r>
          </a:p>
          <a:p>
            <a:pPr algn="ctr" eaLnBrk="1" hangingPunct="1"/>
            <a:r>
              <a:rPr lang="vi-VN" altLang="vi-VN" sz="4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hãy cố gắng trở thành một người có giá trị.</a:t>
            </a:r>
            <a:endParaRPr lang="en-US" altLang="vi-VN" sz="40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E16333-900D-4CC5-943C-1D5D6D33179C}"/>
              </a:ext>
            </a:extLst>
          </p:cNvPr>
          <p:cNvGrpSpPr/>
          <p:nvPr/>
        </p:nvGrpSpPr>
        <p:grpSpPr>
          <a:xfrm>
            <a:off x="3352800" y="193964"/>
            <a:ext cx="5039124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36">
              <a:extLst>
                <a:ext uri="{FF2B5EF4-FFF2-40B4-BE49-F238E27FC236}">
                  <a16:creationId xmlns:a16="http://schemas.microsoft.com/office/drawing/2014/main" id="{6629FCA4-3926-4776-9A8C-E70C477806AE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1AE7B549-29A7-4FA2-B0B5-5EC0D639D239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Củng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cố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5F0B6A0D-F0C7-4E0A-97A1-68259E15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" y="228600"/>
            <a:ext cx="870394" cy="12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empty-blue-rectangle">
            <a:extLst>
              <a:ext uri="{FF2B5EF4-FFF2-40B4-BE49-F238E27FC236}">
                <a16:creationId xmlns:a16="http://schemas.microsoft.com/office/drawing/2014/main" id="{75B00F56-F91D-4A1F-8C53-7ECAF3D77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139014"/>
            <a:ext cx="11286702" cy="465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19CF587D-BD58-4EC9-8B35-47916EF5B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1295400"/>
            <a:ext cx="9601200" cy="421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600" b="1" dirty="0" err="1">
                <a:solidFill>
                  <a:srgbClr val="C00000"/>
                </a:solidFill>
              </a:rPr>
              <a:t>Câu</a:t>
            </a:r>
            <a:r>
              <a:rPr lang="fr-FR" sz="2600" b="1" dirty="0">
                <a:solidFill>
                  <a:srgbClr val="C00000"/>
                </a:solidFill>
              </a:rPr>
              <a:t> 1: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Điều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kiện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đê</a:t>
            </a:r>
            <a:r>
              <a:rPr lang="fr-FR" sz="2600" dirty="0">
                <a:solidFill>
                  <a:srgbClr val="C00000"/>
                </a:solidFill>
              </a:rPr>
              <a:t>̉ </a:t>
            </a:r>
            <a:r>
              <a:rPr lang="fr-FR" sz="2600" dirty="0" err="1">
                <a:solidFill>
                  <a:srgbClr val="C00000"/>
                </a:solidFill>
              </a:rPr>
              <a:t>xảy</a:t>
            </a:r>
            <a:r>
              <a:rPr lang="fr-FR" sz="2600" dirty="0">
                <a:solidFill>
                  <a:srgbClr val="C00000"/>
                </a:solidFill>
              </a:rPr>
              <a:t> ra </a:t>
            </a:r>
            <a:r>
              <a:rPr lang="fr-FR" sz="2600" dirty="0" err="1">
                <a:solidFill>
                  <a:srgbClr val="C00000"/>
                </a:solidFill>
              </a:rPr>
              <a:t>giao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thoa</a:t>
            </a:r>
            <a:r>
              <a:rPr lang="fr-FR" sz="2600" dirty="0">
                <a:solidFill>
                  <a:srgbClr val="C00000"/>
                </a:solidFill>
              </a:rPr>
              <a:t> khi </a:t>
            </a:r>
            <a:r>
              <a:rPr lang="fr-FR" sz="2600" dirty="0" err="1">
                <a:solidFill>
                  <a:srgbClr val="C00000"/>
                </a:solidFill>
              </a:rPr>
              <a:t>hai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sóng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cơ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gặp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nhau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/>
              <a:t>là </a:t>
            </a:r>
            <a:r>
              <a:rPr lang="fr-FR" sz="2600" dirty="0" err="1"/>
              <a:t>hai</a:t>
            </a:r>
            <a:r>
              <a:rPr lang="fr-FR" sz="2600" dirty="0"/>
              <a:t> </a:t>
            </a:r>
            <a:r>
              <a:rPr lang="fr-FR" sz="2600" dirty="0" err="1"/>
              <a:t>sóng</a:t>
            </a:r>
            <a:r>
              <a:rPr lang="fr-FR" sz="2600" dirty="0"/>
              <a:t> </a:t>
            </a:r>
            <a:r>
              <a:rPr lang="fr-FR" sz="2600" dirty="0" err="1"/>
              <a:t>phải</a:t>
            </a:r>
            <a:r>
              <a:rPr lang="fr-FR" sz="2600" dirty="0"/>
              <a:t> </a:t>
            </a:r>
            <a:r>
              <a:rPr lang="fr-FR" sz="2600" dirty="0" err="1"/>
              <a:t>xuất</a:t>
            </a:r>
            <a:r>
              <a:rPr lang="fr-FR" sz="2600" dirty="0"/>
              <a:t> </a:t>
            </a:r>
            <a:r>
              <a:rPr lang="fr-FR" sz="2600" dirty="0" err="1"/>
              <a:t>phát</a:t>
            </a:r>
            <a:r>
              <a:rPr lang="fr-FR" sz="2600" dirty="0"/>
              <a:t> </a:t>
            </a:r>
            <a:r>
              <a:rPr lang="fr-FR" sz="2600" dirty="0" err="1"/>
              <a:t>tư</a:t>
            </a:r>
            <a:r>
              <a:rPr lang="fr-FR" sz="2600" dirty="0"/>
              <a:t>̀ </a:t>
            </a:r>
            <a:r>
              <a:rPr lang="fr-FR" sz="2600" dirty="0" err="1"/>
              <a:t>hai</a:t>
            </a:r>
            <a:r>
              <a:rPr lang="fr-FR" sz="2600" dirty="0"/>
              <a:t> </a:t>
            </a:r>
            <a:r>
              <a:rPr lang="fr-FR" sz="2600" dirty="0" err="1"/>
              <a:t>nguồn</a:t>
            </a:r>
            <a:r>
              <a:rPr lang="fr-FR" sz="2600" dirty="0"/>
              <a:t> dao </a:t>
            </a:r>
            <a:r>
              <a:rPr lang="fr-FR" sz="2600" dirty="0" err="1"/>
              <a:t>động</a:t>
            </a:r>
            <a:endParaRPr lang="en-VN" sz="2600" dirty="0"/>
          </a:p>
          <a:p>
            <a:pPr>
              <a:lnSpc>
                <a:spcPct val="150000"/>
              </a:lnSpc>
            </a:pPr>
            <a:r>
              <a:rPr lang="fr-FR" sz="2600" dirty="0"/>
              <a:t>A. </a:t>
            </a:r>
            <a:r>
              <a:rPr lang="fr-FR" sz="2600" dirty="0" err="1"/>
              <a:t>cùng</a:t>
            </a:r>
            <a:r>
              <a:rPr lang="fr-FR" sz="2600" dirty="0"/>
              <a:t> </a:t>
            </a:r>
            <a:r>
              <a:rPr lang="fr-FR" sz="2600" dirty="0" err="1"/>
              <a:t>tần</a:t>
            </a:r>
            <a:r>
              <a:rPr lang="fr-FR" sz="2600" dirty="0"/>
              <a:t> </a:t>
            </a:r>
            <a:r>
              <a:rPr lang="fr-FR" sz="2600" dirty="0" err="1"/>
              <a:t>sô</a:t>
            </a:r>
            <a:r>
              <a:rPr lang="fr-FR" sz="2600" dirty="0"/>
              <a:t>́, </a:t>
            </a:r>
            <a:r>
              <a:rPr lang="fr-FR" sz="2600" dirty="0" err="1"/>
              <a:t>cùng</a:t>
            </a:r>
            <a:r>
              <a:rPr lang="fr-FR" sz="2600" dirty="0"/>
              <a:t> </a:t>
            </a:r>
            <a:r>
              <a:rPr lang="fr-FR" sz="2600" dirty="0" err="1"/>
              <a:t>phương</a:t>
            </a:r>
            <a:r>
              <a:rPr lang="fr-FR" sz="2600" dirty="0"/>
              <a:t>.</a:t>
            </a:r>
            <a:endParaRPr lang="en-VN" sz="2600" dirty="0"/>
          </a:p>
          <a:p>
            <a:pPr>
              <a:lnSpc>
                <a:spcPct val="150000"/>
              </a:lnSpc>
            </a:pPr>
            <a:r>
              <a:rPr lang="fr-FR" sz="2600" dirty="0"/>
              <a:t>B. </a:t>
            </a:r>
            <a:r>
              <a:rPr lang="fr-FR" sz="2600" dirty="0" err="1"/>
              <a:t>cùng</a:t>
            </a:r>
            <a:r>
              <a:rPr lang="fr-FR" sz="2600" dirty="0"/>
              <a:t> </a:t>
            </a:r>
            <a:r>
              <a:rPr lang="fr-FR" sz="2600" dirty="0" err="1"/>
              <a:t>tần</a:t>
            </a:r>
            <a:r>
              <a:rPr lang="fr-FR" sz="2600" dirty="0"/>
              <a:t> </a:t>
            </a:r>
            <a:r>
              <a:rPr lang="fr-FR" sz="2600" dirty="0" err="1"/>
              <a:t>sô</a:t>
            </a:r>
            <a:r>
              <a:rPr lang="fr-FR" sz="2600" dirty="0"/>
              <a:t>́, </a:t>
            </a:r>
            <a:r>
              <a:rPr lang="fr-FR" sz="2600" dirty="0" err="1"/>
              <a:t>cùng</a:t>
            </a:r>
            <a:r>
              <a:rPr lang="fr-FR" sz="2600" dirty="0"/>
              <a:t> </a:t>
            </a:r>
            <a:r>
              <a:rPr lang="fr-FR" sz="2600" dirty="0" err="1"/>
              <a:t>phương</a:t>
            </a:r>
            <a:r>
              <a:rPr lang="fr-FR" sz="2600" dirty="0"/>
              <a:t> và </a:t>
            </a:r>
            <a:r>
              <a:rPr lang="fr-FR" sz="2600" dirty="0" err="1"/>
              <a:t>co</a:t>
            </a:r>
            <a:r>
              <a:rPr lang="fr-FR" sz="2600" dirty="0"/>
              <a:t>́ </a:t>
            </a:r>
            <a:r>
              <a:rPr lang="fr-FR" sz="2600" dirty="0" err="1"/>
              <a:t>hiệu</a:t>
            </a:r>
            <a:r>
              <a:rPr lang="fr-FR" sz="2600" dirty="0"/>
              <a:t> </a:t>
            </a:r>
            <a:r>
              <a:rPr lang="fr-FR" sz="2600" dirty="0" err="1"/>
              <a:t>sô</a:t>
            </a:r>
            <a:r>
              <a:rPr lang="fr-FR" sz="2600" dirty="0"/>
              <a:t>́ </a:t>
            </a:r>
            <a:r>
              <a:rPr lang="fr-FR" sz="2600" dirty="0" err="1"/>
              <a:t>pha</a:t>
            </a:r>
            <a:r>
              <a:rPr lang="fr-FR" sz="2600" dirty="0"/>
              <a:t> </a:t>
            </a:r>
            <a:r>
              <a:rPr lang="fr-FR" sz="2600" dirty="0" err="1"/>
              <a:t>không</a:t>
            </a:r>
            <a:r>
              <a:rPr lang="fr-FR" sz="2600" dirty="0"/>
              <a:t> </a:t>
            </a:r>
            <a:r>
              <a:rPr lang="fr-FR" sz="2600" dirty="0" err="1"/>
              <a:t>đổi</a:t>
            </a:r>
            <a:r>
              <a:rPr lang="fr-FR" sz="2600" dirty="0"/>
              <a:t> </a:t>
            </a:r>
            <a:r>
              <a:rPr lang="fr-FR" sz="2600" dirty="0" err="1"/>
              <a:t>theo</a:t>
            </a:r>
            <a:r>
              <a:rPr lang="fr-FR" sz="2600" dirty="0"/>
              <a:t> </a:t>
            </a:r>
            <a:r>
              <a:rPr lang="fr-FR" sz="2600" dirty="0" err="1"/>
              <a:t>thời</a:t>
            </a:r>
            <a:r>
              <a:rPr lang="fr-FR" sz="2600" dirty="0"/>
              <a:t> </a:t>
            </a:r>
            <a:r>
              <a:rPr lang="fr-FR" sz="2600" dirty="0" err="1"/>
              <a:t>gian</a:t>
            </a:r>
            <a:r>
              <a:rPr lang="fr-FR" sz="2600" dirty="0"/>
              <a:t>.</a:t>
            </a:r>
            <a:endParaRPr lang="en-VN" sz="2600" dirty="0"/>
          </a:p>
          <a:p>
            <a:pPr>
              <a:lnSpc>
                <a:spcPct val="150000"/>
              </a:lnSpc>
            </a:pPr>
            <a:r>
              <a:rPr lang="fr-FR" sz="2600" dirty="0"/>
              <a:t>C. </a:t>
            </a:r>
            <a:r>
              <a:rPr lang="fr-FR" sz="2600" dirty="0" err="1"/>
              <a:t>cùng</a:t>
            </a:r>
            <a:r>
              <a:rPr lang="fr-FR" sz="2600" dirty="0"/>
              <a:t> </a:t>
            </a:r>
            <a:r>
              <a:rPr lang="fr-FR" sz="2600" dirty="0" err="1"/>
              <a:t>biên</a:t>
            </a:r>
            <a:r>
              <a:rPr lang="fr-FR" sz="2600" dirty="0"/>
              <a:t> </a:t>
            </a:r>
            <a:r>
              <a:rPr lang="fr-FR" sz="2600" dirty="0" err="1"/>
              <a:t>đô</a:t>
            </a:r>
            <a:r>
              <a:rPr lang="fr-FR" sz="2600" dirty="0"/>
              <a:t>̣ và </a:t>
            </a:r>
            <a:r>
              <a:rPr lang="fr-FR" sz="2600" dirty="0" err="1"/>
              <a:t>co</a:t>
            </a:r>
            <a:r>
              <a:rPr lang="fr-FR" sz="2600" dirty="0"/>
              <a:t>́ </a:t>
            </a:r>
            <a:r>
              <a:rPr lang="fr-FR" sz="2600" dirty="0" err="1"/>
              <a:t>hiệu</a:t>
            </a:r>
            <a:r>
              <a:rPr lang="fr-FR" sz="2600" dirty="0"/>
              <a:t> </a:t>
            </a:r>
            <a:r>
              <a:rPr lang="fr-FR" sz="2600" dirty="0" err="1"/>
              <a:t>sô</a:t>
            </a:r>
            <a:r>
              <a:rPr lang="fr-FR" sz="2600" dirty="0"/>
              <a:t>́ </a:t>
            </a:r>
            <a:r>
              <a:rPr lang="fr-FR" sz="2600" dirty="0" err="1"/>
              <a:t>pha</a:t>
            </a:r>
            <a:r>
              <a:rPr lang="fr-FR" sz="2600" dirty="0"/>
              <a:t> </a:t>
            </a:r>
            <a:r>
              <a:rPr lang="fr-FR" sz="2600" dirty="0" err="1"/>
              <a:t>không</a:t>
            </a:r>
            <a:r>
              <a:rPr lang="fr-FR" sz="2600" dirty="0"/>
              <a:t> </a:t>
            </a:r>
            <a:r>
              <a:rPr lang="fr-FR" sz="2600" dirty="0" err="1"/>
              <a:t>đổi</a:t>
            </a:r>
            <a:r>
              <a:rPr lang="fr-FR" sz="2600" dirty="0"/>
              <a:t> </a:t>
            </a:r>
            <a:r>
              <a:rPr lang="fr-FR" sz="2600" dirty="0" err="1"/>
              <a:t>theo</a:t>
            </a:r>
            <a:r>
              <a:rPr lang="fr-FR" sz="2600" dirty="0"/>
              <a:t> </a:t>
            </a:r>
            <a:r>
              <a:rPr lang="fr-FR" sz="2600" dirty="0" err="1"/>
              <a:t>thời</a:t>
            </a:r>
            <a:r>
              <a:rPr lang="fr-FR" sz="2600" dirty="0"/>
              <a:t> </a:t>
            </a:r>
            <a:r>
              <a:rPr lang="fr-FR" sz="2600" dirty="0" err="1"/>
              <a:t>gian</a:t>
            </a:r>
            <a:r>
              <a:rPr lang="fr-FR" sz="2600" dirty="0"/>
              <a:t>.</a:t>
            </a:r>
            <a:endParaRPr lang="en-VN" sz="2600" dirty="0"/>
          </a:p>
          <a:p>
            <a:pPr>
              <a:lnSpc>
                <a:spcPct val="150000"/>
              </a:lnSpc>
            </a:pPr>
            <a:r>
              <a:rPr lang="fr-FR" sz="2600" dirty="0"/>
              <a:t>D. </a:t>
            </a:r>
            <a:r>
              <a:rPr lang="fr-FR" sz="2600" dirty="0" err="1"/>
              <a:t>co</a:t>
            </a:r>
            <a:r>
              <a:rPr lang="fr-FR" sz="2600" dirty="0"/>
              <a:t>́ </a:t>
            </a:r>
            <a:r>
              <a:rPr lang="fr-FR" sz="2600" dirty="0" err="1"/>
              <a:t>cùng</a:t>
            </a:r>
            <a:r>
              <a:rPr lang="fr-FR" sz="2600" dirty="0"/>
              <a:t> </a:t>
            </a:r>
            <a:r>
              <a:rPr lang="fr-FR" sz="2600" dirty="0" err="1"/>
              <a:t>pha</a:t>
            </a:r>
            <a:r>
              <a:rPr lang="fr-FR" sz="2600" dirty="0"/>
              <a:t> ban </a:t>
            </a:r>
            <a:r>
              <a:rPr lang="fr-FR" sz="2600" dirty="0" err="1"/>
              <a:t>đầu</a:t>
            </a:r>
            <a:r>
              <a:rPr lang="fr-FR" sz="2600" dirty="0"/>
              <a:t> và </a:t>
            </a:r>
            <a:r>
              <a:rPr lang="fr-FR" sz="2600" dirty="0" err="1"/>
              <a:t>cùng</a:t>
            </a:r>
            <a:r>
              <a:rPr lang="fr-FR" sz="2600" dirty="0"/>
              <a:t> </a:t>
            </a:r>
            <a:r>
              <a:rPr lang="fr-FR" sz="2600" dirty="0" err="1"/>
              <a:t>biên</a:t>
            </a:r>
            <a:r>
              <a:rPr lang="fr-FR" sz="2600" dirty="0"/>
              <a:t> </a:t>
            </a:r>
            <a:r>
              <a:rPr lang="fr-FR" sz="2600" dirty="0" err="1"/>
              <a:t>đô</a:t>
            </a:r>
            <a:r>
              <a:rPr lang="fr-FR" sz="2600" dirty="0"/>
              <a:t>̣.</a:t>
            </a:r>
            <a:endParaRPr lang="en-VN" sz="2600" dirty="0"/>
          </a:p>
        </p:txBody>
      </p:sp>
    </p:spTree>
    <p:extLst>
      <p:ext uri="{BB962C8B-B14F-4D97-AF65-F5344CB8AC3E}">
        <p14:creationId xmlns:p14="http://schemas.microsoft.com/office/powerpoint/2010/main" val="328645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BD3F5CF-850D-4E4A-A3C0-79D4A4BA3CE0}"/>
              </a:ext>
            </a:extLst>
          </p:cNvPr>
          <p:cNvGrpSpPr/>
          <p:nvPr/>
        </p:nvGrpSpPr>
        <p:grpSpPr>
          <a:xfrm>
            <a:off x="3352800" y="193964"/>
            <a:ext cx="5039124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36">
              <a:extLst>
                <a:ext uri="{FF2B5EF4-FFF2-40B4-BE49-F238E27FC236}">
                  <a16:creationId xmlns:a16="http://schemas.microsoft.com/office/drawing/2014/main" id="{3962B0B8-BB9A-411A-B1B7-84BA515DC819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53C85919-D452-43CC-96A2-46EE13BDC7BE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Củng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cố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C0492963-3668-4802-9908-14172161E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" y="228600"/>
            <a:ext cx="870394" cy="12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empty-blue-rectangle">
            <a:extLst>
              <a:ext uri="{FF2B5EF4-FFF2-40B4-BE49-F238E27FC236}">
                <a16:creationId xmlns:a16="http://schemas.microsoft.com/office/drawing/2014/main" id="{65BEB4CB-9004-46D2-B70C-88BD73F6A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450140"/>
            <a:ext cx="11430000" cy="518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CCA67786-AFB7-4B0C-8F7C-524745343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1633174"/>
            <a:ext cx="10134600" cy="481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600" b="1" dirty="0" err="1">
                <a:solidFill>
                  <a:srgbClr val="C00000"/>
                </a:solidFill>
              </a:rPr>
              <a:t>Câu</a:t>
            </a:r>
            <a:r>
              <a:rPr lang="fr-FR" sz="2600" b="1" dirty="0">
                <a:solidFill>
                  <a:srgbClr val="C00000"/>
                </a:solidFill>
              </a:rPr>
              <a:t> 2: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Trong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hiện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tượng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giao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thoa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sóng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cơ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với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hai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nguồn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kết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hợp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đồng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pha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thì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biên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độ</a:t>
            </a:r>
            <a:r>
              <a:rPr lang="fr-FR" sz="2600" dirty="0">
                <a:solidFill>
                  <a:srgbClr val="C00000"/>
                </a:solidFill>
              </a:rPr>
              <a:t> dao </a:t>
            </a:r>
            <a:r>
              <a:rPr lang="fr-FR" sz="2600" dirty="0" err="1">
                <a:solidFill>
                  <a:srgbClr val="C00000"/>
                </a:solidFill>
              </a:rPr>
              <a:t>động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tại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một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điểm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trong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vùng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giao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thoa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có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giá</a:t>
            </a:r>
            <a:r>
              <a:rPr lang="fr-FR" sz="2600" dirty="0">
                <a:solidFill>
                  <a:srgbClr val="C00000"/>
                </a:solidFill>
              </a:rPr>
              <a:t> </a:t>
            </a:r>
            <a:r>
              <a:rPr lang="fr-FR" sz="2600" dirty="0" err="1">
                <a:solidFill>
                  <a:srgbClr val="C00000"/>
                </a:solidFill>
              </a:rPr>
              <a:t>trị</a:t>
            </a:r>
            <a:endParaRPr lang="en-VN" sz="26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600" dirty="0"/>
              <a:t>A. </a:t>
            </a:r>
            <a:r>
              <a:rPr lang="fr-FR" sz="2600" dirty="0" err="1"/>
              <a:t>cực</a:t>
            </a:r>
            <a:r>
              <a:rPr lang="fr-FR" sz="2600" dirty="0"/>
              <a:t> </a:t>
            </a:r>
            <a:r>
              <a:rPr lang="fr-FR" sz="2600" dirty="0" err="1"/>
              <a:t>tiểu</a:t>
            </a:r>
            <a:r>
              <a:rPr lang="fr-FR" sz="2600" dirty="0"/>
              <a:t> khi </a:t>
            </a:r>
            <a:r>
              <a:rPr lang="fr-FR" sz="2600" dirty="0" err="1"/>
              <a:t>hai</a:t>
            </a:r>
            <a:r>
              <a:rPr lang="fr-FR" sz="2600" dirty="0"/>
              <a:t> </a:t>
            </a:r>
            <a:r>
              <a:rPr lang="fr-FR" sz="2600" dirty="0" err="1"/>
              <a:t>sóng</a:t>
            </a:r>
            <a:r>
              <a:rPr lang="fr-FR" sz="2600" dirty="0"/>
              <a:t> </a:t>
            </a:r>
            <a:r>
              <a:rPr lang="fr-FR" sz="2600" dirty="0" err="1"/>
              <a:t>tới</a:t>
            </a:r>
            <a:r>
              <a:rPr lang="fr-FR" sz="2600" dirty="0"/>
              <a:t> </a:t>
            </a:r>
            <a:r>
              <a:rPr lang="fr-FR" sz="2600" dirty="0" err="1"/>
              <a:t>điểm</a:t>
            </a:r>
            <a:r>
              <a:rPr lang="fr-FR" sz="2600" dirty="0"/>
              <a:t> </a:t>
            </a:r>
            <a:r>
              <a:rPr lang="fr-FR" sz="2600" dirty="0" err="1"/>
              <a:t>đó</a:t>
            </a:r>
            <a:r>
              <a:rPr lang="fr-FR" sz="2600" dirty="0"/>
              <a:t> </a:t>
            </a:r>
            <a:r>
              <a:rPr lang="fr-FR" sz="2600" dirty="0" err="1"/>
              <a:t>vuông</a:t>
            </a:r>
            <a:r>
              <a:rPr lang="fr-FR" sz="2600" dirty="0"/>
              <a:t> </a:t>
            </a:r>
            <a:r>
              <a:rPr lang="fr-FR" sz="2600" dirty="0" err="1"/>
              <a:t>pha</a:t>
            </a:r>
            <a:r>
              <a:rPr lang="fr-FR" sz="2600" dirty="0"/>
              <a:t>.</a:t>
            </a:r>
            <a:endParaRPr lang="en-VN" sz="2600" dirty="0"/>
          </a:p>
          <a:p>
            <a:pPr>
              <a:lnSpc>
                <a:spcPct val="150000"/>
              </a:lnSpc>
            </a:pPr>
            <a:r>
              <a:rPr lang="fr-FR" sz="2600" dirty="0"/>
              <a:t>B. </a:t>
            </a:r>
            <a:r>
              <a:rPr lang="fr-FR" sz="2600" dirty="0" err="1"/>
              <a:t>luôn</a:t>
            </a:r>
            <a:r>
              <a:rPr lang="fr-FR" sz="2600" dirty="0"/>
              <a:t> </a:t>
            </a:r>
            <a:r>
              <a:rPr lang="fr-FR" sz="2600" dirty="0" err="1"/>
              <a:t>bằng</a:t>
            </a:r>
            <a:r>
              <a:rPr lang="fr-FR" sz="2600" dirty="0"/>
              <a:t> </a:t>
            </a:r>
            <a:r>
              <a:rPr lang="fr-FR" sz="2600" dirty="0" err="1"/>
              <a:t>hai</a:t>
            </a:r>
            <a:r>
              <a:rPr lang="fr-FR" sz="2600" dirty="0"/>
              <a:t> </a:t>
            </a:r>
            <a:r>
              <a:rPr lang="fr-FR" sz="2600" dirty="0" err="1"/>
              <a:t>lần</a:t>
            </a:r>
            <a:r>
              <a:rPr lang="fr-FR" sz="2600" dirty="0"/>
              <a:t> </a:t>
            </a:r>
            <a:r>
              <a:rPr lang="fr-FR" sz="2600" dirty="0" err="1"/>
              <a:t>biên</a:t>
            </a:r>
            <a:r>
              <a:rPr lang="fr-FR" sz="2600" dirty="0"/>
              <a:t> </a:t>
            </a:r>
            <a:r>
              <a:rPr lang="fr-FR" sz="2600" dirty="0" err="1"/>
              <a:t>độ</a:t>
            </a:r>
            <a:r>
              <a:rPr lang="fr-FR" sz="2600" dirty="0"/>
              <a:t> dao </a:t>
            </a:r>
            <a:r>
              <a:rPr lang="fr-FR" sz="2600" dirty="0" err="1"/>
              <a:t>động</a:t>
            </a:r>
            <a:r>
              <a:rPr lang="fr-FR" sz="2600" dirty="0"/>
              <a:t> </a:t>
            </a:r>
            <a:r>
              <a:rPr lang="fr-FR" sz="2600" dirty="0" err="1"/>
              <a:t>của</a:t>
            </a:r>
            <a:r>
              <a:rPr lang="fr-FR" sz="2600" dirty="0"/>
              <a:t> </a:t>
            </a:r>
            <a:r>
              <a:rPr lang="fr-FR" sz="2600" dirty="0" err="1"/>
              <a:t>nguồn</a:t>
            </a:r>
            <a:r>
              <a:rPr lang="fr-FR" sz="2600" dirty="0"/>
              <a:t>.</a:t>
            </a:r>
            <a:endParaRPr lang="en-VN" sz="2600" dirty="0"/>
          </a:p>
          <a:p>
            <a:pPr>
              <a:lnSpc>
                <a:spcPct val="150000"/>
              </a:lnSpc>
            </a:pPr>
            <a:r>
              <a:rPr lang="fr-FR" sz="2600" dirty="0"/>
              <a:t>C. </a:t>
            </a:r>
            <a:r>
              <a:rPr lang="fr-FR" sz="2600" dirty="0" err="1"/>
              <a:t>cực</a:t>
            </a:r>
            <a:r>
              <a:rPr lang="fr-FR" sz="2600" dirty="0"/>
              <a:t> </a:t>
            </a:r>
            <a:r>
              <a:rPr lang="fr-FR" sz="2600" dirty="0" err="1"/>
              <a:t>tiểu</a:t>
            </a:r>
            <a:r>
              <a:rPr lang="fr-FR" sz="2600" dirty="0"/>
              <a:t> khi </a:t>
            </a:r>
            <a:r>
              <a:rPr lang="fr-FR" sz="2600" dirty="0" err="1"/>
              <a:t>hiệu</a:t>
            </a:r>
            <a:r>
              <a:rPr lang="fr-FR" sz="2600" dirty="0"/>
              <a:t> </a:t>
            </a:r>
            <a:r>
              <a:rPr lang="fr-FR" sz="2600" dirty="0" err="1"/>
              <a:t>đường</a:t>
            </a:r>
            <a:r>
              <a:rPr lang="fr-FR" sz="2600" dirty="0"/>
              <a:t> </a:t>
            </a:r>
            <a:r>
              <a:rPr lang="fr-FR" sz="2600" dirty="0" err="1"/>
              <a:t>đi</a:t>
            </a:r>
            <a:r>
              <a:rPr lang="fr-FR" sz="2600" dirty="0"/>
              <a:t> </a:t>
            </a:r>
            <a:r>
              <a:rPr lang="fr-FR" sz="2600" dirty="0" err="1"/>
              <a:t>của</a:t>
            </a:r>
            <a:r>
              <a:rPr lang="fr-FR" sz="2600" dirty="0"/>
              <a:t> </a:t>
            </a:r>
            <a:r>
              <a:rPr lang="fr-FR" sz="2600" dirty="0" err="1"/>
              <a:t>hai</a:t>
            </a:r>
            <a:r>
              <a:rPr lang="fr-FR" sz="2600" dirty="0"/>
              <a:t> </a:t>
            </a:r>
            <a:r>
              <a:rPr lang="fr-FR" sz="2600" dirty="0" err="1"/>
              <a:t>sóng</a:t>
            </a:r>
            <a:r>
              <a:rPr lang="fr-FR" sz="2600" dirty="0"/>
              <a:t> </a:t>
            </a:r>
            <a:r>
              <a:rPr lang="fr-FR" sz="2600" dirty="0" err="1"/>
              <a:t>tới</a:t>
            </a:r>
            <a:r>
              <a:rPr lang="fr-FR" sz="2600" dirty="0"/>
              <a:t> </a:t>
            </a:r>
            <a:r>
              <a:rPr lang="fr-FR" sz="2600" dirty="0" err="1"/>
              <a:t>điểm</a:t>
            </a:r>
            <a:r>
              <a:rPr lang="fr-FR" sz="2600" dirty="0"/>
              <a:t> </a:t>
            </a:r>
            <a:r>
              <a:rPr lang="fr-FR" sz="2600" dirty="0" err="1"/>
              <a:t>đó</a:t>
            </a:r>
            <a:r>
              <a:rPr lang="fr-FR" sz="2600" dirty="0"/>
              <a:t> </a:t>
            </a:r>
            <a:r>
              <a:rPr lang="fr-FR" sz="2600" dirty="0" err="1"/>
              <a:t>bằng</a:t>
            </a:r>
            <a:r>
              <a:rPr lang="fr-FR" sz="2600" dirty="0"/>
              <a:t> </a:t>
            </a:r>
            <a:r>
              <a:rPr lang="fr-FR" sz="2600" dirty="0" err="1"/>
              <a:t>số</a:t>
            </a:r>
            <a:r>
              <a:rPr lang="fr-FR" sz="2600" dirty="0"/>
              <a:t> </a:t>
            </a:r>
            <a:r>
              <a:rPr lang="fr-FR" sz="2600" dirty="0" err="1"/>
              <a:t>nguyên</a:t>
            </a:r>
            <a:r>
              <a:rPr lang="fr-FR" sz="2600" dirty="0"/>
              <a:t> </a:t>
            </a:r>
            <a:r>
              <a:rPr lang="fr-FR" sz="2600" dirty="0" err="1"/>
              <a:t>lẻ</a:t>
            </a:r>
            <a:r>
              <a:rPr lang="fr-FR" sz="2600" dirty="0"/>
              <a:t> </a:t>
            </a:r>
            <a:r>
              <a:rPr lang="fr-FR" sz="2600" dirty="0" err="1"/>
              <a:t>lần</a:t>
            </a:r>
            <a:r>
              <a:rPr lang="fr-FR" sz="2600" dirty="0"/>
              <a:t> </a:t>
            </a:r>
            <a:r>
              <a:rPr lang="fr-FR" sz="2600" dirty="0" err="1"/>
              <a:t>bước</a:t>
            </a:r>
            <a:r>
              <a:rPr lang="fr-FR" sz="2600" dirty="0"/>
              <a:t> </a:t>
            </a:r>
            <a:r>
              <a:rPr lang="fr-FR" sz="2600" dirty="0" err="1"/>
              <a:t>sóng</a:t>
            </a:r>
            <a:r>
              <a:rPr lang="fr-FR" sz="2600" dirty="0"/>
              <a:t>.</a:t>
            </a:r>
            <a:endParaRPr lang="en-VN" sz="2600" dirty="0"/>
          </a:p>
          <a:p>
            <a:pPr>
              <a:lnSpc>
                <a:spcPct val="150000"/>
              </a:lnSpc>
            </a:pPr>
            <a:r>
              <a:rPr lang="fr-FR" sz="2600" dirty="0"/>
              <a:t>D. </a:t>
            </a:r>
            <a:r>
              <a:rPr lang="fr-FR" sz="2600" dirty="0" err="1"/>
              <a:t>cực</a:t>
            </a:r>
            <a:r>
              <a:rPr lang="fr-FR" sz="2600" dirty="0"/>
              <a:t> </a:t>
            </a:r>
            <a:r>
              <a:rPr lang="fr-FR" sz="2600" dirty="0" err="1"/>
              <a:t>đại</a:t>
            </a:r>
            <a:r>
              <a:rPr lang="fr-FR" sz="2600" dirty="0"/>
              <a:t> khi </a:t>
            </a:r>
            <a:r>
              <a:rPr lang="fr-FR" sz="2600" dirty="0" err="1"/>
              <a:t>hai</a:t>
            </a:r>
            <a:r>
              <a:rPr lang="fr-FR" sz="2600" dirty="0"/>
              <a:t> </a:t>
            </a:r>
            <a:r>
              <a:rPr lang="fr-FR" sz="2600" dirty="0" err="1"/>
              <a:t>sóng</a:t>
            </a:r>
            <a:r>
              <a:rPr lang="fr-FR" sz="2600" dirty="0"/>
              <a:t> </a:t>
            </a:r>
            <a:r>
              <a:rPr lang="fr-FR" sz="2600" dirty="0" err="1"/>
              <a:t>tới</a:t>
            </a:r>
            <a:r>
              <a:rPr lang="fr-FR" sz="2600" dirty="0"/>
              <a:t> </a:t>
            </a:r>
            <a:r>
              <a:rPr lang="fr-FR" sz="2600" dirty="0" err="1"/>
              <a:t>điểm</a:t>
            </a:r>
            <a:r>
              <a:rPr lang="fr-FR" sz="2600" dirty="0"/>
              <a:t> </a:t>
            </a:r>
            <a:r>
              <a:rPr lang="fr-FR" sz="2600" dirty="0" err="1"/>
              <a:t>đó</a:t>
            </a:r>
            <a:r>
              <a:rPr lang="fr-FR" sz="2600" dirty="0"/>
              <a:t> </a:t>
            </a:r>
            <a:r>
              <a:rPr lang="fr-FR" sz="2600" dirty="0" err="1"/>
              <a:t>cùng</a:t>
            </a:r>
            <a:r>
              <a:rPr lang="fr-FR" sz="2600" dirty="0"/>
              <a:t> </a:t>
            </a:r>
            <a:r>
              <a:rPr lang="fr-FR" sz="2600" dirty="0" err="1"/>
              <a:t>pha</a:t>
            </a:r>
            <a:r>
              <a:rPr lang="fr-FR" sz="2600" dirty="0"/>
              <a:t>.</a:t>
            </a:r>
            <a:endParaRPr lang="en-VN" sz="2600" dirty="0"/>
          </a:p>
        </p:txBody>
      </p:sp>
    </p:spTree>
    <p:extLst>
      <p:ext uri="{BB962C8B-B14F-4D97-AF65-F5344CB8AC3E}">
        <p14:creationId xmlns:p14="http://schemas.microsoft.com/office/powerpoint/2010/main" val="408606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BD3F5CF-850D-4E4A-A3C0-79D4A4BA3CE0}"/>
              </a:ext>
            </a:extLst>
          </p:cNvPr>
          <p:cNvGrpSpPr/>
          <p:nvPr/>
        </p:nvGrpSpPr>
        <p:grpSpPr>
          <a:xfrm>
            <a:off x="3352800" y="193964"/>
            <a:ext cx="5039124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36">
              <a:extLst>
                <a:ext uri="{FF2B5EF4-FFF2-40B4-BE49-F238E27FC236}">
                  <a16:creationId xmlns:a16="http://schemas.microsoft.com/office/drawing/2014/main" id="{3962B0B8-BB9A-411A-B1B7-84BA515DC819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53C85919-D452-43CC-96A2-46EE13BDC7BE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Củng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cố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C0492963-3668-4802-9908-14172161E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" y="228600"/>
            <a:ext cx="870394" cy="12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empty-blue-rectangle">
            <a:extLst>
              <a:ext uri="{FF2B5EF4-FFF2-40B4-BE49-F238E27FC236}">
                <a16:creationId xmlns:a16="http://schemas.microsoft.com/office/drawing/2014/main" id="{65BEB4CB-9004-46D2-B70C-88BD73F6A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450141"/>
            <a:ext cx="11286702" cy="434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CCA67786-AFB7-4B0C-8F7C-524745343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1828800"/>
            <a:ext cx="10134600" cy="301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600" b="1" dirty="0" err="1">
                <a:solidFill>
                  <a:srgbClr val="C00000"/>
                </a:solidFill>
              </a:rPr>
              <a:t>Câu</a:t>
            </a:r>
            <a:r>
              <a:rPr lang="pt-BR" sz="2600" b="1" dirty="0">
                <a:solidFill>
                  <a:srgbClr val="C00000"/>
                </a:solidFill>
              </a:rPr>
              <a:t> 3: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Trong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hiện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tượng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giao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thoa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sóng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trên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mặt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nước</a:t>
            </a:r>
            <a:r>
              <a:rPr lang="pt-BR" sz="2600" dirty="0">
                <a:solidFill>
                  <a:srgbClr val="C00000"/>
                </a:solidFill>
              </a:rPr>
              <a:t>, </a:t>
            </a:r>
            <a:r>
              <a:rPr lang="pt-BR" sz="2600" dirty="0" err="1">
                <a:solidFill>
                  <a:srgbClr val="C00000"/>
                </a:solidFill>
              </a:rPr>
              <a:t>khoảng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cách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giữa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hai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cực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đại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liên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tiếp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nằm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trên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đường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nối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hai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tâm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sóng</a:t>
            </a:r>
            <a:r>
              <a:rPr lang="pt-BR" sz="2600" dirty="0">
                <a:solidFill>
                  <a:srgbClr val="C00000"/>
                </a:solidFill>
              </a:rPr>
              <a:t> </a:t>
            </a:r>
            <a:r>
              <a:rPr lang="pt-BR" sz="2600" dirty="0" err="1">
                <a:solidFill>
                  <a:srgbClr val="C00000"/>
                </a:solidFill>
              </a:rPr>
              <a:t>bằng</a:t>
            </a:r>
            <a:endParaRPr lang="en-VN" sz="26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600" dirty="0"/>
              <a:t>A. </a:t>
            </a:r>
            <a:r>
              <a:rPr lang="pt-BR" sz="2600" dirty="0" err="1"/>
              <a:t>một</a:t>
            </a:r>
            <a:r>
              <a:rPr lang="pt-BR" sz="2600" dirty="0"/>
              <a:t> </a:t>
            </a:r>
            <a:r>
              <a:rPr lang="pt-BR" sz="2600" dirty="0" err="1"/>
              <a:t>bước</a:t>
            </a:r>
            <a:r>
              <a:rPr lang="pt-BR" sz="2600" dirty="0"/>
              <a:t> </a:t>
            </a:r>
            <a:r>
              <a:rPr lang="pt-BR" sz="2600" dirty="0" err="1"/>
              <a:t>sóng</a:t>
            </a:r>
            <a:r>
              <a:rPr lang="pt-BR" sz="2600" dirty="0"/>
              <a:t>.				B. </a:t>
            </a:r>
            <a:r>
              <a:rPr lang="pt-BR" sz="2600" dirty="0" err="1"/>
              <a:t>một</a:t>
            </a:r>
            <a:r>
              <a:rPr lang="pt-BR" sz="2600" dirty="0"/>
              <a:t> </a:t>
            </a:r>
            <a:r>
              <a:rPr lang="pt-BR" sz="2600" dirty="0" err="1"/>
              <a:t>phần</a:t>
            </a:r>
            <a:r>
              <a:rPr lang="pt-BR" sz="2600" dirty="0"/>
              <a:t> </a:t>
            </a:r>
            <a:r>
              <a:rPr lang="pt-BR" sz="2600" dirty="0" err="1"/>
              <a:t>tư</a:t>
            </a:r>
            <a:r>
              <a:rPr lang="pt-BR" sz="2600" dirty="0"/>
              <a:t> </a:t>
            </a:r>
            <a:r>
              <a:rPr lang="pt-BR" sz="2600" dirty="0" err="1"/>
              <a:t>bước</a:t>
            </a:r>
            <a:r>
              <a:rPr lang="pt-BR" sz="2600" dirty="0"/>
              <a:t> </a:t>
            </a:r>
            <a:r>
              <a:rPr lang="pt-BR" sz="2600" dirty="0" err="1"/>
              <a:t>sóng</a:t>
            </a:r>
            <a:r>
              <a:rPr lang="pt-BR" sz="2600" dirty="0"/>
              <a:t>.</a:t>
            </a:r>
            <a:endParaRPr lang="en-VN" sz="2600" dirty="0"/>
          </a:p>
          <a:p>
            <a:pPr>
              <a:lnSpc>
                <a:spcPct val="150000"/>
              </a:lnSpc>
            </a:pPr>
            <a:r>
              <a:rPr lang="pt-BR" sz="2600" dirty="0"/>
              <a:t>C. </a:t>
            </a:r>
            <a:r>
              <a:rPr lang="pt-BR" sz="2600" dirty="0" err="1"/>
              <a:t>một</a:t>
            </a:r>
            <a:r>
              <a:rPr lang="pt-BR" sz="2600" dirty="0"/>
              <a:t> </a:t>
            </a:r>
            <a:r>
              <a:rPr lang="pt-BR" sz="2600" dirty="0" err="1"/>
              <a:t>nửa</a:t>
            </a:r>
            <a:r>
              <a:rPr lang="pt-BR" sz="2600" dirty="0"/>
              <a:t> </a:t>
            </a:r>
            <a:r>
              <a:rPr lang="pt-BR" sz="2600" dirty="0" err="1"/>
              <a:t>bước</a:t>
            </a:r>
            <a:r>
              <a:rPr lang="pt-BR" sz="2600" dirty="0"/>
              <a:t> </a:t>
            </a:r>
            <a:r>
              <a:rPr lang="pt-BR" sz="2600" dirty="0" err="1"/>
              <a:t>sóng</a:t>
            </a:r>
            <a:r>
              <a:rPr lang="pt-BR" sz="2600" dirty="0"/>
              <a:t>.			D. </a:t>
            </a:r>
            <a:r>
              <a:rPr lang="pt-BR" sz="2600" dirty="0" err="1"/>
              <a:t>hai</a:t>
            </a:r>
            <a:r>
              <a:rPr lang="pt-BR" sz="2600" dirty="0"/>
              <a:t> </a:t>
            </a:r>
            <a:r>
              <a:rPr lang="pt-BR" sz="2600" dirty="0" err="1"/>
              <a:t>lần</a:t>
            </a:r>
            <a:r>
              <a:rPr lang="pt-BR" sz="2600" dirty="0"/>
              <a:t> </a:t>
            </a:r>
            <a:r>
              <a:rPr lang="pt-BR" sz="2600" dirty="0" err="1"/>
              <a:t>bước</a:t>
            </a:r>
            <a:r>
              <a:rPr lang="pt-BR" sz="2600" dirty="0"/>
              <a:t> </a:t>
            </a:r>
            <a:r>
              <a:rPr lang="pt-BR" sz="2600" dirty="0" err="1"/>
              <a:t>sóng</a:t>
            </a:r>
            <a:r>
              <a:rPr lang="pt-BR" sz="2600" dirty="0"/>
              <a:t>.</a:t>
            </a:r>
            <a:endParaRPr lang="en-VN" sz="2600" dirty="0"/>
          </a:p>
        </p:txBody>
      </p:sp>
    </p:spTree>
    <p:extLst>
      <p:ext uri="{BB962C8B-B14F-4D97-AF65-F5344CB8AC3E}">
        <p14:creationId xmlns:p14="http://schemas.microsoft.com/office/powerpoint/2010/main" val="90901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&#10;&#10;Description automatically generated">
            <a:extLst>
              <a:ext uri="{FF2B5EF4-FFF2-40B4-BE49-F238E27FC236}">
                <a16:creationId xmlns:a16="http://schemas.microsoft.com/office/drawing/2014/main" id="{E54954F6-6379-4678-B20D-61C40C48CF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1" t="6256" r="-290" b="10435"/>
          <a:stretch/>
        </p:blipFill>
        <p:spPr>
          <a:xfrm>
            <a:off x="-226032" y="0"/>
            <a:ext cx="12418032" cy="6768398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581915FF-5592-4D83-8F3C-211555FFE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2381250"/>
            <a:ext cx="12192000" cy="2057400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7EB518A5-5957-4E4A-800A-DCA58D1B634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566556" y="3006845"/>
            <a:ext cx="13299712" cy="11237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>
                <a:solidFill>
                  <a:srgbClr val="C00000"/>
                </a:solidFill>
                <a:ea typeface="ＭＳ Ｐゴシック" panose="020B0600070205080204" pitchFamily="50" charset="-128"/>
              </a:rPr>
              <a:t>Giao thoa sóng</a:t>
            </a:r>
            <a:endParaRPr lang="en-US" altLang="en-US" sz="6000" b="1">
              <a:solidFill>
                <a:srgbClr val="C00000"/>
              </a:solidFill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052FA819-7E60-4C28-827B-BC8E0DB662B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407087" y="2438400"/>
            <a:ext cx="3264618" cy="850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Bài 8:</a:t>
            </a:r>
          </a:p>
        </p:txBody>
      </p:sp>
    </p:spTree>
    <p:extLst>
      <p:ext uri="{BB962C8B-B14F-4D97-AF65-F5344CB8AC3E}">
        <p14:creationId xmlns:p14="http://schemas.microsoft.com/office/powerpoint/2010/main" val="3819782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3A962AA-A868-4DDB-B8DC-E967CC270311}"/>
              </a:ext>
            </a:extLst>
          </p:cNvPr>
          <p:cNvGrpSpPr/>
          <p:nvPr/>
        </p:nvGrpSpPr>
        <p:grpSpPr>
          <a:xfrm>
            <a:off x="3352800" y="193964"/>
            <a:ext cx="5039124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84E53D26-F81F-4C57-9942-5AB335C96926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C70C06EC-90B3-4EF8-A6BC-D1F1BEF230D5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Củng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cố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2FEAF928-8F2C-4986-8F9F-412EFB10F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" y="228600"/>
            <a:ext cx="870394" cy="12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empty-blue-rectangle">
            <a:extLst>
              <a:ext uri="{FF2B5EF4-FFF2-40B4-BE49-F238E27FC236}">
                <a16:creationId xmlns:a16="http://schemas.microsoft.com/office/drawing/2014/main" id="{90818F7C-FADD-4774-BC39-EA71E0A9B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066800"/>
            <a:ext cx="1005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EF9BD0-98F1-BD4F-94BC-CA6B43ACFE53}"/>
              </a:ext>
            </a:extLst>
          </p:cNvPr>
          <p:cNvSpPr/>
          <p:nvPr/>
        </p:nvSpPr>
        <p:spPr>
          <a:xfrm>
            <a:off x="1447800" y="1219200"/>
            <a:ext cx="9144000" cy="1820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nl-NL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nl-NL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4: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Hai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nl-NL" sz="2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</a:t>
            </a:r>
            <a:r>
              <a:rPr lang="nl-NL" sz="2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</a:t>
            </a:r>
            <a:r>
              <a:rPr lang="nl-NL" sz="2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u</a:t>
            </a:r>
            <a:r>
              <a:rPr lang="nl-NL" sz="2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Acos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  <a:sym typeface="Symbol" pitchFamily="2" charset="2"/>
              </a:rPr>
              <a:t>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nl-NL" sz="2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nl-NL" sz="2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nl-NL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VN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B345DA0-E203-054C-8B8D-D836D1F322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62" y="3708054"/>
            <a:ext cx="8128000" cy="1663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F88EFB-1FEC-E84F-A636-5473B7582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075" y="4578350"/>
            <a:ext cx="12065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9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3A962AA-A868-4DDB-B8DC-E967CC270311}"/>
              </a:ext>
            </a:extLst>
          </p:cNvPr>
          <p:cNvGrpSpPr/>
          <p:nvPr/>
        </p:nvGrpSpPr>
        <p:grpSpPr>
          <a:xfrm>
            <a:off x="3352800" y="193964"/>
            <a:ext cx="5039124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84E53D26-F81F-4C57-9942-5AB335C96926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C70C06EC-90B3-4EF8-A6BC-D1F1BEF230D5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Củng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cố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2FEAF928-8F2C-4986-8F9F-412EFB10F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" y="228600"/>
            <a:ext cx="870394" cy="12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empty-blue-rectangle">
            <a:extLst>
              <a:ext uri="{FF2B5EF4-FFF2-40B4-BE49-F238E27FC236}">
                <a16:creationId xmlns:a16="http://schemas.microsoft.com/office/drawing/2014/main" id="{90818F7C-FADD-4774-BC39-EA71E0A9B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599" y="1066800"/>
            <a:ext cx="1089660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EF9BD0-98F1-BD4F-94BC-CA6B43ACFE53}"/>
              </a:ext>
            </a:extLst>
          </p:cNvPr>
          <p:cNvSpPr/>
          <p:nvPr/>
        </p:nvSpPr>
        <p:spPr>
          <a:xfrm>
            <a:off x="1447799" y="1219200"/>
            <a:ext cx="9753601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/>
              <a:t>Câu </a:t>
            </a:r>
            <a:r>
              <a:rPr lang="nl-NL" sz="2600" b="1" dirty="0"/>
              <a:t>5</a:t>
            </a:r>
            <a:r>
              <a:rPr lang="vi-VN" sz="2600" b="1" dirty="0"/>
              <a:t>:</a:t>
            </a:r>
            <a:r>
              <a:rPr lang="vi-VN" sz="2600" dirty="0"/>
              <a:t> Hai điểm A và B trên mặt nước là hai nguồn dao động cùng phương trình u = acos10πt (cm). Vận tốc truyền sóng trên mặt nước là 0,1m/s. Xét một điểm trên mặt nước cách A và B những đoạn d</a:t>
            </a:r>
            <a:r>
              <a:rPr lang="vi-VN" sz="2600" baseline="-25000" dirty="0"/>
              <a:t>1</a:t>
            </a:r>
            <a:r>
              <a:rPr lang="vi-VN" sz="2600" dirty="0"/>
              <a:t> = 18cm, d</a:t>
            </a:r>
            <a:r>
              <a:rPr lang="vi-VN" sz="2600" baseline="-25000" dirty="0"/>
              <a:t>2</a:t>
            </a:r>
            <a:r>
              <a:rPr lang="vi-VN" sz="2600" dirty="0"/>
              <a:t> = 21cm. Tính từ đường trung trực của AB thì M thuộc:</a:t>
            </a:r>
            <a:endParaRPr lang="en-VN" sz="2600" dirty="0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F8C483A-E9ED-3046-8E42-91462C16A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959350"/>
            <a:ext cx="9829800" cy="1358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737720-5102-3A42-87B6-83497B44EC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4974590"/>
            <a:ext cx="4140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CFB4007A-A287-4977-B2DC-9E7E285C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673" y="712115"/>
            <a:ext cx="4685137" cy="2667501"/>
          </a:xfrm>
          <a:prstGeom prst="rect">
            <a:avLst/>
          </a:prstGeom>
        </p:spPr>
      </p:pic>
      <p:sp>
        <p:nvSpPr>
          <p:cNvPr id="42" name="Text Box 2">
            <a:extLst>
              <a:ext uri="{FF2B5EF4-FFF2-40B4-BE49-F238E27FC236}">
                <a16:creationId xmlns:a16="http://schemas.microsoft.com/office/drawing/2014/main" id="{E13375EB-EF08-4770-A9FC-9DC894B4D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689206"/>
            <a:ext cx="353853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i="1">
                <a:solidFill>
                  <a:srgbClr val="0070C0"/>
                </a:solidFill>
              </a:rPr>
              <a:t>1.  Thí nghiệm: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35D000-9305-499B-A9A3-586F975CD573}"/>
              </a:ext>
            </a:extLst>
          </p:cNvPr>
          <p:cNvGrpSpPr/>
          <p:nvPr/>
        </p:nvGrpSpPr>
        <p:grpSpPr>
          <a:xfrm>
            <a:off x="-294357" y="64867"/>
            <a:ext cx="11800556" cy="551274"/>
            <a:chOff x="74035" y="2267003"/>
            <a:chExt cx="10701168" cy="769538"/>
          </a:xfrm>
        </p:grpSpPr>
        <p:grpSp>
          <p:nvGrpSpPr>
            <p:cNvPr id="44" name="Group 70">
              <a:extLst>
                <a:ext uri="{FF2B5EF4-FFF2-40B4-BE49-F238E27FC236}">
                  <a16:creationId xmlns:a16="http://schemas.microsoft.com/office/drawing/2014/main" id="{88810F6D-6242-4128-803C-3FC9D02693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8"/>
              <a:ext cx="10489097" cy="756153"/>
              <a:chOff x="564746" y="3403328"/>
              <a:chExt cx="5401395" cy="1456458"/>
            </a:xfrm>
          </p:grpSpPr>
          <p:pic>
            <p:nvPicPr>
              <p:cNvPr id="47" name="Picture 46" descr="empty-green-rectangle">
                <a:extLst>
                  <a:ext uri="{FF2B5EF4-FFF2-40B4-BE49-F238E27FC236}">
                    <a16:creationId xmlns:a16="http://schemas.microsoft.com/office/drawing/2014/main" id="{E26837A1-C06F-4723-99BA-09C53CEAD4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28"/>
                <a:ext cx="5401395" cy="1456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47" descr="green-top-faded">
                <a:extLst>
                  <a:ext uri="{FF2B5EF4-FFF2-40B4-BE49-F238E27FC236}">
                    <a16:creationId xmlns:a16="http://schemas.microsoft.com/office/drawing/2014/main" id="{5D57CC71-4741-4CA4-A980-CF78D00D89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6208EB7-E1D0-4CE6-97B9-E27DE2140B52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46" name="Rectangle 1026060">
              <a:extLst>
                <a:ext uri="{FF2B5EF4-FFF2-40B4-BE49-F238E27FC236}">
                  <a16:creationId xmlns:a16="http://schemas.microsoft.com/office/drawing/2014/main" id="{9CE2A646-5569-40E8-B4F6-6B2C9FE09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25" y="2277655"/>
              <a:ext cx="9273711" cy="756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 dirty="0">
                  <a:cs typeface="Arial" panose="020B0604020202020204" pitchFamily="34" charset="0"/>
                </a:rPr>
                <a:t>Hiện tượng giao thoa của hai sóng mặt nước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50" name="Text Box 32">
            <a:extLst>
              <a:ext uri="{FF2B5EF4-FFF2-40B4-BE49-F238E27FC236}">
                <a16:creationId xmlns:a16="http://schemas.microsoft.com/office/drawing/2014/main" id="{922139B8-4367-4E10-AC0A-65E9AE844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19" y="1188238"/>
            <a:ext cx="64154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 dirty="0">
                <a:latin typeface="Arial" panose="020B0604020202020204" pitchFamily="34" charset="0"/>
              </a:rPr>
              <a:t>Một cần rung có gắn hai mũi nhọn S</a:t>
            </a:r>
            <a:r>
              <a:rPr lang="en-US" sz="2400" b="0" baseline="-25000" dirty="0">
                <a:latin typeface="Arial" panose="020B0604020202020204" pitchFamily="34" charset="0"/>
              </a:rPr>
              <a:t>1</a:t>
            </a:r>
            <a:r>
              <a:rPr lang="en-US" sz="2400" b="0" dirty="0">
                <a:latin typeface="Arial" panose="020B0604020202020204" pitchFamily="34" charset="0"/>
              </a:rPr>
              <a:t>, S</a:t>
            </a:r>
            <a:r>
              <a:rPr lang="en-US" sz="2400" b="0" baseline="-25000" dirty="0">
                <a:latin typeface="Arial" panose="020B0604020202020204" pitchFamily="34" charset="0"/>
              </a:rPr>
              <a:t>2</a:t>
            </a:r>
            <a:r>
              <a:rPr lang="en-US" sz="2400" b="0" dirty="0">
                <a:latin typeface="Arial" panose="020B0604020202020204" pitchFamily="34" charset="0"/>
              </a:rPr>
              <a:t> cách nhau vài cm. Khi cho cần rung dao động</a:t>
            </a:r>
          </a:p>
          <a:p>
            <a:pPr>
              <a:spcBef>
                <a:spcPct val="50000"/>
              </a:spcBef>
            </a:pPr>
            <a:endParaRPr lang="en-US" sz="2400" b="0" dirty="0">
              <a:latin typeface="Arial" panose="020B0604020202020204" pitchFamily="34" charset="0"/>
            </a:endParaRPr>
          </a:p>
        </p:txBody>
      </p:sp>
      <p:pic>
        <p:nvPicPr>
          <p:cNvPr id="51" name="Picture 2" descr="2waves">
            <a:extLst>
              <a:ext uri="{FF2B5EF4-FFF2-40B4-BE49-F238E27FC236}">
                <a16:creationId xmlns:a16="http://schemas.microsoft.com/office/drawing/2014/main" id="{7D3521B7-6BE4-4DCB-A8C2-A294B382B7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731654" y="3835808"/>
            <a:ext cx="2883865" cy="26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CD98AF0-DB37-4ED6-AA32-B7EDBF95E472}"/>
              </a:ext>
            </a:extLst>
          </p:cNvPr>
          <p:cNvGrpSpPr/>
          <p:nvPr/>
        </p:nvGrpSpPr>
        <p:grpSpPr>
          <a:xfrm>
            <a:off x="274638" y="2045866"/>
            <a:ext cx="6657035" cy="1391584"/>
            <a:chOff x="274638" y="2045866"/>
            <a:chExt cx="6657035" cy="1391584"/>
          </a:xfrm>
        </p:grpSpPr>
        <p:pic>
          <p:nvPicPr>
            <p:cNvPr id="53" name="Picture 4" descr="empty-blue-rectangle">
              <a:extLst>
                <a:ext uri="{FF2B5EF4-FFF2-40B4-BE49-F238E27FC236}">
                  <a16:creationId xmlns:a16="http://schemas.microsoft.com/office/drawing/2014/main" id="{D429A061-C79B-4A4B-B196-6CBA1F652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4638" y="2045866"/>
              <a:ext cx="6657035" cy="139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487F2B7-E817-42CD-93E9-17BDF490F21B}"/>
                </a:ext>
              </a:extLst>
            </p:cNvPr>
            <p:cNvSpPr txBox="1"/>
            <p:nvPr/>
          </p:nvSpPr>
          <p:spPr>
            <a:xfrm>
              <a:off x="646116" y="2138736"/>
              <a:ext cx="5749410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500">
                  <a:latin typeface="Arial" panose="020B0604020202020204" pitchFamily="34" charset="0"/>
                </a:rPr>
                <a:t>Trên mặt nước xuất hiện những gợn sóng ổn định hình các đường hypebol có tiêu điểm S</a:t>
              </a:r>
              <a:r>
                <a:rPr lang="en-US" altLang="vi-VN" sz="2500" baseline="-25000">
                  <a:latin typeface="Arial" panose="020B0604020202020204" pitchFamily="34" charset="0"/>
                </a:rPr>
                <a:t>1</a:t>
              </a:r>
              <a:r>
                <a:rPr lang="en-US" altLang="vi-VN" sz="2500">
                  <a:latin typeface="Arial" panose="020B0604020202020204" pitchFamily="34" charset="0"/>
                </a:rPr>
                <a:t>,S</a:t>
              </a:r>
              <a:r>
                <a:rPr lang="en-US" altLang="vi-VN" sz="2500" baseline="-25000">
                  <a:latin typeface="Arial" panose="020B0604020202020204" pitchFamily="34" charset="0"/>
                </a:rPr>
                <a:t>2</a:t>
              </a:r>
              <a:endParaRPr lang="en-US" altLang="vi-VN" sz="2500">
                <a:latin typeface="Arial" panose="020B0604020202020204" pitchFamily="34" charset="0"/>
              </a:endParaRPr>
            </a:p>
          </p:txBody>
        </p:sp>
      </p:grpSp>
      <p:pic>
        <p:nvPicPr>
          <p:cNvPr id="14" name="Content Placeholder 4" descr="A picture containing cymbal&#10;&#10;Description automatically generated">
            <a:extLst>
              <a:ext uri="{FF2B5EF4-FFF2-40B4-BE49-F238E27FC236}">
                <a16:creationId xmlns:a16="http://schemas.microsoft.com/office/drawing/2014/main" id="{A6B32045-121E-4DD4-8777-5F946B724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" y="3685494"/>
            <a:ext cx="4453219" cy="2909430"/>
          </a:xfrm>
          <a:prstGeom prst="rect">
            <a:avLst/>
          </a:prstGeom>
        </p:spPr>
      </p:pic>
      <p:pic>
        <p:nvPicPr>
          <p:cNvPr id="15" name="Picture 14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24A946EB-E105-402C-BD55-E9827C57F2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t="11418"/>
          <a:stretch/>
        </p:blipFill>
        <p:spPr>
          <a:xfrm>
            <a:off x="4813785" y="3685494"/>
            <a:ext cx="3941259" cy="29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Oval 2"/>
          <p:cNvSpPr>
            <a:spLocks noChangeArrowheads="1"/>
          </p:cNvSpPr>
          <p:nvPr/>
        </p:nvSpPr>
        <p:spPr bwMode="auto">
          <a:xfrm>
            <a:off x="5715000" y="38100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6675" name="Oval 3"/>
          <p:cNvSpPr>
            <a:spLocks noChangeArrowheads="1"/>
          </p:cNvSpPr>
          <p:nvPr/>
        </p:nvSpPr>
        <p:spPr bwMode="auto">
          <a:xfrm>
            <a:off x="5541963" y="3624263"/>
            <a:ext cx="457200" cy="457200"/>
          </a:xfrm>
          <a:prstGeom prst="ellipse">
            <a:avLst/>
          </a:prstGeom>
          <a:noFill/>
          <a:ln w="1905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6676" name="Oval 4"/>
          <p:cNvSpPr>
            <a:spLocks noChangeArrowheads="1"/>
          </p:cNvSpPr>
          <p:nvPr/>
        </p:nvSpPr>
        <p:spPr bwMode="auto">
          <a:xfrm>
            <a:off x="5095875" y="3189288"/>
            <a:ext cx="1371600" cy="1371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6677" name="Oval 5"/>
          <p:cNvSpPr>
            <a:spLocks noChangeArrowheads="1"/>
          </p:cNvSpPr>
          <p:nvPr/>
        </p:nvSpPr>
        <p:spPr bwMode="auto">
          <a:xfrm>
            <a:off x="4637088" y="2732088"/>
            <a:ext cx="2286000" cy="2286000"/>
          </a:xfrm>
          <a:prstGeom prst="ellipse">
            <a:avLst/>
          </a:prstGeom>
          <a:noFill/>
          <a:ln w="1905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6678" name="Oval 6"/>
          <p:cNvSpPr>
            <a:spLocks noChangeArrowheads="1"/>
          </p:cNvSpPr>
          <p:nvPr/>
        </p:nvSpPr>
        <p:spPr bwMode="auto">
          <a:xfrm>
            <a:off x="4181476" y="2273301"/>
            <a:ext cx="3198813" cy="31988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6679" name="Oval 7"/>
          <p:cNvSpPr>
            <a:spLocks noChangeArrowheads="1"/>
          </p:cNvSpPr>
          <p:nvPr/>
        </p:nvSpPr>
        <p:spPr bwMode="auto">
          <a:xfrm>
            <a:off x="3724276" y="1830388"/>
            <a:ext cx="4113213" cy="4113212"/>
          </a:xfrm>
          <a:prstGeom prst="ellipse">
            <a:avLst/>
          </a:prstGeom>
          <a:noFill/>
          <a:ln w="1905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6680" name="Oval 8"/>
          <p:cNvSpPr>
            <a:spLocks noChangeArrowheads="1"/>
          </p:cNvSpPr>
          <p:nvPr/>
        </p:nvSpPr>
        <p:spPr bwMode="auto">
          <a:xfrm>
            <a:off x="3267076" y="1362076"/>
            <a:ext cx="5027613" cy="5027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6681" name="Oval 9"/>
          <p:cNvSpPr>
            <a:spLocks noChangeArrowheads="1"/>
          </p:cNvSpPr>
          <p:nvPr/>
        </p:nvSpPr>
        <p:spPr bwMode="auto">
          <a:xfrm>
            <a:off x="7989888" y="3757613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6682" name="Oval 10"/>
          <p:cNvSpPr>
            <a:spLocks noChangeArrowheads="1"/>
          </p:cNvSpPr>
          <p:nvPr/>
        </p:nvSpPr>
        <p:spPr bwMode="auto">
          <a:xfrm>
            <a:off x="7816850" y="3571875"/>
            <a:ext cx="457200" cy="457200"/>
          </a:xfrm>
          <a:prstGeom prst="ellipse">
            <a:avLst/>
          </a:prstGeom>
          <a:noFill/>
          <a:ln w="1905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6683" name="Oval 11"/>
          <p:cNvSpPr>
            <a:spLocks noChangeArrowheads="1"/>
          </p:cNvSpPr>
          <p:nvPr/>
        </p:nvSpPr>
        <p:spPr bwMode="auto">
          <a:xfrm>
            <a:off x="7370763" y="3136900"/>
            <a:ext cx="1371600" cy="1371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6684" name="Oval 12"/>
          <p:cNvSpPr>
            <a:spLocks noChangeArrowheads="1"/>
          </p:cNvSpPr>
          <p:nvPr/>
        </p:nvSpPr>
        <p:spPr bwMode="auto">
          <a:xfrm>
            <a:off x="6911975" y="2679700"/>
            <a:ext cx="2286000" cy="2286000"/>
          </a:xfrm>
          <a:prstGeom prst="ellipse">
            <a:avLst/>
          </a:prstGeom>
          <a:noFill/>
          <a:ln w="1905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6685" name="Oval 13"/>
          <p:cNvSpPr>
            <a:spLocks noChangeArrowheads="1"/>
          </p:cNvSpPr>
          <p:nvPr/>
        </p:nvSpPr>
        <p:spPr bwMode="auto">
          <a:xfrm>
            <a:off x="6456363" y="2220913"/>
            <a:ext cx="3198812" cy="31988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6686" name="Oval 14"/>
          <p:cNvSpPr>
            <a:spLocks noChangeArrowheads="1"/>
          </p:cNvSpPr>
          <p:nvPr/>
        </p:nvSpPr>
        <p:spPr bwMode="auto">
          <a:xfrm>
            <a:off x="5999163" y="1778001"/>
            <a:ext cx="4113212" cy="4113213"/>
          </a:xfrm>
          <a:prstGeom prst="ellipse">
            <a:avLst/>
          </a:prstGeom>
          <a:noFill/>
          <a:ln w="1905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6687" name="Oval 15"/>
          <p:cNvSpPr>
            <a:spLocks noChangeArrowheads="1"/>
          </p:cNvSpPr>
          <p:nvPr/>
        </p:nvSpPr>
        <p:spPr bwMode="auto">
          <a:xfrm>
            <a:off x="5549901" y="1317626"/>
            <a:ext cx="5027613" cy="5027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6688" name="Line 16"/>
          <p:cNvSpPr>
            <a:spLocks noChangeShapeType="1"/>
          </p:cNvSpPr>
          <p:nvPr/>
        </p:nvSpPr>
        <p:spPr bwMode="auto">
          <a:xfrm>
            <a:off x="6869114" y="1143000"/>
            <a:ext cx="98425" cy="5562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9" name="Arc 17"/>
          <p:cNvSpPr>
            <a:spLocks/>
          </p:cNvSpPr>
          <p:nvPr/>
        </p:nvSpPr>
        <p:spPr bwMode="auto">
          <a:xfrm>
            <a:off x="5703889" y="1138238"/>
            <a:ext cx="979487" cy="5535612"/>
          </a:xfrm>
          <a:custGeom>
            <a:avLst/>
            <a:gdLst>
              <a:gd name="T0" fmla="*/ 9331564 w 21600"/>
              <a:gd name="T1" fmla="*/ 0 h 41666"/>
              <a:gd name="T2" fmla="*/ 13690961 w 21600"/>
              <a:gd name="T3" fmla="*/ 735443772 h 41666"/>
              <a:gd name="T4" fmla="*/ 0 w 21600"/>
              <a:gd name="T5" fmla="*/ 372752377 h 416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1666" fill="none" extrusionOk="0">
                <a:moveTo>
                  <a:pt x="4537" y="0"/>
                </a:moveTo>
                <a:cubicBezTo>
                  <a:pt x="14491" y="2138"/>
                  <a:pt x="21600" y="10937"/>
                  <a:pt x="21600" y="21118"/>
                </a:cubicBezTo>
                <a:cubicBezTo>
                  <a:pt x="21600" y="30482"/>
                  <a:pt x="15566" y="38779"/>
                  <a:pt x="6658" y="41666"/>
                </a:cubicBezTo>
              </a:path>
              <a:path w="21600" h="41666" stroke="0" extrusionOk="0">
                <a:moveTo>
                  <a:pt x="4537" y="0"/>
                </a:moveTo>
                <a:cubicBezTo>
                  <a:pt x="14491" y="2138"/>
                  <a:pt x="21600" y="10937"/>
                  <a:pt x="21600" y="21118"/>
                </a:cubicBezTo>
                <a:cubicBezTo>
                  <a:pt x="21600" y="30482"/>
                  <a:pt x="15566" y="38779"/>
                  <a:pt x="6658" y="41666"/>
                </a:cubicBezTo>
                <a:lnTo>
                  <a:pt x="0" y="21118"/>
                </a:lnTo>
                <a:lnTo>
                  <a:pt x="4537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0" name="Arc 18"/>
          <p:cNvSpPr>
            <a:spLocks/>
          </p:cNvSpPr>
          <p:nvPr/>
        </p:nvSpPr>
        <p:spPr bwMode="auto">
          <a:xfrm>
            <a:off x="4648200" y="1308101"/>
            <a:ext cx="1817688" cy="5159375"/>
          </a:xfrm>
          <a:custGeom>
            <a:avLst/>
            <a:gdLst>
              <a:gd name="T0" fmla="*/ 29466490 w 21600"/>
              <a:gd name="T1" fmla="*/ 0 h 42360"/>
              <a:gd name="T2" fmla="*/ 30557102 w 21600"/>
              <a:gd name="T3" fmla="*/ 628402984 h 42360"/>
              <a:gd name="T4" fmla="*/ 0 w 21600"/>
              <a:gd name="T5" fmla="*/ 314423956 h 423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360" fill="none" extrusionOk="0">
                <a:moveTo>
                  <a:pt x="4161" y="-1"/>
                </a:moveTo>
                <a:cubicBezTo>
                  <a:pt x="14292" y="1988"/>
                  <a:pt x="21600" y="10869"/>
                  <a:pt x="21600" y="21195"/>
                </a:cubicBezTo>
                <a:cubicBezTo>
                  <a:pt x="21600" y="31461"/>
                  <a:pt x="14374" y="40308"/>
                  <a:pt x="4314" y="42359"/>
                </a:cubicBezTo>
              </a:path>
              <a:path w="21600" h="42360" stroke="0" extrusionOk="0">
                <a:moveTo>
                  <a:pt x="4161" y="-1"/>
                </a:moveTo>
                <a:cubicBezTo>
                  <a:pt x="14292" y="1988"/>
                  <a:pt x="21600" y="10869"/>
                  <a:pt x="21600" y="21195"/>
                </a:cubicBezTo>
                <a:cubicBezTo>
                  <a:pt x="21600" y="31461"/>
                  <a:pt x="14374" y="40308"/>
                  <a:pt x="4314" y="42359"/>
                </a:cubicBezTo>
                <a:lnTo>
                  <a:pt x="0" y="21195"/>
                </a:lnTo>
                <a:lnTo>
                  <a:pt x="4161" y="-1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Arc 19"/>
          <p:cNvSpPr>
            <a:spLocks/>
          </p:cNvSpPr>
          <p:nvPr/>
        </p:nvSpPr>
        <p:spPr bwMode="auto">
          <a:xfrm>
            <a:off x="1970089" y="1706563"/>
            <a:ext cx="4244975" cy="4470400"/>
          </a:xfrm>
          <a:custGeom>
            <a:avLst/>
            <a:gdLst>
              <a:gd name="T0" fmla="*/ 443929463 w 21600"/>
              <a:gd name="T1" fmla="*/ 0 h 37097"/>
              <a:gd name="T2" fmla="*/ 410173264 w 21600"/>
              <a:gd name="T3" fmla="*/ 538708687 h 37097"/>
              <a:gd name="T4" fmla="*/ 0 w 21600"/>
              <a:gd name="T5" fmla="*/ 265571429 h 370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7097" fill="none" extrusionOk="0">
                <a:moveTo>
                  <a:pt x="11493" y="0"/>
                </a:moveTo>
                <a:cubicBezTo>
                  <a:pt x="17783" y="3952"/>
                  <a:pt x="21600" y="10859"/>
                  <a:pt x="21600" y="18288"/>
                </a:cubicBezTo>
                <a:cubicBezTo>
                  <a:pt x="21600" y="26079"/>
                  <a:pt x="17404" y="33266"/>
                  <a:pt x="10619" y="37096"/>
                </a:cubicBezTo>
              </a:path>
              <a:path w="21600" h="37097" stroke="0" extrusionOk="0">
                <a:moveTo>
                  <a:pt x="11493" y="0"/>
                </a:moveTo>
                <a:cubicBezTo>
                  <a:pt x="17783" y="3952"/>
                  <a:pt x="21600" y="10859"/>
                  <a:pt x="21600" y="18288"/>
                </a:cubicBezTo>
                <a:cubicBezTo>
                  <a:pt x="21600" y="26079"/>
                  <a:pt x="17404" y="33266"/>
                  <a:pt x="10619" y="37096"/>
                </a:cubicBezTo>
                <a:lnTo>
                  <a:pt x="0" y="18288"/>
                </a:lnTo>
                <a:lnTo>
                  <a:pt x="11493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3" name="Arc 21"/>
          <p:cNvSpPr>
            <a:spLocks/>
          </p:cNvSpPr>
          <p:nvPr/>
        </p:nvSpPr>
        <p:spPr bwMode="auto">
          <a:xfrm rot="10800000">
            <a:off x="7151689" y="1028701"/>
            <a:ext cx="979487" cy="5535613"/>
          </a:xfrm>
          <a:custGeom>
            <a:avLst/>
            <a:gdLst>
              <a:gd name="T0" fmla="*/ 9331564 w 21600"/>
              <a:gd name="T1" fmla="*/ 0 h 41666"/>
              <a:gd name="T2" fmla="*/ 13690961 w 21600"/>
              <a:gd name="T3" fmla="*/ 735444038 h 41666"/>
              <a:gd name="T4" fmla="*/ 0 w 21600"/>
              <a:gd name="T5" fmla="*/ 372752577 h 416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1666" fill="none" extrusionOk="0">
                <a:moveTo>
                  <a:pt x="4537" y="0"/>
                </a:moveTo>
                <a:cubicBezTo>
                  <a:pt x="14491" y="2138"/>
                  <a:pt x="21600" y="10937"/>
                  <a:pt x="21600" y="21118"/>
                </a:cubicBezTo>
                <a:cubicBezTo>
                  <a:pt x="21600" y="30482"/>
                  <a:pt x="15566" y="38779"/>
                  <a:pt x="6658" y="41666"/>
                </a:cubicBezTo>
              </a:path>
              <a:path w="21600" h="41666" stroke="0" extrusionOk="0">
                <a:moveTo>
                  <a:pt x="4537" y="0"/>
                </a:moveTo>
                <a:cubicBezTo>
                  <a:pt x="14491" y="2138"/>
                  <a:pt x="21600" y="10937"/>
                  <a:pt x="21600" y="21118"/>
                </a:cubicBezTo>
                <a:cubicBezTo>
                  <a:pt x="21600" y="30482"/>
                  <a:pt x="15566" y="38779"/>
                  <a:pt x="6658" y="41666"/>
                </a:cubicBezTo>
                <a:lnTo>
                  <a:pt x="0" y="21118"/>
                </a:lnTo>
                <a:lnTo>
                  <a:pt x="4537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4" name="Arc 22"/>
          <p:cNvSpPr>
            <a:spLocks/>
          </p:cNvSpPr>
          <p:nvPr/>
        </p:nvSpPr>
        <p:spPr bwMode="auto">
          <a:xfrm rot="10647592">
            <a:off x="7370764" y="1241426"/>
            <a:ext cx="1817687" cy="5159375"/>
          </a:xfrm>
          <a:custGeom>
            <a:avLst/>
            <a:gdLst>
              <a:gd name="T0" fmla="*/ 29466473 w 21600"/>
              <a:gd name="T1" fmla="*/ 0 h 42360"/>
              <a:gd name="T2" fmla="*/ 30557086 w 21600"/>
              <a:gd name="T3" fmla="*/ 628402984 h 42360"/>
              <a:gd name="T4" fmla="*/ 0 w 21600"/>
              <a:gd name="T5" fmla="*/ 314423956 h 423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360" fill="none" extrusionOk="0">
                <a:moveTo>
                  <a:pt x="4161" y="-1"/>
                </a:moveTo>
                <a:cubicBezTo>
                  <a:pt x="14292" y="1988"/>
                  <a:pt x="21600" y="10869"/>
                  <a:pt x="21600" y="21195"/>
                </a:cubicBezTo>
                <a:cubicBezTo>
                  <a:pt x="21600" y="31461"/>
                  <a:pt x="14374" y="40308"/>
                  <a:pt x="4314" y="42359"/>
                </a:cubicBezTo>
              </a:path>
              <a:path w="21600" h="42360" stroke="0" extrusionOk="0">
                <a:moveTo>
                  <a:pt x="4161" y="-1"/>
                </a:moveTo>
                <a:cubicBezTo>
                  <a:pt x="14292" y="1988"/>
                  <a:pt x="21600" y="10869"/>
                  <a:pt x="21600" y="21195"/>
                </a:cubicBezTo>
                <a:cubicBezTo>
                  <a:pt x="21600" y="31461"/>
                  <a:pt x="14374" y="40308"/>
                  <a:pt x="4314" y="42359"/>
                </a:cubicBezTo>
                <a:lnTo>
                  <a:pt x="0" y="21195"/>
                </a:lnTo>
                <a:lnTo>
                  <a:pt x="4161" y="-1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5" name="Arc 23"/>
          <p:cNvSpPr>
            <a:spLocks/>
          </p:cNvSpPr>
          <p:nvPr/>
        </p:nvSpPr>
        <p:spPr bwMode="auto">
          <a:xfrm rot="10643624">
            <a:off x="7620001" y="1511300"/>
            <a:ext cx="4244975" cy="4470400"/>
          </a:xfrm>
          <a:custGeom>
            <a:avLst/>
            <a:gdLst>
              <a:gd name="T0" fmla="*/ 443929463 w 21600"/>
              <a:gd name="T1" fmla="*/ 0 h 37097"/>
              <a:gd name="T2" fmla="*/ 410173264 w 21600"/>
              <a:gd name="T3" fmla="*/ 538708687 h 37097"/>
              <a:gd name="T4" fmla="*/ 0 w 21600"/>
              <a:gd name="T5" fmla="*/ 265571429 h 370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7097" fill="none" extrusionOk="0">
                <a:moveTo>
                  <a:pt x="11493" y="0"/>
                </a:moveTo>
                <a:cubicBezTo>
                  <a:pt x="17783" y="3952"/>
                  <a:pt x="21600" y="10859"/>
                  <a:pt x="21600" y="18288"/>
                </a:cubicBezTo>
                <a:cubicBezTo>
                  <a:pt x="21600" y="26079"/>
                  <a:pt x="17404" y="33266"/>
                  <a:pt x="10619" y="37096"/>
                </a:cubicBezTo>
              </a:path>
              <a:path w="21600" h="37097" stroke="0" extrusionOk="0">
                <a:moveTo>
                  <a:pt x="11493" y="0"/>
                </a:moveTo>
                <a:cubicBezTo>
                  <a:pt x="17783" y="3952"/>
                  <a:pt x="21600" y="10859"/>
                  <a:pt x="21600" y="18288"/>
                </a:cubicBezTo>
                <a:cubicBezTo>
                  <a:pt x="21600" y="26079"/>
                  <a:pt x="17404" y="33266"/>
                  <a:pt x="10619" y="37096"/>
                </a:cubicBezTo>
                <a:lnTo>
                  <a:pt x="0" y="18288"/>
                </a:lnTo>
                <a:lnTo>
                  <a:pt x="11493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8" name="Text Box 36"/>
          <p:cNvSpPr txBox="1">
            <a:spLocks noChangeArrowheads="1"/>
          </p:cNvSpPr>
          <p:nvPr/>
        </p:nvSpPr>
        <p:spPr bwMode="auto">
          <a:xfrm>
            <a:off x="5040313" y="3667126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003399"/>
                </a:solidFill>
                <a:latin typeface="Verdana" pitchFamily="34" charset="0"/>
              </a:rPr>
              <a:t>S</a:t>
            </a:r>
            <a:r>
              <a:rPr lang="en-US" altLang="vi-VN" baseline="-25000">
                <a:solidFill>
                  <a:srgbClr val="003399"/>
                </a:solidFill>
                <a:latin typeface="Verdana" pitchFamily="34" charset="0"/>
              </a:rPr>
              <a:t>1</a:t>
            </a:r>
            <a:endParaRPr lang="en-US" altLang="vi-VN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156709" name="Text Box 37"/>
          <p:cNvSpPr txBox="1">
            <a:spLocks noChangeArrowheads="1"/>
          </p:cNvSpPr>
          <p:nvPr/>
        </p:nvSpPr>
        <p:spPr bwMode="auto">
          <a:xfrm>
            <a:off x="8262938" y="357981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003399"/>
                </a:solidFill>
                <a:latin typeface="Verdana" pitchFamily="34" charset="0"/>
              </a:rPr>
              <a:t>S</a:t>
            </a:r>
            <a:r>
              <a:rPr lang="en-US" altLang="vi-VN" baseline="-25000">
                <a:solidFill>
                  <a:srgbClr val="003399"/>
                </a:solidFill>
                <a:latin typeface="Verdana" pitchFamily="34" charset="0"/>
              </a:rPr>
              <a:t>2</a:t>
            </a:r>
            <a:endParaRPr lang="en-US" altLang="vi-VN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7195" name="Text Box 42"/>
          <p:cNvSpPr txBox="1">
            <a:spLocks noChangeArrowheads="1"/>
          </p:cNvSpPr>
          <p:nvPr/>
        </p:nvSpPr>
        <p:spPr bwMode="auto">
          <a:xfrm>
            <a:off x="304800" y="732969"/>
            <a:ext cx="206017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vi-VN" sz="26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vi-VN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6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vi-VN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6716" name="Text Box 44"/>
          <p:cNvSpPr txBox="1">
            <a:spLocks noChangeArrowheads="1"/>
          </p:cNvSpPr>
          <p:nvPr/>
        </p:nvSpPr>
        <p:spPr bwMode="auto">
          <a:xfrm>
            <a:off x="1889126" y="6061076"/>
            <a:ext cx="208582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 giao thoa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837617-99F9-4C02-86A9-0AD7EC181F38}"/>
              </a:ext>
            </a:extLst>
          </p:cNvPr>
          <p:cNvGrpSpPr/>
          <p:nvPr/>
        </p:nvGrpSpPr>
        <p:grpSpPr>
          <a:xfrm>
            <a:off x="-294357" y="64867"/>
            <a:ext cx="11800556" cy="551274"/>
            <a:chOff x="74035" y="2267003"/>
            <a:chExt cx="10701168" cy="769538"/>
          </a:xfrm>
        </p:grpSpPr>
        <p:grpSp>
          <p:nvGrpSpPr>
            <p:cNvPr id="29" name="Group 70">
              <a:extLst>
                <a:ext uri="{FF2B5EF4-FFF2-40B4-BE49-F238E27FC236}">
                  <a16:creationId xmlns:a16="http://schemas.microsoft.com/office/drawing/2014/main" id="{85AE1D5B-2A24-46A2-B75C-2F977256D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8"/>
              <a:ext cx="10489097" cy="756153"/>
              <a:chOff x="564746" y="3403328"/>
              <a:chExt cx="5401395" cy="1456458"/>
            </a:xfrm>
          </p:grpSpPr>
          <p:pic>
            <p:nvPicPr>
              <p:cNvPr id="32" name="Picture 31" descr="empty-green-rectangle">
                <a:extLst>
                  <a:ext uri="{FF2B5EF4-FFF2-40B4-BE49-F238E27FC236}">
                    <a16:creationId xmlns:a16="http://schemas.microsoft.com/office/drawing/2014/main" id="{9BDB5890-77D6-445B-BEDB-29C256B61F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28"/>
                <a:ext cx="5401395" cy="1456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32" descr="green-top-faded">
                <a:extLst>
                  <a:ext uri="{FF2B5EF4-FFF2-40B4-BE49-F238E27FC236}">
                    <a16:creationId xmlns:a16="http://schemas.microsoft.com/office/drawing/2014/main" id="{E7078FC4-13BA-46AE-8B07-0E6416DD6D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712949-1067-4AE5-9984-4FC9B257B4C6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31" name="Rectangle 1026060">
              <a:extLst>
                <a:ext uri="{FF2B5EF4-FFF2-40B4-BE49-F238E27FC236}">
                  <a16:creationId xmlns:a16="http://schemas.microsoft.com/office/drawing/2014/main" id="{71C23DC9-F590-4020-B780-F8798C258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25" y="2277655"/>
              <a:ext cx="9273711" cy="756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Hiện tượng giao thoa của hai sóng mặt nước</a:t>
              </a:r>
              <a:endParaRPr lang="en-US" sz="280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3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675" grpId="0" animBg="1"/>
      <p:bldP spid="156675" grpId="1" animBg="1"/>
      <p:bldP spid="156676" grpId="0" animBg="1"/>
      <p:bldP spid="156676" grpId="1" animBg="1"/>
      <p:bldP spid="156677" grpId="0" animBg="1"/>
      <p:bldP spid="156677" grpId="1" animBg="1"/>
      <p:bldP spid="156678" grpId="0" animBg="1"/>
      <p:bldP spid="156678" grpId="1" animBg="1"/>
      <p:bldP spid="156679" grpId="0" animBg="1"/>
      <p:bldP spid="156679" grpId="1" animBg="1"/>
      <p:bldP spid="156680" grpId="0" animBg="1"/>
      <p:bldP spid="156680" grpId="1" animBg="1"/>
      <p:bldP spid="156681" grpId="0" animBg="1"/>
      <p:bldP spid="156682" grpId="0" animBg="1"/>
      <p:bldP spid="156682" grpId="1" animBg="1"/>
      <p:bldP spid="156683" grpId="0" animBg="1"/>
      <p:bldP spid="156683" grpId="1" animBg="1"/>
      <p:bldP spid="156684" grpId="0" animBg="1"/>
      <p:bldP spid="156684" grpId="1" animBg="1"/>
      <p:bldP spid="156685" grpId="0" animBg="1"/>
      <p:bldP spid="156685" grpId="1" animBg="1"/>
      <p:bldP spid="156686" grpId="0" animBg="1"/>
      <p:bldP spid="156686" grpId="1" animBg="1"/>
      <p:bldP spid="156687" grpId="0" animBg="1"/>
      <p:bldP spid="156687" grpId="1" animBg="1"/>
      <p:bldP spid="156688" grpId="0" animBg="1"/>
      <p:bldP spid="156689" grpId="0" animBg="1"/>
      <p:bldP spid="156690" grpId="0" animBg="1"/>
      <p:bldP spid="156691" grpId="0" animBg="1"/>
      <p:bldP spid="156693" grpId="0" animBg="1"/>
      <p:bldP spid="156694" grpId="0" animBg="1"/>
      <p:bldP spid="156695" grpId="0" animBg="1"/>
      <p:bldP spid="156708" grpId="0"/>
      <p:bldP spid="156709" grpId="0"/>
      <p:bldP spid="1567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40" name="Group 76"/>
          <p:cNvGrpSpPr>
            <a:grpSpLocks/>
          </p:cNvGrpSpPr>
          <p:nvPr/>
        </p:nvGrpSpPr>
        <p:grpSpPr bwMode="auto">
          <a:xfrm>
            <a:off x="2195410" y="2198687"/>
            <a:ext cx="5638800" cy="3973513"/>
            <a:chOff x="2003" y="1392"/>
            <a:chExt cx="3757" cy="2503"/>
          </a:xfrm>
        </p:grpSpPr>
        <p:grpSp>
          <p:nvGrpSpPr>
            <p:cNvPr id="62470" name="Group 6"/>
            <p:cNvGrpSpPr>
              <a:grpSpLocks/>
            </p:cNvGrpSpPr>
            <p:nvPr/>
          </p:nvGrpSpPr>
          <p:grpSpPr bwMode="auto">
            <a:xfrm>
              <a:off x="2003" y="1392"/>
              <a:ext cx="3757" cy="2503"/>
              <a:chOff x="947" y="1150"/>
              <a:chExt cx="3757" cy="2503"/>
            </a:xfrm>
          </p:grpSpPr>
          <p:sp>
            <p:nvSpPr>
              <p:cNvPr id="62471" name="Line 7"/>
              <p:cNvSpPr>
                <a:spLocks noChangeShapeType="1"/>
              </p:cNvSpPr>
              <p:nvPr/>
            </p:nvSpPr>
            <p:spPr bwMode="auto">
              <a:xfrm>
                <a:off x="1142" y="2401"/>
                <a:ext cx="3352" cy="0"/>
              </a:xfrm>
              <a:prstGeom prst="line">
                <a:avLst/>
              </a:prstGeom>
              <a:noFill/>
              <a:ln w="19050">
                <a:solidFill>
                  <a:srgbClr val="66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72" name="Line 8"/>
              <p:cNvSpPr>
                <a:spLocks noChangeShapeType="1"/>
              </p:cNvSpPr>
              <p:nvPr/>
            </p:nvSpPr>
            <p:spPr bwMode="auto">
              <a:xfrm>
                <a:off x="2822" y="1184"/>
                <a:ext cx="10" cy="2436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73" name="Freeform 9"/>
              <p:cNvSpPr>
                <a:spLocks/>
              </p:cNvSpPr>
              <p:nvPr/>
            </p:nvSpPr>
            <p:spPr bwMode="auto">
              <a:xfrm>
                <a:off x="3066" y="1183"/>
                <a:ext cx="209" cy="2437"/>
              </a:xfrm>
              <a:custGeom>
                <a:avLst/>
                <a:gdLst>
                  <a:gd name="T0" fmla="*/ 530 w 539"/>
                  <a:gd name="T1" fmla="*/ 0 h 1067"/>
                  <a:gd name="T2" fmla="*/ 1 w 539"/>
                  <a:gd name="T3" fmla="*/ 529 h 1067"/>
                  <a:gd name="T4" fmla="*/ 539 w 539"/>
                  <a:gd name="T5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74" name="Freeform 10"/>
              <p:cNvSpPr>
                <a:spLocks/>
              </p:cNvSpPr>
              <p:nvPr/>
            </p:nvSpPr>
            <p:spPr bwMode="auto">
              <a:xfrm flipH="1">
                <a:off x="2378" y="1183"/>
                <a:ext cx="209" cy="2437"/>
              </a:xfrm>
              <a:custGeom>
                <a:avLst/>
                <a:gdLst>
                  <a:gd name="T0" fmla="*/ 530 w 539"/>
                  <a:gd name="T1" fmla="*/ 0 h 1067"/>
                  <a:gd name="T2" fmla="*/ 1 w 539"/>
                  <a:gd name="T3" fmla="*/ 529 h 1067"/>
                  <a:gd name="T4" fmla="*/ 539 w 539"/>
                  <a:gd name="T5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75" name="Freeform 11"/>
              <p:cNvSpPr>
                <a:spLocks/>
              </p:cNvSpPr>
              <p:nvPr/>
            </p:nvSpPr>
            <p:spPr bwMode="auto">
              <a:xfrm>
                <a:off x="3312" y="1188"/>
                <a:ext cx="454" cy="2427"/>
              </a:xfrm>
              <a:custGeom>
                <a:avLst/>
                <a:gdLst>
                  <a:gd name="T0" fmla="*/ 539 w 539"/>
                  <a:gd name="T1" fmla="*/ 0 h 1067"/>
                  <a:gd name="T2" fmla="*/ 1 w 539"/>
                  <a:gd name="T3" fmla="*/ 529 h 1067"/>
                  <a:gd name="T4" fmla="*/ 530 w 539"/>
                  <a:gd name="T5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9" h="1067">
                    <a:moveTo>
                      <a:pt x="539" y="0"/>
                    </a:moveTo>
                    <a:cubicBezTo>
                      <a:pt x="270" y="175"/>
                      <a:pt x="2" y="351"/>
                      <a:pt x="1" y="529"/>
                    </a:cubicBezTo>
                    <a:cubicBezTo>
                      <a:pt x="0" y="707"/>
                      <a:pt x="265" y="887"/>
                      <a:pt x="530" y="1067"/>
                    </a:cubicBezTo>
                  </a:path>
                </a:pathLst>
              </a:custGeom>
              <a:noFill/>
              <a:ln w="28575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76" name="Freeform 12"/>
              <p:cNvSpPr>
                <a:spLocks/>
              </p:cNvSpPr>
              <p:nvPr/>
            </p:nvSpPr>
            <p:spPr bwMode="auto">
              <a:xfrm>
                <a:off x="3579" y="1189"/>
                <a:ext cx="624" cy="2426"/>
              </a:xfrm>
              <a:custGeom>
                <a:avLst/>
                <a:gdLst>
                  <a:gd name="T0" fmla="*/ 539 w 539"/>
                  <a:gd name="T1" fmla="*/ 0 h 1067"/>
                  <a:gd name="T2" fmla="*/ 1 w 539"/>
                  <a:gd name="T3" fmla="*/ 529 h 1067"/>
                  <a:gd name="T4" fmla="*/ 530 w 539"/>
                  <a:gd name="T5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9" h="1067">
                    <a:moveTo>
                      <a:pt x="539" y="0"/>
                    </a:moveTo>
                    <a:cubicBezTo>
                      <a:pt x="270" y="175"/>
                      <a:pt x="2" y="351"/>
                      <a:pt x="1" y="529"/>
                    </a:cubicBezTo>
                    <a:cubicBezTo>
                      <a:pt x="0" y="707"/>
                      <a:pt x="265" y="887"/>
                      <a:pt x="530" y="1067"/>
                    </a:cubicBezTo>
                  </a:path>
                </a:pathLst>
              </a:custGeom>
              <a:noFill/>
              <a:ln w="28575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77" name="Freeform 13"/>
              <p:cNvSpPr>
                <a:spLocks/>
              </p:cNvSpPr>
              <p:nvPr/>
            </p:nvSpPr>
            <p:spPr bwMode="auto">
              <a:xfrm flipH="1">
                <a:off x="1878" y="1188"/>
                <a:ext cx="454" cy="2427"/>
              </a:xfrm>
              <a:custGeom>
                <a:avLst/>
                <a:gdLst>
                  <a:gd name="T0" fmla="*/ 539 w 539"/>
                  <a:gd name="T1" fmla="*/ 0 h 1067"/>
                  <a:gd name="T2" fmla="*/ 1 w 539"/>
                  <a:gd name="T3" fmla="*/ 529 h 1067"/>
                  <a:gd name="T4" fmla="*/ 530 w 539"/>
                  <a:gd name="T5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9" h="1067">
                    <a:moveTo>
                      <a:pt x="539" y="0"/>
                    </a:moveTo>
                    <a:cubicBezTo>
                      <a:pt x="270" y="175"/>
                      <a:pt x="2" y="351"/>
                      <a:pt x="1" y="529"/>
                    </a:cubicBezTo>
                    <a:cubicBezTo>
                      <a:pt x="0" y="707"/>
                      <a:pt x="265" y="887"/>
                      <a:pt x="530" y="1067"/>
                    </a:cubicBezTo>
                  </a:path>
                </a:pathLst>
              </a:custGeom>
              <a:noFill/>
              <a:ln w="28575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78" name="Freeform 14"/>
              <p:cNvSpPr>
                <a:spLocks/>
              </p:cNvSpPr>
              <p:nvPr/>
            </p:nvSpPr>
            <p:spPr bwMode="auto">
              <a:xfrm flipH="1">
                <a:off x="1456" y="1188"/>
                <a:ext cx="624" cy="2426"/>
              </a:xfrm>
              <a:custGeom>
                <a:avLst/>
                <a:gdLst>
                  <a:gd name="T0" fmla="*/ 539 w 539"/>
                  <a:gd name="T1" fmla="*/ 0 h 1067"/>
                  <a:gd name="T2" fmla="*/ 1 w 539"/>
                  <a:gd name="T3" fmla="*/ 529 h 1067"/>
                  <a:gd name="T4" fmla="*/ 530 w 539"/>
                  <a:gd name="T5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9" h="1067">
                    <a:moveTo>
                      <a:pt x="539" y="0"/>
                    </a:moveTo>
                    <a:cubicBezTo>
                      <a:pt x="270" y="175"/>
                      <a:pt x="2" y="351"/>
                      <a:pt x="1" y="529"/>
                    </a:cubicBezTo>
                    <a:cubicBezTo>
                      <a:pt x="0" y="707"/>
                      <a:pt x="265" y="887"/>
                      <a:pt x="530" y="1067"/>
                    </a:cubicBezTo>
                  </a:path>
                </a:pathLst>
              </a:custGeom>
              <a:noFill/>
              <a:ln w="28575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79" name="Freeform 15"/>
              <p:cNvSpPr>
                <a:spLocks/>
              </p:cNvSpPr>
              <p:nvPr/>
            </p:nvSpPr>
            <p:spPr bwMode="auto">
              <a:xfrm>
                <a:off x="3844" y="1188"/>
                <a:ext cx="860" cy="2426"/>
              </a:xfrm>
              <a:custGeom>
                <a:avLst/>
                <a:gdLst>
                  <a:gd name="T0" fmla="*/ 539 w 539"/>
                  <a:gd name="T1" fmla="*/ 0 h 1067"/>
                  <a:gd name="T2" fmla="*/ 1 w 539"/>
                  <a:gd name="T3" fmla="*/ 529 h 1067"/>
                  <a:gd name="T4" fmla="*/ 530 w 539"/>
                  <a:gd name="T5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9" h="1067">
                    <a:moveTo>
                      <a:pt x="539" y="0"/>
                    </a:moveTo>
                    <a:cubicBezTo>
                      <a:pt x="270" y="175"/>
                      <a:pt x="2" y="351"/>
                      <a:pt x="1" y="529"/>
                    </a:cubicBezTo>
                    <a:cubicBezTo>
                      <a:pt x="0" y="707"/>
                      <a:pt x="265" y="887"/>
                      <a:pt x="530" y="1067"/>
                    </a:cubicBezTo>
                  </a:path>
                </a:pathLst>
              </a:custGeom>
              <a:noFill/>
              <a:ln w="28575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80" name="Freeform 16"/>
              <p:cNvSpPr>
                <a:spLocks/>
              </p:cNvSpPr>
              <p:nvPr/>
            </p:nvSpPr>
            <p:spPr bwMode="auto">
              <a:xfrm flipH="1">
                <a:off x="947" y="1189"/>
                <a:ext cx="860" cy="2426"/>
              </a:xfrm>
              <a:custGeom>
                <a:avLst/>
                <a:gdLst>
                  <a:gd name="T0" fmla="*/ 539 w 539"/>
                  <a:gd name="T1" fmla="*/ 0 h 1067"/>
                  <a:gd name="T2" fmla="*/ 1 w 539"/>
                  <a:gd name="T3" fmla="*/ 529 h 1067"/>
                  <a:gd name="T4" fmla="*/ 530 w 539"/>
                  <a:gd name="T5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9" h="1067">
                    <a:moveTo>
                      <a:pt x="539" y="0"/>
                    </a:moveTo>
                    <a:cubicBezTo>
                      <a:pt x="270" y="175"/>
                      <a:pt x="2" y="351"/>
                      <a:pt x="1" y="529"/>
                    </a:cubicBezTo>
                    <a:cubicBezTo>
                      <a:pt x="0" y="707"/>
                      <a:pt x="265" y="887"/>
                      <a:pt x="530" y="1067"/>
                    </a:cubicBezTo>
                  </a:path>
                </a:pathLst>
              </a:custGeom>
              <a:noFill/>
              <a:ln w="28575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81" name="Oval 17"/>
              <p:cNvSpPr>
                <a:spLocks noChangeArrowheads="1"/>
              </p:cNvSpPr>
              <p:nvPr/>
            </p:nvSpPr>
            <p:spPr bwMode="auto">
              <a:xfrm>
                <a:off x="1520" y="2350"/>
                <a:ext cx="103" cy="103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82" name="Oval 18"/>
              <p:cNvSpPr>
                <a:spLocks noChangeArrowheads="1"/>
              </p:cNvSpPr>
              <p:nvPr/>
            </p:nvSpPr>
            <p:spPr bwMode="auto">
              <a:xfrm>
                <a:off x="4024" y="2350"/>
                <a:ext cx="103" cy="103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83" name="Freeform 19"/>
              <p:cNvSpPr>
                <a:spLocks/>
              </p:cNvSpPr>
              <p:nvPr/>
            </p:nvSpPr>
            <p:spPr bwMode="auto">
              <a:xfrm>
                <a:off x="2946" y="1183"/>
                <a:ext cx="114" cy="2437"/>
              </a:xfrm>
              <a:custGeom>
                <a:avLst/>
                <a:gdLst>
                  <a:gd name="T0" fmla="*/ 530 w 539"/>
                  <a:gd name="T1" fmla="*/ 0 h 1067"/>
                  <a:gd name="T2" fmla="*/ 1 w 539"/>
                  <a:gd name="T3" fmla="*/ 529 h 1067"/>
                  <a:gd name="T4" fmla="*/ 539 w 539"/>
                  <a:gd name="T5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70C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84" name="Freeform 20"/>
              <p:cNvSpPr>
                <a:spLocks/>
              </p:cNvSpPr>
              <p:nvPr/>
            </p:nvSpPr>
            <p:spPr bwMode="auto">
              <a:xfrm flipH="1">
                <a:off x="2599" y="1183"/>
                <a:ext cx="114" cy="2437"/>
              </a:xfrm>
              <a:custGeom>
                <a:avLst/>
                <a:gdLst>
                  <a:gd name="T0" fmla="*/ 530 w 539"/>
                  <a:gd name="T1" fmla="*/ 0 h 1067"/>
                  <a:gd name="T2" fmla="*/ 1 w 539"/>
                  <a:gd name="T3" fmla="*/ 529 h 1067"/>
                  <a:gd name="T4" fmla="*/ 539 w 539"/>
                  <a:gd name="T5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70C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85" name="Freeform 21"/>
              <p:cNvSpPr>
                <a:spLocks/>
              </p:cNvSpPr>
              <p:nvPr/>
            </p:nvSpPr>
            <p:spPr bwMode="auto">
              <a:xfrm flipH="1">
                <a:off x="2153" y="1183"/>
                <a:ext cx="304" cy="2437"/>
              </a:xfrm>
              <a:custGeom>
                <a:avLst/>
                <a:gdLst>
                  <a:gd name="T0" fmla="*/ 530 w 539"/>
                  <a:gd name="T1" fmla="*/ 0 h 1067"/>
                  <a:gd name="T2" fmla="*/ 1 w 539"/>
                  <a:gd name="T3" fmla="*/ 529 h 1067"/>
                  <a:gd name="T4" fmla="*/ 539 w 539"/>
                  <a:gd name="T5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70C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86" name="Freeform 22"/>
              <p:cNvSpPr>
                <a:spLocks/>
              </p:cNvSpPr>
              <p:nvPr/>
            </p:nvSpPr>
            <p:spPr bwMode="auto">
              <a:xfrm>
                <a:off x="3202" y="1150"/>
                <a:ext cx="304" cy="2502"/>
              </a:xfrm>
              <a:custGeom>
                <a:avLst/>
                <a:gdLst>
                  <a:gd name="T0" fmla="*/ 530 w 539"/>
                  <a:gd name="T1" fmla="*/ 0 h 1067"/>
                  <a:gd name="T2" fmla="*/ 1 w 539"/>
                  <a:gd name="T3" fmla="*/ 529 h 1067"/>
                  <a:gd name="T4" fmla="*/ 539 w 539"/>
                  <a:gd name="T5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70C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87" name="Freeform 23"/>
              <p:cNvSpPr>
                <a:spLocks/>
              </p:cNvSpPr>
              <p:nvPr/>
            </p:nvSpPr>
            <p:spPr bwMode="auto">
              <a:xfrm>
                <a:off x="3440" y="1151"/>
                <a:ext cx="578" cy="2502"/>
              </a:xfrm>
              <a:custGeom>
                <a:avLst/>
                <a:gdLst>
                  <a:gd name="T0" fmla="*/ 530 w 539"/>
                  <a:gd name="T1" fmla="*/ 0 h 1067"/>
                  <a:gd name="T2" fmla="*/ 1 w 539"/>
                  <a:gd name="T3" fmla="*/ 529 h 1067"/>
                  <a:gd name="T4" fmla="*/ 539 w 539"/>
                  <a:gd name="T5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70C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88" name="Freeform 24"/>
              <p:cNvSpPr>
                <a:spLocks/>
              </p:cNvSpPr>
              <p:nvPr/>
            </p:nvSpPr>
            <p:spPr bwMode="auto">
              <a:xfrm flipH="1">
                <a:off x="1638" y="1150"/>
                <a:ext cx="578" cy="2502"/>
              </a:xfrm>
              <a:custGeom>
                <a:avLst/>
                <a:gdLst>
                  <a:gd name="T0" fmla="*/ 530 w 539"/>
                  <a:gd name="T1" fmla="*/ 0 h 1067"/>
                  <a:gd name="T2" fmla="*/ 1 w 539"/>
                  <a:gd name="T3" fmla="*/ 529 h 1067"/>
                  <a:gd name="T4" fmla="*/ 539 w 539"/>
                  <a:gd name="T5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70C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89" name="Freeform 25"/>
              <p:cNvSpPr>
                <a:spLocks/>
              </p:cNvSpPr>
              <p:nvPr/>
            </p:nvSpPr>
            <p:spPr bwMode="auto">
              <a:xfrm flipH="1">
                <a:off x="1167" y="1150"/>
                <a:ext cx="786" cy="2502"/>
              </a:xfrm>
              <a:custGeom>
                <a:avLst/>
                <a:gdLst>
                  <a:gd name="T0" fmla="*/ 530 w 539"/>
                  <a:gd name="T1" fmla="*/ 0 h 1067"/>
                  <a:gd name="T2" fmla="*/ 1 w 539"/>
                  <a:gd name="T3" fmla="*/ 529 h 1067"/>
                  <a:gd name="T4" fmla="*/ 539 w 539"/>
                  <a:gd name="T5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70C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90" name="Freeform 26"/>
              <p:cNvSpPr>
                <a:spLocks/>
              </p:cNvSpPr>
              <p:nvPr/>
            </p:nvSpPr>
            <p:spPr bwMode="auto">
              <a:xfrm>
                <a:off x="3709" y="1151"/>
                <a:ext cx="786" cy="2502"/>
              </a:xfrm>
              <a:custGeom>
                <a:avLst/>
                <a:gdLst>
                  <a:gd name="T0" fmla="*/ 530 w 539"/>
                  <a:gd name="T1" fmla="*/ 0 h 1067"/>
                  <a:gd name="T2" fmla="*/ 1 w 539"/>
                  <a:gd name="T3" fmla="*/ 529 h 1067"/>
                  <a:gd name="T4" fmla="*/ 539 w 539"/>
                  <a:gd name="T5" fmla="*/ 1067 h 1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70C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491" name="Text Box 27"/>
            <p:cNvSpPr txBox="1">
              <a:spLocks noChangeArrowheads="1"/>
            </p:cNvSpPr>
            <p:nvPr/>
          </p:nvSpPr>
          <p:spPr bwMode="auto">
            <a:xfrm>
              <a:off x="2316" y="2311"/>
              <a:ext cx="480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23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2492" name="Text Box 28"/>
            <p:cNvSpPr txBox="1">
              <a:spLocks noChangeArrowheads="1"/>
            </p:cNvSpPr>
            <p:nvPr/>
          </p:nvSpPr>
          <p:spPr bwMode="auto">
            <a:xfrm>
              <a:off x="5004" y="2263"/>
              <a:ext cx="480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23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96608" y="1636781"/>
            <a:ext cx="1692768" cy="650703"/>
            <a:chOff x="6477000" y="2344837"/>
            <a:chExt cx="1692768" cy="650703"/>
          </a:xfrm>
        </p:grpSpPr>
        <p:sp>
          <p:nvSpPr>
            <p:cNvPr id="62494" name="Text Box 30"/>
            <p:cNvSpPr txBox="1">
              <a:spLocks noChangeArrowheads="1"/>
            </p:cNvSpPr>
            <p:nvPr/>
          </p:nvSpPr>
          <p:spPr bwMode="auto">
            <a:xfrm>
              <a:off x="6477000" y="2344837"/>
              <a:ext cx="1676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Tăng</a:t>
              </a:r>
              <a:r>
                <a:rPr lang="en-US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cường</a:t>
              </a:r>
              <a:endPara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96" name="Line 32"/>
            <p:cNvSpPr>
              <a:spLocks noChangeShapeType="1"/>
            </p:cNvSpPr>
            <p:nvPr/>
          </p:nvSpPr>
          <p:spPr bwMode="auto">
            <a:xfrm flipH="1" flipV="1">
              <a:off x="7311264" y="2696220"/>
              <a:ext cx="858504" cy="299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499" name="Line 35"/>
          <p:cNvSpPr>
            <a:spLocks noChangeShapeType="1"/>
          </p:cNvSpPr>
          <p:nvPr/>
        </p:nvSpPr>
        <p:spPr bwMode="auto">
          <a:xfrm flipV="1">
            <a:off x="8134690" y="1278730"/>
            <a:ext cx="3810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500" name="Line 36"/>
          <p:cNvSpPr>
            <a:spLocks noChangeShapeType="1"/>
          </p:cNvSpPr>
          <p:nvPr/>
        </p:nvSpPr>
        <p:spPr bwMode="auto">
          <a:xfrm flipH="1" flipV="1">
            <a:off x="7296490" y="1202530"/>
            <a:ext cx="3810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541" name="Text Box 77"/>
          <p:cNvSpPr txBox="1">
            <a:spLocks noChangeArrowheads="1"/>
          </p:cNvSpPr>
          <p:nvPr/>
        </p:nvSpPr>
        <p:spPr bwMode="auto">
          <a:xfrm>
            <a:off x="4118471" y="1639836"/>
            <a:ext cx="2514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25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5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thoa</a:t>
            </a:r>
            <a:endParaRPr lang="en-US" sz="25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D7D4DA-762A-403E-92DA-65A0D5A942D4}"/>
              </a:ext>
            </a:extLst>
          </p:cNvPr>
          <p:cNvGrpSpPr/>
          <p:nvPr/>
        </p:nvGrpSpPr>
        <p:grpSpPr>
          <a:xfrm>
            <a:off x="762000" y="2526836"/>
            <a:ext cx="2333551" cy="366713"/>
            <a:chOff x="1085510" y="3076906"/>
            <a:chExt cx="2333551" cy="366713"/>
          </a:xfrm>
        </p:grpSpPr>
        <p:sp>
          <p:nvSpPr>
            <p:cNvPr id="62495" name="Text Box 31"/>
            <p:cNvSpPr txBox="1">
              <a:spLocks noChangeArrowheads="1"/>
            </p:cNvSpPr>
            <p:nvPr/>
          </p:nvSpPr>
          <p:spPr bwMode="auto">
            <a:xfrm>
              <a:off x="1085510" y="3076906"/>
              <a:ext cx="1295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Triệt</a:t>
              </a:r>
              <a:r>
                <a:rPr lang="en-US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endPara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 flipH="1" flipV="1">
              <a:off x="2133195" y="3337922"/>
              <a:ext cx="1285866" cy="767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79EB265-2008-4DF9-9644-EABE2F05F72B}"/>
              </a:ext>
            </a:extLst>
          </p:cNvPr>
          <p:cNvGrpSpPr/>
          <p:nvPr/>
        </p:nvGrpSpPr>
        <p:grpSpPr>
          <a:xfrm>
            <a:off x="-294357" y="64867"/>
            <a:ext cx="11800556" cy="551274"/>
            <a:chOff x="74035" y="2267003"/>
            <a:chExt cx="10701168" cy="769538"/>
          </a:xfrm>
        </p:grpSpPr>
        <p:grpSp>
          <p:nvGrpSpPr>
            <p:cNvPr id="39" name="Group 70">
              <a:extLst>
                <a:ext uri="{FF2B5EF4-FFF2-40B4-BE49-F238E27FC236}">
                  <a16:creationId xmlns:a16="http://schemas.microsoft.com/office/drawing/2014/main" id="{FB0C3D82-BA1E-49B4-BC79-41669B6423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8"/>
              <a:ext cx="10489097" cy="756153"/>
              <a:chOff x="564746" y="3403328"/>
              <a:chExt cx="5401395" cy="1456458"/>
            </a:xfrm>
          </p:grpSpPr>
          <p:pic>
            <p:nvPicPr>
              <p:cNvPr id="42" name="Picture 41" descr="empty-green-rectangle">
                <a:extLst>
                  <a:ext uri="{FF2B5EF4-FFF2-40B4-BE49-F238E27FC236}">
                    <a16:creationId xmlns:a16="http://schemas.microsoft.com/office/drawing/2014/main" id="{E495ADD4-6596-4576-82CB-426E149BF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28"/>
                <a:ext cx="5401395" cy="1456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42" descr="green-top-faded">
                <a:extLst>
                  <a:ext uri="{FF2B5EF4-FFF2-40B4-BE49-F238E27FC236}">
                    <a16:creationId xmlns:a16="http://schemas.microsoft.com/office/drawing/2014/main" id="{870BEAEB-B531-40CA-9287-683C4845DC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ED70B15-2671-4566-8BC7-AF6E381FA4BD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41" name="Rectangle 1026060">
              <a:extLst>
                <a:ext uri="{FF2B5EF4-FFF2-40B4-BE49-F238E27FC236}">
                  <a16:creationId xmlns:a16="http://schemas.microsoft.com/office/drawing/2014/main" id="{32DD89FA-72C5-4D1A-9613-B38D470B5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25" y="2277655"/>
              <a:ext cx="9273711" cy="756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Hiện tượng giao thoa của hai sóng mặt nước</a:t>
              </a:r>
              <a:endParaRPr lang="en-US" sz="2800">
                <a:cs typeface="Arial" panose="020B0604020202020204" pitchFamily="34" charset="0"/>
              </a:endParaRPr>
            </a:p>
          </p:txBody>
        </p:sp>
      </p:grpSp>
      <p:sp>
        <p:nvSpPr>
          <p:cNvPr id="44" name="Text Box 42">
            <a:extLst>
              <a:ext uri="{FF2B5EF4-FFF2-40B4-BE49-F238E27FC236}">
                <a16:creationId xmlns:a16="http://schemas.microsoft.com/office/drawing/2014/main" id="{EF80AD0B-A246-4A9F-A0C2-47561BAF7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6" y="771314"/>
            <a:ext cx="206017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vi-VN" sz="26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vi-VN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6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vi-VN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2F4E3B-910D-4867-AEB4-C969C8E31409}"/>
              </a:ext>
            </a:extLst>
          </p:cNvPr>
          <p:cNvGrpSpPr/>
          <p:nvPr/>
        </p:nvGrpSpPr>
        <p:grpSpPr>
          <a:xfrm>
            <a:off x="8244772" y="4888205"/>
            <a:ext cx="3947228" cy="1589351"/>
            <a:chOff x="8244772" y="4888205"/>
            <a:chExt cx="3947228" cy="1589351"/>
          </a:xfrm>
        </p:grpSpPr>
        <p:pic>
          <p:nvPicPr>
            <p:cNvPr id="48" name="Picture 47" descr="empty-red-rectangle">
              <a:extLst>
                <a:ext uri="{FF2B5EF4-FFF2-40B4-BE49-F238E27FC236}">
                  <a16:creationId xmlns:a16="http://schemas.microsoft.com/office/drawing/2014/main" id="{5B68B4AF-9193-4DBC-8EA4-FFC31FCDF9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772" y="4888205"/>
              <a:ext cx="3947228" cy="1589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EE21232-A2FD-4FF0-9682-7528AF28BA0A}"/>
                </a:ext>
              </a:extLst>
            </p:cNvPr>
            <p:cNvSpPr txBox="1"/>
            <p:nvPr/>
          </p:nvSpPr>
          <p:spPr>
            <a:xfrm>
              <a:off x="8458200" y="5105400"/>
              <a:ext cx="3733800" cy="12926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Các gợn sóng có hình các đường hypebol gọi là các vân giao thoa.</a:t>
              </a:r>
              <a:endParaRPr lang="en-US" sz="26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95D201C-441B-4E1B-A674-DA8152A90EFC}"/>
              </a:ext>
            </a:extLst>
          </p:cNvPr>
          <p:cNvGrpSpPr/>
          <p:nvPr/>
        </p:nvGrpSpPr>
        <p:grpSpPr>
          <a:xfrm>
            <a:off x="8192239" y="1042166"/>
            <a:ext cx="4018503" cy="3784126"/>
            <a:chOff x="8192239" y="1042166"/>
            <a:chExt cx="4018503" cy="3784126"/>
          </a:xfrm>
        </p:grpSpPr>
        <p:pic>
          <p:nvPicPr>
            <p:cNvPr id="46" name="Picture 4" descr="empty-blue-rectangle">
              <a:extLst>
                <a:ext uri="{FF2B5EF4-FFF2-40B4-BE49-F238E27FC236}">
                  <a16:creationId xmlns:a16="http://schemas.microsoft.com/office/drawing/2014/main" id="{64E00BDF-2BC9-4255-8655-480A6A4AA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92239" y="1042166"/>
              <a:ext cx="4018503" cy="3784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CFECF0D-20C5-45EF-BD53-3F5FA09BB598}"/>
                </a:ext>
              </a:extLst>
            </p:cNvPr>
            <p:cNvSpPr txBox="1"/>
            <p:nvPr/>
          </p:nvSpPr>
          <p:spPr>
            <a:xfrm>
              <a:off x="8458200" y="2763672"/>
              <a:ext cx="3581400" cy="20159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just">
                <a:spcBef>
                  <a:spcPts val="0"/>
                </a:spcBef>
                <a:buFontTx/>
                <a:buNone/>
              </a:pPr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Những đường cong dao động với biên độ cực tiểu (đứng yên) do 2 sóng gặp nhau triệt tiêu lẫn nhau</a:t>
              </a:r>
            </a:p>
          </p:txBody>
        </p:sp>
        <p:sp>
          <p:nvSpPr>
            <p:cNvPr id="54" name="Rectangle 5">
              <a:extLst>
                <a:ext uri="{FF2B5EF4-FFF2-40B4-BE49-F238E27FC236}">
                  <a16:creationId xmlns:a16="http://schemas.microsoft.com/office/drawing/2014/main" id="{76F01DFC-CE14-4E64-9BCF-062BB328322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297508" y="1168057"/>
              <a:ext cx="3807963" cy="852595"/>
            </a:xfrm>
            <a:prstGeom prst="rect">
              <a:avLst/>
            </a:prstGeom>
            <a:noFill/>
            <a:ln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FontTx/>
                <a:buNone/>
              </a:pPr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 Những đường cong dao động với biên độ cực đại do 2 sóng gặp nhau tăng cường lẫn nhau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03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9" grpId="0" animBg="1"/>
      <p:bldP spid="625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08073ED6-37E1-41DA-A75F-02120ECC5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58370"/>
            <a:ext cx="353853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i="1">
                <a:solidFill>
                  <a:srgbClr val="0070C0"/>
                </a:solidFill>
              </a:rPr>
              <a:t>1.  Định nghĩa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9BFC51-3F21-435C-B852-09BA8F3979F8}"/>
              </a:ext>
            </a:extLst>
          </p:cNvPr>
          <p:cNvGrpSpPr/>
          <p:nvPr/>
        </p:nvGrpSpPr>
        <p:grpSpPr>
          <a:xfrm>
            <a:off x="-304800" y="80174"/>
            <a:ext cx="11800556" cy="551274"/>
            <a:chOff x="74035" y="2267003"/>
            <a:chExt cx="10701168" cy="769538"/>
          </a:xfrm>
        </p:grpSpPr>
        <p:grpSp>
          <p:nvGrpSpPr>
            <p:cNvPr id="7" name="Group 70">
              <a:extLst>
                <a:ext uri="{FF2B5EF4-FFF2-40B4-BE49-F238E27FC236}">
                  <a16:creationId xmlns:a16="http://schemas.microsoft.com/office/drawing/2014/main" id="{4918DBEA-FFCA-4BA8-B593-A1C023F569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8"/>
              <a:ext cx="10489097" cy="756153"/>
              <a:chOff x="564746" y="3403328"/>
              <a:chExt cx="5401395" cy="1456458"/>
            </a:xfrm>
          </p:grpSpPr>
          <p:pic>
            <p:nvPicPr>
              <p:cNvPr id="10" name="Picture 9" descr="empty-green-rectangle">
                <a:extLst>
                  <a:ext uri="{FF2B5EF4-FFF2-40B4-BE49-F238E27FC236}">
                    <a16:creationId xmlns:a16="http://schemas.microsoft.com/office/drawing/2014/main" id="{EB27A495-5927-4BF7-B657-0B6E3CE430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28"/>
                <a:ext cx="5401395" cy="1456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green-top-faded">
                <a:extLst>
                  <a:ext uri="{FF2B5EF4-FFF2-40B4-BE49-F238E27FC236}">
                    <a16:creationId xmlns:a16="http://schemas.microsoft.com/office/drawing/2014/main" id="{AE971F26-6B22-477A-AE9D-51270B22BD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24FC8C-5798-4220-9CA4-48EAF606A862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9" name="Rectangle 1026060">
              <a:extLst>
                <a:ext uri="{FF2B5EF4-FFF2-40B4-BE49-F238E27FC236}">
                  <a16:creationId xmlns:a16="http://schemas.microsoft.com/office/drawing/2014/main" id="{2E976110-D142-4FAC-96B7-F6CDD2102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25" y="2277655"/>
              <a:ext cx="9273711" cy="756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Hiện tượng giao thoa của hai sóng mặt nước</a:t>
              </a:r>
              <a:endParaRPr lang="en-US" sz="2800"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3125DB75-AF8E-4A6F-8CE3-4A8359FE9B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t="11418"/>
          <a:stretch/>
        </p:blipFill>
        <p:spPr>
          <a:xfrm>
            <a:off x="5721825" y="3501147"/>
            <a:ext cx="4329523" cy="323814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26C1BFB-54A0-4695-BF98-665F4D99032C}"/>
              </a:ext>
            </a:extLst>
          </p:cNvPr>
          <p:cNvGrpSpPr/>
          <p:nvPr/>
        </p:nvGrpSpPr>
        <p:grpSpPr>
          <a:xfrm>
            <a:off x="-154834" y="1177734"/>
            <a:ext cx="12262942" cy="2179117"/>
            <a:chOff x="-154834" y="1177734"/>
            <a:chExt cx="12262942" cy="2179117"/>
          </a:xfrm>
        </p:grpSpPr>
        <p:pic>
          <p:nvPicPr>
            <p:cNvPr id="15" name="Picture 4" descr="empty-blue-rectangle">
              <a:extLst>
                <a:ext uri="{FF2B5EF4-FFF2-40B4-BE49-F238E27FC236}">
                  <a16:creationId xmlns:a16="http://schemas.microsoft.com/office/drawing/2014/main" id="{F8371B93-1C0F-4191-96D2-42FE3056F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54834" y="1177734"/>
              <a:ext cx="12262942" cy="217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6BAC63-12C7-4261-B0B4-0BE822274CBD}"/>
                </a:ext>
              </a:extLst>
            </p:cNvPr>
            <p:cNvSpPr/>
            <p:nvPr/>
          </p:nvSpPr>
          <p:spPr>
            <a:xfrm>
              <a:off x="950969" y="1349450"/>
              <a:ext cx="10657556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i="1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600" i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i="1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thoa</a:t>
              </a:r>
              <a:r>
                <a:rPr lang="en-US" sz="2600" i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i="1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sóng</a:t>
              </a:r>
              <a:r>
                <a:rPr lang="en-US" sz="2600" i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sóng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gặp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tăng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cường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lẫn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triệt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lẫn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tức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sóng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gặp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gợn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sóng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ổn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err="1"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3" name="Content Placeholder 4" descr="A picture containing cymbal&#10;&#10;Description automatically generated">
            <a:extLst>
              <a:ext uri="{FF2B5EF4-FFF2-40B4-BE49-F238E27FC236}">
                <a16:creationId xmlns:a16="http://schemas.microsoft.com/office/drawing/2014/main" id="{5F338F5E-4279-4CDC-9892-FEB759D34D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1148"/>
            <a:ext cx="4876800" cy="318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31" name="Text Box 43"/>
          <p:cNvSpPr txBox="1">
            <a:spLocks noChangeArrowheads="1"/>
          </p:cNvSpPr>
          <p:nvPr/>
        </p:nvSpPr>
        <p:spPr bwMode="auto">
          <a:xfrm>
            <a:off x="483947" y="683801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Dao </a:t>
            </a:r>
            <a:r>
              <a:rPr lang="en-US" sz="24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thoa</a:t>
            </a:r>
            <a:endParaRPr lang="en-US" sz="24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32" name="Text Box 44"/>
          <p:cNvSpPr txBox="1">
            <a:spLocks noChangeArrowheads="1"/>
          </p:cNvSpPr>
          <p:nvPr/>
        </p:nvSpPr>
        <p:spPr bwMode="auto">
          <a:xfrm>
            <a:off x="941720" y="1061734"/>
            <a:ext cx="98786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tần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f,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285104-C0F7-4D77-ABCB-8426DF7765BE}"/>
              </a:ext>
            </a:extLst>
          </p:cNvPr>
          <p:cNvGrpSpPr/>
          <p:nvPr/>
        </p:nvGrpSpPr>
        <p:grpSpPr>
          <a:xfrm>
            <a:off x="-304800" y="132527"/>
            <a:ext cx="11125200" cy="551274"/>
            <a:chOff x="74035" y="2267003"/>
            <a:chExt cx="10404101" cy="769538"/>
          </a:xfrm>
        </p:grpSpPr>
        <p:grpSp>
          <p:nvGrpSpPr>
            <p:cNvPr id="34" name="Group 70">
              <a:extLst>
                <a:ext uri="{FF2B5EF4-FFF2-40B4-BE49-F238E27FC236}">
                  <a16:creationId xmlns:a16="http://schemas.microsoft.com/office/drawing/2014/main" id="{33891BB9-93D7-4C2B-A691-55B25FD2C5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8"/>
              <a:ext cx="5454203" cy="756153"/>
              <a:chOff x="564746" y="3403328"/>
              <a:chExt cx="2808660" cy="1456458"/>
            </a:xfrm>
          </p:grpSpPr>
          <p:pic>
            <p:nvPicPr>
              <p:cNvPr id="37" name="Picture 36" descr="empty-green-rectangle">
                <a:extLst>
                  <a:ext uri="{FF2B5EF4-FFF2-40B4-BE49-F238E27FC236}">
                    <a16:creationId xmlns:a16="http://schemas.microsoft.com/office/drawing/2014/main" id="{D49B9EF7-24DC-4161-A0BB-10B526B1DC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28"/>
                <a:ext cx="2808660" cy="1456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37" descr="green-top-faded">
                <a:extLst>
                  <a:ext uri="{FF2B5EF4-FFF2-40B4-BE49-F238E27FC236}">
                    <a16:creationId xmlns:a16="http://schemas.microsoft.com/office/drawing/2014/main" id="{50202464-2AE2-42CF-BB23-CD4F285F4C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FD742BA-2530-4CC0-83DF-746FF65F9FA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  <p:sp>
          <p:nvSpPr>
            <p:cNvPr id="36" name="Rectangle 1026060">
              <a:extLst>
                <a:ext uri="{FF2B5EF4-FFF2-40B4-BE49-F238E27FC236}">
                  <a16:creationId xmlns:a16="http://schemas.microsoft.com/office/drawing/2014/main" id="{6D0BA438-EA72-41D9-88AC-6C3ED9991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25" y="2277655"/>
              <a:ext cx="9273711" cy="756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Cực đại và cực tiểu</a:t>
              </a:r>
              <a:endParaRPr lang="en-US" sz="2800"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192">
            <a:extLst>
              <a:ext uri="{FF2B5EF4-FFF2-40B4-BE49-F238E27FC236}">
                <a16:creationId xmlns:a16="http://schemas.microsoft.com/office/drawing/2014/main" id="{2092FA94-C92B-4870-B749-14462A7D5913}"/>
              </a:ext>
            </a:extLst>
          </p:cNvPr>
          <p:cNvGrpSpPr>
            <a:grpSpLocks/>
          </p:cNvGrpSpPr>
          <p:nvPr/>
        </p:nvGrpSpPr>
        <p:grpSpPr bwMode="auto">
          <a:xfrm>
            <a:off x="2815900" y="4122528"/>
            <a:ext cx="2879894" cy="2063706"/>
            <a:chOff x="1776" y="2400"/>
            <a:chExt cx="2304" cy="1434"/>
          </a:xfrm>
        </p:grpSpPr>
        <p:sp>
          <p:nvSpPr>
            <p:cNvPr id="41" name="Line 193">
              <a:extLst>
                <a:ext uri="{FF2B5EF4-FFF2-40B4-BE49-F238E27FC236}">
                  <a16:creationId xmlns:a16="http://schemas.microsoft.com/office/drawing/2014/main" id="{52544295-D2B0-4AF3-8EE9-C568DDD1A8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456"/>
              <a:ext cx="19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194">
              <a:extLst>
                <a:ext uri="{FF2B5EF4-FFF2-40B4-BE49-F238E27FC236}">
                  <a16:creationId xmlns:a16="http://schemas.microsoft.com/office/drawing/2014/main" id="{E2A86A5E-5F05-4F38-A11D-2B89E2D29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504"/>
              <a:ext cx="4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/>
                <a:t>S</a:t>
              </a:r>
              <a:r>
                <a:rPr lang="en-US" sz="2800" baseline="-25000"/>
                <a:t>2</a:t>
              </a:r>
              <a:endParaRPr lang="en-US" sz="2800"/>
            </a:p>
          </p:txBody>
        </p:sp>
        <p:sp>
          <p:nvSpPr>
            <p:cNvPr id="43" name="Text Box 195">
              <a:extLst>
                <a:ext uri="{FF2B5EF4-FFF2-40B4-BE49-F238E27FC236}">
                  <a16:creationId xmlns:a16="http://schemas.microsoft.com/office/drawing/2014/main" id="{18DB84F6-EC03-472B-8CEA-04E58E89E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3504"/>
              <a:ext cx="4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/>
                <a:t>S</a:t>
              </a:r>
              <a:r>
                <a:rPr lang="en-US" sz="2800" baseline="-25000"/>
                <a:t>1</a:t>
              </a:r>
              <a:endParaRPr lang="en-US" sz="2800"/>
            </a:p>
          </p:txBody>
        </p:sp>
        <p:sp>
          <p:nvSpPr>
            <p:cNvPr id="44" name="Line 196">
              <a:extLst>
                <a:ext uri="{FF2B5EF4-FFF2-40B4-BE49-F238E27FC236}">
                  <a16:creationId xmlns:a16="http://schemas.microsoft.com/office/drawing/2014/main" id="{ADBB3A03-B02A-4D68-A74A-22338CEDB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688"/>
              <a:ext cx="134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Line 197">
              <a:extLst>
                <a:ext uri="{FF2B5EF4-FFF2-40B4-BE49-F238E27FC236}">
                  <a16:creationId xmlns:a16="http://schemas.microsoft.com/office/drawing/2014/main" id="{CF2896F6-F9D1-4E69-B966-89CC092C6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6" y="2688"/>
              <a:ext cx="62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 Box 198">
              <a:extLst>
                <a:ext uri="{FF2B5EF4-FFF2-40B4-BE49-F238E27FC236}">
                  <a16:creationId xmlns:a16="http://schemas.microsoft.com/office/drawing/2014/main" id="{BFA11133-A33A-4E54-84F1-FD83171F3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400"/>
              <a:ext cx="4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/>
                <a:t>M</a:t>
              </a:r>
            </a:p>
          </p:txBody>
        </p:sp>
        <p:sp>
          <p:nvSpPr>
            <p:cNvPr id="47" name="Text Box 199">
              <a:extLst>
                <a:ext uri="{FF2B5EF4-FFF2-40B4-BE49-F238E27FC236}">
                  <a16:creationId xmlns:a16="http://schemas.microsoft.com/office/drawing/2014/main" id="{AD0F1FDD-B009-4C91-94C3-123F86DF7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784"/>
              <a:ext cx="4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/>
                <a:t>d</a:t>
              </a:r>
              <a:r>
                <a:rPr lang="en-US" sz="2800" baseline="-25000"/>
                <a:t>1</a:t>
              </a:r>
              <a:endParaRPr lang="en-US" sz="2800"/>
            </a:p>
          </p:txBody>
        </p:sp>
        <p:sp>
          <p:nvSpPr>
            <p:cNvPr id="48" name="Text Box 200">
              <a:extLst>
                <a:ext uri="{FF2B5EF4-FFF2-40B4-BE49-F238E27FC236}">
                  <a16:creationId xmlns:a16="http://schemas.microsoft.com/office/drawing/2014/main" id="{E92F51DD-7190-475B-AF82-C57CE4033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784"/>
              <a:ext cx="4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/>
                <a:t>d</a:t>
              </a:r>
              <a:r>
                <a:rPr lang="en-US" sz="2800" baseline="-25000"/>
                <a:t>2</a:t>
              </a:r>
              <a:endParaRPr lang="en-US" sz="28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09ABF6D-2B42-4B65-BCD3-42B2D099AE08}"/>
              </a:ext>
            </a:extLst>
          </p:cNvPr>
          <p:cNvGrpSpPr/>
          <p:nvPr/>
        </p:nvGrpSpPr>
        <p:grpSpPr>
          <a:xfrm>
            <a:off x="2148042" y="1527279"/>
            <a:ext cx="5535561" cy="893559"/>
            <a:chOff x="2148042" y="1527279"/>
            <a:chExt cx="5535561" cy="893559"/>
          </a:xfrm>
        </p:grpSpPr>
        <p:pic>
          <p:nvPicPr>
            <p:cNvPr id="49" name="Picture 48" descr="empty-red-rectangle">
              <a:extLst>
                <a:ext uri="{FF2B5EF4-FFF2-40B4-BE49-F238E27FC236}">
                  <a16:creationId xmlns:a16="http://schemas.microsoft.com/office/drawing/2014/main" id="{41237C5D-E9B1-4B8C-A191-267FB46A4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042" y="1558089"/>
              <a:ext cx="5535561" cy="862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bject 34">
                  <a:extLst>
                    <a:ext uri="{FF2B5EF4-FFF2-40B4-BE49-F238E27FC236}">
                      <a16:creationId xmlns:a16="http://schemas.microsoft.com/office/drawing/2014/main" id="{50BCF2E0-64A2-44EC-A713-9BD44A1BDA6F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486696" y="1527279"/>
                  <a:ext cx="5046921" cy="8749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Arial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func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2600"/>
                </a:p>
              </p:txBody>
            </p:sp>
          </mc:Choice>
          <mc:Fallback xmlns="">
            <p:sp>
              <p:nvSpPr>
                <p:cNvPr id="53" name="Object 34">
                  <a:extLst>
                    <a:ext uri="{FF2B5EF4-FFF2-40B4-BE49-F238E27FC236}">
                      <a16:creationId xmlns:a16="http://schemas.microsoft.com/office/drawing/2014/main" id="{50BCF2E0-64A2-44EC-A713-9BD44A1BDA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86696" y="1527279"/>
                  <a:ext cx="5046921" cy="8749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387F725-BA86-49F1-A5F8-72B2C3DE311B}"/>
              </a:ext>
            </a:extLst>
          </p:cNvPr>
          <p:cNvGrpSpPr/>
          <p:nvPr/>
        </p:nvGrpSpPr>
        <p:grpSpPr>
          <a:xfrm>
            <a:off x="664421" y="2461476"/>
            <a:ext cx="11502998" cy="805653"/>
            <a:chOff x="664421" y="2461476"/>
            <a:chExt cx="11502998" cy="805653"/>
          </a:xfrm>
        </p:grpSpPr>
        <p:pic>
          <p:nvPicPr>
            <p:cNvPr id="54" name="Picture 4" descr="empty-blue-rectangle">
              <a:extLst>
                <a:ext uri="{FF2B5EF4-FFF2-40B4-BE49-F238E27FC236}">
                  <a16:creationId xmlns:a16="http://schemas.microsoft.com/office/drawing/2014/main" id="{CAA22394-EFDC-4306-BCB5-176E4A5205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35818" y="2461476"/>
              <a:ext cx="6918813" cy="805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CE99E49-CF43-4C95-9444-ADF9A60C53F9}"/>
                </a:ext>
              </a:extLst>
            </p:cNvPr>
            <p:cNvGrpSpPr/>
            <p:nvPr/>
          </p:nvGrpSpPr>
          <p:grpSpPr>
            <a:xfrm>
              <a:off x="664421" y="2583711"/>
              <a:ext cx="11502998" cy="632533"/>
              <a:chOff x="578245" y="2375742"/>
              <a:chExt cx="11502998" cy="6325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Object 45">
                    <a:extLst>
                      <a:ext uri="{FF2B5EF4-FFF2-40B4-BE49-F238E27FC236}">
                        <a16:creationId xmlns:a16="http://schemas.microsoft.com/office/drawing/2014/main" id="{27C91D27-2BE2-47C1-B144-EC6492BE1F6F}"/>
                      </a:ext>
                    </a:extLst>
                  </p:cNvPr>
                  <p:cNvSpPr txBox="1">
                    <a:spLocks noGrp="1"/>
                  </p:cNvSpPr>
                  <p:nvPr>
                    <p:ph sz="half" idx="1"/>
                  </p:nvPr>
                </p:nvSpPr>
                <p:spPr bwMode="auto">
                  <a:xfrm>
                    <a:off x="5209641" y="2375742"/>
                    <a:ext cx="6871602" cy="6325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 lnSpcReduction="10000"/>
                  </a:bodyPr>
                  <a:lstStyle/>
                  <a:p>
                    <a:pPr>
                      <a:buNone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func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</m:oMath>
                    </a14:m>
                    <a:r>
                      <a:rPr lang="en-US" sz="2600"/>
                      <a:t>)</a:t>
                    </a:r>
                    <a:r>
                      <a:rPr lang="en-US" sz="2600">
                        <a:solidFill>
                          <a:srgbClr val="00000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sz="2600"/>
                  </a:p>
                </p:txBody>
              </p:sp>
            </mc:Choice>
            <mc:Fallback xmlns="">
              <p:sp>
                <p:nvSpPr>
                  <p:cNvPr id="57" name="Object 45">
                    <a:extLst>
                      <a:ext uri="{FF2B5EF4-FFF2-40B4-BE49-F238E27FC236}">
                        <a16:creationId xmlns:a16="http://schemas.microsoft.com/office/drawing/2014/main" id="{27C91D27-2BE2-47C1-B144-EC6492BE1F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ph sz="half" idx="1"/>
                  </p:nvPr>
                </p:nvSpPr>
                <p:spPr bwMode="auto">
                  <a:xfrm>
                    <a:off x="5209641" y="2375742"/>
                    <a:ext cx="6871602" cy="63253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9615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7ACECBB6-F013-4622-9CE9-8A2E8CC1A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245" y="2461177"/>
                <a:ext cx="463139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</a:pPr>
                <a:r>
                  <a:rPr lang="en-US" sz="240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latin typeface="Arial" panose="020B0604020202020204" pitchFamily="34" charset="0"/>
                    <a:cs typeface="Arial" panose="020B0604020202020204" pitchFamily="34" charset="0"/>
                  </a:rPr>
                  <a:t>sóng</a:t>
                </a:r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 S1 </a:t>
                </a:r>
                <a:r>
                  <a:rPr lang="en-US" sz="240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 M: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E97421-3788-4021-9999-61CEE9A83731}"/>
              </a:ext>
            </a:extLst>
          </p:cNvPr>
          <p:cNvGrpSpPr/>
          <p:nvPr/>
        </p:nvGrpSpPr>
        <p:grpSpPr>
          <a:xfrm>
            <a:off x="617225" y="3323466"/>
            <a:ext cx="11337406" cy="805653"/>
            <a:chOff x="617225" y="3323466"/>
            <a:chExt cx="11337406" cy="805653"/>
          </a:xfrm>
        </p:grpSpPr>
        <p:pic>
          <p:nvPicPr>
            <p:cNvPr id="55" name="Picture 4" descr="empty-blue-rectangle">
              <a:extLst>
                <a:ext uri="{FF2B5EF4-FFF2-40B4-BE49-F238E27FC236}">
                  <a16:creationId xmlns:a16="http://schemas.microsoft.com/office/drawing/2014/main" id="{B0A5A4CF-19F9-4511-816F-7E75BD244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05819" y="3323466"/>
              <a:ext cx="6918813" cy="805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13929D4-B742-47BF-AE20-72DE27D7C0FE}"/>
                </a:ext>
              </a:extLst>
            </p:cNvPr>
            <p:cNvGrpSpPr/>
            <p:nvPr/>
          </p:nvGrpSpPr>
          <p:grpSpPr>
            <a:xfrm>
              <a:off x="617225" y="3354060"/>
              <a:ext cx="11337406" cy="727340"/>
              <a:chOff x="540537" y="3286662"/>
              <a:chExt cx="11337406" cy="7273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Object 48">
                    <a:extLst>
                      <a:ext uri="{FF2B5EF4-FFF2-40B4-BE49-F238E27FC236}">
                        <a16:creationId xmlns:a16="http://schemas.microsoft.com/office/drawing/2014/main" id="{6981711E-EC46-47A7-8FBB-D325AFF91B63}"/>
                      </a:ext>
                    </a:extLst>
                  </p:cNvPr>
                  <p:cNvSpPr txBox="1">
                    <a:spLocks noGrp="1"/>
                  </p:cNvSpPr>
                  <p:nvPr>
                    <p:ph sz="quarter" idx="3"/>
                  </p:nvPr>
                </p:nvSpPr>
                <p:spPr bwMode="auto">
                  <a:xfrm>
                    <a:off x="5209641" y="3286662"/>
                    <a:ext cx="6668302" cy="7273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>
                      <a:buNone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func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600">
                        <a:solidFill>
                          <a:srgbClr val="00000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b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a:br>
                    <a:endParaRPr lang="en-US" sz="2600"/>
                  </a:p>
                </p:txBody>
              </p:sp>
            </mc:Choice>
            <mc:Fallback xmlns="">
              <p:sp>
                <p:nvSpPr>
                  <p:cNvPr id="60" name="Object 48">
                    <a:extLst>
                      <a:ext uri="{FF2B5EF4-FFF2-40B4-BE49-F238E27FC236}">
                        <a16:creationId xmlns:a16="http://schemas.microsoft.com/office/drawing/2014/main" id="{6981711E-EC46-47A7-8FBB-D325AFF91B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ph sz="quarter" idx="3"/>
                  </p:nvPr>
                </p:nvSpPr>
                <p:spPr bwMode="auto">
                  <a:xfrm>
                    <a:off x="5209641" y="3286662"/>
                    <a:ext cx="6668302" cy="72734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Rectangle 51">
                <a:extLst>
                  <a:ext uri="{FF2B5EF4-FFF2-40B4-BE49-F238E27FC236}">
                    <a16:creationId xmlns:a16="http://schemas.microsoft.com/office/drawing/2014/main" id="{B50DF024-F423-458D-A5C5-38E7CFDE3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537" y="3495461"/>
                <a:ext cx="463139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</a:pPr>
                <a:r>
                  <a:rPr lang="en-US" sz="240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latin typeface="Arial" panose="020B0604020202020204" pitchFamily="34" charset="0"/>
                    <a:cs typeface="Arial" panose="020B0604020202020204" pitchFamily="34" charset="0"/>
                  </a:rPr>
                  <a:t>sóng</a:t>
                </a:r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 S2 </a:t>
                </a:r>
                <a:r>
                  <a:rPr lang="en-US" sz="240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 M: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884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3947" y="3952992"/>
                <a:ext cx="9955453" cy="1969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Trong đó: </a:t>
                </a:r>
              </a:p>
              <a:p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- Biên độ sóng tổng hợp tại 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sz="3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|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1)</m:t>
                            </m:r>
                          </m:sub>
                        </m:sSub>
                      </m:num>
                      <m:den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)|</a:t>
                </a:r>
              </a:p>
              <a:p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- Pha ban đầu sóng tổng hợp tai 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sz="3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1)</m:t>
                            </m:r>
                          </m:sub>
                        </m:sSub>
                      </m:num>
                      <m:den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</m:oMath>
                </a14:m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47" y="3952992"/>
                <a:ext cx="9955453" cy="1969001"/>
              </a:xfrm>
              <a:prstGeom prst="rect">
                <a:avLst/>
              </a:prstGeom>
              <a:blipFill>
                <a:blip r:embed="rId2"/>
                <a:stretch>
                  <a:fillRect l="-1408" t="-4025" b="-30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43">
            <a:extLst>
              <a:ext uri="{FF2B5EF4-FFF2-40B4-BE49-F238E27FC236}">
                <a16:creationId xmlns:a16="http://schemas.microsoft.com/office/drawing/2014/main" id="{87E8EC3B-C35F-441C-954E-5D0CBFAF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947" y="683801"/>
            <a:ext cx="7543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Dao </a:t>
            </a:r>
            <a:r>
              <a:rPr lang="en-US" sz="26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thoa</a:t>
            </a:r>
            <a:endParaRPr lang="en-US" sz="26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C29F679-2F50-46AF-A145-4A7272BC594B}"/>
              </a:ext>
            </a:extLst>
          </p:cNvPr>
          <p:cNvGrpSpPr/>
          <p:nvPr/>
        </p:nvGrpSpPr>
        <p:grpSpPr>
          <a:xfrm>
            <a:off x="-304800" y="132527"/>
            <a:ext cx="11125200" cy="551274"/>
            <a:chOff x="74035" y="2267003"/>
            <a:chExt cx="10404101" cy="769538"/>
          </a:xfrm>
        </p:grpSpPr>
        <p:grpSp>
          <p:nvGrpSpPr>
            <p:cNvPr id="10" name="Group 70">
              <a:extLst>
                <a:ext uri="{FF2B5EF4-FFF2-40B4-BE49-F238E27FC236}">
                  <a16:creationId xmlns:a16="http://schemas.microsoft.com/office/drawing/2014/main" id="{28E5288F-9DE4-4866-B9EF-80C80C44E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8"/>
              <a:ext cx="5454203" cy="756153"/>
              <a:chOff x="564746" y="3403328"/>
              <a:chExt cx="2808660" cy="1456458"/>
            </a:xfrm>
          </p:grpSpPr>
          <p:pic>
            <p:nvPicPr>
              <p:cNvPr id="13" name="Picture 12" descr="empty-green-rectangle">
                <a:extLst>
                  <a:ext uri="{FF2B5EF4-FFF2-40B4-BE49-F238E27FC236}">
                    <a16:creationId xmlns:a16="http://schemas.microsoft.com/office/drawing/2014/main" id="{893D6A8D-1819-4F0F-81AA-BF2EC95974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28"/>
                <a:ext cx="2808660" cy="1456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green-top-faded">
                <a:extLst>
                  <a:ext uri="{FF2B5EF4-FFF2-40B4-BE49-F238E27FC236}">
                    <a16:creationId xmlns:a16="http://schemas.microsoft.com/office/drawing/2014/main" id="{D97F3788-DD26-4DC3-BC65-ECB63BF175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3E5171-2498-4294-B1BA-65B7648073B3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  <p:sp>
          <p:nvSpPr>
            <p:cNvPr id="12" name="Rectangle 1026060">
              <a:extLst>
                <a:ext uri="{FF2B5EF4-FFF2-40B4-BE49-F238E27FC236}">
                  <a16:creationId xmlns:a16="http://schemas.microsoft.com/office/drawing/2014/main" id="{71424ABB-EBE8-4220-91DC-5F7E66999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25" y="2277655"/>
              <a:ext cx="9273711" cy="756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Cực đại và cực tiểu</a:t>
              </a:r>
              <a:endParaRPr lang="en-US" sz="2800"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705074-4409-47F6-9567-73E0E711CCBE}"/>
                  </a:ext>
                </a:extLst>
              </p:cNvPr>
              <p:cNvSpPr txBox="1"/>
              <p:nvPr/>
            </p:nvSpPr>
            <p:spPr>
              <a:xfrm>
                <a:off x="838200" y="1186076"/>
                <a:ext cx="10134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Phương trình sóng tại M là tổng hợp của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</a:t>
                </a:r>
                <a:r>
                  <a:rPr lang="en-US" sz="3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sz="30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3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3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705074-4409-47F6-9567-73E0E711C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86076"/>
                <a:ext cx="10134600" cy="1938992"/>
              </a:xfrm>
              <a:prstGeom prst="rect">
                <a:avLst/>
              </a:prstGeom>
              <a:blipFill>
                <a:blip r:embed="rId5"/>
                <a:stretch>
                  <a:fillRect l="-1444" t="-40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6B23441C-3BA9-4CB2-A40E-45E7C8C73111}"/>
              </a:ext>
            </a:extLst>
          </p:cNvPr>
          <p:cNvGrpSpPr/>
          <p:nvPr/>
        </p:nvGrpSpPr>
        <p:grpSpPr>
          <a:xfrm>
            <a:off x="1676400" y="2293560"/>
            <a:ext cx="8572500" cy="1797404"/>
            <a:chOff x="1676400" y="2293560"/>
            <a:chExt cx="7467600" cy="1662122"/>
          </a:xfrm>
        </p:grpSpPr>
        <p:pic>
          <p:nvPicPr>
            <p:cNvPr id="16" name="Picture 15" descr="empty-red-rectangle">
              <a:extLst>
                <a:ext uri="{FF2B5EF4-FFF2-40B4-BE49-F238E27FC236}">
                  <a16:creationId xmlns:a16="http://schemas.microsoft.com/office/drawing/2014/main" id="{A4437D40-D695-4E85-B44A-1F9D9B6C58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293560"/>
              <a:ext cx="7467600" cy="113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29F4163-2582-4441-B89A-3DF3B9F58FC9}"/>
                    </a:ext>
                  </a:extLst>
                </p:cNvPr>
                <p:cNvSpPr txBox="1"/>
                <p:nvPr/>
              </p:nvSpPr>
              <p:spPr>
                <a:xfrm>
                  <a:off x="2286000" y="2448346"/>
                  <a:ext cx="6400800" cy="15073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3000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𝐴𝑐𝑜𝑠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f>
                        <m:f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1)</m:t>
                              </m:r>
                            </m:sub>
                          </m:sSub>
                        </m:num>
                        <m:den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sz="3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3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cos</m:t>
                      </m:r>
                      <m:r>
                        <a:rPr lang="en-US" sz="3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3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1)</m:t>
                              </m:r>
                            </m:sub>
                          </m:sSub>
                        </m:num>
                        <m:den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US" sz="3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29F4163-2582-4441-B89A-3DF3B9F58F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2448346"/>
                  <a:ext cx="6400800" cy="15073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5952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>
            <a:off x="533400" y="1115313"/>
            <a:ext cx="861883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vi-VN" sz="25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500" i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thoa</a:t>
            </a:r>
            <a:endParaRPr lang="en-US" altLang="vi-VN" sz="2500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682244" y="1683173"/>
            <a:ext cx="69720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thoa có biên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altLang="vi-VN" sz="2000" baseline="-25000">
                <a:latin typeface="Arial" panose="020B0604020202020204" pitchFamily="34" charset="0"/>
                <a:cs typeface="Arial" panose="020B0604020202020204" pitchFamily="34" charset="0"/>
              </a:rPr>
              <a:t>Mmax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= 2A</a:t>
            </a:r>
            <a:endParaRPr lang="en-US" altLang="vi-VN" sz="20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028" name="Text Box 28"/>
          <p:cNvSpPr txBox="1">
            <a:spLocks noChangeArrowheads="1"/>
          </p:cNvSpPr>
          <p:nvPr/>
        </p:nvSpPr>
        <p:spPr bwMode="auto">
          <a:xfrm>
            <a:off x="6766459" y="5463311"/>
            <a:ext cx="518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Quỹ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vi-VN"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hypebol</a:t>
            </a:r>
            <a:r>
              <a:rPr lang="en-US" altLang="vi-VN" sz="2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là S</a:t>
            </a:r>
            <a:r>
              <a:rPr lang="en-US" altLang="vi-VN" sz="20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altLang="vi-VN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thoa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00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1272A0-42BA-4864-AAE3-7494B6070D7B}"/>
              </a:ext>
            </a:extLst>
          </p:cNvPr>
          <p:cNvGrpSpPr/>
          <p:nvPr/>
        </p:nvGrpSpPr>
        <p:grpSpPr>
          <a:xfrm>
            <a:off x="533400" y="2457763"/>
            <a:ext cx="6109447" cy="1027717"/>
            <a:chOff x="533400" y="2457763"/>
            <a:chExt cx="6109447" cy="1027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025" name="Object 25"/>
                <p:cNvSpPr txBox="1"/>
                <p:nvPr/>
              </p:nvSpPr>
              <p:spPr bwMode="auto">
                <a:xfrm>
                  <a:off x="3381881" y="3011794"/>
                  <a:ext cx="3260966" cy="450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,±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,±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,...)</m:t>
                        </m:r>
                      </m:oMath>
                    </m:oMathPara>
                  </a14:m>
                  <a:endParaRPr lang="en-US" sz="2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8025" name="Object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1881" y="3011794"/>
                  <a:ext cx="3260966" cy="450850"/>
                </a:xfrm>
                <a:prstGeom prst="rect">
                  <a:avLst/>
                </a:prstGeom>
                <a:blipFill>
                  <a:blip r:embed="rId3"/>
                  <a:stretch>
                    <a:fillRect l="-1308" b="-13514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33400" y="2457763"/>
                  <a:ext cx="2957864" cy="10277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cos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⁡(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a14:m>
                  <a:r>
                    <a:rPr lang="en-US" sz="24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4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=±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endParaRPr lang="en-US" sz="2400">
                    <a:solidFill>
                      <a:prstClr val="black"/>
                    </a:solidFill>
                    <a:latin typeface="Cambria Math"/>
                    <a:ea typeface="Cambria Math"/>
                  </a:endParaRPr>
                </a:p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oMath>
                    </m:oMathPara>
                  </a14:m>
                  <a:endParaRPr lang="en-US" sz="24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2457763"/>
                  <a:ext cx="2957864" cy="1027717"/>
                </a:xfrm>
                <a:prstGeom prst="rect">
                  <a:avLst/>
                </a:prstGeom>
                <a:blipFill>
                  <a:blip r:embed="rId4"/>
                  <a:stretch>
                    <a:fillRect b="-11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 Box 43">
            <a:extLst>
              <a:ext uri="{FF2B5EF4-FFF2-40B4-BE49-F238E27FC236}">
                <a16:creationId xmlns:a16="http://schemas.microsoft.com/office/drawing/2014/main" id="{A5571C7C-BE7E-4057-B53C-8D0655854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947" y="683801"/>
            <a:ext cx="7543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Vị trí cực đại và cực tiểu giao thoa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F9996A-2286-4E3D-B412-88497B9FA555}"/>
              </a:ext>
            </a:extLst>
          </p:cNvPr>
          <p:cNvGrpSpPr/>
          <p:nvPr/>
        </p:nvGrpSpPr>
        <p:grpSpPr>
          <a:xfrm>
            <a:off x="-304800" y="132527"/>
            <a:ext cx="11125200" cy="551274"/>
            <a:chOff x="74035" y="2267003"/>
            <a:chExt cx="10404101" cy="769538"/>
          </a:xfrm>
        </p:grpSpPr>
        <p:grpSp>
          <p:nvGrpSpPr>
            <p:cNvPr id="13" name="Group 70">
              <a:extLst>
                <a:ext uri="{FF2B5EF4-FFF2-40B4-BE49-F238E27FC236}">
                  <a16:creationId xmlns:a16="http://schemas.microsoft.com/office/drawing/2014/main" id="{277D198D-38E2-4CFB-BF13-73D8429D62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6" y="2280388"/>
              <a:ext cx="5454203" cy="756153"/>
              <a:chOff x="564746" y="3403328"/>
              <a:chExt cx="2808660" cy="1456458"/>
            </a:xfrm>
          </p:grpSpPr>
          <p:pic>
            <p:nvPicPr>
              <p:cNvPr id="16" name="Picture 15" descr="empty-green-rectangle">
                <a:extLst>
                  <a:ext uri="{FF2B5EF4-FFF2-40B4-BE49-F238E27FC236}">
                    <a16:creationId xmlns:a16="http://schemas.microsoft.com/office/drawing/2014/main" id="{62561AB3-DBB8-461E-A40F-8B8AFA2DB0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6" y="3403328"/>
                <a:ext cx="2808660" cy="1456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 descr="green-top-faded">
                <a:extLst>
                  <a:ext uri="{FF2B5EF4-FFF2-40B4-BE49-F238E27FC236}">
                    <a16:creationId xmlns:a16="http://schemas.microsoft.com/office/drawing/2014/main" id="{2879E429-A507-4A47-AA2D-2477BCDBD1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C72AD8-993E-44DF-A37D-A3F040C311F3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  <p:sp>
          <p:nvSpPr>
            <p:cNvPr id="15" name="Rectangle 1026060">
              <a:extLst>
                <a:ext uri="{FF2B5EF4-FFF2-40B4-BE49-F238E27FC236}">
                  <a16:creationId xmlns:a16="http://schemas.microsoft.com/office/drawing/2014/main" id="{39BC0693-6B98-4F05-A581-D61906E79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25" y="2277655"/>
              <a:ext cx="9273711" cy="756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Cực đại và cực tiểu</a:t>
              </a:r>
              <a:endParaRPr lang="en-US" sz="2800"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6404A2-272D-4CFF-BD40-340535D8367B}"/>
              </a:ext>
            </a:extLst>
          </p:cNvPr>
          <p:cNvGrpSpPr/>
          <p:nvPr/>
        </p:nvGrpSpPr>
        <p:grpSpPr>
          <a:xfrm>
            <a:off x="243941" y="3693622"/>
            <a:ext cx="6515504" cy="2731402"/>
            <a:chOff x="243941" y="3693622"/>
            <a:chExt cx="6515504" cy="2731402"/>
          </a:xfrm>
        </p:grpSpPr>
        <p:pic>
          <p:nvPicPr>
            <p:cNvPr id="22" name="Picture 4" descr="empty-blue-rectangle">
              <a:extLst>
                <a:ext uri="{FF2B5EF4-FFF2-40B4-BE49-F238E27FC236}">
                  <a16:creationId xmlns:a16="http://schemas.microsoft.com/office/drawing/2014/main" id="{7FF591A7-FACF-4983-8D59-EC065AB69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3941" y="3693622"/>
              <a:ext cx="5691445" cy="204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27">
              <a:extLst>
                <a:ext uri="{FF2B5EF4-FFF2-40B4-BE49-F238E27FC236}">
                  <a16:creationId xmlns:a16="http://schemas.microsoft.com/office/drawing/2014/main" id="{49409FFF-9110-4B7A-9054-8D65CF1B3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890" y="3719485"/>
              <a:ext cx="4942609" cy="2015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Những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dao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với biên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cực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đại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sóng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nguồn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truyền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altLang="vi-VN" sz="25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500" err="1">
                  <a:latin typeface="Arial" panose="020B0604020202020204" pitchFamily="34" charset="0"/>
                  <a:cs typeface="Arial" panose="020B0604020202020204" pitchFamily="34" charset="0"/>
                </a:rPr>
                <a:t>sóng</a:t>
              </a:r>
              <a:endParaRPr lang="en-US" altLang="vi-VN" sz="2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5B86E8C-D80F-412E-92C8-181090365B86}"/>
                </a:ext>
              </a:extLst>
            </p:cNvPr>
            <p:cNvGrpSpPr/>
            <p:nvPr/>
          </p:nvGrpSpPr>
          <p:grpSpPr>
            <a:xfrm>
              <a:off x="894597" y="5923373"/>
              <a:ext cx="5864848" cy="501651"/>
              <a:chOff x="821816" y="5889434"/>
              <a:chExt cx="5864848" cy="50165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3C162458-BF8D-4B35-BC6A-C57AAB12FE4A}"/>
                  </a:ext>
                </a:extLst>
              </p:cNvPr>
              <p:cNvGrpSpPr/>
              <p:nvPr/>
            </p:nvGrpSpPr>
            <p:grpSpPr>
              <a:xfrm>
                <a:off x="821816" y="5889434"/>
                <a:ext cx="2477945" cy="501651"/>
                <a:chOff x="4571277" y="6109554"/>
                <a:chExt cx="2477945" cy="501651"/>
              </a:xfrm>
            </p:grpSpPr>
            <p:pic>
              <p:nvPicPr>
                <p:cNvPr id="19" name="Picture 18" descr="empty-red-rectangle">
                  <a:extLst>
                    <a:ext uri="{FF2B5EF4-FFF2-40B4-BE49-F238E27FC236}">
                      <a16:creationId xmlns:a16="http://schemas.microsoft.com/office/drawing/2014/main" id="{788AA6F4-6815-410F-B5B8-92FF8C4083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1277" y="6109554"/>
                  <a:ext cx="2477945" cy="5016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FFF98D61-0762-4088-B956-E731757CC4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8406" y="6114843"/>
                      <a:ext cx="2003689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lv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oMath>
                        </m:oMathPara>
                      </a14:m>
                      <a:endParaRPr lang="en-US" sz="240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FFF98D61-0762-4088-B956-E731757CC4E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08406" y="6114843"/>
                      <a:ext cx="2003689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263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bject 25">
                    <a:extLst>
                      <a:ext uri="{FF2B5EF4-FFF2-40B4-BE49-F238E27FC236}">
                        <a16:creationId xmlns:a16="http://schemas.microsoft.com/office/drawing/2014/main" id="{29B7DE91-93EE-4E6A-BC9D-16F3B935314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3425698" y="5900130"/>
                    <a:ext cx="3260966" cy="4508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,±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,±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,...)</m:t>
                          </m:r>
                        </m:oMath>
                      </m:oMathPara>
                    </a14:m>
                    <a:endParaRPr lang="en-US" sz="2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" name="Object 25">
                    <a:extLst>
                      <a:ext uri="{FF2B5EF4-FFF2-40B4-BE49-F238E27FC236}">
                        <a16:creationId xmlns:a16="http://schemas.microsoft.com/office/drawing/2014/main" id="{29B7DE91-93EE-4E6A-BC9D-16F3B93531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425698" y="5900130"/>
                    <a:ext cx="3260966" cy="45085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935" b="-5405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6" name="Picture 25" descr="A picture containing blue&#10;&#10;Description automatically generated">
            <a:extLst>
              <a:ext uri="{FF2B5EF4-FFF2-40B4-BE49-F238E27FC236}">
                <a16:creationId xmlns:a16="http://schemas.microsoft.com/office/drawing/2014/main" id="{2A99FD91-7B22-4433-A250-3DC2DD57EDD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9" b="12205"/>
          <a:stretch/>
        </p:blipFill>
        <p:spPr>
          <a:xfrm>
            <a:off x="6189335" y="1813244"/>
            <a:ext cx="5956907" cy="36009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F5DAE03-0885-4F10-9541-6AE06CB9663A}"/>
              </a:ext>
            </a:extLst>
          </p:cNvPr>
          <p:cNvGrpSpPr/>
          <p:nvPr/>
        </p:nvGrpSpPr>
        <p:grpSpPr>
          <a:xfrm>
            <a:off x="8009103" y="4163895"/>
            <a:ext cx="2160334" cy="834789"/>
            <a:chOff x="7993552" y="3561959"/>
            <a:chExt cx="2160334" cy="83478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1B03BB-587C-4603-9B16-431B30C0664F}"/>
                </a:ext>
              </a:extLst>
            </p:cNvPr>
            <p:cNvSpPr txBox="1"/>
            <p:nvPr/>
          </p:nvSpPr>
          <p:spPr>
            <a:xfrm>
              <a:off x="7993552" y="3561959"/>
              <a:ext cx="7346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Cực đại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1C49018-24CA-4E6F-9A9C-75621574C27F}"/>
                </a:ext>
              </a:extLst>
            </p:cNvPr>
            <p:cNvSpPr txBox="1"/>
            <p:nvPr/>
          </p:nvSpPr>
          <p:spPr>
            <a:xfrm>
              <a:off x="8573650" y="3750417"/>
              <a:ext cx="7346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Cực đại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A9589E-C4A1-4C74-9E9E-B16F097D3820}"/>
                </a:ext>
              </a:extLst>
            </p:cNvPr>
            <p:cNvSpPr txBox="1"/>
            <p:nvPr/>
          </p:nvSpPr>
          <p:spPr>
            <a:xfrm>
              <a:off x="9419239" y="3645119"/>
              <a:ext cx="7346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Cực đại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FF109A-8096-4C3A-B68D-098D853A77E7}"/>
              </a:ext>
            </a:extLst>
          </p:cNvPr>
          <p:cNvCxnSpPr/>
          <p:nvPr/>
        </p:nvCxnSpPr>
        <p:spPr>
          <a:xfrm flipV="1">
            <a:off x="8382000" y="3581400"/>
            <a:ext cx="207201" cy="533400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2C4A3C-3F52-4056-BFC9-4B251F60CB3F}"/>
              </a:ext>
            </a:extLst>
          </p:cNvPr>
          <p:cNvCxnSpPr>
            <a:cxnSpLocks/>
          </p:cNvCxnSpPr>
          <p:nvPr/>
        </p:nvCxnSpPr>
        <p:spPr>
          <a:xfrm flipV="1">
            <a:off x="8956524" y="3755470"/>
            <a:ext cx="62426" cy="622121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3CE75E4-40CA-490C-A33D-CECE1DCE81F2}"/>
              </a:ext>
            </a:extLst>
          </p:cNvPr>
          <p:cNvCxnSpPr>
            <a:cxnSpLocks/>
          </p:cNvCxnSpPr>
          <p:nvPr/>
        </p:nvCxnSpPr>
        <p:spPr>
          <a:xfrm flipH="1" flipV="1">
            <a:off x="9434790" y="3613730"/>
            <a:ext cx="199240" cy="635564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942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20" grpId="0"/>
      <p:bldP spid="1280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1573</Words>
  <PresentationFormat>Màn hình rộng</PresentationFormat>
  <Paragraphs>171</Paragraphs>
  <Slides>21</Slides>
  <Notes>2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 Math</vt:lpstr>
      <vt:lpstr>Tahoma</vt:lpstr>
      <vt:lpstr>Times New Roman</vt:lpstr>
      <vt:lpstr>Verdana</vt:lpstr>
      <vt:lpstr>VNI-Times</vt:lpstr>
      <vt:lpstr>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2021-08-13T02:59:17Z</dcterms:created>
  <dcterms:modified xsi:type="dcterms:W3CDTF">2022-02-06T09:35:21Z</dcterms:modified>
</cp:coreProperties>
</file>