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7" r:id="rId2"/>
    <p:sldId id="407" r:id="rId3"/>
    <p:sldId id="439" r:id="rId4"/>
    <p:sldId id="427" r:id="rId5"/>
    <p:sldId id="428" r:id="rId6"/>
    <p:sldId id="443" r:id="rId7"/>
    <p:sldId id="442" r:id="rId8"/>
    <p:sldId id="446" r:id="rId9"/>
    <p:sldId id="444" r:id="rId10"/>
    <p:sldId id="447" r:id="rId11"/>
    <p:sldId id="448" r:id="rId12"/>
    <p:sldId id="340" r:id="rId13"/>
  </p:sldIdLst>
  <p:sldSz cx="16276638" cy="9144000"/>
  <p:notesSz cx="6858000" cy="9144000"/>
  <p:custDataLst>
    <p:tags r:id="rId15"/>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C5F3F3"/>
    <a:srgbClr val="FF0066"/>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2173" autoAdjust="0"/>
  </p:normalViewPr>
  <p:slideViewPr>
    <p:cSldViewPr>
      <p:cViewPr varScale="1">
        <p:scale>
          <a:sx n="42" d="100"/>
          <a:sy n="42" d="100"/>
        </p:scale>
        <p:origin x="52" y="96"/>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fld id="{EB5B8007-F28A-4C3E-A48D-DDE012D8153F}" type="slidenum">
              <a:rPr lang="en-US" altLang="en-US" sz="1200">
                <a:cs typeface="Arial" charset="0"/>
              </a:rPr>
              <a:pPr algn="r" eaLnBrk="1" hangingPunct="1"/>
              <a:t>12</a:t>
            </a:fld>
            <a:endParaRPr lang="en-US" altLang="en-US" sz="1200">
              <a:cs typeface="Arial" charset="0"/>
            </a:endParaRPr>
          </a:p>
        </p:txBody>
      </p:sp>
      <p:sp>
        <p:nvSpPr>
          <p:cNvPr id="15363" name="Rectangle 2"/>
          <p:cNvSpPr>
            <a:spLocks noGrp="1" noRot="1" noChangeAspect="1" noChangeArrowheads="1" noTextEdit="1"/>
          </p:cNvSpPr>
          <p:nvPr>
            <p:ph type="sldImg"/>
          </p:nvPr>
        </p:nvSpPr>
        <p:spPr>
          <a:xfrm>
            <a:off x="377825" y="685800"/>
            <a:ext cx="6102350" cy="3429000"/>
          </a:xfrm>
          <a:ln/>
        </p:spPr>
      </p:sp>
      <p:sp>
        <p:nvSpPr>
          <p:cNvPr id="15364" name="Rectangle 3"/>
          <p:cNvSpPr>
            <a:spLocks noGrp="1" noChangeArrowheads="1"/>
          </p:cNvSpPr>
          <p:nvPr>
            <p:ph type="body" idx="1"/>
          </p:nvPr>
        </p:nvSpPr>
        <p:spPr>
          <a:noFill/>
        </p:spPr>
        <p:txBody>
          <a:bodyPr/>
          <a:lstStyle/>
          <a:p>
            <a:pPr eaLnBrk="1" hangingPunct="1"/>
            <a:endParaRPr lang="vi-VN" alt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png"/><Relationship Id="rId7" Type="http://schemas.openxmlformats.org/officeDocument/2006/relationships/image" Target="../media/image7.gif"/><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w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Giai%20nghia%20tu/Tay%20bat%20mat%20mung.pptx" TargetMode="External"/><Relationship Id="rId2" Type="http://schemas.openxmlformats.org/officeDocument/2006/relationships/hyperlink" Target="Giai%20nghia%20tu/Hon%20ho.pptx" TargetMode="External"/><Relationship Id="rId1" Type="http://schemas.openxmlformats.org/officeDocument/2006/relationships/slideLayout" Target="../slideLayouts/slideLayout2.xml"/><Relationship Id="rId4" Type="http://schemas.openxmlformats.org/officeDocument/2006/relationships/hyperlink" Target="Giai%20nghia%20tu/om%20vai%20ba%20co.ppt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p>
        </p:txBody>
      </p:sp>
      <p:pic>
        <p:nvPicPr>
          <p:cNvPr id="2051"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8677" y="5443538"/>
            <a:ext cx="2034580" cy="264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9" name="Text Box 17"/>
          <p:cNvSpPr txBox="1">
            <a:spLocks noChangeArrowheads="1"/>
          </p:cNvSpPr>
          <p:nvPr/>
        </p:nvSpPr>
        <p:spPr bwMode="auto">
          <a:xfrm>
            <a:off x="2480250" y="20574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CÔ</a:t>
            </a:r>
          </a:p>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VỀ DỰ GIỜ THĂM LỚP</a:t>
            </a:r>
          </a:p>
        </p:txBody>
      </p:sp>
      <p:sp>
        <p:nvSpPr>
          <p:cNvPr id="2054" name="Text Box 18"/>
          <p:cNvSpPr txBox="1">
            <a:spLocks noChangeArrowheads="1"/>
          </p:cNvSpPr>
          <p:nvPr/>
        </p:nvSpPr>
        <p:spPr bwMode="auto">
          <a:xfrm>
            <a:off x="2557757" y="7200900"/>
            <a:ext cx="5974560"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i="1">
                <a:solidFill>
                  <a:srgbClr val="FF0066"/>
                </a:solidFill>
                <a:latin typeface="Times New Roman" pitchFamily="18" charset="0"/>
              </a:rPr>
              <a:t>Giáo viên:</a:t>
            </a:r>
          </a:p>
          <a:p>
            <a:pPr eaLnBrk="1" hangingPunct="1"/>
            <a:r>
              <a:rPr lang="en-US" altLang="en-US" sz="2400" b="1" i="1">
                <a:solidFill>
                  <a:srgbClr val="FF0066"/>
                </a:solidFill>
                <a:latin typeface="Times New Roman" pitchFamily="18" charset="0"/>
              </a:rPr>
              <a:t>Lớp:  3</a:t>
            </a:r>
          </a:p>
        </p:txBody>
      </p:sp>
      <p:pic>
        <p:nvPicPr>
          <p:cNvPr id="2055" name="Picture 22" descr="bd21315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79" y="622998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112658" y="331495"/>
            <a:ext cx="2081213" cy="2669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a:off x="13122398" y="413107"/>
            <a:ext cx="2089150" cy="2498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 name="Picture 7" descr="BƯỚM 58"/>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9961410">
            <a:off x="13131113" y="984250"/>
            <a:ext cx="1474263" cy="192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rot="417220" flipH="1">
            <a:off x="2549684" y="5964239"/>
            <a:ext cx="1416132" cy="1030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238632" y="5111880"/>
            <a:ext cx="4334745" cy="3092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7" name="Text Box 14"/>
          <p:cNvSpPr txBox="1">
            <a:spLocks noChangeArrowheads="1"/>
          </p:cNvSpPr>
          <p:nvPr/>
        </p:nvSpPr>
        <p:spPr bwMode="auto">
          <a:xfrm>
            <a:off x="2783822" y="4343401"/>
            <a:ext cx="10928600" cy="1730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1800"/>
              </a:spcBef>
              <a:defRPr/>
            </a:pPr>
            <a:r>
              <a:rPr lang="en-US" sz="40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Môn Tiếng Việt lớp 3</a:t>
            </a:r>
          </a:p>
          <a:p>
            <a:pPr algn="ctr" eaLnBrk="1" hangingPunct="1">
              <a:spcBef>
                <a:spcPts val="1800"/>
              </a:spcBef>
              <a:defRPr/>
            </a:pPr>
            <a:r>
              <a:rPr lang="en-US" sz="4800" b="1">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ĐỌC: CON HEO ĐẤT (T1,2)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2059"/>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2059"/>
                                        </p:tgtEl>
                                        <p:attrNameLst>
                                          <p:attrName>style.color</p:attrName>
                                        </p:attrNameLst>
                                      </p:cBhvr>
                                      <p:by>
                                        <p:hsl h="7200000" s="0" l="0"/>
                                      </p:by>
                                    </p:animClr>
                                    <p:animClr clrSpc="hsl" dir="cw">
                                      <p:cBhvr>
                                        <p:cTn id="9" dur="2000" fill="hold"/>
                                        <p:tgtEl>
                                          <p:spTgt spid="2059"/>
                                        </p:tgtEl>
                                        <p:attrNameLst>
                                          <p:attrName>fillcolor</p:attrName>
                                        </p:attrNameLst>
                                      </p:cBhvr>
                                      <p:by>
                                        <p:hsl h="7200000" s="0" l="0"/>
                                      </p:by>
                                    </p:animClr>
                                    <p:animClr clrSpc="hsl" dir="cw">
                                      <p:cBhvr>
                                        <p:cTn id="10" dur="2000" fill="hold"/>
                                        <p:tgtEl>
                                          <p:spTgt spid="2059"/>
                                        </p:tgtEl>
                                        <p:attrNameLst>
                                          <p:attrName>stroke.color</p:attrName>
                                        </p:attrNameLst>
                                      </p:cBhvr>
                                      <p:by>
                                        <p:hsl h="7200000" s="0" l="0"/>
                                      </p:by>
                                    </p:animClr>
                                    <p:set>
                                      <p:cBhvr>
                                        <p:cTn id="11" dur="2000" fill="hold"/>
                                        <p:tgtEl>
                                          <p:spTgt spid="2059"/>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9" grpId="0"/>
      <p:bldP spid="205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4617134" y="42893"/>
            <a:ext cx="6255239" cy="1013727"/>
            <a:chOff x="4539228" y="103852"/>
            <a:chExt cx="6149694" cy="1013727"/>
          </a:xfrm>
        </p:grpSpPr>
        <p:grpSp>
          <p:nvGrpSpPr>
            <p:cNvPr id="47" name="Group 46"/>
            <p:cNvGrpSpPr/>
            <p:nvPr/>
          </p:nvGrpSpPr>
          <p:grpSpPr>
            <a:xfrm>
              <a:off x="4539228" y="103852"/>
              <a:ext cx="6149694" cy="1013727"/>
              <a:chOff x="4539228" y="103852"/>
              <a:chExt cx="6149694" cy="1013727"/>
            </a:xfrm>
          </p:grpSpPr>
          <p:sp>
            <p:nvSpPr>
              <p:cNvPr id="49" name="TextBox 48"/>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50" name="TextBox 49"/>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8" name="Straight Connector 47"/>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 name="AutoShape 2" descr="Khung viền PowerPoint đẹp - Phụ Kiện MacBook Chính Hã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Khung viền PowerPoint đẹp - Phụ Kiện MacBook Chính Hã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Khung viền đẹp PowerPoin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Khung viền đẹp PowerPoint"/>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Khung viền đẹp PowerPoint"/>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3" name="Group 32"/>
          <p:cNvGrpSpPr/>
          <p:nvPr/>
        </p:nvGrpSpPr>
        <p:grpSpPr>
          <a:xfrm>
            <a:off x="1356520" y="1600200"/>
            <a:ext cx="3429000" cy="707886"/>
            <a:chOff x="1508919" y="1888664"/>
            <a:chExt cx="3120775" cy="1186207"/>
          </a:xfrm>
        </p:grpSpPr>
        <p:sp>
          <p:nvSpPr>
            <p:cNvPr id="34" name="Rectangle 33"/>
            <p:cNvSpPr/>
            <p:nvPr/>
          </p:nvSpPr>
          <p:spPr>
            <a:xfrm>
              <a:off x="1508919" y="1888664"/>
              <a:ext cx="3120775" cy="1186207"/>
            </a:xfrm>
            <a:prstGeom prst="rect">
              <a:avLst/>
            </a:prstGeom>
          </p:spPr>
          <p:txBody>
            <a:bodyPr wrap="square">
              <a:spAutoFit/>
            </a:bodyPr>
            <a:lstStyle/>
            <a:p>
              <a:r>
                <a:rPr lang="en-US" sz="4000" b="1">
                  <a:solidFill>
                    <a:srgbClr val="FF0000"/>
                  </a:solidFill>
                  <a:latin typeface="Times New Roman" pitchFamily="18" charset="0"/>
                  <a:cs typeface="Times New Roman" pitchFamily="18" charset="0"/>
                </a:rPr>
                <a:t>4. Luyện tập.</a:t>
              </a:r>
            </a:p>
          </p:txBody>
        </p:sp>
        <p:cxnSp>
          <p:nvCxnSpPr>
            <p:cNvPr id="35" name="Straight Connector 34"/>
            <p:cNvCxnSpPr/>
            <p:nvPr/>
          </p:nvCxnSpPr>
          <p:spPr>
            <a:xfrm>
              <a:off x="1646078" y="3017498"/>
              <a:ext cx="2428811"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12" name="TextBox 11"/>
          <p:cNvSpPr txBox="1"/>
          <p:nvPr/>
        </p:nvSpPr>
        <p:spPr>
          <a:xfrm>
            <a:off x="1356519" y="2360022"/>
            <a:ext cx="14478000" cy="646331"/>
          </a:xfrm>
          <a:prstGeom prst="rect">
            <a:avLst/>
          </a:prstGeom>
          <a:noFill/>
        </p:spPr>
        <p:txBody>
          <a:bodyPr wrap="square" rtlCol="0">
            <a:spAutoFit/>
          </a:bodyPr>
          <a:lstStyle/>
          <a:p>
            <a:r>
              <a:rPr lang="en-US" sz="3600" b="1">
                <a:solidFill>
                  <a:srgbClr val="FF0000"/>
                </a:solidFill>
                <a:latin typeface="Times New Roman" pitchFamily="18" charset="0"/>
                <a:cs typeface="Times New Roman" pitchFamily="18" charset="0"/>
              </a:rPr>
              <a:t>1) Xếp các từ dưới đây vào nhóm thích hợp.</a:t>
            </a:r>
          </a:p>
        </p:txBody>
      </p:sp>
      <p:sp>
        <p:nvSpPr>
          <p:cNvPr id="20" name="Text Box 14">
            <a:extLst>
              <a:ext uri="{FF2B5EF4-FFF2-40B4-BE49-F238E27FC236}">
                <a16:creationId xmlns:a16="http://schemas.microsoft.com/office/drawing/2014/main" id="{ACD9441F-1D1C-4B0E-B8A1-9A177286C42B}"/>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pic>
        <p:nvPicPr>
          <p:cNvPr id="11" name="Picture 10" descr="A picture containing graphical user interface&#10;&#10;Description automatically generated">
            <a:extLst>
              <a:ext uri="{FF2B5EF4-FFF2-40B4-BE49-F238E27FC236}">
                <a16:creationId xmlns:a16="http://schemas.microsoft.com/office/drawing/2014/main" id="{FF6BDFBA-D8D1-4DB2-9095-48ACD3D18FDB}"/>
              </a:ext>
            </a:extLst>
          </p:cNvPr>
          <p:cNvPicPr>
            <a:picLocks noChangeAspect="1"/>
          </p:cNvPicPr>
          <p:nvPr/>
        </p:nvPicPr>
        <p:blipFill rotWithShape="1">
          <a:blip r:embed="rId2">
            <a:extLst>
              <a:ext uri="{28A0092B-C50C-407E-A947-70E740481C1C}">
                <a14:useLocalDpi xmlns:a14="http://schemas.microsoft.com/office/drawing/2010/main" val="0"/>
              </a:ext>
            </a:extLst>
          </a:blip>
          <a:srcRect t="35510" r="75202"/>
          <a:stretch/>
        </p:blipFill>
        <p:spPr>
          <a:xfrm>
            <a:off x="307881" y="5753100"/>
            <a:ext cx="3868039" cy="3581400"/>
          </a:xfrm>
          <a:prstGeom prst="rect">
            <a:avLst/>
          </a:prstGeom>
        </p:spPr>
      </p:pic>
      <p:pic>
        <p:nvPicPr>
          <p:cNvPr id="37" name="Picture 36" descr="A picture containing graphical user interface&#10;&#10;Description automatically generated">
            <a:extLst>
              <a:ext uri="{FF2B5EF4-FFF2-40B4-BE49-F238E27FC236}">
                <a16:creationId xmlns:a16="http://schemas.microsoft.com/office/drawing/2014/main" id="{4F9866B3-FC10-4893-B38C-33437770EF05}"/>
              </a:ext>
            </a:extLst>
          </p:cNvPr>
          <p:cNvPicPr>
            <a:picLocks noChangeAspect="1"/>
          </p:cNvPicPr>
          <p:nvPr/>
        </p:nvPicPr>
        <p:blipFill rotWithShape="1">
          <a:blip r:embed="rId2">
            <a:extLst>
              <a:ext uri="{28A0092B-C50C-407E-A947-70E740481C1C}">
                <a14:useLocalDpi xmlns:a14="http://schemas.microsoft.com/office/drawing/2010/main" val="0"/>
              </a:ext>
            </a:extLst>
          </a:blip>
          <a:srcRect l="76319" t="35510"/>
          <a:stretch/>
        </p:blipFill>
        <p:spPr>
          <a:xfrm>
            <a:off x="12338565" y="5736491"/>
            <a:ext cx="3615111" cy="3505200"/>
          </a:xfrm>
          <a:prstGeom prst="rect">
            <a:avLst/>
          </a:prstGeom>
        </p:spPr>
      </p:pic>
      <p:pic>
        <p:nvPicPr>
          <p:cNvPr id="27" name="Picture 26" descr="A picture containing graphical user interface&#10;&#10;Description automatically generated">
            <a:extLst>
              <a:ext uri="{FF2B5EF4-FFF2-40B4-BE49-F238E27FC236}">
                <a16:creationId xmlns:a16="http://schemas.microsoft.com/office/drawing/2014/main" id="{B340C2F9-0D19-45A0-8AB3-CFEB954867DF}"/>
              </a:ext>
            </a:extLst>
          </p:cNvPr>
          <p:cNvPicPr>
            <a:picLocks noChangeAspect="1"/>
          </p:cNvPicPr>
          <p:nvPr/>
        </p:nvPicPr>
        <p:blipFill rotWithShape="1">
          <a:blip r:embed="rId2">
            <a:extLst>
              <a:ext uri="{28A0092B-C50C-407E-A947-70E740481C1C}">
                <a14:useLocalDpi xmlns:a14="http://schemas.microsoft.com/office/drawing/2010/main" val="0"/>
              </a:ext>
            </a:extLst>
          </a:blip>
          <a:srcRect l="8399" r="80401" b="64003"/>
          <a:stretch/>
        </p:blipFill>
        <p:spPr>
          <a:xfrm>
            <a:off x="3127098" y="3110225"/>
            <a:ext cx="1524000" cy="1743857"/>
          </a:xfrm>
          <a:prstGeom prst="rect">
            <a:avLst/>
          </a:prstGeom>
        </p:spPr>
      </p:pic>
      <p:pic>
        <p:nvPicPr>
          <p:cNvPr id="28" name="Picture 27" descr="A picture containing graphical user interface&#10;&#10;Description automatically generated">
            <a:extLst>
              <a:ext uri="{FF2B5EF4-FFF2-40B4-BE49-F238E27FC236}">
                <a16:creationId xmlns:a16="http://schemas.microsoft.com/office/drawing/2014/main" id="{AE2622CA-BF71-494A-99CB-07DCD60A3F9E}"/>
              </a:ext>
            </a:extLst>
          </p:cNvPr>
          <p:cNvPicPr>
            <a:picLocks noChangeAspect="1"/>
          </p:cNvPicPr>
          <p:nvPr/>
        </p:nvPicPr>
        <p:blipFill rotWithShape="1">
          <a:blip r:embed="rId2">
            <a:extLst>
              <a:ext uri="{28A0092B-C50C-407E-A947-70E740481C1C}">
                <a14:useLocalDpi xmlns:a14="http://schemas.microsoft.com/office/drawing/2010/main" val="0"/>
              </a:ext>
            </a:extLst>
          </a:blip>
          <a:srcRect l="22400" r="66400" b="64003"/>
          <a:stretch/>
        </p:blipFill>
        <p:spPr>
          <a:xfrm>
            <a:off x="4922838" y="3110225"/>
            <a:ext cx="1524000" cy="1743857"/>
          </a:xfrm>
          <a:prstGeom prst="rect">
            <a:avLst/>
          </a:prstGeom>
        </p:spPr>
      </p:pic>
      <p:pic>
        <p:nvPicPr>
          <p:cNvPr id="29" name="Picture 28" descr="A picture containing graphical user interface&#10;&#10;Description automatically generated">
            <a:extLst>
              <a:ext uri="{FF2B5EF4-FFF2-40B4-BE49-F238E27FC236}">
                <a16:creationId xmlns:a16="http://schemas.microsoft.com/office/drawing/2014/main" id="{D95F6224-D1FD-471C-9686-BA5BFF0720D2}"/>
              </a:ext>
            </a:extLst>
          </p:cNvPr>
          <p:cNvPicPr>
            <a:picLocks noChangeAspect="1"/>
          </p:cNvPicPr>
          <p:nvPr/>
        </p:nvPicPr>
        <p:blipFill rotWithShape="1">
          <a:blip r:embed="rId2">
            <a:extLst>
              <a:ext uri="{28A0092B-C50C-407E-A947-70E740481C1C}">
                <a14:useLocalDpi xmlns:a14="http://schemas.microsoft.com/office/drawing/2010/main" val="0"/>
              </a:ext>
            </a:extLst>
          </a:blip>
          <a:srcRect l="35958" r="52842" b="64003"/>
          <a:stretch/>
        </p:blipFill>
        <p:spPr>
          <a:xfrm>
            <a:off x="6672856" y="3073529"/>
            <a:ext cx="1524001" cy="1743857"/>
          </a:xfrm>
          <a:prstGeom prst="rect">
            <a:avLst/>
          </a:prstGeom>
        </p:spPr>
      </p:pic>
      <p:pic>
        <p:nvPicPr>
          <p:cNvPr id="30" name="Picture 29" descr="A picture containing graphical user interface&#10;&#10;Description automatically generated">
            <a:extLst>
              <a:ext uri="{FF2B5EF4-FFF2-40B4-BE49-F238E27FC236}">
                <a16:creationId xmlns:a16="http://schemas.microsoft.com/office/drawing/2014/main" id="{F3B0E5F8-EE9C-41DC-AB20-A43C4D51418D}"/>
              </a:ext>
            </a:extLst>
          </p:cNvPr>
          <p:cNvPicPr>
            <a:picLocks noChangeAspect="1"/>
          </p:cNvPicPr>
          <p:nvPr/>
        </p:nvPicPr>
        <p:blipFill rotWithShape="1">
          <a:blip r:embed="rId2">
            <a:extLst>
              <a:ext uri="{28A0092B-C50C-407E-A947-70E740481C1C}">
                <a14:useLocalDpi xmlns:a14="http://schemas.microsoft.com/office/drawing/2010/main" val="0"/>
              </a:ext>
            </a:extLst>
          </a:blip>
          <a:srcRect l="48838" r="38843" b="64003"/>
          <a:stretch/>
        </p:blipFill>
        <p:spPr>
          <a:xfrm>
            <a:off x="8343652" y="3058289"/>
            <a:ext cx="1676241" cy="1743857"/>
          </a:xfrm>
          <a:prstGeom prst="rect">
            <a:avLst/>
          </a:prstGeom>
        </p:spPr>
      </p:pic>
      <p:pic>
        <p:nvPicPr>
          <p:cNvPr id="31" name="Picture 30" descr="A picture containing graphical user interface&#10;&#10;Description automatically generated">
            <a:extLst>
              <a:ext uri="{FF2B5EF4-FFF2-40B4-BE49-F238E27FC236}">
                <a16:creationId xmlns:a16="http://schemas.microsoft.com/office/drawing/2014/main" id="{95E99602-552D-4E45-BF55-7B559275987F}"/>
              </a:ext>
            </a:extLst>
          </p:cNvPr>
          <p:cNvPicPr>
            <a:picLocks noChangeAspect="1"/>
          </p:cNvPicPr>
          <p:nvPr/>
        </p:nvPicPr>
        <p:blipFill rotWithShape="1">
          <a:blip r:embed="rId2">
            <a:extLst>
              <a:ext uri="{28A0092B-C50C-407E-A947-70E740481C1C}">
                <a14:useLocalDpi xmlns:a14="http://schemas.microsoft.com/office/drawing/2010/main" val="0"/>
              </a:ext>
            </a:extLst>
          </a:blip>
          <a:srcRect l="63958" r="25963" b="64003"/>
          <a:stretch/>
        </p:blipFill>
        <p:spPr>
          <a:xfrm>
            <a:off x="10272077" y="3058289"/>
            <a:ext cx="1371442" cy="1743857"/>
          </a:xfrm>
          <a:prstGeom prst="rect">
            <a:avLst/>
          </a:prstGeom>
        </p:spPr>
      </p:pic>
      <p:pic>
        <p:nvPicPr>
          <p:cNvPr id="32" name="Picture 31" descr="A picture containing graphical user interface&#10;&#10;Description automatically generated">
            <a:extLst>
              <a:ext uri="{FF2B5EF4-FFF2-40B4-BE49-F238E27FC236}">
                <a16:creationId xmlns:a16="http://schemas.microsoft.com/office/drawing/2014/main" id="{A8F9CA40-7316-40DF-96E5-CC158E41E2C4}"/>
              </a:ext>
            </a:extLst>
          </p:cNvPr>
          <p:cNvPicPr>
            <a:picLocks noChangeAspect="1"/>
          </p:cNvPicPr>
          <p:nvPr/>
        </p:nvPicPr>
        <p:blipFill rotWithShape="1">
          <a:blip r:embed="rId2">
            <a:extLst>
              <a:ext uri="{28A0092B-C50C-407E-A947-70E740481C1C}">
                <a14:useLocalDpi xmlns:a14="http://schemas.microsoft.com/office/drawing/2010/main" val="0"/>
              </a:ext>
            </a:extLst>
          </a:blip>
          <a:srcRect l="76838" r="11519" b="64003"/>
          <a:stretch/>
        </p:blipFill>
        <p:spPr>
          <a:xfrm>
            <a:off x="11826558" y="3110225"/>
            <a:ext cx="1584216" cy="1743857"/>
          </a:xfrm>
          <a:prstGeom prst="rect">
            <a:avLst/>
          </a:prstGeom>
        </p:spPr>
      </p:pic>
      <p:pic>
        <p:nvPicPr>
          <p:cNvPr id="36" name="Picture 35" descr="A picture containing graphical user interface&#10;&#10;Description automatically generated">
            <a:extLst>
              <a:ext uri="{FF2B5EF4-FFF2-40B4-BE49-F238E27FC236}">
                <a16:creationId xmlns:a16="http://schemas.microsoft.com/office/drawing/2014/main" id="{13D330CF-EF5C-4686-B837-21F66AFF737F}"/>
              </a:ext>
            </a:extLst>
          </p:cNvPr>
          <p:cNvPicPr>
            <a:picLocks noChangeAspect="1"/>
          </p:cNvPicPr>
          <p:nvPr/>
        </p:nvPicPr>
        <p:blipFill rotWithShape="1">
          <a:blip r:embed="rId2">
            <a:extLst>
              <a:ext uri="{28A0092B-C50C-407E-A947-70E740481C1C}">
                <a14:useLocalDpi xmlns:a14="http://schemas.microsoft.com/office/drawing/2010/main" val="0"/>
              </a:ext>
            </a:extLst>
          </a:blip>
          <a:srcRect l="24798" t="35510" r="64001" b="28493"/>
          <a:stretch/>
        </p:blipFill>
        <p:spPr>
          <a:xfrm>
            <a:off x="4877116" y="4854083"/>
            <a:ext cx="1524001" cy="1743857"/>
          </a:xfrm>
          <a:prstGeom prst="rect">
            <a:avLst/>
          </a:prstGeom>
        </p:spPr>
      </p:pic>
      <p:pic>
        <p:nvPicPr>
          <p:cNvPr id="38" name="Picture 37" descr="A picture containing graphical user interface&#10;&#10;Description automatically generated">
            <a:extLst>
              <a:ext uri="{FF2B5EF4-FFF2-40B4-BE49-F238E27FC236}">
                <a16:creationId xmlns:a16="http://schemas.microsoft.com/office/drawing/2014/main" id="{2A95F475-9AFA-4338-BC11-DFD0E5B90663}"/>
              </a:ext>
            </a:extLst>
          </p:cNvPr>
          <p:cNvPicPr>
            <a:picLocks noChangeAspect="1"/>
          </p:cNvPicPr>
          <p:nvPr/>
        </p:nvPicPr>
        <p:blipFill rotWithShape="1">
          <a:blip r:embed="rId2">
            <a:extLst>
              <a:ext uri="{28A0092B-C50C-407E-A947-70E740481C1C}">
                <a14:useLocalDpi xmlns:a14="http://schemas.microsoft.com/office/drawing/2010/main" val="0"/>
              </a:ext>
            </a:extLst>
          </a:blip>
          <a:srcRect l="38116" t="35510" r="50684" b="28493"/>
          <a:stretch/>
        </p:blipFill>
        <p:spPr>
          <a:xfrm>
            <a:off x="6689227" y="4854083"/>
            <a:ext cx="1524002" cy="1743857"/>
          </a:xfrm>
          <a:prstGeom prst="rect">
            <a:avLst/>
          </a:prstGeom>
        </p:spPr>
      </p:pic>
      <p:pic>
        <p:nvPicPr>
          <p:cNvPr id="39" name="Picture 38" descr="A picture containing graphical user interface&#10;&#10;Description automatically generated">
            <a:extLst>
              <a:ext uri="{FF2B5EF4-FFF2-40B4-BE49-F238E27FC236}">
                <a16:creationId xmlns:a16="http://schemas.microsoft.com/office/drawing/2014/main" id="{7B7A77FC-9DC9-4F84-B7D6-ED169A155C1E}"/>
              </a:ext>
            </a:extLst>
          </p:cNvPr>
          <p:cNvPicPr>
            <a:picLocks noChangeAspect="1"/>
          </p:cNvPicPr>
          <p:nvPr/>
        </p:nvPicPr>
        <p:blipFill rotWithShape="1">
          <a:blip r:embed="rId2">
            <a:extLst>
              <a:ext uri="{28A0092B-C50C-407E-A947-70E740481C1C}">
                <a14:useLocalDpi xmlns:a14="http://schemas.microsoft.com/office/drawing/2010/main" val="0"/>
              </a:ext>
            </a:extLst>
          </a:blip>
          <a:srcRect l="50401" t="35510" r="38399" b="28493"/>
          <a:stretch/>
        </p:blipFill>
        <p:spPr>
          <a:xfrm>
            <a:off x="8360870" y="4854082"/>
            <a:ext cx="1524001" cy="1743857"/>
          </a:xfrm>
          <a:prstGeom prst="rect">
            <a:avLst/>
          </a:prstGeom>
        </p:spPr>
      </p:pic>
      <p:pic>
        <p:nvPicPr>
          <p:cNvPr id="40" name="Picture 39" descr="A picture containing graphical user interface&#10;&#10;Description automatically generated">
            <a:extLst>
              <a:ext uri="{FF2B5EF4-FFF2-40B4-BE49-F238E27FC236}">
                <a16:creationId xmlns:a16="http://schemas.microsoft.com/office/drawing/2014/main" id="{F56F64B4-585C-496D-8C25-4CD2D0DF0913}"/>
              </a:ext>
            </a:extLst>
          </p:cNvPr>
          <p:cNvPicPr>
            <a:picLocks noChangeAspect="1"/>
          </p:cNvPicPr>
          <p:nvPr/>
        </p:nvPicPr>
        <p:blipFill rotWithShape="1">
          <a:blip r:embed="rId2">
            <a:extLst>
              <a:ext uri="{28A0092B-C50C-407E-A947-70E740481C1C}">
                <a14:useLocalDpi xmlns:a14="http://schemas.microsoft.com/office/drawing/2010/main" val="0"/>
              </a:ext>
            </a:extLst>
          </a:blip>
          <a:srcRect l="63718" t="35510" r="24801" b="28493"/>
          <a:stretch/>
        </p:blipFill>
        <p:spPr>
          <a:xfrm>
            <a:off x="10172982" y="4854082"/>
            <a:ext cx="1562135" cy="1743857"/>
          </a:xfrm>
          <a:prstGeom prst="rect">
            <a:avLst/>
          </a:prstGeom>
        </p:spPr>
      </p:pic>
    </p:spTree>
    <p:extLst>
      <p:ext uri="{BB962C8B-B14F-4D97-AF65-F5344CB8AC3E}">
        <p14:creationId xmlns:p14="http://schemas.microsoft.com/office/powerpoint/2010/main" val="222155441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path" presetSubtype="0" accel="50000" decel="50000" fill="hold" nodeType="clickEffect">
                                  <p:stCondLst>
                                    <p:cond delay="0"/>
                                  </p:stCondLst>
                                  <p:childTnLst>
                                    <p:animMotion origin="layout" path="M -4.45236E-6 3.33333E-6 L 0.585 0.31597 " pathEditMode="relative" rAng="0" ptsTypes="AA">
                                      <p:cBhvr>
                                        <p:cTn id="11" dur="2000" fill="hold"/>
                                        <p:tgtEl>
                                          <p:spTgt spid="27"/>
                                        </p:tgtEl>
                                        <p:attrNameLst>
                                          <p:attrName>ppt_x</p:attrName>
                                          <p:attrName>ppt_y</p:attrName>
                                        </p:attrNameLst>
                                      </p:cBhvr>
                                      <p:rCtr x="29250" y="15799"/>
                                    </p:animMotion>
                                  </p:childTnLst>
                                </p:cTn>
                              </p:par>
                            </p:childTnLst>
                          </p:cTn>
                        </p:par>
                      </p:childTnLst>
                    </p:cTn>
                  </p:par>
                  <p:par>
                    <p:cTn id="12" fill="hold">
                      <p:stCondLst>
                        <p:cond delay="indefinite"/>
                      </p:stCondLst>
                      <p:childTnLst>
                        <p:par>
                          <p:cTn id="13" fill="hold">
                            <p:stCondLst>
                              <p:cond delay="0"/>
                            </p:stCondLst>
                            <p:childTnLst>
                              <p:par>
                                <p:cTn id="14" presetID="42" presetClass="path" presetSubtype="0" accel="50000" decel="50000" fill="hold" nodeType="clickEffect">
                                  <p:stCondLst>
                                    <p:cond delay="0"/>
                                  </p:stCondLst>
                                  <p:childTnLst>
                                    <p:animMotion origin="layout" path="M -3.63016E-6 3.33333E-6 L -0.14893 0.31597 " pathEditMode="relative" rAng="0" ptsTypes="AA">
                                      <p:cBhvr>
                                        <p:cTn id="15" dur="2000" fill="hold"/>
                                        <p:tgtEl>
                                          <p:spTgt spid="28"/>
                                        </p:tgtEl>
                                        <p:attrNameLst>
                                          <p:attrName>ppt_x</p:attrName>
                                          <p:attrName>ppt_y</p:attrName>
                                        </p:attrNameLst>
                                      </p:cBhvr>
                                      <p:rCtr x="-7451" y="15799"/>
                                    </p:animMotion>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nodeType="clickEffect">
                                  <p:stCondLst>
                                    <p:cond delay="0"/>
                                  </p:stCondLst>
                                  <p:childTnLst>
                                    <p:animMotion origin="layout" path="M -4.3675E-6 -3.61111E-6 L -0.3002 0.31997 " pathEditMode="relative" rAng="0" ptsTypes="AA">
                                      <p:cBhvr>
                                        <p:cTn id="19" dur="2000" fill="hold"/>
                                        <p:tgtEl>
                                          <p:spTgt spid="29"/>
                                        </p:tgtEl>
                                        <p:attrNameLst>
                                          <p:attrName>ppt_x</p:attrName>
                                          <p:attrName>ppt_y</p:attrName>
                                        </p:attrNameLst>
                                      </p:cBhvr>
                                      <p:rCtr x="-15010" y="15990"/>
                                    </p:animMotion>
                                  </p:childTnLst>
                                </p:cTn>
                              </p:par>
                            </p:childTnLst>
                          </p:cTn>
                        </p:par>
                      </p:childTnLst>
                    </p:cTn>
                  </p:par>
                  <p:par>
                    <p:cTn id="20" fill="hold">
                      <p:stCondLst>
                        <p:cond delay="indefinite"/>
                      </p:stCondLst>
                      <p:childTnLst>
                        <p:par>
                          <p:cTn id="21" fill="hold">
                            <p:stCondLst>
                              <p:cond delay="0"/>
                            </p:stCondLst>
                            <p:childTnLst>
                              <p:par>
                                <p:cTn id="22" presetID="42" presetClass="path" presetSubtype="0" accel="50000" decel="50000" fill="hold" nodeType="clickEffect">
                                  <p:stCondLst>
                                    <p:cond delay="0"/>
                                  </p:stCondLst>
                                  <p:childTnLst>
                                    <p:animMotion origin="layout" path="M 2.42758E-6 2.5E-6 L 0.29172 0.32031 " pathEditMode="relative" rAng="0" ptsTypes="AA">
                                      <p:cBhvr>
                                        <p:cTn id="23" dur="2000" fill="hold"/>
                                        <p:tgtEl>
                                          <p:spTgt spid="30"/>
                                        </p:tgtEl>
                                        <p:attrNameLst>
                                          <p:attrName>ppt_x</p:attrName>
                                          <p:attrName>ppt_y</p:attrName>
                                        </p:attrNameLst>
                                      </p:cBhvr>
                                      <p:rCtr x="14581" y="16007"/>
                                    </p:animMotion>
                                  </p:childTnLst>
                                </p:cTn>
                              </p:par>
                            </p:childTnLst>
                          </p:cTn>
                        </p:par>
                      </p:childTnLst>
                    </p:cTn>
                  </p:par>
                  <p:par>
                    <p:cTn id="24" fill="hold">
                      <p:stCondLst>
                        <p:cond delay="indefinite"/>
                      </p:stCondLst>
                      <p:childTnLst>
                        <p:par>
                          <p:cTn id="25" fill="hold">
                            <p:stCondLst>
                              <p:cond delay="0"/>
                            </p:stCondLst>
                            <p:childTnLst>
                              <p:par>
                                <p:cTn id="26" presetID="42" presetClass="path" presetSubtype="0" accel="50000" decel="50000" fill="hold" nodeType="clickEffect">
                                  <p:stCondLst>
                                    <p:cond delay="0"/>
                                  </p:stCondLst>
                                  <p:childTnLst>
                                    <p:animMotion origin="layout" path="M 3.63893E-6 2.5E-6 L -0.60753 0.34531 " pathEditMode="relative" rAng="0" ptsTypes="AA">
                                      <p:cBhvr>
                                        <p:cTn id="27" dur="2000" fill="hold"/>
                                        <p:tgtEl>
                                          <p:spTgt spid="31"/>
                                        </p:tgtEl>
                                        <p:attrNameLst>
                                          <p:attrName>ppt_x</p:attrName>
                                          <p:attrName>ppt_y</p:attrName>
                                        </p:attrNameLst>
                                      </p:cBhvr>
                                      <p:rCtr x="-30381" y="17257"/>
                                    </p:animMotion>
                                  </p:childTnLst>
                                </p:cTn>
                              </p:par>
                            </p:childTnLst>
                          </p:cTn>
                        </p:par>
                      </p:childTnLst>
                    </p:cTn>
                  </p:par>
                  <p:par>
                    <p:cTn id="28" fill="hold">
                      <p:stCondLst>
                        <p:cond delay="indefinite"/>
                      </p:stCondLst>
                      <p:childTnLst>
                        <p:par>
                          <p:cTn id="29" fill="hold">
                            <p:stCondLst>
                              <p:cond delay="0"/>
                            </p:stCondLst>
                            <p:childTnLst>
                              <p:par>
                                <p:cTn id="30" presetID="42" presetClass="path" presetSubtype="0" accel="50000" decel="50000" fill="hold" nodeType="clickEffect">
                                  <p:stCondLst>
                                    <p:cond delay="0"/>
                                  </p:stCondLst>
                                  <p:childTnLst>
                                    <p:animMotion origin="layout" path="M 4.71764E-6 3.33333E-6 L -0.66859 0.33125 " pathEditMode="relative" rAng="0" ptsTypes="AA">
                                      <p:cBhvr>
                                        <p:cTn id="31" dur="2000" fill="hold"/>
                                        <p:tgtEl>
                                          <p:spTgt spid="32"/>
                                        </p:tgtEl>
                                        <p:attrNameLst>
                                          <p:attrName>ppt_x</p:attrName>
                                          <p:attrName>ppt_y</p:attrName>
                                        </p:attrNameLst>
                                      </p:cBhvr>
                                      <p:rCtr x="-33434" y="16563"/>
                                    </p:animMotion>
                                  </p:childTnLst>
                                </p:cTn>
                              </p:par>
                            </p:childTnLst>
                          </p:cTn>
                        </p:par>
                      </p:childTnLst>
                    </p:cTn>
                  </p:par>
                  <p:par>
                    <p:cTn id="32" fill="hold">
                      <p:stCondLst>
                        <p:cond delay="indefinite"/>
                      </p:stCondLst>
                      <p:childTnLst>
                        <p:par>
                          <p:cTn id="33" fill="hold">
                            <p:stCondLst>
                              <p:cond delay="0"/>
                            </p:stCondLst>
                            <p:childTnLst>
                              <p:par>
                                <p:cTn id="34" presetID="42" presetClass="path" presetSubtype="0" accel="50000" decel="50000" fill="hold" nodeType="clickEffect">
                                  <p:stCondLst>
                                    <p:cond delay="0"/>
                                  </p:stCondLst>
                                  <p:childTnLst>
                                    <p:animMotion origin="layout" path="M 4.8103E-6 4.72222E-6 L -0.1543 0.1651 " pathEditMode="relative" rAng="0" ptsTypes="AA">
                                      <p:cBhvr>
                                        <p:cTn id="35" dur="2000" fill="hold"/>
                                        <p:tgtEl>
                                          <p:spTgt spid="36"/>
                                        </p:tgtEl>
                                        <p:attrNameLst>
                                          <p:attrName>ppt_x</p:attrName>
                                          <p:attrName>ppt_y</p:attrName>
                                        </p:attrNameLst>
                                      </p:cBhvr>
                                      <p:rCtr x="-7715" y="8247"/>
                                    </p:animMotion>
                                  </p:childTnLst>
                                </p:cTn>
                              </p:par>
                            </p:childTnLst>
                          </p:cTn>
                        </p:par>
                      </p:childTnLst>
                    </p:cTn>
                  </p:par>
                  <p:par>
                    <p:cTn id="36" fill="hold">
                      <p:stCondLst>
                        <p:cond delay="indefinite"/>
                      </p:stCondLst>
                      <p:childTnLst>
                        <p:par>
                          <p:cTn id="37" fill="hold">
                            <p:stCondLst>
                              <p:cond delay="0"/>
                            </p:stCondLst>
                            <p:childTnLst>
                              <p:par>
                                <p:cTn id="38" presetID="42" presetClass="path" presetSubtype="0" accel="50000" decel="50000" fill="hold" nodeType="clickEffect">
                                  <p:stCondLst>
                                    <p:cond delay="0"/>
                                  </p:stCondLst>
                                  <p:childTnLst>
                                    <p:animMotion origin="layout" path="M 2.77577E-6 4.72222E-6 L 0.44484 0.10677 " pathEditMode="relative" rAng="0" ptsTypes="AA">
                                      <p:cBhvr>
                                        <p:cTn id="39" dur="2000" fill="hold"/>
                                        <p:tgtEl>
                                          <p:spTgt spid="38"/>
                                        </p:tgtEl>
                                        <p:attrNameLst>
                                          <p:attrName>ppt_x</p:attrName>
                                          <p:attrName>ppt_y</p:attrName>
                                        </p:attrNameLst>
                                      </p:cBhvr>
                                      <p:rCtr x="22237" y="5330"/>
                                    </p:animMotion>
                                  </p:childTnLst>
                                </p:cTn>
                              </p:par>
                            </p:childTnLst>
                          </p:cTn>
                        </p:par>
                      </p:childTnLst>
                    </p:cTn>
                  </p:par>
                  <p:par>
                    <p:cTn id="40" fill="hold">
                      <p:stCondLst>
                        <p:cond delay="indefinite"/>
                      </p:stCondLst>
                      <p:childTnLst>
                        <p:par>
                          <p:cTn id="41" fill="hold">
                            <p:stCondLst>
                              <p:cond delay="0"/>
                            </p:stCondLst>
                            <p:childTnLst>
                              <p:par>
                                <p:cTn id="42" presetID="42" presetClass="path" presetSubtype="0" accel="50000" decel="50000" fill="hold" nodeType="clickEffect">
                                  <p:stCondLst>
                                    <p:cond delay="0"/>
                                  </p:stCondLst>
                                  <p:childTnLst>
                                    <p:animMotion origin="layout" path="M 1.12747E-6 4.72222E-6 L 0.36087 0.14878 " pathEditMode="relative" rAng="0" ptsTypes="AA">
                                      <p:cBhvr>
                                        <p:cTn id="43" dur="2000" fill="hold"/>
                                        <p:tgtEl>
                                          <p:spTgt spid="39"/>
                                        </p:tgtEl>
                                        <p:attrNameLst>
                                          <p:attrName>ppt_x</p:attrName>
                                          <p:attrName>ppt_y</p:attrName>
                                        </p:attrNameLst>
                                      </p:cBhvr>
                                      <p:rCtr x="18044" y="7431"/>
                                    </p:animMotion>
                                  </p:childTnLst>
                                </p:cTn>
                              </p:par>
                            </p:childTnLst>
                          </p:cTn>
                        </p:par>
                      </p:childTnLst>
                    </p:cTn>
                  </p:par>
                  <p:par>
                    <p:cTn id="44" fill="hold">
                      <p:stCondLst>
                        <p:cond delay="indefinite"/>
                      </p:stCondLst>
                      <p:childTnLst>
                        <p:par>
                          <p:cTn id="45" fill="hold">
                            <p:stCondLst>
                              <p:cond delay="0"/>
                            </p:stCondLst>
                            <p:childTnLst>
                              <p:par>
                                <p:cTn id="46" presetID="42" presetClass="path" presetSubtype="0" accel="50000" decel="50000" fill="hold" nodeType="clickEffect">
                                  <p:stCondLst>
                                    <p:cond delay="0"/>
                                  </p:stCondLst>
                                  <p:childTnLst>
                                    <p:animMotion origin="layout" path="M -3.76378E-6 4.72222E-6 L 0.1623 0.18211 " pathEditMode="relative" rAng="0" ptsTypes="AA">
                                      <p:cBhvr>
                                        <p:cTn id="47" dur="2000" fill="hold"/>
                                        <p:tgtEl>
                                          <p:spTgt spid="40"/>
                                        </p:tgtEl>
                                        <p:attrNameLst>
                                          <p:attrName>ppt_x</p:attrName>
                                          <p:attrName>ppt_y</p:attrName>
                                        </p:attrNameLst>
                                      </p:cBhvr>
                                      <p:rCtr x="8115" y="909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p:cNvGrpSpPr/>
          <p:nvPr/>
        </p:nvGrpSpPr>
        <p:grpSpPr>
          <a:xfrm>
            <a:off x="4617134" y="42893"/>
            <a:ext cx="6255239" cy="1013727"/>
            <a:chOff x="4539228" y="103852"/>
            <a:chExt cx="6149694" cy="1013727"/>
          </a:xfrm>
        </p:grpSpPr>
        <p:grpSp>
          <p:nvGrpSpPr>
            <p:cNvPr id="47" name="Group 46"/>
            <p:cNvGrpSpPr/>
            <p:nvPr/>
          </p:nvGrpSpPr>
          <p:grpSpPr>
            <a:xfrm>
              <a:off x="4539228" y="103852"/>
              <a:ext cx="6149694" cy="1013727"/>
              <a:chOff x="4539228" y="103852"/>
              <a:chExt cx="6149694" cy="1013727"/>
            </a:xfrm>
          </p:grpSpPr>
          <p:sp>
            <p:nvSpPr>
              <p:cNvPr id="49" name="TextBox 48"/>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50" name="TextBox 49"/>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8" name="Straight Connector 47"/>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 name="AutoShape 2" descr="Khung viền PowerPoint đẹp - Phụ Kiện MacBook Chính Hã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Khung viền PowerPoint đẹp - Phụ Kiện MacBook Chính Hã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Khung viền đẹp PowerPoin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Khung viền đẹp PowerPoint"/>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Khung viền đẹp PowerPoint"/>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33" name="Group 32"/>
          <p:cNvGrpSpPr/>
          <p:nvPr/>
        </p:nvGrpSpPr>
        <p:grpSpPr>
          <a:xfrm>
            <a:off x="1356520" y="1600200"/>
            <a:ext cx="3429000" cy="707886"/>
            <a:chOff x="1508919" y="1888664"/>
            <a:chExt cx="3120775" cy="1186207"/>
          </a:xfrm>
        </p:grpSpPr>
        <p:sp>
          <p:nvSpPr>
            <p:cNvPr id="34" name="Rectangle 33"/>
            <p:cNvSpPr/>
            <p:nvPr/>
          </p:nvSpPr>
          <p:spPr>
            <a:xfrm>
              <a:off x="1508919" y="1888664"/>
              <a:ext cx="3120775" cy="1186207"/>
            </a:xfrm>
            <a:prstGeom prst="rect">
              <a:avLst/>
            </a:prstGeom>
          </p:spPr>
          <p:txBody>
            <a:bodyPr wrap="square">
              <a:spAutoFit/>
            </a:bodyPr>
            <a:lstStyle/>
            <a:p>
              <a:r>
                <a:rPr lang="en-US" sz="4000" b="1">
                  <a:solidFill>
                    <a:srgbClr val="FF0000"/>
                  </a:solidFill>
                  <a:latin typeface="Times New Roman" pitchFamily="18" charset="0"/>
                  <a:cs typeface="Times New Roman" pitchFamily="18" charset="0"/>
                </a:rPr>
                <a:t>4. Luyện tập.</a:t>
              </a:r>
            </a:p>
          </p:txBody>
        </p:sp>
        <p:cxnSp>
          <p:nvCxnSpPr>
            <p:cNvPr id="35" name="Straight Connector 34"/>
            <p:cNvCxnSpPr/>
            <p:nvPr/>
          </p:nvCxnSpPr>
          <p:spPr>
            <a:xfrm>
              <a:off x="1646078" y="3017498"/>
              <a:ext cx="2428811"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12" name="TextBox 11"/>
          <p:cNvSpPr txBox="1"/>
          <p:nvPr/>
        </p:nvSpPr>
        <p:spPr>
          <a:xfrm>
            <a:off x="1356520" y="2518320"/>
            <a:ext cx="14478000" cy="646331"/>
          </a:xfrm>
          <a:prstGeom prst="rect">
            <a:avLst/>
          </a:prstGeom>
          <a:noFill/>
        </p:spPr>
        <p:txBody>
          <a:bodyPr wrap="square" rtlCol="0">
            <a:spAutoFit/>
          </a:bodyPr>
          <a:lstStyle/>
          <a:p>
            <a:r>
              <a:rPr lang="en-US" sz="3600" b="1">
                <a:solidFill>
                  <a:srgbClr val="FF0000"/>
                </a:solidFill>
                <a:latin typeface="Times New Roman" pitchFamily="18" charset="0"/>
                <a:cs typeface="Times New Roman" pitchFamily="18" charset="0"/>
              </a:rPr>
              <a:t>2) Đặt câu với một từ ở bài tập trên. Cho biết câu đó thuộc mẫu câu nào.</a:t>
            </a:r>
          </a:p>
        </p:txBody>
      </p:sp>
      <p:sp>
        <p:nvSpPr>
          <p:cNvPr id="18" name="Text Box 14">
            <a:extLst>
              <a:ext uri="{FF2B5EF4-FFF2-40B4-BE49-F238E27FC236}">
                <a16:creationId xmlns:a16="http://schemas.microsoft.com/office/drawing/2014/main" id="{4FB38397-6DAE-47CE-BD61-F3796D2203F7}"/>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pic>
        <p:nvPicPr>
          <p:cNvPr id="8" name="Picture 7">
            <a:extLst>
              <a:ext uri="{FF2B5EF4-FFF2-40B4-BE49-F238E27FC236}">
                <a16:creationId xmlns:a16="http://schemas.microsoft.com/office/drawing/2014/main" id="{3DEFB593-9CE5-481A-9389-827CDE7E048C}"/>
              </a:ext>
            </a:extLst>
          </p:cNvPr>
          <p:cNvPicPr>
            <a:picLocks noChangeAspect="1"/>
          </p:cNvPicPr>
          <p:nvPr/>
        </p:nvPicPr>
        <p:blipFill rotWithShape="1">
          <a:blip r:embed="rId2"/>
          <a:srcRect l="15927" t="36959" r="12017"/>
          <a:stretch/>
        </p:blipFill>
        <p:spPr>
          <a:xfrm>
            <a:off x="1682727" y="3344652"/>
            <a:ext cx="13629329" cy="1532148"/>
          </a:xfrm>
          <a:prstGeom prst="rect">
            <a:avLst/>
          </a:prstGeom>
        </p:spPr>
      </p:pic>
      <p:sp>
        <p:nvSpPr>
          <p:cNvPr id="21" name="Rectangle 20">
            <a:extLst>
              <a:ext uri="{FF2B5EF4-FFF2-40B4-BE49-F238E27FC236}">
                <a16:creationId xmlns:a16="http://schemas.microsoft.com/office/drawing/2014/main" id="{839D8ADA-3728-48BA-9D11-2BB6BE2E0E85}"/>
              </a:ext>
            </a:extLst>
          </p:cNvPr>
          <p:cNvSpPr/>
          <p:nvPr/>
        </p:nvSpPr>
        <p:spPr>
          <a:xfrm>
            <a:off x="1920399" y="5332038"/>
            <a:ext cx="10288693" cy="707886"/>
          </a:xfrm>
          <a:prstGeom prst="rect">
            <a:avLst/>
          </a:prstGeom>
        </p:spPr>
        <p:txBody>
          <a:bodyPr wrap="square">
            <a:spAutoFit/>
          </a:bodyPr>
          <a:lstStyle/>
          <a:p>
            <a:r>
              <a:rPr lang="nl-NL" sz="4000" b="1">
                <a:solidFill>
                  <a:srgbClr val="0000CC"/>
                </a:solidFill>
                <a:latin typeface="Times New Roman" pitchFamily="18" charset="0"/>
                <a:cs typeface="Times New Roman" pitchFamily="18" charset="0"/>
              </a:rPr>
              <a:t>  </a:t>
            </a:r>
            <a:r>
              <a:rPr lang="en-US" sz="4000" b="1">
                <a:solidFill>
                  <a:srgbClr val="0000CC"/>
                </a:solidFill>
                <a:latin typeface="Times New Roman" pitchFamily="18" charset="0"/>
                <a:cs typeface="Times New Roman" pitchFamily="18" charset="0"/>
              </a:rPr>
              <a:t>+ Trường học là ngôi nhà thứ hai của em.</a:t>
            </a:r>
          </a:p>
        </p:txBody>
      </p:sp>
      <p:sp>
        <p:nvSpPr>
          <p:cNvPr id="23" name="Rectangle 22">
            <a:extLst>
              <a:ext uri="{FF2B5EF4-FFF2-40B4-BE49-F238E27FC236}">
                <a16:creationId xmlns:a16="http://schemas.microsoft.com/office/drawing/2014/main" id="{4A8319EA-CF17-457D-B491-320D4644383A}"/>
              </a:ext>
            </a:extLst>
          </p:cNvPr>
          <p:cNvSpPr/>
          <p:nvPr/>
        </p:nvSpPr>
        <p:spPr>
          <a:xfrm>
            <a:off x="1889918" y="6141219"/>
            <a:ext cx="10288693" cy="707886"/>
          </a:xfrm>
          <a:prstGeom prst="rect">
            <a:avLst/>
          </a:prstGeom>
        </p:spPr>
        <p:txBody>
          <a:bodyPr wrap="square">
            <a:spAutoFit/>
          </a:bodyPr>
          <a:lstStyle/>
          <a:p>
            <a:r>
              <a:rPr lang="nl-NL" sz="4000" b="1">
                <a:solidFill>
                  <a:srgbClr val="0000CC"/>
                </a:solidFill>
                <a:latin typeface="Times New Roman" pitchFamily="18" charset="0"/>
                <a:cs typeface="Times New Roman" pitchFamily="18" charset="0"/>
              </a:rPr>
              <a:t>  </a:t>
            </a:r>
            <a:r>
              <a:rPr lang="en-US" sz="4000" b="1">
                <a:solidFill>
                  <a:srgbClr val="0000CC"/>
                </a:solidFill>
                <a:latin typeface="Times New Roman" pitchFamily="18" charset="0"/>
                <a:cs typeface="Times New Roman" pitchFamily="18" charset="0"/>
              </a:rPr>
              <a:t>+ Lớp học của em rất đoàn kết!</a:t>
            </a:r>
          </a:p>
        </p:txBody>
      </p:sp>
      <p:sp>
        <p:nvSpPr>
          <p:cNvPr id="24" name="Rectangle 23">
            <a:extLst>
              <a:ext uri="{FF2B5EF4-FFF2-40B4-BE49-F238E27FC236}">
                <a16:creationId xmlns:a16="http://schemas.microsoft.com/office/drawing/2014/main" id="{BFA05B14-5790-4E01-9005-99B10BE1D5B3}"/>
              </a:ext>
            </a:extLst>
          </p:cNvPr>
          <p:cNvSpPr/>
          <p:nvPr/>
        </p:nvSpPr>
        <p:spPr>
          <a:xfrm>
            <a:off x="1874837" y="6950400"/>
            <a:ext cx="10288693" cy="707886"/>
          </a:xfrm>
          <a:prstGeom prst="rect">
            <a:avLst/>
          </a:prstGeom>
        </p:spPr>
        <p:txBody>
          <a:bodyPr wrap="square">
            <a:spAutoFit/>
          </a:bodyPr>
          <a:lstStyle/>
          <a:p>
            <a:r>
              <a:rPr lang="nl-NL" sz="4000" b="1">
                <a:solidFill>
                  <a:srgbClr val="0000CC"/>
                </a:solidFill>
                <a:latin typeface="Times New Roman" pitchFamily="18" charset="0"/>
                <a:cs typeface="Times New Roman" pitchFamily="18" charset="0"/>
              </a:rPr>
              <a:t>  </a:t>
            </a:r>
            <a:r>
              <a:rPr lang="en-US" sz="4000" b="1">
                <a:solidFill>
                  <a:srgbClr val="0000CC"/>
                </a:solidFill>
                <a:latin typeface="Times New Roman" pitchFamily="18" charset="0"/>
                <a:cs typeface="Times New Roman" pitchFamily="18" charset="0"/>
              </a:rPr>
              <a:t>+ Bạn Nam giúp đỡ em giải bài toán khó.</a:t>
            </a:r>
          </a:p>
        </p:txBody>
      </p:sp>
    </p:spTree>
    <p:extLst>
      <p:ext uri="{BB962C8B-B14F-4D97-AF65-F5344CB8AC3E}">
        <p14:creationId xmlns:p14="http://schemas.microsoft.com/office/powerpoint/2010/main" val="115712034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fade">
                                      <p:cBhvr>
                                        <p:cTn id="22" dur="500"/>
                                        <p:tgtEl>
                                          <p:spTgt spid="2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fade">
                                      <p:cBhvr>
                                        <p:cTn id="2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1" grpId="0"/>
      <p:bldP spid="23"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09917" y="3657600"/>
            <a:ext cx="15617822" cy="1582738"/>
          </a:xfrm>
          <a:prstGeom prst="rect">
            <a:avLst/>
          </a:prstGeom>
        </p:spPr>
        <p:txBody>
          <a:bodyPr wrap="none" fromWordArt="1">
            <a:prstTxWarp prst="textPlain">
              <a:avLst>
                <a:gd name="adj" fmla="val 50000"/>
              </a:avLst>
            </a:prstTxWarp>
          </a:bodyPr>
          <a:lstStyle/>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split orient="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3E193E7C-8C65-4373-9AF8-1983B389ADB1}"/>
              </a:ext>
            </a:extLst>
          </p:cNvPr>
          <p:cNvGrpSpPr/>
          <p:nvPr/>
        </p:nvGrpSpPr>
        <p:grpSpPr>
          <a:xfrm>
            <a:off x="4617134" y="42893"/>
            <a:ext cx="6255239" cy="1599885"/>
            <a:chOff x="4617134" y="42893"/>
            <a:chExt cx="6255239" cy="1599885"/>
          </a:xfrm>
        </p:grpSpPr>
        <p:grpSp>
          <p:nvGrpSpPr>
            <p:cNvPr id="7" name="Group 6">
              <a:extLst>
                <a:ext uri="{FF2B5EF4-FFF2-40B4-BE49-F238E27FC236}">
                  <a16:creationId xmlns:a16="http://schemas.microsoft.com/office/drawing/2014/main" id="{E94271A4-ED59-4AC9-8087-66326B1B2ED4}"/>
                </a:ext>
              </a:extLst>
            </p:cNvPr>
            <p:cNvGrpSpPr/>
            <p:nvPr/>
          </p:nvGrpSpPr>
          <p:grpSpPr>
            <a:xfrm>
              <a:off x="4617134" y="42893"/>
              <a:ext cx="6255239" cy="1013727"/>
              <a:chOff x="4539228" y="103852"/>
              <a:chExt cx="6149694" cy="1013727"/>
            </a:xfrm>
          </p:grpSpPr>
          <p:grpSp>
            <p:nvGrpSpPr>
              <p:cNvPr id="9" name="Group 8">
                <a:extLst>
                  <a:ext uri="{FF2B5EF4-FFF2-40B4-BE49-F238E27FC236}">
                    <a16:creationId xmlns:a16="http://schemas.microsoft.com/office/drawing/2014/main" id="{39F5AA82-F54D-464B-992F-DE9822E0336D}"/>
                  </a:ext>
                </a:extLst>
              </p:cNvPr>
              <p:cNvGrpSpPr/>
              <p:nvPr/>
            </p:nvGrpSpPr>
            <p:grpSpPr>
              <a:xfrm>
                <a:off x="4539228" y="103852"/>
                <a:ext cx="6149694" cy="1013727"/>
                <a:chOff x="4539228" y="103852"/>
                <a:chExt cx="6149694" cy="1013727"/>
              </a:xfrm>
            </p:grpSpPr>
            <p:sp>
              <p:nvSpPr>
                <p:cNvPr id="11" name="TextBox 10">
                  <a:extLst>
                    <a:ext uri="{FF2B5EF4-FFF2-40B4-BE49-F238E27FC236}">
                      <a16:creationId xmlns:a16="http://schemas.microsoft.com/office/drawing/2014/main" id="{0FF1A210-D983-4BBC-A26C-DC6F3FFDAA56}"/>
                    </a:ext>
                  </a:extLst>
                </p:cNvPr>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2" name="TextBox 11">
                  <a:extLst>
                    <a:ext uri="{FF2B5EF4-FFF2-40B4-BE49-F238E27FC236}">
                      <a16:creationId xmlns:a16="http://schemas.microsoft.com/office/drawing/2014/main" id="{A6039223-F7F8-46C9-A727-87CD42EE76F5}"/>
                    </a:ext>
                  </a:extLst>
                </p:cNvPr>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0" name="Straight Connector 9">
                <a:extLst>
                  <a:ext uri="{FF2B5EF4-FFF2-40B4-BE49-F238E27FC236}">
                    <a16:creationId xmlns:a16="http://schemas.microsoft.com/office/drawing/2014/main" id="{3DAFDB40-2B93-4821-A587-A54DA8A41AC8}"/>
                  </a:ext>
                </a:extLst>
              </p:cNvPr>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8" name="Text Box 14">
              <a:extLst>
                <a:ext uri="{FF2B5EF4-FFF2-40B4-BE49-F238E27FC236}">
                  <a16:creationId xmlns:a16="http://schemas.microsoft.com/office/drawing/2014/main" id="{EEEA3940-A199-4596-B687-0756C76F3AE7}"/>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grpSp>
      <p:pic>
        <p:nvPicPr>
          <p:cNvPr id="17" name="Picture 16">
            <a:extLst>
              <a:ext uri="{FF2B5EF4-FFF2-40B4-BE49-F238E27FC236}">
                <a16:creationId xmlns:a16="http://schemas.microsoft.com/office/drawing/2014/main" id="{D4278319-9A18-4CA1-A5E4-4D9ED0444FF1}"/>
              </a:ext>
            </a:extLst>
          </p:cNvPr>
          <p:cNvPicPr>
            <a:picLocks noChangeAspect="1"/>
          </p:cNvPicPr>
          <p:nvPr/>
        </p:nvPicPr>
        <p:blipFill>
          <a:blip r:embed="rId2"/>
          <a:stretch>
            <a:fillRect/>
          </a:stretch>
        </p:blipFill>
        <p:spPr>
          <a:xfrm>
            <a:off x="3253477" y="2081910"/>
            <a:ext cx="9769684" cy="5766690"/>
          </a:xfrm>
          <a:prstGeom prst="rect">
            <a:avLst/>
          </a:prstGeom>
        </p:spPr>
      </p:pic>
    </p:spTree>
    <p:extLst>
      <p:ext uri="{BB962C8B-B14F-4D97-AF65-F5344CB8AC3E}">
        <p14:creationId xmlns:p14="http://schemas.microsoft.com/office/powerpoint/2010/main" val="4012843973"/>
      </p:ext>
    </p:extLst>
  </p:cSld>
  <p:clrMapOvr>
    <a:masterClrMapping/>
  </p:clrMapOvr>
  <p:transition spd="slow">
    <p:split orient="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4617134" y="42893"/>
            <a:ext cx="6255239" cy="1013727"/>
            <a:chOff x="4539228" y="103852"/>
            <a:chExt cx="6149694" cy="1013727"/>
          </a:xfrm>
        </p:grpSpPr>
        <p:grpSp>
          <p:nvGrpSpPr>
            <p:cNvPr id="15" name="Group 14"/>
            <p:cNvGrpSpPr/>
            <p:nvPr/>
          </p:nvGrpSpPr>
          <p:grpSpPr>
            <a:xfrm>
              <a:off x="4539228" y="103852"/>
              <a:ext cx="6149694" cy="1013727"/>
              <a:chOff x="4539228" y="103852"/>
              <a:chExt cx="6149694" cy="1013727"/>
            </a:xfrm>
          </p:grpSpPr>
          <p:sp>
            <p:nvSpPr>
              <p:cNvPr id="17" name="TextBox 16"/>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18" name="TextBox 17"/>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16" name="Straight Connector 15"/>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 name="Rectangle 1"/>
          <p:cNvSpPr/>
          <p:nvPr/>
        </p:nvSpPr>
        <p:spPr>
          <a:xfrm>
            <a:off x="1603029" y="2571401"/>
            <a:ext cx="13070580" cy="1846659"/>
          </a:xfrm>
          <a:prstGeom prst="rect">
            <a:avLst/>
          </a:prstGeom>
        </p:spPr>
        <p:txBody>
          <a:bodyPr wrap="square">
            <a:spAutoFit/>
          </a:bodyPr>
          <a:lstStyle/>
          <a:p>
            <a:r>
              <a:rPr lang="en-US" sz="3800" b="1">
                <a:solidFill>
                  <a:srgbClr val="0000CC"/>
                </a:solidFill>
                <a:latin typeface="Times New Roman" pitchFamily="18" charset="0"/>
                <a:cs typeface="Times New Roman" pitchFamily="18" charset="0"/>
              </a:rPr>
              <a:t>Đọc trôi chảy toàn bài, ngắt nghỉ câu đúng. Đọc giọng sôi nổi, giàu tình cảm; đọc phân biệt lời đối thoại của các nhân vật và lời người kể chuyện. </a:t>
            </a:r>
          </a:p>
        </p:txBody>
      </p:sp>
      <p:sp>
        <p:nvSpPr>
          <p:cNvPr id="3" name="Rectangle 2"/>
          <p:cNvSpPr/>
          <p:nvPr/>
        </p:nvSpPr>
        <p:spPr>
          <a:xfrm>
            <a:off x="1487376" y="5438463"/>
            <a:ext cx="11292681" cy="1846659"/>
          </a:xfrm>
          <a:prstGeom prst="rect">
            <a:avLst/>
          </a:prstGeom>
        </p:spPr>
        <p:txBody>
          <a:bodyPr wrap="square">
            <a:spAutoFit/>
          </a:bodyPr>
          <a:lstStyle/>
          <a:p>
            <a:r>
              <a:rPr lang="en-US" sz="3800" b="1">
                <a:solidFill>
                  <a:srgbClr val="0000CC"/>
                </a:solidFill>
                <a:latin typeface="Times New Roman" pitchFamily="18" charset="0"/>
                <a:cs typeface="Times New Roman" pitchFamily="18" charset="0"/>
              </a:rPr>
              <a:t>+ Đoạn 1: Từ đầu đến </a:t>
            </a:r>
            <a:r>
              <a:rPr lang="en-US" sz="3800" b="1" i="1">
                <a:solidFill>
                  <a:srgbClr val="0000CC"/>
                </a:solidFill>
                <a:latin typeface="Times New Roman" pitchFamily="18" charset="0"/>
                <a:cs typeface="Times New Roman" pitchFamily="18" charset="0"/>
              </a:rPr>
              <a:t>sợ hãi</a:t>
            </a:r>
            <a:r>
              <a:rPr lang="en-US" sz="3800" b="1">
                <a:solidFill>
                  <a:srgbClr val="0000CC"/>
                </a:solidFill>
                <a:latin typeface="Times New Roman" pitchFamily="18" charset="0"/>
                <a:cs typeface="Times New Roman" pitchFamily="18" charset="0"/>
              </a:rPr>
              <a:t>.</a:t>
            </a:r>
          </a:p>
          <a:p>
            <a:r>
              <a:rPr lang="en-US" sz="3800" b="1">
                <a:solidFill>
                  <a:srgbClr val="0000CC"/>
                </a:solidFill>
                <a:latin typeface="Times New Roman" pitchFamily="18" charset="0"/>
                <a:cs typeface="Times New Roman" pitchFamily="18" charset="0"/>
              </a:rPr>
              <a:t>+ Đoạn 2: Tiếp theo cho đến </a:t>
            </a:r>
            <a:r>
              <a:rPr lang="en-US" sz="3800" b="1" i="1">
                <a:solidFill>
                  <a:srgbClr val="0000CC"/>
                </a:solidFill>
                <a:latin typeface="Times New Roman" pitchFamily="18" charset="0"/>
                <a:cs typeface="Times New Roman" pitchFamily="18" charset="0"/>
              </a:rPr>
              <a:t>bức ảnh này</a:t>
            </a:r>
            <a:r>
              <a:rPr lang="en-US" sz="3800" b="1">
                <a:solidFill>
                  <a:srgbClr val="0000CC"/>
                </a:solidFill>
                <a:latin typeface="Times New Roman" pitchFamily="18" charset="0"/>
                <a:cs typeface="Times New Roman" pitchFamily="18" charset="0"/>
              </a:rPr>
              <a:t>.</a:t>
            </a:r>
          </a:p>
          <a:p>
            <a:r>
              <a:rPr lang="en-US" sz="3800" b="1">
                <a:solidFill>
                  <a:srgbClr val="0000CC"/>
                </a:solidFill>
                <a:latin typeface="Times New Roman" pitchFamily="18" charset="0"/>
                <a:cs typeface="Times New Roman" pitchFamily="18" charset="0"/>
              </a:rPr>
              <a:t>+ Đoạn 3: Còn lại.</a:t>
            </a:r>
          </a:p>
        </p:txBody>
      </p:sp>
      <p:grpSp>
        <p:nvGrpSpPr>
          <p:cNvPr id="13" name="Group 12"/>
          <p:cNvGrpSpPr/>
          <p:nvPr/>
        </p:nvGrpSpPr>
        <p:grpSpPr>
          <a:xfrm>
            <a:off x="1529557" y="1799101"/>
            <a:ext cx="4191000" cy="677108"/>
            <a:chOff x="1508919" y="1888664"/>
            <a:chExt cx="3733800" cy="677108"/>
          </a:xfrm>
        </p:grpSpPr>
        <p:sp>
          <p:nvSpPr>
            <p:cNvPr id="20" name="Rectangle 19"/>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1. Hướng dẫn đọc.</a:t>
              </a:r>
            </a:p>
          </p:txBody>
        </p:sp>
        <p:cxnSp>
          <p:nvCxnSpPr>
            <p:cNvPr id="21" name="Straight Connector 20"/>
            <p:cNvCxnSpPr/>
            <p:nvPr/>
          </p:nvCxnSpPr>
          <p:spPr>
            <a:xfrm>
              <a:off x="1673234" y="2519755"/>
              <a:ext cx="317712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grpSp>
        <p:nvGrpSpPr>
          <p:cNvPr id="22" name="Group 21"/>
          <p:cNvGrpSpPr/>
          <p:nvPr/>
        </p:nvGrpSpPr>
        <p:grpSpPr>
          <a:xfrm>
            <a:off x="1558019" y="4589707"/>
            <a:ext cx="4191000" cy="677108"/>
            <a:chOff x="1508919" y="1888664"/>
            <a:chExt cx="3733800" cy="677108"/>
          </a:xfrm>
        </p:grpSpPr>
        <p:sp>
          <p:nvSpPr>
            <p:cNvPr id="23" name="Rectangle 22"/>
            <p:cNvSpPr/>
            <p:nvPr/>
          </p:nvSpPr>
          <p:spPr>
            <a:xfrm>
              <a:off x="1508919" y="1888664"/>
              <a:ext cx="3733800" cy="677108"/>
            </a:xfrm>
            <a:prstGeom prst="rect">
              <a:avLst/>
            </a:prstGeom>
          </p:spPr>
          <p:txBody>
            <a:bodyPr wrap="square">
              <a:spAutoFit/>
            </a:bodyPr>
            <a:lstStyle/>
            <a:p>
              <a:r>
                <a:rPr lang="en-US" sz="3800" b="1">
                  <a:solidFill>
                    <a:srgbClr val="FF0066"/>
                  </a:solidFill>
                  <a:latin typeface="Times New Roman" pitchFamily="18" charset="0"/>
                  <a:cs typeface="Times New Roman" pitchFamily="18" charset="0"/>
                </a:rPr>
                <a:t>2. Chia đoạn.</a:t>
              </a:r>
            </a:p>
          </p:txBody>
        </p:sp>
        <p:cxnSp>
          <p:nvCxnSpPr>
            <p:cNvPr id="24" name="Straight Connector 23"/>
            <p:cNvCxnSpPr/>
            <p:nvPr/>
          </p:nvCxnSpPr>
          <p:spPr>
            <a:xfrm>
              <a:off x="1618922" y="2519755"/>
              <a:ext cx="2281012"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25" name="Text Box 14">
            <a:extLst>
              <a:ext uri="{FF2B5EF4-FFF2-40B4-BE49-F238E27FC236}">
                <a16:creationId xmlns:a16="http://schemas.microsoft.com/office/drawing/2014/main" id="{093E1948-889F-4094-9E97-97EA589CD57E}"/>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spTree>
    <p:extLst>
      <p:ext uri="{BB962C8B-B14F-4D97-AF65-F5344CB8AC3E}">
        <p14:creationId xmlns:p14="http://schemas.microsoft.com/office/powerpoint/2010/main" val="418493491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fade">
                                      <p:cBhvr>
                                        <p:cTn id="17" dur="500"/>
                                        <p:tgtEl>
                                          <p:spTgt spid="2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500"/>
                                        <p:tgtEl>
                                          <p:spTgt spid="3">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hlinkClick r:id="rId2" action="ppaction://hlinkpres?slideindex=1&amp;slidetitle="/>
          </p:cNvPr>
          <p:cNvSpPr/>
          <p:nvPr/>
        </p:nvSpPr>
        <p:spPr>
          <a:xfrm>
            <a:off x="2804319" y="6679885"/>
            <a:ext cx="2986809" cy="707886"/>
          </a:xfrm>
          <a:prstGeom prst="rect">
            <a:avLst/>
          </a:prstGeom>
        </p:spPr>
        <p:txBody>
          <a:bodyPr wrap="square">
            <a:spAutoFit/>
          </a:bodyPr>
          <a:lstStyle/>
          <a:p>
            <a:pPr algn="just"/>
            <a:r>
              <a:rPr lang="en-US" sz="4000" b="1">
                <a:solidFill>
                  <a:srgbClr val="0000CC"/>
                </a:solidFill>
                <a:latin typeface="Times New Roman" pitchFamily="18" charset="0"/>
                <a:cs typeface="Times New Roman" pitchFamily="18" charset="0"/>
              </a:rPr>
              <a:t>thẫn thờ, </a:t>
            </a:r>
          </a:p>
        </p:txBody>
      </p:sp>
      <p:grpSp>
        <p:nvGrpSpPr>
          <p:cNvPr id="5" name="Group 4"/>
          <p:cNvGrpSpPr/>
          <p:nvPr/>
        </p:nvGrpSpPr>
        <p:grpSpPr>
          <a:xfrm>
            <a:off x="1356519" y="1752600"/>
            <a:ext cx="6781801" cy="707886"/>
            <a:chOff x="1508918" y="1888664"/>
            <a:chExt cx="6172201" cy="1186207"/>
          </a:xfrm>
        </p:grpSpPr>
        <p:sp>
          <p:nvSpPr>
            <p:cNvPr id="10" name="Rectangle 9"/>
            <p:cNvSpPr/>
            <p:nvPr/>
          </p:nvSpPr>
          <p:spPr>
            <a:xfrm>
              <a:off x="1508918" y="1888664"/>
              <a:ext cx="6172201" cy="1186207"/>
            </a:xfrm>
            <a:prstGeom prst="rect">
              <a:avLst/>
            </a:prstGeom>
          </p:spPr>
          <p:txBody>
            <a:bodyPr wrap="square">
              <a:spAutoFit/>
            </a:bodyPr>
            <a:lstStyle/>
            <a:p>
              <a:r>
                <a:rPr lang="en-US" sz="4000" b="1">
                  <a:solidFill>
                    <a:srgbClr val="FF0000"/>
                  </a:solidFill>
                  <a:latin typeface="Times New Roman" pitchFamily="18" charset="0"/>
                  <a:cs typeface="Times New Roman" pitchFamily="18" charset="0"/>
                </a:rPr>
                <a:t>3. Luyện đọc và tìm hiểu bài.</a:t>
              </a:r>
            </a:p>
          </p:txBody>
        </p:sp>
        <p:cxnSp>
          <p:nvCxnSpPr>
            <p:cNvPr id="4" name="Straight Connector 3"/>
            <p:cNvCxnSpPr/>
            <p:nvPr/>
          </p:nvCxnSpPr>
          <p:spPr>
            <a:xfrm>
              <a:off x="1646078" y="3017498"/>
              <a:ext cx="5577840" cy="0"/>
            </a:xfrm>
            <a:prstGeom prst="line">
              <a:avLst/>
            </a:prstGeom>
            <a:ln>
              <a:solidFill>
                <a:srgbClr val="FF0000"/>
              </a:solidFill>
            </a:ln>
          </p:spPr>
          <p:style>
            <a:lnRef idx="3">
              <a:schemeClr val="dk1"/>
            </a:lnRef>
            <a:fillRef idx="0">
              <a:schemeClr val="dk1"/>
            </a:fillRef>
            <a:effectRef idx="2">
              <a:schemeClr val="dk1"/>
            </a:effectRef>
            <a:fontRef idx="minor">
              <a:schemeClr val="tx1"/>
            </a:fontRef>
          </p:style>
        </p:cxnSp>
      </p:grpSp>
      <p:sp>
        <p:nvSpPr>
          <p:cNvPr id="3" name="Rectangle 2"/>
          <p:cNvSpPr/>
          <p:nvPr/>
        </p:nvSpPr>
        <p:spPr>
          <a:xfrm>
            <a:off x="2309019" y="4232212"/>
            <a:ext cx="11658600" cy="1261884"/>
          </a:xfrm>
          <a:prstGeom prst="rect">
            <a:avLst/>
          </a:prstGeom>
        </p:spPr>
        <p:txBody>
          <a:bodyPr wrap="square">
            <a:spAutoFit/>
          </a:bodyPr>
          <a:lstStyle/>
          <a:p>
            <a:r>
              <a:rPr lang="en-US" sz="3800" b="1">
                <a:solidFill>
                  <a:srgbClr val="0000CC"/>
                </a:solidFill>
                <a:latin typeface="Times New Roman" pitchFamily="18" charset="0"/>
                <a:cs typeface="Times New Roman" pitchFamily="18" charset="0"/>
              </a:rPr>
              <a:t>Trường con đang quyên góp sách vở,</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quần áo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giúp các bạn vùng bị bão,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mẹ ạ.</a:t>
            </a:r>
            <a:r>
              <a:rPr lang="en-US" sz="3800" b="1">
                <a:solidFill>
                  <a:srgbClr val="FF0000"/>
                </a:solidFill>
                <a:latin typeface="Times New Roman" pitchFamily="18" charset="0"/>
                <a:cs typeface="Times New Roman" pitchFamily="18" charset="0"/>
              </a:rPr>
              <a:t>//</a:t>
            </a:r>
          </a:p>
        </p:txBody>
      </p:sp>
      <p:sp>
        <p:nvSpPr>
          <p:cNvPr id="21" name="Rectangle 20">
            <a:hlinkClick r:id="rId3" action="ppaction://hlinkpres?slideindex=1&amp;slidetitle="/>
          </p:cNvPr>
          <p:cNvSpPr/>
          <p:nvPr/>
        </p:nvSpPr>
        <p:spPr>
          <a:xfrm>
            <a:off x="5171979" y="6683199"/>
            <a:ext cx="3200402" cy="707886"/>
          </a:xfrm>
          <a:prstGeom prst="rect">
            <a:avLst/>
          </a:prstGeom>
        </p:spPr>
        <p:txBody>
          <a:bodyPr wrap="square">
            <a:spAutoFit/>
          </a:bodyPr>
          <a:lstStyle/>
          <a:p>
            <a:pPr algn="just"/>
            <a:r>
              <a:rPr lang="en-US" sz="4000" b="1">
                <a:solidFill>
                  <a:srgbClr val="0000CC"/>
                </a:solidFill>
                <a:latin typeface="Times New Roman" pitchFamily="18" charset="0"/>
                <a:cs typeface="Times New Roman" pitchFamily="18" charset="0"/>
              </a:rPr>
              <a:t>sốt sắng, </a:t>
            </a:r>
          </a:p>
        </p:txBody>
      </p:sp>
      <p:sp>
        <p:nvSpPr>
          <p:cNvPr id="22" name="Rectangle 21">
            <a:hlinkClick r:id="rId4" action="ppaction://hlinkpres?slideindex=1&amp;slidetitle="/>
          </p:cNvPr>
          <p:cNvSpPr/>
          <p:nvPr/>
        </p:nvSpPr>
        <p:spPr>
          <a:xfrm>
            <a:off x="7519652" y="6683199"/>
            <a:ext cx="3562711" cy="707886"/>
          </a:xfrm>
          <a:prstGeom prst="rect">
            <a:avLst/>
          </a:prstGeom>
        </p:spPr>
        <p:txBody>
          <a:bodyPr wrap="square">
            <a:spAutoFit/>
          </a:bodyPr>
          <a:lstStyle/>
          <a:p>
            <a:pPr algn="just"/>
            <a:r>
              <a:rPr lang="en-US" sz="4000" b="1">
                <a:solidFill>
                  <a:srgbClr val="0000CC"/>
                </a:solidFill>
                <a:latin typeface="Times New Roman" pitchFamily="18" charset="0"/>
                <a:cs typeface="Times New Roman" pitchFamily="18" charset="0"/>
              </a:rPr>
              <a:t>quên góp,</a:t>
            </a:r>
          </a:p>
        </p:txBody>
      </p:sp>
      <p:sp>
        <p:nvSpPr>
          <p:cNvPr id="27" name="Rectangle 26"/>
          <p:cNvSpPr/>
          <p:nvPr/>
        </p:nvSpPr>
        <p:spPr>
          <a:xfrm>
            <a:off x="1507226" y="2514600"/>
            <a:ext cx="5251780" cy="707886"/>
          </a:xfrm>
          <a:prstGeom prst="rect">
            <a:avLst/>
          </a:prstGeom>
        </p:spPr>
        <p:txBody>
          <a:bodyPr wrap="square">
            <a:spAutoFit/>
          </a:bodyPr>
          <a:lstStyle/>
          <a:p>
            <a:pPr algn="just"/>
            <a:r>
              <a:rPr lang="en-US" sz="4000" b="1">
                <a:solidFill>
                  <a:srgbClr val="FF0066"/>
                </a:solidFill>
                <a:latin typeface="Times New Roman" pitchFamily="18" charset="0"/>
                <a:cs typeface="Times New Roman" pitchFamily="18" charset="0"/>
              </a:rPr>
              <a:t>a. Luyện đọc từ, câu</a:t>
            </a:r>
          </a:p>
        </p:txBody>
      </p:sp>
      <p:sp>
        <p:nvSpPr>
          <p:cNvPr id="28" name="Rectangle 27"/>
          <p:cNvSpPr/>
          <p:nvPr/>
        </p:nvSpPr>
        <p:spPr>
          <a:xfrm>
            <a:off x="1539211" y="5938869"/>
            <a:ext cx="5251780" cy="707886"/>
          </a:xfrm>
          <a:prstGeom prst="rect">
            <a:avLst/>
          </a:prstGeom>
        </p:spPr>
        <p:txBody>
          <a:bodyPr wrap="square">
            <a:spAutoFit/>
          </a:bodyPr>
          <a:lstStyle/>
          <a:p>
            <a:pPr algn="just"/>
            <a:r>
              <a:rPr lang="en-US" sz="4000" b="1">
                <a:solidFill>
                  <a:srgbClr val="FF0066"/>
                </a:solidFill>
                <a:latin typeface="Times New Roman" pitchFamily="18" charset="0"/>
                <a:cs typeface="Times New Roman" pitchFamily="18" charset="0"/>
              </a:rPr>
              <a:t>b. Giải nghĩa từ</a:t>
            </a:r>
          </a:p>
        </p:txBody>
      </p:sp>
      <p:sp>
        <p:nvSpPr>
          <p:cNvPr id="30" name="Rectangle 29"/>
          <p:cNvSpPr/>
          <p:nvPr/>
        </p:nvSpPr>
        <p:spPr>
          <a:xfrm>
            <a:off x="1661319" y="3283446"/>
            <a:ext cx="13563599" cy="677108"/>
          </a:xfrm>
          <a:prstGeom prst="rect">
            <a:avLst/>
          </a:prstGeom>
        </p:spPr>
        <p:txBody>
          <a:bodyPr wrap="square">
            <a:spAutoFit/>
          </a:bodyPr>
          <a:lstStyle/>
          <a:p>
            <a:pPr algn="just"/>
            <a:r>
              <a:rPr lang="nl-NL" sz="3800" b="1">
                <a:solidFill>
                  <a:srgbClr val="FF0000"/>
                </a:solidFill>
                <a:latin typeface="Times New Roman" pitchFamily="18" charset="0"/>
                <a:cs typeface="Times New Roman" pitchFamily="18" charset="0"/>
              </a:rPr>
              <a:t>l</a:t>
            </a:r>
            <a:r>
              <a:rPr lang="nl-NL" sz="3800" b="1">
                <a:solidFill>
                  <a:srgbClr val="0000CC"/>
                </a:solidFill>
                <a:latin typeface="Times New Roman" pitchFamily="18" charset="0"/>
                <a:cs typeface="Times New Roman" pitchFamily="18" charset="0"/>
              </a:rPr>
              <a:t>iên tục, đổ </a:t>
            </a:r>
            <a:r>
              <a:rPr lang="nl-NL" sz="3800" b="1">
                <a:solidFill>
                  <a:srgbClr val="FF0000"/>
                </a:solidFill>
                <a:latin typeface="Times New Roman" pitchFamily="18" charset="0"/>
                <a:cs typeface="Times New Roman" pitchFamily="18" charset="0"/>
              </a:rPr>
              <a:t>n</a:t>
            </a:r>
            <a:r>
              <a:rPr lang="nl-NL" sz="3800" b="1">
                <a:solidFill>
                  <a:srgbClr val="0000CC"/>
                </a:solidFill>
                <a:latin typeface="Times New Roman" pitchFamily="18" charset="0"/>
                <a:cs typeface="Times New Roman" pitchFamily="18" charset="0"/>
              </a:rPr>
              <a:t>át, </a:t>
            </a:r>
            <a:r>
              <a:rPr lang="nl-NL" sz="3800" b="1">
                <a:solidFill>
                  <a:srgbClr val="FF0000"/>
                </a:solidFill>
                <a:latin typeface="Times New Roman" pitchFamily="18" charset="0"/>
                <a:cs typeface="Times New Roman" pitchFamily="18" charset="0"/>
              </a:rPr>
              <a:t>s</a:t>
            </a:r>
            <a:r>
              <a:rPr lang="nl-NL" sz="3800" b="1">
                <a:solidFill>
                  <a:srgbClr val="0000CC"/>
                </a:solidFill>
                <a:latin typeface="Times New Roman" pitchFamily="18" charset="0"/>
                <a:cs typeface="Times New Roman" pitchFamily="18" charset="0"/>
              </a:rPr>
              <a:t>ốt </a:t>
            </a:r>
            <a:r>
              <a:rPr lang="nl-NL" sz="3800" b="1">
                <a:solidFill>
                  <a:srgbClr val="FF0000"/>
                </a:solidFill>
                <a:latin typeface="Times New Roman" pitchFamily="18" charset="0"/>
                <a:cs typeface="Times New Roman" pitchFamily="18" charset="0"/>
              </a:rPr>
              <a:t>s</a:t>
            </a:r>
            <a:r>
              <a:rPr lang="nl-NL" sz="3800" b="1">
                <a:solidFill>
                  <a:srgbClr val="0000CC"/>
                </a:solidFill>
                <a:latin typeface="Times New Roman" pitchFamily="18" charset="0"/>
                <a:cs typeface="Times New Roman" pitchFamily="18" charset="0"/>
              </a:rPr>
              <a:t>ắng, </a:t>
            </a:r>
            <a:r>
              <a:rPr lang="nl-NL" sz="3800" b="1">
                <a:solidFill>
                  <a:srgbClr val="FF0000"/>
                </a:solidFill>
                <a:latin typeface="Times New Roman" pitchFamily="18" charset="0"/>
                <a:cs typeface="Times New Roman" pitchFamily="18" charset="0"/>
              </a:rPr>
              <a:t>s</a:t>
            </a:r>
            <a:r>
              <a:rPr lang="nl-NL" sz="3800" b="1">
                <a:solidFill>
                  <a:srgbClr val="0000CC"/>
                </a:solidFill>
                <a:latin typeface="Times New Roman" pitchFamily="18" charset="0"/>
                <a:cs typeface="Times New Roman" pitchFamily="18" charset="0"/>
              </a:rPr>
              <a:t>ắp </a:t>
            </a:r>
            <a:r>
              <a:rPr lang="nl-NL" sz="3800" b="1">
                <a:solidFill>
                  <a:srgbClr val="FF0000"/>
                </a:solidFill>
                <a:latin typeface="Times New Roman" pitchFamily="18" charset="0"/>
                <a:cs typeface="Times New Roman" pitchFamily="18" charset="0"/>
              </a:rPr>
              <a:t>x</a:t>
            </a:r>
            <a:r>
              <a:rPr lang="nl-NL" sz="3800" b="1">
                <a:solidFill>
                  <a:srgbClr val="0000CC"/>
                </a:solidFill>
                <a:latin typeface="Times New Roman" pitchFamily="18" charset="0"/>
                <a:cs typeface="Times New Roman" pitchFamily="18" charset="0"/>
              </a:rPr>
              <a:t>ếp, </a:t>
            </a:r>
            <a:r>
              <a:rPr lang="nl-NL" sz="3800" b="1">
                <a:solidFill>
                  <a:srgbClr val="FF0000"/>
                </a:solidFill>
                <a:latin typeface="Times New Roman" pitchFamily="18" charset="0"/>
                <a:cs typeface="Times New Roman" pitchFamily="18" charset="0"/>
              </a:rPr>
              <a:t>tr</a:t>
            </a:r>
            <a:r>
              <a:rPr lang="nl-NL" sz="3800" b="1">
                <a:solidFill>
                  <a:srgbClr val="0000CC"/>
                </a:solidFill>
                <a:latin typeface="Times New Roman" pitchFamily="18" charset="0"/>
                <a:cs typeface="Times New Roman" pitchFamily="18" charset="0"/>
              </a:rPr>
              <a:t>ở </a:t>
            </a:r>
            <a:r>
              <a:rPr lang="nl-NL" sz="3800" b="1">
                <a:solidFill>
                  <a:srgbClr val="FF0000"/>
                </a:solidFill>
                <a:latin typeface="Times New Roman" pitchFamily="18" charset="0"/>
                <a:cs typeface="Times New Roman" pitchFamily="18" charset="0"/>
              </a:rPr>
              <a:t>r</a:t>
            </a:r>
            <a:r>
              <a:rPr lang="nl-NL" sz="3800" b="1">
                <a:solidFill>
                  <a:srgbClr val="0000CC"/>
                </a:solidFill>
                <a:latin typeface="Times New Roman" pitchFamily="18" charset="0"/>
                <a:cs typeface="Times New Roman" pitchFamily="18" charset="0"/>
              </a:rPr>
              <a:t>a, </a:t>
            </a:r>
            <a:r>
              <a:rPr lang="nl-NL" sz="3800" b="1">
                <a:solidFill>
                  <a:srgbClr val="FF0000"/>
                </a:solidFill>
                <a:latin typeface="Times New Roman" pitchFamily="18" charset="0"/>
                <a:cs typeface="Times New Roman" pitchFamily="18" charset="0"/>
              </a:rPr>
              <a:t>x</a:t>
            </a:r>
            <a:r>
              <a:rPr lang="nl-NL" sz="3800" b="1">
                <a:solidFill>
                  <a:srgbClr val="0000CC"/>
                </a:solidFill>
                <a:latin typeface="Times New Roman" pitchFamily="18" charset="0"/>
                <a:cs typeface="Times New Roman" pitchFamily="18" charset="0"/>
              </a:rPr>
              <a:t>úc động, </a:t>
            </a:r>
            <a:r>
              <a:rPr lang="nl-NL" sz="3800" b="1">
                <a:solidFill>
                  <a:srgbClr val="FF0000"/>
                </a:solidFill>
                <a:latin typeface="Times New Roman" pitchFamily="18" charset="0"/>
                <a:cs typeface="Times New Roman" pitchFamily="18" charset="0"/>
              </a:rPr>
              <a:t>n</a:t>
            </a:r>
            <a:r>
              <a:rPr lang="nl-NL" sz="3800" b="1">
                <a:solidFill>
                  <a:srgbClr val="0000CC"/>
                </a:solidFill>
                <a:latin typeface="Times New Roman" pitchFamily="18" charset="0"/>
                <a:cs typeface="Times New Roman" pitchFamily="18" charset="0"/>
              </a:rPr>
              <a:t>iềm vui</a:t>
            </a:r>
            <a:r>
              <a:rPr lang="en-US" sz="3800" b="1">
                <a:solidFill>
                  <a:srgbClr val="0000CC"/>
                </a:solidFill>
                <a:latin typeface="Times New Roman" pitchFamily="18" charset="0"/>
                <a:cs typeface="Times New Roman" pitchFamily="18" charset="0"/>
              </a:rPr>
              <a:t>…</a:t>
            </a:r>
          </a:p>
        </p:txBody>
      </p:sp>
      <p:grpSp>
        <p:nvGrpSpPr>
          <p:cNvPr id="32" name="Group 31"/>
          <p:cNvGrpSpPr/>
          <p:nvPr/>
        </p:nvGrpSpPr>
        <p:grpSpPr>
          <a:xfrm>
            <a:off x="4617134" y="42893"/>
            <a:ext cx="6255239" cy="1013727"/>
            <a:chOff x="4539228" y="103852"/>
            <a:chExt cx="6149694" cy="1013727"/>
          </a:xfrm>
        </p:grpSpPr>
        <p:grpSp>
          <p:nvGrpSpPr>
            <p:cNvPr id="34" name="Group 33"/>
            <p:cNvGrpSpPr/>
            <p:nvPr/>
          </p:nvGrpSpPr>
          <p:grpSpPr>
            <a:xfrm>
              <a:off x="4539228" y="103852"/>
              <a:ext cx="6149694" cy="1013727"/>
              <a:chOff x="4539228" y="103852"/>
              <a:chExt cx="6149694" cy="1013727"/>
            </a:xfrm>
          </p:grpSpPr>
          <p:sp>
            <p:nvSpPr>
              <p:cNvPr id="36" name="TextBox 35"/>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37" name="TextBox 36"/>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35" name="Straight Connector 34"/>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9" name="Text Box 14">
            <a:extLst>
              <a:ext uri="{FF2B5EF4-FFF2-40B4-BE49-F238E27FC236}">
                <a16:creationId xmlns:a16="http://schemas.microsoft.com/office/drawing/2014/main" id="{E3B96480-C944-4687-AF25-99905582357C}"/>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sp>
        <p:nvSpPr>
          <p:cNvPr id="23" name="Rectangle 22">
            <a:hlinkClick r:id="rId4" action="ppaction://hlinkpres?slideindex=1&amp;slidetitle="/>
            <a:extLst>
              <a:ext uri="{FF2B5EF4-FFF2-40B4-BE49-F238E27FC236}">
                <a16:creationId xmlns:a16="http://schemas.microsoft.com/office/drawing/2014/main" id="{2F4B1D8E-E88E-4337-8C87-218F46086155}"/>
              </a:ext>
            </a:extLst>
          </p:cNvPr>
          <p:cNvSpPr/>
          <p:nvPr/>
        </p:nvSpPr>
        <p:spPr>
          <a:xfrm>
            <a:off x="9990126" y="6675783"/>
            <a:ext cx="3562711" cy="707886"/>
          </a:xfrm>
          <a:prstGeom prst="rect">
            <a:avLst/>
          </a:prstGeom>
        </p:spPr>
        <p:txBody>
          <a:bodyPr wrap="square">
            <a:spAutoFit/>
          </a:bodyPr>
          <a:lstStyle/>
          <a:p>
            <a:pPr algn="just"/>
            <a:r>
              <a:rPr lang="en-US" sz="4000" b="1">
                <a:solidFill>
                  <a:srgbClr val="0000CC"/>
                </a:solidFill>
                <a:latin typeface="Times New Roman" pitchFamily="18" charset="0"/>
                <a:cs typeface="Times New Roman" pitchFamily="18" charset="0"/>
              </a:rPr>
              <a:t>các tông</a:t>
            </a:r>
          </a:p>
        </p:txBody>
      </p:sp>
    </p:spTree>
    <p:extLst>
      <p:ext uri="{BB962C8B-B14F-4D97-AF65-F5344CB8AC3E}">
        <p14:creationId xmlns:p14="http://schemas.microsoft.com/office/powerpoint/2010/main" val="701057155"/>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fade">
                                      <p:cBhvr>
                                        <p:cTn id="7" dur="5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fade">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8">
                                            <p:txEl>
                                              <p:pRg st="0" end="0"/>
                                            </p:txEl>
                                          </p:spTgt>
                                        </p:tgtEl>
                                        <p:attrNameLst>
                                          <p:attrName>style.visibility</p:attrName>
                                        </p:attrNameLst>
                                      </p:cBhvr>
                                      <p:to>
                                        <p:strVal val="visible"/>
                                      </p:to>
                                    </p:set>
                                    <p:animEffect transition="in" filter="fade">
                                      <p:cBhvr>
                                        <p:cTn id="22" dur="500"/>
                                        <p:tgtEl>
                                          <p:spTgt spid="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776119" y="2658113"/>
            <a:ext cx="0" cy="5694403"/>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54607"/>
            <a:chOff x="1259767" y="1442589"/>
            <a:chExt cx="2319747" cy="654607"/>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09685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907107"/>
            <a:ext cx="2791030" cy="654607"/>
            <a:chOff x="1024127" y="1442589"/>
            <a:chExt cx="2791030" cy="654607"/>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156059" y="2067013"/>
              <a:ext cx="256032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950252" y="3145070"/>
            <a:ext cx="9862508" cy="1200329"/>
          </a:xfrm>
          <a:prstGeom prst="rect">
            <a:avLst/>
          </a:prstGeom>
        </p:spPr>
        <p:txBody>
          <a:bodyPr wrap="square">
            <a:spAutoFit/>
          </a:bodyPr>
          <a:lstStyle/>
          <a:p>
            <a:pPr algn="just"/>
            <a:r>
              <a:rPr lang="en-US" sz="3600" b="1">
                <a:solidFill>
                  <a:srgbClr val="FF0000"/>
                </a:solidFill>
                <a:latin typeface="Times New Roman" pitchFamily="18" charset="0"/>
                <a:cs typeface="Times New Roman" pitchFamily="18" charset="0"/>
              </a:rPr>
              <a:t>     Câu 1: Ở đoạn 1, điều gì khiến người mẹ trong câu chuyện xúc động?</a:t>
            </a:r>
          </a:p>
        </p:txBody>
      </p:sp>
      <p:sp>
        <p:nvSpPr>
          <p:cNvPr id="12" name="Rectangle 11"/>
          <p:cNvSpPr/>
          <p:nvPr/>
        </p:nvSpPr>
        <p:spPr>
          <a:xfrm>
            <a:off x="6234471" y="4460557"/>
            <a:ext cx="9491212" cy="3095143"/>
          </a:xfrm>
          <a:prstGeom prst="rect">
            <a:avLst/>
          </a:prstGeom>
        </p:spPr>
        <p:txBody>
          <a:bodyPr wrap="square">
            <a:spAutoFit/>
          </a:bodyPr>
          <a:lstStyle/>
          <a:p>
            <a:pPr algn="just">
              <a:lnSpc>
                <a:spcPct val="110000"/>
              </a:lnSpc>
            </a:pPr>
            <a:r>
              <a:rPr lang="nl-NL" sz="3600" b="1">
                <a:solidFill>
                  <a:srgbClr val="0000CC"/>
                </a:solidFill>
                <a:latin typeface="Times New Roman" pitchFamily="18" charset="0"/>
                <a:cs typeface="Times New Roman" pitchFamily="18" charset="0"/>
              </a:rPr>
              <a:t>    </a:t>
            </a:r>
            <a:r>
              <a:rPr lang="en-US" sz="3600" b="1">
                <a:solidFill>
                  <a:srgbClr val="0000CC"/>
                </a:solidFill>
                <a:latin typeface="Times New Roman" pitchFamily="18" charset="0"/>
                <a:cs typeface="Times New Roman" pitchFamily="18" charset="0"/>
              </a:rPr>
              <a:t>Trời người mẹ xúc động về bức ảnh về một phụ nữ trẻ ngồi thẫn thờ trước ngôi nhà đổ nát của mình. Đứng cạnh chị là một bé gái đang bám chặt lấy mẹ, mắt mở to, sợ hãi. </a:t>
            </a:r>
          </a:p>
          <a:p>
            <a:pPr>
              <a:lnSpc>
                <a:spcPct val="110000"/>
              </a:lnSpc>
            </a:pPr>
            <a:endParaRPr lang="en-US" sz="3600" b="1">
              <a:solidFill>
                <a:srgbClr val="0000CC"/>
              </a:solidFill>
              <a:latin typeface="Times New Roman" pitchFamily="18" charset="0"/>
              <a:cs typeface="Times New Roman" pitchFamily="18" charset="0"/>
            </a:endParaRPr>
          </a:p>
        </p:txBody>
      </p:sp>
      <p:grpSp>
        <p:nvGrpSpPr>
          <p:cNvPr id="44" name="Group 43"/>
          <p:cNvGrpSpPr/>
          <p:nvPr/>
        </p:nvGrpSpPr>
        <p:grpSpPr>
          <a:xfrm>
            <a:off x="4617134" y="42893"/>
            <a:ext cx="6255239" cy="1013727"/>
            <a:chOff x="4539228" y="103852"/>
            <a:chExt cx="6149694" cy="1013727"/>
          </a:xfrm>
        </p:grpSpPr>
        <p:grpSp>
          <p:nvGrpSpPr>
            <p:cNvPr id="47" name="Group 46"/>
            <p:cNvGrpSpPr/>
            <p:nvPr/>
          </p:nvGrpSpPr>
          <p:grpSpPr>
            <a:xfrm>
              <a:off x="4539228" y="103852"/>
              <a:ext cx="6149694" cy="1013727"/>
              <a:chOff x="4539228" y="103852"/>
              <a:chExt cx="6149694" cy="1013727"/>
            </a:xfrm>
          </p:grpSpPr>
          <p:sp>
            <p:nvSpPr>
              <p:cNvPr id="49" name="TextBox 48"/>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50" name="TextBox 49"/>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8" name="Straight Connector 47"/>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4" name="Text Box 14">
            <a:extLst>
              <a:ext uri="{FF2B5EF4-FFF2-40B4-BE49-F238E27FC236}">
                <a16:creationId xmlns:a16="http://schemas.microsoft.com/office/drawing/2014/main" id="{3105A2F7-1168-4DF9-8FEF-65DB4AB87DF0}"/>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sp>
        <p:nvSpPr>
          <p:cNvPr id="33" name="Rectangle 32">
            <a:extLst>
              <a:ext uri="{FF2B5EF4-FFF2-40B4-BE49-F238E27FC236}">
                <a16:creationId xmlns:a16="http://schemas.microsoft.com/office/drawing/2014/main" id="{9DB2EA47-C493-4228-8E94-0DE783624726}"/>
              </a:ext>
            </a:extLst>
          </p:cNvPr>
          <p:cNvSpPr/>
          <p:nvPr/>
        </p:nvSpPr>
        <p:spPr>
          <a:xfrm>
            <a:off x="463878" y="4884640"/>
            <a:ext cx="5067873" cy="2618794"/>
          </a:xfrm>
          <a:prstGeom prst="rect">
            <a:avLst/>
          </a:prstGeom>
        </p:spPr>
        <p:txBody>
          <a:bodyPr wrap="square">
            <a:spAutoFit/>
          </a:bodyPr>
          <a:lstStyle/>
          <a:p>
            <a:pPr>
              <a:lnSpc>
                <a:spcPct val="110000"/>
              </a:lnSpc>
            </a:pPr>
            <a:r>
              <a:rPr lang="en-US" sz="3800" b="1">
                <a:solidFill>
                  <a:srgbClr val="0000CC"/>
                </a:solidFill>
                <a:latin typeface="Times New Roman" pitchFamily="18" charset="0"/>
                <a:cs typeface="Times New Roman" pitchFamily="18" charset="0"/>
              </a:rPr>
              <a:t>Trường con đang quyên góp sách vở,</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quần áo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giúp các bạn vùng bị bão,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mẹ ạ.</a:t>
            </a:r>
            <a:r>
              <a:rPr lang="en-US" sz="3800" b="1">
                <a:solidFill>
                  <a:srgbClr val="FF0000"/>
                </a:solidFill>
                <a:latin typeface="Times New Roman" pitchFamily="18" charset="0"/>
                <a:cs typeface="Times New Roman" pitchFamily="18" charset="0"/>
              </a:rPr>
              <a:t>//</a:t>
            </a:r>
          </a:p>
        </p:txBody>
      </p:sp>
      <p:sp>
        <p:nvSpPr>
          <p:cNvPr id="34" name="Rectangle 33">
            <a:extLst>
              <a:ext uri="{FF2B5EF4-FFF2-40B4-BE49-F238E27FC236}">
                <a16:creationId xmlns:a16="http://schemas.microsoft.com/office/drawing/2014/main" id="{B3BFE7EE-D470-4619-8755-99A18E4A9E15}"/>
              </a:ext>
            </a:extLst>
          </p:cNvPr>
          <p:cNvSpPr/>
          <p:nvPr/>
        </p:nvSpPr>
        <p:spPr>
          <a:xfrm>
            <a:off x="334074" y="2821904"/>
            <a:ext cx="5135601" cy="1846659"/>
          </a:xfrm>
          <a:prstGeom prst="rect">
            <a:avLst/>
          </a:prstGeom>
        </p:spPr>
        <p:txBody>
          <a:bodyPr wrap="square">
            <a:spAutoFit/>
          </a:bodyPr>
          <a:lstStyle/>
          <a:p>
            <a:pPr algn="just"/>
            <a:r>
              <a:rPr lang="nl-NL" sz="3800" b="1" spc="-30">
                <a:solidFill>
                  <a:srgbClr val="FF0000"/>
                </a:solidFill>
                <a:latin typeface="Times New Roman" pitchFamily="18" charset="0"/>
                <a:cs typeface="Times New Roman" pitchFamily="18" charset="0"/>
              </a:rPr>
              <a:t>l</a:t>
            </a:r>
            <a:r>
              <a:rPr lang="nl-NL" sz="3800" b="1" spc="-30">
                <a:solidFill>
                  <a:srgbClr val="0000CC"/>
                </a:solidFill>
                <a:latin typeface="Times New Roman" pitchFamily="18" charset="0"/>
                <a:cs typeface="Times New Roman" pitchFamily="18" charset="0"/>
              </a:rPr>
              <a:t>iên tục, đổ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át,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ốt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ắng,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ắp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ếp, </a:t>
            </a:r>
            <a:r>
              <a:rPr lang="nl-NL" sz="3800" b="1" spc="-30">
                <a:solidFill>
                  <a:srgbClr val="FF0000"/>
                </a:solidFill>
                <a:latin typeface="Times New Roman" pitchFamily="18" charset="0"/>
                <a:cs typeface="Times New Roman" pitchFamily="18" charset="0"/>
              </a:rPr>
              <a:t>tr</a:t>
            </a:r>
            <a:r>
              <a:rPr lang="nl-NL" sz="3800" b="1" spc="-30">
                <a:solidFill>
                  <a:srgbClr val="0000CC"/>
                </a:solidFill>
                <a:latin typeface="Times New Roman" pitchFamily="18" charset="0"/>
                <a:cs typeface="Times New Roman" pitchFamily="18" charset="0"/>
              </a:rPr>
              <a:t>ở </a:t>
            </a:r>
            <a:r>
              <a:rPr lang="nl-NL" sz="3800" b="1" spc="-30">
                <a:solidFill>
                  <a:srgbClr val="FF0000"/>
                </a:solidFill>
                <a:latin typeface="Times New Roman" pitchFamily="18" charset="0"/>
                <a:cs typeface="Times New Roman" pitchFamily="18" charset="0"/>
              </a:rPr>
              <a:t>r</a:t>
            </a:r>
            <a:r>
              <a:rPr lang="nl-NL" sz="3800" b="1" spc="-30">
                <a:solidFill>
                  <a:srgbClr val="0000CC"/>
                </a:solidFill>
                <a:latin typeface="Times New Roman" pitchFamily="18" charset="0"/>
                <a:cs typeface="Times New Roman" pitchFamily="18" charset="0"/>
              </a:rPr>
              <a:t>a,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úc động,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iềm vui</a:t>
            </a:r>
            <a:r>
              <a:rPr lang="en-US" sz="3800" b="1" spc="-30">
                <a:solidFill>
                  <a:srgbClr val="0000CC"/>
                </a:solidFill>
                <a:latin typeface="Times New Roman" pitchFamily="18" charset="0"/>
                <a:cs typeface="Times New Roman" pitchFamily="18" charset="0"/>
              </a:rPr>
              <a:t>…</a:t>
            </a:r>
          </a:p>
        </p:txBody>
      </p:sp>
    </p:spTree>
    <p:extLst>
      <p:ext uri="{BB962C8B-B14F-4D97-AF65-F5344CB8AC3E}">
        <p14:creationId xmlns:p14="http://schemas.microsoft.com/office/powerpoint/2010/main" val="380837570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448300" y="2579916"/>
            <a:ext cx="0" cy="5694403"/>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04252"/>
            <a:ext cx="2319747" cy="654607"/>
            <a:chOff x="1259767" y="1442589"/>
            <a:chExt cx="2319747" cy="654607"/>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09685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820023"/>
            <a:ext cx="2791030" cy="654607"/>
            <a:chOff x="1024127" y="1442589"/>
            <a:chExt cx="2791030" cy="654607"/>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156059" y="2067013"/>
              <a:ext cx="256032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55464" y="2766056"/>
            <a:ext cx="10233818" cy="1200329"/>
          </a:xfrm>
          <a:prstGeom prst="rect">
            <a:avLst/>
          </a:prstGeom>
        </p:spPr>
        <p:txBody>
          <a:bodyPr wrap="square">
            <a:spAutoFit/>
          </a:bodyPr>
          <a:lstStyle/>
          <a:p>
            <a:r>
              <a:rPr lang="en-US" sz="3600" b="1">
                <a:solidFill>
                  <a:srgbClr val="FF0000"/>
                </a:solidFill>
                <a:latin typeface="Times New Roman" pitchFamily="18" charset="0"/>
                <a:cs typeface="Times New Roman" pitchFamily="18" charset="0"/>
              </a:rPr>
              <a:t>   Câu 2: Gia đình hai bạn nhỏ làm gì để giúp đỡ đồng bào vùng bị bão tàn phá?</a:t>
            </a:r>
          </a:p>
        </p:txBody>
      </p:sp>
      <p:sp>
        <p:nvSpPr>
          <p:cNvPr id="12" name="Rectangle 11"/>
          <p:cNvSpPr/>
          <p:nvPr/>
        </p:nvSpPr>
        <p:spPr>
          <a:xfrm>
            <a:off x="5808593" y="4043881"/>
            <a:ext cx="9753600" cy="1846659"/>
          </a:xfrm>
          <a:prstGeom prst="rect">
            <a:avLst/>
          </a:prstGeom>
        </p:spPr>
        <p:txBody>
          <a:bodyPr wrap="square">
            <a:spAutoFit/>
          </a:bodyPr>
          <a:lstStyle/>
          <a:p>
            <a:pPr algn="just"/>
            <a:r>
              <a:rPr lang="nl-NL" sz="3600" b="1">
                <a:solidFill>
                  <a:srgbClr val="0000CC"/>
                </a:solidFill>
                <a:latin typeface="Times New Roman" pitchFamily="18" charset="0"/>
                <a:cs typeface="Times New Roman" pitchFamily="18" charset="0"/>
              </a:rPr>
              <a:t>   </a:t>
            </a:r>
            <a:r>
              <a:rPr lang="en-US" sz="3800" b="1">
                <a:solidFill>
                  <a:srgbClr val="0000CC"/>
                </a:solidFill>
                <a:latin typeface="Times New Roman" pitchFamily="18" charset="0"/>
                <a:cs typeface="Times New Roman" pitchFamily="18" charset="0"/>
              </a:rPr>
              <a:t>Gia đình bạn nhỏ đã cùng nhau chuẩn bị đồ như quần áo, sách vở, đồ dùng… để gửi giúp đỡ đồng bào vùng bị bão tàn phá.</a:t>
            </a:r>
          </a:p>
        </p:txBody>
      </p:sp>
      <p:grpSp>
        <p:nvGrpSpPr>
          <p:cNvPr id="44" name="Group 43"/>
          <p:cNvGrpSpPr/>
          <p:nvPr/>
        </p:nvGrpSpPr>
        <p:grpSpPr>
          <a:xfrm>
            <a:off x="4617134" y="42893"/>
            <a:ext cx="6255239" cy="1013727"/>
            <a:chOff x="4539228" y="103852"/>
            <a:chExt cx="6149694" cy="1013727"/>
          </a:xfrm>
        </p:grpSpPr>
        <p:grpSp>
          <p:nvGrpSpPr>
            <p:cNvPr id="47" name="Group 46"/>
            <p:cNvGrpSpPr/>
            <p:nvPr/>
          </p:nvGrpSpPr>
          <p:grpSpPr>
            <a:xfrm>
              <a:off x="4539228" y="103852"/>
              <a:ext cx="6149694" cy="1013727"/>
              <a:chOff x="4539228" y="103852"/>
              <a:chExt cx="6149694" cy="1013727"/>
            </a:xfrm>
          </p:grpSpPr>
          <p:sp>
            <p:nvSpPr>
              <p:cNvPr id="49" name="TextBox 48"/>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50" name="TextBox 49"/>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8" name="Straight Connector 47"/>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0" name="Text Box 14">
            <a:extLst>
              <a:ext uri="{FF2B5EF4-FFF2-40B4-BE49-F238E27FC236}">
                <a16:creationId xmlns:a16="http://schemas.microsoft.com/office/drawing/2014/main" id="{4EEE0025-A056-4D4B-9386-237BBC609CA4}"/>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sp>
        <p:nvSpPr>
          <p:cNvPr id="22" name="Rectangle 21">
            <a:extLst>
              <a:ext uri="{FF2B5EF4-FFF2-40B4-BE49-F238E27FC236}">
                <a16:creationId xmlns:a16="http://schemas.microsoft.com/office/drawing/2014/main" id="{9563DF69-D668-4D97-A799-FF3B77F83767}"/>
              </a:ext>
            </a:extLst>
          </p:cNvPr>
          <p:cNvSpPr/>
          <p:nvPr/>
        </p:nvSpPr>
        <p:spPr>
          <a:xfrm>
            <a:off x="463878" y="4884640"/>
            <a:ext cx="5067873" cy="2431435"/>
          </a:xfrm>
          <a:prstGeom prst="rect">
            <a:avLst/>
          </a:prstGeom>
        </p:spPr>
        <p:txBody>
          <a:bodyPr wrap="square">
            <a:spAutoFit/>
          </a:bodyPr>
          <a:lstStyle/>
          <a:p>
            <a:r>
              <a:rPr lang="en-US" sz="3800" b="1">
                <a:solidFill>
                  <a:srgbClr val="0000CC"/>
                </a:solidFill>
                <a:latin typeface="Times New Roman" pitchFamily="18" charset="0"/>
                <a:cs typeface="Times New Roman" pitchFamily="18" charset="0"/>
              </a:rPr>
              <a:t>Trường con đang quyên góp sách vở,</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quần áo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giúp các bạn vùng bị bão,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mẹ ạ.</a:t>
            </a:r>
            <a:r>
              <a:rPr lang="en-US" sz="3800" b="1">
                <a:solidFill>
                  <a:srgbClr val="FF0000"/>
                </a:solidFill>
                <a:latin typeface="Times New Roman" pitchFamily="18" charset="0"/>
                <a:cs typeface="Times New Roman" pitchFamily="18" charset="0"/>
              </a:rPr>
              <a:t>//</a:t>
            </a:r>
          </a:p>
        </p:txBody>
      </p:sp>
      <p:sp>
        <p:nvSpPr>
          <p:cNvPr id="23" name="Rectangle 22">
            <a:extLst>
              <a:ext uri="{FF2B5EF4-FFF2-40B4-BE49-F238E27FC236}">
                <a16:creationId xmlns:a16="http://schemas.microsoft.com/office/drawing/2014/main" id="{10BFABA0-80AF-4F4E-A5D0-12742362C75B}"/>
              </a:ext>
            </a:extLst>
          </p:cNvPr>
          <p:cNvSpPr/>
          <p:nvPr/>
        </p:nvSpPr>
        <p:spPr>
          <a:xfrm>
            <a:off x="259517" y="2852491"/>
            <a:ext cx="5067878" cy="1846659"/>
          </a:xfrm>
          <a:prstGeom prst="rect">
            <a:avLst/>
          </a:prstGeom>
        </p:spPr>
        <p:txBody>
          <a:bodyPr wrap="square">
            <a:spAutoFit/>
          </a:bodyPr>
          <a:lstStyle/>
          <a:p>
            <a:pPr algn="just"/>
            <a:r>
              <a:rPr lang="nl-NL" sz="3800" b="1" spc="-30">
                <a:solidFill>
                  <a:srgbClr val="FF0000"/>
                </a:solidFill>
                <a:latin typeface="Times New Roman" pitchFamily="18" charset="0"/>
                <a:cs typeface="Times New Roman" pitchFamily="18" charset="0"/>
              </a:rPr>
              <a:t>l</a:t>
            </a:r>
            <a:r>
              <a:rPr lang="nl-NL" sz="3800" b="1" spc="-30">
                <a:solidFill>
                  <a:srgbClr val="0000CC"/>
                </a:solidFill>
                <a:latin typeface="Times New Roman" pitchFamily="18" charset="0"/>
                <a:cs typeface="Times New Roman" pitchFamily="18" charset="0"/>
              </a:rPr>
              <a:t>iên tục, đổ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át,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ốt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ắng,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ắp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ếp, </a:t>
            </a:r>
            <a:r>
              <a:rPr lang="nl-NL" sz="3800" b="1" spc="-30">
                <a:solidFill>
                  <a:srgbClr val="FF0000"/>
                </a:solidFill>
                <a:latin typeface="Times New Roman" pitchFamily="18" charset="0"/>
                <a:cs typeface="Times New Roman" pitchFamily="18" charset="0"/>
              </a:rPr>
              <a:t>tr</a:t>
            </a:r>
            <a:r>
              <a:rPr lang="nl-NL" sz="3800" b="1" spc="-30">
                <a:solidFill>
                  <a:srgbClr val="0000CC"/>
                </a:solidFill>
                <a:latin typeface="Times New Roman" pitchFamily="18" charset="0"/>
                <a:cs typeface="Times New Roman" pitchFamily="18" charset="0"/>
              </a:rPr>
              <a:t>ở </a:t>
            </a:r>
            <a:r>
              <a:rPr lang="nl-NL" sz="3800" b="1" spc="-30">
                <a:solidFill>
                  <a:srgbClr val="FF0000"/>
                </a:solidFill>
                <a:latin typeface="Times New Roman" pitchFamily="18" charset="0"/>
                <a:cs typeface="Times New Roman" pitchFamily="18" charset="0"/>
              </a:rPr>
              <a:t>r</a:t>
            </a:r>
            <a:r>
              <a:rPr lang="nl-NL" sz="3800" b="1" spc="-30">
                <a:solidFill>
                  <a:srgbClr val="0000CC"/>
                </a:solidFill>
                <a:latin typeface="Times New Roman" pitchFamily="18" charset="0"/>
                <a:cs typeface="Times New Roman" pitchFamily="18" charset="0"/>
              </a:rPr>
              <a:t>a,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úc động,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iềm vui</a:t>
            </a:r>
            <a:r>
              <a:rPr lang="en-US" sz="3800" b="1" spc="-30">
                <a:solidFill>
                  <a:srgbClr val="0000CC"/>
                </a:solidFill>
                <a:latin typeface="Times New Roman" pitchFamily="18" charset="0"/>
                <a:cs typeface="Times New Roman" pitchFamily="18" charset="0"/>
              </a:rPr>
              <a:t>…</a:t>
            </a:r>
          </a:p>
        </p:txBody>
      </p:sp>
      <p:sp>
        <p:nvSpPr>
          <p:cNvPr id="33" name="Rectangle 32">
            <a:extLst>
              <a:ext uri="{FF2B5EF4-FFF2-40B4-BE49-F238E27FC236}">
                <a16:creationId xmlns:a16="http://schemas.microsoft.com/office/drawing/2014/main" id="{58203D7F-03C4-473D-83E8-2058BCEF06DD}"/>
              </a:ext>
            </a:extLst>
          </p:cNvPr>
          <p:cNvSpPr/>
          <p:nvPr/>
        </p:nvSpPr>
        <p:spPr>
          <a:xfrm>
            <a:off x="5802544" y="6148387"/>
            <a:ext cx="10233818" cy="1200329"/>
          </a:xfrm>
          <a:prstGeom prst="rect">
            <a:avLst/>
          </a:prstGeom>
        </p:spPr>
        <p:txBody>
          <a:bodyPr wrap="square">
            <a:spAutoFit/>
          </a:bodyPr>
          <a:lstStyle/>
          <a:p>
            <a:r>
              <a:rPr lang="en-US" sz="3600" b="1">
                <a:solidFill>
                  <a:srgbClr val="FF0000"/>
                </a:solidFill>
                <a:latin typeface="Times New Roman" pitchFamily="18" charset="0"/>
                <a:cs typeface="Times New Roman" pitchFamily="18" charset="0"/>
              </a:rPr>
              <a:t>    Câu 3: Bé gái tặng gì cho em nhỏ ở trong bức ảnh?</a:t>
            </a:r>
          </a:p>
        </p:txBody>
      </p:sp>
      <p:sp>
        <p:nvSpPr>
          <p:cNvPr id="34" name="Rectangle 33">
            <a:extLst>
              <a:ext uri="{FF2B5EF4-FFF2-40B4-BE49-F238E27FC236}">
                <a16:creationId xmlns:a16="http://schemas.microsoft.com/office/drawing/2014/main" id="{1B41E76C-647C-4DFC-9EA3-74DBF9CE46C3}"/>
              </a:ext>
            </a:extLst>
          </p:cNvPr>
          <p:cNvSpPr/>
          <p:nvPr/>
        </p:nvSpPr>
        <p:spPr>
          <a:xfrm>
            <a:off x="5885994" y="7348716"/>
            <a:ext cx="9753600" cy="1261884"/>
          </a:xfrm>
          <a:prstGeom prst="rect">
            <a:avLst/>
          </a:prstGeom>
        </p:spPr>
        <p:txBody>
          <a:bodyPr wrap="square">
            <a:spAutoFit/>
          </a:bodyPr>
          <a:lstStyle/>
          <a:p>
            <a:pPr algn="just"/>
            <a:r>
              <a:rPr lang="nl-NL" sz="3600" b="1">
                <a:solidFill>
                  <a:srgbClr val="0000CC"/>
                </a:solidFill>
                <a:latin typeface="Times New Roman" pitchFamily="18" charset="0"/>
                <a:cs typeface="Times New Roman" pitchFamily="18" charset="0"/>
              </a:rPr>
              <a:t>   </a:t>
            </a:r>
            <a:r>
              <a:rPr lang="en-US" sz="3800" b="1">
                <a:solidFill>
                  <a:srgbClr val="0000CC"/>
                </a:solidFill>
                <a:latin typeface="Times New Roman" pitchFamily="18" charset="0"/>
                <a:cs typeface="Times New Roman" pitchFamily="18" charset="0"/>
              </a:rPr>
              <a:t>Bé gái tặng em nhỏ con búp bê mà em thích nhất.</a:t>
            </a:r>
          </a:p>
        </p:txBody>
      </p:sp>
    </p:spTree>
    <p:extLst>
      <p:ext uri="{BB962C8B-B14F-4D97-AF65-F5344CB8AC3E}">
        <p14:creationId xmlns:p14="http://schemas.microsoft.com/office/powerpoint/2010/main" val="95272203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4"/>
                                        </p:tgtEl>
                                        <p:attrNameLst>
                                          <p:attrName>style.visibility</p:attrName>
                                        </p:attrNameLst>
                                      </p:cBhvr>
                                      <p:to>
                                        <p:strVal val="visible"/>
                                      </p:to>
                                    </p:set>
                                    <p:animEffect transition="in" filter="fade">
                                      <p:cBhvr>
                                        <p:cTn id="2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12" grpId="0"/>
      <p:bldP spid="33"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448300" y="2579916"/>
            <a:ext cx="0" cy="5694403"/>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04252"/>
            <a:ext cx="2319747" cy="654607"/>
            <a:chOff x="1259767" y="1442589"/>
            <a:chExt cx="2319747" cy="654607"/>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09685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8753147" y="1820023"/>
            <a:ext cx="2791030" cy="654607"/>
            <a:chOff x="1024127" y="1442589"/>
            <a:chExt cx="2791030" cy="654607"/>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156059" y="2067013"/>
              <a:ext cx="256032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5715867" y="2976491"/>
            <a:ext cx="10233818" cy="1200329"/>
          </a:xfrm>
          <a:prstGeom prst="rect">
            <a:avLst/>
          </a:prstGeom>
        </p:spPr>
        <p:txBody>
          <a:bodyPr wrap="square">
            <a:spAutoFit/>
          </a:bodyPr>
          <a:lstStyle/>
          <a:p>
            <a:r>
              <a:rPr lang="en-US" sz="3600" b="1">
                <a:solidFill>
                  <a:srgbClr val="FF0000"/>
                </a:solidFill>
                <a:latin typeface="Times New Roman" pitchFamily="18" charset="0"/>
                <a:cs typeface="Times New Roman" pitchFamily="18" charset="0"/>
              </a:rPr>
              <a:t>     Câu 4: Em có suy nghĩ gì về hành động của bé gái trong câu chuyện? </a:t>
            </a:r>
          </a:p>
        </p:txBody>
      </p:sp>
      <p:sp>
        <p:nvSpPr>
          <p:cNvPr id="41" name="Rectangle 40"/>
          <p:cNvSpPr/>
          <p:nvPr/>
        </p:nvSpPr>
        <p:spPr>
          <a:xfrm>
            <a:off x="5652656" y="4337267"/>
            <a:ext cx="10059186" cy="3095143"/>
          </a:xfrm>
          <a:prstGeom prst="rect">
            <a:avLst/>
          </a:prstGeom>
        </p:spPr>
        <p:txBody>
          <a:bodyPr wrap="square">
            <a:spAutoFit/>
          </a:bodyPr>
          <a:lstStyle/>
          <a:p>
            <a:pPr algn="just">
              <a:lnSpc>
                <a:spcPct val="110000"/>
              </a:lnSpc>
            </a:pPr>
            <a:r>
              <a:rPr lang="nl-NL" sz="3600" b="1">
                <a:solidFill>
                  <a:srgbClr val="0000CC"/>
                </a:solidFill>
                <a:latin typeface="Times New Roman" pitchFamily="18" charset="0"/>
                <a:cs typeface="Times New Roman" pitchFamily="18" charset="0"/>
              </a:rPr>
              <a:t>    Hành động của bé gái trong câu chuyện rất đẹp. Bé gái rất tốt bụng đã biết tặng niềm vui của mình để em nhỏ được vui; điều đó sẽ làm cho niềm vui được lan tỏa và có ý nghĩa với mọi người trong cuộc sống. </a:t>
            </a:r>
            <a:endParaRPr lang="en-US" sz="3600" b="1">
              <a:solidFill>
                <a:srgbClr val="0000CC"/>
              </a:solidFill>
              <a:latin typeface="Times New Roman" pitchFamily="18" charset="0"/>
              <a:cs typeface="Times New Roman" pitchFamily="18" charset="0"/>
            </a:endParaRPr>
          </a:p>
        </p:txBody>
      </p:sp>
      <p:grpSp>
        <p:nvGrpSpPr>
          <p:cNvPr id="44" name="Group 43"/>
          <p:cNvGrpSpPr/>
          <p:nvPr/>
        </p:nvGrpSpPr>
        <p:grpSpPr>
          <a:xfrm>
            <a:off x="4617134" y="42893"/>
            <a:ext cx="6255239" cy="1013727"/>
            <a:chOff x="4539228" y="103852"/>
            <a:chExt cx="6149694" cy="1013727"/>
          </a:xfrm>
        </p:grpSpPr>
        <p:grpSp>
          <p:nvGrpSpPr>
            <p:cNvPr id="47" name="Group 46"/>
            <p:cNvGrpSpPr/>
            <p:nvPr/>
          </p:nvGrpSpPr>
          <p:grpSpPr>
            <a:xfrm>
              <a:off x="4539228" y="103852"/>
              <a:ext cx="6149694" cy="1013727"/>
              <a:chOff x="4539228" y="103852"/>
              <a:chExt cx="6149694" cy="1013727"/>
            </a:xfrm>
          </p:grpSpPr>
          <p:sp>
            <p:nvSpPr>
              <p:cNvPr id="49" name="TextBox 48"/>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50" name="TextBox 49"/>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8" name="Straight Connector 47"/>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0" name="Text Box 14">
            <a:extLst>
              <a:ext uri="{FF2B5EF4-FFF2-40B4-BE49-F238E27FC236}">
                <a16:creationId xmlns:a16="http://schemas.microsoft.com/office/drawing/2014/main" id="{DB7251F4-FA99-4B72-85EC-9E49F945412C}"/>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sp>
        <p:nvSpPr>
          <p:cNvPr id="22" name="Rectangle 21">
            <a:extLst>
              <a:ext uri="{FF2B5EF4-FFF2-40B4-BE49-F238E27FC236}">
                <a16:creationId xmlns:a16="http://schemas.microsoft.com/office/drawing/2014/main" id="{38BAFBF0-833A-4A96-83C8-2766D84E409D}"/>
              </a:ext>
            </a:extLst>
          </p:cNvPr>
          <p:cNvSpPr/>
          <p:nvPr/>
        </p:nvSpPr>
        <p:spPr>
          <a:xfrm>
            <a:off x="463878" y="4884640"/>
            <a:ext cx="5067873" cy="2431435"/>
          </a:xfrm>
          <a:prstGeom prst="rect">
            <a:avLst/>
          </a:prstGeom>
        </p:spPr>
        <p:txBody>
          <a:bodyPr wrap="square">
            <a:spAutoFit/>
          </a:bodyPr>
          <a:lstStyle/>
          <a:p>
            <a:r>
              <a:rPr lang="en-US" sz="3800" b="1">
                <a:solidFill>
                  <a:srgbClr val="0000CC"/>
                </a:solidFill>
                <a:latin typeface="Times New Roman" pitchFamily="18" charset="0"/>
                <a:cs typeface="Times New Roman" pitchFamily="18" charset="0"/>
              </a:rPr>
              <a:t>Trường con đang quyên góp sách vở,</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quần áo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giúp các bạn vùng bị bão,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mẹ ạ.</a:t>
            </a:r>
            <a:r>
              <a:rPr lang="en-US" sz="3800" b="1">
                <a:solidFill>
                  <a:srgbClr val="FF0000"/>
                </a:solidFill>
                <a:latin typeface="Times New Roman" pitchFamily="18" charset="0"/>
                <a:cs typeface="Times New Roman" pitchFamily="18" charset="0"/>
              </a:rPr>
              <a:t>//</a:t>
            </a:r>
          </a:p>
        </p:txBody>
      </p:sp>
      <p:sp>
        <p:nvSpPr>
          <p:cNvPr id="23" name="Rectangle 22">
            <a:extLst>
              <a:ext uri="{FF2B5EF4-FFF2-40B4-BE49-F238E27FC236}">
                <a16:creationId xmlns:a16="http://schemas.microsoft.com/office/drawing/2014/main" id="{4BB1218D-271F-4A4E-A657-F13CA100102E}"/>
              </a:ext>
            </a:extLst>
          </p:cNvPr>
          <p:cNvSpPr/>
          <p:nvPr/>
        </p:nvSpPr>
        <p:spPr>
          <a:xfrm>
            <a:off x="259517" y="2852491"/>
            <a:ext cx="5067878" cy="1846659"/>
          </a:xfrm>
          <a:prstGeom prst="rect">
            <a:avLst/>
          </a:prstGeom>
        </p:spPr>
        <p:txBody>
          <a:bodyPr wrap="square">
            <a:spAutoFit/>
          </a:bodyPr>
          <a:lstStyle/>
          <a:p>
            <a:pPr algn="just"/>
            <a:r>
              <a:rPr lang="nl-NL" sz="3800" b="1" spc="-30">
                <a:solidFill>
                  <a:srgbClr val="FF0000"/>
                </a:solidFill>
                <a:latin typeface="Times New Roman" pitchFamily="18" charset="0"/>
                <a:cs typeface="Times New Roman" pitchFamily="18" charset="0"/>
              </a:rPr>
              <a:t>l</a:t>
            </a:r>
            <a:r>
              <a:rPr lang="nl-NL" sz="3800" b="1" spc="-30">
                <a:solidFill>
                  <a:srgbClr val="0000CC"/>
                </a:solidFill>
                <a:latin typeface="Times New Roman" pitchFamily="18" charset="0"/>
                <a:cs typeface="Times New Roman" pitchFamily="18" charset="0"/>
              </a:rPr>
              <a:t>iên tục, đổ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át,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ốt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ắng,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ắp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ếp, </a:t>
            </a:r>
            <a:r>
              <a:rPr lang="nl-NL" sz="3800" b="1" spc="-30">
                <a:solidFill>
                  <a:srgbClr val="FF0000"/>
                </a:solidFill>
                <a:latin typeface="Times New Roman" pitchFamily="18" charset="0"/>
                <a:cs typeface="Times New Roman" pitchFamily="18" charset="0"/>
              </a:rPr>
              <a:t>tr</a:t>
            </a:r>
            <a:r>
              <a:rPr lang="nl-NL" sz="3800" b="1" spc="-30">
                <a:solidFill>
                  <a:srgbClr val="0000CC"/>
                </a:solidFill>
                <a:latin typeface="Times New Roman" pitchFamily="18" charset="0"/>
                <a:cs typeface="Times New Roman" pitchFamily="18" charset="0"/>
              </a:rPr>
              <a:t>ở </a:t>
            </a:r>
            <a:r>
              <a:rPr lang="nl-NL" sz="3800" b="1" spc="-30">
                <a:solidFill>
                  <a:srgbClr val="FF0000"/>
                </a:solidFill>
                <a:latin typeface="Times New Roman" pitchFamily="18" charset="0"/>
                <a:cs typeface="Times New Roman" pitchFamily="18" charset="0"/>
              </a:rPr>
              <a:t>r</a:t>
            </a:r>
            <a:r>
              <a:rPr lang="nl-NL" sz="3800" b="1" spc="-30">
                <a:solidFill>
                  <a:srgbClr val="0000CC"/>
                </a:solidFill>
                <a:latin typeface="Times New Roman" pitchFamily="18" charset="0"/>
                <a:cs typeface="Times New Roman" pitchFamily="18" charset="0"/>
              </a:rPr>
              <a:t>a,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úc động,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iềm vui</a:t>
            </a:r>
            <a:r>
              <a:rPr lang="en-US" sz="3800" b="1" spc="-30">
                <a:solidFill>
                  <a:srgbClr val="0000CC"/>
                </a:solidFill>
                <a:latin typeface="Times New Roman" pitchFamily="18" charset="0"/>
                <a:cs typeface="Times New Roman" pitchFamily="18" charset="0"/>
              </a:rPr>
              <a:t>…</a:t>
            </a:r>
          </a:p>
        </p:txBody>
      </p:sp>
    </p:spTree>
    <p:extLst>
      <p:ext uri="{BB962C8B-B14F-4D97-AF65-F5344CB8AC3E}">
        <p14:creationId xmlns:p14="http://schemas.microsoft.com/office/powerpoint/2010/main" val="176382983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fade">
                                      <p:cBhvr>
                                        <p:cTn id="12"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p:cNvCxnSpPr/>
          <p:nvPr/>
        </p:nvCxnSpPr>
        <p:spPr>
          <a:xfrm>
            <a:off x="5448300" y="2667000"/>
            <a:ext cx="0" cy="5694403"/>
          </a:xfrm>
          <a:prstGeom prst="line">
            <a:avLst/>
          </a:prstGeom>
          <a:ln>
            <a:solidFill>
              <a:srgbClr val="0000CC"/>
            </a:solidFill>
          </a:ln>
        </p:spPr>
        <p:style>
          <a:lnRef idx="2">
            <a:schemeClr val="dk1"/>
          </a:lnRef>
          <a:fillRef idx="0">
            <a:schemeClr val="dk1"/>
          </a:fillRef>
          <a:effectRef idx="1">
            <a:schemeClr val="dk1"/>
          </a:effectRef>
          <a:fontRef idx="minor">
            <a:schemeClr val="tx1"/>
          </a:fontRef>
        </p:style>
      </p:cxnSp>
      <p:grpSp>
        <p:nvGrpSpPr>
          <p:cNvPr id="27" name="Group 26"/>
          <p:cNvGrpSpPr/>
          <p:nvPr/>
        </p:nvGrpSpPr>
        <p:grpSpPr>
          <a:xfrm>
            <a:off x="1718225" y="1891336"/>
            <a:ext cx="2319747" cy="654607"/>
            <a:chOff x="1259767" y="1442589"/>
            <a:chExt cx="2319747" cy="654607"/>
          </a:xfrm>
        </p:grpSpPr>
        <p:sp>
          <p:nvSpPr>
            <p:cNvPr id="28" name="Rectangle 27"/>
            <p:cNvSpPr/>
            <p:nvPr/>
          </p:nvSpPr>
          <p:spPr>
            <a:xfrm>
              <a:off x="1259767" y="1442589"/>
              <a:ext cx="2319747"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Luyện đọc</a:t>
              </a:r>
            </a:p>
          </p:txBody>
        </p:sp>
        <p:cxnSp>
          <p:nvCxnSpPr>
            <p:cNvPr id="29" name="Straight Connector 28"/>
            <p:cNvCxnSpPr/>
            <p:nvPr/>
          </p:nvCxnSpPr>
          <p:spPr>
            <a:xfrm>
              <a:off x="1338517" y="2096852"/>
              <a:ext cx="220980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a:off x="9357519" y="1907107"/>
            <a:ext cx="2791030" cy="654607"/>
            <a:chOff x="1024127" y="1442589"/>
            <a:chExt cx="2791030" cy="654607"/>
          </a:xfrm>
        </p:grpSpPr>
        <p:sp>
          <p:nvSpPr>
            <p:cNvPr id="31" name="Rectangle 30"/>
            <p:cNvSpPr/>
            <p:nvPr/>
          </p:nvSpPr>
          <p:spPr>
            <a:xfrm>
              <a:off x="1024127" y="1442589"/>
              <a:ext cx="2791030" cy="654607"/>
            </a:xfrm>
            <a:prstGeom prst="rect">
              <a:avLst/>
            </a:prstGeom>
            <a:noFill/>
          </p:spPr>
          <p:txBody>
            <a:bodyPr wrap="none" lIns="69156" tIns="34578" rIns="69156" bIns="34578">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3800" b="1">
                  <a:ln w="11430"/>
                  <a:solidFill>
                    <a:srgbClr val="0000FF"/>
                  </a:solidFill>
                  <a:latin typeface="Times New Roman" pitchFamily="18" charset="0"/>
                  <a:cs typeface="Times New Roman" pitchFamily="18" charset="0"/>
                </a:rPr>
                <a:t>Tìm hiểu bài</a:t>
              </a:r>
            </a:p>
          </p:txBody>
        </p:sp>
        <p:cxnSp>
          <p:nvCxnSpPr>
            <p:cNvPr id="32" name="Straight Connector 31"/>
            <p:cNvCxnSpPr/>
            <p:nvPr/>
          </p:nvCxnSpPr>
          <p:spPr>
            <a:xfrm>
              <a:off x="1156059" y="2067013"/>
              <a:ext cx="256032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42" name="Rectangle 41"/>
          <p:cNvSpPr/>
          <p:nvPr/>
        </p:nvSpPr>
        <p:spPr>
          <a:xfrm>
            <a:off x="9154899" y="2819400"/>
            <a:ext cx="3300838" cy="707886"/>
          </a:xfrm>
          <a:prstGeom prst="rect">
            <a:avLst/>
          </a:prstGeom>
        </p:spPr>
        <p:txBody>
          <a:bodyPr wrap="square">
            <a:spAutoFit/>
          </a:bodyPr>
          <a:lstStyle/>
          <a:p>
            <a:pPr algn="ctr"/>
            <a:r>
              <a:rPr lang="en-US" sz="4000" b="1">
                <a:solidFill>
                  <a:srgbClr val="FF0000"/>
                </a:solidFill>
                <a:latin typeface="Times New Roman" pitchFamily="18" charset="0"/>
                <a:cs typeface="Times New Roman" pitchFamily="18" charset="0"/>
              </a:rPr>
              <a:t>NỘI DUNG</a:t>
            </a:r>
          </a:p>
        </p:txBody>
      </p:sp>
      <p:grpSp>
        <p:nvGrpSpPr>
          <p:cNvPr id="44" name="Group 43"/>
          <p:cNvGrpSpPr/>
          <p:nvPr/>
        </p:nvGrpSpPr>
        <p:grpSpPr>
          <a:xfrm>
            <a:off x="4617134" y="42893"/>
            <a:ext cx="6255239" cy="1013727"/>
            <a:chOff x="4539228" y="103852"/>
            <a:chExt cx="6149694" cy="1013727"/>
          </a:xfrm>
        </p:grpSpPr>
        <p:grpSp>
          <p:nvGrpSpPr>
            <p:cNvPr id="47" name="Group 46"/>
            <p:cNvGrpSpPr/>
            <p:nvPr/>
          </p:nvGrpSpPr>
          <p:grpSpPr>
            <a:xfrm>
              <a:off x="4539228" y="103852"/>
              <a:ext cx="6149694" cy="1013727"/>
              <a:chOff x="4539228" y="103852"/>
              <a:chExt cx="6149694" cy="1013727"/>
            </a:xfrm>
          </p:grpSpPr>
          <p:sp>
            <p:nvSpPr>
              <p:cNvPr id="49" name="TextBox 48"/>
              <p:cNvSpPr txBox="1"/>
              <p:nvPr/>
            </p:nvSpPr>
            <p:spPr>
              <a:xfrm>
                <a:off x="4539228" y="103852"/>
                <a:ext cx="6149694" cy="584775"/>
              </a:xfrm>
              <a:prstGeom prst="rect">
                <a:avLst/>
              </a:prstGeom>
              <a:noFill/>
            </p:spPr>
            <p:txBody>
              <a:bodyPr wrap="none" rtlCol="0">
                <a:spAutoFit/>
              </a:bodyPr>
              <a:lstStyle/>
              <a:p>
                <a:r>
                  <a:rPr lang="en-US" sz="3200">
                    <a:solidFill>
                      <a:srgbClr val="0000CC"/>
                    </a:solidFill>
                    <a:latin typeface="Times New Roman" pitchFamily="18" charset="0"/>
                    <a:cs typeface="Times New Roman" pitchFamily="18" charset="0"/>
                  </a:rPr>
                  <a:t>Thứ……ngày…..tháng…..năm…….</a:t>
                </a:r>
              </a:p>
            </p:txBody>
          </p:sp>
          <p:sp>
            <p:nvSpPr>
              <p:cNvPr id="50" name="TextBox 49"/>
              <p:cNvSpPr txBox="1"/>
              <p:nvPr/>
            </p:nvSpPr>
            <p:spPr>
              <a:xfrm>
                <a:off x="6486305" y="594359"/>
                <a:ext cx="2261748" cy="523220"/>
              </a:xfrm>
              <a:prstGeom prst="rect">
                <a:avLst/>
              </a:prstGeom>
              <a:noFill/>
            </p:spPr>
            <p:txBody>
              <a:bodyPr wrap="none" rtlCol="0">
                <a:spAutoFit/>
              </a:bodyPr>
              <a:lstStyle/>
              <a:p>
                <a:r>
                  <a:rPr lang="en-US" sz="2800" b="1">
                    <a:solidFill>
                      <a:srgbClr val="FF0066"/>
                    </a:solidFill>
                    <a:latin typeface="Times New Roman" pitchFamily="18" charset="0"/>
                    <a:cs typeface="Times New Roman" pitchFamily="18" charset="0"/>
                  </a:rPr>
                  <a:t>TIẾNG VIỆT</a:t>
                </a:r>
              </a:p>
            </p:txBody>
          </p:sp>
        </p:grpSp>
        <p:cxnSp>
          <p:nvCxnSpPr>
            <p:cNvPr id="48" name="Straight Connector 47"/>
            <p:cNvCxnSpPr/>
            <p:nvPr/>
          </p:nvCxnSpPr>
          <p:spPr>
            <a:xfrm>
              <a:off x="6676405" y="1082039"/>
              <a:ext cx="1887840"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nvGrpSpPr>
          <p:cNvPr id="8" name="Group 7"/>
          <p:cNvGrpSpPr/>
          <p:nvPr/>
        </p:nvGrpSpPr>
        <p:grpSpPr>
          <a:xfrm>
            <a:off x="5928521" y="3657600"/>
            <a:ext cx="9884230" cy="4563537"/>
            <a:chOff x="6418600" y="4495869"/>
            <a:chExt cx="8773438" cy="4563537"/>
          </a:xfrm>
        </p:grpSpPr>
        <p:pic>
          <p:nvPicPr>
            <p:cNvPr id="2064" name="Picture 16" descr="Frame Border Transparent PNG Gold Image​ | Gallery Yopriceville -  High-Quality Images and Transparent… | Clip art frames borders, Frame  border design, Frame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8523550" y="2390919"/>
              <a:ext cx="4563537" cy="877343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7127316" y="5171845"/>
              <a:ext cx="7356005" cy="3211585"/>
            </a:xfrm>
            <a:prstGeom prst="rect">
              <a:avLst/>
            </a:prstGeom>
          </p:spPr>
          <p:txBody>
            <a:bodyPr wrap="square">
              <a:spAutoFit/>
            </a:bodyPr>
            <a:lstStyle/>
            <a:p>
              <a:pPr algn="just">
                <a:lnSpc>
                  <a:spcPct val="107000"/>
                </a:lnSpc>
                <a:spcAft>
                  <a:spcPts val="800"/>
                </a:spcAft>
              </a:pPr>
              <a:r>
                <a:rPr lang="en-US" sz="4000" b="1" i="1">
                  <a:solidFill>
                    <a:srgbClr val="FF0000"/>
                  </a:solidFill>
                  <a:latin typeface="Times New Roman" pitchFamily="18" charset="0"/>
                  <a:cs typeface="Times New Roman" pitchFamily="18" charset="0"/>
                </a:rPr>
                <a:t>   </a:t>
              </a:r>
              <a:r>
                <a:rPr lang="en-US" sz="3800" b="1" i="1">
                  <a:solidFill>
                    <a:srgbClr val="FF0000"/>
                  </a:solidFill>
                  <a:latin typeface="Times New Roman" pitchFamily="18" charset="0"/>
                  <a:cs typeface="Times New Roman" pitchFamily="18" charset="0"/>
                </a:rPr>
                <a:t>Câu chuyện cho ta thấy: Trước những khó khăn của đồng bào vùng bị bão lũ, từ người lớn đến bé gái nhỏ trong gia đình đều xúc động, muốn góp phần đem đến niềm vui cho mọi người.</a:t>
              </a:r>
            </a:p>
          </p:txBody>
        </p:sp>
      </p:grpSp>
      <p:sp>
        <p:nvSpPr>
          <p:cNvPr id="3" name="AutoShape 2" descr="Khung viền PowerPoint đẹp - Phụ Kiện MacBook Chính Hã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Khung viền PowerPoint đẹp - Phụ Kiện MacBook Chính Hãn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Khung viền đẹp PowerPoin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Khung viền đẹp PowerPoint"/>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0" descr="Khung viền đẹp PowerPoint"/>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Text Box 14">
            <a:extLst>
              <a:ext uri="{FF2B5EF4-FFF2-40B4-BE49-F238E27FC236}">
                <a16:creationId xmlns:a16="http://schemas.microsoft.com/office/drawing/2014/main" id="{FC85B517-EBC6-4582-828A-DCC0B768F26C}"/>
              </a:ext>
            </a:extLst>
          </p:cNvPr>
          <p:cNvSpPr txBox="1">
            <a:spLocks noChangeArrowheads="1"/>
          </p:cNvSpPr>
          <p:nvPr/>
        </p:nvSpPr>
        <p:spPr bwMode="auto">
          <a:xfrm>
            <a:off x="4785519" y="1066800"/>
            <a:ext cx="6019799"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a:solidFill>
                  <a:srgbClr val="0000CC"/>
                </a:solidFill>
                <a:latin typeface="Times New Roman" pitchFamily="18" charset="0"/>
              </a:rPr>
              <a:t>ĐỌC: CON HEO ĐẤT</a:t>
            </a:r>
          </a:p>
        </p:txBody>
      </p:sp>
      <p:sp>
        <p:nvSpPr>
          <p:cNvPr id="38" name="Rectangle 37">
            <a:extLst>
              <a:ext uri="{FF2B5EF4-FFF2-40B4-BE49-F238E27FC236}">
                <a16:creationId xmlns:a16="http://schemas.microsoft.com/office/drawing/2014/main" id="{658BE2F9-ACA2-4134-ABEF-BB7B40341A7A}"/>
              </a:ext>
            </a:extLst>
          </p:cNvPr>
          <p:cNvSpPr/>
          <p:nvPr/>
        </p:nvSpPr>
        <p:spPr>
          <a:xfrm>
            <a:off x="463878" y="4884640"/>
            <a:ext cx="5067873" cy="2431435"/>
          </a:xfrm>
          <a:prstGeom prst="rect">
            <a:avLst/>
          </a:prstGeom>
        </p:spPr>
        <p:txBody>
          <a:bodyPr wrap="square">
            <a:spAutoFit/>
          </a:bodyPr>
          <a:lstStyle/>
          <a:p>
            <a:r>
              <a:rPr lang="en-US" sz="3800" b="1">
                <a:solidFill>
                  <a:srgbClr val="0000CC"/>
                </a:solidFill>
                <a:latin typeface="Times New Roman" pitchFamily="18" charset="0"/>
                <a:cs typeface="Times New Roman" pitchFamily="18" charset="0"/>
              </a:rPr>
              <a:t>Trường con đang quyên góp sách vở,</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quần áo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giúp các bạn vùng bị bão,</a:t>
            </a:r>
            <a:r>
              <a:rPr lang="en-US" sz="3800" b="1">
                <a:solidFill>
                  <a:srgbClr val="FF0000"/>
                </a:solidFill>
                <a:latin typeface="Times New Roman" pitchFamily="18" charset="0"/>
                <a:cs typeface="Times New Roman" pitchFamily="18" charset="0"/>
              </a:rPr>
              <a:t>/</a:t>
            </a:r>
            <a:r>
              <a:rPr lang="en-US" sz="3800" b="1">
                <a:solidFill>
                  <a:srgbClr val="0000CC"/>
                </a:solidFill>
                <a:latin typeface="Times New Roman" pitchFamily="18" charset="0"/>
                <a:cs typeface="Times New Roman" pitchFamily="18" charset="0"/>
              </a:rPr>
              <a:t> mẹ ạ.</a:t>
            </a:r>
            <a:r>
              <a:rPr lang="en-US" sz="3800" b="1">
                <a:solidFill>
                  <a:srgbClr val="FF0000"/>
                </a:solidFill>
                <a:latin typeface="Times New Roman" pitchFamily="18" charset="0"/>
                <a:cs typeface="Times New Roman" pitchFamily="18" charset="0"/>
              </a:rPr>
              <a:t>//</a:t>
            </a:r>
          </a:p>
        </p:txBody>
      </p:sp>
      <p:sp>
        <p:nvSpPr>
          <p:cNvPr id="39" name="Rectangle 38">
            <a:extLst>
              <a:ext uri="{FF2B5EF4-FFF2-40B4-BE49-F238E27FC236}">
                <a16:creationId xmlns:a16="http://schemas.microsoft.com/office/drawing/2014/main" id="{7F599913-7F96-4DC5-A7C3-196366960DF0}"/>
              </a:ext>
            </a:extLst>
          </p:cNvPr>
          <p:cNvSpPr/>
          <p:nvPr/>
        </p:nvSpPr>
        <p:spPr>
          <a:xfrm>
            <a:off x="259517" y="2852491"/>
            <a:ext cx="5067878" cy="1846659"/>
          </a:xfrm>
          <a:prstGeom prst="rect">
            <a:avLst/>
          </a:prstGeom>
        </p:spPr>
        <p:txBody>
          <a:bodyPr wrap="square">
            <a:spAutoFit/>
          </a:bodyPr>
          <a:lstStyle/>
          <a:p>
            <a:pPr algn="just"/>
            <a:r>
              <a:rPr lang="nl-NL" sz="3800" b="1" spc="-30">
                <a:solidFill>
                  <a:srgbClr val="FF0000"/>
                </a:solidFill>
                <a:latin typeface="Times New Roman" pitchFamily="18" charset="0"/>
                <a:cs typeface="Times New Roman" pitchFamily="18" charset="0"/>
              </a:rPr>
              <a:t>l</a:t>
            </a:r>
            <a:r>
              <a:rPr lang="nl-NL" sz="3800" b="1" spc="-30">
                <a:solidFill>
                  <a:srgbClr val="0000CC"/>
                </a:solidFill>
                <a:latin typeface="Times New Roman" pitchFamily="18" charset="0"/>
                <a:cs typeface="Times New Roman" pitchFamily="18" charset="0"/>
              </a:rPr>
              <a:t>iên tục, đổ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át,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ốt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ắng, </a:t>
            </a:r>
            <a:r>
              <a:rPr lang="nl-NL" sz="3800" b="1" spc="-30">
                <a:solidFill>
                  <a:srgbClr val="FF0000"/>
                </a:solidFill>
                <a:latin typeface="Times New Roman" pitchFamily="18" charset="0"/>
                <a:cs typeface="Times New Roman" pitchFamily="18" charset="0"/>
              </a:rPr>
              <a:t>s</a:t>
            </a:r>
            <a:r>
              <a:rPr lang="nl-NL" sz="3800" b="1" spc="-30">
                <a:solidFill>
                  <a:srgbClr val="0000CC"/>
                </a:solidFill>
                <a:latin typeface="Times New Roman" pitchFamily="18" charset="0"/>
                <a:cs typeface="Times New Roman" pitchFamily="18" charset="0"/>
              </a:rPr>
              <a:t>ắp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ếp, </a:t>
            </a:r>
            <a:r>
              <a:rPr lang="nl-NL" sz="3800" b="1" spc="-30">
                <a:solidFill>
                  <a:srgbClr val="FF0000"/>
                </a:solidFill>
                <a:latin typeface="Times New Roman" pitchFamily="18" charset="0"/>
                <a:cs typeface="Times New Roman" pitchFamily="18" charset="0"/>
              </a:rPr>
              <a:t>tr</a:t>
            </a:r>
            <a:r>
              <a:rPr lang="nl-NL" sz="3800" b="1" spc="-30">
                <a:solidFill>
                  <a:srgbClr val="0000CC"/>
                </a:solidFill>
                <a:latin typeface="Times New Roman" pitchFamily="18" charset="0"/>
                <a:cs typeface="Times New Roman" pitchFamily="18" charset="0"/>
              </a:rPr>
              <a:t>ở </a:t>
            </a:r>
            <a:r>
              <a:rPr lang="nl-NL" sz="3800" b="1" spc="-30">
                <a:solidFill>
                  <a:srgbClr val="FF0000"/>
                </a:solidFill>
                <a:latin typeface="Times New Roman" pitchFamily="18" charset="0"/>
                <a:cs typeface="Times New Roman" pitchFamily="18" charset="0"/>
              </a:rPr>
              <a:t>r</a:t>
            </a:r>
            <a:r>
              <a:rPr lang="nl-NL" sz="3800" b="1" spc="-30">
                <a:solidFill>
                  <a:srgbClr val="0000CC"/>
                </a:solidFill>
                <a:latin typeface="Times New Roman" pitchFamily="18" charset="0"/>
                <a:cs typeface="Times New Roman" pitchFamily="18" charset="0"/>
              </a:rPr>
              <a:t>a, </a:t>
            </a:r>
            <a:r>
              <a:rPr lang="nl-NL" sz="3800" b="1" spc="-30">
                <a:solidFill>
                  <a:srgbClr val="FF0000"/>
                </a:solidFill>
                <a:latin typeface="Times New Roman" pitchFamily="18" charset="0"/>
                <a:cs typeface="Times New Roman" pitchFamily="18" charset="0"/>
              </a:rPr>
              <a:t>x</a:t>
            </a:r>
            <a:r>
              <a:rPr lang="nl-NL" sz="3800" b="1" spc="-30">
                <a:solidFill>
                  <a:srgbClr val="0000CC"/>
                </a:solidFill>
                <a:latin typeface="Times New Roman" pitchFamily="18" charset="0"/>
                <a:cs typeface="Times New Roman" pitchFamily="18" charset="0"/>
              </a:rPr>
              <a:t>úc động, </a:t>
            </a:r>
            <a:r>
              <a:rPr lang="nl-NL" sz="3800" b="1" spc="-30">
                <a:solidFill>
                  <a:srgbClr val="FF0000"/>
                </a:solidFill>
                <a:latin typeface="Times New Roman" pitchFamily="18" charset="0"/>
                <a:cs typeface="Times New Roman" pitchFamily="18" charset="0"/>
              </a:rPr>
              <a:t>n</a:t>
            </a:r>
            <a:r>
              <a:rPr lang="nl-NL" sz="3800" b="1" spc="-30">
                <a:solidFill>
                  <a:srgbClr val="0000CC"/>
                </a:solidFill>
                <a:latin typeface="Times New Roman" pitchFamily="18" charset="0"/>
                <a:cs typeface="Times New Roman" pitchFamily="18" charset="0"/>
              </a:rPr>
              <a:t>iềm vui</a:t>
            </a:r>
            <a:r>
              <a:rPr lang="en-US" sz="3800" b="1" spc="-30">
                <a:solidFill>
                  <a:srgbClr val="0000CC"/>
                </a:solidFill>
                <a:latin typeface="Times New Roman" pitchFamily="18" charset="0"/>
                <a:cs typeface="Times New Roman" pitchFamily="18" charset="0"/>
              </a:rPr>
              <a:t>…</a:t>
            </a:r>
          </a:p>
        </p:txBody>
      </p:sp>
    </p:spTree>
    <p:extLst>
      <p:ext uri="{BB962C8B-B14F-4D97-AF65-F5344CB8AC3E}">
        <p14:creationId xmlns:p14="http://schemas.microsoft.com/office/powerpoint/2010/main" val="222889224"/>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10185</TotalTime>
  <Words>861</Words>
  <Application>Microsoft Office PowerPoint</Application>
  <PresentationFormat>Custom</PresentationFormat>
  <Paragraphs>85</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Xiem Do</cp:lastModifiedBy>
  <cp:revision>1120</cp:revision>
  <dcterms:created xsi:type="dcterms:W3CDTF">2008-09-09T22:52:10Z</dcterms:created>
  <dcterms:modified xsi:type="dcterms:W3CDTF">2022-08-19T15:09:36Z</dcterms:modified>
</cp:coreProperties>
</file>