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0"/>
  </p:notesMasterIdLst>
  <p:sldIdLst>
    <p:sldId id="313" r:id="rId3"/>
    <p:sldId id="301" r:id="rId4"/>
    <p:sldId id="504" r:id="rId5"/>
    <p:sldId id="505" r:id="rId6"/>
    <p:sldId id="514" r:id="rId7"/>
    <p:sldId id="508" r:id="rId8"/>
    <p:sldId id="509" r:id="rId9"/>
    <p:sldId id="510" r:id="rId10"/>
    <p:sldId id="511" r:id="rId11"/>
    <p:sldId id="512" r:id="rId12"/>
    <p:sldId id="513" r:id="rId13"/>
    <p:sldId id="325" r:id="rId14"/>
    <p:sldId id="329" r:id="rId15"/>
    <p:sldId id="493" r:id="rId16"/>
    <p:sldId id="495" r:id="rId17"/>
    <p:sldId id="496" r:id="rId18"/>
    <p:sldId id="497" r:id="rId19"/>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E7F7FF"/>
    <a:srgbClr val="D6F7FE"/>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139" autoAdjust="0"/>
  </p:normalViewPr>
  <p:slideViewPr>
    <p:cSldViewPr>
      <p:cViewPr varScale="1">
        <p:scale>
          <a:sx n="34" d="100"/>
          <a:sy n="34" d="100"/>
        </p:scale>
        <p:origin x="516" y="8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19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094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27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96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13510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40714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65060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98316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50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20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00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37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10/13/2022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10/13/2022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0.png"/></Relationships>
</file>

<file path=ppt/slides/_rels/slide1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90.png"/><Relationship Id="rId4" Type="http://schemas.openxmlformats.org/officeDocument/2006/relationships/image" Target="../media/image280.png"/></Relationships>
</file>

<file path=ppt/slides/_rels/slide1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9.png"/><Relationship Id="rId7" Type="http://schemas.openxmlformats.org/officeDocument/2006/relationships/image" Target="../media/image100.png"/><Relationship Id="rId12" Type="http://schemas.openxmlformats.org/officeDocument/2006/relationships/image" Target="../media/image15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141.png"/><Relationship Id="rId5" Type="http://schemas.openxmlformats.org/officeDocument/2006/relationships/image" Target="../media/image20.jpg"/><Relationship Id="rId10" Type="http://schemas.openxmlformats.org/officeDocument/2006/relationships/image" Target="../media/image130.png"/><Relationship Id="rId4" Type="http://schemas.openxmlformats.org/officeDocument/2006/relationships/image" Target="../media/image70.png"/><Relationship Id="rId9" Type="http://schemas.openxmlformats.org/officeDocument/2006/relationships/image" Target="../media/image121.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70.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jp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7.png"/><Relationship Id="rId5" Type="http://schemas.openxmlformats.org/officeDocument/2006/relationships/image" Target="../media/image70.png"/><Relationship Id="rId15" Type="http://schemas.openxmlformats.org/officeDocument/2006/relationships/image" Target="../media/image21.png"/><Relationship Id="rId10" Type="http://schemas.openxmlformats.org/officeDocument/2006/relationships/image" Target="../media/image46.png"/><Relationship Id="rId4" Type="http://schemas.openxmlformats.org/officeDocument/2006/relationships/image" Target="../media/image25.png"/><Relationship Id="rId9" Type="http://schemas.openxmlformats.org/officeDocument/2006/relationships/image" Target="../media/image45.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1.png"/></Relationships>
</file>

<file path=ppt/slides/_rels/slide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0.png"/><Relationship Id="rId5" Type="http://schemas.openxmlformats.org/officeDocument/2006/relationships/image" Target="../media/image13.pn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70.png"/><Relationship Id="rId5" Type="http://schemas.openxmlformats.org/officeDocument/2006/relationships/image" Target="../media/image14.png"/><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537460" y="4396393"/>
              <a:ext cx="13217553" cy="7772400"/>
            </a:xfrm>
            <a:prstGeom prst="rect">
              <a:avLst/>
            </a:prstGeom>
            <a:noFill/>
            <a:ln w="9525">
              <a:noFill/>
              <a:miter lim="800000"/>
              <a:headEnd/>
              <a:tailEnd/>
            </a:ln>
            <a:effectLst/>
          </p:spPr>
          <p:txBody>
            <a:bodyPr/>
            <a:lstStyle/>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§15. HÀM SỐ  </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§16. HÀM SỐ BẬC HAI</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§17. DẤU CỦA TAM THỨC BẬC HAI </a:t>
              </a: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§18. PHƯƠNG TRÌNH QUY VỀ </a:t>
              </a: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         PHƯƠNG TRÌNH BẬC HAI</a:t>
              </a:r>
            </a:p>
            <a:p>
              <a:pPr algn="just">
                <a:lnSpc>
                  <a:spcPct val="150000"/>
                </a:lnSpc>
                <a:spcBef>
                  <a:spcPct val="20000"/>
                </a:spcBef>
                <a:defRPr/>
              </a:pPr>
              <a:endParaRPr lang="en-US" sz="58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ÔN TẬP CH</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Ư</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ƠNG VI</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15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6.33.</a:t>
                </a:r>
                <a:r>
                  <a:rPr lang="en-US" sz="44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a:latin typeface="Tahoma" panose="020B0604030504040204" pitchFamily="34" charset="0"/>
                    <a:ea typeface="Tahoma" panose="020B0604030504040204" pitchFamily="34" charset="0"/>
                    <a:cs typeface="Tahoma" panose="020B0604030504040204" pitchFamily="34" charset="0"/>
                  </a:rPr>
                  <a:t>Giải các phương trình sau:</a:t>
                </a:r>
              </a:p>
              <a:p>
                <a:pPr>
                  <a:lnSpc>
                    <a:spcPct val="115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−1. </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347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381000" y="4572000"/>
                <a:ext cx="13030200" cy="71231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nSpc>
                    <a:spcPct val="100000"/>
                  </a:lnSpc>
                  <a:buNone/>
                </a:pPr>
                <a:r>
                  <a:rPr lang="en-US" dirty="0" smtClean="0"/>
                  <a:t>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endParaRPr lang="en-US" b="1" dirty="0">
                  <a:latin typeface="Times New Roman" panose="02020603050405020304" pitchFamily="18" charset="0"/>
                  <a:cs typeface="Times New Roman" panose="02020603050405020304" pitchFamily="18" charset="0"/>
                </a:endParaRPr>
              </a:p>
              <a:p>
                <a:pPr marL="182880" indent="0">
                  <a:lnSpc>
                    <a:spcPct val="100000"/>
                  </a:lnSpc>
                  <a:buNone/>
                </a:pPr>
                <a14:m>
                  <m:oMathPara xmlns:m="http://schemas.openxmlformats.org/officeDocument/2006/math">
                    <m:oMathParaPr>
                      <m:jc m:val="centerGroup"/>
                    </m:oMathParaPr>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smtClean="0">
                              <a:latin typeface="Cambria Math" panose="02040503050406030204" pitchFamily="18" charset="0"/>
                            </a:rPr>
                            <m:t>𝟏𝟒</m:t>
                          </m:r>
                        </m:e>
                      </m:ra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m:oMathPara>
                </a14:m>
                <a:endParaRPr lang="en-US" b="1" dirty="0">
                  <a:latin typeface="Times New Roman" panose="02020603050405020304" pitchFamily="18" charset="0"/>
                  <a:cs typeface="Times New Roman" panose="02020603050405020304" pitchFamily="18" charset="0"/>
                </a:endParaRPr>
              </a:p>
              <a:p>
                <a:pPr marL="182880" indent="0" algn="ctr">
                  <a:lnSpc>
                    <a:spcPct val="100000"/>
                  </a:lnSpc>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rPr>
                  <a:t>Lời</a:t>
                </a:r>
                <a:r>
                  <a:rPr lang="en-US" b="1" dirty="0">
                    <a:solidFill>
                      <a:srgbClr val="FF0000"/>
                    </a:solidFill>
                  </a:rPr>
                  <a:t> </a:t>
                </a:r>
                <a:r>
                  <a:rPr lang="en-US" b="1" dirty="0" err="1">
                    <a:solidFill>
                      <a:srgbClr val="FF0000"/>
                    </a:solidFill>
                  </a:rPr>
                  <a:t>giải</a:t>
                </a:r>
                <a:endParaRPr lang="en-US" b="1" dirty="0">
                  <a:solidFill>
                    <a:srgbClr val="FF0000"/>
                  </a:solidFill>
                </a:endParaRPr>
              </a:p>
              <a:p>
                <a:pPr marL="182880" indent="0">
                  <a:lnSpc>
                    <a:spcPct val="100000"/>
                  </a:lnSpc>
                  <a:buNone/>
                </a:pPr>
                <a:r>
                  <a:rPr lang="en-US" b="1" dirty="0" err="1"/>
                  <a:t>Bình</a:t>
                </a:r>
                <a:r>
                  <a:rPr lang="en-US" b="1" dirty="0"/>
                  <a:t> </a:t>
                </a:r>
                <a:r>
                  <a:rPr lang="en-US" b="1" dirty="0" err="1"/>
                  <a:t>phương</a:t>
                </a:r>
                <a:r>
                  <a:rPr lang="en-US" b="1" dirty="0"/>
                  <a:t> </a:t>
                </a:r>
                <a:r>
                  <a:rPr lang="en-US" b="1" dirty="0" err="1"/>
                  <a:t>hai</a:t>
                </a:r>
                <a:r>
                  <a:rPr lang="en-US" b="1" dirty="0"/>
                  <a:t> </a:t>
                </a:r>
                <a:r>
                  <a:rPr lang="en-US" b="1" dirty="0" err="1"/>
                  <a:t>vế</a:t>
                </a:r>
                <a:r>
                  <a:rPr lang="en-US" b="1" dirty="0"/>
                  <a:t> </a:t>
                </a:r>
                <a:r>
                  <a:rPr lang="en-US" b="1" dirty="0" err="1"/>
                  <a:t>của</a:t>
                </a:r>
                <a:r>
                  <a:rPr lang="en-US" b="1" dirty="0"/>
                  <a:t> </a:t>
                </a:r>
                <a:r>
                  <a:rPr lang="en-US" b="1" dirty="0" err="1"/>
                  <a:t>phương</a:t>
                </a:r>
                <a:r>
                  <a:rPr lang="en-US" b="1" dirty="0"/>
                  <a:t> </a:t>
                </a:r>
                <a:r>
                  <a:rPr lang="en-US" b="1" dirty="0" err="1"/>
                  <a:t>trình</a:t>
                </a:r>
                <a:r>
                  <a:rPr lang="en-US" b="1" dirty="0"/>
                  <a:t> ta </a:t>
                </a:r>
                <a:r>
                  <a:rPr lang="en-US" b="1" dirty="0" err="1"/>
                  <a:t>được</a:t>
                </a:r>
                <a:r>
                  <a:rPr lang="en-US" b="1" dirty="0"/>
                  <a:t>:</a:t>
                </a:r>
              </a:p>
              <a:p>
                <a:pPr marL="182880" indent="0">
                  <a:lnSpc>
                    <a:spcPct val="100000"/>
                  </a:lnSpc>
                  <a:buNone/>
                </a:pPr>
                <a:r>
                  <a:rPr lang="en-US" b="1" dirty="0"/>
                  <a:t>	</a:t>
                </a:r>
                <a14:m>
                  <m:oMath xmlns:m="http://schemas.openxmlformats.org/officeDocument/2006/math">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smtClean="0">
                        <a:latin typeface="Cambria Math" panose="02040503050406030204" pitchFamily="18" charset="0"/>
                      </a:rPr>
                      <m:t>𝟏𝟒</m:t>
                    </m:r>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endParaRPr lang="en-US" b="1" dirty="0"/>
              </a:p>
              <a:p>
                <a:pPr marL="182880" indent="0">
                  <a:lnSpc>
                    <a:spcPct val="100000"/>
                  </a:lnSpc>
                  <a:buNone/>
                </a:pPr>
                <a:r>
                  <a:rPr lang="en-US" b="1" dirty="0"/>
                  <a:t>Sau </a:t>
                </a:r>
                <a:r>
                  <a:rPr lang="en-US" b="1" dirty="0" err="1"/>
                  <a:t>khi</a:t>
                </a:r>
                <a:r>
                  <a:rPr lang="en-US" b="1" dirty="0"/>
                  <a:t> </a:t>
                </a:r>
                <a:r>
                  <a:rPr lang="en-US" b="1" dirty="0" err="1"/>
                  <a:t>thu</a:t>
                </a:r>
                <a:r>
                  <a:rPr lang="en-US" b="1" dirty="0"/>
                  <a:t> </a:t>
                </a:r>
                <a:r>
                  <a:rPr lang="en-US" b="1" dirty="0" err="1"/>
                  <a:t>gọn</a:t>
                </a:r>
                <a:r>
                  <a:rPr lang="en-US" b="1" dirty="0"/>
                  <a:t> ta </a:t>
                </a:r>
                <a:r>
                  <a:rPr lang="en-US" b="1" dirty="0" err="1"/>
                  <a:t>được</a:t>
                </a:r>
                <a:r>
                  <a:rPr lang="en-US" b="1" dirty="0"/>
                  <a:t>:</a:t>
                </a:r>
              </a:p>
              <a:p>
                <a:pPr marL="182880" indent="0">
                  <a:lnSpc>
                    <a:spcPct val="100000"/>
                  </a:lnSpc>
                  <a:buNone/>
                </a:pP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𝟏𝟓</m:t>
                    </m:r>
                    <m:r>
                      <a:rPr lang="en-US" b="1" i="1">
                        <a:latin typeface="Cambria Math" panose="02040503050406030204" pitchFamily="18" charset="0"/>
                      </a:rPr>
                      <m:t>=</m:t>
                    </m:r>
                    <m:r>
                      <a:rPr lang="en-US" b="1" i="1">
                        <a:latin typeface="Cambria Math" panose="02040503050406030204" pitchFamily="18" charset="0"/>
                      </a:rPr>
                      <m:t>𝟎</m:t>
                    </m:r>
                  </m:oMath>
                </a14:m>
                <a:endParaRPr lang="en-US" b="1" dirty="0"/>
              </a:p>
              <a:p>
                <a:pPr marL="182880" indent="0">
                  <a:lnSpc>
                    <a:spcPct val="100000"/>
                  </a:lnSpc>
                  <a:buNone/>
                </a:pPr>
                <a:endParaRPr lang="en-US" dirty="0"/>
              </a:p>
              <a:p>
                <a:pPr marL="182880" indent="0">
                  <a:lnSpc>
                    <a:spcPct val="100000"/>
                  </a:lnSpc>
                  <a:buNone/>
                </a:pPr>
                <a:endParaRPr lang="en-US" dirty="0"/>
              </a:p>
              <a:p>
                <a:pPr marL="182880" indent="0">
                  <a:lnSpc>
                    <a:spcPct val="100000"/>
                  </a:lnSpc>
                  <a:buNone/>
                </a:pPr>
                <a:endParaRPr lang="en-US" dirty="0"/>
              </a:p>
            </p:txBody>
          </p:sp>
        </mc:Choice>
        <mc:Fallback>
          <p:sp>
            <p:nvSpPr>
              <p:cNvPr id="5"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4572000"/>
                <a:ext cx="13030200" cy="7123112"/>
              </a:xfrm>
              <a:prstGeom prst="rect">
                <a:avLst/>
              </a:prstGeom>
              <a:blipFill>
                <a:blip r:embed="rId4"/>
                <a:stretch>
                  <a:fillRect l="-701" t="-1795" b="-2051"/>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14822BB7-DB89-4357-87F0-6E511FC44A6A}"/>
                  </a:ext>
                </a:extLst>
              </p:cNvPr>
              <p:cNvSpPr txBox="1">
                <a:spLocks/>
              </p:cNvSpPr>
              <p:nvPr/>
            </p:nvSpPr>
            <p:spPr>
              <a:xfrm>
                <a:off x="13411200" y="4572000"/>
                <a:ext cx="9962791" cy="70469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just">
                  <a:lnSpc>
                    <a:spcPct val="130000"/>
                  </a:lnSpc>
                  <a:buNone/>
                </a:pPr>
                <a:r>
                  <a:rPr lang="en-US" b="1" dirty="0" smtClean="0"/>
                  <a:t>Từ</a:t>
                </a:r>
                <a:r>
                  <a:rPr lang="en-US" b="1" dirty="0"/>
                  <a:t> </a:t>
                </a:r>
                <a:r>
                  <a:rPr lang="en-US" b="1" dirty="0" err="1"/>
                  <a:t>đó</a:t>
                </a:r>
                <a:r>
                  <a:rPr lang="en-US" b="1" dirty="0"/>
                  <a:t> </a:t>
                </a:r>
                <a:r>
                  <a:rPr lang="en-US" b="1" dirty="0" err="1"/>
                  <a:t>tìm</a:t>
                </a:r>
                <a:r>
                  <a:rPr lang="en-US" b="1" dirty="0"/>
                  <a:t> được </a:t>
                </a:r>
                <a14:m>
                  <m:oMath xmlns:m="http://schemas.openxmlformats.org/officeDocument/2006/math">
                    <m:r>
                      <a:rPr lang="en-US" b="1" i="1" smtClean="0">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𝟑</m:t>
                    </m:r>
                  </m:oMath>
                </a14:m>
                <a:r>
                  <a:rPr lang="en-US" b="1" dirty="0"/>
                  <a:t> </a:t>
                </a:r>
                <a:r>
                  <a:rPr lang="en-US" b="1" dirty="0" err="1"/>
                  <a:t>hoặc</a:t>
                </a:r>
                <a:r>
                  <a:rPr lang="en-US" b="1" dirty="0"/>
                  <a: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dirty="0"/>
                  <a:t>.</a:t>
                </a:r>
              </a:p>
              <a:p>
                <a:pPr marL="182880" indent="0" algn="just">
                  <a:lnSpc>
                    <a:spcPct val="130000"/>
                  </a:lnSpc>
                  <a:buNone/>
                </a:pPr>
                <a:r>
                  <a:rPr lang="en-US" b="1" dirty="0" err="1"/>
                  <a:t>Thay</a:t>
                </a:r>
                <a:r>
                  <a:rPr lang="en-US" b="1" dirty="0"/>
                  <a:t> </a:t>
                </a:r>
                <a:r>
                  <a:rPr lang="en-US" b="1" dirty="0" err="1"/>
                  <a:t>lần</a:t>
                </a:r>
                <a:r>
                  <a:rPr lang="en-US" b="1" dirty="0"/>
                  <a:t> </a:t>
                </a:r>
                <a:r>
                  <a:rPr lang="en-US" b="1" dirty="0" err="1"/>
                  <a:t>lượt</a:t>
                </a:r>
                <a:r>
                  <a:rPr lang="en-US" b="1" dirty="0"/>
                  <a:t> 2 </a:t>
                </a:r>
                <a:r>
                  <a:rPr lang="en-US" b="1" dirty="0" err="1"/>
                  <a:t>giá</a:t>
                </a:r>
                <a:r>
                  <a:rPr lang="en-US" b="1" dirty="0"/>
                  <a:t> </a:t>
                </a:r>
                <a:r>
                  <a:rPr lang="en-US" b="1" dirty="0" err="1"/>
                  <a:t>trị</a:t>
                </a:r>
                <a:r>
                  <a:rPr lang="en-US" b="1" dirty="0"/>
                  <a:t> của </a:t>
                </a:r>
                <a14:m>
                  <m:oMath xmlns:m="http://schemas.openxmlformats.org/officeDocument/2006/math">
                    <m:r>
                      <a:rPr lang="en-US" b="1" i="1">
                        <a:latin typeface="Cambria Math" panose="02040503050406030204" pitchFamily="18" charset="0"/>
                      </a:rPr>
                      <m:t>𝒙</m:t>
                    </m:r>
                  </m:oMath>
                </a14:m>
                <a:r>
                  <a:rPr lang="en-US" b="1" dirty="0"/>
                  <a:t>  </a:t>
                </a:r>
                <a:r>
                  <a:rPr lang="en-US" b="1" dirty="0" err="1"/>
                  <a:t>vào</a:t>
                </a:r>
                <a:r>
                  <a:rPr lang="en-US" b="1" dirty="0"/>
                  <a:t> </a:t>
                </a:r>
                <a:r>
                  <a:rPr lang="en-US" b="1" dirty="0" err="1"/>
                  <a:t>phương</a:t>
                </a:r>
                <a:r>
                  <a:rPr lang="en-US" b="1" dirty="0"/>
                  <a:t> </a:t>
                </a:r>
                <a:r>
                  <a:rPr lang="en-US" b="1" dirty="0" err="1"/>
                  <a:t>trình</a:t>
                </a:r>
                <a:r>
                  <a:rPr lang="en-US" b="1" dirty="0"/>
                  <a:t> </a:t>
                </a:r>
                <a:r>
                  <a:rPr lang="en-US" b="1" dirty="0" err="1"/>
                  <a:t>đã</a:t>
                </a:r>
                <a:r>
                  <a:rPr lang="en-US" b="1" dirty="0"/>
                  <a:t> </a:t>
                </a:r>
                <a:r>
                  <a:rPr lang="en-US" b="1" dirty="0" err="1"/>
                  <a:t>cho</a:t>
                </a:r>
                <a:r>
                  <a:rPr lang="en-US" b="1" dirty="0"/>
                  <a:t> , ta </a:t>
                </a:r>
                <a:r>
                  <a:rPr lang="en-US" b="1" dirty="0" err="1"/>
                  <a:t>thấy</a:t>
                </a:r>
                <a:r>
                  <a:rPr lang="en-US" b="1" dirty="0"/>
                  <a: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𝟑</m:t>
                    </m:r>
                  </m:oMath>
                </a14:m>
                <a:r>
                  <a:rPr lang="en-US" b="1" dirty="0"/>
                  <a:t> </a:t>
                </a:r>
                <a:r>
                  <a:rPr lang="en-US" b="1" dirty="0" err="1"/>
                  <a:t>thỏa</a:t>
                </a:r>
                <a:r>
                  <a:rPr lang="en-US" b="1" dirty="0"/>
                  <a:t> </a:t>
                </a:r>
                <a:r>
                  <a:rPr lang="en-US" b="1" dirty="0" err="1"/>
                  <a:t>mãn</a:t>
                </a:r>
                <a:r>
                  <a:rPr lang="en-US" b="1" dirty="0"/>
                  <a:t>.</a:t>
                </a:r>
              </a:p>
              <a:p>
                <a:pPr marL="182880" indent="0" algn="just">
                  <a:lnSpc>
                    <a:spcPct val="130000"/>
                  </a:lnSpc>
                  <a:buNone/>
                </a:pPr>
                <a:r>
                  <a:rPr lang="en-US" b="1" dirty="0" err="1"/>
                  <a:t>Vậy</a:t>
                </a:r>
                <a:r>
                  <a:rPr lang="en-US" b="1" dirty="0"/>
                  <a:t> </a:t>
                </a:r>
                <a:r>
                  <a:rPr lang="en-US" b="1" dirty="0" err="1"/>
                  <a:t>nghiệm</a:t>
                </a:r>
                <a:r>
                  <a:rPr lang="en-US" b="1" dirty="0"/>
                  <a:t> của </a:t>
                </a:r>
                <a:r>
                  <a:rPr lang="en-US" b="1" dirty="0" err="1"/>
                  <a:t>phương</a:t>
                </a:r>
                <a:r>
                  <a:rPr lang="en-US" b="1" dirty="0"/>
                  <a:t> </a:t>
                </a:r>
                <a:r>
                  <a:rPr lang="en-US" b="1" dirty="0" err="1"/>
                  <a:t>trình</a:t>
                </a:r>
                <a:r>
                  <a:rPr lang="en-US" b="1" dirty="0"/>
                  <a:t> </a:t>
                </a:r>
                <a:r>
                  <a:rPr lang="en-US" b="1" dirty="0" err="1"/>
                  <a:t>đã</a:t>
                </a:r>
                <a:r>
                  <a:rPr lang="en-US" b="1" dirty="0"/>
                  <a:t> </a:t>
                </a:r>
                <a:r>
                  <a:rPr lang="en-US" b="1" dirty="0" err="1"/>
                  <a:t>cho</a:t>
                </a:r>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0" smtClean="0">
                        <a:latin typeface="Cambria Math" panose="02040503050406030204" pitchFamily="18" charset="0"/>
                      </a:rPr>
                      <m:t>𝟑</m:t>
                    </m:r>
                  </m:oMath>
                </a14:m>
                <a:r>
                  <a:rPr lang="en-US" b="1" dirty="0"/>
                  <a:t>.</a:t>
                </a:r>
              </a:p>
              <a:p>
                <a:pPr marL="182880" indent="0" algn="just">
                  <a:lnSpc>
                    <a:spcPct val="130000"/>
                  </a:lnSpc>
                  <a:buNone/>
                </a:pPr>
                <a:endParaRPr lang="en-US" b="1" dirty="0"/>
              </a:p>
              <a:p>
                <a:pPr marL="182880" indent="0" algn="just">
                  <a:lnSpc>
                    <a:spcPct val="130000"/>
                  </a:lnSpc>
                  <a:buNone/>
                </a:pPr>
                <a:endParaRPr lang="en-US" dirty="0"/>
              </a:p>
              <a:p>
                <a:pPr marL="182880" indent="0" algn="just">
                  <a:lnSpc>
                    <a:spcPct val="130000"/>
                  </a:lnSpc>
                  <a:buNone/>
                </a:pPr>
                <a:endParaRPr lang="en-US" dirty="0"/>
              </a:p>
            </p:txBody>
          </p:sp>
        </mc:Choice>
        <mc:Fallback>
          <p:sp>
            <p:nvSpPr>
              <p:cNvPr id="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3411200" y="4572000"/>
                <a:ext cx="9962791" cy="7046912"/>
              </a:xfrm>
              <a:prstGeom prst="rect">
                <a:avLst/>
              </a:prstGeom>
              <a:blipFill>
                <a:blip r:embed="rId5"/>
                <a:stretch>
                  <a:fillRect l="-856" t="-259" r="-2689" b="-595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920293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additive="base">
                                        <p:cTn id="6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 calcmode="lin" valueType="num">
                                      <p:cBhvr additive="base">
                                        <p:cTn id="7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additive="base">
                                        <p:cTn id="7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15000"/>
                  </a:lnSpc>
                  <a:spcAft>
                    <a:spcPts val="800"/>
                  </a:spcAft>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6.33.</a:t>
                </a:r>
                <a:r>
                  <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Giải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sau</a:t>
                </a:r>
                <a:r>
                  <a:rPr lang="en-US" sz="4400" dirty="0">
                    <a:latin typeface="Tahoma" panose="020B0604030504040204" pitchFamily="34" charset="0"/>
                    <a:ea typeface="Tahoma" panose="020B0604030504040204" pitchFamily="34" charset="0"/>
                    <a:cs typeface="Tahoma" panose="020B0604030504040204" pitchFamily="34" charset="0"/>
                  </a:rPr>
                  <a:t>:</a:t>
                </a:r>
              </a:p>
              <a:p>
                <a:pPr>
                  <a:lnSpc>
                    <a:spcPct val="115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−1. </m:t>
                    </m:r>
                  </m:oMath>
                </a14:m>
                <a:r>
                  <a:rPr lang="en-US" sz="4400"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4"/>
                <a:stretch>
                  <a:fillRect l="-1052" t="-347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14822BB7-DB89-4357-87F0-6E511FC44A6A}"/>
                  </a:ext>
                </a:extLst>
              </p:cNvPr>
              <p:cNvSpPr txBox="1">
                <a:spLocks/>
              </p:cNvSpPr>
              <p:nvPr/>
            </p:nvSpPr>
            <p:spPr>
              <a:xfrm>
                <a:off x="251928" y="3581400"/>
                <a:ext cx="23598671" cy="97535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sz="4400" b="1" dirty="0" smtClean="0"/>
                  <a:t>b) </a:t>
                </a:r>
                <a:r>
                  <a:rPr lang="en-US" sz="4400" b="1" dirty="0" err="1"/>
                  <a:t>Bình</a:t>
                </a:r>
                <a:r>
                  <a:rPr lang="en-US" sz="4400" b="1" dirty="0"/>
                  <a:t> </a:t>
                </a:r>
                <a:r>
                  <a:rPr lang="en-US" sz="4400" b="1" dirty="0" err="1"/>
                  <a:t>phương</a:t>
                </a:r>
                <a:r>
                  <a:rPr lang="en-US" sz="4400" b="1" dirty="0"/>
                  <a:t> </a:t>
                </a:r>
                <a:r>
                  <a:rPr lang="en-US" sz="4400" b="1" dirty="0" err="1"/>
                  <a:t>hai</a:t>
                </a:r>
                <a:r>
                  <a:rPr lang="en-US" sz="4400" b="1" dirty="0"/>
                  <a:t> </a:t>
                </a:r>
                <a:r>
                  <a:rPr lang="en-US" sz="4400" b="1" dirty="0" err="1"/>
                  <a:t>vế</a:t>
                </a:r>
                <a:r>
                  <a:rPr lang="en-US" sz="4400" b="1" dirty="0"/>
                  <a:t> </a:t>
                </a:r>
                <a:r>
                  <a:rPr lang="en-US" sz="4400" b="1" dirty="0" smtClean="0"/>
                  <a:t> </a:t>
                </a:r>
                <a:r>
                  <a:rPr lang="en-US" sz="4400" b="1" dirty="0" err="1"/>
                  <a:t>phương</a:t>
                </a:r>
                <a:r>
                  <a:rPr lang="en-US" sz="4400" b="1" dirty="0"/>
                  <a:t> </a:t>
                </a:r>
                <a:r>
                  <a:rPr lang="en-US" sz="4400" b="1" dirty="0" err="1"/>
                  <a:t>trình</a:t>
                </a:r>
                <a:r>
                  <a:rPr lang="en-US" sz="4400" b="1" dirty="0"/>
                  <a:t> ta được: </a:t>
                </a:r>
              </a:p>
              <a:p>
                <a:pPr marL="274320" indent="0">
                  <a:lnSpc>
                    <a:spcPct val="100000"/>
                  </a:lnSpc>
                  <a:buNone/>
                </a:pPr>
                <a:r>
                  <a:rPr lang="en-US" sz="4400" b="1" dirty="0"/>
                  <a:t>	</a:t>
                </a:r>
                <a14:m>
                  <m:oMath xmlns:m="http://schemas.openxmlformats.org/officeDocument/2006/math">
                    <m:sSup>
                      <m:sSupPr>
                        <m:ctrlPr>
                          <a:rPr lang="en-US" sz="4400" b="1" i="1">
                            <a:latin typeface="Cambria Math" panose="02040503050406030204" pitchFamily="18" charset="0"/>
                          </a:rPr>
                        </m:ctrlPr>
                      </m:sSupPr>
                      <m:e>
                        <m:r>
                          <a:rPr lang="en-US" sz="4400" b="1" i="1" smtClean="0">
                            <a:latin typeface="Cambria Math" panose="02040503050406030204" pitchFamily="18" charset="0"/>
                          </a:rPr>
                          <m:t>−</m:t>
                        </m:r>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smtClean="0">
                        <a:latin typeface="Cambria Math" panose="02040503050406030204" pitchFamily="18" charset="0"/>
                      </a:rPr>
                      <m:t>𝟓</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smtClean="0">
                        <a:latin typeface="Cambria Math" panose="02040503050406030204" pitchFamily="18" charset="0"/>
                      </a:rPr>
                      <m:t>𝟐</m:t>
                    </m:r>
                    <m:r>
                      <a:rPr lang="en-US" sz="4400" b="1" i="1">
                        <a:latin typeface="Cambria Math" panose="02040503050406030204" pitchFamily="18" charset="0"/>
                      </a:rPr>
                      <m:t>=</m:t>
                    </m:r>
                    <m:sSup>
                      <m:sSupPr>
                        <m:ctrlPr>
                          <a:rPr lang="en-US" sz="4400" b="1" i="1" smtClean="0">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smtClean="0">
                        <a:latin typeface="Cambria Math" panose="02040503050406030204" pitchFamily="18" charset="0"/>
                      </a:rPr>
                      <m:t>𝟐</m:t>
                    </m:r>
                    <m:r>
                      <a:rPr lang="en-US" sz="4400" b="1" i="1">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𝟑</m:t>
                    </m:r>
                  </m:oMath>
                </a14:m>
                <a:endParaRPr lang="en-US" sz="4400" b="1" dirty="0"/>
              </a:p>
              <a:p>
                <a:pPr marL="274320" indent="0">
                  <a:lnSpc>
                    <a:spcPct val="100000"/>
                  </a:lnSpc>
                  <a:buNone/>
                </a:pPr>
                <a:r>
                  <a:rPr lang="en-US" sz="4400" b="1" dirty="0"/>
                  <a:t>Sau </a:t>
                </a:r>
                <a:r>
                  <a:rPr lang="en-US" sz="4400" b="1" dirty="0" err="1"/>
                  <a:t>khi</a:t>
                </a:r>
                <a:r>
                  <a:rPr lang="en-US" sz="4400" b="1" dirty="0"/>
                  <a:t> </a:t>
                </a:r>
                <a:r>
                  <a:rPr lang="en-US" sz="4400" b="1" dirty="0" err="1"/>
                  <a:t>thu</a:t>
                </a:r>
                <a:r>
                  <a:rPr lang="en-US" sz="4400" b="1" dirty="0"/>
                  <a:t> </a:t>
                </a:r>
                <a:r>
                  <a:rPr lang="en-US" sz="4400" b="1" dirty="0" err="1"/>
                  <a:t>gọn</a:t>
                </a:r>
                <a:r>
                  <a:rPr lang="en-US" sz="4400" b="1" dirty="0"/>
                  <a:t> ta </a:t>
                </a:r>
                <a:r>
                  <a:rPr lang="en-US" sz="4400" b="1" dirty="0" err="1"/>
                  <a:t>được</a:t>
                </a:r>
                <a:r>
                  <a:rPr lang="en-US" sz="4400" b="1" dirty="0"/>
                  <a:t>:</a:t>
                </a:r>
              </a:p>
              <a:p>
                <a:pPr marL="274320" indent="0">
                  <a:lnSpc>
                    <a:spcPct val="100000"/>
                  </a:lnSpc>
                  <a:buNone/>
                </a:pPr>
                <a:r>
                  <a:rPr lang="en-US" sz="4400" b="1" dirty="0"/>
                  <a:t>	 </a:t>
                </a:r>
                <a14:m>
                  <m:oMath xmlns:m="http://schemas.openxmlformats.org/officeDocument/2006/math">
                    <m:r>
                      <a:rPr lang="en-US" sz="4400" b="1" i="0" smtClean="0">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𝟎</m:t>
                    </m:r>
                  </m:oMath>
                </a14:m>
                <a:endParaRPr lang="en-US" sz="4400" b="1" dirty="0"/>
              </a:p>
              <a:p>
                <a:pPr marL="274320" indent="0">
                  <a:lnSpc>
                    <a:spcPct val="100000"/>
                  </a:lnSpc>
                  <a:buNone/>
                </a:pPr>
                <a:r>
                  <a:rPr lang="en-US" sz="4400" b="1" dirty="0" err="1"/>
                  <a:t>Từ</a:t>
                </a:r>
                <a:r>
                  <a:rPr lang="en-US" sz="4400" b="1" dirty="0"/>
                  <a:t> </a:t>
                </a:r>
                <a:r>
                  <a:rPr lang="en-US" sz="4400" b="1" dirty="0" err="1"/>
                  <a:t>đó</a:t>
                </a:r>
                <a:r>
                  <a:rPr lang="en-US" sz="4400" b="1" dirty="0"/>
                  <a:t> </a:t>
                </a:r>
                <a:r>
                  <a:rPr lang="en-US" sz="4400" b="1" dirty="0" err="1"/>
                  <a:t>tìm</a:t>
                </a:r>
                <a:r>
                  <a:rPr lang="en-US" sz="4400" b="1" dirty="0"/>
                  <a:t> </a:t>
                </a:r>
                <a:r>
                  <a:rPr lang="en-US" sz="4400" b="1" dirty="0" err="1"/>
                  <a:t>được</a:t>
                </a:r>
                <a:r>
                  <a:rPr lang="en-US" sz="4400" b="1" dirty="0"/>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smtClean="0">
                        <a:latin typeface="Cambria Math" panose="02040503050406030204" pitchFamily="18" charset="0"/>
                      </a:rPr>
                      <m:t>𝟏</m:t>
                    </m:r>
                  </m:oMath>
                </a14:m>
                <a:r>
                  <a:rPr lang="en-US" sz="4400" b="1" dirty="0"/>
                  <a:t> </a:t>
                </a:r>
                <a:r>
                  <a:rPr lang="en-US" sz="4400" b="1" dirty="0" err="1"/>
                  <a:t>hoặc</a:t>
                </a:r>
                <a:r>
                  <a:rPr lang="en-US" sz="4400" b="1" dirty="0"/>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smtClean="0">
                            <a:latin typeface="Cambria Math" panose="02040503050406030204" pitchFamily="18" charset="0"/>
                          </a:rPr>
                          <m:t>𝟓</m:t>
                        </m:r>
                      </m:num>
                      <m:den>
                        <m:r>
                          <a:rPr lang="en-US" sz="4400" b="1" i="1" smtClean="0">
                            <a:latin typeface="Cambria Math" panose="02040503050406030204" pitchFamily="18" charset="0"/>
                          </a:rPr>
                          <m:t>𝟐</m:t>
                        </m:r>
                      </m:den>
                    </m:f>
                  </m:oMath>
                </a14:m>
                <a:r>
                  <a:rPr lang="en-US" sz="4400" b="1" dirty="0"/>
                  <a:t>.</a:t>
                </a:r>
              </a:p>
            </p:txBody>
          </p:sp>
        </mc:Choice>
        <mc:Fallback>
          <p:sp>
            <p:nvSpPr>
              <p:cNvPr id="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51928" y="3581400"/>
                <a:ext cx="23598671" cy="9753599"/>
              </a:xfrm>
              <a:prstGeom prst="rect">
                <a:avLst/>
              </a:prstGeom>
              <a:blipFill>
                <a:blip r:embed="rId5"/>
                <a:stretch>
                  <a:fillRect t="-1312"/>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85921F3-05D5-F415-3177-CEFC6019E5FD}"/>
                  </a:ext>
                </a:extLst>
              </p:cNvPr>
              <p:cNvSpPr txBox="1"/>
              <p:nvPr/>
            </p:nvSpPr>
            <p:spPr>
              <a:xfrm>
                <a:off x="69849" y="9242841"/>
                <a:ext cx="11821128" cy="3397661"/>
              </a:xfrm>
              <a:prstGeom prst="rect">
                <a:avLst/>
              </a:prstGeom>
              <a:noFill/>
            </p:spPr>
            <p:txBody>
              <a:bodyPr wrap="square">
                <a:spAutoFit/>
              </a:bodyPr>
              <a:lstStyle/>
              <a:p>
                <a:pPr marL="274320" marR="0" lvl="0" indent="0" algn="just" defTabSz="2177278" rtl="0" eaLnBrk="1" fontAlgn="auto" latinLnBrk="0" hangingPunct="1">
                  <a:spcBef>
                    <a:spcPts val="0"/>
                  </a:spcBef>
                  <a:spcAft>
                    <a:spcPts val="0"/>
                  </a:spcAft>
                  <a:buClrTx/>
                  <a:buSzTx/>
                  <a:buFontTx/>
                  <a:buNone/>
                  <a:tabLst/>
                  <a:defRPr/>
                </a:pPr>
                <a:r>
                  <a:rPr kumimoji="0" lang="en-US" sz="4300" b="1" i="0" u="none" strike="noStrike" kern="1200" cap="none" spc="0" normalizeH="0" baseline="0" noProof="0" dirty="0" smtClean="0">
                    <a:ln>
                      <a:noFill/>
                    </a:ln>
                    <a:solidFill>
                      <a:prstClr val="black"/>
                    </a:solidFill>
                    <a:effectLst/>
                    <a:uLnTx/>
                    <a:uFillTx/>
                    <a:latin typeface="Calibri"/>
                    <a:ea typeface="+mn-ea"/>
                    <a:cs typeface="+mn-cs"/>
                  </a:rPr>
                  <a:t>Thay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lần</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lượt</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hai</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giá</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trị</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này</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của</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vào</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phương</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trình</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đã</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cho</a:t>
                </a:r>
                <a:r>
                  <a:rPr kumimoji="0" lang="en-US" sz="4300" b="1" i="0" u="none" strike="noStrike" kern="1200" cap="none" spc="0" normalizeH="0" baseline="0" noProof="0" dirty="0">
                    <a:ln>
                      <a:noFill/>
                    </a:ln>
                    <a:solidFill>
                      <a:prstClr val="black"/>
                    </a:solidFill>
                    <a:effectLst/>
                    <a:uLnTx/>
                    <a:uFillTx/>
                    <a:latin typeface="Calibri"/>
                    <a:ea typeface="+mn-ea"/>
                    <a:cs typeface="+mn-cs"/>
                  </a:rPr>
                  <a:t>, ta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thấy</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smtClean="0">
                    <a:ln>
                      <a:noFill/>
                    </a:ln>
                    <a:solidFill>
                      <a:prstClr val="black"/>
                    </a:solidFill>
                    <a:effectLst/>
                    <a:uLnTx/>
                    <a:uFillTx/>
                    <a:latin typeface="Calibri"/>
                    <a:ea typeface="+mn-ea"/>
                    <a:cs typeface="+mn-cs"/>
                  </a:rPr>
                  <a:t> </a:t>
                </a:r>
                <a14:m>
                  <m:oMath xmlns:m="http://schemas.openxmlformats.org/officeDocument/2006/math">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oMath>
                </a14:m>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thỏa</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mãn</a:t>
                </a:r>
                <a:r>
                  <a:rPr kumimoji="0" lang="en-US" sz="4300" b="1" i="0" u="none" strike="noStrike" kern="1200" cap="none" spc="0" normalizeH="0" baseline="0" noProof="0" dirty="0">
                    <a:ln>
                      <a:noFill/>
                    </a:ln>
                    <a:solidFill>
                      <a:prstClr val="black"/>
                    </a:solidFill>
                    <a:effectLst/>
                    <a:uLnTx/>
                    <a:uFillTx/>
                    <a:latin typeface="Calibri"/>
                    <a:ea typeface="+mn-ea"/>
                    <a:cs typeface="+mn-cs"/>
                  </a:rPr>
                  <a:t>.</a:t>
                </a:r>
              </a:p>
              <a:p>
                <a:pPr marL="274320" marR="0" lvl="0" indent="0" algn="just" defTabSz="2177278" rtl="0" eaLnBrk="1" fontAlgn="auto" latinLnBrk="0" hangingPunct="1">
                  <a:spcBef>
                    <a:spcPts val="0"/>
                  </a:spcBef>
                  <a:spcAft>
                    <a:spcPts val="0"/>
                  </a:spcAft>
                  <a:buClrTx/>
                  <a:buSzTx/>
                  <a:buFontTx/>
                  <a:buNone/>
                  <a:tabLst/>
                  <a:defRPr/>
                </a:pPr>
                <a:r>
                  <a:rPr kumimoji="0" lang="en-US" sz="4300" b="1" i="0" u="none" strike="noStrike" kern="1200" cap="none" spc="0" normalizeH="0" baseline="0" noProof="0" dirty="0" err="1">
                    <a:ln>
                      <a:noFill/>
                    </a:ln>
                    <a:solidFill>
                      <a:prstClr val="black"/>
                    </a:solidFill>
                    <a:effectLst/>
                    <a:uLnTx/>
                    <a:uFillTx/>
                    <a:latin typeface="Calibri"/>
                    <a:ea typeface="+mn-ea"/>
                    <a:cs typeface="+mn-cs"/>
                  </a:rPr>
                  <a:t>Vậy</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tập</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nghiệm</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của</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phương</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trình</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đã</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cho</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r>
                  <a:rPr kumimoji="0" lang="en-US" sz="4300" b="1" i="0" u="none" strike="noStrike" kern="1200" cap="none" spc="0" normalizeH="0" baseline="0" noProof="0" dirty="0" err="1">
                    <a:ln>
                      <a:noFill/>
                    </a:ln>
                    <a:solidFill>
                      <a:prstClr val="black"/>
                    </a:solidFill>
                    <a:effectLst/>
                    <a:uLnTx/>
                    <a:uFillTx/>
                    <a:latin typeface="Calibri"/>
                    <a:ea typeface="+mn-ea"/>
                    <a:cs typeface="+mn-cs"/>
                  </a:rPr>
                  <a:t>là</a:t>
                </a:r>
                <a:endParaRPr kumimoji="0" lang="en-US" sz="4300" b="1" i="0" u="none" strike="noStrike" kern="1200" cap="none" spc="0" normalizeH="0" baseline="0" noProof="0" dirty="0">
                  <a:ln>
                    <a:noFill/>
                  </a:ln>
                  <a:solidFill>
                    <a:prstClr val="black"/>
                  </a:solidFill>
                  <a:effectLst/>
                  <a:uLnTx/>
                  <a:uFillTx/>
                  <a:latin typeface="Calibri"/>
                  <a:ea typeface="+mn-ea"/>
                  <a:cs typeface="+mn-cs"/>
                </a:endParaRPr>
              </a:p>
              <a:p>
                <a:pPr marL="274320" marR="0" lvl="0" indent="0" algn="just" defTabSz="2177278" rtl="0" eaLnBrk="1" fontAlgn="auto" latinLnBrk="0" hangingPunct="1">
                  <a:spcBef>
                    <a:spcPts val="0"/>
                  </a:spcBef>
                  <a:spcAft>
                    <a:spcPts val="0"/>
                  </a:spcAft>
                  <a:buClrTx/>
                  <a:buSzTx/>
                  <a:buFontTx/>
                  <a:buNone/>
                  <a:tabLst/>
                  <a:defRPr/>
                </a:pPr>
                <a:r>
                  <a:rPr lang="en-US" b="1" dirty="0">
                    <a:solidFill>
                      <a:prstClr val="black"/>
                    </a:solidFill>
                    <a:latin typeface="Calibri"/>
                  </a:rPr>
                  <a:t>		</a:t>
                </a:r>
                <a:r>
                  <a:rPr kumimoji="0" lang="en-US" sz="43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e>
                    </m:d>
                  </m:oMath>
                </a14:m>
                <a:r>
                  <a:rPr kumimoji="0" lang="en-US" sz="4300" b="1" i="0" u="none" strike="noStrike" kern="1200" cap="none" spc="0" normalizeH="0" baseline="0" noProof="0" dirty="0">
                    <a:ln>
                      <a:noFill/>
                    </a:ln>
                    <a:solidFill>
                      <a:prstClr val="black"/>
                    </a:solidFill>
                    <a:effectLst/>
                    <a:uLnTx/>
                    <a:uFillTx/>
                    <a:latin typeface="Calibri"/>
                    <a:ea typeface="+mn-ea"/>
                    <a:cs typeface="+mn-cs"/>
                  </a:rPr>
                  <a:t>.</a:t>
                </a:r>
              </a:p>
            </p:txBody>
          </p:sp>
        </mc:Choice>
        <mc:Fallback>
          <p:sp>
            <p:nvSpPr>
              <p:cNvPr id="8" name="TextBox 7">
                <a:extLst>
                  <a:ext uri="{FF2B5EF4-FFF2-40B4-BE49-F238E27FC236}">
                    <a16:creationId xmlns:a16="http://schemas.microsoft.com/office/drawing/2014/main" id="{C85921F3-05D5-F415-3177-CEFC6019E5FD}"/>
                  </a:ext>
                </a:extLst>
              </p:cNvPr>
              <p:cNvSpPr txBox="1">
                <a:spLocks noRot="1" noChangeAspect="1" noMove="1" noResize="1" noEditPoints="1" noAdjustHandles="1" noChangeArrowheads="1" noChangeShapeType="1" noTextEdit="1"/>
              </p:cNvSpPr>
              <p:nvPr/>
            </p:nvSpPr>
            <p:spPr>
              <a:xfrm>
                <a:off x="69849" y="9242841"/>
                <a:ext cx="11821128" cy="3397661"/>
              </a:xfrm>
              <a:prstGeom prst="rect">
                <a:avLst/>
              </a:prstGeom>
              <a:blipFill>
                <a:blip r:embed="rId6"/>
                <a:stretch>
                  <a:fillRect t="-3584" r="-2010" b="-1971"/>
                </a:stretch>
              </a:blipFill>
            </p:spPr>
            <p:txBody>
              <a:bodyPr/>
              <a:lstStyle/>
              <a:p>
                <a:r>
                  <a:rPr lang="en-US">
                    <a:noFill/>
                  </a:rPr>
                  <a:t> </a:t>
                </a:r>
              </a:p>
            </p:txBody>
          </p:sp>
        </mc:Fallback>
      </mc:AlternateContent>
    </p:spTree>
    <p:extLst>
      <p:ext uri="{BB962C8B-B14F-4D97-AF65-F5344CB8AC3E}">
        <p14:creationId xmlns:p14="http://schemas.microsoft.com/office/powerpoint/2010/main" val="20974427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left)">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left)">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54102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15000"/>
                  </a:lnSpc>
                  <a:spcAft>
                    <a:spcPts val="800"/>
                  </a:spcAft>
                </a:pPr>
                <a:r>
                  <a:rPr lang="en-US" sz="3600" b="1">
                    <a:solidFill>
                      <a:srgbClr val="000000"/>
                    </a:solidFill>
                    <a:latin typeface="Tahoma" panose="020B0604030504040204" pitchFamily="34" charset="0"/>
                    <a:ea typeface="Tahoma" panose="020B0604030504040204" pitchFamily="34" charset="0"/>
                    <a:cs typeface="Tahoma" panose="020B0604030504040204" pitchFamily="34" charset="0"/>
                  </a:rPr>
                  <a:t>6.34.</a:t>
                </a:r>
                <a:r>
                  <a:rPr lang="en-US" sz="36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a:latin typeface="Tahoma" panose="020B0604030504040204" pitchFamily="34" charset="0"/>
                    <a:ea typeface="Tahoma" panose="020B0604030504040204" pitchFamily="34" charset="0"/>
                    <a:cs typeface="Tahoma" panose="020B0604030504040204" pitchFamily="34" charset="0"/>
                  </a:rPr>
                  <a:t>Một công ty bắt đầu sản xuất và bán một loại máy tính xách tay từ năm 2018. Số lượng loại máy tính đó bán được trong hai năm liên tiếp 2018 và 2019 lần lượt là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3,2</m:t>
                    </m:r>
                  </m:oMath>
                </a14:m>
                <a:r>
                  <a:rPr lang="en-US" sz="3600">
                    <a:latin typeface="Tahoma" panose="020B0604030504040204" pitchFamily="34" charset="0"/>
                    <a:ea typeface="Tahoma" panose="020B0604030504040204" pitchFamily="34" charset="0"/>
                    <a:cs typeface="Tahoma" panose="020B0604030504040204" pitchFamily="34" charset="0"/>
                  </a:rPr>
                  <a:t>nghìn và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4</m:t>
                    </m:r>
                  </m:oMath>
                </a14:m>
                <a:r>
                  <a:rPr lang="en-US" sz="3600">
                    <a:latin typeface="Tahoma" panose="020B0604030504040204" pitchFamily="34" charset="0"/>
                    <a:ea typeface="Tahoma" panose="020B0604030504040204" pitchFamily="34" charset="0"/>
                    <a:cs typeface="Tahoma" panose="020B0604030504040204" pitchFamily="34" charset="0"/>
                  </a:rPr>
                  <a:t> nghìn chiếc. Theo nghiên cứu dự báo thị trường của công ty, trong khoảng 10 năm kể từ năm 2018, số lượng máy tính loại đó bán được mỗi năm có thể được xấp xỉ bởi một hàm số bậc hai.</a:t>
                </a:r>
              </a:p>
              <a:p>
                <a:pPr algn="just">
                  <a:lnSpc>
                    <a:spcPct val="115000"/>
                  </a:lnSpc>
                  <a:spcAft>
                    <a:spcPts val="0"/>
                  </a:spcAft>
                </a:pPr>
                <a:r>
                  <a:rPr lang="en-US" sz="360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𝑡</m:t>
                    </m:r>
                  </m:oMath>
                </a14:m>
                <a:r>
                  <a:rPr lang="en-US" sz="3600">
                    <a:latin typeface="Tahoma" panose="020B0604030504040204" pitchFamily="34" charset="0"/>
                    <a:ea typeface="Tahoma" panose="020B0604030504040204" pitchFamily="34" charset="0"/>
                    <a:cs typeface="Tahoma" panose="020B0604030504040204" pitchFamily="34" charset="0"/>
                  </a:rPr>
                  <a:t> là thời gian (theo đơn vị năm) tính từ năm 2018. Số lượng loại máy tính đó bán được trong năm 2018 và năm 2019 lần lượt được biểu diễn bởi các điểm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36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1;4</m:t>
                        </m:r>
                      </m:e>
                    </m:d>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en-US" sz="3600">
                    <a:latin typeface="Tahoma" panose="020B0604030504040204" pitchFamily="34" charset="0"/>
                    <a:ea typeface="Tahoma" panose="020B0604030504040204" pitchFamily="34" charset="0"/>
                    <a:cs typeface="Tahoma" panose="020B0604030504040204" pitchFamily="34" charset="0"/>
                  </a:rPr>
                  <a:t> Giả sử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3600">
                    <a:latin typeface="Tahoma" panose="020B0604030504040204" pitchFamily="34" charset="0"/>
                    <a:ea typeface="Tahoma" panose="020B0604030504040204" pitchFamily="34" charset="0"/>
                    <a:cs typeface="Tahoma" panose="020B0604030504040204" pitchFamily="34" charset="0"/>
                  </a:rPr>
                  <a:t>là đỉnh đồ thị của hàm số bậc hai này.</a:t>
                </a:r>
              </a:p>
              <a:p>
                <a:pPr>
                  <a:lnSpc>
                    <a:spcPct val="115000"/>
                  </a:lnSpc>
                  <a:spcAft>
                    <a:spcPts val="0"/>
                  </a:spcAft>
                </a:pPr>
                <a:r>
                  <a:rPr lang="en-US" sz="3600">
                    <a:latin typeface="Tahoma" panose="020B0604030504040204" pitchFamily="34" charset="0"/>
                    <a:ea typeface="Tahoma" panose="020B0604030504040204" pitchFamily="34" charset="0"/>
                    <a:cs typeface="Tahoma" panose="020B0604030504040204" pitchFamily="34" charset="0"/>
                  </a:rPr>
                  <a:t>a) Lập công thức của hàm số mô tả số lượng máy tính xách tay bán được từng năm.</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5410201"/>
              </a:xfrm>
              <a:prstGeom prst="rect">
                <a:avLst/>
              </a:prstGeom>
              <a:blipFill>
                <a:blip r:embed="rId3"/>
                <a:stretch>
                  <a:fillRect l="-789" t="-1236" r="-76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52055" y="7761775"/>
                <a:ext cx="23164800" cy="5410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000" b="1">
                    <a:latin typeface="Tahoma" panose="020B0604030504040204" pitchFamily="34" charset="0"/>
                    <a:ea typeface="Tahoma" panose="020B0604030504040204" pitchFamily="34" charset="0"/>
                    <a:cs typeface="Tahoma" panose="020B0604030504040204" pitchFamily="34" charset="0"/>
                  </a:rPr>
                  <a:t>Giải: </a:t>
                </a:r>
                <a:r>
                  <a:rPr lang="en-US" sz="4000">
                    <a:latin typeface="Tahoma" panose="020B0604030504040204" pitchFamily="34" charset="0"/>
                    <a:ea typeface="Tahoma" panose="020B0604030504040204" pitchFamily="34" charset="0"/>
                    <a:cs typeface="Tahoma" panose="020B0604030504040204" pitchFamily="34" charset="0"/>
                  </a:rPr>
                  <a:t>a) Gọi hàm số mô tả số lượng máy tính xách tay bán được từng năm là:</a:t>
                </a:r>
                <a:r>
                  <a:rPr lang="en-US" sz="36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𝑏𝑡</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𝑃</m:t>
                    </m:r>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r>
                  <a:rPr lang="en-US" sz="4000">
                    <a:latin typeface="Tahoma" panose="020B0604030504040204" pitchFamily="34" charset="0"/>
                    <a:ea typeface="Tahoma" panose="020B0604030504040204" pitchFamily="34" charset="0"/>
                    <a:cs typeface="Tahoma" panose="020B0604030504040204" pitchFamily="34" charset="0"/>
                  </a:rPr>
                  <a:t>Vì đỉnh của </a:t>
                </a: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𝑃</m:t>
                        </m:r>
                      </m:e>
                    </m:d>
                  </m:oMath>
                </a14:m>
                <a:r>
                  <a:rPr lang="en-US" sz="40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𝐼</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4000">
                    <a:latin typeface="Tahoma" panose="020B0604030504040204" pitchFamily="34" charset="0"/>
                    <a:ea typeface="Tahoma" panose="020B0604030504040204" pitchFamily="34" charset="0"/>
                    <a:cs typeface="Tahoma" panose="020B0604030504040204" pitchFamily="34" charset="0"/>
                  </a:rPr>
                  <a:t> và đi qua điểm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1;4</m:t>
                        </m:r>
                      </m:e>
                    </m:d>
                  </m:oMath>
                </a14:m>
                <a:r>
                  <a:rPr lang="en-US" sz="4000">
                    <a:latin typeface="Tahoma" panose="020B0604030504040204" pitchFamily="34" charset="0"/>
                    <a:ea typeface="Tahoma" panose="020B0604030504040204" pitchFamily="34" charset="0"/>
                    <a:cs typeface="Tahoma" panose="020B0604030504040204" pitchFamily="34" charset="0"/>
                  </a:rPr>
                  <a:t> nên ta có hệ phương trình:</a:t>
                </a:r>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14:m>
                  <m:oMathPara xmlns:m="http://schemas.openxmlformats.org/officeDocument/2006/math">
                    <m:oMathParaPr>
                      <m:jc m:val="centerGroup"/>
                    </m:oMathParaPr>
                    <m:oMath xmlns:m="http://schemas.openxmlformats.org/officeDocument/2006/math">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0</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=3,2</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1</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.1+</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=4</m:t>
                              </m:r>
                            </m:e>
                          </m:eqArr>
                        </m:e>
                      </m:d>
                      <m:r>
                        <a:rPr lang="en-US" sz="40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=0,8</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=3,2</m:t>
                              </m:r>
                            </m:e>
                          </m:eqArr>
                        </m:e>
                      </m:d>
                    </m:oMath>
                  </m:oMathPara>
                </a14:m>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r>
                  <a:rPr lang="fr-FR" sz="4000">
                    <a:latin typeface="Tahoma" panose="020B0604030504040204" pitchFamily="34" charset="0"/>
                    <a:ea typeface="Tahoma" panose="020B0604030504040204" pitchFamily="34" charset="0"/>
                    <a:cs typeface="Tahoma" panose="020B0604030504040204" pitchFamily="34" charset="0"/>
                  </a:rPr>
                  <a:t>Vậy hàm số mô tả số lượng máy tính xách tay bán được từng năm là:</a:t>
                </a:r>
                <a:r>
                  <a:rPr lang="en-US" sz="36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𝑓</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m:t>
                    </m:r>
                    <m:r>
                      <a:rPr lang="en-US" sz="4000" i="1">
                        <a:latin typeface="Cambria Math" panose="02040503050406030204" pitchFamily="18" charset="0"/>
                        <a:ea typeface="Calibri" panose="020F0502020204030204" pitchFamily="34" charset="0"/>
                        <a:cs typeface="Times New Roman" panose="02020603050405020304" pitchFamily="18" charset="0"/>
                      </a:rPr>
                      <m:t>𝑃</m:t>
                    </m:r>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2055" y="7761775"/>
                <a:ext cx="23164800" cy="5410200"/>
              </a:xfrm>
              <a:prstGeom prst="rect">
                <a:avLst/>
              </a:prstGeom>
              <a:blipFill>
                <a:blip r:embed="rId4"/>
                <a:stretch>
                  <a:fillRect l="-921" t="-1573"/>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255521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1854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15000"/>
                  </a:lnSpc>
                  <a:spcAft>
                    <a:spcPts val="800"/>
                  </a:spcAft>
                </a:pPr>
                <a:r>
                  <a:rPr lang="en-US" sz="4000" b="1">
                    <a:solidFill>
                      <a:srgbClr val="000000"/>
                    </a:solidFill>
                    <a:latin typeface="Tahoma" panose="020B0604030504040204" pitchFamily="34" charset="0"/>
                    <a:ea typeface="Tahoma" panose="020B0604030504040204" pitchFamily="34" charset="0"/>
                    <a:cs typeface="Tahoma" panose="020B0604030504040204" pitchFamily="34" charset="0"/>
                  </a:rPr>
                  <a:t>6.34.</a:t>
                </a:r>
                <a:r>
                  <a:rPr lang="en-US" sz="40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a:latin typeface="Tahoma" panose="020B0604030504040204" pitchFamily="34" charset="0"/>
                    <a:ea typeface="Tahoma" panose="020B0604030504040204" pitchFamily="34" charset="0"/>
                    <a:cs typeface="Tahoma" panose="020B0604030504040204" pitchFamily="34" charset="0"/>
                  </a:rPr>
                  <a:t>b) Tính số lượng máy tính xách tay đó bán được trong năm 2024.</a:t>
                </a:r>
              </a:p>
              <a:p>
                <a:pPr algn="just">
                  <a:lnSpc>
                    <a:spcPct val="115000"/>
                  </a:lnSpc>
                  <a:spcAft>
                    <a:spcPts val="800"/>
                  </a:spcAft>
                </a:pPr>
                <a:r>
                  <a:rPr lang="en-US" sz="4000">
                    <a:latin typeface="Tahoma" panose="020B0604030504040204" pitchFamily="34" charset="0"/>
                    <a:ea typeface="Tahoma" panose="020B0604030504040204" pitchFamily="34" charset="0"/>
                    <a:cs typeface="Tahoma" panose="020B0604030504040204" pitchFamily="34" charset="0"/>
                  </a:rPr>
                  <a:t>c) Đến năm bao nhiêu thì số lượng máy tính xách tay đó bán được trong năm sẽ vượt mức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1854199"/>
              </a:xfrm>
              <a:prstGeom prst="rect">
                <a:avLst/>
              </a:prstGeom>
              <a:blipFill>
                <a:blip r:embed="rId3"/>
                <a:stretch>
                  <a:fillRect l="-921" t="-457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5908" y="4267200"/>
                <a:ext cx="10945091" cy="8915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b) Số lượng máy xách tay bán được trong năm 2024 là:</a:t>
                </a:r>
              </a:p>
              <a:p>
                <a:pPr marL="0" indent="0">
                  <a:lnSpc>
                    <a:spcPct val="115000"/>
                  </a:lnSpc>
                  <a:spcAft>
                    <a:spcPts val="800"/>
                  </a:spcAft>
                  <a:buNone/>
                </a:pP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=6</m:t>
                    </m:r>
                  </m:oMath>
                </a14:m>
                <a:r>
                  <a:rPr lang="en-US" sz="4000">
                    <a:latin typeface="Tahoma" panose="020B0604030504040204" pitchFamily="34" charset="0"/>
                    <a:ea typeface="Tahoma" panose="020B0604030504040204" pitchFamily="34" charset="0"/>
                    <a:cs typeface="Tahoma" panose="020B0604030504040204" pitchFamily="34" charset="0"/>
                  </a:rPr>
                  <a:t> </a:t>
                </a:r>
              </a:p>
              <a:p>
                <a:pPr marL="0" indent="0">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r>
                      <a:rPr lang="en-US" sz="4000" i="1">
                        <a:latin typeface="Cambria Math" panose="02040503050406030204" pitchFamily="18" charset="0"/>
                        <a:ea typeface="Calibri" panose="020F0502020204030204" pitchFamily="34" charset="0"/>
                        <a:cs typeface="Times New Roman" panose="02020603050405020304" pitchFamily="18" charset="0"/>
                      </a:rPr>
                      <m:t>(6)=0,8.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6</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+3,2=32</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5908" y="4267200"/>
                <a:ext cx="10945091" cy="8915400"/>
              </a:xfrm>
              <a:prstGeom prst="rect">
                <a:avLst/>
              </a:prstGeom>
              <a:blipFill>
                <a:blip r:embed="rId4"/>
                <a:stretch>
                  <a:fillRect l="-1892" t="-956" r="-122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19CDDB6-6AB8-4C2A-87F2-E0B0293322D6}"/>
                  </a:ext>
                </a:extLst>
              </p:cNvPr>
              <p:cNvSpPr txBox="1">
                <a:spLocks/>
              </p:cNvSpPr>
              <p:nvPr/>
            </p:nvSpPr>
            <p:spPr>
              <a:xfrm>
                <a:off x="12192000" y="4267200"/>
                <a:ext cx="11326090" cy="8915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15000"/>
                  </a:lnSpc>
                  <a:spcAft>
                    <a:spcPts val="800"/>
                  </a:spcAft>
                  <a:buNone/>
                </a:pPr>
                <a:r>
                  <a:rPr lang="en-US" sz="4000" dirty="0">
                    <a:latin typeface="Tahoma" panose="020B0604030504040204" pitchFamily="34" charset="0"/>
                    <a:ea typeface="Tahoma" panose="020B0604030504040204" pitchFamily="34" charset="0"/>
                    <a:cs typeface="Tahoma" panose="020B0604030504040204" pitchFamily="34" charset="0"/>
                  </a:rPr>
                  <a:t>c) </a:t>
                </a:r>
                <a:r>
                  <a:rPr lang="en-US" sz="4000" dirty="0" err="1">
                    <a:latin typeface="Tahoma" panose="020B0604030504040204" pitchFamily="34" charset="0"/>
                    <a:ea typeface="Tahoma" panose="020B0604030504040204" pitchFamily="34" charset="0"/>
                    <a:cs typeface="Tahoma" panose="020B0604030504040204" pitchFamily="34" charset="0"/>
                  </a:rPr>
                  <a:t>Để</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lượng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máy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tính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xách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tay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bán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được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trong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năm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sẽ</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vượt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mức</a:t>
                </a:r>
                <a:r>
                  <a:rPr lang="en-US" sz="4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nghìn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chiếc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thì</a:t>
                </a:r>
                <a:endParaRPr lang="en-US" sz="40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800"/>
                  </a:spcAft>
                  <a:buNone/>
                </a:pPr>
                <a:r>
                  <a:rPr lang="en-US" sz="4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+3,2&gt;52⇔</m:t>
                    </m:r>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d>
                    <m:r>
                      <a:rPr lang="en-US" sz="4000" i="1">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latin typeface="Cambria Math" panose="02040503050406030204" pitchFamily="18" charset="0"/>
                            <a:ea typeface="Calibri" panose="020F0502020204030204" pitchFamily="34" charset="0"/>
                            <a:cs typeface="Times New Roman" panose="02020603050405020304" pitchFamily="18" charset="0"/>
                          </a:rPr>
                          <m:t>61</m:t>
                        </m:r>
                      </m:e>
                    </m:rad>
                  </m:oMath>
                </a14:m>
                <a:r>
                  <a:rPr lang="fr-FR" sz="4000"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15000"/>
                  </a:lnSpc>
                  <a:spcAft>
                    <a:spcPts val="800"/>
                  </a:spcAft>
                  <a:buNone/>
                </a:pPr>
                <a:r>
                  <a:rPr lang="fr-FR" sz="4000" dirty="0" err="1">
                    <a:latin typeface="Tahoma" panose="020B0604030504040204" pitchFamily="34" charset="0"/>
                    <a:ea typeface="Tahoma" panose="020B0604030504040204" pitchFamily="34" charset="0"/>
                    <a:cs typeface="Tahoma" panose="020B0604030504040204" pitchFamily="34" charset="0"/>
                  </a:rPr>
                  <a:t>suy</a:t>
                </a:r>
                <a:r>
                  <a:rPr lang="fr-FR" sz="4000" dirty="0">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=8</m:t>
                    </m:r>
                  </m:oMath>
                </a14:m>
                <a:r>
                  <a:rPr lang="en-US" sz="4000"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15000"/>
                  </a:lnSpc>
                  <a:spcAft>
                    <a:spcPts val="800"/>
                  </a:spcAft>
                  <a:buNone/>
                </a:pPr>
                <a:r>
                  <a:rPr lang="en-US" sz="4000" dirty="0" err="1">
                    <a:latin typeface="Tahoma" panose="020B0604030504040204" pitchFamily="34" charset="0"/>
                    <a:ea typeface="Tahoma" panose="020B0604030504040204" pitchFamily="34" charset="0"/>
                    <a:cs typeface="Tahoma" panose="020B0604030504040204" pitchFamily="34" charset="0"/>
                  </a:rPr>
                  <a:t>Vậy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đến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năm</a:t>
                </a:r>
                <a:r>
                  <a:rPr lang="en-US" sz="4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2026</m:t>
                    </m:r>
                  </m:oMath>
                </a14:m>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thì</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lượng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máy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tính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xách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tay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bán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được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trong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năm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sẽ</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vượt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mức</a:t>
                </a:r>
                <a:r>
                  <a:rPr lang="en-US" sz="4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nghìn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chiếc</a:t>
                </a:r>
                <a:r>
                  <a:rPr lang="en-US" sz="40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 name="Content Placeholder 2">
                <a:extLst>
                  <a:ext uri="{FF2B5EF4-FFF2-40B4-BE49-F238E27FC236}">
                    <a16:creationId xmlns:a16="http://schemas.microsoft.com/office/drawing/2014/main" id="{519CDDB6-6AB8-4C2A-87F2-E0B0293322D6}"/>
                  </a:ext>
                </a:extLst>
              </p:cNvPr>
              <p:cNvSpPr txBox="1">
                <a:spLocks noRot="1" noChangeAspect="1" noMove="1" noResize="1" noEditPoints="1" noAdjustHandles="1" noChangeArrowheads="1" noChangeShapeType="1" noTextEdit="1"/>
              </p:cNvSpPr>
              <p:nvPr/>
            </p:nvSpPr>
            <p:spPr>
              <a:xfrm>
                <a:off x="12192000" y="4267200"/>
                <a:ext cx="11326090" cy="8915400"/>
              </a:xfrm>
              <a:prstGeom prst="rect">
                <a:avLst/>
              </a:prstGeom>
              <a:blipFill>
                <a:blip r:embed="rId5"/>
                <a:stretch>
                  <a:fillRect l="-1828" t="-956" r="-182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4755524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356388"/>
            <a:ext cx="20824480" cy="1287689"/>
            <a:chOff x="143124" y="1358603"/>
            <a:chExt cx="20826890" cy="1287836"/>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1545748" y="1358603"/>
              <a:ext cx="19424266" cy="831092"/>
            </a:xfrm>
            <a:prstGeom prst="rect">
              <a:avLst/>
            </a:prstGeom>
            <a:noFill/>
          </p:spPr>
          <p:txBody>
            <a:bodyPr wrap="square" rtlCol="0">
              <a:spAutoFit/>
            </a:bodyPr>
            <a:lstStyle/>
            <a:p>
              <a:pPr defTabSz="2177060">
                <a:defRPr/>
              </a:pPr>
              <a:r>
                <a:rPr lang="en-US" sz="4800" b="1" dirty="0">
                  <a:solidFill>
                    <a:srgbClr val="1F497D"/>
                  </a:solidFill>
                  <a:latin typeface="Tahoma" pitchFamily="34" charset="0"/>
                  <a:ea typeface="Tahoma" pitchFamily="34" charset="0"/>
                  <a:cs typeface="Tahoma" pitchFamily="34" charset="0"/>
                </a:rPr>
                <a:t>III. CÂU HỎI TRẮC NGHIỆM  </a:t>
              </a: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688059"/>
                </a:xfrm>
                <a:prstGeom prst="rect">
                  <a:avLst/>
                </a:prstGeom>
                <a:noFill/>
                <a:ln>
                  <a:noFill/>
                </a:ln>
              </p:spPr>
              <p:txBody>
                <a:bodyPr spcFirstLastPara="1" wrap="square" lIns="91408" tIns="45692" rIns="91408" bIns="45692" anchor="t" anchorCtr="0">
                  <a:spAutoFit/>
                </a:bodyPr>
                <a:lstStyle/>
                <a:p>
                  <a:pPr algn="ctr" defTabSz="2177060">
                    <a:defRPr/>
                  </a:pPr>
                  <a:r>
                    <a:rPr lang="en-US" sz="4400" b="1">
                      <a:latin typeface="Tahoma" panose="020B0604030504040204" pitchFamily="34" charset="0"/>
                      <a:ea typeface="Tahoma" panose="020B0604030504040204" pitchFamily="34" charset="0"/>
                      <a:cs typeface="Tahoma" panose="020B0604030504040204" pitchFamily="34" charset="0"/>
                    </a:rPr>
                    <a:t>6.24.</a:t>
                  </a:r>
                  <a:endParaRPr sz="46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4"/>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2917927" y="4776769"/>
            <a:ext cx="18373857" cy="3385176"/>
            <a:chOff x="241306" y="1268432"/>
            <a:chExt cx="8805895"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2417544"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220068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2200689"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42546"/>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2452473"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4739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5">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3962350" y="5012995"/>
                <a:ext cx="4120136" cy="923330"/>
              </a:xfrm>
              <a:prstGeom prst="rect">
                <a:avLst/>
              </a:prstGeom>
              <a:noFill/>
            </p:spPr>
            <p:txBody>
              <a:bodyPr wrap="square">
                <a:spAutoFit/>
              </a:bodyPr>
              <a:lstStyle/>
              <a:p>
                <a:r>
                  <a:rPr lang="en-US" sz="5400" b="1">
                    <a:solidFill>
                      <a:srgbClr val="EEF7E9"/>
                    </a:solidFill>
                    <a:effectLst/>
                    <a:latin typeface="Times New Roman" panose="02020603050405020304" pitchFamily="18" charset="0"/>
                    <a:ea typeface="Calibri" panose="020F0502020204030204" pitchFamily="34" charset="0"/>
                  </a:rPr>
                  <a:t> </a:t>
                </a:r>
                <a14:m>
                  <m:oMath xmlns:m="http://schemas.openxmlformats.org/officeDocument/2006/math">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𝑫</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a:solidFill>
                    <a:srgbClr val="EEF7E9"/>
                  </a:solidFill>
                  <a:latin typeface="Calibri"/>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3962350" y="5012995"/>
                <a:ext cx="4120136" cy="9233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6690510" y="5140509"/>
                <a:ext cx="4748452"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𝑫</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5400" b="1" i="1">
                  <a:solidFill>
                    <a:srgbClr val="EEF7E9"/>
                  </a:solidFill>
                  <a:latin typeface="Cambria Math" panose="02040503050406030204" pitchFamily="18"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6690510" y="5140509"/>
                <a:ext cx="4748452"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3962350" y="6961919"/>
                <a:ext cx="4099176"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a:solidFill>
                            <a:prstClr val="white"/>
                          </a:solidFill>
                          <a:latin typeface="Cambria Math"/>
                        </a:rPr>
                        <m:t>𝑫</m:t>
                      </m:r>
                      <m:r>
                        <a:rPr lang="en-US" sz="5400" b="1" i="1">
                          <a:solidFill>
                            <a:prstClr val="white"/>
                          </a:solidFill>
                          <a:latin typeface="Cambria Math"/>
                        </a:rPr>
                        <m:t>=</m:t>
                      </m:r>
                      <m:r>
                        <a:rPr lang="en-US" sz="5400" b="1" i="1" smtClean="0">
                          <a:solidFill>
                            <a:prstClr val="white"/>
                          </a:solidFill>
                          <a:latin typeface="Cambria Math" panose="02040503050406030204" pitchFamily="18" charset="0"/>
                          <a:ea typeface="Cambria Math" panose="02040503050406030204" pitchFamily="18" charset="0"/>
                        </a:rPr>
                        <m:t>ℝ</m:t>
                      </m:r>
                      <m:r>
                        <a:rPr lang="en-US" sz="5400" b="1" i="1">
                          <a:solidFill>
                            <a:prstClr val="white"/>
                          </a:solidFill>
                          <a:latin typeface="Cambria Math"/>
                        </a:rPr>
                        <m:t>\{</m:t>
                      </m:r>
                      <m:r>
                        <a:rPr lang="en-US" sz="5400" b="1" i="1">
                          <a:solidFill>
                            <a:prstClr val="white"/>
                          </a:solidFill>
                          <a:latin typeface="Cambria Math"/>
                        </a:rPr>
                        <m:t>𝟐</m:t>
                      </m:r>
                      <m:r>
                        <a:rPr lang="en-US" sz="5400" b="1" i="1">
                          <a:solidFill>
                            <a:prstClr val="white"/>
                          </a:solidFill>
                          <a:latin typeface="Cambria Math"/>
                        </a:rPr>
                        <m:t>}</m:t>
                      </m:r>
                    </m:oMath>
                  </m:oMathPara>
                </a14:m>
                <a:endParaRPr lang="en-US" sz="5400" b="1" i="1">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3962350" y="6961919"/>
                <a:ext cx="4099176"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6874684" y="6949649"/>
                <a:ext cx="2786539"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a:solidFill>
                            <a:prstClr val="white"/>
                          </a:solidFill>
                          <a:latin typeface="Cambria Math"/>
                        </a:rPr>
                        <m:t>𝑫</m:t>
                      </m:r>
                      <m:r>
                        <a:rPr lang="en-US" sz="5400" b="1" i="1">
                          <a:solidFill>
                            <a:prstClr val="white"/>
                          </a:solidFill>
                          <a:latin typeface="Cambria Math"/>
                        </a:rPr>
                        <m:t>=</m:t>
                      </m:r>
                      <m:r>
                        <a:rPr lang="en-US" sz="5400" b="1" i="1" smtClean="0">
                          <a:solidFill>
                            <a:prstClr val="white"/>
                          </a:solidFill>
                          <a:latin typeface="Cambria Math" panose="02040503050406030204" pitchFamily="18" charset="0"/>
                          <a:ea typeface="Cambria Math" panose="02040503050406030204" pitchFamily="18" charset="0"/>
                        </a:rPr>
                        <m:t>ℝ</m:t>
                      </m:r>
                    </m:oMath>
                  </m:oMathPara>
                </a14:m>
                <a:endParaRPr lang="en-US" sz="5400">
                  <a:solidFill>
                    <a:prstClr val="white"/>
                  </a:solidFill>
                  <a:latin typeface="Calibri"/>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6874684" y="6949649"/>
                <a:ext cx="2786539" cy="923330"/>
              </a:xfrm>
              <a:prstGeom prst="rect">
                <a:avLst/>
              </a:prstGeom>
              <a:blipFill>
                <a:blip r:embed="rId9"/>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15641246" y="5055858"/>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B</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751190" y="9190505"/>
                <a:ext cx="7440810" cy="1058175"/>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ĐK: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&gt;</m:t>
                    </m:r>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𝟐</m:t>
                    </m:r>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751190" y="9190505"/>
                <a:ext cx="7440810" cy="1058175"/>
              </a:xfrm>
              <a:prstGeom prst="rect">
                <a:avLst/>
              </a:prstGeom>
              <a:blipFill>
                <a:blip r:embed="rId10"/>
                <a:stretch>
                  <a:fillRect l="-3686" b="-29480"/>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05360" y="11825800"/>
            <a:ext cx="3641456" cy="855812"/>
          </a:xfrm>
          <a:prstGeom prst="rect">
            <a:avLst/>
          </a:prstGeom>
          <a:noFill/>
        </p:spPr>
        <p:txBody>
          <a:bodyPr wrap="square">
            <a:spAutoFit/>
          </a:bodyPr>
          <a:lstStyle/>
          <a:p>
            <a:pPr marL="630492">
              <a:lnSpc>
                <a:spcPct val="115000"/>
              </a:lnSpc>
              <a:spcAft>
                <a:spcPts val="1000"/>
              </a:spcAft>
              <a:tabLst>
                <a:tab pos="5028698" algn="l"/>
              </a:tabLst>
            </a:pP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6580722" y="2600763"/>
                <a:ext cx="12212696" cy="1516441"/>
              </a:xfrm>
              <a:prstGeom prst="rect">
                <a:avLst/>
              </a:prstGeom>
              <a:noFill/>
            </p:spPr>
            <p:txBody>
              <a:bodyPr wrap="square">
                <a:spAutoFit/>
              </a:bodyPr>
              <a:lstStyle/>
              <a:p>
                <a:pPr>
                  <a:lnSpc>
                    <a:spcPct val="115000"/>
                  </a:lnSpc>
                  <a:spcAft>
                    <a:spcPts val="800"/>
                  </a:spcAft>
                </a:pPr>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Tập xác định của hàm số </a:t>
                </a:r>
                <a14:m>
                  <m:oMath xmlns:m="http://schemas.openxmlformats.org/officeDocument/2006/math">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 là</a:t>
                </a:r>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6580722" y="2600763"/>
                <a:ext cx="12212696" cy="1516441"/>
              </a:xfrm>
              <a:prstGeom prst="rect">
                <a:avLst/>
              </a:prstGeom>
              <a:blipFill>
                <a:blip r:embed="rId11"/>
                <a:stretch>
                  <a:fillRect l="-2696" b="-7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8F782F-87BD-4A20-A74F-C422E5BDAFC1}"/>
                  </a:ext>
                </a:extLst>
              </p:cNvPr>
              <p:cNvSpPr txBox="1"/>
              <p:nvPr/>
            </p:nvSpPr>
            <p:spPr>
              <a:xfrm>
                <a:off x="4746816" y="10674129"/>
                <a:ext cx="13521138" cy="1058175"/>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Vậy tập xác định của hàm số là </a:t>
                </a:r>
                <a14:m>
                  <m:oMath xmlns:m="http://schemas.openxmlformats.org/officeDocument/2006/math">
                    <m:r>
                      <a:rPr lang="en-US" sz="4800" b="1" i="1">
                        <a:latin typeface="Cambria Math" panose="02040503050406030204" pitchFamily="18" charset="0"/>
                      </a:rPr>
                      <m:t>𝑫</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69" name="TextBox 68">
                <a:extLst>
                  <a:ext uri="{FF2B5EF4-FFF2-40B4-BE49-F238E27FC236}">
                    <a16:creationId xmlns:a16="http://schemas.microsoft.com/office/drawing/2014/main" id="{508F782F-87BD-4A20-A74F-C422E5BDAFC1}"/>
                  </a:ext>
                </a:extLst>
              </p:cNvPr>
              <p:cNvSpPr txBox="1">
                <a:spLocks noRot="1" noChangeAspect="1" noMove="1" noResize="1" noEditPoints="1" noAdjustHandles="1" noChangeArrowheads="1" noChangeShapeType="1" noTextEdit="1"/>
              </p:cNvSpPr>
              <p:nvPr/>
            </p:nvSpPr>
            <p:spPr>
              <a:xfrm>
                <a:off x="4746816" y="10674129"/>
                <a:ext cx="13521138" cy="1058175"/>
              </a:xfrm>
              <a:prstGeom prst="rect">
                <a:avLst/>
              </a:prstGeom>
              <a:blipFill>
                <a:blip r:embed="rId12"/>
                <a:stretch>
                  <a:fillRect l="-2074" r="-2119" b="-28736"/>
                </a:stretch>
              </a:blipFill>
            </p:spPr>
            <p:txBody>
              <a:bodyPr/>
              <a:lstStyle/>
              <a:p>
                <a:r>
                  <a:rPr lang="en-US">
                    <a:noFill/>
                  </a:rPr>
                  <a:t> </a:t>
                </a:r>
              </a:p>
            </p:txBody>
          </p:sp>
        </mc:Fallback>
      </mc:AlternateContent>
    </p:spTree>
    <p:extLst>
      <p:ext uri="{BB962C8B-B14F-4D97-AF65-F5344CB8AC3E}">
        <p14:creationId xmlns:p14="http://schemas.microsoft.com/office/powerpoint/2010/main" val="878374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barn(inVertical)">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6.26.</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2418462" y="5588388"/>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2418462" y="5588388"/>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4771B94-CE8A-4D08-B0F3-C958534C6448}"/>
                  </a:ext>
                </a:extLst>
              </p:cNvPr>
              <p:cNvSpPr/>
              <p:nvPr/>
            </p:nvSpPr>
            <p:spPr>
              <a:xfrm>
                <a:off x="6846137" y="5463672"/>
                <a:ext cx="2825389" cy="925446"/>
              </a:xfrm>
              <a:prstGeom prst="rect">
                <a:avLst/>
              </a:prstGeom>
            </p:spPr>
            <p:txBody>
              <a:bodyPr wrap="none">
                <a:spAutoFit/>
              </a:bodyPr>
              <a:lstStyle/>
              <a:p>
                <a:pPr defTabSz="2177060"/>
                <a14:m>
                  <m:oMath xmlns:m="http://schemas.openxmlformats.org/officeDocument/2006/math">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𝑨𝑩</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0" name="Rectangle 49">
                <a:extLst>
                  <a:ext uri="{FF2B5EF4-FFF2-40B4-BE49-F238E27FC236}">
                    <a16:creationId xmlns:a16="http://schemas.microsoft.com/office/drawing/2014/main" id="{74771B94-CE8A-4D08-B0F3-C958534C6448}"/>
                  </a:ext>
                </a:extLst>
              </p:cNvPr>
              <p:cNvSpPr>
                <a:spLocks noRot="1" noChangeAspect="1" noMove="1" noResize="1" noEditPoints="1" noAdjustHandles="1" noChangeArrowheads="1" noChangeShapeType="1" noTextEdit="1"/>
              </p:cNvSpPr>
              <p:nvPr/>
            </p:nvSpPr>
            <p:spPr>
              <a:xfrm>
                <a:off x="6846137" y="5463672"/>
                <a:ext cx="2825389" cy="925446"/>
              </a:xfrm>
              <a:prstGeom prst="rect">
                <a:avLst/>
              </a:prstGeom>
              <a:blipFill>
                <a:blip r:embed="rId6"/>
                <a:stretch>
                  <a:fillRect t="-5921" r="-8836"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1461185" y="5519468"/>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1461185" y="5519468"/>
                <a:ext cx="4786098" cy="769441"/>
              </a:xfrm>
              <a:prstGeom prst="rect">
                <a:avLst/>
              </a:prstGeom>
              <a:blipFill>
                <a:blip r:embed="rId7"/>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448868" y="4846641"/>
            <a:ext cx="23250899" cy="3312637"/>
            <a:chOff x="241306" y="1294761"/>
            <a:chExt cx="11319137" cy="1666651"/>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294766"/>
              <a:ext cx="4930786"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386610"/>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94761"/>
              <a:ext cx="4781314" cy="70932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8473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3" y="2263816"/>
              <a:ext cx="4750092"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8338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263816"/>
              <a:ext cx="4965715"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6948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8">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1747210" y="5114789"/>
                <a:ext cx="8992388"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Đồ</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1747210" y="5114789"/>
                <a:ext cx="8992388"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4127874" y="5157604"/>
                <a:ext cx="9609993"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Đồ</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(−∞;4)</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4127874" y="5157604"/>
                <a:ext cx="9609993"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1411986" y="7080627"/>
                <a:ext cx="9727932"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ị</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ch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0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1411986" y="7080627"/>
                <a:ext cx="9727932"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4419861" y="7112870"/>
                <a:ext cx="8952542"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ị</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ch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(1;4)</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4419861" y="7112870"/>
                <a:ext cx="8952542" cy="830997"/>
              </a:xfrm>
              <a:prstGeom prst="rect">
                <a:avLst/>
              </a:prstGeom>
              <a:blipFill>
                <a:blip r:embed="rId12"/>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477515"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C</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762141" y="8936599"/>
                <a:ext cx="19349562" cy="3849452"/>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4800" b="1" i="1">
                        <a:latin typeface="Cambria Math" panose="02040503050406030204" pitchFamily="18" charset="0"/>
                      </a:rPr>
                      <m:t>𝒚</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oMath>
                </a14:m>
                <a:r>
                  <a:rPr lang="en-US" sz="4800" b="1">
                    <a:latin typeface="Tahoma" panose="020B0604030504040204" pitchFamily="34" charset="0"/>
                    <a:ea typeface="Tahoma" panose="020B0604030504040204" pitchFamily="34" charset="0"/>
                    <a:cs typeface="Tahoma" panose="020B0604030504040204" pitchFamily="34" charset="0"/>
                  </a:rPr>
                  <a:t> có hệ số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r>
                          <a:rPr lang="en-US" sz="4800" b="1" i="1">
                            <a:latin typeface="Cambria Math" panose="02040503050406030204" pitchFamily="18" charset="0"/>
                          </a:rPr>
                          <m:t>;+∞</m:t>
                        </m:r>
                      </m:e>
                    </m:d>
                  </m:oMath>
                </a14:m>
                <a:r>
                  <a:rPr lang="en-US" sz="4800" b="1">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e>
                    </m:d>
                  </m:oMath>
                </a14:m>
                <a:r>
                  <a:rPr lang="en-US" sz="4800" b="1">
                    <a:latin typeface="Tahoma" panose="020B0604030504040204" pitchFamily="34" charset="0"/>
                    <a:ea typeface="Tahoma" panose="020B0604030504040204" pitchFamily="34" charset="0"/>
                    <a:cs typeface="Tahoma" panose="020B0604030504040204" pitchFamily="34" charset="0"/>
                  </a:rPr>
                  <a:t> do đó hàm số cũng nghịch biến trên khoảng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𝟏</m:t>
                        </m:r>
                      </m:e>
                    </m:d>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762141" y="8936599"/>
                <a:ext cx="19349562" cy="3849452"/>
              </a:xfrm>
              <a:prstGeom prst="rect">
                <a:avLst/>
              </a:prstGeom>
              <a:blipFill>
                <a:blip r:embed="rId13"/>
                <a:stretch>
                  <a:fillRect l="-1418" b="-7290"/>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00542" y="12245080"/>
            <a:ext cx="3177207"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7123874" y="2883001"/>
                <a:ext cx="11013572" cy="942053"/>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5400" i="1">
                        <a:latin typeface="Cambria Math" panose="02040503050406030204" pitchFamily="18" charset="0"/>
                      </a:rPr>
                      <m:t>𝑦</m:t>
                    </m:r>
                    <m:r>
                      <a:rPr lang="en-US" sz="5400" i="1">
                        <a:latin typeface="Cambria Math" panose="02040503050406030204" pitchFamily="18" charset="0"/>
                      </a:rPr>
                      <m:t>=</m:t>
                    </m:r>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−5</m:t>
                    </m:r>
                    <m:r>
                      <a:rPr lang="en-US" sz="5400" i="1">
                        <a:latin typeface="Cambria Math" panose="02040503050406030204" pitchFamily="18" charset="0"/>
                      </a:rPr>
                      <m:t>𝑥</m:t>
                    </m:r>
                    <m:r>
                      <a:rPr lang="en-US" sz="5400" i="1">
                        <a:latin typeface="Cambria Math" panose="02040503050406030204" pitchFamily="18" charset="0"/>
                      </a:rPr>
                      <m:t>+4</m:t>
                    </m:r>
                  </m:oMath>
                </a14:m>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7123874" y="2883001"/>
                <a:ext cx="11013572" cy="942053"/>
              </a:xfrm>
              <a:prstGeom prst="rect">
                <a:avLst/>
              </a:prstGeom>
              <a:blipFill>
                <a:blip r:embed="rId14"/>
                <a:stretch>
                  <a:fillRect l="-2990" t="-17532" b="-37662"/>
                </a:stretch>
              </a:blipFill>
            </p:spPr>
            <p:txBody>
              <a:bodyPr/>
              <a:lstStyle/>
              <a:p>
                <a:r>
                  <a:rPr lang="en-US">
                    <a:noFill/>
                  </a:rPr>
                  <a:t> </a:t>
                </a:r>
              </a:p>
            </p:txBody>
          </p:sp>
        </mc:Fallback>
      </mc:AlternateContent>
    </p:spTree>
    <p:extLst>
      <p:ext uri="{BB962C8B-B14F-4D97-AF65-F5344CB8AC3E}">
        <p14:creationId xmlns:p14="http://schemas.microsoft.com/office/powerpoint/2010/main" val="32739206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6.27.</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6228462" y="5534951"/>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6228462" y="5534951"/>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5271185" y="5466031"/>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5271185" y="5466031"/>
                <a:ext cx="4786098" cy="769441"/>
              </a:xfrm>
              <a:prstGeom prst="rect">
                <a:avLst/>
              </a:prstGeom>
              <a:blipFill>
                <a:blip r:embed="rId5"/>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3810000" y="4819318"/>
            <a:ext cx="17678400" cy="3385176"/>
            <a:chOff x="241306" y="1268432"/>
            <a:chExt cx="8472589"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2084238"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2314445"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2314445"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3572" y="236085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2119167"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3401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6">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5307593" y="5140420"/>
                <a:ext cx="327755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=−1</m:t>
                      </m:r>
                      <m:r>
                        <m:rPr>
                          <m:nor/>
                        </m:rPr>
                        <a:rPr lang="en-US" sz="5400" smtClean="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6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5307593" y="5140420"/>
                <a:ext cx="3277550"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7342744" y="5177235"/>
                <a:ext cx="3758994"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=−2</m:t>
                      </m:r>
                    </m:oMath>
                  </m:oMathPara>
                </a14:m>
                <a:endParaRPr lang="en-US" sz="54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7342744" y="5177235"/>
                <a:ext cx="3758994"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4424091" y="7077453"/>
                <a:ext cx="457194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=2</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4424091" y="7077453"/>
                <a:ext cx="4571940" cy="92333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7823312" y="7026961"/>
                <a:ext cx="3278426"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&gt;2</m:t>
                      </m:r>
                      <m:r>
                        <m:rPr>
                          <m:nor/>
                        </m:rPr>
                        <a:rPr lang="en-US" sz="54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54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7823312" y="7026961"/>
                <a:ext cx="3278426" cy="923330"/>
              </a:xfrm>
              <a:prstGeom prst="rect">
                <a:avLst/>
              </a:prstGeom>
              <a:blipFill>
                <a:blip r:embed="rId10"/>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3785299" y="5083661"/>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A</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697176" y="9103822"/>
                <a:ext cx="19248828" cy="1078950"/>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𝒎𝒙</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nghiệm đúng với mọi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ℝ</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697176" y="9103822"/>
                <a:ext cx="19248828" cy="1078950"/>
              </a:xfrm>
              <a:prstGeom prst="rect">
                <a:avLst/>
              </a:prstGeom>
              <a:blipFill>
                <a:blip r:embed="rId11"/>
                <a:stretch>
                  <a:fillRect l="-1457" b="-28249"/>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346138" y="11684999"/>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2384183" y="3261491"/>
                <a:ext cx="20619430" cy="942053"/>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−2</m:t>
                    </m:r>
                    <m:r>
                      <a:rPr lang="en-US" sz="5400" i="1">
                        <a:latin typeface="Cambria Math" panose="02040503050406030204" pitchFamily="18" charset="0"/>
                      </a:rPr>
                      <m:t>𝑚𝑥</m:t>
                    </m:r>
                    <m:r>
                      <a:rPr lang="en-US" sz="5400" i="1">
                        <a:latin typeface="Cambria Math" panose="02040503050406030204" pitchFamily="18" charset="0"/>
                      </a:rPr>
                      <m:t>+4&gt;0</m:t>
                    </m:r>
                  </m:oMath>
                </a14:m>
                <a:r>
                  <a:rPr lang="en-US" sz="5400">
                    <a:latin typeface="Tahoma" panose="020B0604030504040204" pitchFamily="34" charset="0"/>
                    <a:ea typeface="Tahoma" panose="020B0604030504040204" pitchFamily="34" charset="0"/>
                    <a:cs typeface="Tahoma" panose="020B0604030504040204" pitchFamily="34" charset="0"/>
                  </a:rPr>
                  <a:t> nghiệm đúng với mọi </a:t>
                </a:r>
                <a14:m>
                  <m:oMath xmlns:m="http://schemas.openxmlformats.org/officeDocument/2006/math">
                    <m:r>
                      <a:rPr lang="en-US" sz="5400" i="1">
                        <a:latin typeface="Cambria Math" panose="02040503050406030204" pitchFamily="18" charset="0"/>
                      </a:rPr>
                      <m:t>𝑥</m:t>
                    </m:r>
                    <m:r>
                      <a:rPr lang="en-US" sz="5400" i="1">
                        <a:latin typeface="Cambria Math" panose="02040503050406030204" pitchFamily="18" charset="0"/>
                      </a:rPr>
                      <m:t>∈</m:t>
                    </m:r>
                    <m:r>
                      <a:rPr lang="en-US" sz="5400" i="1">
                        <a:latin typeface="Cambria Math" panose="02040503050406030204" pitchFamily="18" charset="0"/>
                      </a:rPr>
                      <m:t>ℝ</m:t>
                    </m:r>
                  </m:oMath>
                </a14:m>
                <a:r>
                  <a:rPr lang="en-US" sz="5400">
                    <a:latin typeface="Tahoma" panose="020B0604030504040204" pitchFamily="34" charset="0"/>
                    <a:ea typeface="Tahoma" panose="020B0604030504040204" pitchFamily="34" charset="0"/>
                    <a:cs typeface="Tahoma" panose="020B0604030504040204" pitchFamily="34" charset="0"/>
                  </a:rPr>
                  <a:t> khi</a:t>
                </a: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2384183" y="3261491"/>
                <a:ext cx="20619430" cy="942053"/>
              </a:xfrm>
              <a:prstGeom prst="rect">
                <a:avLst/>
              </a:prstGeom>
              <a:blipFill>
                <a:blip r:embed="rId12"/>
                <a:stretch>
                  <a:fillRect l="-1567" t="-17419" r="-1123" b="-3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F8DEA68-AD56-4F5B-AAC5-9BF9939187E8}"/>
                  </a:ext>
                </a:extLst>
              </p:cNvPr>
              <p:cNvSpPr txBox="1"/>
              <p:nvPr/>
            </p:nvSpPr>
            <p:spPr>
              <a:xfrm>
                <a:off x="4604085" y="10531468"/>
                <a:ext cx="2883658" cy="122546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0">
                          <a:latin typeface="Cambria Math" panose="02040503050406030204" pitchFamily="18" charset="0"/>
                        </a:rPr>
                        <m:t>𝚫</m:t>
                      </m:r>
                      <m:r>
                        <a:rPr lang="en-US" sz="4800" b="1" i="1">
                          <a:latin typeface="Cambria Math" panose="02040503050406030204" pitchFamily="18" charset="0"/>
                        </a:rPr>
                        <m:t>′&lt;</m:t>
                      </m:r>
                      <m:r>
                        <a:rPr lang="en-US" sz="4800" b="1" i="1">
                          <a:latin typeface="Cambria Math" panose="02040503050406030204" pitchFamily="18" charset="0"/>
                        </a:rPr>
                        <m:t>𝟎</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6F8DEA68-AD56-4F5B-AAC5-9BF9939187E8}"/>
                  </a:ext>
                </a:extLst>
              </p:cNvPr>
              <p:cNvSpPr txBox="1">
                <a:spLocks noRot="1" noChangeAspect="1" noMove="1" noResize="1" noEditPoints="1" noAdjustHandles="1" noChangeArrowheads="1" noChangeShapeType="1" noTextEdit="1"/>
              </p:cNvSpPr>
              <p:nvPr/>
            </p:nvSpPr>
            <p:spPr>
              <a:xfrm>
                <a:off x="4604085" y="10531468"/>
                <a:ext cx="2883658" cy="12254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88B93D5-FBC8-4F90-882F-21D83FB10D74}"/>
                  </a:ext>
                </a:extLst>
              </p:cNvPr>
              <p:cNvSpPr txBox="1"/>
              <p:nvPr/>
            </p:nvSpPr>
            <p:spPr>
              <a:xfrm>
                <a:off x="7426132" y="10560139"/>
                <a:ext cx="4163370" cy="122546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𝒎</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&lt;</m:t>
                      </m:r>
                      <m:r>
                        <a:rPr lang="en-US" sz="4800" b="1" i="1">
                          <a:latin typeface="Cambria Math" panose="02040503050406030204" pitchFamily="18" charset="0"/>
                        </a:rPr>
                        <m:t>𝟎</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88B93D5-FBC8-4F90-882F-21D83FB10D74}"/>
                  </a:ext>
                </a:extLst>
              </p:cNvPr>
              <p:cNvSpPr txBox="1">
                <a:spLocks noRot="1" noChangeAspect="1" noMove="1" noResize="1" noEditPoints="1" noAdjustHandles="1" noChangeArrowheads="1" noChangeShapeType="1" noTextEdit="1"/>
              </p:cNvSpPr>
              <p:nvPr/>
            </p:nvSpPr>
            <p:spPr>
              <a:xfrm>
                <a:off x="7426132" y="10560139"/>
                <a:ext cx="4163370" cy="12254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34E7465-D334-4B71-B113-72DBBDC9E734}"/>
                  </a:ext>
                </a:extLst>
              </p:cNvPr>
              <p:cNvSpPr txBox="1"/>
              <p:nvPr/>
            </p:nvSpPr>
            <p:spPr>
              <a:xfrm>
                <a:off x="11589502" y="10531468"/>
                <a:ext cx="4832828" cy="1200329"/>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&lt;</m:t>
                      </m:r>
                      <m:r>
                        <a:rPr lang="en-US" sz="4800" b="1" i="1">
                          <a:latin typeface="Cambria Math" panose="02040503050406030204" pitchFamily="18" charset="0"/>
                        </a:rPr>
                        <m:t>𝒎</m:t>
                      </m:r>
                      <m:r>
                        <a:rPr lang="en-US" sz="4800" b="1" i="1">
                          <a:latin typeface="Cambria Math" panose="02040503050406030204" pitchFamily="18" charset="0"/>
                        </a:rPr>
                        <m:t>&lt;</m:t>
                      </m:r>
                      <m:r>
                        <a:rPr lang="en-US" sz="4800" b="1" i="1">
                          <a:latin typeface="Cambria Math" panose="02040503050406030204" pitchFamily="18" charset="0"/>
                        </a:rPr>
                        <m:t>𝟐</m:t>
                      </m:r>
                      <m:r>
                        <a:rPr lang="en-US" sz="4800" b="1" i="1">
                          <a:latin typeface="Cambria Math" panose="02040503050406030204" pitchFamily="18"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6" name="TextBox 65">
                <a:extLst>
                  <a:ext uri="{FF2B5EF4-FFF2-40B4-BE49-F238E27FC236}">
                    <a16:creationId xmlns:a16="http://schemas.microsoft.com/office/drawing/2014/main" id="{B34E7465-D334-4B71-B113-72DBBDC9E734}"/>
                  </a:ext>
                </a:extLst>
              </p:cNvPr>
              <p:cNvSpPr txBox="1">
                <a:spLocks noRot="1" noChangeAspect="1" noMove="1" noResize="1" noEditPoints="1" noAdjustHandles="1" noChangeArrowheads="1" noChangeShapeType="1" noTextEdit="1"/>
              </p:cNvSpPr>
              <p:nvPr/>
            </p:nvSpPr>
            <p:spPr>
              <a:xfrm>
                <a:off x="11589502" y="10531468"/>
                <a:ext cx="4832828" cy="120032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4354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arn(inVertic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anim calcmode="lin" valueType="num">
                                      <p:cBhvr>
                                        <p:cTn id="33" dur="1000" fill="hold"/>
                                        <p:tgtEl>
                                          <p:spTgt spid="71"/>
                                        </p:tgtEl>
                                        <p:attrNameLst>
                                          <p:attrName>ppt_x</p:attrName>
                                        </p:attrNameLst>
                                      </p:cBhvr>
                                      <p:tavLst>
                                        <p:tav tm="0">
                                          <p:val>
                                            <p:strVal val="#ppt_x"/>
                                          </p:val>
                                        </p:tav>
                                        <p:tav tm="100000">
                                          <p:val>
                                            <p:strVal val="#ppt_x"/>
                                          </p:val>
                                        </p:tav>
                                      </p:tavLst>
                                    </p:anim>
                                    <p:anim calcmode="lin" valueType="num">
                                      <p:cBhvr>
                                        <p:cTn id="3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56" grpId="0"/>
      <p:bldP spid="57" grpId="0"/>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6.28.</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2418462" y="5588388"/>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2418462" y="5588388"/>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4771B94-CE8A-4D08-B0F3-C958534C6448}"/>
                  </a:ext>
                </a:extLst>
              </p:cNvPr>
              <p:cNvSpPr/>
              <p:nvPr/>
            </p:nvSpPr>
            <p:spPr>
              <a:xfrm>
                <a:off x="6846137" y="5463672"/>
                <a:ext cx="2825389" cy="925446"/>
              </a:xfrm>
              <a:prstGeom prst="rect">
                <a:avLst/>
              </a:prstGeom>
            </p:spPr>
            <p:txBody>
              <a:bodyPr wrap="none">
                <a:spAutoFit/>
              </a:bodyPr>
              <a:lstStyle/>
              <a:p>
                <a:pPr defTabSz="2177060"/>
                <a14:m>
                  <m:oMath xmlns:m="http://schemas.openxmlformats.org/officeDocument/2006/math">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𝑨𝑩</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0" name="Rectangle 49">
                <a:extLst>
                  <a:ext uri="{FF2B5EF4-FFF2-40B4-BE49-F238E27FC236}">
                    <a16:creationId xmlns:a16="http://schemas.microsoft.com/office/drawing/2014/main" id="{74771B94-CE8A-4D08-B0F3-C958534C6448}"/>
                  </a:ext>
                </a:extLst>
              </p:cNvPr>
              <p:cNvSpPr>
                <a:spLocks noRot="1" noChangeAspect="1" noMove="1" noResize="1" noEditPoints="1" noAdjustHandles="1" noChangeArrowheads="1" noChangeShapeType="1" noTextEdit="1"/>
              </p:cNvSpPr>
              <p:nvPr/>
            </p:nvSpPr>
            <p:spPr>
              <a:xfrm>
                <a:off x="6846137" y="5463672"/>
                <a:ext cx="2825389" cy="925446"/>
              </a:xfrm>
              <a:prstGeom prst="rect">
                <a:avLst/>
              </a:prstGeom>
              <a:blipFill>
                <a:blip r:embed="rId6"/>
                <a:stretch>
                  <a:fillRect t="-5921" r="-8836"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1461185" y="5519468"/>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1461185" y="5519468"/>
                <a:ext cx="4786098" cy="769441"/>
              </a:xfrm>
              <a:prstGeom prst="rect">
                <a:avLst/>
              </a:prstGeom>
              <a:blipFill>
                <a:blip r:embed="rId7"/>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838199" y="4872818"/>
            <a:ext cx="20642235" cy="3385176"/>
            <a:chOff x="241306" y="1268432"/>
            <a:chExt cx="10298960"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3910609"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391060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3" y="2198670"/>
              <a:ext cx="3910608"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3476" y="232626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3910608"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27613" y="2364002"/>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1813031" y="5040918"/>
                <a:ext cx="7960931" cy="1039002"/>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m:t>
                      </m:r>
                    </m:oMath>
                  </m:oMathPara>
                </a14:m>
                <a:endParaRPr lang="en-US"/>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1813031" y="5040918"/>
                <a:ext cx="7960931" cy="10390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3636088" y="5154145"/>
                <a:ext cx="8489056" cy="1039002"/>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m:t>
                      </m:r>
                    </m:oMath>
                  </m:oMathPara>
                </a14:m>
                <a:endParaRPr lang="en-US"/>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3636088" y="5154145"/>
                <a:ext cx="8489056" cy="103900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1194856" y="6887061"/>
                <a:ext cx="7838042" cy="10390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m:t>
                      </m:r>
                      <m:r>
                        <a:rPr lang="en-US" sz="5400" i="1" smtClean="0">
                          <a:solidFill>
                            <a:srgbClr val="EEF7E9"/>
                          </a:solidFill>
                          <a:latin typeface="Cambria Math" panose="02040503050406030204" pitchFamily="18" charset="0"/>
                        </a:rPr>
                        <m:t>1</m:t>
                      </m:r>
                      <m:r>
                        <a:rPr lang="en-US" sz="5400" i="1" smtClean="0">
                          <a:solidFill>
                            <a:srgbClr val="EEF7E9"/>
                          </a:solidFill>
                          <a:latin typeface="Cambria Math" panose="02040503050406030204" pitchFamily="18" charset="0"/>
                        </a:rPr>
                        <m:t>+</m:t>
                      </m:r>
                      <m:rad>
                        <m:radPr>
                          <m:degHide m:val="on"/>
                          <m:ctrlPr>
                            <a:rPr lang="en-US" sz="5400" i="1">
                              <a:solidFill>
                                <a:srgbClr val="EEF7E9"/>
                              </a:solidFill>
                              <a:latin typeface="Cambria Math" panose="02040503050406030204" pitchFamily="18" charset="0"/>
                            </a:rPr>
                          </m:ctrlPr>
                        </m:radPr>
                        <m:deg/>
                        <m:e>
                          <m:r>
                            <a:rPr lang="en-US" sz="5400" i="1">
                              <a:solidFill>
                                <a:srgbClr val="EEF7E9"/>
                              </a:solidFill>
                              <a:latin typeface="Cambria Math" panose="02040503050406030204" pitchFamily="18" charset="0"/>
                            </a:rPr>
                            <m:t>5</m:t>
                          </m:r>
                        </m:e>
                      </m:rad>
                      <m:r>
                        <a:rPr lang="en-US" sz="5400" i="1">
                          <a:solidFill>
                            <a:srgbClr val="EEF7E9"/>
                          </a:solidFill>
                          <a:latin typeface="Cambria Math" panose="02040503050406030204" pitchFamily="18" charset="0"/>
                        </a:rPr>
                        <m:t>}</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1194856" y="6887061"/>
                <a:ext cx="7838042" cy="103900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4127874" y="7023529"/>
                <a:ext cx="7599067" cy="923330"/>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4127874" y="7023529"/>
                <a:ext cx="7599067" cy="923330"/>
              </a:xfrm>
              <a:prstGeom prst="rect">
                <a:avLst/>
              </a:prstGeom>
              <a:blipFill>
                <a:blip r:embed="rId12"/>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845568"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C</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4204300" y="2823640"/>
                <a:ext cx="18403032" cy="1042401"/>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Tập nghiệm của phương trình </a:t>
                </a:r>
                <a14:m>
                  <m:oMath xmlns:m="http://schemas.openxmlformats.org/officeDocument/2006/math">
                    <m:rad>
                      <m:radPr>
                        <m:degHide m:val="on"/>
                        <m:ctrlPr>
                          <a:rPr lang="en-US" sz="5400" i="1">
                            <a:latin typeface="Cambria Math" panose="02040503050406030204" pitchFamily="18" charset="0"/>
                          </a:rPr>
                        </m:ctrlPr>
                      </m:radPr>
                      <m:deg/>
                      <m:e>
                        <m:r>
                          <a:rPr lang="en-US" sz="5400" i="1">
                            <a:latin typeface="Cambria Math" panose="02040503050406030204" pitchFamily="18" charset="0"/>
                          </a:rPr>
                          <m:t>2</m:t>
                        </m:r>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m:t>
                        </m:r>
                        <m:r>
                          <a:rPr lang="en-US" sz="5400" i="1">
                            <a:latin typeface="Cambria Math" panose="02040503050406030204" pitchFamily="18" charset="0"/>
                          </a:rPr>
                          <m:t>3</m:t>
                        </m:r>
                      </m:e>
                    </m:rad>
                    <m:r>
                      <a:rPr lang="en-US" sz="5400" i="1">
                        <a:latin typeface="Cambria Math" panose="02040503050406030204" pitchFamily="18" charset="0"/>
                      </a:rPr>
                      <m:t>=</m:t>
                    </m:r>
                    <m:r>
                      <a:rPr lang="en-US" sz="5400" i="1">
                        <a:latin typeface="Cambria Math" panose="02040503050406030204" pitchFamily="18" charset="0"/>
                      </a:rPr>
                      <m:t>𝑥</m:t>
                    </m:r>
                    <m:r>
                      <a:rPr lang="en-US" sz="5400" i="1">
                        <a:latin typeface="Cambria Math" panose="02040503050406030204" pitchFamily="18" charset="0"/>
                      </a:rPr>
                      <m:t>−</m:t>
                    </m:r>
                    <m:r>
                      <a:rPr lang="en-US" sz="5400" i="1">
                        <a:latin typeface="Cambria Math" panose="02040503050406030204" pitchFamily="18" charset="0"/>
                      </a:rPr>
                      <m:t>1</m:t>
                    </m:r>
                  </m:oMath>
                </a14:m>
                <a:r>
                  <a:rPr lang="en-US" sz="5400">
                    <a:latin typeface="Tahoma" panose="020B0604030504040204" pitchFamily="34" charset="0"/>
                    <a:ea typeface="Tahoma" panose="020B0604030504040204" pitchFamily="34" charset="0"/>
                    <a:cs typeface="Tahoma" panose="020B0604030504040204" pitchFamily="34" charset="0"/>
                  </a:rPr>
                  <a:t> là</a:t>
                </a: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4204300" y="2823640"/>
                <a:ext cx="18403032" cy="1042401"/>
              </a:xfrm>
              <a:prstGeom prst="rect">
                <a:avLst/>
              </a:prstGeom>
              <a:blipFill>
                <a:blip r:embed="rId14"/>
                <a:stretch>
                  <a:fillRect l="-1789" t="-6433"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Content Placeholder 2">
                <a:extLst>
                  <a:ext uri="{FF2B5EF4-FFF2-40B4-BE49-F238E27FC236}">
                    <a16:creationId xmlns:a16="http://schemas.microsoft.com/office/drawing/2014/main" id="{177D0B2F-0CCA-7D5B-48FB-80F7E337CE93}"/>
                  </a:ext>
                </a:extLst>
              </p:cNvPr>
              <p:cNvSpPr txBox="1">
                <a:spLocks/>
              </p:cNvSpPr>
              <p:nvPr/>
            </p:nvSpPr>
            <p:spPr>
              <a:xfrm>
                <a:off x="438963" y="8401050"/>
                <a:ext cx="23736759" cy="485775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en-US" sz="4600" b="1" dirty="0" smtClean="0"/>
                  <a:t>Bình</a:t>
                </a:r>
                <a:r>
                  <a:rPr lang="en-US" sz="4600" b="1" dirty="0"/>
                  <a:t> </a:t>
                </a:r>
                <a:r>
                  <a:rPr lang="en-US" sz="4600" b="1" dirty="0" err="1"/>
                  <a:t>phương</a:t>
                </a:r>
                <a:r>
                  <a:rPr lang="en-US" sz="4600" b="1" dirty="0"/>
                  <a:t> </a:t>
                </a:r>
                <a:r>
                  <a:rPr lang="en-US" sz="4600" b="1" dirty="0" err="1"/>
                  <a:t>hai</a:t>
                </a:r>
                <a:r>
                  <a:rPr lang="en-US" sz="4600" b="1" dirty="0"/>
                  <a:t> </a:t>
                </a:r>
                <a:r>
                  <a:rPr lang="en-US" sz="4600" b="1" dirty="0" err="1"/>
                  <a:t>vế</a:t>
                </a:r>
                <a:r>
                  <a:rPr lang="en-US" sz="4600" b="1" dirty="0"/>
                  <a:t> của </a:t>
                </a:r>
                <a:r>
                  <a:rPr lang="en-US" sz="4600" b="1" dirty="0" err="1"/>
                  <a:t>phương</a:t>
                </a:r>
                <a:r>
                  <a:rPr lang="en-US" sz="4600" b="1" dirty="0"/>
                  <a:t> </a:t>
                </a:r>
                <a:r>
                  <a:rPr lang="en-US" sz="4600" b="1" dirty="0" err="1"/>
                  <a:t>trình</a:t>
                </a:r>
                <a:r>
                  <a:rPr lang="en-US" sz="4600" b="1" dirty="0"/>
                  <a:t> ta được:   </a:t>
                </a:r>
                <a14:m>
                  <m:oMath xmlns:m="http://schemas.openxmlformats.org/officeDocument/2006/math">
                    <m:r>
                      <a:rPr lang="en-US" sz="4600" b="1" i="0" smtClean="0">
                        <a:latin typeface="Cambria Math" panose="02040503050406030204" pitchFamily="18" charset="0"/>
                      </a:rPr>
                      <m:t>𝟐</m:t>
                    </m:r>
                    <m:sSup>
                      <m:sSupPr>
                        <m:ctrlPr>
                          <a:rPr lang="en-GB"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𝟑</m:t>
                    </m:r>
                    <m:r>
                      <a:rPr lang="en-US" sz="4600" b="1" i="1">
                        <a:latin typeface="Cambria Math" panose="02040503050406030204" pitchFamily="18" charset="0"/>
                      </a:rPr>
                      <m:t>=</m:t>
                    </m:r>
                    <m:sSup>
                      <m:sSupPr>
                        <m:ctrlPr>
                          <a:rPr lang="en-GB"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smtClean="0">
                        <a:latin typeface="Cambria Math" panose="02040503050406030204" pitchFamily="18" charset="0"/>
                      </a:rPr>
                      <m:t>𝟐</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0" smtClean="0">
                        <a:latin typeface="Cambria Math" panose="02040503050406030204" pitchFamily="18" charset="0"/>
                      </a:rPr>
                      <m:t>𝟏</m:t>
                    </m:r>
                  </m:oMath>
                </a14:m>
                <a:endParaRPr lang="en-GB" sz="4600" b="1" dirty="0"/>
              </a:p>
              <a:p>
                <a:pPr>
                  <a:lnSpc>
                    <a:spcPct val="100000"/>
                  </a:lnSpc>
                </a:pPr>
                <a:r>
                  <a:rPr lang="en-US" b="1" dirty="0"/>
                  <a:t>Sau </a:t>
                </a:r>
                <a:r>
                  <a:rPr lang="en-US" b="1" dirty="0" err="1"/>
                  <a:t>khi</a:t>
                </a:r>
                <a:r>
                  <a:rPr lang="en-US" b="1" dirty="0"/>
                  <a:t> </a:t>
                </a:r>
                <a:r>
                  <a:rPr lang="en-US" b="1" dirty="0" err="1"/>
                  <a:t>thu</a:t>
                </a:r>
                <a:r>
                  <a:rPr lang="en-US" b="1" dirty="0"/>
                  <a:t> </a:t>
                </a:r>
                <a:r>
                  <a:rPr lang="en-US" b="1" dirty="0" err="1"/>
                  <a:t>gọn</a:t>
                </a:r>
                <a:r>
                  <a:rPr lang="en-US" b="1" dirty="0"/>
                  <a:t> ta được</a:t>
                </a:r>
                <a:r>
                  <a:rPr lang="en-US" b="1" dirty="0" smtClean="0"/>
                  <a:t>:</a:t>
                </a:r>
                <a:r>
                  <a:rPr lang="en-US" b="1" dirty="0"/>
                  <a:t>	 </a:t>
                </a:r>
                <a14:m>
                  <m:oMath xmlns:m="http://schemas.openxmlformats.org/officeDocument/2006/math">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𝟎</m:t>
                    </m:r>
                  </m:oMath>
                </a14:m>
                <a:endParaRPr lang="en-GB" b="1" dirty="0"/>
              </a:p>
              <a:p>
                <a:pPr>
                  <a:lnSpc>
                    <a:spcPct val="100000"/>
                  </a:lnSpc>
                </a:pPr>
                <a:r>
                  <a:rPr lang="en-US" b="1" dirty="0" err="1"/>
                  <a:t>Từ</a:t>
                </a:r>
                <a:r>
                  <a:rPr lang="en-US" b="1" dirty="0"/>
                  <a:t> </a:t>
                </a:r>
                <a:r>
                  <a:rPr lang="en-US" b="1" dirty="0" err="1"/>
                  <a:t>đó</a:t>
                </a:r>
                <a:r>
                  <a:rPr lang="en-US" b="1" dirty="0"/>
                  <a:t> </a:t>
                </a:r>
                <a:r>
                  <a:rPr lang="en-US" b="1" dirty="0" err="1"/>
                  <a:t>tìm</a:t>
                </a:r>
                <a:r>
                  <a:rPr lang="en-US" b="1" dirty="0"/>
                  <a:t> </a:t>
                </a:r>
                <a:r>
                  <a:rPr lang="en-US" b="1" dirty="0" err="1"/>
                  <a:t>được</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e>
                    </m:rad>
                  </m:oMath>
                </a14:m>
                <a:r>
                  <a:rPr lang="en-US" b="1" dirty="0"/>
                  <a:t> </a:t>
                </a:r>
                <a:r>
                  <a:rPr lang="en-US" b="1" dirty="0" err="1"/>
                  <a:t>hoặc</a:t>
                </a:r>
                <a:r>
                  <a:rPr lang="en-US" b="1" dirty="0"/>
                  <a: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e>
                    </m:rad>
                  </m:oMath>
                </a14:m>
                <a:r>
                  <a:rPr lang="en-US" b="1" dirty="0" smtClean="0"/>
                  <a:t>.</a:t>
                </a:r>
                <a:endParaRPr lang="en-US" b="1" dirty="0"/>
              </a:p>
              <a:p>
                <a:pPr>
                  <a:lnSpc>
                    <a:spcPct val="130000"/>
                  </a:lnSpc>
                </a:pPr>
                <a:r>
                  <a:rPr lang="en-US" sz="4600" b="1" dirty="0"/>
                  <a:t>Thay </a:t>
                </a:r>
                <a:r>
                  <a:rPr lang="en-US" sz="4600" b="1" dirty="0" err="1"/>
                  <a:t>lần</a:t>
                </a:r>
                <a:r>
                  <a:rPr lang="en-US" sz="4600" b="1" dirty="0"/>
                  <a:t> </a:t>
                </a:r>
                <a:r>
                  <a:rPr lang="en-US" sz="4600" b="1" dirty="0" err="1"/>
                  <a:t>lượt</a:t>
                </a:r>
                <a:r>
                  <a:rPr lang="en-US" sz="4600" b="1" dirty="0"/>
                  <a:t> </a:t>
                </a:r>
                <a:r>
                  <a:rPr lang="en-US" sz="4600" b="1" dirty="0" err="1"/>
                  <a:t>hai</a:t>
                </a:r>
                <a:r>
                  <a:rPr lang="en-US" sz="4600" b="1" dirty="0"/>
                  <a:t> </a:t>
                </a:r>
                <a:r>
                  <a:rPr lang="en-US" sz="4600" b="1" dirty="0" err="1"/>
                  <a:t>giá</a:t>
                </a:r>
                <a:r>
                  <a:rPr lang="en-US" sz="4600" b="1" dirty="0"/>
                  <a:t> </a:t>
                </a:r>
                <a:r>
                  <a:rPr lang="en-US" sz="4600" b="1" dirty="0" err="1"/>
                  <a:t>trị</a:t>
                </a:r>
                <a:r>
                  <a:rPr lang="en-US" sz="4600" b="1" dirty="0"/>
                  <a:t> </a:t>
                </a:r>
                <a:r>
                  <a:rPr lang="en-US" sz="4600" b="1" dirty="0" err="1"/>
                  <a:t>này</a:t>
                </a:r>
                <a:r>
                  <a:rPr lang="en-US" sz="4600" b="1" dirty="0"/>
                  <a:t> </a:t>
                </a:r>
                <a:r>
                  <a:rPr lang="en-US" sz="4600" b="1" dirty="0" err="1"/>
                  <a:t>của</a:t>
                </a:r>
                <a:r>
                  <a:rPr lang="en-US" sz="4600" b="1" dirty="0"/>
                  <a:t> </a:t>
                </a:r>
                <a14:m>
                  <m:oMath xmlns:m="http://schemas.openxmlformats.org/officeDocument/2006/math">
                    <m:r>
                      <a:rPr lang="en-US" sz="4600" b="1" i="1">
                        <a:latin typeface="Cambria Math" panose="02040503050406030204" pitchFamily="18" charset="0"/>
                      </a:rPr>
                      <m:t>𝒙</m:t>
                    </m:r>
                  </m:oMath>
                </a14:m>
                <a:r>
                  <a:rPr lang="en-US" sz="4600" b="1" dirty="0"/>
                  <a:t> </a:t>
                </a:r>
                <a:r>
                  <a:rPr lang="en-US" sz="4600" b="1" dirty="0" err="1"/>
                  <a:t>vào</a:t>
                </a:r>
                <a:r>
                  <a:rPr lang="en-US" sz="4600" b="1" dirty="0"/>
                  <a:t> </a:t>
                </a:r>
                <a:r>
                  <a:rPr lang="en-US" sz="4600" b="1" dirty="0" err="1"/>
                  <a:t>phương</a:t>
                </a:r>
                <a:r>
                  <a:rPr lang="en-US" sz="4600" b="1" dirty="0"/>
                  <a:t> </a:t>
                </a:r>
                <a:r>
                  <a:rPr lang="en-US" sz="4600" b="1" dirty="0" err="1"/>
                  <a:t>trình</a:t>
                </a:r>
                <a:r>
                  <a:rPr lang="en-US" sz="4600" b="1" dirty="0"/>
                  <a:t> </a:t>
                </a:r>
                <a:r>
                  <a:rPr lang="en-US" sz="4600" b="1" dirty="0" err="1"/>
                  <a:t>đã</a:t>
                </a:r>
                <a:r>
                  <a:rPr lang="en-US" sz="4600" b="1" dirty="0"/>
                  <a:t> </a:t>
                </a:r>
                <a:r>
                  <a:rPr lang="en-US" sz="4600" b="1" dirty="0" err="1"/>
                  <a:t>cho</a:t>
                </a:r>
                <a:r>
                  <a:rPr lang="en-US" sz="4600" b="1" dirty="0"/>
                  <a:t>, ta </a:t>
                </a:r>
                <a:r>
                  <a:rPr lang="en-US" sz="4600" b="1" dirty="0" err="1" smtClean="0"/>
                  <a:t>thấy</a:t>
                </a:r>
                <a:r>
                  <a:rPr lang="en-US" sz="4600" b="1" dirty="0" smtClean="0"/>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𝟓</m:t>
                        </m:r>
                      </m:e>
                    </m:rad>
                  </m:oMath>
                </a14:m>
                <a:r>
                  <a:rPr lang="en-US" sz="4600" b="1" dirty="0" smtClean="0"/>
                  <a:t> </a:t>
                </a:r>
                <a:r>
                  <a:rPr lang="en-US" sz="4600" b="1" dirty="0" err="1"/>
                  <a:t>thỏa</a:t>
                </a:r>
                <a:r>
                  <a:rPr lang="en-US" sz="4600" b="1" dirty="0"/>
                  <a:t> </a:t>
                </a:r>
                <a:r>
                  <a:rPr lang="en-US" sz="4600" b="1" dirty="0" err="1"/>
                  <a:t>mãn</a:t>
                </a:r>
                <a:r>
                  <a:rPr lang="en-US" sz="4600" b="1" dirty="0"/>
                  <a:t>.</a:t>
                </a:r>
                <a:endParaRPr lang="en-GB" sz="4600" b="1" dirty="0"/>
              </a:p>
              <a:p>
                <a:pPr marL="0" indent="0">
                  <a:lnSpc>
                    <a:spcPct val="130000"/>
                  </a:lnSpc>
                  <a:buNone/>
                </a:pPr>
                <a:endParaRPr lang="en-GB" b="1" dirty="0"/>
              </a:p>
              <a:p>
                <a:pPr marL="274320" indent="0">
                  <a:lnSpc>
                    <a:spcPct val="130000"/>
                  </a:lnSpc>
                  <a:buNone/>
                </a:pPr>
                <a:endParaRPr lang="en-US" b="1" dirty="0"/>
              </a:p>
            </p:txBody>
          </p:sp>
        </mc:Choice>
        <mc:Fallback>
          <p:sp>
            <p:nvSpPr>
              <p:cNvPr id="69" name="Content Placeholder 2">
                <a:extLst>
                  <a:ext uri="{FF2B5EF4-FFF2-40B4-BE49-F238E27FC236}">
                    <a16:creationId xmlns:a16="http://schemas.microsoft.com/office/drawing/2014/main" id="{177D0B2F-0CCA-7D5B-48FB-80F7E337CE93}"/>
                  </a:ext>
                </a:extLst>
              </p:cNvPr>
              <p:cNvSpPr txBox="1">
                <a:spLocks noRot="1" noChangeAspect="1" noMove="1" noResize="1" noEditPoints="1" noAdjustHandles="1" noChangeArrowheads="1" noChangeShapeType="1" noTextEdit="1"/>
              </p:cNvSpPr>
              <p:nvPr/>
            </p:nvSpPr>
            <p:spPr>
              <a:xfrm>
                <a:off x="438963" y="8401050"/>
                <a:ext cx="23736759" cy="4857750"/>
              </a:xfrm>
              <a:prstGeom prst="rect">
                <a:avLst/>
              </a:prstGeom>
              <a:blipFill>
                <a:blip r:embed="rId15"/>
                <a:stretch>
                  <a:fillRect l="-1027" t="-2378" b="-7134"/>
                </a:stretch>
              </a:blipFill>
              <a:ln>
                <a:solidFill>
                  <a:srgbClr val="00B0F0"/>
                </a:solidFill>
              </a:ln>
            </p:spPr>
            <p:txBody>
              <a:bodyPr/>
              <a:lstStyle/>
              <a:p>
                <a:r>
                  <a:rPr lang="en-US">
                    <a:noFill/>
                  </a:rPr>
                  <a:t> </a:t>
                </a:r>
              </a:p>
            </p:txBody>
          </p:sp>
        </mc:Fallback>
      </mc:AlternateContent>
      <p:sp>
        <p:nvSpPr>
          <p:cNvPr id="73" name="TextBox 72">
            <a:extLst>
              <a:ext uri="{FF2B5EF4-FFF2-40B4-BE49-F238E27FC236}">
                <a16:creationId xmlns:a16="http://schemas.microsoft.com/office/drawing/2014/main" id="{27A4462B-A6BE-4E8C-B9D6-3186185AA01E}"/>
              </a:ext>
            </a:extLst>
          </p:cNvPr>
          <p:cNvSpPr txBox="1"/>
          <p:nvPr/>
        </p:nvSpPr>
        <p:spPr>
          <a:xfrm>
            <a:off x="20262330" y="12400252"/>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0767054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up)">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xEl>
                                              <p:pRg st="0" end="0"/>
                                            </p:txEl>
                                          </p:spTgt>
                                        </p:tgtEl>
                                        <p:attrNameLst>
                                          <p:attrName>style.visibility</p:attrName>
                                        </p:attrNameLst>
                                      </p:cBhvr>
                                      <p:to>
                                        <p:strVal val="visible"/>
                                      </p:to>
                                    </p:set>
                                    <p:anim calcmode="lin" valueType="num">
                                      <p:cBhvr additive="base">
                                        <p:cTn id="1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
                                            <p:txEl>
                                              <p:pRg st="1" end="1"/>
                                            </p:txEl>
                                          </p:spTgt>
                                        </p:tgtEl>
                                        <p:attrNameLst>
                                          <p:attrName>style.visibility</p:attrName>
                                        </p:attrNameLst>
                                      </p:cBhvr>
                                      <p:to>
                                        <p:strVal val="visible"/>
                                      </p:to>
                                    </p:set>
                                    <p:anim calcmode="lin" valueType="num">
                                      <p:cBhvr additive="base">
                                        <p:cTn id="25" dur="500" fill="hold"/>
                                        <p:tgtEl>
                                          <p:spTgt spid="6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9">
                                            <p:txEl>
                                              <p:pRg st="2" end="2"/>
                                            </p:txEl>
                                          </p:spTgt>
                                        </p:tgtEl>
                                        <p:attrNameLst>
                                          <p:attrName>style.visibility</p:attrName>
                                        </p:attrNameLst>
                                      </p:cBhvr>
                                      <p:to>
                                        <p:strVal val="visible"/>
                                      </p:to>
                                    </p:set>
                                    <p:anim calcmode="lin" valueType="num">
                                      <p:cBhvr additive="base">
                                        <p:cTn id="31"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9">
                                            <p:txEl>
                                              <p:pRg st="3" end="3"/>
                                            </p:txEl>
                                          </p:spTgt>
                                        </p:tgtEl>
                                        <p:attrNameLst>
                                          <p:attrName>style.visibility</p:attrName>
                                        </p:attrNameLst>
                                      </p:cBhvr>
                                      <p:to>
                                        <p:strVal val="visible"/>
                                      </p:to>
                                    </p:set>
                                    <p:anim calcmode="lin" valueType="num">
                                      <p:cBhvr additive="base">
                                        <p:cTn id="37" dur="500" fill="hold"/>
                                        <p:tgtEl>
                                          <p:spTgt spid="6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arn(inVertical)">
                                      <p:cBhvr>
                                        <p:cTn id="4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9" grpId="0" animBg="1"/>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004261" y="2971800"/>
            <a:ext cx="22808129" cy="11316843"/>
            <a:chOff x="1447798" y="1793813"/>
            <a:chExt cx="22808129" cy="1131684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793813"/>
              <a:ext cx="22808129" cy="11316843"/>
              <a:chOff x="1447798" y="1793813"/>
              <a:chExt cx="22808129" cy="11316843"/>
            </a:xfrm>
          </p:grpSpPr>
          <p:grpSp>
            <p:nvGrpSpPr>
              <p:cNvPr id="69" name="Group 68"/>
              <p:cNvGrpSpPr/>
              <p:nvPr/>
            </p:nvGrpSpPr>
            <p:grpSpPr>
              <a:xfrm>
                <a:off x="1575873" y="1797127"/>
                <a:ext cx="22680054" cy="8451362"/>
                <a:chOff x="-3538955" y="3448230"/>
                <a:chExt cx="22680054" cy="8451362"/>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8451362"/>
                  <a:chOff x="-3538955" y="3448230"/>
                  <a:chExt cx="22680054" cy="8451362"/>
                </a:xfrm>
              </p:grpSpPr>
              <p:sp>
                <p:nvSpPr>
                  <p:cNvPr id="72" name="Rounded Rectangle 71"/>
                  <p:cNvSpPr/>
                  <p:nvPr/>
                </p:nvSpPr>
                <p:spPr>
                  <a:xfrm>
                    <a:off x="-3538955" y="3677399"/>
                    <a:ext cx="22680054" cy="8222193"/>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pPr algn="ct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ÔN TẬP </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C00000"/>
                    </a:solidFill>
                    <a:latin typeface="Tahoma" panose="020B0604030504040204" pitchFamily="34" charset="0"/>
                    <a:ea typeface="Tahoma" panose="020B0604030504040204" pitchFamily="34" charset="0"/>
                    <a:cs typeface="Tahoma" panose="020B0604030504040204" pitchFamily="34" charset="0"/>
                  </a:rPr>
                  <a:t>tiết</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 1)</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2" y="5264647"/>
                <a:ext cx="7418154" cy="907184"/>
                <a:chOff x="7459670" y="7086600"/>
                <a:chExt cx="7419014" cy="907289"/>
              </a:xfrm>
            </p:grpSpPr>
            <p:sp>
              <p:nvSpPr>
                <p:cNvPr id="57" name="Rectangle 56"/>
                <p:cNvSpPr/>
                <p:nvPr/>
              </p:nvSpPr>
              <p:spPr>
                <a:xfrm>
                  <a:off x="9092456" y="7178187"/>
                  <a:ext cx="5786228"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SƠ ĐỒ KIẾN THỨC</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798" y="6866296"/>
                <a:ext cx="6896041" cy="910300"/>
                <a:chOff x="7459661" y="6576536"/>
                <a:chExt cx="6896833" cy="910405"/>
              </a:xfrm>
            </p:grpSpPr>
            <p:sp>
              <p:nvSpPr>
                <p:cNvPr id="75" name="Rectangle 74"/>
                <p:cNvSpPr/>
                <p:nvPr/>
              </p:nvSpPr>
              <p:spPr>
                <a:xfrm>
                  <a:off x="9126576" y="6671239"/>
                  <a:ext cx="5229918"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nvGrpSpPr>
                <p:cNvPr id="76" name="Group 32"/>
                <p:cNvGrpSpPr/>
                <p:nvPr/>
              </p:nvGrpSpPr>
              <p:grpSpPr>
                <a:xfrm>
                  <a:off x="7459661" y="6576536"/>
                  <a:ext cx="1426744" cy="853369"/>
                  <a:chOff x="7459659" y="5595841"/>
                  <a:chExt cx="1414965" cy="853369"/>
                </a:xfrm>
              </p:grpSpPr>
              <p:sp>
                <p:nvSpPr>
                  <p:cNvPr id="77" name="Isosceles Triangle 44"/>
                  <p:cNvSpPr/>
                  <p:nvPr/>
                </p:nvSpPr>
                <p:spPr>
                  <a:xfrm rot="16200000">
                    <a:off x="7469926" y="558557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503024" y="5717690"/>
                    <a:ext cx="1371600" cy="731520"/>
                    <a:chOff x="7503024" y="5717690"/>
                    <a:chExt cx="1371600" cy="731520"/>
                  </a:xfrm>
                </p:grpSpPr>
                <p:sp>
                  <p:nvSpPr>
                    <p:cNvPr id="79" name="Round Same Side Corner Rectangle 78"/>
                    <p:cNvSpPr/>
                    <p:nvPr/>
                  </p:nvSpPr>
                  <p:spPr>
                    <a:xfrm rot="5400000">
                      <a:off x="7823064" y="539765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92641" y="5721324"/>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87" name="TextBox 86"/>
              <p:cNvSpPr txBox="1"/>
              <p:nvPr/>
            </p:nvSpPr>
            <p:spPr>
              <a:xfrm>
                <a:off x="1951033" y="11270140"/>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3" name="TextBox 52"/>
              <p:cNvSpPr txBox="1"/>
              <p:nvPr/>
            </p:nvSpPr>
            <p:spPr>
              <a:xfrm>
                <a:off x="1951031" y="10163803"/>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1941419" y="12402770"/>
                <a:ext cx="530915"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5178549"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8423668" y="3006705"/>
              <a:ext cx="1316269" cy="1340151"/>
              <a:chOff x="8884644" y="2028734"/>
              <a:chExt cx="1316269" cy="1340151"/>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8922635" y="2028734"/>
                <a:ext cx="1175009" cy="1163573"/>
                <a:chOff x="8922635" y="2028732"/>
                <a:chExt cx="1175009" cy="1163574"/>
              </a:xfrm>
            </p:grpSpPr>
            <p:sp>
              <p:nvSpPr>
                <p:cNvPr id="108" name="Oval 107">
                  <a:extLst>
                    <a:ext uri="{FF2B5EF4-FFF2-40B4-BE49-F238E27FC236}">
                      <a16:creationId xmlns:a16="http://schemas.microsoft.com/office/drawing/2014/main" id="{4E1041DC-D475-450B-91E9-794165D6DE77}"/>
                    </a:ext>
                  </a:extLst>
                </p:cNvPr>
                <p:cNvSpPr/>
                <p:nvPr/>
              </p:nvSpPr>
              <p:spPr>
                <a:xfrm>
                  <a:off x="8922635" y="2048786"/>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8964583" y="2028732"/>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8884644" y="2045486"/>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sp>
        <p:nvSpPr>
          <p:cNvPr id="39" name="Round Same Side Corner Rectangle 60">
            <a:extLst>
              <a:ext uri="{FF2B5EF4-FFF2-40B4-BE49-F238E27FC236}">
                <a16:creationId xmlns:a16="http://schemas.microsoft.com/office/drawing/2014/main" id="{0D316D74-2224-DA90-3C05-86B3BC0C1FDB}"/>
              </a:ext>
            </a:extLst>
          </p:cNvPr>
          <p:cNvSpPr/>
          <p:nvPr/>
        </p:nvSpPr>
        <p:spPr>
          <a:xfrm rot="5400000">
            <a:off x="1360034" y="9432123"/>
            <a:ext cx="731435" cy="1382858"/>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F050CD0B-962D-3F23-8241-1172CFF9ECA9}"/>
              </a:ext>
            </a:extLst>
          </p:cNvPr>
          <p:cNvSpPr txBox="1"/>
          <p:nvPr/>
        </p:nvSpPr>
        <p:spPr>
          <a:xfrm>
            <a:off x="1468220" y="9795520"/>
            <a:ext cx="511679"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sp>
        <p:nvSpPr>
          <p:cNvPr id="41" name="Rectangle 40">
            <a:extLst>
              <a:ext uri="{FF2B5EF4-FFF2-40B4-BE49-F238E27FC236}">
                <a16:creationId xmlns:a16="http://schemas.microsoft.com/office/drawing/2014/main" id="{06CA3F94-24FC-649C-F3B2-5B9EADBCCC20}"/>
              </a:ext>
            </a:extLst>
          </p:cNvPr>
          <p:cNvSpPr/>
          <p:nvPr/>
        </p:nvSpPr>
        <p:spPr>
          <a:xfrm>
            <a:off x="2686004" y="9630392"/>
            <a:ext cx="6837128"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BÀI TẬP TRẮC NGHIỆM</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D725F5-894F-C81C-BD7C-6B60708679E8}"/>
              </a:ext>
            </a:extLst>
          </p:cNvPr>
          <p:cNvPicPr>
            <a:picLocks noChangeAspect="1"/>
          </p:cNvPicPr>
          <p:nvPr/>
        </p:nvPicPr>
        <p:blipFill>
          <a:blip r:embed="rId2"/>
          <a:stretch>
            <a:fillRect/>
          </a:stretch>
        </p:blipFill>
        <p:spPr>
          <a:xfrm>
            <a:off x="7010400" y="789214"/>
            <a:ext cx="11353800" cy="12877800"/>
          </a:xfrm>
          <a:prstGeom prst="rect">
            <a:avLst/>
          </a:prstGeom>
        </p:spPr>
      </p:pic>
      <p:sp>
        <p:nvSpPr>
          <p:cNvPr id="5" name="Rectangle 4">
            <a:extLst>
              <a:ext uri="{FF2B5EF4-FFF2-40B4-BE49-F238E27FC236}">
                <a16:creationId xmlns:a16="http://schemas.microsoft.com/office/drawing/2014/main" id="{6AB60795-D2B6-83A6-7859-C36887903D0C}"/>
              </a:ext>
            </a:extLst>
          </p:cNvPr>
          <p:cNvSpPr/>
          <p:nvPr/>
        </p:nvSpPr>
        <p:spPr>
          <a:xfrm>
            <a:off x="228600" y="1905000"/>
            <a:ext cx="6442789" cy="815608"/>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I. SƠ ĐỒ KIẾN THỨC</a:t>
            </a:r>
          </a:p>
        </p:txBody>
      </p:sp>
    </p:spTree>
    <p:extLst>
      <p:ext uri="{BB962C8B-B14F-4D97-AF65-F5344CB8AC3E}">
        <p14:creationId xmlns:p14="http://schemas.microsoft.com/office/powerpoint/2010/main" val="120649712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BB812C-203A-F204-A2E2-4F303C303D0B}"/>
              </a:ext>
            </a:extLst>
          </p:cNvPr>
          <p:cNvPicPr>
            <a:picLocks noChangeAspect="1"/>
          </p:cNvPicPr>
          <p:nvPr/>
        </p:nvPicPr>
        <p:blipFill>
          <a:blip r:embed="rId2"/>
          <a:stretch>
            <a:fillRect/>
          </a:stretch>
        </p:blipFill>
        <p:spPr>
          <a:xfrm>
            <a:off x="4572000" y="1211774"/>
            <a:ext cx="14512824" cy="12504226"/>
          </a:xfrm>
          <a:prstGeom prst="rect">
            <a:avLst/>
          </a:prstGeom>
        </p:spPr>
      </p:pic>
    </p:spTree>
    <p:extLst>
      <p:ext uri="{BB962C8B-B14F-4D97-AF65-F5344CB8AC3E}">
        <p14:creationId xmlns:p14="http://schemas.microsoft.com/office/powerpoint/2010/main" val="330169662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FF005D06-2F2E-FB18-23CE-064A9B4D1EEC}"/>
                  </a:ext>
                </a:extLst>
              </p:cNvPr>
              <p:cNvSpPr txBox="1"/>
              <p:nvPr/>
            </p:nvSpPr>
            <p:spPr>
              <a:xfrm>
                <a:off x="2057400" y="1143000"/>
                <a:ext cx="20650199" cy="13169695"/>
              </a:xfrm>
              <a:prstGeom prst="rect">
                <a:avLst/>
              </a:prstGeom>
              <a:noFill/>
            </p:spPr>
            <p:txBody>
              <a:bodyPr wrap="square">
                <a:spAutoFit/>
              </a:bodyPr>
              <a:lstStyle/>
              <a:p>
                <a:pPr>
                  <a:lnSpc>
                    <a:spcPct val="150000"/>
                  </a:lnSpc>
                </a:pPr>
                <a:r>
                  <a:rPr lang="en-US" sz="4400" b="1" dirty="0" smtClean="0">
                    <a:latin typeface="Tomaho"/>
                  </a:rPr>
                  <a:t>PHƯƠNG PHÁP GIẢI MỘT SỐ BÀI TOÁN</a:t>
                </a:r>
                <a:endParaRPr lang="vi-VN" sz="4400" b="1" dirty="0">
                  <a:latin typeface="Tomaho"/>
                </a:endParaRPr>
              </a:p>
              <a:p>
                <a:pPr>
                  <a:lnSpc>
                    <a:spcPct val="150000"/>
                  </a:lnSpc>
                </a:pPr>
                <a:r>
                  <a:rPr lang="en-US" sz="4400" b="1" i="1" dirty="0">
                    <a:latin typeface="Tomaho"/>
                  </a:rPr>
                  <a:t>A.  </a:t>
                </a:r>
                <a:r>
                  <a:rPr lang="vi-VN" sz="4400" b="1" i="1" dirty="0">
                    <a:latin typeface="Tomaho"/>
                  </a:rPr>
                  <a:t>PP </a:t>
                </a:r>
                <a:r>
                  <a:rPr lang="vi-VN" sz="4400" b="1" i="1" dirty="0" err="1">
                    <a:latin typeface="Tomaho"/>
                  </a:rPr>
                  <a:t>vẽ</a:t>
                </a:r>
                <a:r>
                  <a:rPr lang="vi-VN" sz="4400" b="1" i="1" dirty="0">
                    <a:latin typeface="Tomaho"/>
                  </a:rPr>
                  <a:t> </a:t>
                </a:r>
                <a:r>
                  <a:rPr lang="vi-VN" sz="4400" b="1" i="1" dirty="0" err="1">
                    <a:latin typeface="Tomaho"/>
                  </a:rPr>
                  <a:t>đồ</a:t>
                </a:r>
                <a:r>
                  <a:rPr lang="vi-VN" sz="4400" b="1" i="1" dirty="0">
                    <a:latin typeface="Tomaho"/>
                  </a:rPr>
                  <a:t> </a:t>
                </a:r>
                <a:r>
                  <a:rPr lang="vi-VN" sz="4400" b="1" i="1" dirty="0" err="1">
                    <a:latin typeface="Tomaho"/>
                  </a:rPr>
                  <a:t>thị</a:t>
                </a:r>
                <a:r>
                  <a:rPr lang="vi-VN" sz="4400" b="1" i="1" dirty="0">
                    <a:latin typeface="Tomaho"/>
                  </a:rPr>
                  <a:t> </a:t>
                </a:r>
                <a:r>
                  <a:rPr lang="vi-VN" sz="4400" b="1" i="1" dirty="0" err="1">
                    <a:latin typeface="Tomaho"/>
                  </a:rPr>
                  <a:t>hàm</a:t>
                </a:r>
                <a:r>
                  <a:rPr lang="vi-VN" sz="4400" b="1" i="1" dirty="0">
                    <a:latin typeface="Tomaho"/>
                  </a:rPr>
                  <a:t> </a:t>
                </a:r>
                <a:r>
                  <a:rPr lang="vi-VN" sz="4400" b="1" i="1" dirty="0" err="1">
                    <a:latin typeface="Tomaho"/>
                  </a:rPr>
                  <a:t>số</a:t>
                </a:r>
                <a:r>
                  <a:rPr lang="vi-VN" sz="4400" b="1" i="1" dirty="0">
                    <a:latin typeface="Tomaho"/>
                  </a:rPr>
                  <a:t> </a:t>
                </a:r>
                <a:r>
                  <a:rPr lang="vi-VN" sz="4400" b="1" i="1" dirty="0" err="1">
                    <a:latin typeface="Tomaho"/>
                  </a:rPr>
                  <a:t>bậc</a:t>
                </a:r>
                <a:r>
                  <a:rPr lang="vi-VN" sz="4400" b="1" i="1" dirty="0">
                    <a:latin typeface="Tomaho"/>
                  </a:rPr>
                  <a:t> hai</a:t>
                </a:r>
              </a:p>
              <a:p>
                <a:pPr>
                  <a:lnSpc>
                    <a:spcPct val="150000"/>
                  </a:lnSpc>
                </a:pPr>
                <a:r>
                  <a:rPr lang="en-US" sz="4400" dirty="0">
                    <a:latin typeface="Tomaho"/>
                  </a:rPr>
                  <a:t>    </a:t>
                </a:r>
                <a:r>
                  <a:rPr lang="vi-VN" sz="4400" dirty="0">
                    <a:latin typeface="Tomaho"/>
                  </a:rPr>
                  <a:t> </a:t>
                </a:r>
                <a:r>
                  <a:rPr lang="vi-VN" sz="4400" dirty="0" err="1">
                    <a:latin typeface="Tomaho"/>
                  </a:rPr>
                  <a:t>Để</a:t>
                </a:r>
                <a:r>
                  <a:rPr lang="vi-VN" sz="4400" dirty="0">
                    <a:latin typeface="Tomaho"/>
                  </a:rPr>
                  <a:t> </a:t>
                </a:r>
                <a:r>
                  <a:rPr lang="vi-VN" sz="4400" dirty="0" err="1">
                    <a:latin typeface="Tomaho"/>
                  </a:rPr>
                  <a:t>vẽ</a:t>
                </a:r>
                <a:r>
                  <a:rPr lang="vi-VN" sz="4400" dirty="0">
                    <a:latin typeface="Tomaho"/>
                  </a:rPr>
                  <a:t> </a:t>
                </a:r>
                <a:r>
                  <a:rPr lang="vi-VN" sz="4400" dirty="0" err="1">
                    <a:latin typeface="Tomaho"/>
                  </a:rPr>
                  <a:t>đường</a:t>
                </a:r>
                <a:r>
                  <a:rPr lang="vi-VN" sz="4400" dirty="0">
                    <a:latin typeface="Tomaho"/>
                  </a:rPr>
                  <a:t> </a:t>
                </a:r>
                <a:r>
                  <a:rPr lang="vi-VN" sz="4400" dirty="0" err="1">
                    <a:latin typeface="Tomaho"/>
                  </a:rPr>
                  <a:t>parabol</a:t>
                </a:r>
                <a:r>
                  <a:rPr lang="vi-VN" sz="4400" dirty="0">
                    <a:latin typeface="Tomaho"/>
                  </a:rPr>
                  <a:t> </a:t>
                </a:r>
                <a14:m>
                  <m:oMath xmlns:m="http://schemas.openxmlformats.org/officeDocument/2006/math">
                    <m:r>
                      <a:rPr lang="en-US" sz="4400" i="1">
                        <a:latin typeface="Cambria Math" panose="02040503050406030204" pitchFamily="18" charset="0"/>
                      </a:rPr>
                      <m:t>𝑦</m:t>
                    </m:r>
                    <m:r>
                      <a:rPr lang="en-US" sz="4400" i="1">
                        <a:latin typeface="Cambria Math" panose="02040503050406030204" pitchFamily="18" charset="0"/>
                      </a:rPr>
                      <m:t>=</m:t>
                    </m:r>
                    <m:r>
                      <a:rPr lang="en-US" sz="4400" b="0" i="1" smtClean="0">
                        <a:latin typeface="Cambria Math" panose="02040503050406030204" pitchFamily="18" charset="0"/>
                      </a:rPr>
                      <m:t>𝑎</m:t>
                    </m:r>
                    <m:sSup>
                      <m:sSupPr>
                        <m:ctrlPr>
                          <a:rPr lang="en-US" sz="4400" i="1">
                            <a:latin typeface="Cambria Math" panose="02040503050406030204" pitchFamily="18" charset="0"/>
                          </a:rPr>
                        </m:ctrlPr>
                      </m:sSupPr>
                      <m:e>
                        <m:r>
                          <a:rPr lang="en-US" sz="4400" i="1">
                            <a:latin typeface="Cambria Math" panose="02040503050406030204" pitchFamily="18" charset="0"/>
                          </a:rPr>
                          <m:t>𝑥</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b="0" i="1" smtClean="0">
                        <a:latin typeface="Cambria Math" panose="02040503050406030204" pitchFamily="18" charset="0"/>
                      </a:rPr>
                      <m:t>𝑏</m:t>
                    </m:r>
                    <m:r>
                      <a:rPr lang="en-US" sz="4400" i="1">
                        <a:latin typeface="Cambria Math" panose="02040503050406030204" pitchFamily="18" charset="0"/>
                      </a:rPr>
                      <m:t>𝑥</m:t>
                    </m:r>
                    <m:r>
                      <a:rPr lang="en-US" sz="4400" b="0" i="1" smtClean="0">
                        <a:latin typeface="Cambria Math" panose="02040503050406030204" pitchFamily="18" charset="0"/>
                      </a:rPr>
                      <m:t>+</m:t>
                    </m:r>
                    <m:r>
                      <a:rPr lang="en-US" sz="4400" b="0" i="1" smtClean="0">
                        <a:latin typeface="Cambria Math" panose="02040503050406030204" pitchFamily="18" charset="0"/>
                      </a:rPr>
                      <m:t>𝑐</m:t>
                    </m:r>
                    <m:r>
                      <a:rPr lang="en-US" sz="4400" i="1">
                        <a:latin typeface="Cambria Math" panose="02040503050406030204" pitchFamily="18" charset="0"/>
                      </a:rPr>
                      <m:t> </m:t>
                    </m:r>
                  </m:oMath>
                </a14:m>
                <a:r>
                  <a:rPr lang="vi-VN" sz="4400" dirty="0" smtClean="0">
                    <a:latin typeface="Tomaho"/>
                  </a:rPr>
                  <a:t> </a:t>
                </a:r>
                <a:r>
                  <a:rPr lang="vi-VN" sz="4400" dirty="0">
                    <a:latin typeface="Tomaho"/>
                  </a:rPr>
                  <a:t>ta </a:t>
                </a:r>
                <a:r>
                  <a:rPr lang="vi-VN" sz="4400" dirty="0" err="1">
                    <a:latin typeface="Tomaho"/>
                  </a:rPr>
                  <a:t>tiến</a:t>
                </a:r>
                <a:r>
                  <a:rPr lang="vi-VN" sz="4400" dirty="0">
                    <a:latin typeface="Tomaho"/>
                  </a:rPr>
                  <a:t> </a:t>
                </a:r>
                <a:r>
                  <a:rPr lang="vi-VN" sz="4400" dirty="0" err="1">
                    <a:latin typeface="Tomaho"/>
                  </a:rPr>
                  <a:t>hành</a:t>
                </a:r>
                <a:r>
                  <a:rPr lang="vi-VN" sz="4400" dirty="0">
                    <a:latin typeface="Tomaho"/>
                  </a:rPr>
                  <a:t> theo </a:t>
                </a:r>
                <a:r>
                  <a:rPr lang="vi-VN" sz="4400" dirty="0" err="1">
                    <a:latin typeface="Tomaho"/>
                  </a:rPr>
                  <a:t>các</a:t>
                </a:r>
                <a:r>
                  <a:rPr lang="vi-VN" sz="4400" dirty="0">
                    <a:latin typeface="Tomaho"/>
                  </a:rPr>
                  <a:t> </a:t>
                </a:r>
                <a:r>
                  <a:rPr lang="vi-VN" sz="4400" dirty="0" err="1">
                    <a:latin typeface="Tomaho"/>
                  </a:rPr>
                  <a:t>bước</a:t>
                </a:r>
                <a:r>
                  <a:rPr lang="vi-VN" sz="4400" dirty="0">
                    <a:latin typeface="Tomaho"/>
                  </a:rPr>
                  <a:t> sau:</a:t>
                </a:r>
              </a:p>
              <a:p>
                <a:pPr>
                  <a:lnSpc>
                    <a:spcPct val="150000"/>
                  </a:lnSpc>
                </a:pPr>
                <a:r>
                  <a:rPr lang="en-US" sz="4400" dirty="0">
                    <a:latin typeface="Tomaho"/>
                  </a:rPr>
                  <a:t>            </a:t>
                </a:r>
                <a:r>
                  <a:rPr lang="vi-VN" sz="4400" dirty="0">
                    <a:latin typeface="Tomaho"/>
                  </a:rPr>
                  <a:t>1. Xác định toạ độ đỉnh </a:t>
                </a:r>
                <a14:m>
                  <m:oMath xmlns:m="http://schemas.openxmlformats.org/officeDocument/2006/math">
                    <m:d>
                      <m:dPr>
                        <m:ctrlPr>
                          <a:rPr lang="en-US" sz="4400" i="1" smtClean="0">
                            <a:latin typeface="Cambria Math" panose="02040503050406030204" pitchFamily="18" charset="0"/>
                          </a:rPr>
                        </m:ctrlPr>
                      </m:dPr>
                      <m:e>
                        <m:f>
                          <m:fPr>
                            <m:ctrlPr>
                              <a:rPr lang="en-US" sz="4400" i="1" smtClean="0">
                                <a:latin typeface="Cambria Math" panose="02040503050406030204" pitchFamily="18" charset="0"/>
                              </a:rPr>
                            </m:ctrlPr>
                          </m:fPr>
                          <m:num>
                            <m:r>
                              <a:rPr lang="en-US" sz="4400" b="0" i="1" smtClean="0">
                                <a:latin typeface="Cambria Math" panose="02040503050406030204" pitchFamily="18" charset="0"/>
                              </a:rPr>
                              <m:t>−</m:t>
                            </m:r>
                            <m:r>
                              <a:rPr lang="en-US" sz="4400" b="0" i="1" smtClean="0">
                                <a:latin typeface="Cambria Math" panose="02040503050406030204" pitchFamily="18" charset="0"/>
                              </a:rPr>
                              <m:t>𝑏</m:t>
                            </m:r>
                          </m:num>
                          <m:den>
                            <m:r>
                              <a:rPr lang="en-US" sz="4400" b="0" i="1" smtClean="0">
                                <a:latin typeface="Cambria Math" panose="02040503050406030204" pitchFamily="18" charset="0"/>
                              </a:rPr>
                              <m:t>2</m:t>
                            </m:r>
                            <m:r>
                              <a:rPr lang="en-US" sz="4400" b="0" i="1" smtClean="0">
                                <a:latin typeface="Cambria Math" panose="02040503050406030204" pitchFamily="18" charset="0"/>
                              </a:rPr>
                              <m:t>𝑎</m:t>
                            </m:r>
                          </m:den>
                        </m:f>
                        <m:r>
                          <a:rPr lang="en-US" sz="4400" b="0" i="1" smtClean="0">
                            <a:latin typeface="Cambria Math" panose="02040503050406030204" pitchFamily="18" charset="0"/>
                          </a:rPr>
                          <m:t>;</m:t>
                        </m:r>
                        <m:f>
                          <m:fPr>
                            <m:ctrlPr>
                              <a:rPr lang="en-US" sz="4400" b="0" i="1" smtClean="0">
                                <a:latin typeface="Cambria Math" panose="02040503050406030204" pitchFamily="18" charset="0"/>
                              </a:rPr>
                            </m:ctrlPr>
                          </m:fPr>
                          <m:num>
                            <m:r>
                              <a:rPr lang="en-US" sz="4400" b="0" i="1" smtClean="0">
                                <a:latin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m:t>
                            </m:r>
                          </m:num>
                          <m:den>
                            <m:r>
                              <a:rPr lang="en-US" sz="4400" b="0" i="1" smtClean="0">
                                <a:latin typeface="Cambria Math" panose="02040503050406030204" pitchFamily="18" charset="0"/>
                              </a:rPr>
                              <m:t>4</m:t>
                            </m:r>
                            <m:r>
                              <a:rPr lang="en-US" sz="4400" b="0" i="1" smtClean="0">
                                <a:latin typeface="Cambria Math" panose="02040503050406030204" pitchFamily="18" charset="0"/>
                              </a:rPr>
                              <m:t>𝑎</m:t>
                            </m:r>
                          </m:den>
                        </m:f>
                      </m:e>
                    </m:d>
                  </m:oMath>
                </a14:m>
                <a:r>
                  <a:rPr lang="vi-VN" sz="4400" dirty="0" smtClean="0">
                    <a:latin typeface="Tomaho"/>
                  </a:rPr>
                  <a:t>;</a:t>
                </a:r>
                <a:endParaRPr lang="vi-VN" sz="4400" dirty="0">
                  <a:latin typeface="Tomaho"/>
                </a:endParaRPr>
              </a:p>
              <a:p>
                <a:pPr>
                  <a:lnSpc>
                    <a:spcPct val="150000"/>
                  </a:lnSpc>
                </a:pPr>
                <a:r>
                  <a:rPr lang="en-US" sz="4400" dirty="0">
                    <a:latin typeface="Tomaho"/>
                  </a:rPr>
                  <a:t>            </a:t>
                </a:r>
                <a:r>
                  <a:rPr lang="vi-VN" sz="4400" dirty="0">
                    <a:latin typeface="Tomaho"/>
                  </a:rPr>
                  <a:t>2. </a:t>
                </a:r>
                <a:r>
                  <a:rPr lang="vi-VN" sz="4400" dirty="0" err="1">
                    <a:latin typeface="Tomaho"/>
                  </a:rPr>
                  <a:t>Vẽ</a:t>
                </a:r>
                <a:r>
                  <a:rPr lang="vi-VN" sz="4400" dirty="0">
                    <a:latin typeface="Tomaho"/>
                  </a:rPr>
                  <a:t> </a:t>
                </a:r>
                <a:r>
                  <a:rPr lang="vi-VN" sz="4400" dirty="0" err="1">
                    <a:latin typeface="Tomaho"/>
                  </a:rPr>
                  <a:t>trục</a:t>
                </a:r>
                <a:r>
                  <a:rPr lang="vi-VN" sz="4400" dirty="0">
                    <a:latin typeface="Tomaho"/>
                  </a:rPr>
                  <a:t> </a:t>
                </a:r>
                <a:r>
                  <a:rPr lang="vi-VN" sz="4400" dirty="0" err="1">
                    <a:latin typeface="Tomaho"/>
                  </a:rPr>
                  <a:t>đối</a:t>
                </a:r>
                <a:r>
                  <a:rPr lang="vi-VN" sz="4400" dirty="0">
                    <a:latin typeface="Tomaho"/>
                  </a:rPr>
                  <a:t> </a:t>
                </a:r>
                <a:r>
                  <a:rPr lang="vi-VN" sz="4400" dirty="0" err="1">
                    <a:latin typeface="Tomaho"/>
                  </a:rPr>
                  <a:t>xứng</a:t>
                </a:r>
                <a:r>
                  <a:rPr lang="vi-VN" sz="4400" dirty="0">
                    <a:latin typeface="Tomaho"/>
                  </a:rPr>
                  <a:t> </a:t>
                </a:r>
                <a14:m>
                  <m:oMath xmlns:m="http://schemas.openxmlformats.org/officeDocument/2006/math">
                    <m:r>
                      <m:rPr>
                        <m:sty m:val="p"/>
                      </m:rPr>
                      <a:rPr lang="en-US" sz="4400" b="0" i="0" smtClean="0">
                        <a:latin typeface="Cambria Math" panose="02040503050406030204" pitchFamily="18" charset="0"/>
                      </a:rPr>
                      <m:t>x</m:t>
                    </m:r>
                    <m:r>
                      <a:rPr lang="en-US" sz="4400" i="1">
                        <a:latin typeface="Cambria Math" panose="02040503050406030204" pitchFamily="18" charset="0"/>
                      </a:rPr>
                      <m:t>=</m:t>
                    </m:r>
                    <m:f>
                      <m:fPr>
                        <m:ctrlPr>
                          <a:rPr lang="en-US" sz="4400" i="1" smtClean="0">
                            <a:latin typeface="Cambria Math" panose="02040503050406030204" pitchFamily="18" charset="0"/>
                          </a:rPr>
                        </m:ctrlPr>
                      </m:fPr>
                      <m:num>
                        <m:r>
                          <a:rPr lang="en-US" sz="4400" b="0" i="1" smtClean="0">
                            <a:latin typeface="Cambria Math" panose="02040503050406030204" pitchFamily="18" charset="0"/>
                          </a:rPr>
                          <m:t>−</m:t>
                        </m:r>
                        <m:r>
                          <a:rPr lang="en-US" sz="4400" b="0" i="1" smtClean="0">
                            <a:latin typeface="Cambria Math" panose="02040503050406030204" pitchFamily="18" charset="0"/>
                          </a:rPr>
                          <m:t>𝑏</m:t>
                        </m:r>
                      </m:num>
                      <m:den>
                        <m:r>
                          <a:rPr lang="en-US" sz="4400" b="0" i="1" smtClean="0">
                            <a:latin typeface="Cambria Math" panose="02040503050406030204" pitchFamily="18" charset="0"/>
                          </a:rPr>
                          <m:t>2</m:t>
                        </m:r>
                        <m:r>
                          <a:rPr lang="en-US" sz="4400" b="0" i="1" smtClean="0">
                            <a:latin typeface="Cambria Math" panose="02040503050406030204" pitchFamily="18" charset="0"/>
                          </a:rPr>
                          <m:t>𝑎</m:t>
                        </m:r>
                      </m:den>
                    </m:f>
                  </m:oMath>
                </a14:m>
                <a:r>
                  <a:rPr lang="vi-VN" sz="4400" dirty="0" smtClean="0">
                    <a:latin typeface="Tomaho"/>
                  </a:rPr>
                  <a:t> </a:t>
                </a:r>
                <a:r>
                  <a:rPr lang="vi-VN" sz="4400" dirty="0">
                    <a:latin typeface="Tomaho"/>
                  </a:rPr>
                  <a:t>;</a:t>
                </a:r>
              </a:p>
              <a:p>
                <a:pPr>
                  <a:lnSpc>
                    <a:spcPct val="150000"/>
                  </a:lnSpc>
                </a:pPr>
                <a:r>
                  <a:rPr lang="en-US" sz="4400" dirty="0">
                    <a:latin typeface="Tomaho"/>
                  </a:rPr>
                  <a:t>            </a:t>
                </a:r>
                <a:r>
                  <a:rPr lang="vi-VN" sz="4400" dirty="0">
                    <a:latin typeface="Tomaho"/>
                  </a:rPr>
                  <a:t>3. Xác định toạ độ các giao điểm của parabol với trục tung, trục hoành (nếu có</a:t>
                </a:r>
                <a:r>
                  <a:rPr lang="vi-VN" sz="4400" dirty="0" smtClean="0">
                    <a:latin typeface="Tomaho"/>
                  </a:rPr>
                  <a:t>) và</a:t>
                </a:r>
                <a:r>
                  <a:rPr lang="en-US" sz="4400" dirty="0" smtClean="0">
                    <a:latin typeface="Tomaho"/>
                  </a:rPr>
                  <a:t>              </a:t>
                </a:r>
                <a:r>
                  <a:rPr lang="vi-VN" sz="4400" dirty="0" smtClean="0">
                    <a:latin typeface="Tomaho"/>
                  </a:rPr>
                  <a:t> </a:t>
                </a:r>
                <a:r>
                  <a:rPr lang="vi-VN" sz="4400" dirty="0">
                    <a:latin typeface="Tomaho"/>
                  </a:rPr>
                  <a:t>một vài điểm đặc biệt trên parabol;</a:t>
                </a:r>
              </a:p>
              <a:p>
                <a:pPr>
                  <a:lnSpc>
                    <a:spcPct val="150000"/>
                  </a:lnSpc>
                </a:pPr>
                <a:r>
                  <a:rPr lang="en-US" sz="4400" dirty="0">
                    <a:latin typeface="Tomaho"/>
                  </a:rPr>
                  <a:t>            </a:t>
                </a:r>
                <a:r>
                  <a:rPr lang="vi-VN" sz="4400" dirty="0">
                    <a:latin typeface="Tomaho"/>
                  </a:rPr>
                  <a:t>4. </a:t>
                </a:r>
                <a:r>
                  <a:rPr lang="vi-VN" sz="4400" dirty="0" err="1">
                    <a:latin typeface="Tomaho"/>
                  </a:rPr>
                  <a:t>Vẽ</a:t>
                </a:r>
                <a:r>
                  <a:rPr lang="vi-VN" sz="4400" dirty="0">
                    <a:latin typeface="Tomaho"/>
                  </a:rPr>
                  <a:t> </a:t>
                </a:r>
                <a:r>
                  <a:rPr lang="vi-VN" sz="4400" dirty="0" err="1">
                    <a:latin typeface="Tomaho"/>
                  </a:rPr>
                  <a:t>parabol</a:t>
                </a:r>
                <a:r>
                  <a:rPr lang="vi-VN" sz="4400" dirty="0">
                    <a:latin typeface="Tomaho"/>
                  </a:rPr>
                  <a:t>.</a:t>
                </a:r>
              </a:p>
              <a:p>
                <a:pPr>
                  <a:lnSpc>
                    <a:spcPct val="150000"/>
                  </a:lnSpc>
                </a:pPr>
                <a:r>
                  <a:rPr lang="en-US" sz="4400" b="1" i="1" dirty="0">
                    <a:latin typeface="Tomaho"/>
                  </a:rPr>
                  <a:t>B. </a:t>
                </a:r>
                <a:r>
                  <a:rPr lang="vi-VN" sz="4400" b="1" i="1" dirty="0" err="1">
                    <a:latin typeface="Tomaho"/>
                  </a:rPr>
                  <a:t>Định</a:t>
                </a:r>
                <a:r>
                  <a:rPr lang="vi-VN" sz="4400" b="1" i="1" dirty="0">
                    <a:latin typeface="Tomaho"/>
                  </a:rPr>
                  <a:t> </a:t>
                </a:r>
                <a:r>
                  <a:rPr lang="vi-VN" sz="4400" b="1" i="1" dirty="0" err="1">
                    <a:latin typeface="Tomaho"/>
                  </a:rPr>
                  <a:t>lí</a:t>
                </a:r>
                <a:r>
                  <a:rPr lang="vi-VN" sz="4400" b="1" i="1" dirty="0">
                    <a:latin typeface="Tomaho"/>
                  </a:rPr>
                  <a:t> </a:t>
                </a:r>
                <a:r>
                  <a:rPr lang="vi-VN" sz="4400" b="1" i="1" dirty="0" err="1">
                    <a:latin typeface="Tomaho"/>
                  </a:rPr>
                  <a:t>về</a:t>
                </a:r>
                <a:r>
                  <a:rPr lang="vi-VN" sz="4400" b="1" i="1" dirty="0">
                    <a:latin typeface="Tomaho"/>
                  </a:rPr>
                  <a:t> </a:t>
                </a:r>
                <a:r>
                  <a:rPr lang="vi-VN" sz="4400" b="1" i="1" dirty="0" err="1">
                    <a:latin typeface="Tomaho"/>
                  </a:rPr>
                  <a:t>dấu</a:t>
                </a:r>
                <a:r>
                  <a:rPr lang="vi-VN" sz="4400" b="1" i="1" dirty="0">
                    <a:latin typeface="Tomaho"/>
                  </a:rPr>
                  <a:t> </a:t>
                </a:r>
                <a:r>
                  <a:rPr lang="vi-VN" sz="4400" b="1" i="1" dirty="0" err="1">
                    <a:latin typeface="Tomaho"/>
                  </a:rPr>
                  <a:t>của</a:t>
                </a:r>
                <a:r>
                  <a:rPr lang="vi-VN" sz="4400" b="1" i="1" dirty="0">
                    <a:latin typeface="Tomaho"/>
                  </a:rPr>
                  <a:t> tam </a:t>
                </a:r>
                <a:r>
                  <a:rPr lang="vi-VN" sz="4400" b="1" i="1" dirty="0" err="1">
                    <a:latin typeface="Tomaho"/>
                  </a:rPr>
                  <a:t>thức</a:t>
                </a:r>
                <a:r>
                  <a:rPr lang="vi-VN" sz="4400" b="1" i="1" dirty="0">
                    <a:latin typeface="Tomaho"/>
                  </a:rPr>
                  <a:t> </a:t>
                </a:r>
                <a:r>
                  <a:rPr lang="vi-VN" sz="4400" b="1" i="1" dirty="0" err="1">
                    <a:latin typeface="Tomaho"/>
                  </a:rPr>
                  <a:t>bậc</a:t>
                </a:r>
                <a:r>
                  <a:rPr lang="vi-VN" sz="4400" b="1" i="1" dirty="0">
                    <a:latin typeface="Tomaho"/>
                  </a:rPr>
                  <a:t> hai </a:t>
                </a:r>
                <a:r>
                  <a:rPr lang="vi-VN" sz="4400" b="1" i="1" dirty="0" err="1">
                    <a:latin typeface="Tomaho"/>
                  </a:rPr>
                  <a:t>và</a:t>
                </a:r>
                <a:r>
                  <a:rPr lang="vi-VN" sz="4400" b="1" i="1" dirty="0">
                    <a:latin typeface="Tomaho"/>
                  </a:rPr>
                  <a:t> </a:t>
                </a:r>
                <a:r>
                  <a:rPr lang="vi-VN" sz="4400" b="1" i="1" dirty="0" err="1">
                    <a:latin typeface="Tomaho"/>
                  </a:rPr>
                  <a:t>cách</a:t>
                </a:r>
                <a:r>
                  <a:rPr lang="vi-VN" sz="4400" b="1" i="1" dirty="0">
                    <a:latin typeface="Tomaho"/>
                  </a:rPr>
                  <a:t> </a:t>
                </a:r>
                <a:r>
                  <a:rPr lang="vi-VN" sz="4400" b="1" i="1" dirty="0" err="1">
                    <a:latin typeface="Tomaho"/>
                  </a:rPr>
                  <a:t>giải</a:t>
                </a:r>
                <a:r>
                  <a:rPr lang="vi-VN" sz="4400" b="1" i="1" dirty="0">
                    <a:latin typeface="Tomaho"/>
                  </a:rPr>
                  <a:t> </a:t>
                </a:r>
                <a:r>
                  <a:rPr lang="vi-VN" sz="4400" b="1" i="1" dirty="0" err="1">
                    <a:latin typeface="Tomaho"/>
                  </a:rPr>
                  <a:t>bpt</a:t>
                </a:r>
                <a:r>
                  <a:rPr lang="vi-VN" sz="4400" b="1" i="1" dirty="0">
                    <a:latin typeface="Tomaho"/>
                  </a:rPr>
                  <a:t> </a:t>
                </a:r>
                <a:r>
                  <a:rPr lang="vi-VN" sz="4400" b="1" i="1" dirty="0" err="1">
                    <a:latin typeface="Tomaho"/>
                  </a:rPr>
                  <a:t>bậc</a:t>
                </a:r>
                <a:r>
                  <a:rPr lang="vi-VN" sz="4400" b="1" i="1" dirty="0">
                    <a:latin typeface="Tomaho"/>
                  </a:rPr>
                  <a:t> hai </a:t>
                </a:r>
              </a:p>
              <a:p>
                <a:pPr>
                  <a:lnSpc>
                    <a:spcPct val="150000"/>
                  </a:lnSpc>
                </a:pPr>
                <a:r>
                  <a:rPr lang="en-US" sz="4400" dirty="0">
                    <a:latin typeface="Tomaho"/>
                  </a:rPr>
                  <a:t>       </a:t>
                </a:r>
                <a:r>
                  <a:rPr lang="vi-VN" sz="4400" dirty="0">
                    <a:latin typeface="Tomaho"/>
                  </a:rPr>
                  <a:t>Để giải bất phương trình bậc hai </a:t>
                </a:r>
                <a14:m>
                  <m:oMath xmlns:m="http://schemas.openxmlformats.org/officeDocument/2006/math">
                    <m:r>
                      <m:rPr>
                        <m:sty m:val="p"/>
                      </m:rPr>
                      <a:rPr lang="en-US" sz="4400" b="0" i="0" smtClean="0">
                        <a:latin typeface="Cambria Math" panose="02040503050406030204" pitchFamily="18" charset="0"/>
                      </a:rPr>
                      <m:t>a</m:t>
                    </m:r>
                    <m:sSup>
                      <m:sSupPr>
                        <m:ctrlPr>
                          <a:rPr lang="en-US" sz="4400" i="1">
                            <a:latin typeface="Cambria Math" panose="02040503050406030204" pitchFamily="18" charset="0"/>
                          </a:rPr>
                        </m:ctrlPr>
                      </m:sSupPr>
                      <m:e>
                        <m:r>
                          <a:rPr lang="en-US" sz="4400" i="1">
                            <a:latin typeface="Cambria Math" panose="02040503050406030204" pitchFamily="18" charset="0"/>
                          </a:rPr>
                          <m:t>𝑥</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b="0" i="1" smtClean="0">
                        <a:latin typeface="Cambria Math" panose="02040503050406030204" pitchFamily="18" charset="0"/>
                      </a:rPr>
                      <m:t>𝑏</m:t>
                    </m:r>
                    <m:r>
                      <a:rPr lang="en-US" sz="4400" i="1">
                        <a:latin typeface="Cambria Math" panose="02040503050406030204" pitchFamily="18" charset="0"/>
                      </a:rPr>
                      <m:t>𝑥</m:t>
                    </m:r>
                    <m:r>
                      <a:rPr lang="en-US" sz="4400" b="0" i="1" smtClean="0">
                        <a:latin typeface="Cambria Math" panose="02040503050406030204" pitchFamily="18" charset="0"/>
                      </a:rPr>
                      <m:t>+</m:t>
                    </m:r>
                    <m:r>
                      <a:rPr lang="en-US" sz="4400" b="0" i="1" smtClean="0">
                        <a:latin typeface="Cambria Math" panose="02040503050406030204" pitchFamily="18" charset="0"/>
                      </a:rPr>
                      <m:t>𝑐</m:t>
                    </m:r>
                    <m:r>
                      <a:rPr lang="en-US" sz="4400" b="0" i="1" smtClean="0">
                        <a:latin typeface="Cambria Math" panose="02040503050406030204" pitchFamily="18" charset="0"/>
                      </a:rPr>
                      <m:t>&gt;0 </m:t>
                    </m:r>
                  </m:oMath>
                </a14:m>
                <a:r>
                  <a:rPr lang="vi-VN" sz="4400" dirty="0" smtClean="0">
                    <a:latin typeface="Tomaho"/>
                  </a:rPr>
                  <a:t>(</a:t>
                </a:r>
                <a:r>
                  <a:rPr lang="vi-VN" sz="4400" dirty="0">
                    <a:latin typeface="Tomaho"/>
                  </a:rPr>
                  <a:t>hoặc </a:t>
                </a:r>
                <a14:m>
                  <m:oMath xmlns:m="http://schemas.openxmlformats.org/officeDocument/2006/math">
                    <m:r>
                      <m:rPr>
                        <m:sty m:val="p"/>
                      </m:rPr>
                      <a:rPr lang="en-US" sz="4400">
                        <a:latin typeface="Cambria Math" panose="02040503050406030204" pitchFamily="18" charset="0"/>
                      </a:rPr>
                      <m:t>a</m:t>
                    </m:r>
                    <m:sSup>
                      <m:sSupPr>
                        <m:ctrlPr>
                          <a:rPr lang="en-US" sz="4400" i="1">
                            <a:latin typeface="Cambria Math" panose="02040503050406030204" pitchFamily="18" charset="0"/>
                          </a:rPr>
                        </m:ctrlPr>
                      </m:sSupPr>
                      <m:e>
                        <m:r>
                          <a:rPr lang="en-US" sz="4400" i="1">
                            <a:latin typeface="Cambria Math" panose="02040503050406030204" pitchFamily="18" charset="0"/>
                          </a:rPr>
                          <m:t>𝑥</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𝑏</m:t>
                    </m:r>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𝑐</m:t>
                    </m:r>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0 </m:t>
                    </m:r>
                  </m:oMath>
                </a14:m>
                <a:r>
                  <a:rPr lang="vi-VN" sz="4400" dirty="0" smtClean="0">
                    <a:latin typeface="Tomaho"/>
                  </a:rPr>
                  <a:t>, </a:t>
                </a:r>
                <a14:m>
                  <m:oMath xmlns:m="http://schemas.openxmlformats.org/officeDocument/2006/math">
                    <m:r>
                      <m:rPr>
                        <m:sty m:val="p"/>
                      </m:rPr>
                      <a:rPr lang="en-US" sz="4400">
                        <a:latin typeface="Cambria Math" panose="02040503050406030204" pitchFamily="18" charset="0"/>
                      </a:rPr>
                      <m:t>a</m:t>
                    </m:r>
                    <m:sSup>
                      <m:sSupPr>
                        <m:ctrlPr>
                          <a:rPr lang="en-US" sz="4400" i="1">
                            <a:latin typeface="Cambria Math" panose="02040503050406030204" pitchFamily="18" charset="0"/>
                          </a:rPr>
                        </m:ctrlPr>
                      </m:sSupPr>
                      <m:e>
                        <m:r>
                          <a:rPr lang="en-US" sz="4400" i="1">
                            <a:latin typeface="Cambria Math" panose="02040503050406030204" pitchFamily="18" charset="0"/>
                          </a:rPr>
                          <m:t>𝑥</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𝑏</m:t>
                    </m:r>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𝑐</m:t>
                    </m:r>
                    <m:r>
                      <a:rPr lang="en-US" sz="4400" b="0" i="1" smtClean="0">
                        <a:latin typeface="Cambria Math" panose="02040503050406030204" pitchFamily="18" charset="0"/>
                      </a:rPr>
                      <m:t>&lt;</m:t>
                    </m:r>
                    <m:r>
                      <a:rPr lang="en-US" sz="4400" i="1">
                        <a:latin typeface="Cambria Math" panose="02040503050406030204" pitchFamily="18" charset="0"/>
                      </a:rPr>
                      <m:t>0 </m:t>
                    </m:r>
                  </m:oMath>
                </a14:m>
                <a:r>
                  <a:rPr lang="vi-VN" sz="4400" dirty="0" smtClean="0">
                    <a:latin typeface="Tomaho"/>
                  </a:rPr>
                  <a:t>, </a:t>
                </a:r>
                <a14:m>
                  <m:oMath xmlns:m="http://schemas.openxmlformats.org/officeDocument/2006/math">
                    <m:r>
                      <m:rPr>
                        <m:sty m:val="p"/>
                      </m:rPr>
                      <a:rPr lang="en-US" sz="4400">
                        <a:latin typeface="Cambria Math" panose="02040503050406030204" pitchFamily="18" charset="0"/>
                      </a:rPr>
                      <m:t>a</m:t>
                    </m:r>
                    <m:sSup>
                      <m:sSupPr>
                        <m:ctrlPr>
                          <a:rPr lang="en-US" sz="4400" i="1">
                            <a:latin typeface="Cambria Math" panose="02040503050406030204" pitchFamily="18" charset="0"/>
                          </a:rPr>
                        </m:ctrlPr>
                      </m:sSupPr>
                      <m:e>
                        <m:r>
                          <a:rPr lang="en-US" sz="4400" i="1">
                            <a:latin typeface="Cambria Math" panose="02040503050406030204" pitchFamily="18" charset="0"/>
                          </a:rPr>
                          <m:t>𝑥</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𝑏</m:t>
                    </m:r>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𝑐</m:t>
                    </m:r>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0</m:t>
                    </m:r>
                  </m:oMath>
                </a14:m>
                <a:r>
                  <a:rPr lang="en-US" sz="4400" dirty="0" smtClean="0">
                    <a:latin typeface="Tomaho"/>
                  </a:rPr>
                  <a:t> )</a:t>
                </a:r>
                <a:r>
                  <a:rPr lang="vi-VN" sz="4400" dirty="0" smtClean="0">
                    <a:latin typeface="Tomaho"/>
                  </a:rPr>
                  <a:t> </a:t>
                </a:r>
                <a:r>
                  <a:rPr lang="vi-VN" sz="4400" dirty="0">
                    <a:latin typeface="Tomaho"/>
                  </a:rPr>
                  <a:t>ta </a:t>
                </a:r>
                <a:r>
                  <a:rPr lang="vi-VN" sz="4400" dirty="0" err="1">
                    <a:latin typeface="Tomaho"/>
                  </a:rPr>
                  <a:t>cần</a:t>
                </a:r>
                <a:r>
                  <a:rPr lang="vi-VN" sz="4400" dirty="0">
                    <a:latin typeface="Tomaho"/>
                  </a:rPr>
                  <a:t> </a:t>
                </a:r>
                <a:r>
                  <a:rPr lang="vi-VN" sz="4400" dirty="0" err="1">
                    <a:latin typeface="Tomaho"/>
                  </a:rPr>
                  <a:t>xét</a:t>
                </a:r>
                <a:r>
                  <a:rPr lang="vi-VN" sz="4400" dirty="0">
                    <a:latin typeface="Tomaho"/>
                  </a:rPr>
                  <a:t> </a:t>
                </a:r>
                <a:r>
                  <a:rPr lang="vi-VN" sz="4400" dirty="0" err="1">
                    <a:latin typeface="Tomaho"/>
                  </a:rPr>
                  <a:t>dấu</a:t>
                </a:r>
                <a:r>
                  <a:rPr lang="vi-VN" sz="4400" dirty="0">
                    <a:latin typeface="Tomaho"/>
                  </a:rPr>
                  <a:t> tam </a:t>
                </a:r>
                <a:r>
                  <a:rPr lang="vi-VN" sz="4400" dirty="0" err="1">
                    <a:latin typeface="Tomaho"/>
                  </a:rPr>
                  <a:t>thức</a:t>
                </a:r>
                <a:r>
                  <a:rPr lang="vi-VN" sz="4400" dirty="0">
                    <a:latin typeface="Tomaho"/>
                  </a:rPr>
                  <a:t> </a:t>
                </a:r>
                <a14:m>
                  <m:oMath xmlns:m="http://schemas.openxmlformats.org/officeDocument/2006/math">
                    <m:r>
                      <m:rPr>
                        <m:sty m:val="p"/>
                      </m:rPr>
                      <a:rPr lang="en-US" sz="4400">
                        <a:latin typeface="Cambria Math" panose="02040503050406030204" pitchFamily="18" charset="0"/>
                      </a:rPr>
                      <m:t>a</m:t>
                    </m:r>
                    <m:sSup>
                      <m:sSupPr>
                        <m:ctrlPr>
                          <a:rPr lang="en-US" sz="4400" i="1">
                            <a:latin typeface="Cambria Math" panose="02040503050406030204" pitchFamily="18" charset="0"/>
                          </a:rPr>
                        </m:ctrlPr>
                      </m:sSupPr>
                      <m:e>
                        <m:r>
                          <a:rPr lang="en-US" sz="4400" i="1">
                            <a:latin typeface="Cambria Math" panose="02040503050406030204" pitchFamily="18" charset="0"/>
                          </a:rPr>
                          <m:t>𝑥</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𝑏</m:t>
                    </m:r>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𝑐</m:t>
                    </m:r>
                    <m:r>
                      <a:rPr lang="en-US" sz="4400" i="1">
                        <a:latin typeface="Cambria Math" panose="02040503050406030204" pitchFamily="18" charset="0"/>
                      </a:rPr>
                      <m:t> </m:t>
                    </m:r>
                  </m:oMath>
                </a14:m>
                <a:r>
                  <a:rPr lang="vi-VN" sz="4400" dirty="0" smtClean="0">
                    <a:latin typeface="Tomaho"/>
                  </a:rPr>
                  <a:t>, </a:t>
                </a:r>
                <a:r>
                  <a:rPr lang="vi-VN" sz="4400" dirty="0" err="1">
                    <a:latin typeface="Tomaho"/>
                  </a:rPr>
                  <a:t>từ</a:t>
                </a:r>
                <a:r>
                  <a:rPr lang="vi-VN" sz="4400" dirty="0">
                    <a:latin typeface="Tomaho"/>
                  </a:rPr>
                  <a:t> </a:t>
                </a:r>
                <a:r>
                  <a:rPr lang="vi-VN" sz="4400" dirty="0" err="1">
                    <a:latin typeface="Tomaho"/>
                  </a:rPr>
                  <a:t>đó</a:t>
                </a:r>
                <a:r>
                  <a:rPr lang="vi-VN" sz="4400" dirty="0">
                    <a:latin typeface="Tomaho"/>
                  </a:rPr>
                  <a:t> suy ra </a:t>
                </a:r>
                <a:r>
                  <a:rPr lang="vi-VN" sz="4400" dirty="0" err="1">
                    <a:latin typeface="Tomaho"/>
                  </a:rPr>
                  <a:t>tập</a:t>
                </a:r>
                <a:r>
                  <a:rPr lang="vi-VN" sz="4400" dirty="0">
                    <a:latin typeface="Tomaho"/>
                  </a:rPr>
                  <a:t> </a:t>
                </a:r>
                <a:r>
                  <a:rPr lang="vi-VN" sz="4400" dirty="0" err="1">
                    <a:latin typeface="Tomaho"/>
                  </a:rPr>
                  <a:t>nghiệm</a:t>
                </a:r>
                <a:r>
                  <a:rPr lang="vi-VN" sz="4400" dirty="0">
                    <a:latin typeface="Tomaho"/>
                  </a:rPr>
                  <a:t>.</a:t>
                </a:r>
              </a:p>
            </p:txBody>
          </p:sp>
        </mc:Choice>
        <mc:Fallback>
          <p:sp>
            <p:nvSpPr>
              <p:cNvPr id="58" name="TextBox 57">
                <a:extLst>
                  <a:ext uri="{FF2B5EF4-FFF2-40B4-BE49-F238E27FC236}">
                    <a16:creationId xmlns:a16="http://schemas.microsoft.com/office/drawing/2014/main" id="{FF005D06-2F2E-FB18-23CE-064A9B4D1EEC}"/>
                  </a:ext>
                </a:extLst>
              </p:cNvPr>
              <p:cNvSpPr txBox="1">
                <a:spLocks noRot="1" noChangeAspect="1" noMove="1" noResize="1" noEditPoints="1" noAdjustHandles="1" noChangeArrowheads="1" noChangeShapeType="1" noTextEdit="1"/>
              </p:cNvSpPr>
              <p:nvPr/>
            </p:nvSpPr>
            <p:spPr>
              <a:xfrm>
                <a:off x="2057400" y="1143000"/>
                <a:ext cx="20650199" cy="13169695"/>
              </a:xfrm>
              <a:prstGeom prst="rect">
                <a:avLst/>
              </a:prstGeom>
              <a:blipFill>
                <a:blip r:embed="rId2"/>
                <a:stretch>
                  <a:fillRect l="-1211" b="-694"/>
                </a:stretch>
              </a:blipFill>
            </p:spPr>
            <p:txBody>
              <a:bodyPr/>
              <a:lstStyle/>
              <a:p>
                <a:r>
                  <a:rPr lang="en-US">
                    <a:noFill/>
                  </a:rPr>
                  <a:t> </a:t>
                </a:r>
              </a:p>
            </p:txBody>
          </p:sp>
        </mc:Fallback>
      </mc:AlternateContent>
    </p:spTree>
    <p:extLst>
      <p:ext uri="{BB962C8B-B14F-4D97-AF65-F5344CB8AC3E}">
        <p14:creationId xmlns:p14="http://schemas.microsoft.com/office/powerpoint/2010/main" val="258831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26820" y="2438400"/>
                <a:ext cx="23164800" cy="236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latin typeface="Tahoma" panose="020B0604030504040204" pitchFamily="34" charset="0"/>
                    <a:ea typeface="Tahoma" panose="020B0604030504040204" pitchFamily="34" charset="0"/>
                    <a:cs typeface="Tahoma" panose="020B0604030504040204" pitchFamily="34" charset="0"/>
                  </a:rPr>
                  <a:t>6.30.</a:t>
                </a:r>
                <a:r>
                  <a:rPr lang="en-US" sz="4400" dirty="0">
                    <a:latin typeface="Tahoma" panose="020B0604030504040204" pitchFamily="34" charset="0"/>
                    <a:ea typeface="Tahoma" panose="020B0604030504040204" pitchFamily="34" charset="0"/>
                    <a:cs typeface="Tahoma" panose="020B0604030504040204" pitchFamily="34" charset="0"/>
                  </a:rPr>
                  <a:t> </a:t>
                </a:r>
                <a:r>
                  <a:rPr lang="en-US" dirty="0"/>
                  <a:t>Với </a:t>
                </a:r>
                <a:r>
                  <a:rPr lang="en-US" dirty="0" err="1"/>
                  <a:t>mỗi</a:t>
                </a:r>
                <a:r>
                  <a:rPr lang="en-US" dirty="0"/>
                  <a:t> </a:t>
                </a:r>
                <a:r>
                  <a:rPr lang="en-US" dirty="0" err="1"/>
                  <a:t>hàm</a:t>
                </a:r>
                <a:r>
                  <a:rPr lang="en-US" dirty="0"/>
                  <a:t> số </a:t>
                </a:r>
                <a:r>
                  <a:rPr lang="en-US" dirty="0" err="1"/>
                  <a:t>dưới</a:t>
                </a:r>
                <a:r>
                  <a:rPr lang="en-US" dirty="0"/>
                  <a:t> </a:t>
                </a:r>
                <a:r>
                  <a:rPr lang="en-US" dirty="0" err="1"/>
                  <a:t>đây</a:t>
                </a:r>
                <a:r>
                  <a:rPr lang="en-US" dirty="0"/>
                  <a:t>, </a:t>
                </a:r>
                <a:r>
                  <a:rPr lang="en-US" dirty="0" err="1"/>
                  <a:t>hãy</a:t>
                </a:r>
                <a:r>
                  <a:rPr lang="en-US" dirty="0"/>
                  <a:t> </a:t>
                </a:r>
                <a:r>
                  <a:rPr lang="en-US" dirty="0" err="1"/>
                  <a:t>vẽ</a:t>
                </a:r>
                <a:r>
                  <a:rPr lang="en-US" dirty="0"/>
                  <a:t> </a:t>
                </a:r>
                <a:r>
                  <a:rPr lang="en-US" dirty="0" err="1"/>
                  <a:t>đồ</a:t>
                </a:r>
                <a:r>
                  <a:rPr lang="en-US" dirty="0"/>
                  <a:t> </a:t>
                </a:r>
                <a:r>
                  <a:rPr lang="en-US" dirty="0" err="1"/>
                  <a:t>thị</a:t>
                </a:r>
                <a:r>
                  <a:rPr lang="en-US" dirty="0"/>
                  <a:t>, </a:t>
                </a:r>
                <a:r>
                  <a:rPr lang="en-US" dirty="0" err="1"/>
                  <a:t>tìm</a:t>
                </a:r>
                <a:r>
                  <a:rPr lang="en-US" dirty="0"/>
                  <a:t> </a:t>
                </a:r>
                <a:r>
                  <a:rPr lang="en-US" dirty="0" err="1"/>
                  <a:t>tập</a:t>
                </a:r>
                <a:r>
                  <a:rPr lang="en-US" dirty="0"/>
                  <a:t> </a:t>
                </a:r>
                <a:r>
                  <a:rPr lang="en-US" dirty="0" err="1"/>
                  <a:t>giá</a:t>
                </a:r>
                <a:r>
                  <a:rPr lang="en-US" dirty="0"/>
                  <a:t> </a:t>
                </a:r>
                <a:r>
                  <a:rPr lang="en-US" dirty="0" err="1"/>
                  <a:t>trị</a:t>
                </a:r>
                <a:r>
                  <a:rPr lang="en-US" dirty="0"/>
                  <a:t> , </a:t>
                </a:r>
                <a:r>
                  <a:rPr lang="en-US" dirty="0" err="1"/>
                  <a:t>khoảng</a:t>
                </a:r>
                <a:r>
                  <a:rPr lang="en-US" dirty="0"/>
                  <a:t> </a:t>
                </a:r>
                <a:r>
                  <a:rPr lang="en-US" dirty="0" err="1"/>
                  <a:t>đồng</a:t>
                </a:r>
                <a:r>
                  <a:rPr lang="en-US" dirty="0"/>
                  <a:t> </a:t>
                </a:r>
                <a:r>
                  <a:rPr lang="en-US" dirty="0" err="1" smtClean="0"/>
                  <a:t>biến</a:t>
                </a:r>
                <a:r>
                  <a:rPr lang="en-US" dirty="0" smtClean="0"/>
                  <a:t>, </a:t>
                </a:r>
                <a:r>
                  <a:rPr lang="en-US" dirty="0" err="1"/>
                  <a:t>khoảng</a:t>
                </a:r>
                <a:r>
                  <a:rPr lang="en-US" dirty="0"/>
                  <a:t> </a:t>
                </a:r>
                <a:r>
                  <a:rPr lang="en-US" dirty="0" err="1"/>
                  <a:t>nghịch</a:t>
                </a:r>
                <a:r>
                  <a:rPr lang="en-US" dirty="0"/>
                  <a:t> </a:t>
                </a:r>
                <a:r>
                  <a:rPr lang="en-US" dirty="0" err="1"/>
                  <a:t>biến</a:t>
                </a:r>
                <a:r>
                  <a:rPr lang="en-US" dirty="0"/>
                  <a:t> của </a:t>
                </a:r>
                <a:r>
                  <a:rPr lang="en-US" dirty="0" err="1"/>
                  <a:t>nó</a:t>
                </a:r>
                <a:r>
                  <a:rPr lang="en-US" dirty="0"/>
                  <a:t>:</a:t>
                </a:r>
              </a:p>
              <a:p>
                <a:r>
                  <a:rPr lang="en-US" dirty="0"/>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dirty="0"/>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dirty="0"/>
                  <a:t>			</a:t>
                </a:r>
              </a:p>
              <a:p>
                <a:endParaRPr lang="en-US"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26820" y="2438400"/>
                <a:ext cx="23164800" cy="2362200"/>
              </a:xfrm>
              <a:prstGeom prst="rect">
                <a:avLst/>
              </a:prstGeom>
              <a:blipFill>
                <a:blip r:embed="rId3"/>
                <a:stretch>
                  <a:fillRect l="-1394" t="-10256" b="-1333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26820" y="5084111"/>
                <a:ext cx="13182601" cy="833503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Giải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dirty="0"/>
                  <a:t> </a:t>
                </a:r>
              </a:p>
              <a:p>
                <a:pPr marL="0" indent="0" algn="just">
                  <a:lnSpc>
                    <a:spcPct val="114000"/>
                  </a:lnSpc>
                  <a:buNone/>
                </a:pPr>
                <a:r>
                  <a:rPr lang="en-US" dirty="0">
                    <a:sym typeface="Wingdings" panose="05000000000000000000" pitchFamily="2" charset="2"/>
                  </a:rPr>
                  <a:t>  </a:t>
                </a:r>
                <a:r>
                  <a:rPr lang="en-US" dirty="0" err="1"/>
                  <a:t>Vẽ</a:t>
                </a:r>
                <a:r>
                  <a:rPr lang="en-US" dirty="0"/>
                  <a:t> </a:t>
                </a:r>
                <a:r>
                  <a:rPr lang="en-US" dirty="0" err="1"/>
                  <a:t>đồ</a:t>
                </a:r>
                <a:r>
                  <a:rPr lang="en-US" dirty="0"/>
                  <a:t> </a:t>
                </a:r>
                <a:r>
                  <a:rPr lang="en-US" dirty="0" err="1"/>
                  <a:t>thị</a:t>
                </a:r>
                <a:r>
                  <a:rPr lang="en-US" dirty="0"/>
                  <a:t>: Ta </a:t>
                </a:r>
                <a:r>
                  <a:rPr lang="en-US" dirty="0" err="1"/>
                  <a:t>có</a:t>
                </a:r>
                <a:r>
                  <a:rPr lang="en-US" dirty="0"/>
                  <a:t>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=−1&lt;0</m:t>
                    </m:r>
                  </m:oMath>
                </a14:m>
                <a:r>
                  <a:rPr lang="en-US" dirty="0"/>
                  <a:t> </a:t>
                </a:r>
                <a:r>
                  <a:rPr lang="en-US" dirty="0" err="1"/>
                  <a:t>nên</a:t>
                </a:r>
                <a:r>
                  <a:rPr lang="en-US" dirty="0"/>
                  <a:t> </a:t>
                </a:r>
                <a:r>
                  <a:rPr lang="en-US" dirty="0" err="1"/>
                  <a:t>parabol</a:t>
                </a:r>
                <a:r>
                  <a:rPr lang="en-US" dirty="0"/>
                  <a:t> </a:t>
                </a:r>
                <a:r>
                  <a:rPr lang="en-US" dirty="0" smtClean="0"/>
                  <a:t>quay </a:t>
                </a:r>
                <a:r>
                  <a:rPr lang="en-US" dirty="0" err="1" smtClean="0"/>
                  <a:t>bề</a:t>
                </a:r>
                <a:r>
                  <a:rPr lang="en-US" dirty="0" smtClean="0"/>
                  <a:t> </a:t>
                </a:r>
                <a:r>
                  <a:rPr lang="en-US" dirty="0" err="1" smtClean="0"/>
                  <a:t>lõm</a:t>
                </a:r>
                <a:r>
                  <a:rPr lang="en-US" dirty="0" smtClean="0"/>
                  <a:t> </a:t>
                </a:r>
                <a:r>
                  <a:rPr lang="en-US" dirty="0" err="1"/>
                  <a:t>hướng</a:t>
                </a:r>
                <a:r>
                  <a:rPr lang="en-US" dirty="0"/>
                  <a:t> </a:t>
                </a:r>
                <a:r>
                  <a:rPr lang="en-US" dirty="0" err="1"/>
                  <a:t>xuống</a:t>
                </a:r>
                <a:r>
                  <a:rPr lang="en-US" dirty="0"/>
                  <a:t> </a:t>
                </a:r>
                <a:r>
                  <a:rPr lang="en-US" dirty="0" err="1"/>
                  <a:t>dưới</a:t>
                </a:r>
                <a:r>
                  <a:rPr lang="en-US" dirty="0"/>
                  <a:t>. </a:t>
                </a:r>
                <a:r>
                  <a:rPr lang="en-US" dirty="0" err="1"/>
                  <a:t>Đỉnh</a:t>
                </a:r>
                <a:r>
                  <a:rPr lang="en-US" dirty="0"/>
                  <a:t>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(3;0)</m:t>
                    </m:r>
                  </m:oMath>
                </a14:m>
                <a:r>
                  <a:rPr lang="en-US" dirty="0"/>
                  <a:t>. </a:t>
                </a:r>
                <a:r>
                  <a:rPr lang="en-US" dirty="0" err="1"/>
                  <a:t>Trục</a:t>
                </a:r>
                <a:r>
                  <a:rPr lang="en-US" dirty="0"/>
                  <a:t> </a:t>
                </a:r>
                <a:r>
                  <a:rPr lang="en-US" dirty="0" err="1"/>
                  <a:t>đối</a:t>
                </a:r>
                <a:r>
                  <a:rPr lang="en-US" dirty="0"/>
                  <a:t> </a:t>
                </a:r>
                <a:r>
                  <a:rPr lang="en-US" dirty="0" err="1" smtClean="0"/>
                  <a:t>xứng</a:t>
                </a:r>
                <a:r>
                  <a:rPr lang="en-US"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oMath>
                </a14:m>
                <a:r>
                  <a:rPr lang="en-US" dirty="0"/>
                  <a:t>. </a:t>
                </a:r>
                <a:r>
                  <a:rPr lang="en-US" dirty="0" err="1" smtClean="0"/>
                  <a:t>Giao</a:t>
                </a:r>
                <a:r>
                  <a:rPr lang="en-US" dirty="0" smtClean="0"/>
                  <a:t> </a:t>
                </a:r>
                <a:r>
                  <a:rPr lang="en-US" dirty="0" err="1"/>
                  <a:t>điểm</a:t>
                </a:r>
                <a:r>
                  <a:rPr lang="en-US" dirty="0"/>
                  <a:t> </a:t>
                </a:r>
                <a:r>
                  <a:rPr lang="en-US" dirty="0" err="1"/>
                  <a:t>của</a:t>
                </a:r>
                <a:r>
                  <a:rPr lang="en-US" dirty="0"/>
                  <a:t> </a:t>
                </a:r>
                <a:r>
                  <a:rPr lang="en-US" dirty="0" err="1"/>
                  <a:t>đồ</a:t>
                </a:r>
                <a:r>
                  <a:rPr lang="en-US" dirty="0"/>
                  <a:t> </a:t>
                </a:r>
                <a:r>
                  <a:rPr lang="en-US" dirty="0" err="1"/>
                  <a:t>thị</a:t>
                </a:r>
                <a:r>
                  <a:rPr lang="en-US" dirty="0"/>
                  <a:t> </a:t>
                </a:r>
                <a:r>
                  <a:rPr lang="en-US" dirty="0" err="1"/>
                  <a:t>với</a:t>
                </a:r>
                <a:r>
                  <a:rPr lang="en-US" dirty="0"/>
                  <a:t> </a:t>
                </a:r>
                <a:r>
                  <a:rPr lang="en-US" dirty="0" err="1"/>
                  <a:t>trục</a:t>
                </a:r>
                <a:r>
                  <a:rPr lang="en-US" dirty="0"/>
                  <a:t> </a:t>
                </a:r>
                <a14:m>
                  <m:oMath xmlns:m="http://schemas.openxmlformats.org/officeDocument/2006/math">
                    <m:r>
                      <a:rPr lang="en-US" i="1">
                        <a:latin typeface="Cambria Math" panose="02040503050406030204" pitchFamily="18" charset="0"/>
                      </a:rPr>
                      <m:t>𝑂𝑦</m:t>
                    </m:r>
                  </m:oMath>
                </a14:m>
                <a:r>
                  <a:rPr lang="en-US" dirty="0"/>
                  <a:t> </a:t>
                </a:r>
                <a:r>
                  <a:rPr lang="en-US" dirty="0" err="1" smtClean="0"/>
                  <a:t>là</a:t>
                </a:r>
                <a:r>
                  <a:rPr lang="en-US" dirty="0" smtClean="0"/>
                  <a:t> </a:t>
                </a:r>
                <a14:m>
                  <m:oMath xmlns:m="http://schemas.openxmlformats.org/officeDocument/2006/math">
                    <m:r>
                      <a:rPr lang="en-US" i="1">
                        <a:latin typeface="Cambria Math" panose="02040503050406030204" pitchFamily="18" charset="0"/>
                      </a:rPr>
                      <m:t>(0;−9).</m:t>
                    </m:r>
                  </m:oMath>
                </a14:m>
                <a:endParaRPr lang="en-US" dirty="0"/>
              </a:p>
              <a:p>
                <a:pPr marL="0" indent="0">
                  <a:lnSpc>
                    <a:spcPct val="114000"/>
                  </a:lnSpc>
                  <a:buNone/>
                </a:pPr>
                <a:r>
                  <a:rPr lang="en-US" dirty="0">
                    <a:sym typeface="Wingdings" panose="05000000000000000000" pitchFamily="2" charset="2"/>
                  </a:rPr>
                  <a:t>  </a:t>
                </a:r>
                <a:r>
                  <a:rPr lang="en-US" dirty="0" err="1"/>
                  <a:t>Tập</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hàm</a:t>
                </a:r>
                <a:r>
                  <a:rPr lang="en-US" dirty="0"/>
                  <a:t> </a:t>
                </a:r>
                <a:r>
                  <a:rPr lang="en-US" dirty="0" err="1"/>
                  <a:t>số</a:t>
                </a:r>
                <a:r>
                  <a:rPr lang="en-US" dirty="0"/>
                  <a:t> </a:t>
                </a:r>
                <a:r>
                  <a:rPr lang="en-US" dirty="0" err="1"/>
                  <a:t>là</a:t>
                </a:r>
                <a:r>
                  <a:rPr lang="en-US" dirty="0"/>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=(−∞;0]</m:t>
                    </m:r>
                  </m:oMath>
                </a14:m>
                <a:r>
                  <a:rPr lang="en-US" dirty="0"/>
                  <a:t>. </a:t>
                </a:r>
              </a:p>
              <a:p>
                <a:pPr marL="0" indent="0" algn="just">
                  <a:lnSpc>
                    <a:spcPct val="114000"/>
                  </a:lnSpc>
                  <a:buNone/>
                </a:pPr>
                <a:r>
                  <a:rPr lang="en-US" dirty="0"/>
                  <a:t> </a:t>
                </a:r>
                <a:r>
                  <a:rPr lang="en-US" dirty="0">
                    <a:sym typeface="Wingdings" panose="05000000000000000000" pitchFamily="2" charset="2"/>
                  </a:rPr>
                  <a:t> </a:t>
                </a:r>
                <a:r>
                  <a:rPr lang="en-US" dirty="0"/>
                  <a:t>Do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=−1&lt;0</m:t>
                    </m:r>
                  </m:oMath>
                </a14:m>
                <a:r>
                  <a:rPr lang="en-US" dirty="0"/>
                  <a:t> </a:t>
                </a:r>
                <a:r>
                  <a:rPr lang="en-US" dirty="0" err="1"/>
                  <a:t>nên</a:t>
                </a:r>
                <a:r>
                  <a:rPr lang="en-US" dirty="0"/>
                  <a:t> </a:t>
                </a:r>
                <a:r>
                  <a:rPr lang="en-US" dirty="0" err="1"/>
                  <a:t>hàm</a:t>
                </a:r>
                <a:r>
                  <a:rPr lang="en-US" dirty="0"/>
                  <a:t> </a:t>
                </a:r>
                <a:r>
                  <a:rPr lang="en-US" dirty="0" err="1"/>
                  <a:t>số</a:t>
                </a:r>
                <a:r>
                  <a:rPr lang="en-US" dirty="0"/>
                  <a:t> </a:t>
                </a:r>
                <a:r>
                  <a:rPr lang="en-US" dirty="0" err="1"/>
                  <a:t>đồng</a:t>
                </a:r>
                <a:r>
                  <a:rPr lang="en-US" dirty="0"/>
                  <a:t> </a:t>
                </a:r>
                <a:r>
                  <a:rPr lang="en-US" dirty="0" err="1"/>
                  <a:t>biến</a:t>
                </a:r>
                <a:r>
                  <a:rPr lang="en-US" dirty="0"/>
                  <a:t> </a:t>
                </a:r>
                <a:r>
                  <a:rPr lang="en-US" dirty="0" err="1"/>
                  <a:t>trên</a:t>
                </a:r>
                <a:r>
                  <a:rPr lang="en-US" dirty="0"/>
                  <a:t> </a:t>
                </a:r>
                <a:br>
                  <a:rPr lang="en-US" dirty="0"/>
                </a:br>
                <a:r>
                  <a:rPr lang="en-US" dirty="0"/>
                  <a:t>    </a:t>
                </a:r>
                <a:r>
                  <a:rPr lang="en-US" dirty="0" err="1"/>
                  <a:t>khoảng</a:t>
                </a:r>
                <a:r>
                  <a:rPr lang="en-US" dirty="0"/>
                  <a:t> </a:t>
                </a:r>
                <a14:m>
                  <m:oMath xmlns:m="http://schemas.openxmlformats.org/officeDocument/2006/math">
                    <m:r>
                      <a:rPr lang="en-US" i="1">
                        <a:latin typeface="Cambria Math" panose="02040503050406030204" pitchFamily="18" charset="0"/>
                      </a:rPr>
                      <m:t>(−∞;3)</m:t>
                    </m:r>
                  </m:oMath>
                </a14:m>
                <a:r>
                  <a:rPr lang="en-US" dirty="0"/>
                  <a:t> </a:t>
                </a:r>
                <a:r>
                  <a:rPr lang="en-US" dirty="0" err="1"/>
                  <a:t>và</a:t>
                </a:r>
                <a:r>
                  <a:rPr lang="en-US" dirty="0"/>
                  <a:t> </a:t>
                </a:r>
                <a:r>
                  <a:rPr lang="en-US" dirty="0" err="1"/>
                  <a:t>nghịch</a:t>
                </a:r>
                <a:r>
                  <a:rPr lang="en-US" dirty="0"/>
                  <a:t> </a:t>
                </a:r>
                <a:r>
                  <a:rPr lang="en-US" dirty="0" err="1"/>
                  <a:t>biến</a:t>
                </a:r>
                <a:r>
                  <a:rPr lang="en-US" dirty="0"/>
                  <a:t> </a:t>
                </a:r>
                <a:r>
                  <a:rPr lang="en-US" dirty="0" err="1"/>
                  <a:t>trên</a:t>
                </a:r>
                <a:r>
                  <a:rPr lang="en-US" dirty="0"/>
                  <a:t> </a:t>
                </a:r>
                <a:r>
                  <a:rPr lang="en-US" dirty="0" err="1"/>
                  <a:t>khoảng</a:t>
                </a:r>
                <a:r>
                  <a:rPr lang="en-US" dirty="0"/>
                  <a:t> </a:t>
                </a:r>
                <a:br>
                  <a:rPr lang="en-US" dirty="0"/>
                </a:br>
                <a:r>
                  <a:rPr lang="en-US" dirty="0"/>
                  <a:t>    </a:t>
                </a:r>
                <a14:m>
                  <m:oMath xmlns:m="http://schemas.openxmlformats.org/officeDocument/2006/math">
                    <m:r>
                      <a:rPr lang="en-US" i="1">
                        <a:latin typeface="Cambria Math" panose="02040503050406030204" pitchFamily="18" charset="0"/>
                      </a:rPr>
                      <m:t>(3;+∞).</m:t>
                    </m:r>
                  </m:oMath>
                </a14:m>
                <a:endParaRPr lang="en-US" dirty="0"/>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26820" y="5084111"/>
                <a:ext cx="13182601" cy="8335030"/>
              </a:xfrm>
              <a:prstGeom prst="rect">
                <a:avLst/>
              </a:prstGeom>
              <a:blipFill rotWithShape="1">
                <a:blip r:embed="rId4"/>
                <a:stretch>
                  <a:fillRect l="-2079" t="-1826" r="-2033"/>
                </a:stretch>
              </a:blipFill>
              <a:ln>
                <a:solidFill>
                  <a:srgbClr val="00B0F0"/>
                </a:solidFill>
              </a:ln>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325600" y="5334000"/>
            <a:ext cx="9649691" cy="8085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picture containing boat, antenna&#10;&#10;Description automatically generated">
            <a:extLst>
              <a:ext uri="{FF2B5EF4-FFF2-40B4-BE49-F238E27FC236}">
                <a16:creationId xmlns:a16="http://schemas.microsoft.com/office/drawing/2014/main" id="{5342B853-345B-4BEF-B8CD-295F0FC1D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5200" y="5499753"/>
            <a:ext cx="7696200" cy="7753634"/>
          </a:xfrm>
          <a:prstGeom prst="rect">
            <a:avLst/>
          </a:prstGeom>
        </p:spPr>
      </p:pic>
      <p:sp>
        <p:nvSpPr>
          <p:cNvPr id="6" name="Rectangle 5">
            <a:extLst>
              <a:ext uri="{FF2B5EF4-FFF2-40B4-BE49-F238E27FC236}">
                <a16:creationId xmlns:a16="http://schemas.microsoft.com/office/drawing/2014/main" id="{1F830940-F32B-CD81-DA2D-8993FD5C4F58}"/>
              </a:ext>
            </a:extLst>
          </p:cNvPr>
          <p:cNvSpPr/>
          <p:nvPr/>
        </p:nvSpPr>
        <p:spPr>
          <a:xfrm>
            <a:off x="859970" y="1622792"/>
            <a:ext cx="6101350"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II. BÀI TẬP TỰ LUẬN</a:t>
            </a:r>
          </a:p>
        </p:txBody>
      </p:sp>
    </p:spTree>
    <p:extLst>
      <p:ext uri="{BB962C8B-B14F-4D97-AF65-F5344CB8AC3E}">
        <p14:creationId xmlns:p14="http://schemas.microsoft.com/office/powerpoint/2010/main" val="2516747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latin typeface="Tahoma" panose="020B0604030504040204" pitchFamily="34" charset="0"/>
                    <a:ea typeface="Tahoma" panose="020B0604030504040204" pitchFamily="34" charset="0"/>
                    <a:cs typeface="Tahoma" panose="020B0604030504040204" pitchFamily="34" charset="0"/>
                  </a:rPr>
                  <a:t>6.30.</a:t>
                </a:r>
                <a:r>
                  <a:rPr lang="en-US" sz="4400" dirty="0">
                    <a:latin typeface="Tahoma" panose="020B0604030504040204" pitchFamily="34" charset="0"/>
                    <a:ea typeface="Tahoma" panose="020B0604030504040204" pitchFamily="34" charset="0"/>
                    <a:cs typeface="Tahoma" panose="020B0604030504040204" pitchFamily="34" charset="0"/>
                  </a:rPr>
                  <a:t> </a:t>
                </a:r>
                <a:r>
                  <a:rPr lang="en-US" dirty="0" err="1"/>
                  <a:t>Với</a:t>
                </a:r>
                <a:r>
                  <a:rPr lang="en-US" dirty="0"/>
                  <a:t> </a:t>
                </a:r>
                <a:r>
                  <a:rPr lang="en-US" dirty="0" err="1"/>
                  <a:t>mỗi</a:t>
                </a:r>
                <a:r>
                  <a:rPr lang="en-US" dirty="0"/>
                  <a:t> </a:t>
                </a:r>
                <a:r>
                  <a:rPr lang="en-US" dirty="0" err="1"/>
                  <a:t>hàm</a:t>
                </a:r>
                <a:r>
                  <a:rPr lang="en-US" dirty="0"/>
                  <a:t> </a:t>
                </a:r>
                <a:r>
                  <a:rPr lang="en-US" dirty="0" err="1"/>
                  <a:t>số</a:t>
                </a:r>
                <a:r>
                  <a:rPr lang="en-US" dirty="0"/>
                  <a:t> </a:t>
                </a:r>
                <a:r>
                  <a:rPr lang="en-US" dirty="0" err="1"/>
                  <a:t>dưới</a:t>
                </a:r>
                <a:r>
                  <a:rPr lang="en-US" dirty="0"/>
                  <a:t> </a:t>
                </a:r>
                <a:r>
                  <a:rPr lang="en-US" dirty="0" err="1"/>
                  <a:t>đây</a:t>
                </a:r>
                <a:r>
                  <a:rPr lang="en-US" dirty="0"/>
                  <a:t>, </a:t>
                </a:r>
                <a:r>
                  <a:rPr lang="en-US" dirty="0" err="1"/>
                  <a:t>hãy</a:t>
                </a:r>
                <a:r>
                  <a:rPr lang="en-US" dirty="0"/>
                  <a:t> </a:t>
                </a:r>
                <a:r>
                  <a:rPr lang="en-US" dirty="0" err="1"/>
                  <a:t>vẽ</a:t>
                </a:r>
                <a:r>
                  <a:rPr lang="en-US" dirty="0"/>
                  <a:t> </a:t>
                </a:r>
                <a:r>
                  <a:rPr lang="en-US" dirty="0" err="1"/>
                  <a:t>đồ</a:t>
                </a:r>
                <a:r>
                  <a:rPr lang="en-US" dirty="0"/>
                  <a:t> </a:t>
                </a:r>
                <a:r>
                  <a:rPr lang="en-US" dirty="0" err="1"/>
                  <a:t>thị</a:t>
                </a:r>
                <a:r>
                  <a:rPr lang="en-US" dirty="0"/>
                  <a:t>, </a:t>
                </a:r>
                <a:r>
                  <a:rPr lang="en-US" dirty="0" err="1"/>
                  <a:t>tìm</a:t>
                </a:r>
                <a:r>
                  <a:rPr lang="en-US" dirty="0"/>
                  <a:t> </a:t>
                </a:r>
                <a:r>
                  <a:rPr lang="en-US" dirty="0" err="1"/>
                  <a:t>tập</a:t>
                </a:r>
                <a:r>
                  <a:rPr lang="en-US" dirty="0"/>
                  <a:t> </a:t>
                </a:r>
                <a:r>
                  <a:rPr lang="en-US" dirty="0" err="1"/>
                  <a:t>giá</a:t>
                </a:r>
                <a:r>
                  <a:rPr lang="en-US" dirty="0"/>
                  <a:t> </a:t>
                </a:r>
                <a:r>
                  <a:rPr lang="en-US" dirty="0" err="1"/>
                  <a:t>trị</a:t>
                </a:r>
                <a:r>
                  <a:rPr lang="en-US" dirty="0"/>
                  <a:t> , </a:t>
                </a:r>
                <a:r>
                  <a:rPr lang="en-US" dirty="0" err="1"/>
                  <a:t>khoảng</a:t>
                </a:r>
                <a:r>
                  <a:rPr lang="en-US" dirty="0"/>
                  <a:t> </a:t>
                </a:r>
                <a:r>
                  <a:rPr lang="en-US" dirty="0" err="1"/>
                  <a:t>đồng</a:t>
                </a:r>
                <a:r>
                  <a:rPr lang="en-US" dirty="0"/>
                  <a:t> </a:t>
                </a:r>
                <a:r>
                  <a:rPr lang="en-US" dirty="0" err="1"/>
                  <a:t>biến</a:t>
                </a:r>
                <a:r>
                  <a:rPr lang="en-US" dirty="0"/>
                  <a:t> </a:t>
                </a:r>
                <a:r>
                  <a:rPr lang="en-US" dirty="0" err="1"/>
                  <a:t>khoảng</a:t>
                </a:r>
                <a:r>
                  <a:rPr lang="en-US" dirty="0"/>
                  <a:t> </a:t>
                </a:r>
                <a:r>
                  <a:rPr lang="en-US" dirty="0" err="1"/>
                  <a:t>nghịch</a:t>
                </a:r>
                <a:r>
                  <a:rPr lang="en-US" dirty="0"/>
                  <a:t> </a:t>
                </a:r>
                <a:r>
                  <a:rPr lang="en-US" dirty="0" err="1"/>
                  <a:t>biến</a:t>
                </a:r>
                <a:r>
                  <a:rPr lang="en-US" dirty="0"/>
                  <a:t> </a:t>
                </a:r>
                <a:r>
                  <a:rPr lang="en-US" dirty="0" err="1"/>
                  <a:t>của</a:t>
                </a:r>
                <a:r>
                  <a:rPr lang="en-US" dirty="0"/>
                  <a:t> </a:t>
                </a:r>
                <a:r>
                  <a:rPr lang="en-US" dirty="0" err="1"/>
                  <a:t>nó</a:t>
                </a:r>
                <a:r>
                  <a:rPr lang="en-US" dirty="0"/>
                  <a:t>:</a:t>
                </a:r>
              </a:p>
              <a:p>
                <a:r>
                  <a:rPr lang="en-US" dirty="0"/>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m:t>
                    </m:r>
                  </m:oMath>
                </a14:m>
                <a:r>
                  <a:rPr lang="en-US" dirty="0"/>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𝑥</m:t>
                    </m:r>
                  </m:oMath>
                </a14:m>
                <a:endParaRPr lang="en-US" dirty="0"/>
              </a:p>
              <a:p>
                <a:endParaRPr lang="en-US" dirty="0"/>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a:blip r:embed="rId3"/>
                <a:stretch>
                  <a:fillRect l="-1394" t="-8097"/>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105400"/>
                <a:ext cx="12420600"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14000"/>
                  </a:lnSpc>
                  <a:buNone/>
                </a:pPr>
                <a:r>
                  <a:rPr lang="en-US" sz="4400" b="1">
                    <a:latin typeface="Tahoma" panose="020B0604030504040204" pitchFamily="34" charset="0"/>
                    <a:ea typeface="Tahoma" panose="020B0604030504040204" pitchFamily="34" charset="0"/>
                    <a:cs typeface="Tahoma" panose="020B0604030504040204" pitchFamily="34" charset="0"/>
                  </a:rPr>
                  <a:t>  </a:t>
                </a:r>
                <a:r>
                  <a:rPr lang="en-US" sz="4500" b="1">
                    <a:latin typeface="Tahoma" panose="020B0604030504040204" pitchFamily="34" charset="0"/>
                    <a:ea typeface="Tahoma" panose="020B0604030504040204" pitchFamily="34" charset="0"/>
                    <a:cs typeface="Tahoma" panose="020B0604030504040204" pitchFamily="34" charset="0"/>
                  </a:rPr>
                  <a:t>Giải: </a:t>
                </a:r>
                <a:r>
                  <a:rPr lang="en-US" sz="45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500" i="1">
                        <a:latin typeface="Cambria Math" panose="02040503050406030204" pitchFamily="18" charset="0"/>
                      </a:rPr>
                      <m:t>𝑦</m:t>
                    </m:r>
                    <m:r>
                      <a:rPr lang="en-US" sz="4500" i="1">
                        <a:latin typeface="Cambria Math" panose="02040503050406030204" pitchFamily="18" charset="0"/>
                      </a:rPr>
                      <m:t>=</m:t>
                    </m:r>
                    <m:sSup>
                      <m:sSupPr>
                        <m:ctrlPr>
                          <a:rPr lang="en-US" sz="4500" i="1">
                            <a:latin typeface="Cambria Math" panose="02040503050406030204" pitchFamily="18" charset="0"/>
                          </a:rPr>
                        </m:ctrlPr>
                      </m:sSupPr>
                      <m:e>
                        <m:r>
                          <a:rPr lang="en-US" sz="4500" i="1">
                            <a:latin typeface="Cambria Math" panose="02040503050406030204" pitchFamily="18" charset="0"/>
                          </a:rPr>
                          <m:t>𝑥</m:t>
                        </m:r>
                      </m:e>
                      <m:sup>
                        <m:r>
                          <a:rPr lang="en-US" sz="4500" i="1">
                            <a:latin typeface="Cambria Math" panose="02040503050406030204" pitchFamily="18" charset="0"/>
                          </a:rPr>
                          <m:t>2</m:t>
                        </m:r>
                      </m:sup>
                    </m:sSup>
                    <m:r>
                      <a:rPr lang="en-US" sz="4500" b="0" i="1" smtClean="0">
                        <a:latin typeface="Cambria Math" panose="02040503050406030204" pitchFamily="18" charset="0"/>
                      </a:rPr>
                      <m:t>+</m:t>
                    </m:r>
                    <m:r>
                      <a:rPr lang="en-US" sz="4500" b="0" i="1" smtClean="0">
                        <a:latin typeface="Cambria Math" panose="02040503050406030204" pitchFamily="18" charset="0"/>
                      </a:rPr>
                      <m:t>4</m:t>
                    </m:r>
                    <m:r>
                      <a:rPr lang="en-US" sz="4500" i="1">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Vẽ đồ thị: Ta có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m:t>
                    </m:r>
                    <m:r>
                      <a:rPr lang="en-US" sz="4500" i="1">
                        <a:latin typeface="Cambria Math" panose="02040503050406030204" pitchFamily="18" charset="0"/>
                      </a:rPr>
                      <m:t>1</m:t>
                    </m:r>
                    <m:r>
                      <a:rPr lang="en-US" sz="4500" i="1">
                        <a:latin typeface="Cambria Math" panose="02040503050406030204" pitchFamily="18" charset="0"/>
                      </a:rPr>
                      <m:t>&gt;</m:t>
                    </m:r>
                    <m:r>
                      <a:rPr lang="en-US" sz="4500" i="1">
                        <a:latin typeface="Cambria Math" panose="02040503050406030204" pitchFamily="18" charset="0"/>
                      </a:rPr>
                      <m:t>0</m:t>
                    </m:r>
                  </m:oMath>
                </a14:m>
                <a:r>
                  <a:rPr lang="en-US" sz="4500">
                    <a:latin typeface="Tahoma" panose="020B0604030504040204" pitchFamily="34" charset="0"/>
                    <a:ea typeface="Tahoma" panose="020B0604030504040204" pitchFamily="34" charset="0"/>
                    <a:cs typeface="Tahoma" panose="020B0604030504040204" pitchFamily="34" charset="0"/>
                  </a:rPr>
                  <a:t> nên parabol quay bề lõm hướng lên trên. Đỉnh </a:t>
                </a:r>
                <a14:m>
                  <m:oMath xmlns:m="http://schemas.openxmlformats.org/officeDocument/2006/math">
                    <m:r>
                      <a:rPr lang="en-US" sz="4500" i="1">
                        <a:latin typeface="Cambria Math" panose="02040503050406030204" pitchFamily="18" charset="0"/>
                      </a:rPr>
                      <m:t>𝐼</m:t>
                    </m:r>
                    <m:r>
                      <a:rPr lang="en-US" sz="4500" i="1">
                        <a:latin typeface="Cambria Math" panose="02040503050406030204" pitchFamily="18" charset="0"/>
                      </a:rPr>
                      <m:t>(−</m:t>
                    </m:r>
                    <m:r>
                      <a:rPr lang="en-US" sz="4500" i="1">
                        <a:latin typeface="Cambria Math" panose="02040503050406030204" pitchFamily="18" charset="0"/>
                      </a:rPr>
                      <m:t>2</m:t>
                    </m:r>
                    <m:r>
                      <a:rPr lang="en-US" sz="4500" i="1">
                        <a:latin typeface="Cambria Math" panose="02040503050406030204" pitchFamily="18" charset="0"/>
                      </a:rPr>
                      <m:t>;−</m:t>
                    </m:r>
                    <m:r>
                      <a:rPr lang="en-US" sz="4500" i="1">
                        <a:latin typeface="Cambria Math" panose="02040503050406030204" pitchFamily="18" charset="0"/>
                      </a:rPr>
                      <m:t>4</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a:t>
                </a:r>
                <a:br>
                  <a:rPr lang="en-US" sz="4500">
                    <a:latin typeface="Tahoma" panose="020B0604030504040204" pitchFamily="34" charset="0"/>
                    <a:ea typeface="Tahoma" panose="020B0604030504040204" pitchFamily="34" charset="0"/>
                    <a:cs typeface="Tahoma" panose="020B0604030504040204" pitchFamily="34" charset="0"/>
                  </a:rPr>
                </a:br>
                <a:r>
                  <a:rPr lang="en-US" sz="4500">
                    <a:latin typeface="Tahoma" panose="020B0604030504040204" pitchFamily="34" charset="0"/>
                    <a:ea typeface="Tahoma" panose="020B0604030504040204" pitchFamily="34" charset="0"/>
                    <a:cs typeface="Tahoma" panose="020B0604030504040204" pitchFamily="34" charset="0"/>
                  </a:rPr>
                  <a:t>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m:t>
                    </m:r>
                    <m:r>
                      <a:rPr lang="en-US" sz="4500" i="1">
                        <a:latin typeface="Cambria Math" panose="02040503050406030204" pitchFamily="18" charset="0"/>
                      </a:rPr>
                      <m:t>2</m:t>
                    </m:r>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m:t>
                    </m:r>
                    <m:r>
                      <a:rPr lang="en-US" sz="4500" b="0" i="1" smtClean="0">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b="0" i="1">
                            <a:latin typeface="Cambria Math" panose="02040503050406030204" pitchFamily="18" charset="0"/>
                          </a:rPr>
                        </m:ctrlPr>
                      </m:dPr>
                      <m:e>
                        <m:r>
                          <a:rPr lang="en-US" sz="4500" b="0" i="1" smtClean="0">
                            <a:latin typeface="Cambria Math" panose="02040503050406030204" pitchFamily="18" charset="0"/>
                          </a:rPr>
                          <m:t>0</m:t>
                        </m:r>
                        <m:r>
                          <a:rPr lang="en-US" sz="4500" i="1">
                            <a:latin typeface="Cambria Math" panose="02040503050406030204" pitchFamily="18" charset="0"/>
                          </a:rPr>
                          <m:t>;</m:t>
                        </m:r>
                        <m:r>
                          <a:rPr lang="en-US" sz="4500" b="0" i="1" smtClean="0">
                            <a:latin typeface="Cambria Math" panose="02040503050406030204" pitchFamily="18" charset="0"/>
                          </a:rPr>
                          <m:t>0</m:t>
                        </m:r>
                      </m:e>
                    </m:d>
                  </m:oMath>
                </a14:m>
                <a:r>
                  <a:rPr lang="en-US" sz="45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4</m:t>
                    </m:r>
                    <m:r>
                      <a:rPr lang="en-US" sz="4500" i="1">
                        <a:latin typeface="Cambria Math" panose="02040503050406030204" pitchFamily="18" charset="0"/>
                      </a:rPr>
                      <m:t>;</m:t>
                    </m:r>
                    <m:r>
                      <a:rPr lang="en-US" sz="4500" i="1">
                        <a:latin typeface="Cambria Math" panose="02040503050406030204" pitchFamily="18" charset="0"/>
                      </a:rPr>
                      <m:t>0</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Tập giá trị của hàm số là </a:t>
                </a:r>
                <a14:m>
                  <m:oMath xmlns:m="http://schemas.openxmlformats.org/officeDocument/2006/math">
                    <m:r>
                      <a:rPr lang="en-US" sz="4500" i="1">
                        <a:latin typeface="Cambria Math" panose="02040503050406030204" pitchFamily="18" charset="0"/>
                      </a:rPr>
                      <m:t>𝑇</m:t>
                    </m:r>
                    <m:r>
                      <a:rPr lang="en-US" sz="4500" i="1">
                        <a:latin typeface="Cambria Math" panose="02040503050406030204" pitchFamily="18" charset="0"/>
                      </a:rPr>
                      <m:t>=[−</m:t>
                    </m:r>
                    <m:r>
                      <a:rPr lang="en-US" sz="4500" i="1">
                        <a:latin typeface="Cambria Math" panose="02040503050406030204" pitchFamily="18" charset="0"/>
                      </a:rPr>
                      <m:t>4</m:t>
                    </m:r>
                    <m:r>
                      <a:rPr lang="en-US" sz="4500" i="1">
                        <a:latin typeface="Cambria Math" panose="02040503050406030204" pitchFamily="18" charset="0"/>
                      </a:rPr>
                      <m:t>;+</m:t>
                    </m:r>
                    <m:r>
                      <a:rPr lang="en-US" sz="4500" i="1">
                        <a:latin typeface="Cambria Math" panose="02040503050406030204" pitchFamily="18" charset="0"/>
                      </a:rPr>
                      <m:t>∞</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m:t>
                    </m:r>
                    <m:r>
                      <a:rPr lang="en-US" sz="4500" i="1">
                        <a:latin typeface="Cambria Math" panose="02040503050406030204" pitchFamily="18" charset="0"/>
                      </a:rPr>
                      <m:t>1</m:t>
                    </m:r>
                    <m:r>
                      <a:rPr lang="en-US" sz="4500" i="1">
                        <a:latin typeface="Cambria Math" panose="02040503050406030204" pitchFamily="18" charset="0"/>
                      </a:rPr>
                      <m:t>&gt;</m:t>
                    </m:r>
                    <m:r>
                      <a:rPr lang="en-US" sz="4500" i="1">
                        <a:latin typeface="Cambria Math" panose="02040503050406030204" pitchFamily="18" charset="0"/>
                      </a:rPr>
                      <m:t>0</m:t>
                    </m:r>
                  </m:oMath>
                </a14:m>
                <a:r>
                  <a:rPr lang="en-US" sz="4500">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2</m:t>
                    </m:r>
                    <m:r>
                      <a:rPr lang="en-US" sz="4500" b="0" i="1" smtClean="0">
                        <a:latin typeface="Cambria Math" panose="02040503050406030204" pitchFamily="18" charset="0"/>
                      </a:rPr>
                      <m:t>;+</m:t>
                    </m:r>
                    <m:r>
                      <a:rPr lang="en-US" sz="4500" i="1">
                        <a:latin typeface="Cambria Math" panose="02040503050406030204" pitchFamily="18" charset="0"/>
                      </a:rPr>
                      <m:t>∞</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m:t>
                    </m:r>
                    <m:r>
                      <a:rPr lang="en-US" sz="4500" i="1">
                        <a:latin typeface="Cambria Math" panose="02040503050406030204" pitchFamily="18" charset="0"/>
                      </a:rPr>
                      <m:t>∞</m:t>
                    </m:r>
                    <m:r>
                      <a:rPr lang="en-US" sz="4500" b="0" i="1" smtClean="0">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endParaRPr lang="en-US" sz="45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105400"/>
                <a:ext cx="12420600" cy="8397876"/>
              </a:xfrm>
              <a:prstGeom prst="rect">
                <a:avLst/>
              </a:prstGeom>
              <a:blipFill>
                <a:blip r:embed="rId4"/>
                <a:stretch>
                  <a:fillRect l="-1815" t="-1378" r="-196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3563600" y="5105400"/>
            <a:ext cx="10439400"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Diagram&#10;&#10;Description automatically generated">
            <a:extLst>
              <a:ext uri="{FF2B5EF4-FFF2-40B4-BE49-F238E27FC236}">
                <a16:creationId xmlns:a16="http://schemas.microsoft.com/office/drawing/2014/main" id="{1FF39239-6FD3-4294-80E9-64C52113E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7600" y="5638800"/>
            <a:ext cx="7727633" cy="6738873"/>
          </a:xfrm>
          <a:prstGeom prst="rect">
            <a:avLst/>
          </a:prstGeom>
        </p:spPr>
      </p:pic>
    </p:spTree>
    <p:extLst>
      <p:ext uri="{BB962C8B-B14F-4D97-AF65-F5344CB8AC3E}">
        <p14:creationId xmlns:p14="http://schemas.microsoft.com/office/powerpoint/2010/main" val="3204398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6.32.</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Giải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bất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sau</a:t>
                </a:r>
                <a:r>
                  <a:rPr lang="en-US" sz="4400"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b="1">
                    <a:latin typeface="Tahoma" panose="020B0604030504040204" pitchFamily="34" charset="0"/>
                    <a:ea typeface="Tahoma" panose="020B0604030504040204" pitchFamily="34" charset="0"/>
                    <a:cs typeface="Tahoma" panose="020B0604030504040204" pitchFamily="34" charset="0"/>
                  </a:rPr>
                  <a:t>Giải: </a:t>
                </a: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+1=0⇔</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qArr>
                      </m:e>
                    </m:d>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Bảng xét dấu</a:t>
                </a: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23164800" cy="8786812"/>
              </a:xfrm>
              <a:prstGeom prst="rect">
                <a:avLst/>
              </a:prstGeom>
              <a:blipFill>
                <a:blip r:embed="rId4"/>
                <a:stretch>
                  <a:fillRect l="-1026" t="-1594"/>
                </a:stretch>
              </a:blipFill>
              <a:ln>
                <a:solidFill>
                  <a:srgbClr val="00B0F0"/>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9897A231-677B-4E75-A405-91BF69D2C4E2}"/>
              </a:ext>
            </a:extLst>
          </p:cNvPr>
          <p:cNvPicPr/>
          <p:nvPr/>
        </p:nvPicPr>
        <p:blipFill>
          <a:blip r:embed="rId5"/>
          <a:stretch>
            <a:fillRect/>
          </a:stretch>
        </p:blipFill>
        <p:spPr>
          <a:xfrm>
            <a:off x="4953000" y="8585664"/>
            <a:ext cx="14478000" cy="285416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590CF1-51C3-49D8-A625-2B7706E2F646}"/>
                  </a:ext>
                </a:extLst>
              </p:cNvPr>
              <p:cNvSpPr/>
              <p:nvPr/>
            </p:nvSpPr>
            <p:spPr>
              <a:xfrm>
                <a:off x="1524000" y="11660492"/>
                <a:ext cx="20802600" cy="1176604"/>
              </a:xfrm>
              <a:prstGeom prst="rect">
                <a:avLst/>
              </a:prstGeom>
            </p:spPr>
            <p:txBody>
              <a:bodyPr wrap="square">
                <a:spAutoFit/>
              </a:bodyPr>
              <a:lstStyle/>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Từ bảng xét dấu, tập nghiệm của bất phương trình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den>
                        </m:f>
                      </m:e>
                    </m:d>
                    <m:r>
                      <a:rPr lang="en-US" sz="44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4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 name="Rectangle 7">
                <a:extLst>
                  <a:ext uri="{FF2B5EF4-FFF2-40B4-BE49-F238E27FC236}">
                    <a16:creationId xmlns:a16="http://schemas.microsoft.com/office/drawing/2014/main" id="{D0590CF1-51C3-49D8-A625-2B7706E2F646}"/>
                  </a:ext>
                </a:extLst>
              </p:cNvPr>
              <p:cNvSpPr>
                <a:spLocks noRot="1" noChangeAspect="1" noMove="1" noResize="1" noEditPoints="1" noAdjustHandles="1" noChangeArrowheads="1" noChangeShapeType="1" noTextEdit="1"/>
              </p:cNvSpPr>
              <p:nvPr/>
            </p:nvSpPr>
            <p:spPr>
              <a:xfrm>
                <a:off x="1524000" y="11660492"/>
                <a:ext cx="20802600" cy="1176604"/>
              </a:xfrm>
              <a:prstGeom prst="rect">
                <a:avLst/>
              </a:prstGeom>
              <a:blipFill>
                <a:blip r:embed="rId6"/>
                <a:stretch>
                  <a:fillRect l="-1172" b="-8290"/>
                </a:stretch>
              </a:blipFill>
            </p:spPr>
            <p:txBody>
              <a:bodyPr/>
              <a:lstStyle/>
              <a:p>
                <a:r>
                  <a:rPr lang="en-US">
                    <a:noFill/>
                  </a:rPr>
                  <a:t> </a:t>
                </a:r>
              </a:p>
            </p:txBody>
          </p:sp>
        </mc:Fallback>
      </mc:AlternateContent>
    </p:spTree>
    <p:extLst>
      <p:ext uri="{BB962C8B-B14F-4D97-AF65-F5344CB8AC3E}">
        <p14:creationId xmlns:p14="http://schemas.microsoft.com/office/powerpoint/2010/main" val="3894106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6.32.</a:t>
                </a:r>
                <a:r>
                  <a:rPr lang="en-US" sz="4400" dirty="0">
                    <a:latin typeface="Tahoma" panose="020B0604030504040204" pitchFamily="34" charset="0"/>
                    <a:ea typeface="Tahoma" panose="020B0604030504040204" pitchFamily="34" charset="0"/>
                    <a:cs typeface="Tahoma" panose="020B0604030504040204" pitchFamily="34" charset="0"/>
                  </a:rPr>
                  <a:t> Giải </a:t>
                </a:r>
                <a:r>
                  <a:rPr lang="en-US" sz="4400" dirty="0" err="1">
                    <a:latin typeface="Tahoma" panose="020B0604030504040204" pitchFamily="34" charset="0"/>
                    <a:ea typeface="Tahoma" panose="020B0604030504040204" pitchFamily="34" charset="0"/>
                    <a:cs typeface="Tahoma" panose="020B0604030504040204" pitchFamily="34" charset="0"/>
                  </a:rPr>
                  <a:t>các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bất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sau</a:t>
                </a:r>
                <a:r>
                  <a:rPr lang="en-US" sz="4400"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endParaRPr lang="en-US" sz="4000"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+4=0⇔</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4000"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dirty="0" err="1">
                    <a:latin typeface="Tahoma" panose="020B0604030504040204" pitchFamily="34" charset="0"/>
                    <a:ea typeface="Tahoma" panose="020B0604030504040204" pitchFamily="34" charset="0"/>
                    <a:cs typeface="Tahoma" panose="020B0604030504040204" pitchFamily="34" charset="0"/>
                  </a:rPr>
                  <a:t>Bảng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xét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dấu</a:t>
                </a:r>
                <a:endParaRPr lang="en-US" sz="4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23164800" cy="8786812"/>
              </a:xfrm>
              <a:prstGeom prst="rect">
                <a:avLst/>
              </a:prstGeom>
              <a:blipFill>
                <a:blip r:embed="rId4"/>
                <a:stretch>
                  <a:fillRect l="-1026" t="-1594"/>
                </a:stretch>
              </a:blipFill>
              <a:ln>
                <a:solidFill>
                  <a:srgbClr val="00B0F0"/>
                </a:solid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E8B1638A-C097-487E-9F80-93BAB1B0F513}"/>
              </a:ext>
            </a:extLst>
          </p:cNvPr>
          <p:cNvPicPr>
            <a:picLocks noChangeAspect="1"/>
          </p:cNvPicPr>
          <p:nvPr/>
        </p:nvPicPr>
        <p:blipFill>
          <a:blip r:embed="rId5"/>
          <a:stretch>
            <a:fillRect/>
          </a:stretch>
        </p:blipFill>
        <p:spPr>
          <a:xfrm>
            <a:off x="5105400" y="8077200"/>
            <a:ext cx="16111434" cy="2616200"/>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F08B6E-B8F7-4D74-B0C4-3BF5F048F840}"/>
                  </a:ext>
                </a:extLst>
              </p:cNvPr>
              <p:cNvSpPr/>
              <p:nvPr/>
            </p:nvSpPr>
            <p:spPr>
              <a:xfrm>
                <a:off x="1524000" y="11375063"/>
                <a:ext cx="17983200" cy="769441"/>
              </a:xfrm>
              <a:prstGeom prst="rect">
                <a:avLst/>
              </a:prstGeom>
            </p:spPr>
            <p:txBody>
              <a:bodyPr wrap="square">
                <a:spAutoFit/>
              </a:bodyPr>
              <a:lstStyle/>
              <a:p>
                <a:r>
                  <a:rPr lang="en-US" sz="4400">
                    <a:latin typeface="Tahoma" panose="020B0604030504040204" pitchFamily="34" charset="0"/>
                    <a:ea typeface="Tahoma" panose="020B0604030504040204" pitchFamily="34" charset="0"/>
                    <a:cs typeface="Tahoma" panose="020B0604030504040204" pitchFamily="34" charset="0"/>
                  </a:rPr>
                  <a:t>Từ bảng xét dấu, vậy tập nghiệm của bất phương trình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i="1">
                        <a:effectLst/>
                        <a:latin typeface="Cambria Math" panose="02040503050406030204" pitchFamily="18" charset="0"/>
                        <a:ea typeface="Calibri" panose="020F0502020204030204" pitchFamily="34" charset="0"/>
                        <a:cs typeface="Times New Roman" panose="02020603050405020304" pitchFamily="18" charset="0"/>
                      </a:rPr>
                      <m:t>=(−4;−1)</m:t>
                    </m:r>
                  </m:oMath>
                </a14:m>
                <a:r>
                  <a:rPr lang="en-US" sz="4400">
                    <a:effectLst/>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id="{D8F08B6E-B8F7-4D74-B0C4-3BF5F048F840}"/>
                  </a:ext>
                </a:extLst>
              </p:cNvPr>
              <p:cNvSpPr>
                <a:spLocks noRot="1" noChangeAspect="1" noMove="1" noResize="1" noEditPoints="1" noAdjustHandles="1" noChangeArrowheads="1" noChangeShapeType="1" noTextEdit="1"/>
              </p:cNvSpPr>
              <p:nvPr/>
            </p:nvSpPr>
            <p:spPr>
              <a:xfrm>
                <a:off x="1524000" y="11375063"/>
                <a:ext cx="17983200" cy="769441"/>
              </a:xfrm>
              <a:prstGeom prst="rect">
                <a:avLst/>
              </a:prstGeom>
              <a:blipFill>
                <a:blip r:embed="rId6"/>
                <a:stretch>
                  <a:fillRect l="-1356" t="-17460" r="-1119" b="-36508"/>
                </a:stretch>
              </a:blipFill>
            </p:spPr>
            <p:txBody>
              <a:bodyPr/>
              <a:lstStyle/>
              <a:p>
                <a:r>
                  <a:rPr lang="en-US">
                    <a:noFill/>
                  </a:rPr>
                  <a:t> </a:t>
                </a:r>
              </a:p>
            </p:txBody>
          </p:sp>
        </mc:Fallback>
      </mc:AlternateContent>
    </p:spTree>
    <p:extLst>
      <p:ext uri="{BB962C8B-B14F-4D97-AF65-F5344CB8AC3E}">
        <p14:creationId xmlns:p14="http://schemas.microsoft.com/office/powerpoint/2010/main" val="4245814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7552</TotalTime>
  <Words>886</Words>
  <PresentationFormat>Custom</PresentationFormat>
  <Paragraphs>206</Paragraphs>
  <Slides>17</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Yu Gothic UI Semilight</vt:lpstr>
      <vt:lpstr>Arial</vt:lpstr>
      <vt:lpstr>Bahnschrift SemiBold SemiConden</vt:lpstr>
      <vt:lpstr>Baumans</vt:lpstr>
      <vt:lpstr>Calibri</vt:lpstr>
      <vt:lpstr>Calibri Light</vt:lpstr>
      <vt:lpstr>Cambria Math</vt:lpstr>
      <vt:lpstr>Tahoma</vt:lpstr>
      <vt:lpstr>Times New Roman</vt:lpstr>
      <vt:lpstr>Tomaho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2022-10-13T13:58:29Z</dcterms:modified>
</cp:coreProperties>
</file>