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2" r:id="rId2"/>
    <p:sldId id="304" r:id="rId3"/>
    <p:sldId id="273" r:id="rId4"/>
    <p:sldId id="294" r:id="rId5"/>
    <p:sldId id="277" r:id="rId6"/>
    <p:sldId id="289" r:id="rId7"/>
    <p:sldId id="275" r:id="rId8"/>
    <p:sldId id="284" r:id="rId9"/>
    <p:sldId id="285" r:id="rId10"/>
    <p:sldId id="278" r:id="rId11"/>
    <p:sldId id="283" r:id="rId12"/>
    <p:sldId id="282" r:id="rId13"/>
    <p:sldId id="259" r:id="rId14"/>
    <p:sldId id="260" r:id="rId15"/>
    <p:sldId id="286" r:id="rId16"/>
    <p:sldId id="305" r:id="rId17"/>
    <p:sldId id="307" r:id="rId18"/>
    <p:sldId id="311" r:id="rId19"/>
    <p:sldId id="310" r:id="rId20"/>
    <p:sldId id="308" r:id="rId21"/>
    <p:sldId id="292" r:id="rId22"/>
    <p:sldId id="290" r:id="rId23"/>
    <p:sldId id="262" r:id="rId24"/>
    <p:sldId id="312" r:id="rId25"/>
    <p:sldId id="303" r:id="rId26"/>
    <p:sldId id="272" r:id="rId27"/>
    <p:sldId id="31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D396"/>
    <a:srgbClr val="B1F6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5F49-5385-4F03-812E-26F6BDDF75CB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D1C77-3A2C-42F6-87D7-E03098164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957D5-D5B6-4FD8-B50B-47AADA445651}" type="slidenum">
              <a:rPr lang="en-US"/>
              <a:pPr/>
              <a:t>17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957D5-D5B6-4FD8-B50B-47AADA445651}" type="slidenum">
              <a:rPr lang="en-US"/>
              <a:pPr/>
              <a:t>19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957D5-D5B6-4FD8-B50B-47AADA445651}" type="slidenum">
              <a:rPr lang="en-US"/>
              <a:pPr/>
              <a:t>20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63BBA-5336-4608-BFCE-AC73BE7F1587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851EDC3-48B7-48DC-8C1E-E8FCD75A1EA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4C61-9C34-4873-82C7-7069B205C6C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4B8E-20C8-45C5-8995-50162446A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GIAO%20AN%20khanh\Toan%208\VIOLET.xv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GIAO%20AN%20khanh\Toan%208\VIOLET.xvl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71.jpe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714348" y="3550971"/>
            <a:ext cx="77153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Nguyễn Thị Lan</a:t>
            </a:r>
          </a:p>
          <a:p>
            <a:pPr>
              <a:lnSpc>
                <a:spcPct val="150000"/>
              </a:lnSpc>
            </a:pP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Trường: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THCS Phan Bội Châu – Thị Xã Gia Nghĩa – Đắk Nông</a:t>
            </a:r>
          </a:p>
          <a:p>
            <a:pPr>
              <a:lnSpc>
                <a:spcPct val="150000"/>
              </a:lnSpc>
            </a:pP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Ngày dạy: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thứ 4, ngày 27/11/2019</a:t>
            </a:r>
          </a:p>
          <a:p>
            <a:pPr>
              <a:lnSpc>
                <a:spcPct val="150000"/>
              </a:lnSpc>
            </a:pP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Lớp dạy: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8B</a:t>
            </a: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. Tiết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Địa điểm thi: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Trường THCS Trần Phú</a:t>
            </a:r>
          </a:p>
          <a:p>
            <a:pPr>
              <a:lnSpc>
                <a:spcPct val="150000"/>
              </a:lnSpc>
            </a:pP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Môn thi: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5720" y="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NHIỆT LIỆT CHÀO MỪNG CÁC THẦY CÔ GIÁO VỀ DỰ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GIỜ LỚP 8B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4" descr="Mat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71546"/>
            <a:ext cx="37338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21. Bài 12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642918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ỨNG DỤNG CỦA HÌNH VUÔNG TRONG THỰC TẾ</a:t>
            </a:r>
            <a:endParaRPr lang="en-US" sz="20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E:\Học tập\GVG tỉnh\New folder\tải xuống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643050"/>
            <a:ext cx="5960431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21. Bài 12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E:\Học tập\GVG tỉnh\New folder\khuê văn cá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496" y="571480"/>
            <a:ext cx="4381504" cy="60007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4" y="1650106"/>
            <a:ext cx="435768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Giới thiệu về “Khuê Văn Các”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(Gác vẻ đẹp của sao khuê)</a:t>
            </a:r>
          </a:p>
          <a:p>
            <a:pPr algn="just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Nằm trong quần thể văn miếu Quốc Tử Giám</a:t>
            </a:r>
          </a:p>
          <a:p>
            <a:pPr algn="just">
              <a:buFontTx/>
              <a:buChar char="-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Là biểu trưng cho truyền thống hiếu học của dân tộc ta</a:t>
            </a:r>
          </a:p>
          <a:p>
            <a:pPr algn="just">
              <a:buFontTx/>
              <a:buChar char="-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Gác dựng trên một nền vuông cao mỗi chiều dài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6,8 m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, để bước lên nền vuông này phải bước qua 3 bậc thang đá.</a:t>
            </a:r>
          </a:p>
          <a:p>
            <a:pPr algn="just">
              <a:buFontTx/>
              <a:buChar char="-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Khuê Văn Các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ược chọn làm biểu tượng của thủ đô Hà Nội</a:t>
            </a:r>
          </a:p>
          <a:p>
            <a:pPr algn="just">
              <a:buFontTx/>
              <a:buChar char="-"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21. Bài 12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418966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Nằm giữa rừng già Ea Sup thuộc huyện Ea Sup – tỉnh Đắk Lắk</a:t>
            </a:r>
          </a:p>
          <a:p>
            <a:pPr algn="just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Là ngọn tháp Chăm duy nhất được tìm thấy ở Tây Nguyên</a:t>
            </a:r>
          </a:p>
          <a:p>
            <a:pPr algn="just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Tháp có chiều cao 9 m, đáy là hình vuông mỗi cạnh dài 5 m</a:t>
            </a:r>
          </a:p>
          <a:p>
            <a:pPr algn="just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Hiện nay tháp đang được tu sửa trở thành điểm tham quan du lịch với du khách trong và ngoài nước.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 Chăm Yang Prong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(Thần vĩ đại) </a:t>
            </a:r>
          </a:p>
          <a:p>
            <a:endParaRPr lang="en-US"/>
          </a:p>
        </p:txBody>
      </p:sp>
      <p:pic>
        <p:nvPicPr>
          <p:cNvPr id="52225" name="Picture 1" descr="E:\Học tập\GVG tỉnh\New folder\mặt trướ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667250" cy="2914650"/>
          </a:xfrm>
          <a:prstGeom prst="rect">
            <a:avLst/>
          </a:prstGeom>
          <a:noFill/>
        </p:spPr>
      </p:pic>
      <p:pic>
        <p:nvPicPr>
          <p:cNvPr id="52226" name="Picture 2" descr="E:\Học tập\GVG tỉnh\New folder\mặt sa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0" y="1285861"/>
            <a:ext cx="466725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21. Bài 12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714356"/>
            <a:ext cx="32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Định nghĩa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191268"/>
            <a:ext cx="32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Tính chất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7"/>
          <p:cNvGraphicFramePr>
            <a:graphicFrameLocks noGrp="1"/>
          </p:cNvGraphicFramePr>
          <p:nvPr/>
        </p:nvGraphicFramePr>
        <p:xfrm>
          <a:off x="0" y="0"/>
          <a:ext cx="9058275" cy="5053848"/>
        </p:xfrm>
        <a:graphic>
          <a:graphicData uri="http://schemas.openxmlformats.org/drawingml/2006/table">
            <a:tbl>
              <a:tblPr/>
              <a:tblGrid>
                <a:gridCol w="1027088"/>
                <a:gridCol w="2378100"/>
                <a:gridCol w="2595572"/>
                <a:gridCol w="3057515"/>
              </a:tblGrid>
              <a:tr h="164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Hình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về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CHỮ NHẬT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THOI</a:t>
                      </a:r>
                    </a:p>
                  </a:txBody>
                  <a:tcPr marT="0" marB="45709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VUÔNG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6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290"/>
            <a:ext cx="1952625" cy="11811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42852"/>
            <a:ext cx="2314575" cy="1704975"/>
          </a:xfrm>
          <a:prstGeom prst="rect">
            <a:avLst/>
          </a:prstGeom>
          <a:noFill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14546" y="2714620"/>
          <a:ext cx="424163" cy="357190"/>
        </p:xfrm>
        <a:graphic>
          <a:graphicData uri="http://schemas.openxmlformats.org/presentationml/2006/ole">
            <p:oleObj spid="_x0000_s49153" name="Equation" r:id="rId5" imgW="241200" imgH="20304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2976" y="1643050"/>
            <a:ext cx="235745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Các cạnh đối song song và bằng nhau</a:t>
            </a:r>
          </a:p>
          <a:p>
            <a:endParaRPr lang="en-US" sz="1700"/>
          </a:p>
        </p:txBody>
      </p:sp>
      <p:sp>
        <p:nvSpPr>
          <p:cNvPr id="9" name="TextBox 8"/>
          <p:cNvSpPr txBox="1"/>
          <p:nvPr/>
        </p:nvSpPr>
        <p:spPr>
          <a:xfrm>
            <a:off x="3571868" y="1857364"/>
            <a:ext cx="2571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Bốn cạnh bằng nhau</a:t>
            </a:r>
          </a:p>
          <a:p>
            <a:endParaRPr lang="en-US" sz="1700"/>
          </a:p>
        </p:txBody>
      </p:sp>
      <p:sp>
        <p:nvSpPr>
          <p:cNvPr id="10" name="TextBox 9"/>
          <p:cNvSpPr txBox="1"/>
          <p:nvPr/>
        </p:nvSpPr>
        <p:spPr>
          <a:xfrm>
            <a:off x="3428992" y="2500306"/>
            <a:ext cx="29289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Các góc đối bằng nhau</a:t>
            </a:r>
          </a:p>
          <a:p>
            <a:endParaRPr lang="en-US" sz="1700"/>
          </a:p>
        </p:txBody>
      </p:sp>
      <p:sp>
        <p:nvSpPr>
          <p:cNvPr id="11" name="TextBox 10"/>
          <p:cNvSpPr txBox="1"/>
          <p:nvPr/>
        </p:nvSpPr>
        <p:spPr>
          <a:xfrm>
            <a:off x="1000100" y="2428868"/>
            <a:ext cx="24288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Bốn góc bằng nhau, cùng bằng </a:t>
            </a:r>
            <a:endParaRPr lang="en-US" sz="1700" b="1" baseline="-25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/>
          </a:p>
        </p:txBody>
      </p:sp>
      <p:sp>
        <p:nvSpPr>
          <p:cNvPr id="12" name="TextBox 11"/>
          <p:cNvSpPr txBox="1"/>
          <p:nvPr/>
        </p:nvSpPr>
        <p:spPr>
          <a:xfrm>
            <a:off x="1071538" y="3286124"/>
            <a:ext cx="2286016" cy="137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Bằng nhau</a:t>
            </a:r>
          </a:p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Cắt nhau tại trung điểm của mỗi đường</a:t>
            </a:r>
          </a:p>
          <a:p>
            <a:endParaRPr lang="en-US" sz="1700"/>
          </a:p>
        </p:txBody>
      </p:sp>
      <p:sp>
        <p:nvSpPr>
          <p:cNvPr id="13" name="TextBox 12"/>
          <p:cNvSpPr txBox="1"/>
          <p:nvPr/>
        </p:nvSpPr>
        <p:spPr>
          <a:xfrm>
            <a:off x="3357554" y="3116563"/>
            <a:ext cx="2714644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Cắt nhau tại trung điểm của mỗi đường</a:t>
            </a:r>
          </a:p>
          <a:p>
            <a:pPr lvl="0" algn="just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Vuông góc</a:t>
            </a:r>
          </a:p>
          <a:p>
            <a:pPr lvl="0" algn="just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Là đường phân giác các góc của hình thoi</a:t>
            </a:r>
          </a:p>
          <a:p>
            <a:endParaRPr lang="en-US" sz="1700"/>
          </a:p>
        </p:txBody>
      </p:sp>
      <p:sp>
        <p:nvSpPr>
          <p:cNvPr id="14" name="TextBox 13"/>
          <p:cNvSpPr txBox="1"/>
          <p:nvPr/>
        </p:nvSpPr>
        <p:spPr>
          <a:xfrm>
            <a:off x="6143636" y="1782537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 cạnh bằng nhau</a:t>
            </a:r>
          </a:p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43636" y="2428868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 góc bằng nhau, cùng bằng </a:t>
            </a:r>
            <a:endParaRPr lang="en-US" b="1" baseline="-250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429520" y="2714620"/>
          <a:ext cx="369480" cy="311141"/>
        </p:xfrm>
        <a:graphic>
          <a:graphicData uri="http://schemas.openxmlformats.org/presentationml/2006/ole">
            <p:oleObj spid="_x0000_s49154" name="Equation" r:id="rId6" imgW="241200" imgH="20304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00760" y="3071810"/>
            <a:ext cx="3143272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10000"/>
              </a:spcBef>
              <a:spcAft>
                <a:spcPct val="10000"/>
              </a:spcAft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Bằng nhau</a:t>
            </a:r>
          </a:p>
          <a:p>
            <a:pPr lvl="0" fontAlgn="base">
              <a:spcBef>
                <a:spcPct val="10000"/>
              </a:spcBef>
              <a:spcAft>
                <a:spcPct val="10000"/>
              </a:spcAft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Cắt nhau tại trung điểm của mỗi đường</a:t>
            </a:r>
          </a:p>
          <a:p>
            <a:pPr lvl="0" algn="just" fontAlgn="base">
              <a:spcBef>
                <a:spcPct val="10000"/>
              </a:spcBef>
              <a:spcAft>
                <a:spcPct val="10000"/>
              </a:spcAft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Vuông góc</a:t>
            </a:r>
          </a:p>
          <a:p>
            <a:pPr lvl="0" algn="just" fontAlgn="base">
              <a:spcBef>
                <a:spcPct val="10000"/>
              </a:spcBef>
              <a:spcAft>
                <a:spcPct val="10000"/>
              </a:spcAft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Là đường phân giác các góc của hình vuông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3636" y="2068289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cạnh đối song song</a:t>
            </a:r>
          </a:p>
          <a:p>
            <a:endParaRPr 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25970" y="214290"/>
            <a:ext cx="139180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Connector 24"/>
          <p:cNvCxnSpPr/>
          <p:nvPr/>
        </p:nvCxnSpPr>
        <p:spPr>
          <a:xfrm rot="5400000">
            <a:off x="229156" y="5771580"/>
            <a:ext cx="1571612" cy="297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215450" y="5856788"/>
            <a:ext cx="1571612" cy="21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406" y="5572140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đối xứng</a:t>
            </a:r>
            <a:endParaRPr lang="en-US" sz="2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1538" y="4929198"/>
            <a:ext cx="2500330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Tâm đối xứng: giao điểm hai đường chéo</a:t>
            </a:r>
          </a:p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Trục đối xứng: hai đường thẳng đi qua trung điểm hai cặp cạnh đối</a:t>
            </a:r>
          </a:p>
          <a:p>
            <a:endParaRPr lang="en-US" sz="1700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2616142" y="5785350"/>
            <a:ext cx="1571612" cy="21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8272694" y="5785350"/>
            <a:ext cx="1571612" cy="21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428992" y="5143512"/>
            <a:ext cx="2643206" cy="168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Tâm đối xứng: giao điểm hai đường chéo</a:t>
            </a:r>
          </a:p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Trục đối xứng: hai đường chéo</a:t>
            </a:r>
          </a:p>
          <a:p>
            <a:endParaRPr lang="en-US" sz="1700"/>
          </a:p>
        </p:txBody>
      </p:sp>
      <p:sp>
        <p:nvSpPr>
          <p:cNvPr id="41" name="TextBox 40"/>
          <p:cNvSpPr txBox="1"/>
          <p:nvPr/>
        </p:nvSpPr>
        <p:spPr>
          <a:xfrm>
            <a:off x="6000760" y="4929198"/>
            <a:ext cx="3143240" cy="200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Tâm đối xứng: giao điểm hai đường chéo</a:t>
            </a:r>
          </a:p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+ 4 Trục đối xứng: hai đường chéo và hai đường thẳng đi qua trung điểm hai cặp cạnh đối</a:t>
            </a:r>
          </a:p>
          <a:p>
            <a:endParaRPr lang="en-US" sz="17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30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71475" y="719138"/>
            <a:ext cx="8229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Hãy chỉ rõ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pitchFamily="34" charset="0"/>
              </a:rPr>
              <a:t>taâm ñoái xöùng vaø truïc ñoái xöùng cuûa hình vuoâng?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5191124" y="2843234"/>
            <a:ext cx="2133600" cy="1981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5716" name="Line 22"/>
          <p:cNvSpPr>
            <a:spLocks noChangeShapeType="1"/>
          </p:cNvSpPr>
          <p:nvPr/>
        </p:nvSpPr>
        <p:spPr bwMode="auto">
          <a:xfrm>
            <a:off x="4886324" y="2538434"/>
            <a:ext cx="2743200" cy="2590800"/>
          </a:xfrm>
          <a:prstGeom prst="line">
            <a:avLst/>
          </a:prstGeom>
          <a:noFill/>
          <a:ln w="28575">
            <a:solidFill>
              <a:srgbClr val="FF09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7" name="Line 23"/>
          <p:cNvSpPr>
            <a:spLocks noChangeShapeType="1"/>
          </p:cNvSpPr>
          <p:nvPr/>
        </p:nvSpPr>
        <p:spPr bwMode="auto">
          <a:xfrm flipH="1">
            <a:off x="4810124" y="2462234"/>
            <a:ext cx="2895600" cy="2743200"/>
          </a:xfrm>
          <a:prstGeom prst="line">
            <a:avLst/>
          </a:prstGeom>
          <a:noFill/>
          <a:ln w="28575">
            <a:solidFill>
              <a:srgbClr val="FF09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8" name="Line 24"/>
          <p:cNvSpPr>
            <a:spLocks noChangeShapeType="1"/>
          </p:cNvSpPr>
          <p:nvPr/>
        </p:nvSpPr>
        <p:spPr bwMode="auto">
          <a:xfrm>
            <a:off x="4200524" y="3833834"/>
            <a:ext cx="4191000" cy="0"/>
          </a:xfrm>
          <a:prstGeom prst="line">
            <a:avLst/>
          </a:prstGeom>
          <a:noFill/>
          <a:ln w="28575">
            <a:solidFill>
              <a:srgbClr val="FF09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9" name="Line 25"/>
          <p:cNvSpPr>
            <a:spLocks noChangeShapeType="1"/>
          </p:cNvSpPr>
          <p:nvPr/>
        </p:nvSpPr>
        <p:spPr bwMode="auto">
          <a:xfrm>
            <a:off x="6257924" y="2233634"/>
            <a:ext cx="0" cy="3429000"/>
          </a:xfrm>
          <a:prstGeom prst="line">
            <a:avLst/>
          </a:prstGeom>
          <a:noFill/>
          <a:ln w="28575">
            <a:solidFill>
              <a:srgbClr val="FF09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7477124" y="4748234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3333FF"/>
                </a:solidFill>
                <a:latin typeface="Verdana" pitchFamily="34" charset="0"/>
                <a:cs typeface="Arial" charset="0"/>
              </a:rPr>
              <a:t>d1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200524" y="4976834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3333FF"/>
                </a:solidFill>
                <a:latin typeface="Verdana" pitchFamily="34" charset="0"/>
                <a:cs typeface="Arial" charset="0"/>
              </a:rPr>
              <a:t>d2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8315324" y="3452834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3333FF"/>
                </a:solidFill>
                <a:latin typeface="Verdana" pitchFamily="34" charset="0"/>
                <a:cs typeface="Arial" charset="0"/>
              </a:rPr>
              <a:t>d3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6334124" y="5510234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3333FF"/>
                </a:solidFill>
                <a:latin typeface="Verdana" pitchFamily="34" charset="0"/>
                <a:cs typeface="Arial" charset="0"/>
              </a:rPr>
              <a:t>d4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857224" y="6172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3333FF"/>
                </a:solidFill>
                <a:latin typeface="VNI-Times" pitchFamily="2" charset="0"/>
                <a:cs typeface="Arial" charset="0"/>
              </a:rPr>
              <a:t>Coù 4 truïc ñoái xöùng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6062662" y="3529034"/>
            <a:ext cx="395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ahoma" pitchFamily="34" charset="0"/>
                <a:cs typeface="Arial" charset="0"/>
              </a:rPr>
              <a:t>o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6800824" y="10668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3333FF"/>
                </a:solidFill>
                <a:latin typeface="VNI-Times" pitchFamily="2" charset="0"/>
                <a:cs typeface="Arial" charset="0"/>
              </a:rPr>
              <a:t>Taâm ñoái xöùng</a:t>
            </a:r>
          </a:p>
        </p:txBody>
      </p:sp>
      <p:sp>
        <p:nvSpPr>
          <p:cNvPr id="115727" name="Line 36"/>
          <p:cNvSpPr>
            <a:spLocks noChangeShapeType="1"/>
          </p:cNvSpPr>
          <p:nvPr/>
        </p:nvSpPr>
        <p:spPr bwMode="auto">
          <a:xfrm flipH="1">
            <a:off x="6715124" y="1547834"/>
            <a:ext cx="685800" cy="381000"/>
          </a:xfrm>
          <a:prstGeom prst="line">
            <a:avLst/>
          </a:prstGeom>
          <a:noFill/>
          <a:ln w="38100" cap="rnd">
            <a:solidFill>
              <a:srgbClr val="FF09B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8" name="Line 37"/>
          <p:cNvSpPr>
            <a:spLocks noChangeShapeType="1"/>
          </p:cNvSpPr>
          <p:nvPr/>
        </p:nvSpPr>
        <p:spPr bwMode="auto">
          <a:xfrm flipH="1">
            <a:off x="6334124" y="1928834"/>
            <a:ext cx="381000" cy="1752600"/>
          </a:xfrm>
          <a:prstGeom prst="line">
            <a:avLst/>
          </a:prstGeom>
          <a:noFill/>
          <a:ln w="38100" cap="rnd">
            <a:solidFill>
              <a:srgbClr val="FF09B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667124" y="3986234"/>
            <a:ext cx="5016500" cy="2514600"/>
            <a:chOff x="1488" y="2448"/>
            <a:chExt cx="3168" cy="1584"/>
          </a:xfrm>
        </p:grpSpPr>
        <p:sp>
          <p:nvSpPr>
            <p:cNvPr id="33821" name="Line 53"/>
            <p:cNvSpPr>
              <a:spLocks noChangeShapeType="1"/>
            </p:cNvSpPr>
            <p:nvPr/>
          </p:nvSpPr>
          <p:spPr bwMode="auto">
            <a:xfrm flipV="1">
              <a:off x="4656" y="2448"/>
              <a:ext cx="0" cy="1584"/>
            </a:xfrm>
            <a:prstGeom prst="line">
              <a:avLst/>
            </a:prstGeom>
            <a:noFill/>
            <a:ln w="28575" cap="rnd">
              <a:solidFill>
                <a:srgbClr val="FF09B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1488" y="3312"/>
              <a:ext cx="3168" cy="720"/>
              <a:chOff x="1488" y="3264"/>
              <a:chExt cx="3168" cy="720"/>
            </a:xfrm>
          </p:grpSpPr>
          <p:sp>
            <p:nvSpPr>
              <p:cNvPr id="33823" name="Line 46"/>
              <p:cNvSpPr>
                <a:spLocks noChangeShapeType="1"/>
              </p:cNvSpPr>
              <p:nvPr/>
            </p:nvSpPr>
            <p:spPr bwMode="auto">
              <a:xfrm flipV="1">
                <a:off x="2208" y="3264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FF09BF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4" name="Line 50"/>
              <p:cNvSpPr>
                <a:spLocks noChangeShapeType="1"/>
              </p:cNvSpPr>
              <p:nvPr/>
            </p:nvSpPr>
            <p:spPr bwMode="auto">
              <a:xfrm flipV="1">
                <a:off x="3120" y="3696"/>
                <a:ext cx="0" cy="288"/>
              </a:xfrm>
              <a:prstGeom prst="line">
                <a:avLst/>
              </a:prstGeom>
              <a:noFill/>
              <a:ln w="28575" cap="rnd">
                <a:solidFill>
                  <a:srgbClr val="FF09BF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5" name="Line 52"/>
              <p:cNvSpPr>
                <a:spLocks noChangeShapeType="1"/>
              </p:cNvSpPr>
              <p:nvPr/>
            </p:nvSpPr>
            <p:spPr bwMode="auto">
              <a:xfrm flipV="1">
                <a:off x="3936" y="3264"/>
                <a:ext cx="0" cy="720"/>
              </a:xfrm>
              <a:prstGeom prst="line">
                <a:avLst/>
              </a:prstGeom>
              <a:noFill/>
              <a:ln w="28575" cap="rnd">
                <a:solidFill>
                  <a:srgbClr val="FF09BF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6" name="Line 55"/>
              <p:cNvSpPr>
                <a:spLocks noChangeShapeType="1"/>
              </p:cNvSpPr>
              <p:nvPr/>
            </p:nvSpPr>
            <p:spPr bwMode="auto">
              <a:xfrm flipH="1">
                <a:off x="1488" y="3984"/>
                <a:ext cx="3168" cy="0"/>
              </a:xfrm>
              <a:prstGeom prst="line">
                <a:avLst/>
              </a:prstGeom>
              <a:noFill/>
              <a:ln w="28575" cap="rnd">
                <a:solidFill>
                  <a:srgbClr val="FF09B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5736" name="Line 26"/>
          <p:cNvSpPr>
            <a:spLocks noChangeShapeType="1"/>
          </p:cNvSpPr>
          <p:nvPr/>
        </p:nvSpPr>
        <p:spPr bwMode="auto">
          <a:xfrm flipV="1">
            <a:off x="7248524" y="3369015"/>
            <a:ext cx="128598" cy="45719"/>
          </a:xfrm>
          <a:prstGeom prst="line">
            <a:avLst/>
          </a:prstGeom>
          <a:noFill/>
          <a:ln w="38100">
            <a:solidFill>
              <a:srgbClr val="FF09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7" name="Line 28"/>
          <p:cNvSpPr>
            <a:spLocks noChangeShapeType="1"/>
          </p:cNvSpPr>
          <p:nvPr/>
        </p:nvSpPr>
        <p:spPr bwMode="auto">
          <a:xfrm flipV="1">
            <a:off x="7229474" y="4171976"/>
            <a:ext cx="147648" cy="119058"/>
          </a:xfrm>
          <a:prstGeom prst="line">
            <a:avLst/>
          </a:prstGeom>
          <a:noFill/>
          <a:ln w="38100">
            <a:solidFill>
              <a:srgbClr val="FF09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8" name="Line 29"/>
          <p:cNvSpPr>
            <a:spLocks noChangeShapeType="1"/>
          </p:cNvSpPr>
          <p:nvPr/>
        </p:nvSpPr>
        <p:spPr bwMode="auto">
          <a:xfrm flipV="1">
            <a:off x="5091106" y="3338534"/>
            <a:ext cx="195268" cy="47624"/>
          </a:xfrm>
          <a:prstGeom prst="line">
            <a:avLst/>
          </a:prstGeom>
          <a:noFill/>
          <a:ln w="28575">
            <a:solidFill>
              <a:srgbClr val="FF09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9" name="Line 30"/>
          <p:cNvSpPr>
            <a:spLocks noChangeShapeType="1"/>
          </p:cNvSpPr>
          <p:nvPr/>
        </p:nvSpPr>
        <p:spPr bwMode="auto">
          <a:xfrm flipV="1">
            <a:off x="5110162" y="4169115"/>
            <a:ext cx="195258" cy="45719"/>
          </a:xfrm>
          <a:prstGeom prst="line">
            <a:avLst/>
          </a:prstGeom>
          <a:noFill/>
          <a:ln w="38100">
            <a:solidFill>
              <a:srgbClr val="FF09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0" name="Line 31"/>
          <p:cNvSpPr>
            <a:spLocks noChangeShapeType="1"/>
          </p:cNvSpPr>
          <p:nvPr/>
        </p:nvSpPr>
        <p:spPr bwMode="auto">
          <a:xfrm>
            <a:off x="5762624" y="4652984"/>
            <a:ext cx="0" cy="274638"/>
          </a:xfrm>
          <a:prstGeom prst="line">
            <a:avLst/>
          </a:prstGeom>
          <a:noFill/>
          <a:ln w="28575">
            <a:solidFill>
              <a:srgbClr val="FF09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1" name="Line 32"/>
          <p:cNvSpPr>
            <a:spLocks noChangeShapeType="1"/>
          </p:cNvSpPr>
          <p:nvPr/>
        </p:nvSpPr>
        <p:spPr bwMode="auto">
          <a:xfrm>
            <a:off x="6715124" y="4652984"/>
            <a:ext cx="0" cy="274638"/>
          </a:xfrm>
          <a:prstGeom prst="line">
            <a:avLst/>
          </a:prstGeom>
          <a:noFill/>
          <a:ln w="28575">
            <a:solidFill>
              <a:srgbClr val="FF09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2" name="Line 33"/>
          <p:cNvSpPr>
            <a:spLocks noChangeShapeType="1"/>
          </p:cNvSpPr>
          <p:nvPr/>
        </p:nvSpPr>
        <p:spPr bwMode="auto">
          <a:xfrm flipH="1">
            <a:off x="5857873" y="2743216"/>
            <a:ext cx="45719" cy="188918"/>
          </a:xfrm>
          <a:prstGeom prst="line">
            <a:avLst/>
          </a:prstGeom>
          <a:noFill/>
          <a:ln w="28575">
            <a:solidFill>
              <a:srgbClr val="FF09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3" name="Line 34"/>
          <p:cNvSpPr>
            <a:spLocks noChangeShapeType="1"/>
          </p:cNvSpPr>
          <p:nvPr/>
        </p:nvSpPr>
        <p:spPr bwMode="auto">
          <a:xfrm flipH="1">
            <a:off x="6734173" y="2743216"/>
            <a:ext cx="45719" cy="222256"/>
          </a:xfrm>
          <a:prstGeom prst="line">
            <a:avLst/>
          </a:prstGeom>
          <a:noFill/>
          <a:ln w="28575">
            <a:solidFill>
              <a:srgbClr val="FF09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Action Button: Back or Previous 11476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239224" y="6400800"/>
            <a:ext cx="7620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-24"/>
            <a:ext cx="9144000" cy="57150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21. Bài 12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 descr="C:\Documents and Settings\Administrator\Desktop\bi_kip_cat_banh_chung_dep_bang_lat_khong_can_dao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4000528" cy="282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93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7"/>
          <p:cNvGraphicFramePr>
            <a:graphicFrameLocks noGrp="1"/>
          </p:cNvGraphicFramePr>
          <p:nvPr/>
        </p:nvGraphicFramePr>
        <p:xfrm>
          <a:off x="0" y="0"/>
          <a:ext cx="9058275" cy="5053848"/>
        </p:xfrm>
        <a:graphic>
          <a:graphicData uri="http://schemas.openxmlformats.org/drawingml/2006/table">
            <a:tbl>
              <a:tblPr/>
              <a:tblGrid>
                <a:gridCol w="1027088"/>
                <a:gridCol w="2378100"/>
                <a:gridCol w="2595572"/>
                <a:gridCol w="3057515"/>
              </a:tblGrid>
              <a:tr h="164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Hình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về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CHỮ NHẬT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THOI</a:t>
                      </a:r>
                    </a:p>
                  </a:txBody>
                  <a:tcPr marT="0" marB="45709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VUÔNG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6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290"/>
            <a:ext cx="1952625" cy="11811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42852"/>
            <a:ext cx="2314575" cy="1704975"/>
          </a:xfrm>
          <a:prstGeom prst="rect">
            <a:avLst/>
          </a:prstGeom>
          <a:noFill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14546" y="2714620"/>
          <a:ext cx="424163" cy="357190"/>
        </p:xfrm>
        <a:graphic>
          <a:graphicData uri="http://schemas.openxmlformats.org/presentationml/2006/ole">
            <p:oleObj spid="_x0000_s70658" name="Equation" r:id="rId5" imgW="241200" imgH="20304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2976" y="1643050"/>
            <a:ext cx="235745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Các cạnh đối song song và bằng nhau</a:t>
            </a:r>
          </a:p>
          <a:p>
            <a:endParaRPr lang="en-US" sz="1700"/>
          </a:p>
        </p:txBody>
      </p:sp>
      <p:sp>
        <p:nvSpPr>
          <p:cNvPr id="9" name="TextBox 8"/>
          <p:cNvSpPr txBox="1"/>
          <p:nvPr/>
        </p:nvSpPr>
        <p:spPr>
          <a:xfrm>
            <a:off x="3571868" y="1857364"/>
            <a:ext cx="2571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Bốn cạnh bằng nhau</a:t>
            </a:r>
          </a:p>
          <a:p>
            <a:endParaRPr lang="en-US" sz="1700"/>
          </a:p>
        </p:txBody>
      </p:sp>
      <p:sp>
        <p:nvSpPr>
          <p:cNvPr id="10" name="TextBox 9"/>
          <p:cNvSpPr txBox="1"/>
          <p:nvPr/>
        </p:nvSpPr>
        <p:spPr>
          <a:xfrm>
            <a:off x="3428992" y="2500306"/>
            <a:ext cx="29289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Các góc đối bằng nhau</a:t>
            </a:r>
          </a:p>
          <a:p>
            <a:endParaRPr lang="en-US" sz="1700"/>
          </a:p>
        </p:txBody>
      </p:sp>
      <p:sp>
        <p:nvSpPr>
          <p:cNvPr id="11" name="TextBox 10"/>
          <p:cNvSpPr txBox="1"/>
          <p:nvPr/>
        </p:nvSpPr>
        <p:spPr>
          <a:xfrm>
            <a:off x="1000100" y="2428868"/>
            <a:ext cx="24288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Bốn góc bằng nhau, cùng bằng </a:t>
            </a:r>
            <a:endParaRPr lang="en-US" sz="1700" b="1" baseline="-25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/>
          </a:p>
        </p:txBody>
      </p:sp>
      <p:sp>
        <p:nvSpPr>
          <p:cNvPr id="12" name="TextBox 11"/>
          <p:cNvSpPr txBox="1"/>
          <p:nvPr/>
        </p:nvSpPr>
        <p:spPr>
          <a:xfrm>
            <a:off x="1071538" y="3286124"/>
            <a:ext cx="2286016" cy="137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Bằng nhau</a:t>
            </a:r>
          </a:p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Cắt nhau tại trung điểm của mỗi đường</a:t>
            </a:r>
          </a:p>
          <a:p>
            <a:endParaRPr lang="en-US" sz="1700"/>
          </a:p>
        </p:txBody>
      </p:sp>
      <p:sp>
        <p:nvSpPr>
          <p:cNvPr id="13" name="TextBox 12"/>
          <p:cNvSpPr txBox="1"/>
          <p:nvPr/>
        </p:nvSpPr>
        <p:spPr>
          <a:xfrm>
            <a:off x="3357554" y="3116563"/>
            <a:ext cx="2714644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Cắt nhau tại trung điểm của mỗi đường</a:t>
            </a:r>
          </a:p>
          <a:p>
            <a:pPr lvl="0" algn="just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Vuông góc</a:t>
            </a:r>
          </a:p>
          <a:p>
            <a:pPr lvl="0" algn="just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Là đường phân giác các góc của hình thoi</a:t>
            </a:r>
          </a:p>
          <a:p>
            <a:endParaRPr lang="en-US" sz="1700"/>
          </a:p>
        </p:txBody>
      </p:sp>
      <p:sp>
        <p:nvSpPr>
          <p:cNvPr id="14" name="TextBox 13"/>
          <p:cNvSpPr txBox="1"/>
          <p:nvPr/>
        </p:nvSpPr>
        <p:spPr>
          <a:xfrm>
            <a:off x="6143636" y="1782537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 cạnh bằng nhau</a:t>
            </a:r>
          </a:p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43636" y="2428868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 góc bằng nhau, cùng bằng </a:t>
            </a:r>
            <a:endParaRPr lang="en-US" b="1" baseline="-250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429520" y="2714620"/>
          <a:ext cx="369480" cy="311141"/>
        </p:xfrm>
        <a:graphic>
          <a:graphicData uri="http://schemas.openxmlformats.org/presentationml/2006/ole">
            <p:oleObj spid="_x0000_s70659" name="Equation" r:id="rId6" imgW="241200" imgH="20304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00760" y="3071810"/>
            <a:ext cx="3143272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10000"/>
              </a:spcBef>
              <a:spcAft>
                <a:spcPct val="10000"/>
              </a:spcAft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Bằng nhau</a:t>
            </a:r>
          </a:p>
          <a:p>
            <a:pPr lvl="0" fontAlgn="base">
              <a:spcBef>
                <a:spcPct val="10000"/>
              </a:spcBef>
              <a:spcAft>
                <a:spcPct val="10000"/>
              </a:spcAft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Cắt nhau tại trung điểm của mỗi đường</a:t>
            </a:r>
          </a:p>
          <a:p>
            <a:pPr lvl="0" algn="just" fontAlgn="base">
              <a:spcBef>
                <a:spcPct val="10000"/>
              </a:spcBef>
              <a:spcAft>
                <a:spcPct val="10000"/>
              </a:spcAft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Vuông góc</a:t>
            </a:r>
          </a:p>
          <a:p>
            <a:pPr lvl="0" algn="just" fontAlgn="base">
              <a:spcBef>
                <a:spcPct val="10000"/>
              </a:spcBef>
              <a:spcAft>
                <a:spcPct val="10000"/>
              </a:spcAft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Là đường phân giác các góc của hình vuông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3636" y="2068289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cạnh đối song song</a:t>
            </a:r>
          </a:p>
          <a:p>
            <a:endParaRPr 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25970" y="214290"/>
            <a:ext cx="139180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Connector 24"/>
          <p:cNvCxnSpPr/>
          <p:nvPr/>
        </p:nvCxnSpPr>
        <p:spPr>
          <a:xfrm rot="5400000">
            <a:off x="229156" y="5771580"/>
            <a:ext cx="1571612" cy="297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215450" y="5856788"/>
            <a:ext cx="1571612" cy="21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406" y="5572140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đối xứng</a:t>
            </a:r>
            <a:endParaRPr lang="en-US" sz="2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1538" y="4929198"/>
            <a:ext cx="2500330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Tâm đối xứng: giao điểm hai đường chéo</a:t>
            </a:r>
          </a:p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Trục đối xứng: hai đường thẳng đi qua trung điểm hai cặp cạnh đối</a:t>
            </a:r>
          </a:p>
          <a:p>
            <a:endParaRPr lang="en-US" sz="1700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2616142" y="5785350"/>
            <a:ext cx="1571612" cy="21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8272694" y="5785350"/>
            <a:ext cx="1571612" cy="21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428992" y="5143512"/>
            <a:ext cx="2643206" cy="168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Tâm đối xứng: giao điểm hai đường chéo</a:t>
            </a:r>
          </a:p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Trục đối xứng: hai đường chéo</a:t>
            </a:r>
          </a:p>
          <a:p>
            <a:endParaRPr lang="en-US" sz="1700"/>
          </a:p>
        </p:txBody>
      </p:sp>
      <p:sp>
        <p:nvSpPr>
          <p:cNvPr id="41" name="TextBox 40"/>
          <p:cNvSpPr txBox="1"/>
          <p:nvPr/>
        </p:nvSpPr>
        <p:spPr>
          <a:xfrm>
            <a:off x="6000760" y="4929198"/>
            <a:ext cx="3143240" cy="200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Tâm đối xứng: giao điểm hai đường chéo</a:t>
            </a:r>
          </a:p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+ 4 Trục đối xứng: hai đường chéo và hai đường thẳng đi qua trung điểm hai cặp cạnh đối</a:t>
            </a:r>
          </a:p>
          <a:p>
            <a:endParaRPr lang="en-US" sz="17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8"/>
          <p:cNvSpPr txBox="1">
            <a:spLocks noChangeArrowheads="1"/>
          </p:cNvSpPr>
          <p:nvPr/>
        </p:nvSpPr>
        <p:spPr bwMode="auto">
          <a:xfrm>
            <a:off x="217488" y="177800"/>
            <a:ext cx="612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Dấu hiệu nhận biết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7733" name="Rectangle 37"/>
          <p:cNvSpPr>
            <a:spLocks noChangeArrowheads="1"/>
          </p:cNvSpPr>
          <p:nvPr/>
        </p:nvSpPr>
        <p:spPr bwMode="auto">
          <a:xfrm>
            <a:off x="2285984" y="2500306"/>
            <a:ext cx="43703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i="1" smtClean="0">
                <a:solidFill>
                  <a:srgbClr val="0000CC"/>
                </a:solidFill>
                <a:latin typeface="Times New Roman" pitchFamily="18" charset="0"/>
              </a:rPr>
              <a:t>có một </a:t>
            </a:r>
            <a:r>
              <a:rPr lang="en-US" sz="3000" b="1" i="1">
                <a:solidFill>
                  <a:srgbClr val="0000CC"/>
                </a:solidFill>
                <a:latin typeface="Times New Roman" pitchFamily="18" charset="0"/>
              </a:rPr>
              <a:t>đường chéo </a:t>
            </a:r>
          </a:p>
          <a:p>
            <a:pPr algn="ctr"/>
            <a:r>
              <a:rPr lang="en-US" sz="3000" b="1" i="1">
                <a:solidFill>
                  <a:srgbClr val="0000CC"/>
                </a:solidFill>
                <a:latin typeface="Times New Roman" pitchFamily="18" charset="0"/>
              </a:rPr>
              <a:t>là </a:t>
            </a:r>
            <a:r>
              <a:rPr lang="vi-VN" sz="3000" b="1" i="1">
                <a:solidFill>
                  <a:srgbClr val="0000CC"/>
                </a:solidFill>
                <a:latin typeface="Times New Roman" pitchFamily="18" charset="0"/>
              </a:rPr>
              <a:t>đường </a:t>
            </a:r>
            <a:r>
              <a:rPr lang="en-US" sz="3000" b="1" i="1">
                <a:solidFill>
                  <a:srgbClr val="0000CC"/>
                </a:solidFill>
                <a:latin typeface="Times New Roman" pitchFamily="18" charset="0"/>
              </a:rPr>
              <a:t>phân giác của một góc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417638" y="2786063"/>
            <a:ext cx="5568950" cy="261937"/>
            <a:chOff x="893" y="1755"/>
            <a:chExt cx="3508" cy="165"/>
          </a:xfrm>
        </p:grpSpPr>
        <p:sp>
          <p:nvSpPr>
            <p:cNvPr id="18462" name="Line 52"/>
            <p:cNvSpPr>
              <a:spLocks noChangeShapeType="1"/>
            </p:cNvSpPr>
            <p:nvPr/>
          </p:nvSpPr>
          <p:spPr bwMode="auto">
            <a:xfrm>
              <a:off x="896" y="1755"/>
              <a:ext cx="0" cy="16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55"/>
            <p:cNvSpPr>
              <a:spLocks noChangeShapeType="1"/>
            </p:cNvSpPr>
            <p:nvPr/>
          </p:nvSpPr>
          <p:spPr bwMode="auto">
            <a:xfrm>
              <a:off x="893" y="1906"/>
              <a:ext cx="3508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436688" y="1152525"/>
            <a:ext cx="6908800" cy="1493838"/>
            <a:chOff x="905" y="726"/>
            <a:chExt cx="4352" cy="941"/>
          </a:xfrm>
        </p:grpSpPr>
        <p:sp>
          <p:nvSpPr>
            <p:cNvPr id="18459" name="Line 46"/>
            <p:cNvSpPr>
              <a:spLocks noChangeShapeType="1"/>
            </p:cNvSpPr>
            <p:nvPr/>
          </p:nvSpPr>
          <p:spPr bwMode="auto">
            <a:xfrm flipV="1">
              <a:off x="914" y="731"/>
              <a:ext cx="0" cy="11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47"/>
            <p:cNvSpPr>
              <a:spLocks noChangeShapeType="1"/>
            </p:cNvSpPr>
            <p:nvPr/>
          </p:nvSpPr>
          <p:spPr bwMode="auto">
            <a:xfrm>
              <a:off x="905" y="731"/>
              <a:ext cx="4352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48"/>
            <p:cNvSpPr>
              <a:spLocks noChangeShapeType="1"/>
            </p:cNvSpPr>
            <p:nvPr/>
          </p:nvSpPr>
          <p:spPr bwMode="auto">
            <a:xfrm>
              <a:off x="5244" y="726"/>
              <a:ext cx="0" cy="94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31" name="Rectangle 35"/>
          <p:cNvSpPr>
            <a:spLocks noChangeArrowheads="1"/>
          </p:cNvSpPr>
          <p:nvPr/>
        </p:nvSpPr>
        <p:spPr bwMode="auto">
          <a:xfrm>
            <a:off x="2714612" y="720725"/>
            <a:ext cx="37433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</a:rPr>
              <a:t>có hai </a:t>
            </a:r>
            <a:r>
              <a:rPr lang="en-US" sz="3200" b="1" i="1">
                <a:solidFill>
                  <a:srgbClr val="0000CC"/>
                </a:solidFill>
                <a:latin typeface="Times New Roman" pitchFamily="18" charset="0"/>
              </a:rPr>
              <a:t>cạnh kề bằng nhau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598738" y="2089150"/>
            <a:ext cx="4935537" cy="522288"/>
            <a:chOff x="1637" y="1316"/>
            <a:chExt cx="3109" cy="329"/>
          </a:xfrm>
        </p:grpSpPr>
        <p:sp>
          <p:nvSpPr>
            <p:cNvPr id="18457" name="Line 42"/>
            <p:cNvSpPr>
              <a:spLocks noChangeShapeType="1"/>
            </p:cNvSpPr>
            <p:nvPr/>
          </p:nvSpPr>
          <p:spPr bwMode="auto">
            <a:xfrm>
              <a:off x="1637" y="1317"/>
              <a:ext cx="3109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44"/>
            <p:cNvSpPr>
              <a:spLocks noChangeShapeType="1"/>
            </p:cNvSpPr>
            <p:nvPr/>
          </p:nvSpPr>
          <p:spPr bwMode="auto">
            <a:xfrm>
              <a:off x="4735" y="1316"/>
              <a:ext cx="0" cy="32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32" name="Rectangle 36"/>
          <p:cNvSpPr>
            <a:spLocks noChangeArrowheads="1"/>
          </p:cNvSpPr>
          <p:nvPr/>
        </p:nvSpPr>
        <p:spPr bwMode="auto">
          <a:xfrm>
            <a:off x="2543175" y="1616075"/>
            <a:ext cx="51800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</a:rPr>
              <a:t>có hai </a:t>
            </a:r>
            <a:r>
              <a:rPr lang="en-US" sz="3200" b="1" i="1">
                <a:solidFill>
                  <a:srgbClr val="0000CC"/>
                </a:solidFill>
                <a:latin typeface="Times New Roman" pitchFamily="18" charset="0"/>
              </a:rPr>
              <a:t>đường chéo vuông góc</a:t>
            </a:r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2365375" y="4676775"/>
            <a:ext cx="5232400" cy="304800"/>
            <a:chOff x="1490" y="2928"/>
            <a:chExt cx="3296" cy="192"/>
          </a:xfrm>
        </p:grpSpPr>
        <p:sp>
          <p:nvSpPr>
            <p:cNvPr id="18455" name="Line 59"/>
            <p:cNvSpPr>
              <a:spLocks noChangeShapeType="1"/>
            </p:cNvSpPr>
            <p:nvPr/>
          </p:nvSpPr>
          <p:spPr bwMode="auto">
            <a:xfrm>
              <a:off x="1490" y="3106"/>
              <a:ext cx="3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61"/>
            <p:cNvSpPr>
              <a:spLocks noChangeShapeType="1"/>
            </p:cNvSpPr>
            <p:nvPr/>
          </p:nvSpPr>
          <p:spPr bwMode="auto">
            <a:xfrm flipV="1">
              <a:off x="4784" y="292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34" name="Rectangle 38"/>
          <p:cNvSpPr>
            <a:spLocks noChangeArrowheads="1"/>
          </p:cNvSpPr>
          <p:nvPr/>
        </p:nvSpPr>
        <p:spPr bwMode="auto">
          <a:xfrm>
            <a:off x="2678113" y="4486275"/>
            <a:ext cx="30749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000" b="1" i="1" smtClean="0">
                <a:solidFill>
                  <a:srgbClr val="FF3300"/>
                </a:solidFill>
                <a:latin typeface="Times New Roman" pitchFamily="18" charset="0"/>
              </a:rPr>
              <a:t>có một </a:t>
            </a:r>
            <a:r>
              <a:rPr lang="en-US" sz="3000" b="1" i="1">
                <a:solidFill>
                  <a:srgbClr val="FF3300"/>
                </a:solidFill>
                <a:latin typeface="Times New Roman" pitchFamily="18" charset="0"/>
              </a:rPr>
              <a:t>góc vuông</a:t>
            </a:r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2371725" y="4705350"/>
            <a:ext cx="5915025" cy="1104900"/>
            <a:chOff x="1494" y="2964"/>
            <a:chExt cx="3726" cy="696"/>
          </a:xfrm>
        </p:grpSpPr>
        <p:sp>
          <p:nvSpPr>
            <p:cNvPr id="18453" name="Line 63"/>
            <p:cNvSpPr>
              <a:spLocks noChangeShapeType="1"/>
            </p:cNvSpPr>
            <p:nvPr/>
          </p:nvSpPr>
          <p:spPr bwMode="auto">
            <a:xfrm flipV="1">
              <a:off x="5214" y="2964"/>
              <a:ext cx="0" cy="6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64"/>
            <p:cNvSpPr>
              <a:spLocks noChangeShapeType="1"/>
            </p:cNvSpPr>
            <p:nvPr/>
          </p:nvSpPr>
          <p:spPr bwMode="auto">
            <a:xfrm flipH="1">
              <a:off x="1494" y="3648"/>
              <a:ext cx="37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35" name="Rectangle 39"/>
          <p:cNvSpPr>
            <a:spLocks noChangeArrowheads="1"/>
          </p:cNvSpPr>
          <p:nvPr/>
        </p:nvSpPr>
        <p:spPr bwMode="auto">
          <a:xfrm>
            <a:off x="2638425" y="5322888"/>
            <a:ext cx="44402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000" b="1" i="1" smtClean="0">
                <a:solidFill>
                  <a:srgbClr val="FF3300"/>
                </a:solidFill>
                <a:latin typeface="Times New Roman" pitchFamily="18" charset="0"/>
              </a:rPr>
              <a:t>có hai </a:t>
            </a:r>
            <a:r>
              <a:rPr lang="en-US" sz="3000" b="1" i="1">
                <a:solidFill>
                  <a:srgbClr val="FF3300"/>
                </a:solidFill>
                <a:latin typeface="Times New Roman" pitchFamily="18" charset="0"/>
              </a:rPr>
              <a:t>đường chéo bằng nhau</a:t>
            </a:r>
          </a:p>
        </p:txBody>
      </p:sp>
      <p:sp>
        <p:nvSpPr>
          <p:cNvPr id="157768" name="Text Box 72"/>
          <p:cNvSpPr txBox="1">
            <a:spLocks noChangeArrowheads="1"/>
          </p:cNvSpPr>
          <p:nvPr/>
        </p:nvSpPr>
        <p:spPr bwMode="auto">
          <a:xfrm>
            <a:off x="0" y="1828800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1200"/>
              <a:t>2</a:t>
            </a:r>
            <a:endParaRPr lang="en-US" sz="1200"/>
          </a:p>
        </p:txBody>
      </p:sp>
      <p:sp>
        <p:nvSpPr>
          <p:cNvPr id="157770" name="Text Box 74"/>
          <p:cNvSpPr txBox="1">
            <a:spLocks noChangeArrowheads="1"/>
          </p:cNvSpPr>
          <p:nvPr/>
        </p:nvSpPr>
        <p:spPr bwMode="auto">
          <a:xfrm>
            <a:off x="0" y="4694238"/>
            <a:ext cx="287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1200"/>
              <a:t>4</a:t>
            </a:r>
            <a:endParaRPr lang="en-US" sz="120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" y="1285860"/>
            <a:ext cx="2357454" cy="139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2543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1350" y="2655514"/>
            <a:ext cx="1866930" cy="191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2643174" y="1643050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Cần thêm điều kiện gì để thành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1670" y="2571744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Cần thêm điều kiện gì để thành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3" grpId="0"/>
      <p:bldP spid="157732" grpId="0"/>
      <p:bldP spid="157735" grpId="0"/>
      <p:bldP spid="36" grpId="0"/>
      <p:bldP spid="36" grpId="1"/>
      <p:bldP spid="37" grpId="0"/>
      <p:bldP spid="3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7"/>
          <p:cNvGraphicFramePr>
            <a:graphicFrameLocks noGrp="1"/>
          </p:cNvGraphicFramePr>
          <p:nvPr/>
        </p:nvGraphicFramePr>
        <p:xfrm>
          <a:off x="0" y="0"/>
          <a:ext cx="9058275" cy="5053848"/>
        </p:xfrm>
        <a:graphic>
          <a:graphicData uri="http://schemas.openxmlformats.org/drawingml/2006/table">
            <a:tbl>
              <a:tblPr/>
              <a:tblGrid>
                <a:gridCol w="1027088"/>
                <a:gridCol w="2378100"/>
                <a:gridCol w="2595572"/>
                <a:gridCol w="3057515"/>
              </a:tblGrid>
              <a:tr h="164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Hình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về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CHỮ NHẬT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THOI</a:t>
                      </a:r>
                    </a:p>
                  </a:txBody>
                  <a:tcPr marT="0" marB="45709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VUÔNG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6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45709" anchor="ctr" anchorCtr="1"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290"/>
            <a:ext cx="1952625" cy="11811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42852"/>
            <a:ext cx="2314575" cy="1704975"/>
          </a:xfrm>
          <a:prstGeom prst="rect">
            <a:avLst/>
          </a:prstGeom>
          <a:noFill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14546" y="2714620"/>
          <a:ext cx="424163" cy="357190"/>
        </p:xfrm>
        <a:graphic>
          <a:graphicData uri="http://schemas.openxmlformats.org/presentationml/2006/ole">
            <p:oleObj spid="_x0000_s77826" name="Equation" r:id="rId5" imgW="241200" imgH="20304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2976" y="1643050"/>
            <a:ext cx="235745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Các cạnh đối song song và bằng nhau</a:t>
            </a:r>
          </a:p>
          <a:p>
            <a:endParaRPr lang="en-US" sz="1700"/>
          </a:p>
        </p:txBody>
      </p:sp>
      <p:sp>
        <p:nvSpPr>
          <p:cNvPr id="9" name="TextBox 8"/>
          <p:cNvSpPr txBox="1"/>
          <p:nvPr/>
        </p:nvSpPr>
        <p:spPr>
          <a:xfrm>
            <a:off x="3571868" y="1857364"/>
            <a:ext cx="2571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Bốn cạnh bằng nhau</a:t>
            </a:r>
          </a:p>
          <a:p>
            <a:endParaRPr lang="en-US" sz="1700"/>
          </a:p>
        </p:txBody>
      </p:sp>
      <p:sp>
        <p:nvSpPr>
          <p:cNvPr id="10" name="TextBox 9"/>
          <p:cNvSpPr txBox="1"/>
          <p:nvPr/>
        </p:nvSpPr>
        <p:spPr>
          <a:xfrm>
            <a:off x="3428992" y="2500306"/>
            <a:ext cx="29289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Các góc đối bằng nhau</a:t>
            </a:r>
          </a:p>
          <a:p>
            <a:endParaRPr lang="en-US" sz="1700"/>
          </a:p>
        </p:txBody>
      </p:sp>
      <p:sp>
        <p:nvSpPr>
          <p:cNvPr id="11" name="TextBox 10"/>
          <p:cNvSpPr txBox="1"/>
          <p:nvPr/>
        </p:nvSpPr>
        <p:spPr>
          <a:xfrm>
            <a:off x="1000100" y="2428868"/>
            <a:ext cx="24288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Bốn góc bằng nhau, cùng bằng </a:t>
            </a:r>
            <a:endParaRPr lang="en-US" sz="1700" b="1" baseline="-25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/>
          </a:p>
        </p:txBody>
      </p:sp>
      <p:sp>
        <p:nvSpPr>
          <p:cNvPr id="12" name="TextBox 11"/>
          <p:cNvSpPr txBox="1"/>
          <p:nvPr/>
        </p:nvSpPr>
        <p:spPr>
          <a:xfrm>
            <a:off x="1071538" y="3286124"/>
            <a:ext cx="2286016" cy="137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Bằng nhau</a:t>
            </a:r>
          </a:p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Cắt nhau tại trung điểm của mỗi đường</a:t>
            </a:r>
          </a:p>
          <a:p>
            <a:endParaRPr lang="en-US" sz="1700"/>
          </a:p>
        </p:txBody>
      </p:sp>
      <p:sp>
        <p:nvSpPr>
          <p:cNvPr id="13" name="TextBox 12"/>
          <p:cNvSpPr txBox="1"/>
          <p:nvPr/>
        </p:nvSpPr>
        <p:spPr>
          <a:xfrm>
            <a:off x="3357554" y="3116563"/>
            <a:ext cx="2714644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Cắt nhau tại trung điểm của mỗi đường</a:t>
            </a:r>
          </a:p>
          <a:p>
            <a:pPr lvl="0" algn="just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Vuông góc</a:t>
            </a:r>
          </a:p>
          <a:p>
            <a:pPr lvl="0" algn="just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Là đường phân giác các góc của hình thoi</a:t>
            </a:r>
          </a:p>
          <a:p>
            <a:endParaRPr lang="en-US" sz="1700"/>
          </a:p>
        </p:txBody>
      </p:sp>
      <p:sp>
        <p:nvSpPr>
          <p:cNvPr id="14" name="TextBox 13"/>
          <p:cNvSpPr txBox="1"/>
          <p:nvPr/>
        </p:nvSpPr>
        <p:spPr>
          <a:xfrm>
            <a:off x="6143636" y="1782537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 cạnh bằng nhau</a:t>
            </a:r>
          </a:p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43636" y="2428868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 góc bằng nhau, cùng bằng </a:t>
            </a:r>
            <a:endParaRPr lang="en-US" b="1" baseline="-250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429520" y="2714620"/>
          <a:ext cx="369480" cy="311141"/>
        </p:xfrm>
        <a:graphic>
          <a:graphicData uri="http://schemas.openxmlformats.org/presentationml/2006/ole">
            <p:oleObj spid="_x0000_s77827" name="Equation" r:id="rId6" imgW="241200" imgH="20304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00760" y="3071810"/>
            <a:ext cx="3143272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10000"/>
              </a:spcBef>
              <a:spcAft>
                <a:spcPct val="10000"/>
              </a:spcAft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Bằng nhau</a:t>
            </a:r>
          </a:p>
          <a:p>
            <a:pPr lvl="0" fontAlgn="base">
              <a:spcBef>
                <a:spcPct val="10000"/>
              </a:spcBef>
              <a:spcAft>
                <a:spcPct val="10000"/>
              </a:spcAft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Cắt nhau tại trung điểm của mỗi đường</a:t>
            </a:r>
          </a:p>
          <a:p>
            <a:pPr lvl="0" algn="just" fontAlgn="base">
              <a:spcBef>
                <a:spcPct val="10000"/>
              </a:spcBef>
              <a:spcAft>
                <a:spcPct val="10000"/>
              </a:spcAft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Vuông góc</a:t>
            </a:r>
          </a:p>
          <a:p>
            <a:pPr lvl="0" algn="just" fontAlgn="base">
              <a:spcBef>
                <a:spcPct val="10000"/>
              </a:spcBef>
              <a:spcAft>
                <a:spcPct val="10000"/>
              </a:spcAft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Là đường phân giác các góc của hình vuông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3636" y="2068289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cạnh đối song song</a:t>
            </a:r>
          </a:p>
          <a:p>
            <a:endParaRPr 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25970" y="214290"/>
            <a:ext cx="139180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Connector 24"/>
          <p:cNvCxnSpPr/>
          <p:nvPr/>
        </p:nvCxnSpPr>
        <p:spPr>
          <a:xfrm rot="5400000">
            <a:off x="229156" y="5771580"/>
            <a:ext cx="1571612" cy="297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215450" y="5856788"/>
            <a:ext cx="1571612" cy="21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406" y="5572140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đối xứng</a:t>
            </a:r>
            <a:endParaRPr lang="en-US" sz="2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1538" y="4929198"/>
            <a:ext cx="2500330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Tâm đối xứng: giao điểm hai đường chéo</a:t>
            </a:r>
          </a:p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Trục đối xứng: hai đường thẳng đi qua trung điểm hai cặp cạnh đối</a:t>
            </a:r>
          </a:p>
          <a:p>
            <a:endParaRPr lang="en-US" sz="1700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2616142" y="5785350"/>
            <a:ext cx="1571612" cy="21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8272694" y="5785350"/>
            <a:ext cx="1571612" cy="21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428992" y="5143512"/>
            <a:ext cx="2643206" cy="168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Tâm đối xứng: giao điểm hai đường chéo</a:t>
            </a:r>
          </a:p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latin typeface="Times New Roman" pitchFamily="18" charset="0"/>
                <a:cs typeface="Times New Roman" pitchFamily="18" charset="0"/>
              </a:rPr>
              <a:t>+ Trục đối xứng: hai đường chéo</a:t>
            </a:r>
          </a:p>
          <a:p>
            <a:endParaRPr lang="en-US" sz="1700"/>
          </a:p>
        </p:txBody>
      </p:sp>
      <p:sp>
        <p:nvSpPr>
          <p:cNvPr id="41" name="TextBox 40"/>
          <p:cNvSpPr txBox="1"/>
          <p:nvPr/>
        </p:nvSpPr>
        <p:spPr>
          <a:xfrm>
            <a:off x="6000760" y="4929198"/>
            <a:ext cx="3143240" cy="200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Tâm đối xứng: giao điểm hai đường chéo</a:t>
            </a:r>
          </a:p>
          <a:p>
            <a:pPr lvl="0" fontAlgn="base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+ 4 Trục đối xứng: hai đường chéo và hai đường thẳng đi qua trung điểm hai cặp cạnh đối</a:t>
            </a:r>
          </a:p>
          <a:p>
            <a:endParaRPr lang="en-US" sz="17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8"/>
          <p:cNvSpPr txBox="1">
            <a:spLocks noChangeArrowheads="1"/>
          </p:cNvSpPr>
          <p:nvPr/>
        </p:nvSpPr>
        <p:spPr bwMode="auto">
          <a:xfrm>
            <a:off x="217488" y="177800"/>
            <a:ext cx="612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Dấu hiệu nhận biết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7733" name="Rectangle 37"/>
          <p:cNvSpPr>
            <a:spLocks noChangeArrowheads="1"/>
          </p:cNvSpPr>
          <p:nvPr/>
        </p:nvSpPr>
        <p:spPr bwMode="auto">
          <a:xfrm>
            <a:off x="2285984" y="2500306"/>
            <a:ext cx="43703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i="1" smtClean="0">
                <a:solidFill>
                  <a:srgbClr val="0000CC"/>
                </a:solidFill>
                <a:latin typeface="Times New Roman" pitchFamily="18" charset="0"/>
              </a:rPr>
              <a:t>có một </a:t>
            </a:r>
            <a:r>
              <a:rPr lang="en-US" sz="3000" b="1" i="1">
                <a:solidFill>
                  <a:srgbClr val="0000CC"/>
                </a:solidFill>
                <a:latin typeface="Times New Roman" pitchFamily="18" charset="0"/>
              </a:rPr>
              <a:t>đường chéo </a:t>
            </a:r>
          </a:p>
          <a:p>
            <a:pPr algn="ctr"/>
            <a:r>
              <a:rPr lang="en-US" sz="3000" b="1" i="1">
                <a:solidFill>
                  <a:srgbClr val="0000CC"/>
                </a:solidFill>
                <a:latin typeface="Times New Roman" pitchFamily="18" charset="0"/>
              </a:rPr>
              <a:t>là </a:t>
            </a:r>
            <a:r>
              <a:rPr lang="vi-VN" sz="3000" b="1" i="1">
                <a:solidFill>
                  <a:srgbClr val="0000CC"/>
                </a:solidFill>
                <a:latin typeface="Times New Roman" pitchFamily="18" charset="0"/>
              </a:rPr>
              <a:t>đường </a:t>
            </a:r>
            <a:r>
              <a:rPr lang="en-US" sz="3000" b="1" i="1">
                <a:solidFill>
                  <a:srgbClr val="0000CC"/>
                </a:solidFill>
                <a:latin typeface="Times New Roman" pitchFamily="18" charset="0"/>
              </a:rPr>
              <a:t>phân giác của một góc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417638" y="2786063"/>
            <a:ext cx="5568950" cy="261937"/>
            <a:chOff x="893" y="1755"/>
            <a:chExt cx="3508" cy="165"/>
          </a:xfrm>
        </p:grpSpPr>
        <p:sp>
          <p:nvSpPr>
            <p:cNvPr id="18462" name="Line 52"/>
            <p:cNvSpPr>
              <a:spLocks noChangeShapeType="1"/>
            </p:cNvSpPr>
            <p:nvPr/>
          </p:nvSpPr>
          <p:spPr bwMode="auto">
            <a:xfrm>
              <a:off x="896" y="1755"/>
              <a:ext cx="0" cy="16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55"/>
            <p:cNvSpPr>
              <a:spLocks noChangeShapeType="1"/>
            </p:cNvSpPr>
            <p:nvPr/>
          </p:nvSpPr>
          <p:spPr bwMode="auto">
            <a:xfrm>
              <a:off x="893" y="1906"/>
              <a:ext cx="3508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436688" y="1152525"/>
            <a:ext cx="6908800" cy="1493838"/>
            <a:chOff x="905" y="726"/>
            <a:chExt cx="4352" cy="941"/>
          </a:xfrm>
        </p:grpSpPr>
        <p:sp>
          <p:nvSpPr>
            <p:cNvPr id="18459" name="Line 46"/>
            <p:cNvSpPr>
              <a:spLocks noChangeShapeType="1"/>
            </p:cNvSpPr>
            <p:nvPr/>
          </p:nvSpPr>
          <p:spPr bwMode="auto">
            <a:xfrm flipV="1">
              <a:off x="914" y="731"/>
              <a:ext cx="0" cy="11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47"/>
            <p:cNvSpPr>
              <a:spLocks noChangeShapeType="1"/>
            </p:cNvSpPr>
            <p:nvPr/>
          </p:nvSpPr>
          <p:spPr bwMode="auto">
            <a:xfrm>
              <a:off x="905" y="731"/>
              <a:ext cx="4352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48"/>
            <p:cNvSpPr>
              <a:spLocks noChangeShapeType="1"/>
            </p:cNvSpPr>
            <p:nvPr/>
          </p:nvSpPr>
          <p:spPr bwMode="auto">
            <a:xfrm>
              <a:off x="5244" y="726"/>
              <a:ext cx="0" cy="94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31" name="Rectangle 35"/>
          <p:cNvSpPr>
            <a:spLocks noChangeArrowheads="1"/>
          </p:cNvSpPr>
          <p:nvPr/>
        </p:nvSpPr>
        <p:spPr bwMode="auto">
          <a:xfrm>
            <a:off x="2714612" y="720725"/>
            <a:ext cx="37433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</a:rPr>
              <a:t>có hai </a:t>
            </a:r>
            <a:r>
              <a:rPr lang="en-US" sz="3200" b="1" i="1">
                <a:solidFill>
                  <a:srgbClr val="0000CC"/>
                </a:solidFill>
                <a:latin typeface="Times New Roman" pitchFamily="18" charset="0"/>
              </a:rPr>
              <a:t>cạnh kề bằng nhau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598738" y="2089150"/>
            <a:ext cx="4935537" cy="522288"/>
            <a:chOff x="1637" y="1316"/>
            <a:chExt cx="3109" cy="329"/>
          </a:xfrm>
        </p:grpSpPr>
        <p:sp>
          <p:nvSpPr>
            <p:cNvPr id="18457" name="Line 42"/>
            <p:cNvSpPr>
              <a:spLocks noChangeShapeType="1"/>
            </p:cNvSpPr>
            <p:nvPr/>
          </p:nvSpPr>
          <p:spPr bwMode="auto">
            <a:xfrm>
              <a:off x="1637" y="1317"/>
              <a:ext cx="3109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44"/>
            <p:cNvSpPr>
              <a:spLocks noChangeShapeType="1"/>
            </p:cNvSpPr>
            <p:nvPr/>
          </p:nvSpPr>
          <p:spPr bwMode="auto">
            <a:xfrm>
              <a:off x="4735" y="1316"/>
              <a:ext cx="0" cy="32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32" name="Rectangle 36"/>
          <p:cNvSpPr>
            <a:spLocks noChangeArrowheads="1"/>
          </p:cNvSpPr>
          <p:nvPr/>
        </p:nvSpPr>
        <p:spPr bwMode="auto">
          <a:xfrm>
            <a:off x="2543175" y="1616075"/>
            <a:ext cx="51800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</a:rPr>
              <a:t>có hai </a:t>
            </a:r>
            <a:r>
              <a:rPr lang="en-US" sz="3200" b="1" i="1">
                <a:solidFill>
                  <a:srgbClr val="0000CC"/>
                </a:solidFill>
                <a:latin typeface="Times New Roman" pitchFamily="18" charset="0"/>
              </a:rPr>
              <a:t>đường chéo vuông góc</a:t>
            </a:r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2365375" y="4676775"/>
            <a:ext cx="5232400" cy="304800"/>
            <a:chOff x="1490" y="2928"/>
            <a:chExt cx="3296" cy="192"/>
          </a:xfrm>
        </p:grpSpPr>
        <p:sp>
          <p:nvSpPr>
            <p:cNvPr id="18455" name="Line 59"/>
            <p:cNvSpPr>
              <a:spLocks noChangeShapeType="1"/>
            </p:cNvSpPr>
            <p:nvPr/>
          </p:nvSpPr>
          <p:spPr bwMode="auto">
            <a:xfrm>
              <a:off x="1490" y="3106"/>
              <a:ext cx="3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61"/>
            <p:cNvSpPr>
              <a:spLocks noChangeShapeType="1"/>
            </p:cNvSpPr>
            <p:nvPr/>
          </p:nvSpPr>
          <p:spPr bwMode="auto">
            <a:xfrm flipV="1">
              <a:off x="4784" y="292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34" name="Rectangle 38"/>
          <p:cNvSpPr>
            <a:spLocks noChangeArrowheads="1"/>
          </p:cNvSpPr>
          <p:nvPr/>
        </p:nvSpPr>
        <p:spPr bwMode="auto">
          <a:xfrm>
            <a:off x="2678113" y="4486275"/>
            <a:ext cx="30749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000" b="1" i="1" smtClean="0">
                <a:solidFill>
                  <a:srgbClr val="FF3300"/>
                </a:solidFill>
                <a:latin typeface="Times New Roman" pitchFamily="18" charset="0"/>
              </a:rPr>
              <a:t>có một </a:t>
            </a:r>
            <a:r>
              <a:rPr lang="en-US" sz="3000" b="1" i="1">
                <a:solidFill>
                  <a:srgbClr val="FF3300"/>
                </a:solidFill>
                <a:latin typeface="Times New Roman" pitchFamily="18" charset="0"/>
              </a:rPr>
              <a:t>góc vuông</a:t>
            </a:r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2371725" y="4705350"/>
            <a:ext cx="5915025" cy="1104900"/>
            <a:chOff x="1494" y="2964"/>
            <a:chExt cx="3726" cy="696"/>
          </a:xfrm>
        </p:grpSpPr>
        <p:sp>
          <p:nvSpPr>
            <p:cNvPr id="18453" name="Line 63"/>
            <p:cNvSpPr>
              <a:spLocks noChangeShapeType="1"/>
            </p:cNvSpPr>
            <p:nvPr/>
          </p:nvSpPr>
          <p:spPr bwMode="auto">
            <a:xfrm flipV="1">
              <a:off x="5214" y="2964"/>
              <a:ext cx="0" cy="6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64"/>
            <p:cNvSpPr>
              <a:spLocks noChangeShapeType="1"/>
            </p:cNvSpPr>
            <p:nvPr/>
          </p:nvSpPr>
          <p:spPr bwMode="auto">
            <a:xfrm flipH="1">
              <a:off x="1494" y="3648"/>
              <a:ext cx="37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35" name="Rectangle 39"/>
          <p:cNvSpPr>
            <a:spLocks noChangeArrowheads="1"/>
          </p:cNvSpPr>
          <p:nvPr/>
        </p:nvSpPr>
        <p:spPr bwMode="auto">
          <a:xfrm>
            <a:off x="2638425" y="5322888"/>
            <a:ext cx="44402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000" b="1" i="1" smtClean="0">
                <a:solidFill>
                  <a:srgbClr val="FF3300"/>
                </a:solidFill>
                <a:latin typeface="Times New Roman" pitchFamily="18" charset="0"/>
              </a:rPr>
              <a:t>có hai </a:t>
            </a:r>
            <a:r>
              <a:rPr lang="en-US" sz="3000" b="1" i="1">
                <a:solidFill>
                  <a:srgbClr val="FF3300"/>
                </a:solidFill>
                <a:latin typeface="Times New Roman" pitchFamily="18" charset="0"/>
              </a:rPr>
              <a:t>đường chéo bằng nhau</a:t>
            </a:r>
          </a:p>
        </p:txBody>
      </p:sp>
      <p:sp>
        <p:nvSpPr>
          <p:cNvPr id="157767" name="Text Box 71"/>
          <p:cNvSpPr txBox="1">
            <a:spLocks noChangeArrowheads="1"/>
          </p:cNvSpPr>
          <p:nvPr/>
        </p:nvSpPr>
        <p:spPr bwMode="auto">
          <a:xfrm>
            <a:off x="0" y="901700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1200"/>
              <a:t>1</a:t>
            </a:r>
            <a:endParaRPr lang="en-US" sz="1200"/>
          </a:p>
        </p:txBody>
      </p:sp>
      <p:sp>
        <p:nvSpPr>
          <p:cNvPr id="157768" name="Text Box 72"/>
          <p:cNvSpPr txBox="1">
            <a:spLocks noChangeArrowheads="1"/>
          </p:cNvSpPr>
          <p:nvPr/>
        </p:nvSpPr>
        <p:spPr bwMode="auto">
          <a:xfrm>
            <a:off x="0" y="1828800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1200"/>
              <a:t>2</a:t>
            </a:r>
            <a:endParaRPr lang="en-US" sz="1200"/>
          </a:p>
        </p:txBody>
      </p:sp>
      <p:sp>
        <p:nvSpPr>
          <p:cNvPr id="157769" name="Text Box 73"/>
          <p:cNvSpPr txBox="1">
            <a:spLocks noChangeArrowheads="1"/>
          </p:cNvSpPr>
          <p:nvPr/>
        </p:nvSpPr>
        <p:spPr bwMode="auto">
          <a:xfrm>
            <a:off x="0" y="2879725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1200"/>
              <a:t>3</a:t>
            </a:r>
            <a:endParaRPr lang="en-US" sz="1200"/>
          </a:p>
        </p:txBody>
      </p:sp>
      <p:sp>
        <p:nvSpPr>
          <p:cNvPr id="157770" name="Text Box 74"/>
          <p:cNvSpPr txBox="1">
            <a:spLocks noChangeArrowheads="1"/>
          </p:cNvSpPr>
          <p:nvPr/>
        </p:nvSpPr>
        <p:spPr bwMode="auto">
          <a:xfrm>
            <a:off x="0" y="4694238"/>
            <a:ext cx="287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1200"/>
              <a:t>4</a:t>
            </a:r>
            <a:endParaRPr lang="en-US" sz="1200"/>
          </a:p>
        </p:txBody>
      </p:sp>
      <p:sp>
        <p:nvSpPr>
          <p:cNvPr id="157771" name="Text Box 75"/>
          <p:cNvSpPr txBox="1">
            <a:spLocks noChangeArrowheads="1"/>
          </p:cNvSpPr>
          <p:nvPr/>
        </p:nvSpPr>
        <p:spPr bwMode="auto">
          <a:xfrm>
            <a:off x="0" y="5745163"/>
            <a:ext cx="287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1200"/>
              <a:t>5</a:t>
            </a:r>
            <a:endParaRPr lang="en-US" sz="120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" y="1285860"/>
            <a:ext cx="2357454" cy="139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2543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1350" y="2655514"/>
            <a:ext cx="1866930" cy="191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7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500"/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500"/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500"/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6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7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500"/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500"/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500"/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6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7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500"/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500"/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500"/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7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500"/>
                                        <p:tgtEl>
                                          <p:spTgt spid="1577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500"/>
                                        <p:tgtEl>
                                          <p:spTgt spid="1577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500"/>
                                        <p:tgtEl>
                                          <p:spTgt spid="1577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7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7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7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71"/>
                  </p:tgtEl>
                </p:cond>
              </p:nextCondLst>
            </p:seq>
          </p:childTnLst>
        </p:cTn>
      </p:par>
    </p:tnLst>
    <p:bldLst>
      <p:bldP spid="157733" grpId="0"/>
      <p:bldP spid="157733" grpId="1"/>
      <p:bldP spid="157731" grpId="0"/>
      <p:bldP spid="157731" grpId="1"/>
      <p:bldP spid="157732" grpId="0"/>
      <p:bldP spid="157732" grpId="1"/>
      <p:bldP spid="157734" grpId="0"/>
      <p:bldP spid="157734" grpId="1"/>
      <p:bldP spid="157735" grpId="0"/>
      <p:bldP spid="15773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E:\Học tập\GVG tỉnh\New folder\ban cờ v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47169"/>
            <a:ext cx="2357454" cy="2367979"/>
          </a:xfrm>
          <a:prstGeom prst="rect">
            <a:avLst/>
          </a:prstGeom>
          <a:noFill/>
        </p:spPr>
      </p:pic>
      <p:pic>
        <p:nvPicPr>
          <p:cNvPr id="36869" name="Picture 5" descr="E:\Học tập\GVG tỉnh\New folder\hình vuông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28604"/>
            <a:ext cx="2143140" cy="2143140"/>
          </a:xfrm>
          <a:prstGeom prst="rect">
            <a:avLst/>
          </a:prstGeom>
          <a:noFill/>
        </p:spPr>
      </p:pic>
      <p:pic>
        <p:nvPicPr>
          <p:cNvPr id="6" name="Picture 3" descr="E:\Học tập\GVG tỉnh\New folder\tải xuống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571480"/>
            <a:ext cx="2143140" cy="1875247"/>
          </a:xfrm>
          <a:prstGeom prst="rect">
            <a:avLst/>
          </a:prstGeom>
          <a:noFill/>
        </p:spPr>
      </p:pic>
      <p:pic>
        <p:nvPicPr>
          <p:cNvPr id="7" name="Picture 2" descr="E:\Học tập\GVG tỉnh\New folder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307218"/>
            <a:ext cx="3214711" cy="2407930"/>
          </a:xfrm>
          <a:prstGeom prst="rect">
            <a:avLst/>
          </a:prstGeom>
          <a:noFill/>
        </p:spPr>
      </p:pic>
      <p:pic>
        <p:nvPicPr>
          <p:cNvPr id="8" name="Picture 3" descr="E:\Học tập\GVG tỉnh\New folder\ghế ló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347169"/>
            <a:ext cx="2357454" cy="2357454"/>
          </a:xfrm>
          <a:prstGeom prst="rect">
            <a:avLst/>
          </a:prstGeom>
          <a:noFill/>
        </p:spPr>
      </p:pic>
      <p:pic>
        <p:nvPicPr>
          <p:cNvPr id="10" name="Picture 4" descr="E:\Học tập\GVG tỉnh\New folder\tải xuống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28604"/>
            <a:ext cx="3094800" cy="1928802"/>
          </a:xfrm>
          <a:prstGeom prst="rect">
            <a:avLst/>
          </a:prstGeom>
          <a:noFill/>
        </p:spPr>
      </p:pic>
      <p:pic>
        <p:nvPicPr>
          <p:cNvPr id="69634" name="Picture 2" descr="E:\Học tập\GVG tỉnh\New folder\thổ cẩ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7038" y="2438408"/>
            <a:ext cx="5075457" cy="1776410"/>
          </a:xfrm>
          <a:prstGeom prst="rect">
            <a:avLst/>
          </a:prstGeom>
          <a:noFill/>
        </p:spPr>
      </p:pic>
      <p:pic>
        <p:nvPicPr>
          <p:cNvPr id="14" name="Picture 2" descr="E:\Học tập\GVG tỉnh\New folder\thổ cẩ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438408"/>
            <a:ext cx="5075457" cy="1776410"/>
          </a:xfrm>
          <a:prstGeom prst="rect">
            <a:avLst/>
          </a:prstGeom>
          <a:noFill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2" y="642918"/>
            <a:ext cx="18383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8"/>
          <p:cNvSpPr txBox="1">
            <a:spLocks noChangeArrowheads="1"/>
          </p:cNvSpPr>
          <p:nvPr/>
        </p:nvSpPr>
        <p:spPr bwMode="auto">
          <a:xfrm>
            <a:off x="217488" y="177800"/>
            <a:ext cx="612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Dấu hiệu nhận biết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7733" name="Rectangle 37"/>
          <p:cNvSpPr>
            <a:spLocks noChangeArrowheads="1"/>
          </p:cNvSpPr>
          <p:nvPr/>
        </p:nvSpPr>
        <p:spPr bwMode="auto">
          <a:xfrm>
            <a:off x="2285984" y="2500306"/>
            <a:ext cx="43703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i="1" smtClean="0">
                <a:solidFill>
                  <a:srgbClr val="0000CC"/>
                </a:solidFill>
                <a:latin typeface="Times New Roman" pitchFamily="18" charset="0"/>
              </a:rPr>
              <a:t>có một </a:t>
            </a:r>
            <a:r>
              <a:rPr lang="en-US" sz="3000" b="1" i="1">
                <a:solidFill>
                  <a:srgbClr val="0000CC"/>
                </a:solidFill>
                <a:latin typeface="Times New Roman" pitchFamily="18" charset="0"/>
              </a:rPr>
              <a:t>đường chéo </a:t>
            </a:r>
          </a:p>
          <a:p>
            <a:pPr algn="ctr"/>
            <a:r>
              <a:rPr lang="en-US" sz="3000" b="1" i="1">
                <a:solidFill>
                  <a:srgbClr val="0000CC"/>
                </a:solidFill>
                <a:latin typeface="Times New Roman" pitchFamily="18" charset="0"/>
              </a:rPr>
              <a:t>là </a:t>
            </a:r>
            <a:r>
              <a:rPr lang="vi-VN" sz="3000" b="1" i="1">
                <a:solidFill>
                  <a:srgbClr val="0000CC"/>
                </a:solidFill>
                <a:latin typeface="Times New Roman" pitchFamily="18" charset="0"/>
              </a:rPr>
              <a:t>đường </a:t>
            </a:r>
            <a:r>
              <a:rPr lang="en-US" sz="3000" b="1" i="1">
                <a:solidFill>
                  <a:srgbClr val="0000CC"/>
                </a:solidFill>
                <a:latin typeface="Times New Roman" pitchFamily="18" charset="0"/>
              </a:rPr>
              <a:t>phân giác của một góc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417638" y="2786063"/>
            <a:ext cx="5568950" cy="261937"/>
            <a:chOff x="893" y="1755"/>
            <a:chExt cx="3508" cy="165"/>
          </a:xfrm>
        </p:grpSpPr>
        <p:sp>
          <p:nvSpPr>
            <p:cNvPr id="18462" name="Line 52"/>
            <p:cNvSpPr>
              <a:spLocks noChangeShapeType="1"/>
            </p:cNvSpPr>
            <p:nvPr/>
          </p:nvSpPr>
          <p:spPr bwMode="auto">
            <a:xfrm>
              <a:off x="896" y="1755"/>
              <a:ext cx="0" cy="16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55"/>
            <p:cNvSpPr>
              <a:spLocks noChangeShapeType="1"/>
            </p:cNvSpPr>
            <p:nvPr/>
          </p:nvSpPr>
          <p:spPr bwMode="auto">
            <a:xfrm>
              <a:off x="893" y="1906"/>
              <a:ext cx="3508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436688" y="1152525"/>
            <a:ext cx="6908800" cy="1493838"/>
            <a:chOff x="905" y="726"/>
            <a:chExt cx="4352" cy="941"/>
          </a:xfrm>
        </p:grpSpPr>
        <p:sp>
          <p:nvSpPr>
            <p:cNvPr id="18459" name="Line 46"/>
            <p:cNvSpPr>
              <a:spLocks noChangeShapeType="1"/>
            </p:cNvSpPr>
            <p:nvPr/>
          </p:nvSpPr>
          <p:spPr bwMode="auto">
            <a:xfrm flipV="1">
              <a:off x="914" y="731"/>
              <a:ext cx="0" cy="11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47"/>
            <p:cNvSpPr>
              <a:spLocks noChangeShapeType="1"/>
            </p:cNvSpPr>
            <p:nvPr/>
          </p:nvSpPr>
          <p:spPr bwMode="auto">
            <a:xfrm>
              <a:off x="905" y="731"/>
              <a:ext cx="4352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48"/>
            <p:cNvSpPr>
              <a:spLocks noChangeShapeType="1"/>
            </p:cNvSpPr>
            <p:nvPr/>
          </p:nvSpPr>
          <p:spPr bwMode="auto">
            <a:xfrm>
              <a:off x="5244" y="726"/>
              <a:ext cx="0" cy="94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31" name="Rectangle 35"/>
          <p:cNvSpPr>
            <a:spLocks noChangeArrowheads="1"/>
          </p:cNvSpPr>
          <p:nvPr/>
        </p:nvSpPr>
        <p:spPr bwMode="auto">
          <a:xfrm>
            <a:off x="2714612" y="720725"/>
            <a:ext cx="37433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</a:rPr>
              <a:t>có hai </a:t>
            </a:r>
            <a:r>
              <a:rPr lang="en-US" sz="3200" b="1" i="1">
                <a:solidFill>
                  <a:srgbClr val="0000CC"/>
                </a:solidFill>
                <a:latin typeface="Times New Roman" pitchFamily="18" charset="0"/>
              </a:rPr>
              <a:t>cạnh kề bằng nhau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598738" y="2089150"/>
            <a:ext cx="4935537" cy="522288"/>
            <a:chOff x="1637" y="1316"/>
            <a:chExt cx="3109" cy="329"/>
          </a:xfrm>
        </p:grpSpPr>
        <p:sp>
          <p:nvSpPr>
            <p:cNvPr id="18457" name="Line 42"/>
            <p:cNvSpPr>
              <a:spLocks noChangeShapeType="1"/>
            </p:cNvSpPr>
            <p:nvPr/>
          </p:nvSpPr>
          <p:spPr bwMode="auto">
            <a:xfrm>
              <a:off x="1637" y="1317"/>
              <a:ext cx="3109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44"/>
            <p:cNvSpPr>
              <a:spLocks noChangeShapeType="1"/>
            </p:cNvSpPr>
            <p:nvPr/>
          </p:nvSpPr>
          <p:spPr bwMode="auto">
            <a:xfrm>
              <a:off x="4735" y="1316"/>
              <a:ext cx="0" cy="32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32" name="Rectangle 36"/>
          <p:cNvSpPr>
            <a:spLocks noChangeArrowheads="1"/>
          </p:cNvSpPr>
          <p:nvPr/>
        </p:nvSpPr>
        <p:spPr bwMode="auto">
          <a:xfrm>
            <a:off x="2543175" y="1616075"/>
            <a:ext cx="51800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</a:rPr>
              <a:t>có hai </a:t>
            </a:r>
            <a:r>
              <a:rPr lang="en-US" sz="3200" b="1" i="1">
                <a:solidFill>
                  <a:srgbClr val="0000CC"/>
                </a:solidFill>
                <a:latin typeface="Times New Roman" pitchFamily="18" charset="0"/>
              </a:rPr>
              <a:t>đường chéo vuông góc</a:t>
            </a:r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2365375" y="4676775"/>
            <a:ext cx="5232400" cy="304800"/>
            <a:chOff x="1490" y="2928"/>
            <a:chExt cx="3296" cy="192"/>
          </a:xfrm>
        </p:grpSpPr>
        <p:sp>
          <p:nvSpPr>
            <p:cNvPr id="18455" name="Line 59"/>
            <p:cNvSpPr>
              <a:spLocks noChangeShapeType="1"/>
            </p:cNvSpPr>
            <p:nvPr/>
          </p:nvSpPr>
          <p:spPr bwMode="auto">
            <a:xfrm>
              <a:off x="1490" y="3106"/>
              <a:ext cx="3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61"/>
            <p:cNvSpPr>
              <a:spLocks noChangeShapeType="1"/>
            </p:cNvSpPr>
            <p:nvPr/>
          </p:nvSpPr>
          <p:spPr bwMode="auto">
            <a:xfrm flipV="1">
              <a:off x="4784" y="292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34" name="Rectangle 38"/>
          <p:cNvSpPr>
            <a:spLocks noChangeArrowheads="1"/>
          </p:cNvSpPr>
          <p:nvPr/>
        </p:nvSpPr>
        <p:spPr bwMode="auto">
          <a:xfrm>
            <a:off x="2678113" y="4486275"/>
            <a:ext cx="30749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000" b="1" i="1" smtClean="0">
                <a:solidFill>
                  <a:srgbClr val="FF3300"/>
                </a:solidFill>
                <a:latin typeface="Times New Roman" pitchFamily="18" charset="0"/>
              </a:rPr>
              <a:t>có một </a:t>
            </a:r>
            <a:r>
              <a:rPr lang="en-US" sz="3000" b="1" i="1">
                <a:solidFill>
                  <a:srgbClr val="FF3300"/>
                </a:solidFill>
                <a:latin typeface="Times New Roman" pitchFamily="18" charset="0"/>
              </a:rPr>
              <a:t>góc vuông</a:t>
            </a:r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2371725" y="4705350"/>
            <a:ext cx="5915025" cy="1104900"/>
            <a:chOff x="1494" y="2964"/>
            <a:chExt cx="3726" cy="696"/>
          </a:xfrm>
        </p:grpSpPr>
        <p:sp>
          <p:nvSpPr>
            <p:cNvPr id="18453" name="Line 63"/>
            <p:cNvSpPr>
              <a:spLocks noChangeShapeType="1"/>
            </p:cNvSpPr>
            <p:nvPr/>
          </p:nvSpPr>
          <p:spPr bwMode="auto">
            <a:xfrm flipV="1">
              <a:off x="5214" y="2964"/>
              <a:ext cx="0" cy="6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64"/>
            <p:cNvSpPr>
              <a:spLocks noChangeShapeType="1"/>
            </p:cNvSpPr>
            <p:nvPr/>
          </p:nvSpPr>
          <p:spPr bwMode="auto">
            <a:xfrm flipH="1">
              <a:off x="1494" y="3648"/>
              <a:ext cx="37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35" name="Rectangle 39"/>
          <p:cNvSpPr>
            <a:spLocks noChangeArrowheads="1"/>
          </p:cNvSpPr>
          <p:nvPr/>
        </p:nvSpPr>
        <p:spPr bwMode="auto">
          <a:xfrm>
            <a:off x="2638425" y="5322888"/>
            <a:ext cx="44402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000" b="1" i="1" smtClean="0">
                <a:solidFill>
                  <a:srgbClr val="FF3300"/>
                </a:solidFill>
                <a:latin typeface="Times New Roman" pitchFamily="18" charset="0"/>
              </a:rPr>
              <a:t>có hai </a:t>
            </a:r>
            <a:r>
              <a:rPr lang="en-US" sz="3000" b="1" i="1">
                <a:solidFill>
                  <a:srgbClr val="FF3300"/>
                </a:solidFill>
                <a:latin typeface="Times New Roman" pitchFamily="18" charset="0"/>
              </a:rPr>
              <a:t>đường chéo bằng nhau</a:t>
            </a:r>
          </a:p>
        </p:txBody>
      </p:sp>
      <p:sp>
        <p:nvSpPr>
          <p:cNvPr id="157767" name="Text Box 71"/>
          <p:cNvSpPr txBox="1">
            <a:spLocks noChangeArrowheads="1"/>
          </p:cNvSpPr>
          <p:nvPr/>
        </p:nvSpPr>
        <p:spPr bwMode="auto">
          <a:xfrm>
            <a:off x="0" y="901700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1200"/>
              <a:t>1</a:t>
            </a:r>
            <a:endParaRPr lang="en-US" sz="1200"/>
          </a:p>
        </p:txBody>
      </p:sp>
      <p:sp>
        <p:nvSpPr>
          <p:cNvPr id="157768" name="Text Box 72"/>
          <p:cNvSpPr txBox="1">
            <a:spLocks noChangeArrowheads="1"/>
          </p:cNvSpPr>
          <p:nvPr/>
        </p:nvSpPr>
        <p:spPr bwMode="auto">
          <a:xfrm>
            <a:off x="0" y="1828800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1200"/>
              <a:t>2</a:t>
            </a:r>
            <a:endParaRPr lang="en-US" sz="1200"/>
          </a:p>
        </p:txBody>
      </p:sp>
      <p:sp>
        <p:nvSpPr>
          <p:cNvPr id="157769" name="Text Box 73"/>
          <p:cNvSpPr txBox="1">
            <a:spLocks noChangeArrowheads="1"/>
          </p:cNvSpPr>
          <p:nvPr/>
        </p:nvSpPr>
        <p:spPr bwMode="auto">
          <a:xfrm>
            <a:off x="0" y="2879725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1200"/>
              <a:t>3</a:t>
            </a:r>
            <a:endParaRPr lang="en-US" sz="1200"/>
          </a:p>
        </p:txBody>
      </p:sp>
      <p:sp>
        <p:nvSpPr>
          <p:cNvPr id="157770" name="Text Box 74"/>
          <p:cNvSpPr txBox="1">
            <a:spLocks noChangeArrowheads="1"/>
          </p:cNvSpPr>
          <p:nvPr/>
        </p:nvSpPr>
        <p:spPr bwMode="auto">
          <a:xfrm>
            <a:off x="0" y="4694238"/>
            <a:ext cx="287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1200"/>
              <a:t>4</a:t>
            </a:r>
            <a:endParaRPr lang="en-US" sz="1200"/>
          </a:p>
        </p:txBody>
      </p:sp>
      <p:sp>
        <p:nvSpPr>
          <p:cNvPr id="157771" name="Text Box 75"/>
          <p:cNvSpPr txBox="1">
            <a:spLocks noChangeArrowheads="1"/>
          </p:cNvSpPr>
          <p:nvPr/>
        </p:nvSpPr>
        <p:spPr bwMode="auto">
          <a:xfrm>
            <a:off x="0" y="5745163"/>
            <a:ext cx="287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1200"/>
              <a:t>5</a:t>
            </a:r>
            <a:endParaRPr lang="en-US" sz="120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" y="1285860"/>
            <a:ext cx="2357454" cy="139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2543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1350" y="2655514"/>
            <a:ext cx="1866930" cy="191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4"/>
          <p:cNvSpPr>
            <a:spLocks noChangeArrowheads="1"/>
          </p:cNvSpPr>
          <p:nvPr/>
        </p:nvSpPr>
        <p:spPr bwMode="auto">
          <a:xfrm>
            <a:off x="1169988" y="3198813"/>
            <a:ext cx="4764087" cy="2767012"/>
          </a:xfrm>
          <a:prstGeom prst="ellipse">
            <a:avLst/>
          </a:prstGeom>
          <a:solidFill>
            <a:srgbClr val="99FFCC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5"/>
          <p:cNvSpPr>
            <a:spLocks noChangeArrowheads="1"/>
          </p:cNvSpPr>
          <p:nvPr/>
        </p:nvSpPr>
        <p:spPr bwMode="auto">
          <a:xfrm>
            <a:off x="3068638" y="3644900"/>
            <a:ext cx="5076825" cy="21415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 flipH="1">
            <a:off x="3092450" y="3714750"/>
            <a:ext cx="1755775" cy="9636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 flipH="1">
            <a:off x="3140075" y="3740150"/>
            <a:ext cx="2139950" cy="11318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 flipH="1">
            <a:off x="3260725" y="3860800"/>
            <a:ext cx="2163763" cy="11795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 flipH="1">
            <a:off x="3476625" y="4003675"/>
            <a:ext cx="2139950" cy="12525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 flipH="1">
            <a:off x="3717925" y="4270375"/>
            <a:ext cx="2020888" cy="11318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 flipH="1">
            <a:off x="4006850" y="4462463"/>
            <a:ext cx="1874838" cy="11080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 flipH="1">
            <a:off x="4391025" y="4799013"/>
            <a:ext cx="1466850" cy="8429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Text Box 14"/>
          <p:cNvSpPr txBox="1">
            <a:spLocks noChangeArrowheads="1"/>
          </p:cNvSpPr>
          <p:nvPr/>
        </p:nvSpPr>
        <p:spPr bwMode="auto">
          <a:xfrm>
            <a:off x="1306513" y="3908425"/>
            <a:ext cx="1731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00CC"/>
                </a:solidFill>
                <a:latin typeface="Times New Roman" pitchFamily="18" charset="0"/>
              </a:rPr>
              <a:t> Hình</a:t>
            </a:r>
            <a:r>
              <a:rPr lang="vi-VN" sz="3000" b="1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vi-VN" sz="3000" b="1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sz="3000" b="1">
                <a:solidFill>
                  <a:srgbClr val="0000CC"/>
                </a:solidFill>
                <a:latin typeface="Times New Roman" pitchFamily="18" charset="0"/>
              </a:rPr>
              <a:t>chữ nhật</a:t>
            </a:r>
          </a:p>
        </p:txBody>
      </p:sp>
      <p:sp>
        <p:nvSpPr>
          <p:cNvPr id="23564" name="Text Box 15"/>
          <p:cNvSpPr txBox="1">
            <a:spLocks noChangeArrowheads="1"/>
          </p:cNvSpPr>
          <p:nvPr/>
        </p:nvSpPr>
        <p:spPr bwMode="auto">
          <a:xfrm>
            <a:off x="6245225" y="4275138"/>
            <a:ext cx="1130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660066"/>
                </a:solidFill>
                <a:latin typeface="Times New Roman" pitchFamily="18" charset="0"/>
              </a:rPr>
              <a:t>Hình thoi</a:t>
            </a:r>
          </a:p>
        </p:txBody>
      </p:sp>
      <p:sp>
        <p:nvSpPr>
          <p:cNvPr id="23565" name="Text Box 16"/>
          <p:cNvSpPr txBox="1">
            <a:spLocks noChangeArrowheads="1"/>
          </p:cNvSpPr>
          <p:nvPr/>
        </p:nvSpPr>
        <p:spPr bwMode="auto">
          <a:xfrm>
            <a:off x="3884613" y="3949700"/>
            <a:ext cx="1587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Hình vuông</a:t>
            </a:r>
          </a:p>
        </p:txBody>
      </p:sp>
      <p:sp>
        <p:nvSpPr>
          <p:cNvPr id="23566" name="Text Box 17"/>
          <p:cNvSpPr txBox="1">
            <a:spLocks noChangeArrowheads="1"/>
          </p:cNvSpPr>
          <p:nvPr/>
        </p:nvSpPr>
        <p:spPr bwMode="auto">
          <a:xfrm>
            <a:off x="184150" y="638175"/>
            <a:ext cx="28495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Nhận xét:</a:t>
            </a:r>
          </a:p>
        </p:txBody>
      </p:sp>
      <p:sp>
        <p:nvSpPr>
          <p:cNvPr id="23567" name="Text Box 20"/>
          <p:cNvSpPr txBox="1">
            <a:spLocks noChangeArrowheads="1"/>
          </p:cNvSpPr>
          <p:nvPr/>
        </p:nvSpPr>
        <p:spPr bwMode="auto">
          <a:xfrm>
            <a:off x="323850" y="1637402"/>
            <a:ext cx="851535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   Một tứ giác vừa là hình chữ nhật,vừa là hình thoi thì tứ giác đó là hình vuông</a:t>
            </a:r>
          </a:p>
        </p:txBody>
      </p:sp>
      <p:sp>
        <p:nvSpPr>
          <p:cNvPr id="23568" name="Text Box 21"/>
          <p:cNvSpPr txBox="1">
            <a:spLocks noChangeArrowheads="1"/>
          </p:cNvSpPr>
          <p:nvPr/>
        </p:nvSpPr>
        <p:spPr bwMode="auto">
          <a:xfrm>
            <a:off x="1223963" y="0"/>
            <a:ext cx="6667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24"/>
            <a:ext cx="9144000" cy="57150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21. Bài 12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562225" y="265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605088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605088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743200" y="640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260" name="Text Box 9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0" y="395567"/>
            <a:ext cx="6516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Tứ giác sau có phải là hình vuông không?</a:t>
            </a:r>
            <a:endParaRPr lang="en-US" altLang="en-US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190" y="785794"/>
            <a:ext cx="242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85720" y="321468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Tứ giác URST là hình vuông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4942" y="334542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Tứ giác EFGH là hình thoi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714356"/>
            <a:ext cx="2372442" cy="266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2277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0" y="785794"/>
            <a:ext cx="6516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tập vận dụng:</a:t>
            </a:r>
            <a:endParaRPr lang="en-US" altLang="en-US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9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0" y="1285860"/>
            <a:ext cx="65166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Cho hìnhvẽ</a:t>
            </a:r>
          </a:p>
          <a:p>
            <a:pPr marL="457200" indent="-457200" eaLnBrk="1" hangingPunct="1">
              <a:spcBef>
                <a:spcPct val="50000"/>
              </a:spcBef>
              <a:buAutoNum type="alphaLcParenR"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Chứng minh tứ giác AEDF là hình vuông</a:t>
            </a:r>
          </a:p>
          <a:p>
            <a:pPr marL="457200" indent="-457200" eaLnBrk="1" hangingPunct="1">
              <a:spcBef>
                <a:spcPct val="50000"/>
              </a:spcBef>
              <a:buAutoNum type="alphaLcParenR"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Cho AE = 1cm. Tính AD?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4"/>
            <a:ext cx="9144000" cy="5715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21. Bài 12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57158" y="3929860"/>
            <a:ext cx="6206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GT  </a:t>
            </a: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1071538" y="3564644"/>
          <a:ext cx="1571636" cy="1106578"/>
        </p:xfrm>
        <a:graphic>
          <a:graphicData uri="http://schemas.openxmlformats.org/presentationml/2006/ole">
            <p:oleObj spid="_x0000_s62465" name="Equation" r:id="rId5" imgW="1041120" imgH="736560" progId="Equation.DSMT4">
              <p:embed/>
            </p:oleObj>
          </a:graphicData>
        </a:graphic>
      </p:graphicFrame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857224" y="4858554"/>
            <a:ext cx="32599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a) Tứ giác AEDF là hình vuông</a:t>
            </a: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b) Cho AE = 1 cm. Tính AD</a:t>
            </a: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250230" y="4535660"/>
            <a:ext cx="2215372" cy="2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7158" y="4787116"/>
            <a:ext cx="40005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5720" y="5000636"/>
            <a:ext cx="481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b="1" smtClean="0">
                <a:latin typeface="Times New Roman" pitchFamily="18" charset="0"/>
                <a:cs typeface="Times New Roman" pitchFamily="18" charset="0"/>
              </a:rPr>
              <a:t>KL</a:t>
            </a:r>
            <a:endParaRPr lang="en-US" sz="16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714488"/>
            <a:ext cx="3457590" cy="404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2466" grpId="0"/>
      <p:bldP spid="62467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HOẠT ĐỘNG GẤP – CẮT GIẤY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0" name="Picture 2" descr="E:\Học tập\GVG tỉnh\Tiết 1.Lớp 7A4\hai tam giác bằng nhau\b86-trang-109-sgk-toan-8-t-1-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3143250" cy="3457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214422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Bài tập 86/SGK</a:t>
            </a:r>
            <a:endParaRPr lang="en-US" sz="2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000240"/>
            <a:ext cx="5357850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Lấy 1 tờ giấy gấp làm tư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Cắt chéo theo nhát cắt AB</a:t>
            </a:r>
          </a:p>
          <a:p>
            <a:pPr>
              <a:lnSpc>
                <a:spcPct val="150000"/>
              </a:lnSpc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Mở tờ giấy ra ta thu được hình gì?</a:t>
            </a:r>
          </a:p>
          <a:p>
            <a:pPr>
              <a:lnSpc>
                <a:spcPct val="150000"/>
              </a:lnSpc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Nếu cho OA = OB thì tứ giác nhận được là hình gì?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44" name="Picture 4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341813"/>
            <a:ext cx="2209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3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276350"/>
            <a:ext cx="83185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3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527050"/>
            <a:ext cx="124618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3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3" y="2143116"/>
            <a:ext cx="24860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404813"/>
            <a:ext cx="30384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-39688"/>
            <a:ext cx="28987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2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048">
            <a:off x="4121150" y="412750"/>
            <a:ext cx="15033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6553">
            <a:off x="5743575" y="1198563"/>
            <a:ext cx="34480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4144">
            <a:off x="5821363" y="1384300"/>
            <a:ext cx="3627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777875"/>
            <a:ext cx="34845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201">
            <a:off x="4232275" y="1350963"/>
            <a:ext cx="167163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276350"/>
            <a:ext cx="14398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502">
            <a:off x="6373813" y="2052638"/>
            <a:ext cx="234473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613">
            <a:off x="6348413" y="2598738"/>
            <a:ext cx="31654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805">
            <a:off x="5432425" y="2370138"/>
            <a:ext cx="7635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6265">
            <a:off x="5872163" y="4640263"/>
            <a:ext cx="28463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759">
            <a:off x="5784850" y="4100513"/>
            <a:ext cx="297815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992">
            <a:off x="5273675" y="3903663"/>
            <a:ext cx="91281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363913"/>
            <a:ext cx="26908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776663"/>
            <a:ext cx="26590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226">
            <a:off x="5603875" y="3548063"/>
            <a:ext cx="11287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3317875"/>
            <a:ext cx="221138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26" name="Picture 30" descr="image00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5715000"/>
            <a:ext cx="58483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27" name="Picture 31" descr="image00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3181">
            <a:off x="5389563" y="5002213"/>
            <a:ext cx="16256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28" name="Picture 32" descr="image00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4829175"/>
            <a:ext cx="35401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3116">
            <a:off x="3113088" y="3603625"/>
            <a:ext cx="1462087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31" name="Picture 35" descr="image00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700463"/>
            <a:ext cx="26193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5" name="Picture 4" descr="Cover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390900"/>
            <a:ext cx="10858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33" name="Picture 37" descr="image00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4953000"/>
            <a:ext cx="24431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34" name="Picture 38" descr="Rubiks_cube_scrambled"/>
          <p:cNvPicPr>
            <a:picLocks noChangeAspect="1" noChangeArrowheads="1"/>
          </p:cNvPicPr>
          <p:nvPr/>
        </p:nvPicPr>
        <p:blipFill>
          <a:blip r:embed="rId31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11985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08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368589"/>
            <a:ext cx="8643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 Học thuộc định nghĩa, tính chất và dấu hiệu nhận biết hình vuông.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 Vẽ lại sơ đồ tư duy khái quát về hình vuông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 BTVN: 79, 82, 83 / SGK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 Thực hành tại nhà hoạt động cắt, gấp giấy: bài tập 86/SGK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  Tiết sau luyện tập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- Tìm hiểu thêm những ứng dụng của hình vuông (trong toán học, kiến trúc, lịch sử và các lĩnh vực khác)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 Chế tạo các sản phẩm từ đồ tái chế có những bộ phận có dạng hình vuông, tiết sau nộp.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16" y="85723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21. Bài 12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3"/>
          <p:cNvSpPr>
            <a:spLocks noChangeArrowheads="1" noChangeShapeType="1"/>
          </p:cNvSpPr>
          <p:nvPr/>
        </p:nvSpPr>
        <p:spPr bwMode="auto">
          <a:xfrm rot="-133612">
            <a:off x="1163638" y="474663"/>
            <a:ext cx="7326312" cy="2590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181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"/>
                <a:cs typeface="Arial"/>
              </a:rPr>
              <a:t>Cảm ơn quý thầy cô và các em học sinh!!</a:t>
            </a:r>
            <a:endParaRPr lang="en-US" sz="3600" kern="10">
              <a:ln w="9525">
                <a:solidFill>
                  <a:srgbClr val="FF99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"/>
            <a:ext cx="9144000" cy="57150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21. Bài 12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85794"/>
            <a:ext cx="32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Định nghĩa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357298"/>
            <a:ext cx="3071828" cy="265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714744" y="4857760"/>
          <a:ext cx="571504" cy="285752"/>
        </p:xfrm>
        <a:graphic>
          <a:graphicData uri="http://schemas.openxmlformats.org/presentationml/2006/ole">
            <p:oleObj spid="_x0000_s17410" name="Equation" r:id="rId5" imgW="215713" imgH="152268" progId="Equation.DSMT4">
              <p:embed/>
            </p:oleObj>
          </a:graphicData>
        </a:graphic>
      </p:graphicFrame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4214810" y="4572008"/>
          <a:ext cx="2286016" cy="818641"/>
        </p:xfrm>
        <a:graphic>
          <a:graphicData uri="http://schemas.openxmlformats.org/presentationml/2006/ole">
            <p:oleObj spid="_x0000_s17409" name="Equation" r:id="rId6" imgW="1409700" imgH="508000" progId="Equation.DSMT4">
              <p:embed/>
            </p:oleObj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7158" y="4721378"/>
            <a:ext cx="32739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Tứ giác ABCD là hình vuông </a:t>
            </a:r>
            <a:endParaRPr kumimoji="0" lang="en-US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6" y="1643050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Hình vuông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là tứ giác có</a:t>
            </a:r>
          </a:p>
        </p:txBody>
      </p:sp>
      <p:sp>
        <p:nvSpPr>
          <p:cNvPr id="14" name="Cloud Callout 13"/>
          <p:cNvSpPr>
            <a:spLocks noChangeArrowheads="1"/>
          </p:cNvSpPr>
          <p:nvPr/>
        </p:nvSpPr>
        <p:spPr bwMode="auto">
          <a:xfrm>
            <a:off x="3714744" y="4724400"/>
            <a:ext cx="3886200" cy="2133600"/>
          </a:xfrm>
          <a:prstGeom prst="cloudCallout">
            <a:avLst>
              <a:gd name="adj1" fmla="val 29401"/>
              <a:gd name="adj2" fmla="val -89514"/>
            </a:avLst>
          </a:prstGeom>
          <a:blipFill>
            <a:blip r:embed="rId7"/>
            <a:tile tx="0" ty="0" sx="100000" sy="100000" flip="none" algn="tl"/>
          </a:blipFill>
          <a:ln w="9525">
            <a:solidFill>
              <a:srgbClr val="66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NL" sz="24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Tứ giác ABCD ở hình trên có đặc điểm gì đặc biệt?</a:t>
            </a:r>
            <a:endParaRPr lang="en-US" sz="240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85786" y="2357430"/>
          <a:ext cx="297658" cy="714380"/>
        </p:xfrm>
        <a:graphic>
          <a:graphicData uri="http://schemas.openxmlformats.org/presentationml/2006/ole">
            <p:oleObj spid="_x0000_s17411" name="Equation" r:id="rId8" imgW="190440" imgH="457200" progId="Equation.DSMT4">
              <p:embed/>
            </p:oleObj>
          </a:graphicData>
        </a:graphic>
      </p:graphicFrame>
      <p:sp>
        <p:nvSpPr>
          <p:cNvPr id="16" name="Cloud Callout 15"/>
          <p:cNvSpPr>
            <a:spLocks noChangeArrowheads="1"/>
          </p:cNvSpPr>
          <p:nvPr/>
        </p:nvSpPr>
        <p:spPr bwMode="auto">
          <a:xfrm>
            <a:off x="3867144" y="4876800"/>
            <a:ext cx="3886200" cy="2133600"/>
          </a:xfrm>
          <a:prstGeom prst="cloudCallout">
            <a:avLst>
              <a:gd name="adj1" fmla="val 29401"/>
              <a:gd name="adj2" fmla="val -89514"/>
            </a:avLst>
          </a:prstGeom>
          <a:blipFill>
            <a:blip r:embed="rId7"/>
            <a:tile tx="0" ty="0" sx="100000" sy="100000" flip="none" algn="tl"/>
          </a:blipFill>
          <a:ln w="9525">
            <a:solidFill>
              <a:srgbClr val="66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NL" sz="24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Tứ giác ABCD là hình vuông</a:t>
            </a:r>
            <a:endParaRPr lang="en-US" sz="240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0100" y="27146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 cạnh bằng nhau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0100" y="2214554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 góc vuông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411" grpId="1"/>
      <p:bldP spid="13" grpId="0"/>
      <p:bldP spid="14" grpId="0" animBg="1"/>
      <p:bldP spid="14" grpId="1" animBg="1"/>
      <p:bldP spid="16" grpId="2" animBg="1"/>
      <p:bldP spid="16" grpId="3" animBg="1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00010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Bài tập: </a:t>
            </a:r>
            <a:r>
              <a:rPr lang="nl-NL" sz="2000" smtClean="0">
                <a:latin typeface="Times New Roman" pitchFamily="18" charset="0"/>
                <a:cs typeface="Times New Roman" pitchFamily="18" charset="0"/>
              </a:rPr>
              <a:t>Các tứ giác sau có phải là hình vuông hay không? Vì sao?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21. Bài 12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3435950" cy="190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071678"/>
            <a:ext cx="3334589" cy="180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829058"/>
            <a:ext cx="2729173" cy="25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21. Bài 12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0010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Cách vẽ hình vuông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28596" y="164305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Cách 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Sử dụng lưới ô vuông sẵn có trên giấy.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8596" y="2143116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Cách 2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Sử dụng eke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71462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Cách 3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Sử dụng thước thẳng và compa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0" y="-1905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u="sng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 vẽ hình vuông bằng Eke</a:t>
            </a:r>
          </a:p>
        </p:txBody>
      </p:sp>
      <p:sp>
        <p:nvSpPr>
          <p:cNvPr id="294915" name="Line 3"/>
          <p:cNvSpPr>
            <a:spLocks noChangeShapeType="1"/>
          </p:cNvSpPr>
          <p:nvPr/>
        </p:nvSpPr>
        <p:spPr bwMode="auto">
          <a:xfrm>
            <a:off x="5235575" y="2097088"/>
            <a:ext cx="1588" cy="284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4916" name="Line 4"/>
          <p:cNvSpPr>
            <a:spLocks noChangeShapeType="1"/>
          </p:cNvSpPr>
          <p:nvPr/>
        </p:nvSpPr>
        <p:spPr bwMode="auto">
          <a:xfrm>
            <a:off x="5237163" y="4940300"/>
            <a:ext cx="2652712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4917" name="Line 5"/>
          <p:cNvSpPr>
            <a:spLocks noChangeShapeType="1"/>
          </p:cNvSpPr>
          <p:nvPr/>
        </p:nvSpPr>
        <p:spPr bwMode="auto">
          <a:xfrm flipV="1">
            <a:off x="7896225" y="2097088"/>
            <a:ext cx="0" cy="2838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4918" name="Line 6"/>
          <p:cNvSpPr>
            <a:spLocks noChangeShapeType="1"/>
          </p:cNvSpPr>
          <p:nvPr/>
        </p:nvSpPr>
        <p:spPr bwMode="auto">
          <a:xfrm>
            <a:off x="5235575" y="2060575"/>
            <a:ext cx="266065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6075363" y="7807325"/>
            <a:ext cx="2344738" cy="4021137"/>
            <a:chOff x="3278" y="618"/>
            <a:chExt cx="1477" cy="2744"/>
          </a:xfrm>
        </p:grpSpPr>
        <p:sp>
          <p:nvSpPr>
            <p:cNvPr id="7225" name="AutoShape 8"/>
            <p:cNvSpPr>
              <a:spLocks noChangeArrowheads="1"/>
            </p:cNvSpPr>
            <p:nvPr/>
          </p:nvSpPr>
          <p:spPr bwMode="auto">
            <a:xfrm>
              <a:off x="3279" y="618"/>
              <a:ext cx="1476" cy="2744"/>
            </a:xfrm>
            <a:prstGeom prst="rtTriangle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6" name="AutoShape 9"/>
            <p:cNvSpPr>
              <a:spLocks noChangeArrowheads="1"/>
            </p:cNvSpPr>
            <p:nvPr/>
          </p:nvSpPr>
          <p:spPr bwMode="auto">
            <a:xfrm>
              <a:off x="3496" y="1616"/>
              <a:ext cx="803" cy="151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7" name="Line 10"/>
            <p:cNvSpPr>
              <a:spLocks noChangeShapeType="1"/>
            </p:cNvSpPr>
            <p:nvPr/>
          </p:nvSpPr>
          <p:spPr bwMode="auto">
            <a:xfrm>
              <a:off x="3278" y="2455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Line 11"/>
            <p:cNvSpPr>
              <a:spLocks noChangeShapeType="1"/>
            </p:cNvSpPr>
            <p:nvPr/>
          </p:nvSpPr>
          <p:spPr bwMode="auto">
            <a:xfrm>
              <a:off x="3278" y="2001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Line 12"/>
            <p:cNvSpPr>
              <a:spLocks noChangeShapeType="1"/>
            </p:cNvSpPr>
            <p:nvPr/>
          </p:nvSpPr>
          <p:spPr bwMode="auto">
            <a:xfrm>
              <a:off x="3278" y="1548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Line 13"/>
            <p:cNvSpPr>
              <a:spLocks noChangeShapeType="1"/>
            </p:cNvSpPr>
            <p:nvPr/>
          </p:nvSpPr>
          <p:spPr bwMode="auto">
            <a:xfrm>
              <a:off x="3278" y="1094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Line 14"/>
            <p:cNvSpPr>
              <a:spLocks noChangeShapeType="1"/>
            </p:cNvSpPr>
            <p:nvPr/>
          </p:nvSpPr>
          <p:spPr bwMode="auto">
            <a:xfrm>
              <a:off x="3278" y="2908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 rot="10800000">
            <a:off x="-3503613" y="2085975"/>
            <a:ext cx="2163763" cy="4356100"/>
            <a:chOff x="3278" y="618"/>
            <a:chExt cx="1477" cy="2744"/>
          </a:xfrm>
        </p:grpSpPr>
        <p:sp>
          <p:nvSpPr>
            <p:cNvPr id="7218" name="AutoShape 16"/>
            <p:cNvSpPr>
              <a:spLocks noChangeArrowheads="1"/>
            </p:cNvSpPr>
            <p:nvPr/>
          </p:nvSpPr>
          <p:spPr bwMode="auto">
            <a:xfrm>
              <a:off x="3279" y="618"/>
              <a:ext cx="1476" cy="2744"/>
            </a:xfrm>
            <a:prstGeom prst="rtTriangle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AutoShape 17"/>
            <p:cNvSpPr>
              <a:spLocks noChangeArrowheads="1"/>
            </p:cNvSpPr>
            <p:nvPr/>
          </p:nvSpPr>
          <p:spPr bwMode="auto">
            <a:xfrm>
              <a:off x="3496" y="1616"/>
              <a:ext cx="803" cy="151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Line 18"/>
            <p:cNvSpPr>
              <a:spLocks noChangeShapeType="1"/>
            </p:cNvSpPr>
            <p:nvPr/>
          </p:nvSpPr>
          <p:spPr bwMode="auto">
            <a:xfrm>
              <a:off x="3278" y="2455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Line 19"/>
            <p:cNvSpPr>
              <a:spLocks noChangeShapeType="1"/>
            </p:cNvSpPr>
            <p:nvPr/>
          </p:nvSpPr>
          <p:spPr bwMode="auto">
            <a:xfrm>
              <a:off x="3278" y="2001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Line 20"/>
            <p:cNvSpPr>
              <a:spLocks noChangeShapeType="1"/>
            </p:cNvSpPr>
            <p:nvPr/>
          </p:nvSpPr>
          <p:spPr bwMode="auto">
            <a:xfrm>
              <a:off x="3278" y="1548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Line 21"/>
            <p:cNvSpPr>
              <a:spLocks noChangeShapeType="1"/>
            </p:cNvSpPr>
            <p:nvPr/>
          </p:nvSpPr>
          <p:spPr bwMode="auto">
            <a:xfrm>
              <a:off x="3278" y="1094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Line 22"/>
            <p:cNvSpPr>
              <a:spLocks noChangeShapeType="1"/>
            </p:cNvSpPr>
            <p:nvPr/>
          </p:nvSpPr>
          <p:spPr bwMode="auto">
            <a:xfrm>
              <a:off x="3278" y="2908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 rot="-5400000">
            <a:off x="4678363" y="-3925888"/>
            <a:ext cx="2344738" cy="4021137"/>
            <a:chOff x="3278" y="618"/>
            <a:chExt cx="1477" cy="2744"/>
          </a:xfrm>
        </p:grpSpPr>
        <p:sp>
          <p:nvSpPr>
            <p:cNvPr id="7211" name="AutoShape 24"/>
            <p:cNvSpPr>
              <a:spLocks noChangeArrowheads="1"/>
            </p:cNvSpPr>
            <p:nvPr/>
          </p:nvSpPr>
          <p:spPr bwMode="auto">
            <a:xfrm>
              <a:off x="3279" y="618"/>
              <a:ext cx="1476" cy="2744"/>
            </a:xfrm>
            <a:prstGeom prst="rtTriangle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AutoShape 25"/>
            <p:cNvSpPr>
              <a:spLocks noChangeArrowheads="1"/>
            </p:cNvSpPr>
            <p:nvPr/>
          </p:nvSpPr>
          <p:spPr bwMode="auto">
            <a:xfrm>
              <a:off x="3496" y="1616"/>
              <a:ext cx="803" cy="151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Line 26"/>
            <p:cNvSpPr>
              <a:spLocks noChangeShapeType="1"/>
            </p:cNvSpPr>
            <p:nvPr/>
          </p:nvSpPr>
          <p:spPr bwMode="auto">
            <a:xfrm>
              <a:off x="3278" y="2455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Line 27"/>
            <p:cNvSpPr>
              <a:spLocks noChangeShapeType="1"/>
            </p:cNvSpPr>
            <p:nvPr/>
          </p:nvSpPr>
          <p:spPr bwMode="auto">
            <a:xfrm>
              <a:off x="3278" y="2001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28"/>
            <p:cNvSpPr>
              <a:spLocks noChangeShapeType="1"/>
            </p:cNvSpPr>
            <p:nvPr/>
          </p:nvSpPr>
          <p:spPr bwMode="auto">
            <a:xfrm>
              <a:off x="3278" y="1548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Line 29"/>
            <p:cNvSpPr>
              <a:spLocks noChangeShapeType="1"/>
            </p:cNvSpPr>
            <p:nvPr/>
          </p:nvSpPr>
          <p:spPr bwMode="auto">
            <a:xfrm>
              <a:off x="3278" y="1094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30"/>
            <p:cNvSpPr>
              <a:spLocks noChangeShapeType="1"/>
            </p:cNvSpPr>
            <p:nvPr/>
          </p:nvSpPr>
          <p:spPr bwMode="auto">
            <a:xfrm>
              <a:off x="3278" y="2908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4943" name="Oval 31"/>
          <p:cNvSpPr>
            <a:spLocks noChangeArrowheads="1"/>
          </p:cNvSpPr>
          <p:nvPr/>
        </p:nvSpPr>
        <p:spPr bwMode="auto">
          <a:xfrm>
            <a:off x="5203825" y="2024063"/>
            <a:ext cx="100013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4944" name="Oval 32"/>
          <p:cNvSpPr>
            <a:spLocks noChangeArrowheads="1"/>
          </p:cNvSpPr>
          <p:nvPr/>
        </p:nvSpPr>
        <p:spPr bwMode="auto">
          <a:xfrm>
            <a:off x="5203825" y="4870450"/>
            <a:ext cx="100013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4945" name="Oval 33"/>
          <p:cNvSpPr>
            <a:spLocks noChangeArrowheads="1"/>
          </p:cNvSpPr>
          <p:nvPr/>
        </p:nvSpPr>
        <p:spPr bwMode="auto">
          <a:xfrm>
            <a:off x="7829550" y="2024063"/>
            <a:ext cx="100013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4946" name="Oval 34"/>
          <p:cNvSpPr>
            <a:spLocks noChangeArrowheads="1"/>
          </p:cNvSpPr>
          <p:nvPr/>
        </p:nvSpPr>
        <p:spPr bwMode="auto">
          <a:xfrm>
            <a:off x="7829550" y="4886325"/>
            <a:ext cx="100013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4947" name="Text Box 35"/>
          <p:cNvSpPr txBox="1">
            <a:spLocks noChangeArrowheads="1"/>
          </p:cNvSpPr>
          <p:nvPr/>
        </p:nvSpPr>
        <p:spPr bwMode="auto">
          <a:xfrm>
            <a:off x="4765675" y="179546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94948" name="Text Box 36"/>
          <p:cNvSpPr txBox="1">
            <a:spLocks noChangeArrowheads="1"/>
          </p:cNvSpPr>
          <p:nvPr/>
        </p:nvSpPr>
        <p:spPr bwMode="auto">
          <a:xfrm>
            <a:off x="7643813" y="49768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94949" name="Text Box 37"/>
          <p:cNvSpPr txBox="1">
            <a:spLocks noChangeArrowheads="1"/>
          </p:cNvSpPr>
          <p:nvPr/>
        </p:nvSpPr>
        <p:spPr bwMode="auto">
          <a:xfrm>
            <a:off x="4799013" y="48450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94950" name="Text Box 38"/>
          <p:cNvSpPr txBox="1">
            <a:spLocks noChangeArrowheads="1"/>
          </p:cNvSpPr>
          <p:nvPr/>
        </p:nvSpPr>
        <p:spPr bwMode="auto">
          <a:xfrm>
            <a:off x="7889875" y="16398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94951" name="Freeform 39"/>
          <p:cNvSpPr>
            <a:spLocks/>
          </p:cNvSpPr>
          <p:nvPr/>
        </p:nvSpPr>
        <p:spPr bwMode="auto">
          <a:xfrm>
            <a:off x="5237163" y="2060575"/>
            <a:ext cx="333375" cy="360363"/>
          </a:xfrm>
          <a:custGeom>
            <a:avLst/>
            <a:gdLst>
              <a:gd name="T0" fmla="*/ 227 w 227"/>
              <a:gd name="T1" fmla="*/ 0 h 227"/>
              <a:gd name="T2" fmla="*/ 227 w 227"/>
              <a:gd name="T3" fmla="*/ 227 h 227"/>
              <a:gd name="T4" fmla="*/ 0 w 227"/>
              <a:gd name="T5" fmla="*/ 227 h 227"/>
              <a:gd name="T6" fmla="*/ 0 60000 65536"/>
              <a:gd name="T7" fmla="*/ 0 60000 65536"/>
              <a:gd name="T8" fmla="*/ 0 60000 65536"/>
              <a:gd name="T9" fmla="*/ 0 w 227"/>
              <a:gd name="T10" fmla="*/ 0 h 227"/>
              <a:gd name="T11" fmla="*/ 227 w 22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27">
                <a:moveTo>
                  <a:pt x="227" y="0"/>
                </a:moveTo>
                <a:lnTo>
                  <a:pt x="227" y="227"/>
                </a:lnTo>
                <a:lnTo>
                  <a:pt x="0" y="227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4952" name="Freeform 40"/>
          <p:cNvSpPr>
            <a:spLocks/>
          </p:cNvSpPr>
          <p:nvPr/>
        </p:nvSpPr>
        <p:spPr bwMode="auto">
          <a:xfrm>
            <a:off x="7596188" y="2060575"/>
            <a:ext cx="300037" cy="323850"/>
          </a:xfrm>
          <a:custGeom>
            <a:avLst/>
            <a:gdLst>
              <a:gd name="T0" fmla="*/ 0 w 204"/>
              <a:gd name="T1" fmla="*/ 0 h 204"/>
              <a:gd name="T2" fmla="*/ 0 w 204"/>
              <a:gd name="T3" fmla="*/ 204 h 204"/>
              <a:gd name="T4" fmla="*/ 204 w 204"/>
              <a:gd name="T5" fmla="*/ 204 h 204"/>
              <a:gd name="T6" fmla="*/ 0 60000 65536"/>
              <a:gd name="T7" fmla="*/ 0 60000 65536"/>
              <a:gd name="T8" fmla="*/ 0 60000 65536"/>
              <a:gd name="T9" fmla="*/ 0 w 204"/>
              <a:gd name="T10" fmla="*/ 0 h 204"/>
              <a:gd name="T11" fmla="*/ 204 w 204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204">
                <a:moveTo>
                  <a:pt x="0" y="0"/>
                </a:moveTo>
                <a:lnTo>
                  <a:pt x="0" y="204"/>
                </a:lnTo>
                <a:lnTo>
                  <a:pt x="204" y="204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4953" name="Freeform 41"/>
          <p:cNvSpPr>
            <a:spLocks/>
          </p:cNvSpPr>
          <p:nvPr/>
        </p:nvSpPr>
        <p:spPr bwMode="auto">
          <a:xfrm>
            <a:off x="5237163" y="4613275"/>
            <a:ext cx="333375" cy="328613"/>
          </a:xfrm>
          <a:custGeom>
            <a:avLst/>
            <a:gdLst>
              <a:gd name="T0" fmla="*/ 0 w 249"/>
              <a:gd name="T1" fmla="*/ 0 h 227"/>
              <a:gd name="T2" fmla="*/ 249 w 249"/>
              <a:gd name="T3" fmla="*/ 0 h 227"/>
              <a:gd name="T4" fmla="*/ 249 w 249"/>
              <a:gd name="T5" fmla="*/ 227 h 227"/>
              <a:gd name="T6" fmla="*/ 0 60000 65536"/>
              <a:gd name="T7" fmla="*/ 0 60000 65536"/>
              <a:gd name="T8" fmla="*/ 0 60000 65536"/>
              <a:gd name="T9" fmla="*/ 0 w 249"/>
              <a:gd name="T10" fmla="*/ 0 h 227"/>
              <a:gd name="T11" fmla="*/ 249 w 249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" h="227">
                <a:moveTo>
                  <a:pt x="0" y="0"/>
                </a:moveTo>
                <a:lnTo>
                  <a:pt x="249" y="0"/>
                </a:lnTo>
                <a:lnTo>
                  <a:pt x="249" y="227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4954" name="Freeform 42"/>
          <p:cNvSpPr>
            <a:spLocks/>
          </p:cNvSpPr>
          <p:nvPr/>
        </p:nvSpPr>
        <p:spPr bwMode="auto">
          <a:xfrm>
            <a:off x="7596188" y="4633913"/>
            <a:ext cx="300037" cy="287337"/>
          </a:xfrm>
          <a:custGeom>
            <a:avLst/>
            <a:gdLst>
              <a:gd name="T0" fmla="*/ 204 w 204"/>
              <a:gd name="T1" fmla="*/ 0 h 181"/>
              <a:gd name="T2" fmla="*/ 0 w 204"/>
              <a:gd name="T3" fmla="*/ 0 h 181"/>
              <a:gd name="T4" fmla="*/ 0 w 204"/>
              <a:gd name="T5" fmla="*/ 181 h 181"/>
              <a:gd name="T6" fmla="*/ 0 60000 65536"/>
              <a:gd name="T7" fmla="*/ 0 60000 65536"/>
              <a:gd name="T8" fmla="*/ 0 60000 65536"/>
              <a:gd name="T9" fmla="*/ 0 w 204"/>
              <a:gd name="T10" fmla="*/ 0 h 181"/>
              <a:gd name="T11" fmla="*/ 204 w 204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181">
                <a:moveTo>
                  <a:pt x="204" y="0"/>
                </a:moveTo>
                <a:lnTo>
                  <a:pt x="0" y="0"/>
                </a:lnTo>
                <a:lnTo>
                  <a:pt x="0" y="181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038725" y="1844675"/>
            <a:ext cx="3055938" cy="3336925"/>
            <a:chOff x="3143" y="459"/>
            <a:chExt cx="2086" cy="2102"/>
          </a:xfrm>
        </p:grpSpPr>
        <p:sp>
          <p:nvSpPr>
            <p:cNvPr id="7207" name="Line 44"/>
            <p:cNvSpPr>
              <a:spLocks noChangeShapeType="1"/>
            </p:cNvSpPr>
            <p:nvPr/>
          </p:nvSpPr>
          <p:spPr bwMode="auto">
            <a:xfrm>
              <a:off x="3143" y="1502"/>
              <a:ext cx="27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Line 45"/>
            <p:cNvSpPr>
              <a:spLocks noChangeShapeType="1"/>
            </p:cNvSpPr>
            <p:nvPr/>
          </p:nvSpPr>
          <p:spPr bwMode="auto">
            <a:xfrm>
              <a:off x="4957" y="1480"/>
              <a:ext cx="27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Line 46"/>
            <p:cNvSpPr>
              <a:spLocks noChangeShapeType="1"/>
            </p:cNvSpPr>
            <p:nvPr/>
          </p:nvSpPr>
          <p:spPr bwMode="auto">
            <a:xfrm>
              <a:off x="4186" y="2273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Line 47"/>
            <p:cNvSpPr>
              <a:spLocks noChangeShapeType="1"/>
            </p:cNvSpPr>
            <p:nvPr/>
          </p:nvSpPr>
          <p:spPr bwMode="auto">
            <a:xfrm>
              <a:off x="4186" y="459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4960" name="Text Box 48"/>
          <p:cNvSpPr txBox="1">
            <a:spLocks noChangeArrowheads="1"/>
          </p:cNvSpPr>
          <p:nvPr/>
        </p:nvSpPr>
        <p:spPr bwMode="auto">
          <a:xfrm>
            <a:off x="484188" y="1706565"/>
            <a:ext cx="41481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>
                <a:solidFill>
                  <a:srgbClr val="FF0000"/>
                </a:solidFill>
                <a:latin typeface="Times New Roman" pitchFamily="18" charset="0"/>
              </a:rPr>
              <a:t>Bước 1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Đặt eke,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vẽ theo một cạnh góc vuông của eke độ dài bằng 4 cm . Ta được cạnh AB.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4961" name="Text Box 49"/>
          <p:cNvSpPr txBox="1">
            <a:spLocks noChangeArrowheads="1"/>
          </p:cNvSpPr>
          <p:nvPr/>
        </p:nvSpPr>
        <p:spPr bwMode="auto">
          <a:xfrm>
            <a:off x="517525" y="2843443"/>
            <a:ext cx="3943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>
                <a:solidFill>
                  <a:srgbClr val="FF0000"/>
                </a:solidFill>
                <a:latin typeface="Times New Roman" pitchFamily="18" charset="0"/>
              </a:rPr>
              <a:t>Bước 2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Xoay eke sao cho đỉnh góc vuông của eke trùng với đỉnh B, 1 cạnh eke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trùng với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cạnh AB, vẽ theo cạnh kia của eke, độ dài bằng 4cm. Ta được cạnh BC.</a:t>
            </a:r>
          </a:p>
        </p:txBody>
      </p:sp>
      <p:sp>
        <p:nvSpPr>
          <p:cNvPr id="294962" name="Text Box 50"/>
          <p:cNvSpPr txBox="1">
            <a:spLocks noChangeArrowheads="1"/>
          </p:cNvSpPr>
          <p:nvPr/>
        </p:nvSpPr>
        <p:spPr bwMode="auto">
          <a:xfrm>
            <a:off x="517525" y="5046895"/>
            <a:ext cx="368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>
                <a:solidFill>
                  <a:srgbClr val="FF0000"/>
                </a:solidFill>
                <a:latin typeface="Times New Roman" pitchFamily="18" charset="0"/>
              </a:rPr>
              <a:t>Bước </a:t>
            </a:r>
            <a:r>
              <a:rPr lang="en-US" sz="2400" b="1" i="1" u="sng" smtClean="0">
                <a:solidFill>
                  <a:srgbClr val="FF0000"/>
                </a:solidFill>
                <a:latin typeface="Times New Roman" pitchFamily="18" charset="0"/>
              </a:rPr>
              <a:t>3: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Làm tương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tự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để được các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cạnh CD và DA 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4963" name="Text Box 51"/>
          <p:cNvSpPr txBox="1">
            <a:spLocks noChangeArrowheads="1"/>
          </p:cNvSpPr>
          <p:nvPr/>
        </p:nvSpPr>
        <p:spPr bwMode="auto">
          <a:xfrm>
            <a:off x="571472" y="857232"/>
            <a:ext cx="65881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Ví dụ: </a:t>
            </a:r>
            <a:r>
              <a:rPr lang="en-US" sz="2800" b="1" i="1">
                <a:latin typeface="Times New Roman" pitchFamily="18" charset="0"/>
              </a:rPr>
              <a:t>vẽ hình vuông </a:t>
            </a:r>
            <a:r>
              <a:rPr lang="en-US" sz="2800" b="1" i="1" smtClean="0">
                <a:latin typeface="Times New Roman" pitchFamily="18" charset="0"/>
              </a:rPr>
              <a:t>ABCD có </a:t>
            </a:r>
            <a:r>
              <a:rPr lang="en-US" sz="2800" b="1" i="1">
                <a:latin typeface="Times New Roman" pitchFamily="18" charset="0"/>
              </a:rPr>
              <a:t>cạnh </a:t>
            </a:r>
            <a:r>
              <a:rPr lang="en-US" sz="2800" b="1" i="1" smtClean="0">
                <a:latin typeface="Times New Roman" pitchFamily="18" charset="0"/>
              </a:rPr>
              <a:t>4cm</a:t>
            </a:r>
            <a:endParaRPr lang="en-US" sz="2800" b="1" i="1">
              <a:latin typeface="Times New Roman" pitchFamily="18" charset="0"/>
            </a:endParaRPr>
          </a:p>
        </p:txBody>
      </p: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10218738" y="549275"/>
            <a:ext cx="2163762" cy="4356100"/>
            <a:chOff x="3278" y="618"/>
            <a:chExt cx="1477" cy="2744"/>
          </a:xfrm>
        </p:grpSpPr>
        <p:sp>
          <p:nvSpPr>
            <p:cNvPr id="7200" name="AutoShape 53"/>
            <p:cNvSpPr>
              <a:spLocks noChangeArrowheads="1"/>
            </p:cNvSpPr>
            <p:nvPr/>
          </p:nvSpPr>
          <p:spPr bwMode="auto">
            <a:xfrm>
              <a:off x="3279" y="618"/>
              <a:ext cx="1476" cy="2744"/>
            </a:xfrm>
            <a:prstGeom prst="rtTriangle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AutoShape 54"/>
            <p:cNvSpPr>
              <a:spLocks noChangeArrowheads="1"/>
            </p:cNvSpPr>
            <p:nvPr/>
          </p:nvSpPr>
          <p:spPr bwMode="auto">
            <a:xfrm>
              <a:off x="3496" y="1616"/>
              <a:ext cx="803" cy="151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Line 55"/>
            <p:cNvSpPr>
              <a:spLocks noChangeShapeType="1"/>
            </p:cNvSpPr>
            <p:nvPr/>
          </p:nvSpPr>
          <p:spPr bwMode="auto">
            <a:xfrm>
              <a:off x="3278" y="2455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Line 56"/>
            <p:cNvSpPr>
              <a:spLocks noChangeShapeType="1"/>
            </p:cNvSpPr>
            <p:nvPr/>
          </p:nvSpPr>
          <p:spPr bwMode="auto">
            <a:xfrm>
              <a:off x="3278" y="2001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Line 57"/>
            <p:cNvSpPr>
              <a:spLocks noChangeShapeType="1"/>
            </p:cNvSpPr>
            <p:nvPr/>
          </p:nvSpPr>
          <p:spPr bwMode="auto">
            <a:xfrm>
              <a:off x="3278" y="1548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58"/>
            <p:cNvSpPr>
              <a:spLocks noChangeShapeType="1"/>
            </p:cNvSpPr>
            <p:nvPr/>
          </p:nvSpPr>
          <p:spPr bwMode="auto">
            <a:xfrm>
              <a:off x="3278" y="1094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59"/>
            <p:cNvSpPr>
              <a:spLocks noChangeShapeType="1"/>
            </p:cNvSpPr>
            <p:nvPr/>
          </p:nvSpPr>
          <p:spPr bwMode="auto">
            <a:xfrm>
              <a:off x="3278" y="2908"/>
              <a:ext cx="1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3744">
            <a:off x="5172075" y="971550"/>
            <a:ext cx="12573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47985">
            <a:off x="8020051" y="1847850"/>
            <a:ext cx="12573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574721">
            <a:off x="6648450" y="4972050"/>
            <a:ext cx="12573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692196">
            <a:off x="3914776" y="4033837"/>
            <a:ext cx="12573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7 0.00347 L -0.00161 -0.9518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9063 -0.00208 " pathEditMode="relative" rAng="0" ptsTypes="AA">
                                      <p:cBhvr>
                                        <p:cTn id="24" dur="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 -0.95185 L 0.00176 -1.7236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9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29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29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29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65 -0.00116 L 1.00801 -0.0009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42222 " pathEditMode="relative" rAng="0" ptsTypes="AA">
                                      <p:cBhvr>
                                        <p:cTn id="66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7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16 -0.00093 L 1.70877 -0.000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29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1000"/>
                                        <p:tgtEl>
                                          <p:spTgt spid="29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9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9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-0.13426 L 0.0016 0.8268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8229 -0.00347 " pathEditMode="relative" rAng="0" ptsTypes="AA">
                                      <p:cBhvr>
                                        <p:cTn id="106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-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7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 0.82639 L 0.00176 1.72385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9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1000"/>
                                        <p:tgtEl>
                                          <p:spTgt spid="29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1000"/>
                                        <p:tgtEl>
                                          <p:spTgt spid="29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29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439 L -0.54012 0.00462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00312 -0.41806 " pathEditMode="relative" rAng="0" ptsTypes="AA">
                                      <p:cBhvr>
                                        <p:cTn id="14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09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7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012 0.00416 L -1.50761 0.00462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000"/>
                                        <p:tgtEl>
                                          <p:spTgt spid="29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000"/>
                                        <p:tgtEl>
                                          <p:spTgt spid="29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animBg="1"/>
      <p:bldP spid="294916" grpId="0" animBg="1"/>
      <p:bldP spid="294917" grpId="0" animBg="1"/>
      <p:bldP spid="294918" grpId="0" animBg="1"/>
      <p:bldP spid="294943" grpId="0" animBg="1"/>
      <p:bldP spid="294944" grpId="0" animBg="1"/>
      <p:bldP spid="294945" grpId="0" animBg="1"/>
      <p:bldP spid="294946" grpId="0" animBg="1"/>
      <p:bldP spid="294947" grpId="0"/>
      <p:bldP spid="294948" grpId="0"/>
      <p:bldP spid="294949" grpId="0"/>
      <p:bldP spid="294950" grpId="0"/>
      <p:bldP spid="294951" grpId="0" animBg="1"/>
      <p:bldP spid="294952" grpId="0" animBg="1"/>
      <p:bldP spid="294953" grpId="0" animBg="1"/>
      <p:bldP spid="294954" grpId="0" animBg="1"/>
      <p:bldP spid="294960" grpId="0"/>
      <p:bldP spid="294961" grpId="0"/>
      <p:bldP spid="294962" grpId="0"/>
      <p:bldP spid="2949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00100" y="4071942"/>
            <a:ext cx="7334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cs typeface="Arial" pitchFamily="34" charset="0"/>
              </a:rPr>
              <a:t>Hình vuông </a:t>
            </a:r>
            <a:r>
              <a:rPr lang="en-US" sz="2400" smtClean="0">
                <a:latin typeface="Times New Roman" pitchFamily="18" charset="0"/>
                <a:cs typeface="Arial" pitchFamily="34" charset="0"/>
              </a:rPr>
              <a:t>có đặc điểm nào giống với hình chữ nhật?</a:t>
            </a:r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071538" y="4643446"/>
            <a:ext cx="674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Hình vuông ABCD có phải là hình thoi không?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21. Bài 12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2" y="785794"/>
            <a:ext cx="32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Định nghĩa</a:t>
            </a:r>
            <a:endParaRPr lang="en-US" sz="28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643050"/>
            <a:ext cx="3435950" cy="190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357298"/>
            <a:ext cx="2729173" cy="25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1785926"/>
            <a:ext cx="3334589" cy="180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29256" y="2285992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CHỮ NHẬT</a:t>
            </a:r>
            <a:endParaRPr 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2714620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</a:t>
            </a:r>
            <a:endParaRPr 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"/>
            <a:ext cx="9144000" cy="57150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21. Bài 12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85794"/>
            <a:ext cx="32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Định nghĩa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357299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010944" y="3824806"/>
          <a:ext cx="428628" cy="214314"/>
        </p:xfrm>
        <a:graphic>
          <a:graphicData uri="http://schemas.openxmlformats.org/presentationml/2006/ole">
            <p:oleObj spid="_x0000_s31746" name="Equation" r:id="rId5" imgW="215713" imgH="152268" progId="Equation.DSMT4">
              <p:embed/>
            </p:oleObj>
          </a:graphicData>
        </a:graphic>
      </p:graphicFrame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1296696" y="3539053"/>
          <a:ext cx="2286016" cy="818641"/>
        </p:xfrm>
        <a:graphic>
          <a:graphicData uri="http://schemas.openxmlformats.org/presentationml/2006/ole">
            <p:oleObj spid="_x0000_s31747" name="Equation" r:id="rId6" imgW="1409700" imgH="508000" progId="Equation.DSMT4">
              <p:embed/>
            </p:oleObj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82316" y="2967550"/>
            <a:ext cx="34181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Tứ giác ABCD là hình vuông 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142984"/>
            <a:ext cx="5643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Hình vuông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là tứ giác có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 4 góc vuông 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 4 cạnh bằng nhau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4214818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Nhận xét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Hình vuông là hình chữ nhật có 4 cạnh bằng nhau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Hình vuông là hình thoi có 4 góc vuông.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14282" y="6000768"/>
          <a:ext cx="455612" cy="364490"/>
        </p:xfrm>
        <a:graphic>
          <a:graphicData uri="http://schemas.openxmlformats.org/presentationml/2006/ole">
            <p:oleObj spid="_x0000_s31748" name="Equation" r:id="rId7" imgW="190440" imgH="15228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4348" y="600076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Hình vuông vừa là hình chữ nhật, vừa là hình thoi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21. Bài 12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71736" y="2900370"/>
            <a:ext cx="4929222" cy="71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358876" y="311389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71802" y="5686452"/>
            <a:ext cx="4572032" cy="2856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7464444" y="553562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900634"/>
            <a:ext cx="289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286124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185990"/>
            <a:ext cx="24479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071802" y="2467269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hai cạnh kề bằng nhau</a:t>
            </a:r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5214950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một góc vuông</a:t>
            </a:r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926" y="2428868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Cần thêm điều kiện gì để thành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3240" y="5715016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Cần thêm điều kiện gì để thành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1688</Words>
  <Application>Microsoft Office PowerPoint</Application>
  <PresentationFormat>On-screen Show (4:3)</PresentationFormat>
  <Paragraphs>254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Cách vẽ hình vuông bằng Eke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HOẠT ĐỘNG GẤP – CẮT GIẤY</vt:lpstr>
      <vt:lpstr>Slide 25</vt:lpstr>
      <vt:lpstr>Slide 26</vt:lpstr>
      <vt:lpstr>Slide 27</vt:lpstr>
    </vt:vector>
  </TitlesOfParts>
  <Company>Truong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</dc:creator>
  <cp:lastModifiedBy>Nguyen </cp:lastModifiedBy>
  <cp:revision>135</cp:revision>
  <dcterms:created xsi:type="dcterms:W3CDTF">2019-11-09T03:04:33Z</dcterms:created>
  <dcterms:modified xsi:type="dcterms:W3CDTF">2019-11-26T23:40:11Z</dcterms:modified>
</cp:coreProperties>
</file>