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2" r:id="rId3"/>
    <p:sldId id="273" r:id="rId4"/>
    <p:sldId id="274" r:id="rId5"/>
    <p:sldId id="275" r:id="rId6"/>
    <p:sldId id="276" r:id="rId7"/>
    <p:sldId id="268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29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5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9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93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8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9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8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0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7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9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8630-BFAF-4E90-930A-EE4AD5643FA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5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841" y="551793"/>
            <a:ext cx="11177751" cy="6178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endParaRPr lang="en-US" sz="2400" b="1" dirty="0" smtClean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buFontTx/>
              <a:buNone/>
              <a:defRPr/>
            </a:pPr>
            <a:endParaRPr lang="en-US" sz="2400" b="1" dirty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buFontTx/>
              <a:buNone/>
              <a:defRPr/>
            </a:pPr>
            <a:endParaRPr lang="en-US" sz="2400" b="1" dirty="0" smtClean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PERIOD </a:t>
            </a:r>
            <a:r>
              <a:rPr lang="en-US" sz="3600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11</a:t>
            </a:r>
            <a:endParaRPr lang="en-US" sz="3600" b="1" dirty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3600" b="1" dirty="0">
                <a:solidFill>
                  <a:srgbClr val="CC3300"/>
                </a:solidFill>
                <a:latin typeface="Times New Roman"/>
                <a:cs typeface="Times New Roman"/>
              </a:rPr>
              <a:t>UNIT 2</a:t>
            </a:r>
            <a:r>
              <a:rPr lang="en-US" sz="3600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lang="en-US" sz="3600" b="1" dirty="0">
                <a:solidFill>
                  <a:srgbClr val="CC3300"/>
                </a:solidFill>
                <a:latin typeface="Times New Roman"/>
                <a:cs typeface="Times New Roman"/>
              </a:rPr>
              <a:t>: </a:t>
            </a:r>
            <a:r>
              <a:rPr lang="en-US" sz="3600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City Life</a:t>
            </a:r>
            <a:endParaRPr lang="en-US" sz="3600" b="1" dirty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3600" b="1" dirty="0">
                <a:solidFill>
                  <a:srgbClr val="CC3300"/>
                </a:solidFill>
                <a:latin typeface="Times New Roman"/>
                <a:cs typeface="Times New Roman"/>
              </a:rPr>
              <a:t>LESSON </a:t>
            </a:r>
            <a:r>
              <a:rPr lang="en-US" sz="3600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2: CLOSER LOOK </a:t>
            </a:r>
            <a:r>
              <a:rPr lang="en-US" sz="3600" b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2</a:t>
            </a:r>
            <a:r>
              <a:rPr lang="en-US" sz="3600" dirty="0" smtClean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endParaRPr lang="en-US" sz="3600" dirty="0"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25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Exercise 1: Match the beginning to the correct endings.</a:t>
            </a:r>
            <a:endParaRPr lang="en-US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929033"/>
              </p:ext>
            </p:extLst>
          </p:nvPr>
        </p:nvGraphicFramePr>
        <p:xfrm>
          <a:off x="838200" y="1825625"/>
          <a:ext cx="10515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255"/>
                <a:gridCol w="47953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 It’s not as                                   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a. Faster than ever.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 That skyscraper is</a:t>
                      </a:r>
                      <a:r>
                        <a:rPr lang="en-US" sz="2400" baseline="0" dirty="0" smtClean="0"/>
                        <a:t> one           d    </a:t>
                      </a:r>
                    </a:p>
                    <a:p>
                      <a:r>
                        <a:rPr lang="en-US" sz="2400" dirty="0" smtClean="0"/>
                        <a:t>3. The exam was                           e              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b. To spell better.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 Life in the past was                  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c. Than being stuck in a traffic jam.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 Mexico City is a lot                  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d. Of the tallest  buildings in the world.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 Kids</a:t>
                      </a:r>
                      <a:r>
                        <a:rPr lang="en-US" sz="2400" baseline="0" dirty="0" smtClean="0"/>
                        <a:t> are growing up                 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e. More difficult than I expect.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 Nothing is worse                       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f. Simple as it looks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</a:t>
                      </a:r>
                      <a:r>
                        <a:rPr lang="en-US" sz="2400" baseline="0" dirty="0" smtClean="0"/>
                        <a:t> These fun cards will  encourage kids    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g. Bigger than Rome.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h. Less comfortable than it is now.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035980" y="2285998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25316" y="2769484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51588" y="3221438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67354" y="3678652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67354" y="4198930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51588" y="4892634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51588" y="5475976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801710" y="5838582"/>
            <a:ext cx="825100" cy="3783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5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REMEMBER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54058"/>
          </a:xfrm>
        </p:spPr>
        <p:txBody>
          <a:bodyPr/>
          <a:lstStyle/>
          <a:p>
            <a:r>
              <a:rPr lang="en-US" dirty="0" smtClean="0"/>
              <a:t>We can use : </a:t>
            </a:r>
            <a:r>
              <a:rPr lang="en-US" dirty="0" smtClean="0">
                <a:solidFill>
                  <a:srgbClr val="FF0000"/>
                </a:solidFill>
              </a:rPr>
              <a:t>much, a lot, a bit, a little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comparatives forms </a:t>
            </a:r>
            <a:r>
              <a:rPr lang="en-US" dirty="0" smtClean="0"/>
              <a:t>to show how big the differences are.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1770" y="2782091"/>
            <a:ext cx="10515600" cy="1154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 smtClean="0"/>
              <a:t>EX:</a:t>
            </a:r>
          </a:p>
          <a:p>
            <a:pPr marL="457200" lvl="1" indent="0">
              <a:buNone/>
            </a:pPr>
            <a:r>
              <a:rPr lang="en-US" dirty="0" smtClean="0"/>
              <a:t>1. A DVD is </a:t>
            </a:r>
            <a:r>
              <a:rPr lang="en-US" u="sng" dirty="0" smtClean="0">
                <a:solidFill>
                  <a:srgbClr val="FF0000"/>
                </a:solidFill>
              </a:rPr>
              <a:t>much better </a:t>
            </a:r>
            <a:r>
              <a:rPr lang="en-US" dirty="0" smtClean="0"/>
              <a:t>than  a video.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69574" y="3959281"/>
            <a:ext cx="10515600" cy="1154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2</a:t>
            </a:r>
            <a:r>
              <a:rPr lang="en-US" dirty="0" smtClean="0"/>
              <a:t>. This house  is </a:t>
            </a:r>
            <a:r>
              <a:rPr lang="en-US" u="sng" dirty="0" smtClean="0">
                <a:solidFill>
                  <a:srgbClr val="FF0000"/>
                </a:solidFill>
              </a:rPr>
              <a:t>a lot bigger </a:t>
            </a:r>
            <a:r>
              <a:rPr lang="en-US" dirty="0" smtClean="0"/>
              <a:t>than the one we used to live in .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420" y="4994577"/>
            <a:ext cx="10515600" cy="1154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3. This house  is </a:t>
            </a:r>
            <a:r>
              <a:rPr lang="en-US" u="sng" dirty="0" smtClean="0">
                <a:solidFill>
                  <a:srgbClr val="FF0000"/>
                </a:solidFill>
              </a:rPr>
              <a:t>a little smaller </a:t>
            </a:r>
            <a:r>
              <a:rPr lang="en-US" dirty="0" smtClean="0"/>
              <a:t>than the one we used to live in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979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2. Complete the text with the most suitable form of the adjectives in brackets. Add </a:t>
            </a:r>
            <a:r>
              <a:rPr lang="en-US" sz="3200" i="1" dirty="0" smtClean="0"/>
              <a:t>the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where necessary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8593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Lon Don is one of (1. large</a:t>
            </a:r>
            <a:r>
              <a:rPr lang="en-US" sz="3200" dirty="0" smtClean="0"/>
              <a:t>)……</a:t>
            </a:r>
            <a:r>
              <a:rPr lang="en-US" sz="3200" dirty="0" smtClean="0">
                <a:solidFill>
                  <a:srgbClr val="FF0000"/>
                </a:solidFill>
              </a:rPr>
              <a:t>the largest</a:t>
            </a:r>
            <a:r>
              <a:rPr lang="en-US" sz="3200" dirty="0" smtClean="0"/>
              <a:t>… cities </a:t>
            </a:r>
            <a:r>
              <a:rPr lang="en-US" sz="3200" dirty="0"/>
              <a:t>in the world. Its population is a lot (2. Small</a:t>
            </a:r>
            <a:r>
              <a:rPr lang="en-US" sz="3200" dirty="0" smtClean="0"/>
              <a:t>)…</a:t>
            </a:r>
            <a:r>
              <a:rPr lang="en-US" sz="3200" dirty="0" smtClean="0">
                <a:solidFill>
                  <a:srgbClr val="FF0000"/>
                </a:solidFill>
              </a:rPr>
              <a:t>smaller .</a:t>
            </a:r>
            <a:r>
              <a:rPr lang="en-US" sz="3200" dirty="0" smtClean="0"/>
              <a:t>.than </a:t>
            </a:r>
            <a:r>
              <a:rPr lang="en-US" sz="3200" dirty="0"/>
              <a:t>Tokyo or Shanghai,  but it is by far (3. Popular</a:t>
            </a:r>
            <a:r>
              <a:rPr lang="en-US" sz="3200" dirty="0" smtClean="0"/>
              <a:t>)……</a:t>
            </a:r>
            <a:r>
              <a:rPr lang="en-US" sz="3200" dirty="0" smtClean="0">
                <a:solidFill>
                  <a:srgbClr val="FF0000"/>
                </a:solidFill>
              </a:rPr>
              <a:t>the most popular</a:t>
            </a:r>
            <a:r>
              <a:rPr lang="en-US" sz="3200" dirty="0" smtClean="0"/>
              <a:t>.. tourist </a:t>
            </a:r>
            <a:r>
              <a:rPr lang="en-US" sz="3200" dirty="0"/>
              <a:t>destination. Lon Don is probably most famous for its museums, galleries. Palaces, and other sights, but it also includes a (4. Wide</a:t>
            </a:r>
            <a:r>
              <a:rPr lang="en-US" sz="3200" dirty="0" smtClean="0"/>
              <a:t>)…</a:t>
            </a:r>
            <a:r>
              <a:rPr lang="en-US" sz="3200" dirty="0" smtClean="0">
                <a:solidFill>
                  <a:srgbClr val="FF0000"/>
                </a:solidFill>
              </a:rPr>
              <a:t>wider</a:t>
            </a:r>
            <a:r>
              <a:rPr lang="en-US" sz="3200" dirty="0" smtClean="0"/>
              <a:t>…range </a:t>
            </a:r>
            <a:r>
              <a:rPr lang="en-US" sz="3200" dirty="0"/>
              <a:t>of peoples, cultures, and regions than many other places. People used to say that it was (5. Dirty</a:t>
            </a:r>
            <a:r>
              <a:rPr lang="en-US" sz="3200" dirty="0" smtClean="0"/>
              <a:t>)…</a:t>
            </a:r>
            <a:r>
              <a:rPr lang="en-US" sz="3200" dirty="0" smtClean="0">
                <a:solidFill>
                  <a:srgbClr val="FF0000"/>
                </a:solidFill>
              </a:rPr>
              <a:t>the dirtiest</a:t>
            </a:r>
            <a:r>
              <a:rPr lang="en-US" sz="3200" dirty="0" smtClean="0"/>
              <a:t>... city </a:t>
            </a:r>
            <a:r>
              <a:rPr lang="en-US" sz="3200" dirty="0"/>
              <a:t>too, but it is now much (</a:t>
            </a:r>
            <a:r>
              <a:rPr lang="en-US" sz="3200" dirty="0" smtClean="0"/>
              <a:t>6. </a:t>
            </a:r>
            <a:r>
              <a:rPr lang="en-US" sz="3200" dirty="0"/>
              <a:t>Clean</a:t>
            </a:r>
            <a:r>
              <a:rPr lang="en-US" sz="3200" dirty="0" smtClean="0"/>
              <a:t>)…</a:t>
            </a:r>
            <a:r>
              <a:rPr lang="en-US" sz="3200" dirty="0" smtClean="0">
                <a:solidFill>
                  <a:srgbClr val="FF0000"/>
                </a:solidFill>
              </a:rPr>
              <a:t>cleaner </a:t>
            </a:r>
            <a:r>
              <a:rPr lang="en-US" sz="3200" dirty="0" smtClean="0"/>
              <a:t>.. than </a:t>
            </a:r>
            <a:r>
              <a:rPr lang="en-US" sz="3200" dirty="0"/>
              <a:t>it was. To the surprise of many people, it now has some of (7. </a:t>
            </a:r>
            <a:r>
              <a:rPr lang="en-US" sz="3200" dirty="0" smtClean="0"/>
              <a:t>Good)…</a:t>
            </a:r>
            <a:r>
              <a:rPr lang="en-US" sz="3200" dirty="0" smtClean="0">
                <a:solidFill>
                  <a:srgbClr val="FF0000"/>
                </a:solidFill>
              </a:rPr>
              <a:t>the best </a:t>
            </a:r>
            <a:r>
              <a:rPr lang="en-US" sz="3200" dirty="0" smtClean="0"/>
              <a:t>…. restaurants </a:t>
            </a:r>
            <a:r>
              <a:rPr lang="en-US" sz="3200" dirty="0"/>
              <a:t>in Europe too. For some people, this makes London (8. Exciting</a:t>
            </a:r>
            <a:r>
              <a:rPr lang="en-US" sz="3200" dirty="0" smtClean="0"/>
              <a:t>)…… </a:t>
            </a:r>
          </a:p>
          <a:p>
            <a:pPr marL="0" indent="0">
              <a:buNone/>
            </a:pPr>
            <a:r>
              <a:rPr lang="en-US" sz="3200" dirty="0" smtClean="0"/>
              <a:t>   </a:t>
            </a:r>
            <a:r>
              <a:rPr lang="en-US" sz="3200" dirty="0" smtClean="0">
                <a:solidFill>
                  <a:srgbClr val="FF0000"/>
                </a:solidFill>
              </a:rPr>
              <a:t>the most exciting</a:t>
            </a:r>
            <a:r>
              <a:rPr lang="en-US" sz="3200" dirty="0" smtClean="0"/>
              <a:t>….city </a:t>
            </a:r>
            <a:r>
              <a:rPr lang="en-US" sz="3200" dirty="0"/>
              <a:t>in Europe.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29300" y="1818604"/>
            <a:ext cx="203499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9821" y="2191728"/>
            <a:ext cx="127700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5779" y="2564852"/>
            <a:ext cx="297968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349" y="2559592"/>
            <a:ext cx="297968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34097" y="3311100"/>
            <a:ext cx="94593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2002" y="4020570"/>
            <a:ext cx="180166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8249" y="4409460"/>
            <a:ext cx="146013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7938" y="4772078"/>
            <a:ext cx="162824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8390" y="5623442"/>
            <a:ext cx="276875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27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</a:rPr>
              <a:t>. </a:t>
            </a:r>
            <a:r>
              <a:rPr lang="en-US" sz="3600" b="1" dirty="0">
                <a:solidFill>
                  <a:srgbClr val="FF0000"/>
                </a:solidFill>
              </a:rPr>
              <a:t>Underline the correct particle to complete each phrasal verb: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/>
              <a:t>. The city has recently set (up/ off/ out) a library in the West Suburb.</a:t>
            </a:r>
          </a:p>
          <a:p>
            <a:r>
              <a:rPr lang="en-US" dirty="0"/>
              <a:t>2. I don’t think Fred gets (over/ through/ on) with Daniel. They always argue.</a:t>
            </a:r>
          </a:p>
          <a:p>
            <a:r>
              <a:rPr lang="en-US" dirty="0"/>
              <a:t>3. You should take your hat (in/ over/ off) in the cinema.</a:t>
            </a:r>
          </a:p>
          <a:p>
            <a:r>
              <a:rPr lang="en-US" dirty="0"/>
              <a:t>4. Their children have all grown (up/ out/ out of) and left home for the city to work.</a:t>
            </a:r>
          </a:p>
          <a:p>
            <a:r>
              <a:rPr lang="en-US" dirty="0"/>
              <a:t>5. We were shown (up/ off/ around) the city by a volunteer student.</a:t>
            </a:r>
          </a:p>
          <a:p>
            <a:r>
              <a:rPr lang="en-US" dirty="0"/>
              <a:t>6. The town council decided to pull (up/ over/ down) the building, as it was unsafe.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39563" y="2246586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2188" y="2703786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577838" y="3599136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44413" y="4142061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6238" y="5037411"/>
            <a:ext cx="1023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777988" y="5542236"/>
            <a:ext cx="8421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7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5. Underline the phrasal verbs in the sentences, and match them to their meaning from the box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You don’t need the light on in there. Turn it off, please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2. They offered him a place at the company but he turned it down.</a:t>
            </a:r>
          </a:p>
          <a:p>
            <a:r>
              <a:rPr lang="en-US" dirty="0"/>
              <a:t>3. The doctor wanted to go over the test results with her patient.</a:t>
            </a:r>
          </a:p>
          <a:p>
            <a:r>
              <a:rPr lang="en-US" dirty="0"/>
              <a:t>4. Once you’ve finished cleaning, you can go on with your work.</a:t>
            </a:r>
          </a:p>
          <a:p>
            <a:r>
              <a:rPr lang="en-US" dirty="0"/>
              <a:t>5. When you come inside, you should take off your coat and hat.</a:t>
            </a:r>
          </a:p>
          <a:p>
            <a:r>
              <a:rPr lang="en-US" dirty="0"/>
              <a:t>6. The local meeting is on October, 15</a:t>
            </a:r>
            <a:r>
              <a:rPr lang="en-US" baseline="30000" dirty="0"/>
              <a:t>th</a:t>
            </a:r>
            <a:r>
              <a:rPr lang="en-US" dirty="0"/>
              <a:t>. Put it down in your </a:t>
            </a:r>
            <a:r>
              <a:rPr lang="en-US" dirty="0" smtClean="0"/>
              <a:t>diary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Remove (5)-   examine (3)-  </a:t>
            </a:r>
            <a:r>
              <a:rPr lang="en-US" b="1" dirty="0"/>
              <a:t>press the </a:t>
            </a:r>
            <a:r>
              <a:rPr lang="en-US" b="1" dirty="0" smtClean="0"/>
              <a:t>switch (1)-   refuse (2)-    </a:t>
            </a:r>
            <a:r>
              <a:rPr lang="en-US" b="1" dirty="0"/>
              <a:t>make a </a:t>
            </a:r>
            <a:r>
              <a:rPr lang="en-US" b="1" dirty="0" smtClean="0"/>
              <a:t>note (6)-    </a:t>
            </a:r>
            <a:r>
              <a:rPr lang="en-US" b="1" dirty="0"/>
              <a:t>continue </a:t>
            </a:r>
            <a:r>
              <a:rPr lang="en-US" b="1" dirty="0" smtClean="0"/>
              <a:t>doing (4)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863510" y="2204796"/>
            <a:ext cx="12498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615190" y="2676689"/>
            <a:ext cx="19720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9118" y="3115531"/>
            <a:ext cx="111270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194014" y="3589262"/>
            <a:ext cx="1421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41326" y="4028104"/>
            <a:ext cx="107048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62660" y="4522031"/>
            <a:ext cx="16525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403397" y="5067759"/>
            <a:ext cx="501205" cy="462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219364" y="5032870"/>
            <a:ext cx="501205" cy="462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270893" y="4997981"/>
            <a:ext cx="501205" cy="462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86854" y="5513942"/>
            <a:ext cx="501205" cy="462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18055" y="5067758"/>
            <a:ext cx="501205" cy="422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43333" y="5462532"/>
            <a:ext cx="501205" cy="422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5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ARK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097464"/>
            <a:ext cx="3048000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PARK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767388"/>
            <a:ext cx="318135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PARK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49800"/>
            <a:ext cx="35052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869141" y="1662953"/>
            <a:ext cx="86106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Learn by heart the new words.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Speak  with your friends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Prepare for the next..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657601" y="533400"/>
            <a:ext cx="3998913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43"/>
              </a:avLst>
            </a:prstTxWarp>
          </a:bodyPr>
          <a:lstStyle/>
          <a:p>
            <a:pPr algn="ctr"/>
            <a:r>
              <a:rPr lang="en-US" sz="3600" b="1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133860665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a232a314246bc2447dab87ad6f5d404bffe2f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768</Words>
  <Application>Microsoft Office PowerPoint</Application>
  <PresentationFormat>Custom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1. Exercise 1: Match the beginning to the correct endings.</vt:lpstr>
      <vt:lpstr>REMEMBER</vt:lpstr>
      <vt:lpstr>2. Complete the text with the most suitable form of the adjectives in brackets. Add the where necessary.</vt:lpstr>
      <vt:lpstr>3. Underline the correct particle to complete each phrasal verb: </vt:lpstr>
      <vt:lpstr>5. Underline the phrasal verbs in the sentences, and match them to their meaning from the box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AVISHOP</dc:creator>
  <cp:lastModifiedBy>Khong Choi Game</cp:lastModifiedBy>
  <cp:revision>66</cp:revision>
  <dcterms:created xsi:type="dcterms:W3CDTF">2015-10-23T08:18:44Z</dcterms:created>
  <dcterms:modified xsi:type="dcterms:W3CDTF">2017-09-25T15:21:06Z</dcterms:modified>
</cp:coreProperties>
</file>