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57" r:id="rId5"/>
    <p:sldId id="262" r:id="rId6"/>
    <p:sldId id="258" r:id="rId7"/>
    <p:sldId id="264" r:id="rId8"/>
    <p:sldId id="265" r:id="rId9"/>
    <p:sldId id="263" r:id="rId10"/>
    <p:sldId id="266" r:id="rId11"/>
    <p:sldId id="259" r:id="rId12"/>
    <p:sldId id="267" r:id="rId13"/>
    <p:sldId id="260" r:id="rId14"/>
    <p:sldId id="269" r:id="rId15"/>
    <p:sldId id="270" r:id="rId16"/>
    <p:sldId id="268" r:id="rId17"/>
    <p:sldId id="271" r:id="rId18"/>
    <p:sldId id="274" r:id="rId19"/>
    <p:sldId id="272" r:id="rId20"/>
    <p:sldId id="275" r:id="rId21"/>
    <p:sldId id="273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6" y="-9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72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890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04924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083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017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73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514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06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591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803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9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35931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34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67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195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0665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924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48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314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746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44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413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0B9F0-698E-48BB-85F6-33328E6F76EB}" type="datetimeFigureOut">
              <a:rPr lang="vi-VN" smtClean="0"/>
              <a:t>11/05/2023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5E4AE-6C24-4B8F-9B94-82E7B8B058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828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80BA-AD23-4503-B6A8-1A3A214F234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3C65-27C2-4788-827E-70504856CCA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1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11050">
            <a:off x="7726616" y="5060558"/>
            <a:ext cx="1584325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62"/>
          <p:cNvSpPr>
            <a:spLocks noChangeArrowheads="1"/>
          </p:cNvSpPr>
          <p:nvPr/>
        </p:nvSpPr>
        <p:spPr bwMode="gray">
          <a:xfrm>
            <a:off x="1043608" y="1700808"/>
            <a:ext cx="6768752" cy="1827166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CHỦ ĐỀ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 PHẢN ỨNG HÓA HỌC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kern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DUNG DỊCH VÀ NỒNG ĐỘ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32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-27384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ĐÁP ÁN THẢO LUẬN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836712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Độ tan của một chất trong nước là số gam của chất đó hòa tan trong 100g nước để tạo thành dung dịch bão hòa ở nhiệt độ, áp suất nhất định.</a:t>
            </a:r>
            <a:endParaRPr lang="vi-VN" sz="3200" i="1" dirty="0">
              <a:solidFill>
                <a:srgbClr val="0070C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9213" y="332656"/>
            <a:ext cx="43188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1000"/>
              </a:spcAft>
              <a:buFontTx/>
              <a:buChar char="-"/>
              <a:tabLst>
                <a:tab pos="142875" algn="l"/>
              </a:tabLs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Đ</a:t>
            </a:r>
            <a:r>
              <a:rPr lang="nl-NL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ộ tan của chất là gì? </a:t>
            </a:r>
            <a:endParaRPr lang="vi-VN" sz="3200" dirty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2852936"/>
            <a:ext cx="78472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50000"/>
              </a:lnSpc>
              <a:spcAft>
                <a:spcPts val="1000"/>
              </a:spcAft>
              <a:buFontTx/>
              <a:buChar char="-"/>
              <a:tabLst>
                <a:tab pos="142875" algn="l"/>
              </a:tabLst>
            </a:pPr>
            <a:r>
              <a:rPr lang="nl-NL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Viết công thức tính độ tan của chất.</a:t>
            </a:r>
            <a:endParaRPr lang="vi-VN" sz="32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59632" y="3356992"/>
                <a:ext cx="6192688" cy="3587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>
                    <a:solidFill>
                      <a:srgbClr val="000000"/>
                    </a:solidFill>
                    <a:latin typeface="Times New Roman"/>
                    <a:ea typeface="Calibri"/>
                    <a:cs typeface="Times New Roman"/>
                  </a:rPr>
                  <a:t>Công thức:   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𝑚𝑐𝑡</m:t>
                        </m:r>
                      </m:num>
                      <m:den>
                        <m:r>
                          <a:rPr lang="nl-NL" sz="2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𝑚𝑛</m:t>
                        </m:r>
                        <m:r>
                          <a:rPr lang="nl-NL" sz="2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ướ</m:t>
                        </m:r>
                        <m:r>
                          <a:rPr lang="nl-NL" sz="28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𝑐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. 100</a:t>
                </a:r>
                <a:endParaRPr lang="vi-VN" sz="28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   Trong đó</a:t>
                </a:r>
                <a:endParaRPr lang="vi-VN" sz="28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S: độ tan (g/100g nước)</a:t>
                </a:r>
                <a:endParaRPr lang="vi-VN" sz="28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nl-NL" sz="2800" baseline="-250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ct</a:t>
                </a:r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: khối lượng chất tan (g)</a:t>
                </a:r>
                <a:endParaRPr lang="vi-VN" sz="28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nl-NL" sz="2800" baseline="-250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nước</a:t>
                </a:r>
                <a:r>
                  <a:rPr lang="nl-NL" sz="28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= khối lượng nước (g)</a:t>
                </a:r>
                <a:endParaRPr lang="vi-VN" sz="28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356992"/>
                <a:ext cx="6192688" cy="3587136"/>
              </a:xfrm>
              <a:prstGeom prst="rect">
                <a:avLst/>
              </a:prstGeom>
              <a:blipFill rotWithShape="1">
                <a:blip r:embed="rId2"/>
                <a:stretch>
                  <a:fillRect l="-2069" b="-187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413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8146" y="188640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8146" y="620688"/>
            <a:ext cx="8712968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- Độ tan của một chất trong nước là số gam của chất đó hòa tan trong 100g nước để tạo thành dung dịch bão hòa ở nhiệt độ, áp suất nhất định.</a:t>
            </a:r>
            <a:endParaRPr lang="vi-VN" sz="3200" dirty="0">
              <a:effectLst/>
              <a:latin typeface="Times New Roman"/>
              <a:ea typeface="Calibri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55576" y="2708920"/>
                <a:ext cx="6192688" cy="3998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3200" dirty="0">
                    <a:solidFill>
                      <a:srgbClr val="000000"/>
                    </a:solidFill>
                    <a:latin typeface="Times New Roman"/>
                    <a:ea typeface="Calibri"/>
                    <a:cs typeface="Times New Roman"/>
                  </a:rPr>
                  <a:t>Công thức:   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32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𝑚𝑐𝑡</m:t>
                        </m:r>
                      </m:num>
                      <m:den>
                        <m:r>
                          <a:rPr lang="nl-NL" sz="32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𝑚𝑛</m:t>
                        </m:r>
                        <m:r>
                          <a:rPr lang="nl-NL" sz="32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ướ</m:t>
                        </m:r>
                        <m:r>
                          <a:rPr lang="nl-NL" sz="3200" i="1">
                            <a:solidFill>
                              <a:srgbClr val="00000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𝑐</m:t>
                        </m:r>
                      </m:den>
                    </m:f>
                  </m:oMath>
                </a14:m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. 100</a:t>
                </a:r>
                <a:endParaRPr lang="vi-VN" sz="32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   Trong đó</a:t>
                </a:r>
                <a:endParaRPr lang="vi-VN" sz="32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S: độ tan (g/100g nước)</a:t>
                </a:r>
                <a:endParaRPr lang="vi-VN" sz="32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nl-NL" sz="3200" baseline="-250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ct</a:t>
                </a:r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: khối lượng chất tan (g)</a:t>
                </a:r>
                <a:endParaRPr lang="vi-VN" sz="3200" dirty="0"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m</a:t>
                </a:r>
                <a:r>
                  <a:rPr lang="nl-NL" sz="3200" baseline="-250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nước</a:t>
                </a:r>
                <a:r>
                  <a:rPr lang="nl-NL" sz="3200" dirty="0">
                    <a:solidFill>
                      <a:srgbClr val="00000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= khối lượng nước (g)</a:t>
                </a:r>
                <a:endParaRPr lang="vi-VN" sz="3200" dirty="0"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708920"/>
                <a:ext cx="6192688" cy="3998146"/>
              </a:xfrm>
              <a:prstGeom prst="rect">
                <a:avLst/>
              </a:prstGeom>
              <a:blipFill rotWithShape="1">
                <a:blip r:embed="rId2"/>
                <a:stretch>
                  <a:fillRect l="-2559" b="-396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16211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96" y="620688"/>
            <a:ext cx="92890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1. Ở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nhiệt độ 25 </a:t>
            </a:r>
            <a:r>
              <a:rPr lang="vi-VN" sz="3200" baseline="30000" dirty="0">
                <a:solidFill>
                  <a:srgbClr val="000000"/>
                </a:solidFill>
                <a:latin typeface="+mj-lt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C, khi cho 12 gam muối X vào 20 gam nước, khuấy kĩ thì còn lại 5 gam muối không tan. Tính độ tan của muối X.</a:t>
            </a:r>
            <a:endParaRPr lang="vi-VN" sz="32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96" y="3673619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2. Ở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18 </a:t>
            </a:r>
            <a:r>
              <a:rPr lang="vi-VN" sz="3200" baseline="30000" dirty="0">
                <a:solidFill>
                  <a:srgbClr val="000000"/>
                </a:solidFill>
                <a:latin typeface="+mj-lt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C, khi hoà tan hết 53 gam Na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CO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trong 250 gam nước thì được dung dịch bão hoà. Tính độ tan của Na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CO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trong nước ở nhiệt độ trên.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0579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496" y="620688"/>
            <a:ext cx="92890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solidFill>
                  <a:srgbClr val="000000"/>
                </a:solidFill>
                <a:latin typeface="Times New Roman"/>
              </a:rPr>
              <a:t>1. Ở 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nhiệt độ 25 </a:t>
            </a:r>
            <a:r>
              <a:rPr lang="vi-VN" sz="3200" baseline="30000" dirty="0">
                <a:solidFill>
                  <a:srgbClr val="000000"/>
                </a:solidFill>
                <a:latin typeface="Times New Roman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C, khi cho 12 gam muối X vào 20 gam nước, khuấy kĩ thì còn lại 5 gam muối không tan. Tính độ tan của muối X.</a:t>
            </a:r>
            <a:endParaRPr lang="vi-VN" sz="3200" dirty="0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52150" y="2257910"/>
                <a:ext cx="7940330" cy="29408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Độ</a:t>
                </a:r>
                <a:r>
                  <a:rPr lang="vi-VN" sz="28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 tan của muối X được tính </a:t>
                </a:r>
                <a:r>
                  <a:rPr lang="vi-VN" sz="28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theo c</a:t>
                </a:r>
                <a:r>
                  <a:rPr lang="nl-NL" sz="28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ông </a:t>
                </a:r>
                <a:r>
                  <a:rPr lang="nl-NL" sz="28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thức:  </a:t>
                </a:r>
                <a:endParaRPr lang="vi-VN" sz="2800" dirty="0" smtClean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28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nl-NL" sz="28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2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𝑚𝑐𝑡</m:t>
                        </m:r>
                      </m:num>
                      <m:den>
                        <m:r>
                          <a:rPr lang="nl-NL" sz="2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𝑚𝑛</m:t>
                        </m:r>
                        <m:r>
                          <a:rPr lang="nl-NL" sz="2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ướ</m:t>
                        </m:r>
                        <m:r>
                          <a:rPr lang="nl-NL" sz="28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𝑐</m:t>
                        </m:r>
                      </m:den>
                    </m:f>
                  </m:oMath>
                </a14:m>
                <a:r>
                  <a:rPr lang="nl-NL" sz="2800" dirty="0">
                    <a:solidFill>
                      <a:srgbClr val="0070C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. 100</a:t>
                </a:r>
                <a:endParaRPr lang="vi-VN" sz="2800" dirty="0">
                  <a:solidFill>
                    <a:srgbClr val="0070C0"/>
                  </a:solidFill>
                  <a:effectLst/>
                  <a:latin typeface="Times New Roman"/>
                  <a:ea typeface="Calibri"/>
                  <a:cs typeface="Times New Roman"/>
                </a:endParaRPr>
              </a:p>
              <a:p>
                <a:pPr lvl="0" algn="just"/>
                <a:r>
                  <a:rPr lang="nl-NL" sz="2800" dirty="0">
                    <a:solidFill>
                      <a:srgbClr val="0070C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 </a:t>
                </a:r>
                <a:r>
                  <a:rPr lang="vi-VN" sz="2800" dirty="0">
                    <a:solidFill>
                      <a:srgbClr val="0070C0"/>
                    </a:solidFill>
                    <a:latin typeface="Times New Roman"/>
                  </a:rPr>
                  <a:t>Trong đó: m</a:t>
                </a:r>
                <a:r>
                  <a:rPr lang="vi-VN" sz="2800" baseline="-25000" dirty="0">
                    <a:solidFill>
                      <a:srgbClr val="0070C0"/>
                    </a:solidFill>
                    <a:latin typeface="Times New Roman"/>
                  </a:rPr>
                  <a:t>nước</a:t>
                </a:r>
                <a:r>
                  <a:rPr lang="vi-VN" sz="2800" dirty="0">
                    <a:solidFill>
                      <a:srgbClr val="0070C0"/>
                    </a:solidFill>
                    <a:latin typeface="Times New Roman"/>
                  </a:rPr>
                  <a:t> = 20 gam; m</a:t>
                </a:r>
                <a:r>
                  <a:rPr lang="vi-VN" sz="2800" baseline="-25000" dirty="0">
                    <a:solidFill>
                      <a:srgbClr val="0070C0"/>
                    </a:solidFill>
                    <a:latin typeface="Times New Roman"/>
                  </a:rPr>
                  <a:t>ct</a:t>
                </a:r>
                <a:r>
                  <a:rPr lang="vi-VN" sz="2800" dirty="0">
                    <a:solidFill>
                      <a:srgbClr val="0070C0"/>
                    </a:solidFill>
                    <a:latin typeface="Times New Roman"/>
                  </a:rPr>
                  <a:t> = 12 – 5 = 7 gam</a:t>
                </a:r>
                <a:r>
                  <a:rPr lang="vi-VN" sz="2800" dirty="0" smtClean="0">
                    <a:solidFill>
                      <a:srgbClr val="0070C0"/>
                    </a:solidFill>
                    <a:latin typeface="Times New Roman"/>
                  </a:rPr>
                  <a:t>.</a:t>
                </a:r>
              </a:p>
              <a:p>
                <a:pPr lvl="0" algn="just"/>
                <a:endParaRPr lang="vi-VN" sz="2800" dirty="0" smtClean="0">
                  <a:solidFill>
                    <a:srgbClr val="0070C0"/>
                  </a:solidFill>
                  <a:latin typeface="Times New Roman"/>
                </a:endParaRPr>
              </a:p>
              <a:p>
                <a:pPr lvl="0" algn="just"/>
                <a:r>
                  <a:rPr lang="vi-VN" sz="2800" dirty="0" smtClean="0">
                    <a:solidFill>
                      <a:srgbClr val="0070C0"/>
                    </a:solidFill>
                    <a:latin typeface="Times New Roman"/>
                  </a:rPr>
                  <a:t>Vậy</a:t>
                </a:r>
                <a:r>
                  <a:rPr lang="vi-VN" sz="2800" dirty="0">
                    <a:solidFill>
                      <a:srgbClr val="0070C0"/>
                    </a:solidFill>
                    <a:latin typeface="Times New Roman"/>
                  </a:rPr>
                  <a:t> S=7/20.100=35(g/100 g nước</a:t>
                </a:r>
                <a:r>
                  <a:rPr lang="vi-VN" sz="2800" dirty="0" smtClean="0">
                    <a:solidFill>
                      <a:srgbClr val="0070C0"/>
                    </a:solidFill>
                    <a:latin typeface="Times New Roman"/>
                  </a:rPr>
                  <a:t>).</a:t>
                </a:r>
                <a:endParaRPr lang="vi-VN" sz="2800" dirty="0">
                  <a:solidFill>
                    <a:srgbClr val="0070C0"/>
                  </a:solidFill>
                  <a:latin typeface="Times New Roman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150" y="2257910"/>
                <a:ext cx="7940330" cy="2940805"/>
              </a:xfrm>
              <a:prstGeom prst="rect">
                <a:avLst/>
              </a:prstGeom>
              <a:blipFill rotWithShape="1">
                <a:blip r:embed="rId2"/>
                <a:stretch>
                  <a:fillRect l="-1535" b="-476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63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96" y="602439"/>
            <a:ext cx="91085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solidFill>
                  <a:srgbClr val="000000"/>
                </a:solidFill>
                <a:latin typeface="Times New Roman"/>
              </a:rPr>
              <a:t>2. Ở 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18 </a:t>
            </a:r>
            <a:r>
              <a:rPr lang="vi-VN" sz="3200" baseline="30000" dirty="0">
                <a:solidFill>
                  <a:srgbClr val="000000"/>
                </a:solidFill>
                <a:latin typeface="Times New Roman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C, khi hoà tan hết 53 gam Na</a:t>
            </a:r>
            <a:r>
              <a:rPr lang="vi-VN" sz="3200" baseline="-2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CO</a:t>
            </a:r>
            <a:r>
              <a:rPr lang="vi-VN" sz="3200" baseline="-250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 trong 250 gam nước thì được dung dịch bão hoà. Tính độ tan của Na</a:t>
            </a:r>
            <a:r>
              <a:rPr lang="vi-VN" sz="3200" baseline="-2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CO</a:t>
            </a:r>
            <a:r>
              <a:rPr lang="vi-VN" sz="3200" baseline="-25000" dirty="0">
                <a:solidFill>
                  <a:srgbClr val="000000"/>
                </a:solidFill>
                <a:latin typeface="Times New Roman"/>
              </a:rPr>
              <a:t>3</a:t>
            </a:r>
            <a:r>
              <a:rPr lang="vi-VN" sz="3200" dirty="0">
                <a:solidFill>
                  <a:srgbClr val="000000"/>
                </a:solidFill>
                <a:latin typeface="Times New Roman"/>
              </a:rPr>
              <a:t> trong nước ở nhiệt độ trên.</a:t>
            </a:r>
            <a:endParaRPr lang="vi-VN" sz="3200" dirty="0">
              <a:solidFill>
                <a:prstClr val="black"/>
              </a:solidFill>
              <a:latin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9552" y="2564904"/>
                <a:ext cx="7180171" cy="18908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vi-VN" sz="32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Độ tan của Na</a:t>
                </a:r>
                <a:r>
                  <a:rPr lang="vi-VN" sz="3200" baseline="-250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2</a:t>
                </a:r>
                <a:r>
                  <a:rPr lang="vi-VN" sz="32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CO</a:t>
                </a:r>
                <a:r>
                  <a:rPr lang="vi-VN" sz="3200" baseline="-250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3  </a:t>
                </a:r>
                <a:r>
                  <a:rPr lang="vi-VN" sz="32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 trong nước </a:t>
                </a:r>
                <a:r>
                  <a:rPr lang="vi-VN" sz="32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ở 18</a:t>
                </a:r>
                <a:r>
                  <a:rPr lang="vi-VN" sz="3200" baseline="300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0</a:t>
                </a:r>
                <a:r>
                  <a:rPr lang="vi-VN" sz="32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C </a:t>
                </a:r>
                <a:r>
                  <a:rPr lang="vi-VN" sz="32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là:</a:t>
                </a:r>
                <a:endParaRPr lang="vi-VN" sz="3200" dirty="0">
                  <a:solidFill>
                    <a:srgbClr val="0070C0"/>
                  </a:solidFill>
                  <a:latin typeface="Times New Roman"/>
                  <a:ea typeface="Calibri"/>
                  <a:cs typeface="Times New Roman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nl-NL" sz="3200" dirty="0" smtClean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S</a:t>
                </a:r>
                <a:r>
                  <a:rPr lang="nl-NL" sz="3200" dirty="0">
                    <a:solidFill>
                      <a:srgbClr val="0070C0"/>
                    </a:solidFill>
                    <a:latin typeface="Times New Roman"/>
                    <a:ea typeface="Calibri"/>
                    <a:cs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</m:ctrlPr>
                      </m:fPr>
                      <m:num>
                        <m:r>
                          <a:rPr lang="nl-NL" sz="32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53</m:t>
                        </m:r>
                      </m:num>
                      <m:den>
                        <m:r>
                          <a:rPr lang="nl-NL" sz="32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250</m:t>
                        </m:r>
                      </m:den>
                    </m:f>
                  </m:oMath>
                </a14:m>
                <a:r>
                  <a:rPr lang="nl-NL" sz="3200" dirty="0">
                    <a:solidFill>
                      <a:srgbClr val="0070C0"/>
                    </a:solidFill>
                    <a:effectLst/>
                    <a:latin typeface="Times New Roman"/>
                    <a:ea typeface="Calibri"/>
                    <a:cs typeface="Times New Roman"/>
                  </a:rPr>
                  <a:t>. 100 = 21,2 (g/100g)</a:t>
                </a:r>
                <a:endParaRPr lang="vi-VN" sz="3200" dirty="0">
                  <a:solidFill>
                    <a:srgbClr val="0070C0"/>
                  </a:solidFill>
                  <a:effectLst/>
                  <a:latin typeface="Times New Roman"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64904"/>
                <a:ext cx="7180171" cy="1890839"/>
              </a:xfrm>
              <a:prstGeom prst="rect">
                <a:avLst/>
              </a:prstGeom>
              <a:blipFill rotWithShape="1">
                <a:blip r:embed="rId2"/>
                <a:stretch>
                  <a:fillRect l="-2209" r="-263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6595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2"/>
          <p:cNvSpPr>
            <a:spLocks noChangeArrowheads="1"/>
          </p:cNvSpPr>
          <p:nvPr/>
        </p:nvSpPr>
        <p:spPr bwMode="gray">
          <a:xfrm>
            <a:off x="1331640" y="0"/>
            <a:ext cx="5792936" cy="845454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kern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lang="en-US" sz="2800" b="1" kern="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6712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tan,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431617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049" y="2060848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dung dịch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3573016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. Trả lời câu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hỏi: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780928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phần 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4437111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latin typeface="Times New Roman"/>
                <a:ea typeface="Calibri"/>
              </a:rPr>
              <a:t>- Thế </a:t>
            </a:r>
            <a:r>
              <a:rPr lang="nl-NL" sz="3200" dirty="0">
                <a:latin typeface="Times New Roman"/>
                <a:ea typeface="Calibri"/>
              </a:rPr>
              <a:t>nào là nồng độ phần </a:t>
            </a:r>
            <a:r>
              <a:rPr lang="nl-NL" sz="3200" dirty="0" smtClean="0">
                <a:latin typeface="Times New Roman"/>
                <a:ea typeface="Calibri"/>
              </a:rPr>
              <a:t>trăm? </a:t>
            </a:r>
          </a:p>
          <a:p>
            <a:endParaRPr lang="nl-NL" sz="3200" dirty="0" smtClean="0">
              <a:latin typeface="Times New Roman"/>
              <a:ea typeface="Calibri"/>
            </a:endParaRPr>
          </a:p>
          <a:p>
            <a:r>
              <a:rPr lang="nl-NL" sz="3200" dirty="0" smtClean="0">
                <a:latin typeface="Times New Roman"/>
                <a:ea typeface="Calibri"/>
              </a:rPr>
              <a:t>- Công </a:t>
            </a:r>
            <a:r>
              <a:rPr lang="nl-NL" sz="3200" dirty="0">
                <a:latin typeface="Times New Roman"/>
                <a:ea typeface="Calibri"/>
              </a:rPr>
              <a:t>thức tính nồng độ phần </a:t>
            </a:r>
            <a:r>
              <a:rPr lang="nl-NL" sz="3200" dirty="0" smtClean="0">
                <a:latin typeface="Times New Roman"/>
                <a:ea typeface="Calibri"/>
              </a:rPr>
              <a:t>trăm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4939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404664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latin typeface="Times New Roman"/>
                <a:ea typeface="Calibri"/>
              </a:rPr>
              <a:t>- Thế </a:t>
            </a:r>
            <a:r>
              <a:rPr lang="nl-NL" sz="3200" dirty="0">
                <a:latin typeface="Times New Roman"/>
                <a:ea typeface="Calibri"/>
              </a:rPr>
              <a:t>nào là nồng độ phần </a:t>
            </a:r>
            <a:r>
              <a:rPr lang="nl-NL" sz="3200" dirty="0" smtClean="0">
                <a:latin typeface="Times New Roman"/>
                <a:ea typeface="Calibri"/>
              </a:rPr>
              <a:t>trăm? </a:t>
            </a:r>
          </a:p>
          <a:p>
            <a:endParaRPr lang="vi-VN" sz="3200" dirty="0" smtClean="0">
              <a:latin typeface="Times New Roman"/>
              <a:ea typeface="Calibri"/>
            </a:endParaRPr>
          </a:p>
          <a:p>
            <a:endParaRPr lang="vi-VN" sz="3200" dirty="0">
              <a:latin typeface="Times New Roman"/>
              <a:ea typeface="Calibri"/>
            </a:endParaRPr>
          </a:p>
          <a:p>
            <a:endParaRPr lang="nl-NL" sz="3200" dirty="0" smtClean="0">
              <a:latin typeface="Times New Roman"/>
              <a:ea typeface="Calibri"/>
            </a:endParaRPr>
          </a:p>
          <a:p>
            <a:r>
              <a:rPr lang="nl-NL" sz="3200" dirty="0" smtClean="0">
                <a:latin typeface="Times New Roman"/>
                <a:ea typeface="Calibri"/>
              </a:rPr>
              <a:t>- Công </a:t>
            </a:r>
            <a:r>
              <a:rPr lang="nl-NL" sz="3200" dirty="0">
                <a:latin typeface="Times New Roman"/>
                <a:ea typeface="Calibri"/>
              </a:rPr>
              <a:t>thức tính nồng độ phần </a:t>
            </a:r>
            <a:r>
              <a:rPr lang="nl-NL" sz="3200" dirty="0" smtClean="0">
                <a:latin typeface="Times New Roman"/>
                <a:ea typeface="Calibri"/>
              </a:rPr>
              <a:t>trăm</a:t>
            </a:r>
            <a:endParaRPr lang="vi-VN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483768" y="-27384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ĐÁP ÁN THẢO LUẬN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764704"/>
            <a:ext cx="8208912" cy="1481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i="1" dirty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- Nồng độ phần trăm (C%) của một dung dịch cho biết số gam chất tan trong 100 g dung dịch.</a:t>
            </a:r>
            <a:endParaRPr lang="vi-VN" sz="3200" i="1" dirty="0">
              <a:solidFill>
                <a:srgbClr val="0070C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2670800" cy="2160240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131840" y="3031863"/>
            <a:ext cx="554461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vi-VN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Trong đó</a:t>
            </a:r>
            <a:r>
              <a:rPr lang="vi-VN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ts val="24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vi-VN" sz="32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C%:</a:t>
            </a:r>
            <a:r>
              <a:rPr lang="vi-VN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 nồng độ phần </a:t>
            </a:r>
            <a:r>
              <a:rPr lang="vi-VN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trăm</a:t>
            </a:r>
          </a:p>
          <a:p>
            <a:pPr marL="342900" lvl="0" indent="-342900" algn="just">
              <a:lnSpc>
                <a:spcPts val="24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ts val="24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vi-VN" sz="32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3200" b="1" i="1" baseline="-250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ct</a:t>
            </a:r>
            <a:r>
              <a:rPr lang="vi-VN" sz="32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vi-VN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khối lượng chất tan</a:t>
            </a: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vi-VN" sz="32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3200" b="1" i="1" baseline="-250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dd</a:t>
            </a:r>
            <a:r>
              <a:rPr lang="vi-VN" sz="3200" b="1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: </a:t>
            </a:r>
            <a:r>
              <a:rPr lang="vi-VN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khối lượng dung dịch</a:t>
            </a:r>
            <a:endParaRPr lang="vi-VN" sz="3200" i="1" dirty="0">
              <a:solidFill>
                <a:srgbClr val="0070C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32326" y="5013176"/>
            <a:ext cx="5960153" cy="1953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Công thức tính mdd:</a:t>
            </a:r>
            <a:endParaRPr lang="vi-VN" sz="28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2800" i="1" baseline="-250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dd</a:t>
            </a:r>
            <a:r>
              <a:rPr lang="vi-VN" sz="28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 = m</a:t>
            </a:r>
            <a:r>
              <a:rPr lang="vi-VN" sz="2800" i="1" baseline="-250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ct</a:t>
            </a:r>
            <a:r>
              <a:rPr lang="vi-VN" sz="28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 + m</a:t>
            </a:r>
            <a:r>
              <a:rPr lang="vi-VN" sz="2800" i="1" baseline="-250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dm</a:t>
            </a:r>
            <a:r>
              <a:rPr lang="vi-VN" sz="28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 (trong đó m</a:t>
            </a:r>
            <a:r>
              <a:rPr lang="vi-VN" sz="2800" i="1" baseline="-25000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dm</a:t>
            </a:r>
            <a:r>
              <a:rPr lang="vi-VN" sz="28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 là khối lượng của dung môi)</a:t>
            </a:r>
            <a:endParaRPr lang="vi-VN" sz="2800" i="1" dirty="0">
              <a:solidFill>
                <a:srgbClr val="0070C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29207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727" y="116632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dung dịch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376" y="701407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phần 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0376" y="1124744"/>
            <a:ext cx="8208912" cy="1481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- Nồng độ phần trăm (C%) của một dung dịch cho biết số gam chất tan trong 100 g dung dịch.</a:t>
            </a:r>
            <a:endParaRPr lang="vi-VN" sz="32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2556193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3200" dirty="0">
                <a:solidFill>
                  <a:prstClr val="black"/>
                </a:solidFill>
                <a:latin typeface="Times New Roman"/>
                <a:ea typeface="Calibri"/>
              </a:rPr>
              <a:t>- Công thức tính nồng độ phần trăm</a:t>
            </a:r>
            <a:endParaRPr lang="vi-VN" sz="3200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93743"/>
            <a:ext cx="2670800" cy="216024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3198214" y="3162161"/>
            <a:ext cx="5544616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500"/>
              </a:lnSpc>
              <a:spcAft>
                <a:spcPts val="0"/>
              </a:spcAft>
            </a:pPr>
            <a:r>
              <a:rPr lang="vi-VN" sz="3200" dirty="0">
                <a:latin typeface="Times New Roman"/>
                <a:ea typeface="Times New Roman"/>
                <a:cs typeface="Times New Roman"/>
              </a:rPr>
              <a:t>Trong đó</a:t>
            </a:r>
            <a:r>
              <a:rPr lang="vi-VN" sz="3200" dirty="0" smtClean="0">
                <a:latin typeface="Times New Roman"/>
                <a:ea typeface="Times New Roman"/>
                <a:cs typeface="Times New Roman"/>
              </a:rPr>
              <a:t>:</a:t>
            </a:r>
          </a:p>
          <a:p>
            <a:pPr algn="just">
              <a:lnSpc>
                <a:spcPts val="1500"/>
              </a:lnSpc>
              <a:spcAft>
                <a:spcPts val="0"/>
              </a:spcAft>
            </a:pP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ts val="24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vi-VN" sz="3200" b="1" dirty="0">
                <a:latin typeface="Times New Roman"/>
                <a:ea typeface="Times New Roman"/>
                <a:cs typeface="Times New Roman"/>
              </a:rPr>
              <a:t>C%:</a:t>
            </a:r>
            <a:r>
              <a:rPr lang="vi-VN" sz="3200" dirty="0">
                <a:latin typeface="Times New Roman"/>
                <a:ea typeface="Times New Roman"/>
                <a:cs typeface="Times New Roman"/>
              </a:rPr>
              <a:t> nồng độ phần </a:t>
            </a:r>
            <a:r>
              <a:rPr lang="vi-VN" sz="3200" dirty="0" smtClean="0">
                <a:latin typeface="Times New Roman"/>
                <a:ea typeface="Times New Roman"/>
                <a:cs typeface="Times New Roman"/>
              </a:rPr>
              <a:t>trăm</a:t>
            </a:r>
          </a:p>
          <a:p>
            <a:pPr marL="342900" lvl="0" indent="-342900" algn="just">
              <a:lnSpc>
                <a:spcPts val="24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ts val="24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vi-VN" sz="3200" b="1" dirty="0"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3200" b="1" baseline="-25000" dirty="0">
                <a:latin typeface="Times New Roman"/>
                <a:ea typeface="Times New Roman"/>
                <a:cs typeface="Times New Roman"/>
              </a:rPr>
              <a:t>ct</a:t>
            </a:r>
            <a:r>
              <a:rPr lang="vi-VN" sz="3200" b="1" dirty="0">
                <a:latin typeface="Times New Roman"/>
                <a:ea typeface="Times New Roman"/>
                <a:cs typeface="Times New Roman"/>
              </a:rPr>
              <a:t>:</a:t>
            </a:r>
            <a:r>
              <a:rPr lang="vi-VN" sz="3200" dirty="0">
                <a:latin typeface="Times New Roman"/>
                <a:ea typeface="Times New Roman"/>
                <a:cs typeface="Times New Roman"/>
              </a:rPr>
              <a:t> khối lượng chất tan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vi-VN" sz="3200" b="1" dirty="0"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3200" b="1" baseline="-25000" dirty="0">
                <a:latin typeface="Times New Roman"/>
                <a:ea typeface="Times New Roman"/>
                <a:cs typeface="Times New Roman"/>
              </a:rPr>
              <a:t>dd</a:t>
            </a:r>
            <a:r>
              <a:rPr lang="vi-VN" sz="3200" b="1" dirty="0">
                <a:latin typeface="Times New Roman"/>
                <a:ea typeface="Times New Roman"/>
                <a:cs typeface="Times New Roman"/>
              </a:rPr>
              <a:t>: </a:t>
            </a:r>
            <a:r>
              <a:rPr lang="vi-VN" sz="3200" dirty="0">
                <a:latin typeface="Times New Roman"/>
                <a:ea typeface="Times New Roman"/>
                <a:cs typeface="Times New Roman"/>
              </a:rPr>
              <a:t>khối lượng dung dịch</a:t>
            </a:r>
            <a:endParaRPr lang="vi-VN" sz="3200" dirty="0"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1713" y="5301208"/>
            <a:ext cx="889247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latin typeface="Times New Roman"/>
                <a:ea typeface="Times New Roman"/>
                <a:cs typeface="Times New Roman"/>
              </a:rPr>
              <a:t>Công thức tính mdd:</a:t>
            </a:r>
            <a:endParaRPr lang="vi-VN" sz="28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vi-VN" sz="2800" dirty="0">
                <a:latin typeface="Times New Roman"/>
                <a:ea typeface="Times New Roman"/>
                <a:cs typeface="Times New Roman"/>
              </a:rPr>
              <a:t>m</a:t>
            </a:r>
            <a:r>
              <a:rPr lang="vi-VN" sz="2800" baseline="-25000" dirty="0">
                <a:latin typeface="Times New Roman"/>
                <a:ea typeface="Times New Roman"/>
                <a:cs typeface="Times New Roman"/>
              </a:rPr>
              <a:t>dd</a:t>
            </a:r>
            <a:r>
              <a:rPr lang="vi-VN" sz="2800" dirty="0">
                <a:latin typeface="Times New Roman"/>
                <a:ea typeface="Times New Roman"/>
                <a:cs typeface="Times New Roman"/>
              </a:rPr>
              <a:t> = m</a:t>
            </a:r>
            <a:r>
              <a:rPr lang="vi-VN" sz="2800" baseline="-25000" dirty="0">
                <a:latin typeface="Times New Roman"/>
                <a:ea typeface="Times New Roman"/>
                <a:cs typeface="Times New Roman"/>
              </a:rPr>
              <a:t>ct</a:t>
            </a:r>
            <a:r>
              <a:rPr lang="vi-VN" sz="2800" dirty="0">
                <a:latin typeface="Times New Roman"/>
                <a:ea typeface="Times New Roman"/>
                <a:cs typeface="Times New Roman"/>
              </a:rPr>
              <a:t> + m</a:t>
            </a:r>
            <a:r>
              <a:rPr lang="vi-VN" sz="2800" baseline="-25000" dirty="0">
                <a:latin typeface="Times New Roman"/>
                <a:ea typeface="Times New Roman"/>
                <a:cs typeface="Times New Roman"/>
              </a:rPr>
              <a:t>dm</a:t>
            </a:r>
            <a:r>
              <a:rPr lang="vi-VN" sz="2800" dirty="0">
                <a:latin typeface="Times New Roman"/>
                <a:ea typeface="Times New Roman"/>
                <a:cs typeface="Times New Roman"/>
              </a:rPr>
              <a:t> (trong đó m</a:t>
            </a:r>
            <a:r>
              <a:rPr lang="vi-VN" sz="2800" baseline="-25000" dirty="0">
                <a:latin typeface="Times New Roman"/>
                <a:ea typeface="Times New Roman"/>
                <a:cs typeface="Times New Roman"/>
              </a:rPr>
              <a:t>dm</a:t>
            </a:r>
            <a:r>
              <a:rPr lang="vi-VN" sz="2800" dirty="0">
                <a:latin typeface="Times New Roman"/>
                <a:ea typeface="Times New Roman"/>
                <a:cs typeface="Times New Roman"/>
              </a:rPr>
              <a:t> là khối lượng của dung môi)</a:t>
            </a:r>
            <a:endParaRPr lang="vi-VN" sz="2800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1327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3528" y="571683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1. Tính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khối lượng H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SO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4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có trong 20 gam dung dịch H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SO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4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98%.</a:t>
            </a:r>
            <a:endParaRPr lang="vi-VN" sz="32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634" y="1844824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latin typeface="+mj-lt"/>
              </a:rPr>
              <a:t>Nồng độ phần trăm được xác định bằng biểu thức:</a:t>
            </a:r>
            <a:endParaRPr lang="vi-VN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2852936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C% =</a:t>
            </a:r>
            <a:endParaRPr lang="vi-VN" sz="3200" dirty="0">
              <a:latin typeface="+mj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699792" y="3145323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627784" y="2556193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m</a:t>
            </a:r>
            <a:r>
              <a:rPr lang="vi-VN" sz="3200" baseline="-25000" dirty="0" smtClean="0">
                <a:latin typeface="+mj-lt"/>
              </a:rPr>
              <a:t>ct</a:t>
            </a:r>
            <a:endParaRPr lang="vi-VN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87824" y="3852337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m</a:t>
            </a:r>
            <a:r>
              <a:rPr lang="vi-VN" sz="3200" baseline="-25000" dirty="0" smtClean="0">
                <a:latin typeface="+mj-lt"/>
              </a:rPr>
              <a:t>dd</a:t>
            </a:r>
            <a:endParaRPr lang="vi-VN" sz="32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19872" y="2852936"/>
            <a:ext cx="118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100%</a:t>
            </a:r>
            <a:endParaRPr lang="vi-VN" sz="3200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4634" y="4437112"/>
            <a:ext cx="6769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276320" y="4144724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m</a:t>
            </a:r>
            <a:r>
              <a:rPr lang="vi-VN" sz="3200" baseline="-25000" dirty="0" smtClean="0">
                <a:latin typeface="+mj-lt"/>
              </a:rPr>
              <a:t>ct</a:t>
            </a:r>
            <a:r>
              <a:rPr lang="vi-VN" sz="3200" dirty="0" smtClean="0">
                <a:latin typeface="+mj-lt"/>
              </a:rPr>
              <a:t>=</a:t>
            </a:r>
            <a:endParaRPr lang="vi-VN" sz="3200" dirty="0">
              <a:latin typeface="+mj-lt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411760" y="4437112"/>
            <a:ext cx="11684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23344" y="3852337"/>
            <a:ext cx="908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C% </a:t>
            </a:r>
            <a:endParaRPr lang="vi-VN" sz="32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80995" y="306896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m</a:t>
            </a:r>
            <a:r>
              <a:rPr lang="vi-VN" sz="3200" baseline="-25000" dirty="0" smtClean="0">
                <a:latin typeface="+mj-lt"/>
              </a:rPr>
              <a:t>dd</a:t>
            </a:r>
            <a:endParaRPr lang="vi-VN" sz="32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39752" y="4572417"/>
            <a:ext cx="118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100%</a:t>
            </a:r>
            <a:endParaRPr lang="vi-VN" sz="3200" dirty="0"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51920" y="414908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=</a:t>
            </a:r>
            <a:endParaRPr lang="vi-VN" sz="2800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71386" y="3674301"/>
            <a:ext cx="1524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98%.20 </a:t>
            </a:r>
            <a:endParaRPr lang="vi-VN" sz="3200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83968" y="4512202"/>
            <a:ext cx="1188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100%</a:t>
            </a:r>
            <a:endParaRPr lang="vi-VN" sz="3200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4283968" y="4437112"/>
            <a:ext cx="11881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80112" y="414908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=</a:t>
            </a:r>
            <a:endParaRPr lang="vi-VN" sz="28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026888" y="4001768"/>
            <a:ext cx="1569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16,9 g 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8785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1" grpId="0"/>
      <p:bldP spid="12" grpId="0"/>
      <p:bldP spid="15" grpId="0"/>
      <p:bldP spid="18" grpId="0"/>
      <p:bldP spid="19" grpId="0"/>
      <p:bldP spid="21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2"/>
          <p:cNvSpPr>
            <a:spLocks noChangeArrowheads="1"/>
          </p:cNvSpPr>
          <p:nvPr/>
        </p:nvSpPr>
        <p:spPr bwMode="gray">
          <a:xfrm>
            <a:off x="1331640" y="0"/>
            <a:ext cx="5792936" cy="845454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kern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lang="en-US" sz="2800" b="1" kern="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6712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tan,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431617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049" y="2060848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dung dịch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528" y="3573016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Trả lời câu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hỏi:</a:t>
            </a:r>
            <a:endParaRPr lang="vi-VN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2780928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4437111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- Thế </a:t>
            </a:r>
            <a:r>
              <a:rPr lang="nl-NL" sz="3200" dirty="0">
                <a:solidFill>
                  <a:prstClr val="black"/>
                </a:solidFill>
                <a:latin typeface="Times New Roman"/>
                <a:ea typeface="Calibri"/>
              </a:rPr>
              <a:t>nào là nồng độ </a:t>
            </a:r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mol? </a:t>
            </a:r>
          </a:p>
          <a:p>
            <a:endParaRPr lang="nl-NL" sz="32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- Công </a:t>
            </a:r>
            <a:r>
              <a:rPr lang="nl-NL" sz="3200" dirty="0">
                <a:solidFill>
                  <a:prstClr val="black"/>
                </a:solidFill>
                <a:latin typeface="Times New Roman"/>
                <a:ea typeface="Calibri"/>
              </a:rPr>
              <a:t>thức tính nồng độ </a:t>
            </a:r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mol.</a:t>
            </a:r>
            <a:endParaRPr lang="vi-VN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077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1" y="0"/>
            <a:ext cx="9144000" cy="674716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AutoShape 62"/>
          <p:cNvSpPr>
            <a:spLocks noChangeArrowheads="1"/>
          </p:cNvSpPr>
          <p:nvPr/>
        </p:nvSpPr>
        <p:spPr bwMode="gray">
          <a:xfrm>
            <a:off x="1475657" y="1025770"/>
            <a:ext cx="5792936" cy="8454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gray">
          <a:xfrm>
            <a:off x="899592" y="2103400"/>
            <a:ext cx="2458131" cy="3341824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scene3d>
            <a:camera prst="orthographicFront"/>
            <a:lightRig rig="flat" dir="t">
              <a:rot lat="0" lon="0" rev="2400000"/>
            </a:lightRig>
          </a:scene3d>
          <a:sp3d prstMaterial="softEdge">
            <a:bevelT w="762000" h="965200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NỒNG </a:t>
            </a: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 </a:t>
            </a:r>
          </a:p>
          <a:p>
            <a:pPr algn="ctr" eaLnBrk="0" hangingPunct="0">
              <a:defRPr/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 DUNG </a:t>
            </a:r>
            <a:endParaRPr lang="en-US" sz="2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endParaRPr lang="en-US" sz="24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62"/>
          <p:cNvSpPr>
            <a:spLocks noChangeArrowheads="1"/>
          </p:cNvSpPr>
          <p:nvPr/>
        </p:nvSpPr>
        <p:spPr bwMode="gray">
          <a:xfrm>
            <a:off x="3357722" y="2402811"/>
            <a:ext cx="4166605" cy="49393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tan, 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en-US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AutoShape 63"/>
          <p:cNvSpPr>
            <a:spLocks noChangeArrowheads="1"/>
          </p:cNvSpPr>
          <p:nvPr/>
        </p:nvSpPr>
        <p:spPr bwMode="gray">
          <a:xfrm>
            <a:off x="2814578" y="2400478"/>
            <a:ext cx="563144" cy="739775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6" name="AutoShape 62"/>
          <p:cNvSpPr>
            <a:spLocks noChangeArrowheads="1"/>
          </p:cNvSpPr>
          <p:nvPr/>
        </p:nvSpPr>
        <p:spPr bwMode="gray">
          <a:xfrm>
            <a:off x="3518596" y="3177251"/>
            <a:ext cx="1125412" cy="49393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endParaRPr lang="en-US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AutoShape 63"/>
          <p:cNvSpPr>
            <a:spLocks noChangeArrowheads="1"/>
          </p:cNvSpPr>
          <p:nvPr/>
        </p:nvSpPr>
        <p:spPr bwMode="gray">
          <a:xfrm>
            <a:off x="2940388" y="3143799"/>
            <a:ext cx="563144" cy="739775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900" dirty="0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11" name="AutoShape 62"/>
          <p:cNvSpPr>
            <a:spLocks noChangeArrowheads="1"/>
          </p:cNvSpPr>
          <p:nvPr/>
        </p:nvSpPr>
        <p:spPr bwMode="gray">
          <a:xfrm>
            <a:off x="3503532" y="4006491"/>
            <a:ext cx="3467981" cy="49393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 dung dịch</a:t>
            </a:r>
            <a:endParaRPr lang="en-US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63"/>
          <p:cNvSpPr>
            <a:spLocks noChangeArrowheads="1"/>
          </p:cNvSpPr>
          <p:nvPr/>
        </p:nvSpPr>
        <p:spPr bwMode="gray">
          <a:xfrm>
            <a:off x="2940388" y="3883574"/>
            <a:ext cx="563144" cy="739775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900" dirty="0">
                <a:solidFill>
                  <a:srgbClr val="000066"/>
                </a:solidFill>
                <a:latin typeface="Arial" charset="0"/>
              </a:rPr>
              <a:t>3</a:t>
            </a:r>
          </a:p>
        </p:txBody>
      </p:sp>
      <p:sp>
        <p:nvSpPr>
          <p:cNvPr id="14" name="AutoShape 63"/>
          <p:cNvSpPr>
            <a:spLocks noChangeArrowheads="1"/>
          </p:cNvSpPr>
          <p:nvPr/>
        </p:nvSpPr>
        <p:spPr bwMode="gray">
          <a:xfrm>
            <a:off x="2911148" y="4623349"/>
            <a:ext cx="563144" cy="739775"/>
          </a:xfrm>
          <a:prstGeom prst="diamond">
            <a:avLst/>
          </a:prstGeom>
          <a:solidFill>
            <a:schemeClr val="accent2"/>
          </a:solidFill>
          <a:ln w="25400" algn="ctr">
            <a:solidFill>
              <a:schemeClr val="bg1"/>
            </a:solidFill>
            <a:miter lim="800000"/>
            <a:headEnd/>
            <a:tailEnd/>
          </a:ln>
          <a:effectLst>
            <a:outerShdw dist="63500" dir="221219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900" dirty="0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17" name="AutoShape 62"/>
          <p:cNvSpPr>
            <a:spLocks noChangeArrowheads="1"/>
          </p:cNvSpPr>
          <p:nvPr/>
        </p:nvSpPr>
        <p:spPr bwMode="gray">
          <a:xfrm>
            <a:off x="3518594" y="4746266"/>
            <a:ext cx="4365773" cy="69895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dd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24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ướ</a:t>
            </a:r>
            <a:r>
              <a:rPr lang="en-US" sz="2400" b="1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endParaRPr lang="en-US" sz="2400" b="1" i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091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3" grpId="0" animBg="1"/>
      <p:bldP spid="15" grpId="0" animBg="1"/>
      <p:bldP spid="16" grpId="0" animBg="1"/>
      <p:bldP spid="18" grpId="0" animBg="1"/>
      <p:bldP spid="11" grpId="0" animBg="1"/>
      <p:bldP spid="12" grpId="0" animBg="1"/>
      <p:bldP spid="14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83768" y="-27384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rgbClr val="FF0000"/>
                </a:solidFill>
                <a:latin typeface="+mj-lt"/>
              </a:rPr>
              <a:t>ĐÁP ÁN THẢO LUẬN</a:t>
            </a:r>
          </a:p>
        </p:txBody>
      </p:sp>
      <p:sp>
        <p:nvSpPr>
          <p:cNvPr id="5" name="Rectangle 4"/>
          <p:cNvSpPr/>
          <p:nvPr/>
        </p:nvSpPr>
        <p:spPr>
          <a:xfrm>
            <a:off x="179512" y="611188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- Thế </a:t>
            </a:r>
            <a:r>
              <a:rPr lang="nl-NL" sz="3200" dirty="0">
                <a:solidFill>
                  <a:prstClr val="black"/>
                </a:solidFill>
                <a:latin typeface="Times New Roman"/>
                <a:ea typeface="Calibri"/>
              </a:rPr>
              <a:t>nào là nồng độ </a:t>
            </a:r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mol? </a:t>
            </a:r>
          </a:p>
          <a:p>
            <a:endParaRPr lang="vi-VN" sz="32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endParaRPr lang="vi-VN" sz="3200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endParaRPr lang="nl-NL" sz="32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- Công </a:t>
            </a:r>
            <a:r>
              <a:rPr lang="nl-NL" sz="3200" dirty="0">
                <a:solidFill>
                  <a:prstClr val="black"/>
                </a:solidFill>
                <a:latin typeface="Times New Roman"/>
                <a:ea typeface="Calibri"/>
              </a:rPr>
              <a:t>thức tính nồng độ </a:t>
            </a:r>
            <a:r>
              <a:rPr lang="nl-NL" sz="3200" dirty="0" smtClean="0">
                <a:solidFill>
                  <a:prstClr val="black"/>
                </a:solidFill>
                <a:latin typeface="Times New Roman"/>
                <a:ea typeface="Calibri"/>
              </a:rPr>
              <a:t>mol.</a:t>
            </a:r>
            <a:endParaRPr lang="vi-VN" sz="32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2343" y="1124744"/>
            <a:ext cx="8604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-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Nồng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độ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mol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(C</a:t>
            </a:r>
            <a:r>
              <a:rPr lang="en-US" sz="3200" i="1" baseline="-25000" dirty="0">
                <a:solidFill>
                  <a:srgbClr val="0070C0"/>
                </a:solidFill>
                <a:latin typeface="Times New Roman"/>
                <a:ea typeface="Times New Roman"/>
              </a:rPr>
              <a:t>M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)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của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một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dung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dịch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cho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biết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số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mol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chất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tan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có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trong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 1lít dung </a:t>
            </a:r>
            <a:r>
              <a:rPr lang="en-US" sz="32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dịch</a:t>
            </a:r>
            <a:r>
              <a:rPr lang="en-US" sz="3200" i="1" dirty="0">
                <a:solidFill>
                  <a:srgbClr val="0070C0"/>
                </a:solidFill>
                <a:latin typeface="Times New Roman"/>
                <a:ea typeface="Times New Roman"/>
              </a:rPr>
              <a:t>.</a:t>
            </a:r>
            <a:endParaRPr lang="vi-VN" sz="2800" i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1520" y="3140968"/>
                <a:ext cx="3877408" cy="751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i="1" dirty="0" smtClean="0">
                    <a:solidFill>
                      <a:srgbClr val="0070C0"/>
                    </a:solidFill>
                    <a:latin typeface="Times New Roman"/>
                    <a:ea typeface="Times New Roman"/>
                  </a:rPr>
                  <a:t>- </a:t>
                </a:r>
                <a:r>
                  <a:rPr lang="en-US" sz="3200" i="1" dirty="0" err="1">
                    <a:solidFill>
                      <a:srgbClr val="0070C0"/>
                    </a:solidFill>
                    <a:latin typeface="Times New Roman"/>
                    <a:ea typeface="Times New Roman"/>
                  </a:rPr>
                  <a:t>Công</a:t>
                </a:r>
                <a:r>
                  <a:rPr lang="en-US" sz="3200" i="1" dirty="0">
                    <a:solidFill>
                      <a:srgbClr val="0070C0"/>
                    </a:solidFill>
                    <a:latin typeface="Times New Roman"/>
                    <a:ea typeface="Times New Roman"/>
                  </a:rPr>
                  <a:t> </a:t>
                </a:r>
                <a:r>
                  <a:rPr lang="en-US" sz="3200" i="1" dirty="0" err="1">
                    <a:solidFill>
                      <a:srgbClr val="0070C0"/>
                    </a:solidFill>
                    <a:latin typeface="Times New Roman"/>
                    <a:ea typeface="Times New Roman"/>
                  </a:rPr>
                  <a:t>thức</a:t>
                </a:r>
                <a:r>
                  <a:rPr lang="en-US" sz="3200" i="1" dirty="0">
                    <a:solidFill>
                      <a:srgbClr val="0070C0"/>
                    </a:solidFill>
                    <a:latin typeface="Times New Roman"/>
                    <a:ea typeface="Times New Roman"/>
                  </a:rPr>
                  <a:t>:    C</a:t>
                </a:r>
                <a:r>
                  <a:rPr lang="en-US" sz="3200" i="1" baseline="-25000" dirty="0">
                    <a:solidFill>
                      <a:srgbClr val="0070C0"/>
                    </a:solidFill>
                    <a:effectLst/>
                    <a:latin typeface="Times New Roman"/>
                    <a:ea typeface="Times New Roman"/>
                  </a:rPr>
                  <a:t>M</a:t>
                </a:r>
                <a:r>
                  <a:rPr lang="en-US" sz="3200" i="1" dirty="0">
                    <a:solidFill>
                      <a:srgbClr val="0070C0"/>
                    </a:solidFill>
                    <a:effectLst/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Times New Roman"/>
                          </a:rPr>
                          <m:t>𝑛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70C0"/>
                            </a:solidFill>
                            <a:effectLst/>
                            <a:latin typeface="Cambria Math"/>
                            <a:ea typeface="Times New Roman"/>
                          </a:rPr>
                          <m:t>𝑉</m:t>
                        </m:r>
                      </m:den>
                    </m:f>
                  </m:oMath>
                </a14:m>
                <a:endParaRPr lang="vi-VN" sz="2800" i="1" dirty="0">
                  <a:solidFill>
                    <a:srgbClr val="0070C0"/>
                  </a:solidFill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140968"/>
                <a:ext cx="3877408" cy="751424"/>
              </a:xfrm>
              <a:prstGeom prst="rect">
                <a:avLst/>
              </a:prstGeom>
              <a:blipFill rotWithShape="1">
                <a:blip r:embed="rId2"/>
                <a:stretch>
                  <a:fillRect l="-3931" t="-4032" r="-5818" b="-967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971600" y="3947880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Trong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đó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:</a:t>
            </a:r>
            <a:endParaRPr lang="vi-VN" sz="3200" i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C</a:t>
            </a:r>
            <a:r>
              <a:rPr lang="en-US" sz="3600" i="1" baseline="-25000" dirty="0">
                <a:solidFill>
                  <a:srgbClr val="0070C0"/>
                </a:solidFill>
                <a:latin typeface="Times New Roman"/>
                <a:ea typeface="Times New Roman"/>
              </a:rPr>
              <a:t>M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: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nồng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độ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dung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dịch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(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mol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/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lít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)</a:t>
            </a:r>
            <a:endParaRPr lang="vi-VN" sz="3200" i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fr-FR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n: </a:t>
            </a:r>
            <a:r>
              <a:rPr lang="fr-FR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số</a:t>
            </a:r>
            <a:r>
              <a:rPr lang="fr-FR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mol </a:t>
            </a:r>
            <a:r>
              <a:rPr lang="fr-FR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chất</a:t>
            </a:r>
            <a:r>
              <a:rPr lang="fr-FR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tan (mol)</a:t>
            </a:r>
            <a:endParaRPr lang="vi-VN" sz="3200" i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V :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thể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tích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dung 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dịch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 (</a:t>
            </a:r>
            <a:r>
              <a:rPr lang="en-US" sz="3600" i="1" dirty="0" err="1">
                <a:solidFill>
                  <a:srgbClr val="0070C0"/>
                </a:solidFill>
                <a:latin typeface="Times New Roman"/>
                <a:ea typeface="Times New Roman"/>
              </a:rPr>
              <a:t>lít</a:t>
            </a:r>
            <a:r>
              <a:rPr lang="en-US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)</a:t>
            </a:r>
            <a:endParaRPr lang="vi-VN" sz="3200" i="1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364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2727" y="116632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dung dịch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376" y="701407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</a:t>
            </a:r>
            <a:r>
              <a:rPr lang="vi-VN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mol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2343" y="1271662"/>
            <a:ext cx="8604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/>
                <a:ea typeface="Times New Roman"/>
              </a:rPr>
              <a:t>- </a:t>
            </a:r>
            <a:r>
              <a:rPr lang="en-US" sz="3200" dirty="0" err="1">
                <a:latin typeface="Times New Roman"/>
                <a:ea typeface="Times New Roman"/>
              </a:rPr>
              <a:t>Nồng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độ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mol</a:t>
            </a:r>
            <a:r>
              <a:rPr lang="en-US" sz="3200" dirty="0">
                <a:latin typeface="Times New Roman"/>
                <a:ea typeface="Times New Roman"/>
              </a:rPr>
              <a:t> (C</a:t>
            </a:r>
            <a:r>
              <a:rPr lang="en-US" sz="3200" baseline="-25000" dirty="0">
                <a:latin typeface="Times New Roman"/>
                <a:ea typeface="Times New Roman"/>
              </a:rPr>
              <a:t>M</a:t>
            </a:r>
            <a:r>
              <a:rPr lang="en-US" sz="3200" dirty="0">
                <a:latin typeface="Times New Roman"/>
                <a:ea typeface="Times New Roman"/>
              </a:rPr>
              <a:t>) </a:t>
            </a:r>
            <a:r>
              <a:rPr lang="en-US" sz="3200" dirty="0" err="1">
                <a:latin typeface="Times New Roman"/>
                <a:ea typeface="Times New Roman"/>
              </a:rPr>
              <a:t>của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một</a:t>
            </a:r>
            <a:r>
              <a:rPr lang="en-US" sz="3200" dirty="0">
                <a:latin typeface="Times New Roman"/>
                <a:ea typeface="Times New Roman"/>
              </a:rPr>
              <a:t> dung </a:t>
            </a:r>
            <a:r>
              <a:rPr lang="en-US" sz="3200" dirty="0" err="1">
                <a:latin typeface="Times New Roman"/>
                <a:ea typeface="Times New Roman"/>
              </a:rPr>
              <a:t>dịch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cho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biết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số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mol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chất</a:t>
            </a:r>
            <a:r>
              <a:rPr lang="en-US" sz="3200" dirty="0">
                <a:latin typeface="Times New Roman"/>
                <a:ea typeface="Times New Roman"/>
              </a:rPr>
              <a:t> tan </a:t>
            </a:r>
            <a:r>
              <a:rPr lang="en-US" sz="3200" dirty="0" err="1">
                <a:latin typeface="Times New Roman"/>
                <a:ea typeface="Times New Roman"/>
              </a:rPr>
              <a:t>có</a:t>
            </a:r>
            <a:r>
              <a:rPr lang="en-US" sz="3200" dirty="0">
                <a:latin typeface="Times New Roman"/>
                <a:ea typeface="Times New Roman"/>
              </a:rPr>
              <a:t> </a:t>
            </a:r>
            <a:r>
              <a:rPr lang="en-US" sz="3200" dirty="0" err="1">
                <a:latin typeface="Times New Roman"/>
                <a:ea typeface="Times New Roman"/>
              </a:rPr>
              <a:t>trong</a:t>
            </a:r>
            <a:r>
              <a:rPr lang="en-US" sz="3200" dirty="0">
                <a:latin typeface="Times New Roman"/>
                <a:ea typeface="Times New Roman"/>
              </a:rPr>
              <a:t> 1lít dung </a:t>
            </a:r>
            <a:r>
              <a:rPr lang="en-US" sz="3200" dirty="0" err="1">
                <a:latin typeface="Times New Roman"/>
                <a:ea typeface="Times New Roman"/>
              </a:rPr>
              <a:t>dịch</a:t>
            </a:r>
            <a:r>
              <a:rPr lang="en-US" sz="3200" dirty="0">
                <a:latin typeface="Times New Roman"/>
                <a:ea typeface="Times New Roman"/>
              </a:rPr>
              <a:t>.</a:t>
            </a:r>
            <a:endParaRPr lang="vi-VN" sz="2800" dirty="0">
              <a:effectLst/>
              <a:latin typeface="Times New Roman"/>
              <a:ea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24880" y="2348880"/>
                <a:ext cx="3877408" cy="751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 smtClean="0">
                    <a:solidFill>
                      <a:schemeClr val="tx1"/>
                    </a:solidFill>
                    <a:latin typeface="Times New Roman"/>
                    <a:ea typeface="Times New Roman"/>
                  </a:rPr>
                  <a:t>- </a:t>
                </a:r>
                <a:r>
                  <a:rPr lang="en-US" sz="3200" dirty="0" err="1">
                    <a:solidFill>
                      <a:schemeClr val="tx1"/>
                    </a:solidFill>
                    <a:latin typeface="Times New Roman"/>
                    <a:ea typeface="Times New Roman"/>
                  </a:rPr>
                  <a:t>Công</a:t>
                </a:r>
                <a:r>
                  <a:rPr lang="en-US" sz="3200" dirty="0">
                    <a:solidFill>
                      <a:schemeClr val="tx1"/>
                    </a:solidFill>
                    <a:latin typeface="Times New Roman"/>
                    <a:ea typeface="Times New Roman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Times New Roman"/>
                    <a:ea typeface="Times New Roman"/>
                  </a:rPr>
                  <a:t>thức</a:t>
                </a:r>
                <a:r>
                  <a:rPr lang="en-US" sz="3200" dirty="0">
                    <a:solidFill>
                      <a:schemeClr val="tx1"/>
                    </a:solidFill>
                    <a:latin typeface="Times New Roman"/>
                    <a:ea typeface="Times New Roman"/>
                  </a:rPr>
                  <a:t>:    C</a:t>
                </a:r>
                <a:r>
                  <a:rPr lang="en-US" sz="3200" baseline="-25000" dirty="0">
                    <a:solidFill>
                      <a:schemeClr val="tx1"/>
                    </a:solidFill>
                    <a:effectLst/>
                    <a:latin typeface="Times New Roman"/>
                    <a:ea typeface="Times New Roman"/>
                  </a:rPr>
                  <a:t>M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ea typeface="Times New Roman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 i="0">
                            <a:solidFill>
                              <a:schemeClr val="tx1"/>
                            </a:solidFill>
                            <a:effectLst/>
                            <a:latin typeface="Cambria Math"/>
                            <a:ea typeface="Times New Roman"/>
                          </a:rPr>
                          <m:t>V</m:t>
                        </m:r>
                      </m:den>
                    </m:f>
                  </m:oMath>
                </a14:m>
                <a:endParaRPr lang="vi-VN" sz="2800" dirty="0">
                  <a:solidFill>
                    <a:schemeClr val="tx1"/>
                  </a:solidFill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80" y="2348880"/>
                <a:ext cx="3877408" cy="751424"/>
              </a:xfrm>
              <a:prstGeom prst="rect">
                <a:avLst/>
              </a:prstGeom>
              <a:blipFill rotWithShape="1">
                <a:blip r:embed="rId2"/>
                <a:stretch>
                  <a:fillRect l="-4088" t="-4032" r="-4245" b="-967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868163" y="3212976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/>
                <a:ea typeface="Times New Roman"/>
              </a:rPr>
              <a:t>Trong</a:t>
            </a:r>
            <a:r>
              <a:rPr lang="en-US" sz="3600" dirty="0">
                <a:latin typeface="Times New Roman"/>
                <a:ea typeface="Times New Roman"/>
              </a:rPr>
              <a:t> </a:t>
            </a:r>
            <a:r>
              <a:rPr lang="en-US" sz="3600" dirty="0" err="1">
                <a:latin typeface="Times New Roman"/>
                <a:ea typeface="Times New Roman"/>
              </a:rPr>
              <a:t>đó</a:t>
            </a:r>
            <a:r>
              <a:rPr lang="en-US" sz="3600" dirty="0">
                <a:latin typeface="Times New Roman"/>
                <a:ea typeface="Times New Roman"/>
              </a:rPr>
              <a:t>:</a:t>
            </a:r>
            <a:endParaRPr lang="vi-VN" sz="3200" dirty="0">
              <a:latin typeface="Times New Roman"/>
              <a:ea typeface="Times New Roman"/>
            </a:endParaRPr>
          </a:p>
          <a:p>
            <a:r>
              <a:rPr lang="en-US" sz="3600" dirty="0">
                <a:latin typeface="Times New Roman"/>
                <a:ea typeface="Times New Roman"/>
              </a:rPr>
              <a:t>C</a:t>
            </a:r>
            <a:r>
              <a:rPr lang="en-US" sz="3600" baseline="-25000" dirty="0">
                <a:latin typeface="Times New Roman"/>
                <a:ea typeface="Times New Roman"/>
              </a:rPr>
              <a:t>M</a:t>
            </a:r>
            <a:r>
              <a:rPr lang="en-US" sz="3600" dirty="0">
                <a:latin typeface="Times New Roman"/>
                <a:ea typeface="Times New Roman"/>
              </a:rPr>
              <a:t> : </a:t>
            </a:r>
            <a:r>
              <a:rPr lang="en-US" sz="3600" dirty="0" err="1">
                <a:latin typeface="Times New Roman"/>
                <a:ea typeface="Times New Roman"/>
              </a:rPr>
              <a:t>nồng</a:t>
            </a:r>
            <a:r>
              <a:rPr lang="en-US" sz="3600" dirty="0">
                <a:latin typeface="Times New Roman"/>
                <a:ea typeface="Times New Roman"/>
              </a:rPr>
              <a:t> </a:t>
            </a:r>
            <a:r>
              <a:rPr lang="en-US" sz="3600" dirty="0" err="1">
                <a:latin typeface="Times New Roman"/>
                <a:ea typeface="Times New Roman"/>
              </a:rPr>
              <a:t>độ</a:t>
            </a:r>
            <a:r>
              <a:rPr lang="en-US" sz="3600" dirty="0">
                <a:latin typeface="Times New Roman"/>
                <a:ea typeface="Times New Roman"/>
              </a:rPr>
              <a:t> dung </a:t>
            </a:r>
            <a:r>
              <a:rPr lang="en-US" sz="3600" dirty="0" err="1">
                <a:latin typeface="Times New Roman"/>
                <a:ea typeface="Times New Roman"/>
              </a:rPr>
              <a:t>dịch</a:t>
            </a:r>
            <a:r>
              <a:rPr lang="en-US" sz="3600" dirty="0">
                <a:latin typeface="Times New Roman"/>
                <a:ea typeface="Times New Roman"/>
              </a:rPr>
              <a:t> (</a:t>
            </a:r>
            <a:r>
              <a:rPr lang="en-US" sz="3600" dirty="0" err="1">
                <a:latin typeface="Times New Roman"/>
                <a:ea typeface="Times New Roman"/>
              </a:rPr>
              <a:t>mol</a:t>
            </a:r>
            <a:r>
              <a:rPr lang="en-US" sz="3600" dirty="0">
                <a:latin typeface="Times New Roman"/>
                <a:ea typeface="Times New Roman"/>
              </a:rPr>
              <a:t>/</a:t>
            </a:r>
            <a:r>
              <a:rPr lang="en-US" sz="3600" dirty="0" err="1">
                <a:latin typeface="Times New Roman"/>
                <a:ea typeface="Times New Roman"/>
              </a:rPr>
              <a:t>lít</a:t>
            </a:r>
            <a:r>
              <a:rPr lang="en-US" sz="3600" dirty="0">
                <a:latin typeface="Times New Roman"/>
                <a:ea typeface="Times New Roman"/>
              </a:rPr>
              <a:t>)</a:t>
            </a:r>
            <a:endParaRPr lang="vi-VN" sz="3200" dirty="0">
              <a:latin typeface="Times New Roman"/>
              <a:ea typeface="Times New Roman"/>
            </a:endParaRPr>
          </a:p>
          <a:p>
            <a:r>
              <a:rPr lang="fr-FR" sz="3600" dirty="0">
                <a:latin typeface="Times New Roman"/>
                <a:ea typeface="Times New Roman"/>
              </a:rPr>
              <a:t>n: </a:t>
            </a:r>
            <a:r>
              <a:rPr lang="fr-FR" sz="3600" dirty="0" err="1">
                <a:latin typeface="Times New Roman"/>
                <a:ea typeface="Times New Roman"/>
              </a:rPr>
              <a:t>số</a:t>
            </a:r>
            <a:r>
              <a:rPr lang="fr-FR" sz="3600" dirty="0">
                <a:latin typeface="Times New Roman"/>
                <a:ea typeface="Times New Roman"/>
              </a:rPr>
              <a:t> mol </a:t>
            </a:r>
            <a:r>
              <a:rPr lang="fr-FR" sz="3600" dirty="0" err="1">
                <a:latin typeface="Times New Roman"/>
                <a:ea typeface="Times New Roman"/>
              </a:rPr>
              <a:t>chất</a:t>
            </a:r>
            <a:r>
              <a:rPr lang="fr-FR" sz="3600" dirty="0">
                <a:latin typeface="Times New Roman"/>
                <a:ea typeface="Times New Roman"/>
              </a:rPr>
              <a:t> tan (mol)</a:t>
            </a:r>
            <a:endParaRPr lang="vi-VN" sz="3200" dirty="0">
              <a:latin typeface="Times New Roman"/>
              <a:ea typeface="Times New Roman"/>
            </a:endParaRPr>
          </a:p>
          <a:p>
            <a:r>
              <a:rPr lang="en-US" sz="3600" dirty="0">
                <a:latin typeface="Times New Roman"/>
                <a:ea typeface="Times New Roman"/>
              </a:rPr>
              <a:t>V : </a:t>
            </a:r>
            <a:r>
              <a:rPr lang="en-US" sz="3600" dirty="0" err="1">
                <a:latin typeface="Times New Roman"/>
                <a:ea typeface="Times New Roman"/>
              </a:rPr>
              <a:t>thể</a:t>
            </a:r>
            <a:r>
              <a:rPr lang="en-US" sz="3600" dirty="0">
                <a:latin typeface="Times New Roman"/>
                <a:ea typeface="Times New Roman"/>
              </a:rPr>
              <a:t> </a:t>
            </a:r>
            <a:r>
              <a:rPr lang="en-US" sz="3600" dirty="0" err="1">
                <a:latin typeface="Times New Roman"/>
                <a:ea typeface="Times New Roman"/>
              </a:rPr>
              <a:t>tích</a:t>
            </a:r>
            <a:r>
              <a:rPr lang="en-US" sz="3600" dirty="0">
                <a:latin typeface="Times New Roman"/>
                <a:ea typeface="Times New Roman"/>
              </a:rPr>
              <a:t> dung </a:t>
            </a:r>
            <a:r>
              <a:rPr lang="en-US" sz="3600" dirty="0" err="1">
                <a:latin typeface="Times New Roman"/>
                <a:ea typeface="Times New Roman"/>
              </a:rPr>
              <a:t>dịch</a:t>
            </a:r>
            <a:r>
              <a:rPr lang="en-US" sz="3600" dirty="0">
                <a:latin typeface="Times New Roman"/>
                <a:ea typeface="Times New Roman"/>
              </a:rPr>
              <a:t> (</a:t>
            </a:r>
            <a:r>
              <a:rPr lang="en-US" sz="3600" dirty="0" err="1">
                <a:latin typeface="Times New Roman"/>
                <a:ea typeface="Times New Roman"/>
              </a:rPr>
              <a:t>lít</a:t>
            </a:r>
            <a:r>
              <a:rPr lang="en-US" sz="3600" dirty="0">
                <a:latin typeface="Times New Roman"/>
                <a:ea typeface="Times New Roman"/>
              </a:rPr>
              <a:t>)</a:t>
            </a:r>
            <a:endParaRPr lang="vi-VN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0705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3168" y="464473"/>
            <a:ext cx="89608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 smtClean="0">
                <a:solidFill>
                  <a:srgbClr val="000000"/>
                </a:solidFill>
                <a:latin typeface="+mj-lt"/>
              </a:rPr>
              <a:t>2. Trộn </a:t>
            </a:r>
            <a:r>
              <a:rPr lang="vi-VN" sz="2800" dirty="0">
                <a:solidFill>
                  <a:srgbClr val="000000"/>
                </a:solidFill>
                <a:latin typeface="+mj-lt"/>
              </a:rPr>
              <a:t>lẫn 2 lít dung dịch urea 0,02 M (dung dịch A) với 3 lít dung dịch urea 0,1 M (dung dịch B), thu được 5 lít dung dịch C.</a:t>
            </a:r>
          </a:p>
          <a:p>
            <a:pPr algn="just"/>
            <a:r>
              <a:rPr lang="vi-VN" sz="2800" dirty="0">
                <a:solidFill>
                  <a:srgbClr val="000000"/>
                </a:solidFill>
                <a:latin typeface="+mj-lt"/>
              </a:rPr>
              <a:t>a) Tính số mol urea trong dung dịch A, B và C.</a:t>
            </a:r>
          </a:p>
          <a:p>
            <a:pPr algn="just"/>
            <a:r>
              <a:rPr lang="vi-VN" sz="2800" dirty="0">
                <a:solidFill>
                  <a:srgbClr val="000000"/>
                </a:solidFill>
                <a:latin typeface="+mj-lt"/>
              </a:rPr>
              <a:t>b) Tính nồng độ mol của dung dịch C. Nhận xét về giá trị nồng độ mol của dung dịch C so với nồng độ mol của dung dịch A và B.</a:t>
            </a:r>
            <a:endParaRPr lang="vi-VN" sz="28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1126" y="3887470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solidFill>
                  <a:srgbClr val="000000"/>
                </a:solidFill>
                <a:latin typeface="+mj-lt"/>
              </a:rPr>
              <a:t>Nồng độ mol được xác định bằng biểu thức: </a:t>
            </a:r>
            <a:endParaRPr lang="vi-VN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99498" y="3280628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>
                <a:latin typeface="+mj-lt"/>
              </a:rPr>
              <a:t>Giải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55576" y="4390789"/>
                <a:ext cx="1343060" cy="751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srgbClr val="333333"/>
                    </a:solidFill>
                    <a:latin typeface="Times New Roman"/>
                    <a:ea typeface="Times New Roman"/>
                  </a:rPr>
                  <a:t>C</a:t>
                </a:r>
                <a:r>
                  <a:rPr lang="en-US" sz="3200" baseline="-25000" dirty="0">
                    <a:solidFill>
                      <a:srgbClr val="333333"/>
                    </a:solidFill>
                    <a:effectLst/>
                    <a:latin typeface="Times New Roman"/>
                    <a:ea typeface="Times New Roman"/>
                  </a:rPr>
                  <a:t>M</a:t>
                </a:r>
                <a:r>
                  <a:rPr lang="en-US" sz="3200" dirty="0">
                    <a:solidFill>
                      <a:srgbClr val="333333"/>
                    </a:solidFill>
                    <a:effectLst/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srgbClr val="333333"/>
                            </a:solidFill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333333"/>
                            </a:solidFill>
                            <a:effectLst/>
                            <a:latin typeface="Cambria Math"/>
                            <a:ea typeface="Times New Roman"/>
                          </a:rPr>
                          <m:t>𝑛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333333"/>
                            </a:solidFill>
                            <a:effectLst/>
                            <a:latin typeface="Cambria Math"/>
                            <a:ea typeface="Times New Roman"/>
                          </a:rPr>
                          <m:t>𝑉</m:t>
                        </m:r>
                      </m:den>
                    </m:f>
                  </m:oMath>
                </a14:m>
                <a:endParaRPr lang="vi-VN" sz="2800" dirty="0">
                  <a:effectLst/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390789"/>
                <a:ext cx="1343060" cy="751424"/>
              </a:xfrm>
              <a:prstGeom prst="rect">
                <a:avLst/>
              </a:prstGeom>
              <a:blipFill rotWithShape="1">
                <a:blip r:embed="rId2"/>
                <a:stretch>
                  <a:fillRect l="-11818" t="-4032" r="-18182" b="-967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>
            <a:off x="2411760" y="4766501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147831" y="4410690"/>
            <a:ext cx="16401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 dirty="0">
                <a:solidFill>
                  <a:srgbClr val="000000"/>
                </a:solidFill>
                <a:latin typeface="Times New Roman"/>
                <a:ea typeface="Calibri"/>
              </a:rPr>
              <a:t>n= C</a:t>
            </a:r>
            <a:r>
              <a:rPr lang="nl-NL" sz="3200" baseline="-25000" dirty="0">
                <a:solidFill>
                  <a:srgbClr val="000000"/>
                </a:solidFill>
                <a:latin typeface="Times New Roman"/>
                <a:ea typeface="Calibri"/>
              </a:rPr>
              <a:t>M</a:t>
            </a:r>
            <a:r>
              <a:rPr lang="nl-NL" sz="3200" dirty="0">
                <a:solidFill>
                  <a:srgbClr val="000000"/>
                </a:solidFill>
                <a:latin typeface="Times New Roman"/>
                <a:ea typeface="Calibri"/>
              </a:rPr>
              <a:t>.V</a:t>
            </a:r>
            <a:endParaRPr lang="vi-VN" sz="3200" dirty="0"/>
          </a:p>
        </p:txBody>
      </p:sp>
      <p:sp>
        <p:nvSpPr>
          <p:cNvPr id="29" name="Rectangle 28"/>
          <p:cNvSpPr/>
          <p:nvPr/>
        </p:nvSpPr>
        <p:spPr>
          <a:xfrm>
            <a:off x="216024" y="5142213"/>
            <a:ext cx="83884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Số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mol urea trong dung dịch A là</a:t>
            </a:r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:</a:t>
            </a:r>
          </a:p>
          <a:p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n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(A)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= 0,02 . 2 = 0,04 (mol).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456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3" grpId="0"/>
      <p:bldP spid="25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62646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latin typeface="+mj-lt"/>
              </a:rPr>
              <a:t>Số mol urea trong dung dịch B là</a:t>
            </a:r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:</a:t>
            </a:r>
          </a:p>
          <a:p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n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(B)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= 0,1 . 3 = 0,3 (mol).</a:t>
            </a:r>
            <a:endParaRPr lang="vi-VN" sz="32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636" y="1484784"/>
            <a:ext cx="6462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latin typeface="+mj-lt"/>
              </a:rPr>
              <a:t>Số mol urea trong dung dịch C là: </a:t>
            </a:r>
            <a:endParaRPr lang="vi-VN" sz="3200" dirty="0" smtClean="0">
              <a:solidFill>
                <a:srgbClr val="000000"/>
              </a:solidFill>
              <a:latin typeface="+mj-lt"/>
            </a:endParaRPr>
          </a:p>
          <a:p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n</a:t>
            </a:r>
            <a:r>
              <a:rPr lang="vi-VN" sz="3200" baseline="-25000" dirty="0" smtClean="0">
                <a:solidFill>
                  <a:srgbClr val="000000"/>
                </a:solidFill>
                <a:latin typeface="+mj-lt"/>
              </a:rPr>
              <a:t>(C</a:t>
            </a:r>
            <a:r>
              <a:rPr lang="vi-VN" sz="3200" baseline="-25000" dirty="0">
                <a:solidFill>
                  <a:srgbClr val="000000"/>
                </a:solidFill>
                <a:latin typeface="+mj-lt"/>
              </a:rPr>
              <a:t>)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 = 0,04 + 0,3 = 0,34 (mol).</a:t>
            </a:r>
            <a:endParaRPr lang="vi-VN" sz="3200" dirty="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270892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latin typeface="+mj-lt"/>
              </a:rPr>
              <a:t>b) Nồng độ mol của dung dịch C </a:t>
            </a:r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là: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11560" y="3459934"/>
                <a:ext cx="1342034" cy="7512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US" sz="3200" dirty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C</a:t>
                </a:r>
                <a:r>
                  <a:rPr lang="en-US" sz="3200" baseline="-25000" dirty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M</a:t>
                </a:r>
                <a:r>
                  <a:rPr lang="en-US" sz="3200" dirty="0">
                    <a:solidFill>
                      <a:prstClr val="black"/>
                    </a:solidFill>
                    <a:latin typeface="Times New Roman"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3200" i="1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</a:rPr>
                          <m:t>n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200">
                            <a:solidFill>
                              <a:prstClr val="black"/>
                            </a:solidFill>
                            <a:latin typeface="Cambria Math"/>
                            <a:ea typeface="Times New Roman"/>
                          </a:rPr>
                          <m:t>V</m:t>
                        </m:r>
                      </m:den>
                    </m:f>
                  </m:oMath>
                </a14:m>
                <a:endParaRPr lang="vi-VN" sz="2800" dirty="0">
                  <a:solidFill>
                    <a:prstClr val="black"/>
                  </a:solidFill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459934"/>
                <a:ext cx="1342034" cy="751296"/>
              </a:xfrm>
              <a:prstGeom prst="rect">
                <a:avLst/>
              </a:prstGeom>
              <a:blipFill rotWithShape="1">
                <a:blip r:embed="rId2"/>
                <a:stretch>
                  <a:fillRect l="-11364" t="-4065" r="-18636" b="-10569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53594" y="357397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</a:t>
            </a:r>
            <a:endParaRPr lang="vi-VN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411760" y="3212976"/>
            <a:ext cx="1178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0,34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411760" y="3835582"/>
            <a:ext cx="11782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86733" y="3861048"/>
            <a:ext cx="5891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5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0006" y="3505363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</a:t>
            </a:r>
            <a:endParaRPr lang="vi-VN" sz="2800" dirty="0"/>
          </a:p>
        </p:txBody>
      </p:sp>
      <p:sp>
        <p:nvSpPr>
          <p:cNvPr id="17" name="Rectangle 16"/>
          <p:cNvSpPr/>
          <p:nvPr/>
        </p:nvSpPr>
        <p:spPr>
          <a:xfrm>
            <a:off x="3985942" y="3505363"/>
            <a:ext cx="18485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latin typeface="+mj-lt"/>
              </a:rPr>
              <a:t>0,068(M).</a:t>
            </a:r>
            <a:endParaRPr lang="vi-VN" sz="320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51520" y="4425922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latin typeface="+mj-lt"/>
              </a:rPr>
              <a:t>Ta có: Nồng độ mol của dung dịch A &lt; Nồng độ mol của dung dịch C &lt; Nồng độ mol của dung dịch B.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65968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5" grpId="0"/>
      <p:bldP spid="16" grpId="0"/>
      <p:bldP spid="17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2"/>
          <p:cNvSpPr>
            <a:spLocks noChangeArrowheads="1"/>
          </p:cNvSpPr>
          <p:nvPr/>
        </p:nvSpPr>
        <p:spPr bwMode="gray">
          <a:xfrm>
            <a:off x="1331640" y="0"/>
            <a:ext cx="5792936" cy="845454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kern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lang="en-US" sz="2800" b="1" kern="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6712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tan,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431617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049" y="2060848"/>
            <a:ext cx="4441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Nồng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 dung dịch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2708920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IV/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hành pha chế dung dịch theo nồng độ cho trước</a:t>
            </a:r>
          </a:p>
        </p:txBody>
      </p:sp>
    </p:spTree>
    <p:extLst>
      <p:ext uri="{BB962C8B-B14F-4D97-AF65-F5344CB8AC3E}">
        <p14:creationId xmlns:p14="http://schemas.microsoft.com/office/powerpoint/2010/main" val="616097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40466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- Pha 100 gam dung dịch muối ăn nồng độ 0,9% 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- Tiến hành: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+ Xác định khối lượng muối ăn và nước.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+ Cân m</a:t>
            </a:r>
            <a:r>
              <a:rPr lang="nl-NL" sz="3200" baseline="-25000" dirty="0">
                <a:latin typeface="Times New Roman"/>
                <a:ea typeface="Calibri"/>
                <a:cs typeface="Times New Roman"/>
              </a:rPr>
              <a:t>1 </a:t>
            </a:r>
            <a:r>
              <a:rPr lang="nl-NL" sz="3200" dirty="0">
                <a:latin typeface="Times New Roman"/>
                <a:ea typeface="Calibri"/>
                <a:cs typeface="Times New Roman"/>
              </a:rPr>
              <a:t>gam muối ăn cho vào cốc thủy tinh.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Calibri"/>
                <a:cs typeface="Times New Roman"/>
              </a:rPr>
              <a:t>+ Cân m</a:t>
            </a:r>
            <a:r>
              <a:rPr lang="nl-NL" sz="3200" baseline="-25000" dirty="0">
                <a:latin typeface="Times New Roman"/>
                <a:ea typeface="Calibri"/>
                <a:cs typeface="Times New Roman"/>
              </a:rPr>
              <a:t>2</a:t>
            </a:r>
            <a:r>
              <a:rPr lang="nl-NL" sz="3200" dirty="0">
                <a:latin typeface="Times New Roman"/>
                <a:ea typeface="Calibri"/>
                <a:cs typeface="Times New Roman"/>
              </a:rPr>
              <a:t> gam nước cất, rót vào cốc, lắc đều cho muối tan hết.</a:t>
            </a:r>
            <a:endParaRPr lang="vi-VN" sz="3200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3899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11760" y="-2738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1520" y="404664"/>
            <a:ext cx="854979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Tại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sao phải dùng muối ăn khan để pha dung dịch</a:t>
            </a:r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?</a:t>
            </a:r>
          </a:p>
          <a:p>
            <a:r>
              <a:rPr lang="vi-VN" sz="3600" i="1" dirty="0">
                <a:solidFill>
                  <a:srgbClr val="0070C0"/>
                </a:solidFill>
                <a:latin typeface="Times New Roman"/>
                <a:ea typeface="Times New Roman"/>
              </a:rPr>
              <a:t>Dùng muối ăn khan pha dung dịch để xác định được chính xác khối lượng chất tan.</a:t>
            </a:r>
            <a:endParaRPr lang="vi-VN" sz="3200" i="1" dirty="0">
              <a:solidFill>
                <a:srgbClr val="0070C0"/>
              </a:solidFill>
              <a:latin typeface="Times New Roman"/>
              <a:ea typeface="Times New Roman"/>
            </a:endParaRPr>
          </a:p>
          <a:p>
            <a:pPr algn="just"/>
            <a:r>
              <a:rPr lang="vi-VN" sz="3200" dirty="0" smtClean="0">
                <a:solidFill>
                  <a:srgbClr val="000000"/>
                </a:solidFill>
                <a:latin typeface="+mj-lt"/>
              </a:rPr>
              <a:t>2. </a:t>
            </a:r>
            <a:r>
              <a:rPr lang="vi-VN" sz="3200" dirty="0">
                <a:solidFill>
                  <a:srgbClr val="000000"/>
                </a:solidFill>
                <a:latin typeface="+mj-lt"/>
              </a:rPr>
              <a:t>Dung dịch muối ăn nồng độ 0,9% có thể được dùng để làm gì?</a:t>
            </a:r>
            <a:endParaRPr lang="vi-VN" sz="3200" b="0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573016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i="1" dirty="0">
                <a:solidFill>
                  <a:srgbClr val="0070C0"/>
                </a:solidFill>
                <a:latin typeface="+mj-lt"/>
              </a:rPr>
              <a:t>- Làm thuốc nhỏ mắt, thuốc nhỏ mũi, thuốc nhỏ tai, súc miệng và rửa vết thương, giúp làm sạch, loại bỏ chất bẩn, vi khuẩn, ngăn ngừa viêm nhiễm…</a:t>
            </a:r>
          </a:p>
          <a:p>
            <a:pPr algn="just"/>
            <a:r>
              <a:rPr lang="vi-VN" sz="3200" i="1" dirty="0">
                <a:solidFill>
                  <a:srgbClr val="0070C0"/>
                </a:solidFill>
                <a:latin typeface="+mj-lt"/>
              </a:rPr>
              <a:t>- Dùng làm dịch truyền vào cơ thể để điều trị tình trạng mất nước do một số bệnh lí gây ra như đái tháo đường, viêm dạ dày …</a:t>
            </a:r>
            <a:endParaRPr lang="vi-VN" sz="3200" b="0" i="1" dirty="0">
              <a:solidFill>
                <a:srgbClr val="0070C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13126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79647" y="4077072"/>
            <a:ext cx="504056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15816" y="22730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1124744"/>
            <a:ext cx="8676456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Câu 1: </a:t>
            </a: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Độ tan của một chất trong nước ở nhiệt độ xác định là   </a:t>
            </a:r>
            <a:endParaRPr lang="vi-VN" sz="24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A. Số gam chất đó có thể tan trong 100 gam dung dịch.</a:t>
            </a:r>
            <a:endParaRPr lang="vi-VN" sz="24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B. Số gam chất đó có thể tan trong 100 gam nước.</a:t>
            </a:r>
            <a:endParaRPr lang="vi-VN" sz="24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C. Số gam chất đó có thể tan trong 100 gam dung môi để tạo thành dung dịch bão hòa.</a:t>
            </a:r>
            <a:endParaRPr lang="vi-VN" sz="24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D. Số gam chất đó có thể tan trong 100 gam nước để tạo thành dung dịch bão hòa.</a:t>
            </a:r>
            <a:endParaRPr lang="vi-VN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83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539552" y="4243129"/>
            <a:ext cx="504056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67651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9552" y="836712"/>
            <a:ext cx="820891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15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Câu 2: 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Có một cốc đựng dung dịch NaCl bão hòa ở nhiệt độ phòng. Làm thế nào để dung dịch đó trở thành chưa bão hòa?  </a:t>
            </a:r>
            <a:endParaRPr lang="vi-VN" sz="2800" dirty="0">
              <a:latin typeface="Times New Roman"/>
              <a:ea typeface="Times New Roman"/>
            </a:endParaRPr>
          </a:p>
          <a:p>
            <a:pPr marL="28575" marR="28575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A. Cho thêm tinh thể NaCl vào dung dịch. </a:t>
            </a:r>
            <a:endParaRPr lang="vi-VN" sz="2800" dirty="0">
              <a:latin typeface="Times New Roman"/>
              <a:ea typeface="Times New Roman"/>
            </a:endParaRPr>
          </a:p>
          <a:p>
            <a:pPr marL="28575" marR="28575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B. Cho thêm nước cất vào dung dịch.</a:t>
            </a:r>
            <a:endParaRPr lang="vi-VN" sz="2800" dirty="0">
              <a:latin typeface="Times New Roman"/>
              <a:ea typeface="Times New Roman"/>
            </a:endParaRPr>
          </a:p>
          <a:p>
            <a:pPr marL="28575" marR="28575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C. Đun nóng dung dịch.           </a:t>
            </a:r>
            <a:endParaRPr lang="vi-VN" sz="2800" dirty="0">
              <a:latin typeface="Times New Roman"/>
              <a:ea typeface="Times New Roman"/>
            </a:endParaRPr>
          </a:p>
          <a:p>
            <a:pPr marL="28575" marR="28575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D. cả B và C đều đúng</a:t>
            </a:r>
            <a:endParaRPr lang="vi-VN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4846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233760" y="5805264"/>
            <a:ext cx="504056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724128" y="2948874"/>
            <a:ext cx="504056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-2738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619516"/>
            <a:ext cx="84969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Câu 3: 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Hòa tan 14,36 gam NaCl vào 40 gam nước ở nhiệt độ 20</a:t>
            </a:r>
            <a:r>
              <a:rPr lang="vi-VN" sz="320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 thì thu được dung dịch bão hòa. Độ tan của NaCl ở nhiệt độ đó là: 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A. 35,5 gam. </a:t>
            </a:r>
            <a:r>
              <a:rPr lang="vi-VN" sz="2800" dirty="0" smtClean="0">
                <a:latin typeface="Times New Roman"/>
                <a:ea typeface="Times New Roman"/>
              </a:rPr>
              <a:t>				</a:t>
            </a: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. 35,9 gam.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C. 36,5 gam. </a:t>
            </a:r>
            <a:r>
              <a:rPr lang="vi-VN" sz="2800" dirty="0" smtClean="0">
                <a:latin typeface="Times New Roman"/>
                <a:ea typeface="Times New Roman"/>
              </a:rPr>
              <a:t>				</a:t>
            </a: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. 37,2 gam.</a:t>
            </a:r>
            <a:endParaRPr lang="vi-VN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3760" y="3524938"/>
            <a:ext cx="871296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Câu 4: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 Ở 20</a:t>
            </a:r>
            <a:r>
              <a:rPr lang="vi-VN" sz="320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C, khi hòa tan 40 gam kali nitrat vào 95 gam nước thì được dung dịch bão hòa.  Vậy ở 20</a:t>
            </a:r>
            <a:r>
              <a:rPr lang="vi-VN" sz="3200" baseline="30000" dirty="0">
                <a:solidFill>
                  <a:srgbClr val="000000"/>
                </a:solidFill>
                <a:latin typeface="Times New Roman"/>
                <a:ea typeface="Times New Roman"/>
              </a:rPr>
              <a:t>o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C, độ tan của kali nitrat là: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A. 40,1 </a:t>
            </a: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gam.</a:t>
            </a:r>
            <a:r>
              <a:rPr lang="vi-VN" sz="2800" dirty="0" smtClean="0">
                <a:latin typeface="Times New Roman"/>
                <a:ea typeface="Times New Roman"/>
              </a:rPr>
              <a:t>				</a:t>
            </a: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B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. 44,2 gam.       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C. 42,1 gam.        </a:t>
            </a:r>
            <a:r>
              <a:rPr lang="vi-VN" sz="2800" dirty="0" smtClean="0">
                <a:latin typeface="Times New Roman"/>
                <a:ea typeface="Times New Roman"/>
              </a:rPr>
              <a:t>			</a:t>
            </a: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D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. 43,5 gam.</a:t>
            </a:r>
            <a:endParaRPr lang="vi-VN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7258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2"/>
          <p:cNvSpPr>
            <a:spLocks noChangeArrowheads="1"/>
          </p:cNvSpPr>
          <p:nvPr/>
        </p:nvSpPr>
        <p:spPr bwMode="gray">
          <a:xfrm>
            <a:off x="1331640" y="0"/>
            <a:ext cx="5792936" cy="845454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980728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tan,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1560" y="1484784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nhóm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2449" y="2421960"/>
            <a:ext cx="88702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i="1" dirty="0">
                <a:latin typeface="+mj-lt"/>
              </a:rPr>
              <a:t>Chuẩn bị: </a:t>
            </a:r>
            <a:r>
              <a:rPr lang="vi-VN" sz="3200" dirty="0">
                <a:latin typeface="+mj-lt"/>
              </a:rPr>
              <a:t>nước, muối ăn, sữa bột (hoặc bột sắn, bột gạo, …), copper(II) sulfate; cốc thuỷ tinh, đũa khuấy</a:t>
            </a:r>
            <a:r>
              <a:rPr lang="vi-VN" sz="3200" dirty="0" smtClean="0">
                <a:latin typeface="+mj-lt"/>
              </a:rPr>
              <a:t>.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84808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84199" y="3789040"/>
            <a:ext cx="504056" cy="576064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7824" y="-2738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520" y="980728"/>
            <a:ext cx="8568952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Câu 5: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 Tính độ tan của K</a:t>
            </a:r>
            <a:r>
              <a:rPr lang="vi-VN" sz="3200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CO</a:t>
            </a:r>
            <a:r>
              <a:rPr lang="vi-VN" sz="3200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 trong nước ở 20°C. Biết rằng ở nhiệt độ này hòa tan hết 45 gam muối trong 150 gam nước thì dung dịch bão hòa. 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A. 20 gam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B. 45 gam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C. 30 gam                    </a:t>
            </a:r>
            <a:endParaRPr lang="vi-VN" sz="28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3200" dirty="0">
                <a:solidFill>
                  <a:srgbClr val="000000"/>
                </a:solidFill>
                <a:latin typeface="Times New Roman"/>
                <a:ea typeface="Times New Roman"/>
              </a:rPr>
              <a:t>D. 12 gam</a:t>
            </a:r>
            <a:endParaRPr lang="vi-VN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455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7824" y="-2738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836712"/>
            <a:ext cx="835292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latin typeface="Times New Roman"/>
                <a:ea typeface="Times New Roman"/>
              </a:rPr>
              <a:t>Bài </a:t>
            </a:r>
            <a:r>
              <a:rPr lang="vi-VN" sz="2800" dirty="0" smtClean="0">
                <a:latin typeface="Times New Roman"/>
                <a:ea typeface="Times New Roman"/>
              </a:rPr>
              <a:t>7.</a:t>
            </a:r>
            <a:r>
              <a:rPr lang="vi-VN" sz="2800" dirty="0" smtClean="0">
                <a:solidFill>
                  <a:srgbClr val="212529"/>
                </a:solidFill>
                <a:latin typeface="Times New Roman"/>
                <a:ea typeface="Times New Roman"/>
              </a:rPr>
              <a:t>Ở </a:t>
            </a:r>
            <a:r>
              <a:rPr lang="vi-VN" sz="2800" dirty="0">
                <a:solidFill>
                  <a:srgbClr val="212529"/>
                </a:solidFill>
                <a:latin typeface="Times New Roman"/>
                <a:ea typeface="Times New Roman"/>
              </a:rPr>
              <a:t>25</a:t>
            </a:r>
            <a:r>
              <a:rPr lang="vi-VN" sz="2800" dirty="0">
                <a:solidFill>
                  <a:srgbClr val="212529"/>
                </a:solidFill>
                <a:latin typeface="Cambria Math"/>
                <a:ea typeface="Times New Roman"/>
                <a:cs typeface="Cambria Math"/>
              </a:rPr>
              <a:t> </a:t>
            </a:r>
            <a:r>
              <a:rPr lang="vi-VN" sz="2800" baseline="30000" dirty="0">
                <a:solidFill>
                  <a:srgbClr val="212529"/>
                </a:solidFill>
                <a:latin typeface="Cambria Math"/>
                <a:ea typeface="Times New Roman"/>
                <a:cs typeface="Cambria Math"/>
              </a:rPr>
              <a:t>0</a:t>
            </a:r>
            <a:r>
              <a:rPr lang="vi-VN" sz="2800" dirty="0">
                <a:solidFill>
                  <a:srgbClr val="212529"/>
                </a:solidFill>
                <a:latin typeface="Cambria Math"/>
                <a:ea typeface="Times New Roman"/>
                <a:cs typeface="Cambria Math"/>
              </a:rPr>
              <a:t>C</a:t>
            </a:r>
            <a:r>
              <a:rPr lang="vi-VN" sz="2800" dirty="0">
                <a:solidFill>
                  <a:srgbClr val="212529"/>
                </a:solidFill>
                <a:latin typeface="Times New Roman"/>
                <a:ea typeface="Times New Roman"/>
              </a:rPr>
              <a:t>, hòa tan hết 33 gam NaCl vào 150 gam nước được dung dịch bão hòa. Xác định độ tan của NaCl ở nhiệt độ đó</a:t>
            </a:r>
            <a:endParaRPr lang="vi-VN" sz="2400" dirty="0">
              <a:latin typeface="Times New Roman"/>
              <a:ea typeface="Times New Roman"/>
            </a:endParaRPr>
          </a:p>
          <a:p>
            <a:pPr marL="30480" marR="30480"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Bài </a:t>
            </a:r>
            <a:r>
              <a:rPr lang="vi-VN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8. </a:t>
            </a: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Ở 20°C°C, hòa tan m gam KNO</a:t>
            </a:r>
            <a:r>
              <a:rPr lang="vi-VN" sz="2800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 vào 150 gam nước thì được dung dịch bão hòa. Biết độ tan của KNO</a:t>
            </a:r>
            <a:r>
              <a:rPr lang="vi-VN" sz="2800" baseline="-2500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vi-VN" sz="2800" dirty="0">
                <a:solidFill>
                  <a:srgbClr val="000000"/>
                </a:solidFill>
                <a:latin typeface="Times New Roman"/>
                <a:ea typeface="Times New Roman"/>
              </a:rPr>
              <a:t> ở nhiệt độ đó là 30 gam. Tính giá trị của m.</a:t>
            </a:r>
            <a:endParaRPr lang="vi-VN" sz="24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313131"/>
                </a:solidFill>
                <a:latin typeface="Times New Roman"/>
                <a:ea typeface="Calibri"/>
                <a:cs typeface="Times New Roman"/>
              </a:rPr>
              <a:t>Bài </a:t>
            </a:r>
            <a:r>
              <a:rPr lang="vi-VN" sz="2800" dirty="0" smtClean="0">
                <a:solidFill>
                  <a:srgbClr val="313131"/>
                </a:solidFill>
                <a:latin typeface="Times New Roman"/>
                <a:ea typeface="Calibri"/>
                <a:cs typeface="Times New Roman"/>
              </a:rPr>
              <a:t>9.</a:t>
            </a:r>
            <a:r>
              <a:rPr lang="vi-VN" sz="2800" dirty="0">
                <a:solidFill>
                  <a:srgbClr val="313131"/>
                </a:solidFill>
                <a:latin typeface="Times New Roman"/>
                <a:ea typeface="Calibri"/>
                <a:cs typeface="Times New Roman"/>
              </a:rPr>
              <a:t> Bạn hãy tính khối lượng của NaOH có trong 200g dung dịch NaOH 15%</a:t>
            </a:r>
            <a:endParaRPr lang="vi-VN" sz="2800" dirty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vi-VN" sz="2800" dirty="0">
                <a:solidFill>
                  <a:srgbClr val="313131"/>
                </a:solidFill>
                <a:latin typeface="Times New Roman"/>
                <a:ea typeface="Calibri"/>
                <a:cs typeface="Times New Roman"/>
              </a:rPr>
              <a:t>Bài </a:t>
            </a:r>
            <a:r>
              <a:rPr lang="vi-VN" sz="2800" dirty="0" smtClean="0">
                <a:solidFill>
                  <a:srgbClr val="313131"/>
                </a:solidFill>
                <a:latin typeface="Times New Roman"/>
                <a:ea typeface="Calibri"/>
                <a:cs typeface="Times New Roman"/>
              </a:rPr>
              <a:t>10.</a:t>
            </a:r>
            <a:r>
              <a:rPr lang="vi-VN" sz="2800" dirty="0">
                <a:solidFill>
                  <a:srgbClr val="313131"/>
                </a:solidFill>
                <a:latin typeface="Times New Roman"/>
                <a:ea typeface="Calibri"/>
                <a:cs typeface="Times New Roman"/>
              </a:rPr>
              <a:t> Hãy tính khối lượng chất tan cần dùng để pha chế 2,5 lít dung dịch NaCl 0,9M</a:t>
            </a:r>
            <a:endParaRPr lang="vi-VN" sz="2800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37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5689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i="1" dirty="0" smtClean="0">
                <a:latin typeface="+mj-lt"/>
              </a:rPr>
              <a:t>Tiến </a:t>
            </a:r>
            <a:r>
              <a:rPr lang="vi-VN" sz="3200" i="1" dirty="0">
                <a:latin typeface="+mj-lt"/>
              </a:rPr>
              <a:t>hành:</a:t>
            </a:r>
            <a:endParaRPr lang="vi-VN" sz="3200" dirty="0">
              <a:latin typeface="+mj-lt"/>
            </a:endParaRPr>
          </a:p>
          <a:p>
            <a:r>
              <a:rPr lang="vi-VN" sz="3200" dirty="0">
                <a:latin typeface="+mj-lt"/>
              </a:rPr>
              <a:t>- Cho khoảng 20 mL nước vào bốn cốc thuỷ tinh, đánh số (1), (2), (3) và (4).</a:t>
            </a:r>
          </a:p>
          <a:p>
            <a:r>
              <a:rPr lang="vi-VN" sz="3200" dirty="0">
                <a:latin typeface="+mj-lt"/>
              </a:rPr>
              <a:t>- Cho vào cốc (1) 1 thìa (khoảng 3g) muối ăn hạt, cốc (2) 1 thìa copper(II) sulfate, cốc (3) 1 thìa sữa bột, cốc (4) 4 thìa muối ăn. Khuấy đều khoảng 2 phút, sau đó để yên.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28070"/>
            <a:ext cx="8280920" cy="286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475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1760" y="4462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620688"/>
            <a:ext cx="9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(1), (2), (3) 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để nhận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? Chỉ ra chất tan, dung môi trong dung dịch thu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được.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2492896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dịch ở cốc (4) có phải là dung dịch bão hòa ở nhiệt độ phòng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? Giải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thích.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496" y="4005064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 Thế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nào là dung dịch, chất tan, dung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môi.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- Dung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dịch bão hòa, dung dịch chưa bão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hòa?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043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1760" y="4462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496" y="620688"/>
            <a:ext cx="9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(1), (2), (3) ,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để nhận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Chỉ ra chất tan, dung môi trong dung dịch thu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được.</a:t>
            </a:r>
            <a:endParaRPr lang="vi-VN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496" y="4223990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dịch ở cốc (4) có phải là dung dịch bão hòa ở nhiệt độ phòng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vi-VN" sz="3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Giải </a:t>
            </a:r>
            <a:r>
              <a:rPr lang="vi-VN" sz="3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thích.</a:t>
            </a:r>
            <a:endParaRPr lang="vi-VN" sz="3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7504" y="2132856"/>
            <a:ext cx="8568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800" i="1" dirty="0" smtClean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Cốc </a:t>
            </a:r>
            <a:r>
              <a:rPr lang="vi-VN" sz="2800" i="1" dirty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(1) và cốc (2) chứa dung dịch. Do hai cốc này là hỗn hợp </a:t>
            </a:r>
            <a:r>
              <a:rPr lang="vi-VN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vi-VN" sz="2800" i="1" dirty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nhất của chất tan và dung môi.</a:t>
            </a:r>
          </a:p>
          <a:p>
            <a:pPr algn="just"/>
            <a:r>
              <a:rPr lang="vi-VN" sz="2800" i="1" dirty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+ Cốc (1): chất tan là muối ăn; dung môi là nước.</a:t>
            </a:r>
          </a:p>
          <a:p>
            <a:pPr algn="just"/>
            <a:r>
              <a:rPr lang="vi-VN" sz="2800" i="1" dirty="0">
                <a:solidFill>
                  <a:srgbClr val="1F497D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+ Cốc (2): chất tan là copper(II) sulfate; dung môi là nước.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7504" y="5373216"/>
            <a:ext cx="88924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i="1" dirty="0">
                <a:solidFill>
                  <a:srgbClr val="0070C0"/>
                </a:solidFill>
                <a:latin typeface="Times New Roman"/>
              </a:rPr>
              <a:t>Phần dung dịch ở cốc (4) là dung dịch bão hoà ở nhiệt độ phòng. Do ở điều kiện này dung dịch không thể hoà tan thêm chất tan được </a:t>
            </a:r>
            <a:r>
              <a:rPr lang="vi-VN" sz="2800" i="1" dirty="0" smtClean="0">
                <a:solidFill>
                  <a:srgbClr val="0070C0"/>
                </a:solidFill>
                <a:latin typeface="Times New Roman"/>
              </a:rPr>
              <a:t>nữa.</a:t>
            </a:r>
            <a:endParaRPr lang="vi-VN" sz="2800" i="1" dirty="0">
              <a:solidFill>
                <a:srgbClr val="0070C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33070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1760" y="44624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 LUẬN NHÓM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624" y="476672"/>
            <a:ext cx="88569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Thế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nào là dung dịch, chất tan, dung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môi. Dung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dịch bão hòa, dung dịch chưa bão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hòa?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624" y="1422859"/>
            <a:ext cx="88569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vi-VN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nl-NL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Dung </a:t>
            </a:r>
            <a:r>
              <a:rPr lang="nl-NL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dịch là hỗn hợp đồng nhất giữa chất tan và dung môi</a:t>
            </a:r>
            <a:r>
              <a:rPr lang="nl-NL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r>
              <a:rPr lang="nl-NL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nl-NL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- </a:t>
            </a:r>
            <a:r>
              <a:rPr lang="nl-NL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Dung môi thường là nước ở thể lỏng.</a:t>
            </a: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- Chất tan có thể ở thể rắn, lỏng, khí.</a:t>
            </a: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- Dung dịch chưa bão hòa là dung dịch có thể hòa tan thêm chất tan.</a:t>
            </a: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i="1" dirty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- Dung dịch bão hòa là dung dịch không thể hòa tan thêm chất tan</a:t>
            </a:r>
            <a:r>
              <a:rPr lang="nl-NL" sz="3200" i="1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vi-VN" sz="3200" i="1" dirty="0">
              <a:solidFill>
                <a:srgbClr val="0070C0"/>
              </a:solidFill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37227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2"/>
          <p:cNvSpPr>
            <a:spLocks noChangeArrowheads="1"/>
          </p:cNvSpPr>
          <p:nvPr/>
        </p:nvSpPr>
        <p:spPr bwMode="gray">
          <a:xfrm>
            <a:off x="1331640" y="0"/>
            <a:ext cx="5792936" cy="845454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kern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lang="en-US" sz="2800" b="1" kern="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6712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tan,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24" y="1124744"/>
            <a:ext cx="885698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nl-NL" sz="3200" dirty="0" smtClean="0">
                <a:latin typeface="Times New Roman"/>
                <a:ea typeface="Times New Roman"/>
                <a:cs typeface="Times New Roman"/>
              </a:rPr>
              <a:t>Dung </a:t>
            </a:r>
            <a:r>
              <a:rPr lang="nl-NL" sz="3200" dirty="0">
                <a:latin typeface="Times New Roman"/>
                <a:ea typeface="Times New Roman"/>
                <a:cs typeface="Times New Roman"/>
              </a:rPr>
              <a:t>dịch là hỗn hợp đồng nhất giữa chất tan và dung môi</a:t>
            </a:r>
            <a:r>
              <a:rPr lang="nl-NL" sz="3200" dirty="0" smtClean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nl-NL" sz="3200" dirty="0">
                <a:latin typeface="Times New Roman"/>
                <a:ea typeface="Times New Roman"/>
                <a:cs typeface="Times New Roman"/>
              </a:rPr>
              <a:t>- Dung môi thường là nước ở thể lỏng.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Times New Roman"/>
                <a:cs typeface="Times New Roman"/>
              </a:rPr>
              <a:t>- Chất tan có thể ở thể rắn, lỏng, khí.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Times New Roman"/>
                <a:cs typeface="Times New Roman"/>
              </a:rPr>
              <a:t>- Dung dịch chưa bão hòa là dung dịch có thể hòa tan thêm chất tan.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nl-NL" sz="3200" dirty="0">
                <a:latin typeface="Times New Roman"/>
                <a:ea typeface="Times New Roman"/>
                <a:cs typeface="Times New Roman"/>
              </a:rPr>
              <a:t>- Dung dịch bão hòa là dung dịch không thể hòa tan thêm chất tan</a:t>
            </a:r>
            <a:r>
              <a:rPr lang="nl-NL" sz="32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vi-VN" sz="3200" dirty="0"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79291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62"/>
          <p:cNvSpPr>
            <a:spLocks noChangeArrowheads="1"/>
          </p:cNvSpPr>
          <p:nvPr/>
        </p:nvSpPr>
        <p:spPr bwMode="gray">
          <a:xfrm>
            <a:off x="1331640" y="0"/>
            <a:ext cx="5792936" cy="845454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 algn="ctr">
            <a:solidFill>
              <a:sysClr val="window" lastClr="FFFFFF"/>
            </a:solidFill>
            <a:round/>
            <a:headEnd/>
            <a:tailEnd/>
          </a:ln>
          <a:effectLst>
            <a:outerShdw dist="99190" dir="2388334" algn="ctr" rotWithShape="0">
              <a:srgbClr val="333333">
                <a:alpha val="50000"/>
              </a:srgbClr>
            </a:outerShdw>
          </a:effec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US" sz="2800" b="1" kern="0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33. </a:t>
            </a:r>
            <a:r>
              <a:rPr lang="en-US" sz="2800" b="1" kern="0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NỒNG ĐỘ VÀ DUNG DỊCH</a:t>
            </a:r>
            <a:endParaRPr lang="en-US" sz="2800" b="1" kern="0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836712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tan, dung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môi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206084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vi-VN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1431617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tan</a:t>
            </a: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504" y="2124145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. Trả lời câu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hỏi: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2967335"/>
            <a:ext cx="8136904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1000"/>
              </a:spcAft>
              <a:buFontTx/>
              <a:buChar char="-"/>
              <a:tabLst>
                <a:tab pos="142875" algn="l"/>
              </a:tabLst>
            </a:pPr>
            <a:r>
              <a:rPr lang="vi-VN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Đ</a:t>
            </a: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ộ </a:t>
            </a:r>
            <a:r>
              <a:rPr lang="nl-NL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tan của chất là gì? </a:t>
            </a:r>
            <a:endParaRPr lang="vi-VN" sz="32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  <a:tabLst>
                <a:tab pos="142875" algn="l"/>
              </a:tabLst>
            </a:pPr>
            <a:endParaRPr lang="vi-VN" sz="3200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457200" indent="-457200" algn="just">
              <a:lnSpc>
                <a:spcPct val="150000"/>
              </a:lnSpc>
              <a:spcAft>
                <a:spcPts val="1000"/>
              </a:spcAft>
              <a:buFontTx/>
              <a:buChar char="-"/>
              <a:tabLst>
                <a:tab pos="142875" algn="l"/>
              </a:tabLst>
            </a:pPr>
            <a:r>
              <a:rPr lang="nl-NL" sz="32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Viết </a:t>
            </a:r>
            <a:r>
              <a:rPr lang="nl-NL" sz="3200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công thức tính độ tan của chất.</a:t>
            </a:r>
            <a:endParaRPr lang="vi-VN" sz="3200" dirty="0">
              <a:effectLst/>
              <a:latin typeface="Times New Roma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30705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1898</Words>
  <PresentationFormat>On-screen Show (4:3)</PresentationFormat>
  <Paragraphs>234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2023-05-08T14:00:03Z</dcterms:created>
  <dcterms:modified xsi:type="dcterms:W3CDTF">2023-05-11T03:57:26Z</dcterms:modified>
  <cp:version>n</cp:version>
</cp:coreProperties>
</file>