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301" r:id="rId2"/>
    <p:sldId id="257" r:id="rId3"/>
    <p:sldId id="284" r:id="rId4"/>
    <p:sldId id="371" r:id="rId5"/>
    <p:sldId id="370" r:id="rId6"/>
    <p:sldId id="372" r:id="rId7"/>
    <p:sldId id="374" r:id="rId8"/>
    <p:sldId id="359" r:id="rId9"/>
    <p:sldId id="360" r:id="rId10"/>
    <p:sldId id="361" r:id="rId11"/>
    <p:sldId id="392" r:id="rId12"/>
    <p:sldId id="375" r:id="rId13"/>
    <p:sldId id="362" r:id="rId14"/>
    <p:sldId id="363" r:id="rId15"/>
    <p:sldId id="394" r:id="rId16"/>
    <p:sldId id="364" r:id="rId17"/>
    <p:sldId id="365" r:id="rId18"/>
    <p:sldId id="366" r:id="rId19"/>
    <p:sldId id="367" r:id="rId20"/>
    <p:sldId id="376" r:id="rId21"/>
    <p:sldId id="368" r:id="rId22"/>
    <p:sldId id="294" r:id="rId23"/>
    <p:sldId id="369" r:id="rId24"/>
    <p:sldId id="269" r:id="rId25"/>
    <p:sldId id="295" r:id="rId26"/>
    <p:sldId id="303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8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20"/>
        <p:guide pos="3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2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5: GENDER EQUALITY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39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10"/>
          <a:stretch>
            <a:fillRect/>
          </a:stretch>
        </p:blipFill>
        <p:spPr>
          <a:xfrm>
            <a:off x="71755" y="469900"/>
            <a:ext cx="2196465" cy="826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55" y="2587625"/>
            <a:ext cx="12120245" cy="26009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378075" y="1296670"/>
            <a:ext cx="7629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An </a:t>
            </a:r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infinitive</a:t>
            </a:r>
            <a:r>
              <a:rPr lang="en-US" sz="3200"/>
              <a:t> with </a:t>
            </a:r>
            <a:r>
              <a:rPr lang="en-US" sz="3200" b="1" i="1"/>
              <a:t>to</a:t>
            </a:r>
            <a:r>
              <a:rPr lang="en-US" sz="3200"/>
              <a:t> is called </a:t>
            </a:r>
            <a:r>
              <a:rPr lang="en-US" sz="3200" b="1" i="1"/>
              <a:t>to-infinitive</a:t>
            </a:r>
            <a:r>
              <a:rPr lang="en-US" sz="3200"/>
              <a:t>.</a:t>
            </a:r>
          </a:p>
          <a:p>
            <a:r>
              <a:rPr lang="en-US" sz="3200"/>
              <a:t>We use these...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55" y="2648585"/>
            <a:ext cx="12100560" cy="2265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10"/>
          <a:stretch>
            <a:fillRect/>
          </a:stretch>
        </p:blipFill>
        <p:spPr>
          <a:xfrm>
            <a:off x="71755" y="469900"/>
            <a:ext cx="2196465" cy="8267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418715" y="1296670"/>
            <a:ext cx="87877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An </a:t>
            </a:r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infinitive</a:t>
            </a:r>
            <a:r>
              <a:rPr lang="en-US" sz="3200"/>
              <a:t> without </a:t>
            </a:r>
            <a:r>
              <a:rPr lang="en-US" sz="3200" b="1" i="1"/>
              <a:t>to</a:t>
            </a:r>
            <a:r>
              <a:rPr lang="en-US" sz="3200"/>
              <a:t> is called  bare </a:t>
            </a:r>
            <a:r>
              <a:rPr lang="en-US" sz="3200" b="1" i="1"/>
              <a:t>infinitive</a:t>
            </a:r>
            <a:r>
              <a:rPr lang="en-US" sz="3200"/>
              <a:t>.</a:t>
            </a:r>
          </a:p>
          <a:p>
            <a:r>
              <a:rPr lang="en-US" sz="3200"/>
              <a:t>We use these...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265" y="340995"/>
            <a:ext cx="104914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Fill in the blanks using the verb in the box in the </a:t>
            </a:r>
            <a:r>
              <a:rPr lang="en-US" sz="3600" b="1" i="1" dirty="0">
                <a:solidFill>
                  <a:srgbClr val="0070C0"/>
                </a:solidFill>
              </a:rPr>
              <a:t>to</a:t>
            </a:r>
            <a:r>
              <a:rPr lang="en-US" sz="3600" b="1" dirty="0">
                <a:solidFill>
                  <a:srgbClr val="0070C0"/>
                </a:solidFill>
              </a:rPr>
              <a:t>-infinitive or bare infinitive form.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45185" y="1720850"/>
            <a:ext cx="10481945" cy="7264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become (x2)	fight		vote (x2)		clean		earn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41020" y="2665730"/>
            <a:ext cx="114255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1. Women were not allowed ____________ until 1920.</a:t>
            </a:r>
          </a:p>
          <a:p>
            <a:r>
              <a:rPr lang="en-US" sz="3200"/>
              <a:t>2. English women started _________ for gender equality in 1903.</a:t>
            </a:r>
          </a:p>
          <a:p>
            <a:r>
              <a:rPr lang="en-US" sz="3200"/>
              <a:t>3. The government let women _________ combat soldiers in 1994.</a:t>
            </a:r>
          </a:p>
          <a:p>
            <a:r>
              <a:rPr lang="en-US" sz="3200"/>
              <a:t>4. Today women can __________ the same pay as men.</a:t>
            </a:r>
          </a:p>
          <a:p>
            <a:r>
              <a:rPr lang="en-US" sz="3200"/>
              <a:t>5. Victorian women campaigned for the right ___________.</a:t>
            </a:r>
          </a:p>
          <a:p>
            <a:r>
              <a:rPr lang="en-US" sz="3200"/>
              <a:t>6. In 1979, people in Britain saw a woman ___________ Prime Minister for the first time.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80050" y="2628265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to vote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35550" y="3120390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to fight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02630" y="3608705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become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2750" y="4129405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earn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288020" y="4568190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to vote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05750" y="5023485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become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265" y="340995"/>
            <a:ext cx="1049147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Match the sentences in Task b. with the rules for using </a:t>
            </a:r>
            <a:r>
              <a:rPr lang="en-US" sz="3600" b="1" i="1" dirty="0">
                <a:solidFill>
                  <a:srgbClr val="0070C0"/>
                </a:solidFill>
              </a:rPr>
              <a:t>to</a:t>
            </a:r>
            <a:r>
              <a:rPr lang="en-US" sz="3600" b="1" dirty="0">
                <a:solidFill>
                  <a:srgbClr val="0070C0"/>
                </a:solidFill>
              </a:rPr>
              <a:t>-infinitives and bare infinitives listed below. Write the numbers of 1-6 to the blanks.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4645" y="4283075"/>
            <a:ext cx="3387090" cy="21050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57175" y="2282825"/>
            <a:ext cx="574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____ after modal auxiliary verbs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57175" y="2999105"/>
            <a:ext cx="574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____ after verbs of perception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67335" y="3629025"/>
            <a:ext cx="5993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____ after the object of a sentence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138545" y="2282825"/>
            <a:ext cx="574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____ after some abstract nouns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38545" y="2896870"/>
            <a:ext cx="574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____ after causative verbs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163945" y="3552190"/>
            <a:ext cx="574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____ after a common main verb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265" y="340995"/>
            <a:ext cx="1134364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Match the sentences in Task b. with the rules for using </a:t>
            </a:r>
            <a:r>
              <a:rPr lang="en-US" sz="3600" b="1" i="1" dirty="0">
                <a:solidFill>
                  <a:srgbClr val="0070C0"/>
                </a:solidFill>
              </a:rPr>
              <a:t>to</a:t>
            </a:r>
            <a:r>
              <a:rPr lang="en-US" sz="3600" b="1" dirty="0">
                <a:solidFill>
                  <a:srgbClr val="0070C0"/>
                </a:solidFill>
              </a:rPr>
              <a:t>-infinitives and </a:t>
            </a:r>
            <a:r>
              <a:rPr lang="en-US" sz="3600" b="1" dirty="0">
                <a:solidFill>
                  <a:srgbClr val="0070C0"/>
                </a:solidFill>
                <a:sym typeface="+mn-ea"/>
              </a:rPr>
              <a:t>and bare infinitives listed below. Write the numbers of 1-6 to the blanks.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8430" y="2272665"/>
            <a:ext cx="120535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Women were not allowed to vote until 1920.</a:t>
            </a:r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2. English women started to fight for gender equality in 1903.</a:t>
            </a:r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sp>
        <p:nvSpPr>
          <p:cNvPr id="2" name="Text Box 1"/>
          <p:cNvSpPr txBox="1"/>
          <p:nvPr/>
        </p:nvSpPr>
        <p:spPr>
          <a:xfrm>
            <a:off x="802005" y="2973705"/>
            <a:ext cx="10587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=&gt; after the object of a sentence</a:t>
            </a:r>
          </a:p>
          <a:p>
            <a:r>
              <a:rPr lang="en-US" sz="3600" i="1">
                <a:solidFill>
                  <a:srgbClr val="FF0000"/>
                </a:solidFill>
              </a:rPr>
              <a:t>(Government did not allow women to vote until 1920)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50265" y="4783455"/>
            <a:ext cx="7072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=&gt; after a common main 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265" y="340995"/>
            <a:ext cx="1134364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Match the sentences in Task b. with the rules for using </a:t>
            </a:r>
            <a:r>
              <a:rPr lang="en-US" sz="3600" b="1" i="1" dirty="0">
                <a:solidFill>
                  <a:srgbClr val="0070C0"/>
                </a:solidFill>
              </a:rPr>
              <a:t>to</a:t>
            </a:r>
            <a:r>
              <a:rPr lang="en-US" sz="3600" b="1" dirty="0">
                <a:solidFill>
                  <a:srgbClr val="0070C0"/>
                </a:solidFill>
              </a:rPr>
              <a:t>-infinitives and </a:t>
            </a:r>
            <a:r>
              <a:rPr lang="en-US" sz="3600" b="1" dirty="0">
                <a:solidFill>
                  <a:srgbClr val="0070C0"/>
                </a:solidFill>
                <a:sym typeface="+mn-ea"/>
              </a:rPr>
              <a:t>and bare infinitives listed below. Write the numbers of 1-6 to the blanks.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0030" y="2159635"/>
            <a:ext cx="120535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The government let women become combat soldiers in 1994.</a:t>
            </a:r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>
                <a:sym typeface="+mn-ea"/>
              </a:rPr>
              <a:t>4. Today women can earn the same pay as men.</a:t>
            </a:r>
            <a:endParaRPr lang="en-US" sz="360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sp>
        <p:nvSpPr>
          <p:cNvPr id="6" name="Text Box 5"/>
          <p:cNvSpPr txBox="1"/>
          <p:nvPr/>
        </p:nvSpPr>
        <p:spPr>
          <a:xfrm>
            <a:off x="850265" y="3147060"/>
            <a:ext cx="7072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=&gt; after causative verbs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68985" y="4731385"/>
            <a:ext cx="7072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=&gt; after modal auxiliary verbs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265" y="324485"/>
            <a:ext cx="1049147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Match the sentences in Task b. with the rules for using </a:t>
            </a:r>
            <a:r>
              <a:rPr lang="en-US" sz="3600" b="1" i="1" dirty="0">
                <a:solidFill>
                  <a:srgbClr val="0070C0"/>
                </a:solidFill>
              </a:rPr>
              <a:t>to</a:t>
            </a:r>
            <a:r>
              <a:rPr lang="en-US" sz="3600" b="1" dirty="0">
                <a:solidFill>
                  <a:srgbClr val="0070C0"/>
                </a:solidFill>
              </a:rPr>
              <a:t>-infinitives and </a:t>
            </a:r>
            <a:r>
              <a:rPr lang="en-US" sz="3600" b="1" dirty="0">
                <a:solidFill>
                  <a:srgbClr val="0070C0"/>
                </a:solidFill>
                <a:sym typeface="+mn-ea"/>
              </a:rPr>
              <a:t>and bare infinitives listed below. Write the numbers of 1-6 to the blanks.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83540" y="1162685"/>
            <a:ext cx="118084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600"/>
          </a:p>
          <a:p>
            <a:pPr>
              <a:lnSpc>
                <a:spcPct val="150000"/>
              </a:lnSpc>
            </a:pPr>
            <a:r>
              <a:rPr lang="en-US" sz="3600"/>
              <a:t>5. Victorian women campaigned for the right to vote.</a:t>
            </a:r>
          </a:p>
          <a:p>
            <a:pPr>
              <a:lnSpc>
                <a:spcPct val="150000"/>
              </a:lnSpc>
            </a:pPr>
            <a:endParaRPr lang="en-US" sz="3600"/>
          </a:p>
          <a:p>
            <a:pPr>
              <a:lnSpc>
                <a:spcPct val="150000"/>
              </a:lnSpc>
            </a:pPr>
            <a:r>
              <a:rPr lang="en-US" sz="3600"/>
              <a:t>6. In 1979, people in Britain saw a woman become Prime Minister for the first time.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50265" y="2963545"/>
            <a:ext cx="7072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=&gt; after some abstract nouns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7580" y="5408930"/>
            <a:ext cx="7072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=&gt; after verbs of perception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57200"/>
            <a:ext cx="1539551" cy="64516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70" y="1999615"/>
            <a:ext cx="11308715" cy="4087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5020" y="457200"/>
            <a:ext cx="924433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Fill in the blanks with the correct form of the verbs. Practice saying the sentences.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916930" y="2821305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to work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331210" y="3404870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didn’t let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391660" y="3908425"/>
            <a:ext cx="177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to marry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78100" y="4491990"/>
            <a:ext cx="3016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couldn’t work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79575" y="5207635"/>
            <a:ext cx="155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57200"/>
            <a:ext cx="1539551" cy="64516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27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2620" y="304800"/>
            <a:ext cx="924433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Rewrite the sentences using </a:t>
            </a:r>
            <a:r>
              <a:rPr lang="en-US" sz="3600" b="1" i="1" dirty="0">
                <a:solidFill>
                  <a:srgbClr val="0070C0"/>
                </a:solidFill>
              </a:rPr>
              <a:t>to-</a:t>
            </a:r>
            <a:r>
              <a:rPr lang="en-US" sz="3600" b="1" dirty="0">
                <a:solidFill>
                  <a:srgbClr val="0070C0"/>
                </a:solidFill>
              </a:rPr>
              <a:t>infinitive or bare infinitive.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360" y="1402080"/>
            <a:ext cx="10114915" cy="50190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08380" y="2830195"/>
            <a:ext cx="1084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Parents did not let their daughters choose their own husband.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54100" y="3769995"/>
            <a:ext cx="1084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They decided who their daughters could marry.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35380" y="4796155"/>
            <a:ext cx="1084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Women were not allowed to go to college.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99820" y="5756275"/>
            <a:ext cx="1084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They had to stay home to take care of their younger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4197" y="64539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95" y="1754429"/>
            <a:ext cx="2945130" cy="753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55" y="2705100"/>
            <a:ext cx="3130550" cy="57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55" y="3480435"/>
            <a:ext cx="1069975" cy="52451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1562761" y="5162591"/>
            <a:ext cx="3030220" cy="704850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45" y="4004696"/>
            <a:ext cx="4466582" cy="792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382" y="490818"/>
            <a:ext cx="4148001" cy="587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337523" cy="1753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Work in pairs.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d. Make sentences to say what women can do today. Use </a:t>
            </a:r>
            <a:r>
              <a:rPr lang="en-US" sz="3600" b="1" i="1" dirty="0">
                <a:solidFill>
                  <a:srgbClr val="00B050"/>
                </a:solidFill>
              </a:rPr>
              <a:t>to</a:t>
            </a:r>
            <a:r>
              <a:rPr lang="en-US" sz="3600" b="1" dirty="0">
                <a:solidFill>
                  <a:srgbClr val="00B050"/>
                </a:solidFill>
              </a:rPr>
              <a:t>-infinitives</a:t>
            </a:r>
            <a:r>
              <a:rPr lang="en-US" sz="3600" b="1" dirty="0">
                <a:solidFill>
                  <a:srgbClr val="0070C0"/>
                </a:solidFill>
              </a:rPr>
              <a:t> or </a:t>
            </a:r>
            <a:r>
              <a:rPr lang="en-US" sz="3600" b="1" dirty="0">
                <a:solidFill>
                  <a:srgbClr val="00B050"/>
                </a:solidFill>
              </a:rPr>
              <a:t>bare infinitives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4140" y="5210541"/>
            <a:ext cx="1927860" cy="12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0075" y="2607945"/>
            <a:ext cx="4409440" cy="1879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Today, women </a:t>
            </a:r>
            <a:r>
              <a:rPr lang="en-US" sz="3200" b="1" i="1" u="sng"/>
              <a:t>can have</a:t>
            </a:r>
            <a:r>
              <a:rPr lang="en-US" sz="3200"/>
              <a:t> the same careers as men.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561715" y="4106545"/>
            <a:ext cx="4409440" cy="1879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Today, women </a:t>
            </a:r>
            <a:r>
              <a:rPr lang="en-US" sz="3200" b="1" i="1" u="sng"/>
              <a:t>are allowed to vote.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48475" y="2489200"/>
            <a:ext cx="4409440" cy="1879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Today, women also go to work </a:t>
            </a:r>
            <a:r>
              <a:rPr lang="en-US" sz="3200" b="1" i="1" u="sng"/>
              <a:t>to earn money</a:t>
            </a:r>
            <a:r>
              <a:rPr lang="en-US" sz="3200"/>
              <a:t>.</a:t>
            </a:r>
            <a:endParaRPr lang="en-US" sz="3200" b="1" i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2415" y="541020"/>
            <a:ext cx="3732530" cy="77470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Consolidation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41" y="2155371"/>
            <a:ext cx="8403302" cy="3767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737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905" y="1590338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680" y="2298065"/>
            <a:ext cx="965581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Grammar: </a:t>
            </a:r>
            <a:r>
              <a:rPr lang="en-US" sz="3600" b="1" dirty="0">
                <a:solidFill>
                  <a:schemeClr val="tx1"/>
                </a:solidFill>
              </a:rPr>
              <a:t>To-infinitives and Bare infinitives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>
                <a:solidFill>
                  <a:schemeClr val="tx1"/>
                </a:solidFill>
              </a:rPr>
              <a:t>+ Meaning and use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	+ Form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415" y="541020"/>
            <a:ext cx="2937510" cy="7747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5410"/>
            <a:ext cx="1171957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Make sentences with 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to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-infinitives and bare infinitives about yourself.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on page 40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Notebook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(page 29)</a:t>
            </a:r>
          </a:p>
          <a:p>
            <a:pPr marL="1028700" indent="-571500">
              <a:lnSpc>
                <a:spcPct val="130000"/>
              </a:lnSpc>
              <a:buFontTx/>
              <a:buChar char="-"/>
            </a:pPr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Play the consolidation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"/>
            <a:ext cx="1028786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398" y="545861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087" y="3156654"/>
            <a:ext cx="11874137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know the forms of infinitives.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know when infinitives are used.</a:t>
            </a:r>
            <a:endParaRPr lang="en-US" sz="3600" dirty="0">
              <a:solidFill>
                <a:srgbClr val="002060"/>
              </a:solidFill>
              <a:ea typeface="Calibri" panose="020F0502020204030204" pitchFamily="34" charset="0"/>
              <a:cs typeface="JDCLK L+ Frutiger LT Std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use infinitives in a sentence.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3190" y="974725"/>
            <a:ext cx="4057015" cy="1388745"/>
            <a:chOff x="-194" y="1535"/>
            <a:chExt cx="6389" cy="21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6"/>
              <a:ext cx="5224" cy="1489"/>
            </a:xfrm>
            <a:prstGeom prst="rect">
              <a:avLst/>
            </a:prstGeom>
          </p:spPr>
        </p:pic>
        <p:sp>
          <p:nvSpPr>
            <p:cNvPr id="2" name="Flowchart: Data 1"/>
            <p:cNvSpPr/>
            <p:nvPr/>
          </p:nvSpPr>
          <p:spPr>
            <a:xfrm rot="1140000">
              <a:off x="4577" y="2126"/>
              <a:ext cx="1618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ata 2"/>
            <p:cNvSpPr/>
            <p:nvPr/>
          </p:nvSpPr>
          <p:spPr>
            <a:xfrm rot="1560000">
              <a:off x="-194" y="1535"/>
              <a:ext cx="791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15" y="548640"/>
            <a:ext cx="8641715" cy="5760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837" y="413454"/>
            <a:ext cx="1187413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Fill in the blanks with the words in the brackets.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96595" y="1571625"/>
            <a:ext cx="6767195" cy="1077595"/>
          </a:xfrm>
          <a:prstGeom prst="wedgeRoundRectCallout">
            <a:avLst>
              <a:gd name="adj1" fmla="val -47716"/>
              <a:gd name="adj2" fmla="val 98925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I’d like ______ (go) to Moscow.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136515" y="2709545"/>
            <a:ext cx="6767195" cy="1077595"/>
          </a:xfrm>
          <a:prstGeom prst="wedgeRoundRectCallout">
            <a:avLst>
              <a:gd name="adj1" fmla="val 47444"/>
              <a:gd name="adj2" fmla="val 83579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I can’t _____ (sing) very well.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8635" y="4035425"/>
            <a:ext cx="6767195" cy="1077595"/>
          </a:xfrm>
          <a:prstGeom prst="wedgeRoundRectCallout">
            <a:avLst>
              <a:gd name="adj1" fmla="val -48866"/>
              <a:gd name="adj2" fmla="val 90801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I learn English ______ (talk) to foreigners.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205" y="1111885"/>
            <a:ext cx="7847965" cy="5172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2845" y="423843"/>
            <a:ext cx="86055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Listen and repeat</a:t>
            </a:r>
          </a:p>
        </p:txBody>
      </p:sp>
      <p:pic>
        <p:nvPicPr>
          <p:cNvPr id="5" name="CD1-TRACK 5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985" y="53975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7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270" y="2371725"/>
            <a:ext cx="9903460" cy="30308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11495" y="3208020"/>
            <a:ext cx="3463925" cy="54102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67815" y="3749040"/>
            <a:ext cx="3023870" cy="54102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74890" y="3749040"/>
            <a:ext cx="1664335" cy="54102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25595" y="982345"/>
            <a:ext cx="4072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INFINITIVES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757</Words>
  <Application>Microsoft Office PowerPoint</Application>
  <PresentationFormat>Màn hình rộng</PresentationFormat>
  <Paragraphs>99</Paragraphs>
  <Slides>26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221</cp:revision>
  <dcterms:created xsi:type="dcterms:W3CDTF">2022-02-12T14:14:00Z</dcterms:created>
  <dcterms:modified xsi:type="dcterms:W3CDTF">2022-07-26T03:55:34Z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54983C93D3AC4BC79672983DFA19F220</vt:lpwstr>
  </property>
  <property fmtid="{D5CDD505-2E9C-101B-9397-08002B2CF9AE}" pid="3" name="KSOProductBuildVer">
    <vt:lpwstr>1033-11.2.0.11130</vt:lpwstr>
  </property>
</Properties>
</file>