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71"/>
  </p:notesMasterIdLst>
  <p:sldIdLst>
    <p:sldId id="256" r:id="rId4"/>
    <p:sldId id="321" r:id="rId5"/>
    <p:sldId id="266" r:id="rId6"/>
    <p:sldId id="325" r:id="rId7"/>
    <p:sldId id="267" r:id="rId8"/>
    <p:sldId id="329" r:id="rId9"/>
    <p:sldId id="331" r:id="rId10"/>
    <p:sldId id="333" r:id="rId11"/>
    <p:sldId id="327" r:id="rId12"/>
    <p:sldId id="337" r:id="rId13"/>
    <p:sldId id="339" r:id="rId14"/>
    <p:sldId id="341" r:id="rId15"/>
    <p:sldId id="343" r:id="rId16"/>
    <p:sldId id="345" r:id="rId17"/>
    <p:sldId id="347" r:id="rId18"/>
    <p:sldId id="349" r:id="rId19"/>
    <p:sldId id="351" r:id="rId20"/>
    <p:sldId id="335" r:id="rId21"/>
    <p:sldId id="355" r:id="rId22"/>
    <p:sldId id="357" r:id="rId23"/>
    <p:sldId id="360" r:id="rId24"/>
    <p:sldId id="362" r:id="rId25"/>
    <p:sldId id="364" r:id="rId26"/>
    <p:sldId id="366" r:id="rId27"/>
    <p:sldId id="368" r:id="rId28"/>
    <p:sldId id="370" r:id="rId29"/>
    <p:sldId id="371" r:id="rId30"/>
    <p:sldId id="374" r:id="rId31"/>
    <p:sldId id="376" r:id="rId32"/>
    <p:sldId id="378" r:id="rId33"/>
    <p:sldId id="380" r:id="rId34"/>
    <p:sldId id="381" r:id="rId35"/>
    <p:sldId id="383" r:id="rId36"/>
    <p:sldId id="385" r:id="rId37"/>
    <p:sldId id="386" r:id="rId38"/>
    <p:sldId id="390" r:id="rId39"/>
    <p:sldId id="388" r:id="rId40"/>
    <p:sldId id="392" r:id="rId41"/>
    <p:sldId id="395" r:id="rId42"/>
    <p:sldId id="397" r:id="rId43"/>
    <p:sldId id="399" r:id="rId44"/>
    <p:sldId id="401" r:id="rId45"/>
    <p:sldId id="404" r:id="rId46"/>
    <p:sldId id="406" r:id="rId47"/>
    <p:sldId id="408" r:id="rId48"/>
    <p:sldId id="413" r:id="rId49"/>
    <p:sldId id="414" r:id="rId50"/>
    <p:sldId id="416" r:id="rId51"/>
    <p:sldId id="411" r:id="rId52"/>
    <p:sldId id="421" r:id="rId53"/>
    <p:sldId id="423" r:id="rId54"/>
    <p:sldId id="426" r:id="rId55"/>
    <p:sldId id="427" r:id="rId56"/>
    <p:sldId id="433" r:id="rId57"/>
    <p:sldId id="431" r:id="rId58"/>
    <p:sldId id="436" r:id="rId59"/>
    <p:sldId id="437" r:id="rId60"/>
    <p:sldId id="440" r:id="rId61"/>
    <p:sldId id="442" r:id="rId62"/>
    <p:sldId id="430" r:id="rId63"/>
    <p:sldId id="446" r:id="rId64"/>
    <p:sldId id="445" r:id="rId65"/>
    <p:sldId id="450" r:id="rId66"/>
    <p:sldId id="453" r:id="rId67"/>
    <p:sldId id="454" r:id="rId68"/>
    <p:sldId id="449" r:id="rId69"/>
    <p:sldId id="458" r:id="rId70"/>
  </p:sldIdLst>
  <p:sldSz cx="24387175" cy="13716000"/>
  <p:notesSz cx="7010400" cy="9296400"/>
  <p:custDataLst>
    <p:tags r:id="rId72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8" autoAdjust="0"/>
    <p:restoredTop sz="86355" autoAdjust="0"/>
  </p:normalViewPr>
  <p:slideViewPr>
    <p:cSldViewPr>
      <p:cViewPr varScale="1">
        <p:scale>
          <a:sx n="31" d="100"/>
          <a:sy n="31" d="100"/>
        </p:scale>
        <p:origin x="-816" y="-102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Relationship Id="rId4" Type="http://schemas.openxmlformats.org/officeDocument/2006/relationships/image" Target="../media/image14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7" Type="http://schemas.openxmlformats.org/officeDocument/2006/relationships/image" Target="../media/image162.wmf"/><Relationship Id="rId2" Type="http://schemas.openxmlformats.org/officeDocument/2006/relationships/image" Target="../media/image157.wmf"/><Relationship Id="rId1" Type="http://schemas.openxmlformats.org/officeDocument/2006/relationships/image" Target="../media/image156.wmf"/><Relationship Id="rId6" Type="http://schemas.openxmlformats.org/officeDocument/2006/relationships/image" Target="../media/image161.wmf"/><Relationship Id="rId5" Type="http://schemas.openxmlformats.org/officeDocument/2006/relationships/image" Target="../media/image160.wmf"/><Relationship Id="rId4" Type="http://schemas.openxmlformats.org/officeDocument/2006/relationships/image" Target="../media/image15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wmf"/><Relationship Id="rId1" Type="http://schemas.openxmlformats.org/officeDocument/2006/relationships/image" Target="../media/image16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2" Type="http://schemas.openxmlformats.org/officeDocument/2006/relationships/image" Target="../media/image166.wmf"/><Relationship Id="rId1" Type="http://schemas.openxmlformats.org/officeDocument/2006/relationships/image" Target="../media/image16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2" Type="http://schemas.openxmlformats.org/officeDocument/2006/relationships/image" Target="../media/image173.wmf"/><Relationship Id="rId1" Type="http://schemas.openxmlformats.org/officeDocument/2006/relationships/image" Target="../media/image172.wmf"/><Relationship Id="rId5" Type="http://schemas.openxmlformats.org/officeDocument/2006/relationships/image" Target="../media/image176.wmf"/><Relationship Id="rId4" Type="http://schemas.openxmlformats.org/officeDocument/2006/relationships/image" Target="../media/image17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wmf"/><Relationship Id="rId2" Type="http://schemas.openxmlformats.org/officeDocument/2006/relationships/image" Target="../media/image178.wmf"/><Relationship Id="rId1" Type="http://schemas.openxmlformats.org/officeDocument/2006/relationships/image" Target="../media/image177.wmf"/><Relationship Id="rId6" Type="http://schemas.openxmlformats.org/officeDocument/2006/relationships/image" Target="../media/image182.wmf"/><Relationship Id="rId5" Type="http://schemas.openxmlformats.org/officeDocument/2006/relationships/image" Target="../media/image181.wmf"/><Relationship Id="rId4" Type="http://schemas.openxmlformats.org/officeDocument/2006/relationships/image" Target="../media/image1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3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47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F00235-F541-40B0-8C81-4FD52BA6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82B39F-9DDE-47BC-BD06-8574FF741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619" y="2023873"/>
            <a:ext cx="21033938" cy="10330054"/>
          </a:xfrm>
          <a:prstGeom prst="rect">
            <a:avLst/>
          </a:prstGeom>
        </p:spPr>
        <p:txBody>
          <a:bodyPr lIns="182889" tIns="91445" rIns="182889" bIns="914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270BD7-569E-4F44-A680-3D422A0F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lIns="182889" tIns="91445" rIns="182889" bIns="91445"/>
          <a:lstStyle/>
          <a:p>
            <a:fld id="{46374A9C-1B12-4F59-AD8D-A4633FFB0FF2}" type="datetimeFigureOut">
              <a:rPr lang="vi-VN" smtClean="0"/>
              <a:t>13/03/2020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C3AAE2-FFF2-4553-8C13-DE9C9BE9A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lIns="182889" tIns="91445" rIns="182889" bIns="91445"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2FD58B-94B2-490B-A7A1-89D5F077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lIns="182889" tIns="91445" rIns="182889" bIns="91445"/>
          <a:lstStyle/>
          <a:p>
            <a:fld id="{43BEBA14-6DE7-482B-826A-78393C332B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2699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9575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7197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C8F3-6BC8-4D46-80F6-D563CCAE30DA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21A6-5659-4A53-B5E4-A8C340F1E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17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C8F3-6BC8-4D46-80F6-D563CCAE30DA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21A6-5659-4A53-B5E4-A8C340F1E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20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9575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9575" cy="30003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C8F3-6BC8-4D46-80F6-D563CCAE30DA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21A6-5659-4A53-B5E4-A8C340F1E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99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8188" cy="905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9788" y="3200400"/>
            <a:ext cx="10898187" cy="905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C8F3-6BC8-4D46-80F6-D563CCAE30DA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21A6-5659-4A53-B5E4-A8C340F1E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33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5950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5950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850" y="3070225"/>
            <a:ext cx="10779125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850" y="4349750"/>
            <a:ext cx="10779125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C8F3-6BC8-4D46-80F6-D563CCAE30DA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21A6-5659-4A53-B5E4-A8C340F1E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6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C8F3-6BC8-4D46-80F6-D563CCAE30DA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21A6-5659-4A53-B5E4-A8C340F1E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5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C8F3-6BC8-4D46-80F6-D563CCAE30DA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21A6-5659-4A53-B5E4-A8C340F1E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46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3225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525" y="546100"/>
            <a:ext cx="13633450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3225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C8F3-6BC8-4D46-80F6-D563CCAE30DA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21A6-5659-4A53-B5E4-A8C340F1E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40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1987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1987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1987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C8F3-6BC8-4D46-80F6-D563CCAE30DA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21A6-5659-4A53-B5E4-A8C340F1E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0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C8F3-6BC8-4D46-80F6-D563CCAE30DA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21A6-5659-4A53-B5E4-A8C340F1E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37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1575" y="549275"/>
            <a:ext cx="5486400" cy="1170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9975" cy="1170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C8F3-6BC8-4D46-80F6-D563CCAE30DA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21A6-5659-4A53-B5E4-A8C340F1E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65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C8F3-6BC8-4D46-80F6-D563CCAE30DA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21A6-5659-4A53-B5E4-A8C340F1E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63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C8F3-6BC8-4D46-80F6-D563CCAE30DA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21A6-5659-4A53-B5E4-A8C340F1E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30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9575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7197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7F68-381E-4EC8-8502-18EAE58C911B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969-19B7-4458-8744-EBB66B4E2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33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7F68-381E-4EC8-8502-18EAE58C911B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969-19B7-4458-8744-EBB66B4E2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93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9575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9575" cy="30003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7F68-381E-4EC8-8502-18EAE58C911B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969-19B7-4458-8744-EBB66B4E2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66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8188" cy="905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9788" y="3200400"/>
            <a:ext cx="10898187" cy="905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7F68-381E-4EC8-8502-18EAE58C911B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969-19B7-4458-8744-EBB66B4E2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19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5950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5950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850" y="3070225"/>
            <a:ext cx="10779125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850" y="4349750"/>
            <a:ext cx="10779125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7F68-381E-4EC8-8502-18EAE58C911B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969-19B7-4458-8744-EBB66B4E2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8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7F68-381E-4EC8-8502-18EAE58C911B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969-19B7-4458-8744-EBB66B4E2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90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7F68-381E-4EC8-8502-18EAE58C911B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969-19B7-4458-8744-EBB66B4E2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94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3225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525" y="546100"/>
            <a:ext cx="13633450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3225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7F68-381E-4EC8-8502-18EAE58C911B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969-19B7-4458-8744-EBB66B4E2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532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1987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1987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1987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7F68-381E-4EC8-8502-18EAE58C911B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969-19B7-4458-8744-EBB66B4E2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23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7F68-381E-4EC8-8502-18EAE58C911B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969-19B7-4458-8744-EBB66B4E2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9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1575" y="549275"/>
            <a:ext cx="5486400" cy="1170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9975" cy="1170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7F68-381E-4EC8-8502-18EAE58C911B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969-19B7-4458-8744-EBB66B4E2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688637" y="333375"/>
            <a:ext cx="9494907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LŨY</a:t>
            </a:r>
            <a:r>
              <a:rPr lang="en-US" sz="51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THỪA – HÀM SỐ LŨY THỪA</a:t>
            </a:r>
            <a:endParaRPr lang="en-US" sz="51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217920" y="455250"/>
            <a:ext cx="2068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GIẢI 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TÍCH</a:t>
            </a:r>
            <a:endParaRPr lang="en-US" sz="3200" b="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12</a:t>
            </a:r>
            <a:endParaRPr lang="en-US" sz="480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115175" y="276523"/>
            <a:ext cx="23038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</a:t>
            </a:r>
            <a:r>
              <a:rPr lang="en-US" sz="32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9</a:t>
            </a:r>
            <a:endParaRPr lang="en-US" sz="3200" b="0" baseline="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/>
            <a:r>
              <a:rPr lang="en-US" sz="3200" b="0" baseline="0" err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endParaRPr lang="en-US" sz="3200" b="1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7" r:id="rId13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48775" cy="9051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0"/>
            <a:ext cx="56911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CC8F3-6BC8-4D46-80F6-D563CCAE30DA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788" y="12712700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6788" y="12712700"/>
            <a:ext cx="56911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921A6-5659-4A53-B5E4-A8C340F1E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4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48775" cy="9051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0"/>
            <a:ext cx="56911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C7F68-381E-4EC8-8502-18EAE58C911B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788" y="12712700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6788" y="12712700"/>
            <a:ext cx="56911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43969-19B7-4458-8744-EBB66B4E2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9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64.xml"/><Relationship Id="rId12" Type="http://schemas.openxmlformats.org/officeDocument/2006/relationships/slide" Target="slide10.xml"/><Relationship Id="rId2" Type="http://schemas.openxmlformats.org/officeDocument/2006/relationships/slide" Target="slide4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slide" Target="slide18.xml"/><Relationship Id="rId10" Type="http://schemas.openxmlformats.org/officeDocument/2006/relationships/slide" Target="slide7.xml"/><Relationship Id="rId4" Type="http://schemas.openxmlformats.org/officeDocument/2006/relationships/slide" Target="slide13.xml"/><Relationship Id="rId9" Type="http://schemas.openxmlformats.org/officeDocument/2006/relationships/slide" Target="slide6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8.wmf"/><Relationship Id="rId5" Type="http://schemas.openxmlformats.org/officeDocument/2006/relationships/image" Target="../media/image145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3" Type="http://schemas.openxmlformats.org/officeDocument/2006/relationships/image" Target="../media/image150.png"/><Relationship Id="rId7" Type="http://schemas.openxmlformats.org/officeDocument/2006/relationships/image" Target="../media/image431.png"/><Relationship Id="rId12" Type="http://schemas.openxmlformats.org/officeDocument/2006/relationships/image" Target="../media/image15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11" Type="http://schemas.openxmlformats.org/officeDocument/2006/relationships/image" Target="../media/image154.png"/><Relationship Id="rId10" Type="http://schemas.openxmlformats.org/officeDocument/2006/relationships/image" Target="../media/image153.png"/><Relationship Id="rId9" Type="http://schemas.openxmlformats.org/officeDocument/2006/relationships/image" Target="../media/image1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60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7.w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6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59.wmf"/><Relationship Id="rId5" Type="http://schemas.openxmlformats.org/officeDocument/2006/relationships/image" Target="../media/image156.wmf"/><Relationship Id="rId15" Type="http://schemas.openxmlformats.org/officeDocument/2006/relationships/image" Target="../media/image161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58.wmf"/><Relationship Id="rId14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wmf"/><Relationship Id="rId3" Type="http://schemas.openxmlformats.org/officeDocument/2006/relationships/image" Target="../media/image167.pn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10" Type="http://schemas.openxmlformats.org/officeDocument/2006/relationships/image" Target="../media/image164.wmf"/><Relationship Id="rId4" Type="http://schemas.openxmlformats.org/officeDocument/2006/relationships/image" Target="../media/image168.png"/><Relationship Id="rId9" Type="http://schemas.openxmlformats.org/officeDocument/2006/relationships/oleObject" Target="../embeddings/oleObject13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oleObject" Target="../embeddings/oleObject16.bin"/><Relationship Id="rId3" Type="http://schemas.openxmlformats.org/officeDocument/2006/relationships/image" Target="../media/image174.png"/><Relationship Id="rId7" Type="http://schemas.openxmlformats.org/officeDocument/2006/relationships/image" Target="../media/image176.png"/><Relationship Id="rId12" Type="http://schemas.openxmlformats.org/officeDocument/2006/relationships/image" Target="../media/image1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5.pn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429.png"/><Relationship Id="rId10" Type="http://schemas.openxmlformats.org/officeDocument/2006/relationships/image" Target="../media/image165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67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wmf"/><Relationship Id="rId13" Type="http://schemas.openxmlformats.org/officeDocument/2006/relationships/oleObject" Target="../embeddings/oleObject20.bin"/><Relationship Id="rId3" Type="http://schemas.openxmlformats.org/officeDocument/2006/relationships/image" Target="../media/image183.png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174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6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5.png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184.png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173.wmf"/><Relationship Id="rId4" Type="http://schemas.openxmlformats.org/officeDocument/2006/relationships/image" Target="../media/image168.pn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175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181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8.wmf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80.wmf"/><Relationship Id="rId5" Type="http://schemas.openxmlformats.org/officeDocument/2006/relationships/image" Target="../media/image177.wmf"/><Relationship Id="rId15" Type="http://schemas.openxmlformats.org/officeDocument/2006/relationships/image" Target="../media/image182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79.wmf"/><Relationship Id="rId14" Type="http://schemas.openxmlformats.org/officeDocument/2006/relationships/oleObject" Target="../embeddings/oleObject27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png"/><Relationship Id="rId7" Type="http://schemas.openxmlformats.org/officeDocument/2006/relationships/image" Target="../media/image192.png"/><Relationship Id="rId12" Type="http://schemas.openxmlformats.org/officeDocument/2006/relationships/image" Target="../media/image1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5" Type="http://schemas.openxmlformats.org/officeDocument/2006/relationships/image" Target="../media/image191.png"/><Relationship Id="rId10" Type="http://schemas.openxmlformats.org/officeDocument/2006/relationships/image" Target="../media/image200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203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204.png"/><Relationship Id="rId5" Type="http://schemas.openxmlformats.org/officeDocument/2006/relationships/image" Target="../media/image187.png"/><Relationship Id="rId10" Type="http://schemas.openxmlformats.org/officeDocument/2006/relationships/image" Target="../media/image202.png"/><Relationship Id="rId4" Type="http://schemas.openxmlformats.org/officeDocument/2006/relationships/image" Target="../media/image186.png"/><Relationship Id="rId9" Type="http://schemas.openxmlformats.org/officeDocument/2006/relationships/image" Target="../media/image19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0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0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8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11" Type="http://schemas.openxmlformats.org/officeDocument/2006/relationships/image" Target="../media/image2060.png"/><Relationship Id="rId5" Type="http://schemas.openxmlformats.org/officeDocument/2006/relationships/image" Target="../media/image210.png"/><Relationship Id="rId10" Type="http://schemas.openxmlformats.org/officeDocument/2006/relationships/image" Target="../media/image214.png"/><Relationship Id="rId4" Type="http://schemas.openxmlformats.org/officeDocument/2006/relationships/image" Target="../media/image206.png"/><Relationship Id="rId9" Type="http://schemas.openxmlformats.org/officeDocument/2006/relationships/image" Target="../media/image20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15.pn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12" Type="http://schemas.openxmlformats.org/officeDocument/2006/relationships/image" Target="../media/image229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11" Type="http://schemas.openxmlformats.org/officeDocument/2006/relationships/image" Target="../media/image228.png"/><Relationship Id="rId5" Type="http://schemas.openxmlformats.org/officeDocument/2006/relationships/image" Target="../media/image222.png"/><Relationship Id="rId10" Type="http://schemas.openxmlformats.org/officeDocument/2006/relationships/image" Target="../media/image227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32.png"/><Relationship Id="rId7" Type="http://schemas.openxmlformats.org/officeDocument/2006/relationships/image" Target="../media/image217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Relationship Id="rId9" Type="http://schemas.openxmlformats.org/officeDocument/2006/relationships/image" Target="../media/image2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13" Type="http://schemas.openxmlformats.org/officeDocument/2006/relationships/image" Target="../media/image245.png"/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12" Type="http://schemas.openxmlformats.org/officeDocument/2006/relationships/image" Target="../media/image2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11" Type="http://schemas.openxmlformats.org/officeDocument/2006/relationships/image" Target="../media/image238.png"/><Relationship Id="rId5" Type="http://schemas.openxmlformats.org/officeDocument/2006/relationships/image" Target="../media/image241.png"/><Relationship Id="rId10" Type="http://schemas.openxmlformats.org/officeDocument/2006/relationships/image" Target="../media/image237.png"/><Relationship Id="rId4" Type="http://schemas.openxmlformats.org/officeDocument/2006/relationships/image" Target="../media/image240.png"/><Relationship Id="rId9" Type="http://schemas.openxmlformats.org/officeDocument/2006/relationships/image" Target="../media/image236.png"/><Relationship Id="rId14" Type="http://schemas.openxmlformats.org/officeDocument/2006/relationships/image" Target="../media/image2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image" Target="../media/image261.png"/><Relationship Id="rId18" Type="http://schemas.openxmlformats.org/officeDocument/2006/relationships/image" Target="../media/image242.png"/><Relationship Id="rId3" Type="http://schemas.openxmlformats.org/officeDocument/2006/relationships/image" Target="../media/image251.png"/><Relationship Id="rId7" Type="http://schemas.openxmlformats.org/officeDocument/2006/relationships/image" Target="../media/image255.png"/><Relationship Id="rId12" Type="http://schemas.openxmlformats.org/officeDocument/2006/relationships/image" Target="../media/image260.png"/><Relationship Id="rId17" Type="http://schemas.openxmlformats.org/officeDocument/2006/relationships/image" Target="../media/image24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png"/><Relationship Id="rId11" Type="http://schemas.openxmlformats.org/officeDocument/2006/relationships/image" Target="../media/image259.png"/><Relationship Id="rId5" Type="http://schemas.openxmlformats.org/officeDocument/2006/relationships/image" Target="../media/image253.png"/><Relationship Id="rId15" Type="http://schemas.openxmlformats.org/officeDocument/2006/relationships/image" Target="../media/image263.png"/><Relationship Id="rId10" Type="http://schemas.openxmlformats.org/officeDocument/2006/relationships/image" Target="../media/image258.png"/><Relationship Id="rId19" Type="http://schemas.openxmlformats.org/officeDocument/2006/relationships/image" Target="../media/image243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Relationship Id="rId14" Type="http://schemas.openxmlformats.org/officeDocument/2006/relationships/image" Target="../media/image26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12" Type="http://schemas.openxmlformats.org/officeDocument/2006/relationships/image" Target="../media/image2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11" Type="http://schemas.openxmlformats.org/officeDocument/2006/relationships/image" Target="../media/image272.png"/><Relationship Id="rId5" Type="http://schemas.openxmlformats.org/officeDocument/2006/relationships/image" Target="../media/image266.png"/><Relationship Id="rId10" Type="http://schemas.openxmlformats.org/officeDocument/2006/relationships/image" Target="../media/image271.png"/><Relationship Id="rId4" Type="http://schemas.openxmlformats.org/officeDocument/2006/relationships/image" Target="../media/image265.png"/><Relationship Id="rId9" Type="http://schemas.openxmlformats.org/officeDocument/2006/relationships/image" Target="../media/image2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84.png"/><Relationship Id="rId3" Type="http://schemas.openxmlformats.org/officeDocument/2006/relationships/image" Target="../media/image274.png"/><Relationship Id="rId7" Type="http://schemas.openxmlformats.org/officeDocument/2006/relationships/image" Target="../media/image250.png"/><Relationship Id="rId12" Type="http://schemas.openxmlformats.org/officeDocument/2006/relationships/image" Target="../media/image283.png"/><Relationship Id="rId17" Type="http://schemas.openxmlformats.org/officeDocument/2006/relationships/image" Target="../media/image28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0.png"/><Relationship Id="rId11" Type="http://schemas.openxmlformats.org/officeDocument/2006/relationships/image" Target="../media/image282.png"/><Relationship Id="rId5" Type="http://schemas.openxmlformats.org/officeDocument/2006/relationships/image" Target="../media/image249.png"/><Relationship Id="rId15" Type="http://schemas.openxmlformats.org/officeDocument/2006/relationships/image" Target="../media/image286.png"/><Relationship Id="rId10" Type="http://schemas.openxmlformats.org/officeDocument/2006/relationships/image" Target="../media/image281.png"/><Relationship Id="rId4" Type="http://schemas.openxmlformats.org/officeDocument/2006/relationships/image" Target="../media/image248.png"/><Relationship Id="rId9" Type="http://schemas.openxmlformats.org/officeDocument/2006/relationships/image" Target="../media/image280.png"/><Relationship Id="rId14" Type="http://schemas.openxmlformats.org/officeDocument/2006/relationships/image" Target="../media/image2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289.png"/><Relationship Id="rId7" Type="http://schemas.openxmlformats.org/officeDocument/2006/relationships/image" Target="../media/image276.png"/><Relationship Id="rId12" Type="http://schemas.openxmlformats.org/officeDocument/2006/relationships/image" Target="../media/image2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png"/><Relationship Id="rId11" Type="http://schemas.openxmlformats.org/officeDocument/2006/relationships/image" Target="../media/image293.png"/><Relationship Id="rId5" Type="http://schemas.openxmlformats.org/officeDocument/2006/relationships/image" Target="../media/image270.png"/><Relationship Id="rId10" Type="http://schemas.openxmlformats.org/officeDocument/2006/relationships/image" Target="../media/image291.png"/><Relationship Id="rId4" Type="http://schemas.openxmlformats.org/officeDocument/2006/relationships/image" Target="../media/image290.png"/><Relationship Id="rId9" Type="http://schemas.openxmlformats.org/officeDocument/2006/relationships/image" Target="../media/image2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13" Type="http://schemas.openxmlformats.org/officeDocument/2006/relationships/image" Target="../media/image304.png"/><Relationship Id="rId3" Type="http://schemas.openxmlformats.org/officeDocument/2006/relationships/image" Target="../media/image299.png"/><Relationship Id="rId7" Type="http://schemas.openxmlformats.org/officeDocument/2006/relationships/image" Target="../media/image297.png"/><Relationship Id="rId12" Type="http://schemas.openxmlformats.org/officeDocument/2006/relationships/image" Target="../media/image30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png"/><Relationship Id="rId11" Type="http://schemas.openxmlformats.org/officeDocument/2006/relationships/image" Target="../media/image302.png"/><Relationship Id="rId5" Type="http://schemas.openxmlformats.org/officeDocument/2006/relationships/image" Target="../media/image295.png"/><Relationship Id="rId15" Type="http://schemas.openxmlformats.org/officeDocument/2006/relationships/image" Target="../media/image306.png"/><Relationship Id="rId10" Type="http://schemas.openxmlformats.org/officeDocument/2006/relationships/image" Target="../media/image301.png"/><Relationship Id="rId4" Type="http://schemas.openxmlformats.org/officeDocument/2006/relationships/image" Target="../media/image275.png"/><Relationship Id="rId9" Type="http://schemas.openxmlformats.org/officeDocument/2006/relationships/image" Target="../media/image300.png"/><Relationship Id="rId14" Type="http://schemas.openxmlformats.org/officeDocument/2006/relationships/image" Target="../media/image30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13" Type="http://schemas.openxmlformats.org/officeDocument/2006/relationships/image" Target="../media/image319.png"/><Relationship Id="rId3" Type="http://schemas.openxmlformats.org/officeDocument/2006/relationships/image" Target="../media/image2980.png"/><Relationship Id="rId7" Type="http://schemas.openxmlformats.org/officeDocument/2006/relationships/image" Target="../media/image313.png"/><Relationship Id="rId12" Type="http://schemas.openxmlformats.org/officeDocument/2006/relationships/image" Target="../media/image318.png"/><Relationship Id="rId17" Type="http://schemas.openxmlformats.org/officeDocument/2006/relationships/image" Target="../media/image323.png"/><Relationship Id="rId2" Type="http://schemas.openxmlformats.org/officeDocument/2006/relationships/image" Target="../media/image2970.png"/><Relationship Id="rId16" Type="http://schemas.openxmlformats.org/officeDocument/2006/relationships/image" Target="../media/image3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2.png"/><Relationship Id="rId11" Type="http://schemas.openxmlformats.org/officeDocument/2006/relationships/image" Target="../media/image317.png"/><Relationship Id="rId5" Type="http://schemas.openxmlformats.org/officeDocument/2006/relationships/image" Target="../media/image3050.png"/><Relationship Id="rId15" Type="http://schemas.openxmlformats.org/officeDocument/2006/relationships/image" Target="../media/image321.png"/><Relationship Id="rId10" Type="http://schemas.openxmlformats.org/officeDocument/2006/relationships/image" Target="../media/image316.png"/><Relationship Id="rId4" Type="http://schemas.openxmlformats.org/officeDocument/2006/relationships/image" Target="../media/image3000.png"/><Relationship Id="rId9" Type="http://schemas.openxmlformats.org/officeDocument/2006/relationships/image" Target="../media/image315.png"/><Relationship Id="rId14" Type="http://schemas.openxmlformats.org/officeDocument/2006/relationships/image" Target="../media/image3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png"/><Relationship Id="rId13" Type="http://schemas.openxmlformats.org/officeDocument/2006/relationships/image" Target="../media/image338.png"/><Relationship Id="rId3" Type="http://schemas.openxmlformats.org/officeDocument/2006/relationships/image" Target="../media/image328.png"/><Relationship Id="rId7" Type="http://schemas.openxmlformats.org/officeDocument/2006/relationships/image" Target="../media/image332.png"/><Relationship Id="rId12" Type="http://schemas.openxmlformats.org/officeDocument/2006/relationships/image" Target="../media/image3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11" Type="http://schemas.openxmlformats.org/officeDocument/2006/relationships/image" Target="../media/image336.png"/><Relationship Id="rId5" Type="http://schemas.openxmlformats.org/officeDocument/2006/relationships/image" Target="../media/image330.png"/><Relationship Id="rId10" Type="http://schemas.openxmlformats.org/officeDocument/2006/relationships/image" Target="../media/image335.png"/><Relationship Id="rId4" Type="http://schemas.openxmlformats.org/officeDocument/2006/relationships/image" Target="../media/image329.png"/><Relationship Id="rId9" Type="http://schemas.openxmlformats.org/officeDocument/2006/relationships/image" Target="../media/image334.png"/><Relationship Id="rId14" Type="http://schemas.openxmlformats.org/officeDocument/2006/relationships/image" Target="../media/image30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3" Type="http://schemas.openxmlformats.org/officeDocument/2006/relationships/image" Target="../media/image340.png"/><Relationship Id="rId7" Type="http://schemas.openxmlformats.org/officeDocument/2006/relationships/image" Target="../media/image344.png"/><Relationship Id="rId12" Type="http://schemas.openxmlformats.org/officeDocument/2006/relationships/image" Target="../media/image3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7.png"/><Relationship Id="rId11" Type="http://schemas.openxmlformats.org/officeDocument/2006/relationships/image" Target="../media/image348.png"/><Relationship Id="rId5" Type="http://schemas.openxmlformats.org/officeDocument/2006/relationships/image" Target="../media/image326.png"/><Relationship Id="rId10" Type="http://schemas.openxmlformats.org/officeDocument/2006/relationships/image" Target="../media/image347.png"/><Relationship Id="rId4" Type="http://schemas.openxmlformats.org/officeDocument/2006/relationships/image" Target="../media/image325.png"/><Relationship Id="rId9" Type="http://schemas.openxmlformats.org/officeDocument/2006/relationships/image" Target="../media/image34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08.png"/><Relationship Id="rId7" Type="http://schemas.openxmlformats.org/officeDocument/2006/relationships/image" Target="../media/image3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2.png"/><Relationship Id="rId5" Type="http://schemas.openxmlformats.org/officeDocument/2006/relationships/image" Target="../media/image341.png"/><Relationship Id="rId10" Type="http://schemas.openxmlformats.org/officeDocument/2006/relationships/image" Target="../media/image357.png"/><Relationship Id="rId4" Type="http://schemas.openxmlformats.org/officeDocument/2006/relationships/image" Target="../media/image351.png"/><Relationship Id="rId9" Type="http://schemas.openxmlformats.org/officeDocument/2006/relationships/image" Target="../media/image30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image" Target="../media/image365.png"/><Relationship Id="rId3" Type="http://schemas.openxmlformats.org/officeDocument/2006/relationships/image" Target="../media/image353.png"/><Relationship Id="rId7" Type="http://schemas.openxmlformats.org/officeDocument/2006/relationships/image" Target="../media/image359.png"/><Relationship Id="rId12" Type="http://schemas.openxmlformats.org/officeDocument/2006/relationships/image" Target="../media/image364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8.png"/><Relationship Id="rId11" Type="http://schemas.openxmlformats.org/officeDocument/2006/relationships/image" Target="../media/image363.png"/><Relationship Id="rId5" Type="http://schemas.openxmlformats.org/officeDocument/2006/relationships/image" Target="../media/image355.png"/><Relationship Id="rId15" Type="http://schemas.openxmlformats.org/officeDocument/2006/relationships/image" Target="../media/image367.png"/><Relationship Id="rId10" Type="http://schemas.openxmlformats.org/officeDocument/2006/relationships/image" Target="../media/image362.png"/><Relationship Id="rId4" Type="http://schemas.openxmlformats.org/officeDocument/2006/relationships/image" Target="../media/image354.png"/><Relationship Id="rId9" Type="http://schemas.openxmlformats.org/officeDocument/2006/relationships/image" Target="../media/image361.png"/><Relationship Id="rId14" Type="http://schemas.openxmlformats.org/officeDocument/2006/relationships/image" Target="../media/image36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13" Type="http://schemas.openxmlformats.org/officeDocument/2006/relationships/image" Target="../media/image380.png"/><Relationship Id="rId3" Type="http://schemas.openxmlformats.org/officeDocument/2006/relationships/image" Target="../media/image370.png"/><Relationship Id="rId7" Type="http://schemas.openxmlformats.org/officeDocument/2006/relationships/image" Target="../media/image374.png"/><Relationship Id="rId12" Type="http://schemas.openxmlformats.org/officeDocument/2006/relationships/image" Target="../media/image3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3.png"/><Relationship Id="rId11" Type="http://schemas.openxmlformats.org/officeDocument/2006/relationships/image" Target="../media/image378.png"/><Relationship Id="rId5" Type="http://schemas.openxmlformats.org/officeDocument/2006/relationships/image" Target="../media/image372.png"/><Relationship Id="rId15" Type="http://schemas.openxmlformats.org/officeDocument/2006/relationships/image" Target="../media/image310.emf"/><Relationship Id="rId10" Type="http://schemas.openxmlformats.org/officeDocument/2006/relationships/image" Target="../media/image377.png"/><Relationship Id="rId4" Type="http://schemas.openxmlformats.org/officeDocument/2006/relationships/image" Target="../media/image371.png"/><Relationship Id="rId9" Type="http://schemas.openxmlformats.org/officeDocument/2006/relationships/image" Target="../media/image376.png"/><Relationship Id="rId14" Type="http://schemas.openxmlformats.org/officeDocument/2006/relationships/image" Target="../media/image38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emf"/><Relationship Id="rId3" Type="http://schemas.openxmlformats.org/officeDocument/2006/relationships/image" Target="../media/image383.png"/><Relationship Id="rId7" Type="http://schemas.openxmlformats.org/officeDocument/2006/relationships/image" Target="../media/image3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png"/><Relationship Id="rId5" Type="http://schemas.openxmlformats.org/officeDocument/2006/relationships/image" Target="../media/image385.png"/><Relationship Id="rId4" Type="http://schemas.openxmlformats.org/officeDocument/2006/relationships/image" Target="../media/image38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3" Type="http://schemas.openxmlformats.org/officeDocument/2006/relationships/image" Target="../media/image382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9.png"/><Relationship Id="rId11" Type="http://schemas.openxmlformats.org/officeDocument/2006/relationships/image" Target="../media/image395.png"/><Relationship Id="rId5" Type="http://schemas.openxmlformats.org/officeDocument/2006/relationships/image" Target="../media/image389.png"/><Relationship Id="rId10" Type="http://schemas.openxmlformats.org/officeDocument/2006/relationships/image" Target="../media/image394.png"/><Relationship Id="rId4" Type="http://schemas.openxmlformats.org/officeDocument/2006/relationships/image" Target="../media/image388.png"/><Relationship Id="rId9" Type="http://schemas.openxmlformats.org/officeDocument/2006/relationships/image" Target="../media/image3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9.png"/><Relationship Id="rId5" Type="http://schemas.openxmlformats.org/officeDocument/2006/relationships/image" Target="../media/image324.png"/><Relationship Id="rId4" Type="http://schemas.openxmlformats.org/officeDocument/2006/relationships/image" Target="../media/image39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5.png"/><Relationship Id="rId3" Type="http://schemas.openxmlformats.org/officeDocument/2006/relationships/image" Target="../media/image400.png"/><Relationship Id="rId7" Type="http://schemas.openxmlformats.org/officeDocument/2006/relationships/image" Target="../media/image4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3.png"/><Relationship Id="rId5" Type="http://schemas.openxmlformats.org/officeDocument/2006/relationships/image" Target="../media/image402.png"/><Relationship Id="rId10" Type="http://schemas.openxmlformats.org/officeDocument/2006/relationships/image" Target="../media/image406.png"/><Relationship Id="rId4" Type="http://schemas.openxmlformats.org/officeDocument/2006/relationships/image" Target="../media/image401.png"/><Relationship Id="rId9" Type="http://schemas.openxmlformats.org/officeDocument/2006/relationships/image" Target="../media/image31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3" Type="http://schemas.openxmlformats.org/officeDocument/2006/relationships/image" Target="../media/image408.png"/><Relationship Id="rId7" Type="http://schemas.openxmlformats.org/officeDocument/2006/relationships/image" Target="../media/image396.png"/><Relationship Id="rId12" Type="http://schemas.openxmlformats.org/officeDocument/2006/relationships/image" Target="../media/image416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11" Type="http://schemas.openxmlformats.org/officeDocument/2006/relationships/image" Target="../media/image415.png"/><Relationship Id="rId5" Type="http://schemas.openxmlformats.org/officeDocument/2006/relationships/image" Target="../media/image410.png"/><Relationship Id="rId10" Type="http://schemas.openxmlformats.org/officeDocument/2006/relationships/image" Target="../media/image414.png"/><Relationship Id="rId4" Type="http://schemas.openxmlformats.org/officeDocument/2006/relationships/image" Target="../media/image409.png"/><Relationship Id="rId9" Type="http://schemas.openxmlformats.org/officeDocument/2006/relationships/image" Target="../media/image41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png"/><Relationship Id="rId3" Type="http://schemas.openxmlformats.org/officeDocument/2006/relationships/image" Target="../media/image356.png"/><Relationship Id="rId7" Type="http://schemas.openxmlformats.org/officeDocument/2006/relationships/image" Target="../media/image4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426.png"/><Relationship Id="rId5" Type="http://schemas.openxmlformats.org/officeDocument/2006/relationships/image" Target="../media/image419.png"/><Relationship Id="rId10" Type="http://schemas.openxmlformats.org/officeDocument/2006/relationships/image" Target="../media/image425.png"/><Relationship Id="rId4" Type="http://schemas.openxmlformats.org/officeDocument/2006/relationships/image" Target="../media/image418.png"/><Relationship Id="rId9" Type="http://schemas.openxmlformats.org/officeDocument/2006/relationships/image" Target="../media/image42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png"/><Relationship Id="rId13" Type="http://schemas.openxmlformats.org/officeDocument/2006/relationships/image" Target="../media/image439.png"/><Relationship Id="rId3" Type="http://schemas.openxmlformats.org/officeDocument/2006/relationships/image" Target="../media/image427.png"/><Relationship Id="rId7" Type="http://schemas.openxmlformats.org/officeDocument/2006/relationships/image" Target="../media/image433.png"/><Relationship Id="rId12" Type="http://schemas.openxmlformats.org/officeDocument/2006/relationships/image" Target="../media/image4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2.png"/><Relationship Id="rId11" Type="http://schemas.openxmlformats.org/officeDocument/2006/relationships/image" Target="../media/image437.png"/><Relationship Id="rId5" Type="http://schemas.openxmlformats.org/officeDocument/2006/relationships/image" Target="../media/image356.png"/><Relationship Id="rId10" Type="http://schemas.openxmlformats.org/officeDocument/2006/relationships/image" Target="../media/image436.png"/><Relationship Id="rId4" Type="http://schemas.openxmlformats.org/officeDocument/2006/relationships/image" Target="../media/image428.png"/><Relationship Id="rId9" Type="http://schemas.openxmlformats.org/officeDocument/2006/relationships/image" Target="../media/image43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5.png"/><Relationship Id="rId13" Type="http://schemas.openxmlformats.org/officeDocument/2006/relationships/image" Target="../media/image450.png"/><Relationship Id="rId3" Type="http://schemas.openxmlformats.org/officeDocument/2006/relationships/image" Target="../media/image440.png"/><Relationship Id="rId7" Type="http://schemas.openxmlformats.org/officeDocument/2006/relationships/image" Target="../media/image444.png"/><Relationship Id="rId12" Type="http://schemas.openxmlformats.org/officeDocument/2006/relationships/image" Target="../media/image4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3.png"/><Relationship Id="rId11" Type="http://schemas.openxmlformats.org/officeDocument/2006/relationships/image" Target="../media/image448.png"/><Relationship Id="rId5" Type="http://schemas.openxmlformats.org/officeDocument/2006/relationships/image" Target="../media/image442.png"/><Relationship Id="rId10" Type="http://schemas.openxmlformats.org/officeDocument/2006/relationships/image" Target="../media/image447.png"/><Relationship Id="rId4" Type="http://schemas.openxmlformats.org/officeDocument/2006/relationships/image" Target="../media/image441.png"/><Relationship Id="rId9" Type="http://schemas.openxmlformats.org/officeDocument/2006/relationships/image" Target="../media/image44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png"/><Relationship Id="rId3" Type="http://schemas.openxmlformats.org/officeDocument/2006/relationships/image" Target="../media/image451.png"/><Relationship Id="rId7" Type="http://schemas.openxmlformats.org/officeDocument/2006/relationships/image" Target="../media/image455.png"/><Relationship Id="rId12" Type="http://schemas.openxmlformats.org/officeDocument/2006/relationships/image" Target="../media/image4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4.png"/><Relationship Id="rId11" Type="http://schemas.openxmlformats.org/officeDocument/2006/relationships/image" Target="../media/image443.png"/><Relationship Id="rId5" Type="http://schemas.openxmlformats.org/officeDocument/2006/relationships/image" Target="../media/image453.png"/><Relationship Id="rId10" Type="http://schemas.openxmlformats.org/officeDocument/2006/relationships/image" Target="../media/image442.png"/><Relationship Id="rId4" Type="http://schemas.openxmlformats.org/officeDocument/2006/relationships/image" Target="../media/image452.png"/><Relationship Id="rId9" Type="http://schemas.openxmlformats.org/officeDocument/2006/relationships/image" Target="../media/image44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png"/><Relationship Id="rId13" Type="http://schemas.openxmlformats.org/officeDocument/2006/relationships/image" Target="../media/image461.png"/><Relationship Id="rId3" Type="http://schemas.openxmlformats.org/officeDocument/2006/relationships/image" Target="../media/image457.png"/><Relationship Id="rId7" Type="http://schemas.openxmlformats.org/officeDocument/2006/relationships/image" Target="../media/image399.png"/><Relationship Id="rId12" Type="http://schemas.openxmlformats.org/officeDocument/2006/relationships/image" Target="../media/image4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8.png"/><Relationship Id="rId11" Type="http://schemas.openxmlformats.org/officeDocument/2006/relationships/image" Target="../media/image459.png"/><Relationship Id="rId5" Type="http://schemas.openxmlformats.org/officeDocument/2006/relationships/image" Target="../media/image391.png"/><Relationship Id="rId10" Type="http://schemas.openxmlformats.org/officeDocument/2006/relationships/image" Target="../media/image458.png"/><Relationship Id="rId4" Type="http://schemas.openxmlformats.org/officeDocument/2006/relationships/image" Target="../media/image368.png"/><Relationship Id="rId9" Type="http://schemas.openxmlformats.org/officeDocument/2006/relationships/image" Target="../media/image42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3.png"/><Relationship Id="rId13" Type="http://schemas.openxmlformats.org/officeDocument/2006/relationships/image" Target="../media/image478.png"/><Relationship Id="rId3" Type="http://schemas.openxmlformats.org/officeDocument/2006/relationships/image" Target="../media/image468.png"/><Relationship Id="rId7" Type="http://schemas.openxmlformats.org/officeDocument/2006/relationships/image" Target="../media/image462.png"/><Relationship Id="rId12" Type="http://schemas.openxmlformats.org/officeDocument/2006/relationships/image" Target="../media/image477.png"/><Relationship Id="rId17" Type="http://schemas.openxmlformats.org/officeDocument/2006/relationships/image" Target="../media/image4610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4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1.png"/><Relationship Id="rId11" Type="http://schemas.openxmlformats.org/officeDocument/2006/relationships/image" Target="../media/image476.png"/><Relationship Id="rId5" Type="http://schemas.openxmlformats.org/officeDocument/2006/relationships/image" Target="../media/image470.png"/><Relationship Id="rId15" Type="http://schemas.openxmlformats.org/officeDocument/2006/relationships/image" Target="../media/image4590.png"/><Relationship Id="rId10" Type="http://schemas.openxmlformats.org/officeDocument/2006/relationships/image" Target="../media/image475.png"/><Relationship Id="rId4" Type="http://schemas.openxmlformats.org/officeDocument/2006/relationships/image" Target="../media/image469.png"/><Relationship Id="rId9" Type="http://schemas.openxmlformats.org/officeDocument/2006/relationships/image" Target="../media/image474.png"/><Relationship Id="rId14" Type="http://schemas.openxmlformats.org/officeDocument/2006/relationships/image" Target="../media/image458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3" Type="http://schemas.openxmlformats.org/officeDocument/2006/relationships/image" Target="../media/image463.png"/><Relationship Id="rId7" Type="http://schemas.openxmlformats.org/officeDocument/2006/relationships/image" Target="../media/image48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2.png"/><Relationship Id="rId5" Type="http://schemas.openxmlformats.org/officeDocument/2006/relationships/image" Target="../media/image481.png"/><Relationship Id="rId4" Type="http://schemas.openxmlformats.org/officeDocument/2006/relationships/image" Target="../media/image48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85.png"/><Relationship Id="rId7" Type="http://schemas.openxmlformats.org/officeDocument/2006/relationships/image" Target="../media/image4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8.png"/><Relationship Id="rId11" Type="http://schemas.openxmlformats.org/officeDocument/2006/relationships/image" Target="../media/image493.png"/><Relationship Id="rId5" Type="http://schemas.openxmlformats.org/officeDocument/2006/relationships/image" Target="../media/image487.png"/><Relationship Id="rId10" Type="http://schemas.openxmlformats.org/officeDocument/2006/relationships/image" Target="../media/image492.png"/><Relationship Id="rId4" Type="http://schemas.openxmlformats.org/officeDocument/2006/relationships/image" Target="../media/image464.png"/><Relationship Id="rId9" Type="http://schemas.openxmlformats.org/officeDocument/2006/relationships/image" Target="../media/image49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8.png"/><Relationship Id="rId3" Type="http://schemas.openxmlformats.org/officeDocument/2006/relationships/image" Target="../media/image494.png"/><Relationship Id="rId7" Type="http://schemas.openxmlformats.org/officeDocument/2006/relationships/image" Target="../media/image4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5" Type="http://schemas.openxmlformats.org/officeDocument/2006/relationships/image" Target="../media/image495.png"/><Relationship Id="rId4" Type="http://schemas.openxmlformats.org/officeDocument/2006/relationships/image" Target="../media/image47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5.png"/><Relationship Id="rId3" Type="http://schemas.openxmlformats.org/officeDocument/2006/relationships/image" Target="../media/image500.png"/><Relationship Id="rId7" Type="http://schemas.openxmlformats.org/officeDocument/2006/relationships/image" Target="../media/image504.png"/><Relationship Id="rId12" Type="http://schemas.openxmlformats.org/officeDocument/2006/relationships/image" Target="../media/image50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3.png"/><Relationship Id="rId11" Type="http://schemas.openxmlformats.org/officeDocument/2006/relationships/image" Target="../media/image508.png"/><Relationship Id="rId5" Type="http://schemas.openxmlformats.org/officeDocument/2006/relationships/image" Target="../media/image465.png"/><Relationship Id="rId10" Type="http://schemas.openxmlformats.org/officeDocument/2006/relationships/image" Target="../media/image507.png"/><Relationship Id="rId4" Type="http://schemas.openxmlformats.org/officeDocument/2006/relationships/image" Target="../media/image501.png"/><Relationship Id="rId9" Type="http://schemas.openxmlformats.org/officeDocument/2006/relationships/image" Target="../media/image50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7" Type="http://schemas.openxmlformats.org/officeDocument/2006/relationships/image" Target="../media/image5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2.png"/><Relationship Id="rId5" Type="http://schemas.openxmlformats.org/officeDocument/2006/relationships/image" Target="../media/image510.png"/><Relationship Id="rId4" Type="http://schemas.openxmlformats.org/officeDocument/2006/relationships/image" Target="../media/image51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515.png"/><Relationship Id="rId7" Type="http://schemas.openxmlformats.org/officeDocument/2006/relationships/image" Target="../media/image5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8.png"/><Relationship Id="rId5" Type="http://schemas.openxmlformats.org/officeDocument/2006/relationships/image" Target="../media/image517.png"/><Relationship Id="rId10" Type="http://schemas.openxmlformats.org/officeDocument/2006/relationships/image" Target="../media/image521.png"/><Relationship Id="rId4" Type="http://schemas.openxmlformats.org/officeDocument/2006/relationships/image" Target="../media/image516.png"/><Relationship Id="rId9" Type="http://schemas.openxmlformats.org/officeDocument/2006/relationships/image" Target="../media/image51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8.png"/><Relationship Id="rId3" Type="http://schemas.openxmlformats.org/officeDocument/2006/relationships/image" Target="../media/image523.png"/><Relationship Id="rId7" Type="http://schemas.openxmlformats.org/officeDocument/2006/relationships/image" Target="../media/image5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6.png"/><Relationship Id="rId11" Type="http://schemas.openxmlformats.org/officeDocument/2006/relationships/image" Target="../media/image467.png"/><Relationship Id="rId5" Type="http://schemas.openxmlformats.org/officeDocument/2006/relationships/image" Target="../media/image525.png"/><Relationship Id="rId10" Type="http://schemas.openxmlformats.org/officeDocument/2006/relationships/image" Target="../media/image530.png"/><Relationship Id="rId4" Type="http://schemas.openxmlformats.org/officeDocument/2006/relationships/image" Target="../media/image524.png"/><Relationship Id="rId9" Type="http://schemas.openxmlformats.org/officeDocument/2006/relationships/image" Target="../media/image52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7.png"/><Relationship Id="rId3" Type="http://schemas.openxmlformats.org/officeDocument/2006/relationships/image" Target="../media/image532.png"/><Relationship Id="rId7" Type="http://schemas.openxmlformats.org/officeDocument/2006/relationships/image" Target="../media/image5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5.png"/><Relationship Id="rId5" Type="http://schemas.openxmlformats.org/officeDocument/2006/relationships/image" Target="../media/image534.png"/><Relationship Id="rId4" Type="http://schemas.openxmlformats.org/officeDocument/2006/relationships/image" Target="../media/image53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2.png"/><Relationship Id="rId3" Type="http://schemas.openxmlformats.org/officeDocument/2006/relationships/image" Target="../media/image537.png"/><Relationship Id="rId7" Type="http://schemas.openxmlformats.org/officeDocument/2006/relationships/image" Target="../media/image5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11" Type="http://schemas.openxmlformats.org/officeDocument/2006/relationships/image" Target="../media/image545.png"/><Relationship Id="rId5" Type="http://schemas.openxmlformats.org/officeDocument/2006/relationships/image" Target="../media/image539.png"/><Relationship Id="rId10" Type="http://schemas.openxmlformats.org/officeDocument/2006/relationships/image" Target="../media/image544.png"/><Relationship Id="rId4" Type="http://schemas.openxmlformats.org/officeDocument/2006/relationships/image" Target="../media/image538.png"/><Relationship Id="rId9" Type="http://schemas.openxmlformats.org/officeDocument/2006/relationships/image" Target="../media/image54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531.png"/><Relationship Id="rId7" Type="http://schemas.openxmlformats.org/officeDocument/2006/relationships/image" Target="../media/image479.png"/><Relationship Id="rId12" Type="http://schemas.openxmlformats.org/officeDocument/2006/relationships/image" Target="../media/image5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8.png"/><Relationship Id="rId11" Type="http://schemas.openxmlformats.org/officeDocument/2006/relationships/image" Target="../media/image553.png"/><Relationship Id="rId5" Type="http://schemas.openxmlformats.org/officeDocument/2006/relationships/image" Target="../media/image547.png"/><Relationship Id="rId10" Type="http://schemas.openxmlformats.org/officeDocument/2006/relationships/image" Target="../media/image552.png"/><Relationship Id="rId4" Type="http://schemas.openxmlformats.org/officeDocument/2006/relationships/image" Target="../media/image546.png"/><Relationship Id="rId9" Type="http://schemas.openxmlformats.org/officeDocument/2006/relationships/image" Target="../media/image5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3981" y="0"/>
            <a:ext cx="24406147" cy="13824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894614" y="7622411"/>
            <a:ext cx="15138801" cy="3740134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844621" y="3807869"/>
            <a:ext cx="8864866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8" rIns="91397" bIns="45698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DIỄN ĐÀN GIÁO VIÊN TOÁN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057717" y="4503554"/>
            <a:ext cx="3001785" cy="120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698" rIns="91397" bIns="4569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PPT TIVI</a:t>
            </a:r>
            <a:endParaRPr lang="en-US" sz="4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784885" y="1743251"/>
            <a:ext cx="1814128" cy="1813395"/>
            <a:chOff x="12784885" y="1066801"/>
            <a:chExt cx="1814128" cy="1813395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410" tIns="45705" rIns="91410" bIns="45705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4" y="1556787"/>
              <a:ext cx="1210527" cy="1323409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r>
                <a:rPr lang="en-US" sz="8000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186391" y="1865008"/>
            <a:ext cx="2238375" cy="1707028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9500" l="13137" r="79625">
                        <a14:foregroundMark x1="15013" y1="16500" x2="41823" y2="58500"/>
                        <a14:foregroundMark x1="41823" y1="58500" x2="54960" y2="62000"/>
                        <a14:foregroundMark x1="54960" y1="62000" x2="65952" y2="43500"/>
                        <a14:foregroundMark x1="65952" y1="43500" x2="70241" y2="32500"/>
                        <a14:foregroundMark x1="70241" y1="32500" x2="72654" y2="20500"/>
                        <a14:foregroundMark x1="72654" y1="20500" x2="64343" y2="22500"/>
                        <a14:foregroundMark x1="64343" y1="22500" x2="58445" y2="36500"/>
                        <a14:foregroundMark x1="58445" y1="36500" x2="56032" y2="52000"/>
                        <a14:foregroundMark x1="56032" y1="52000" x2="61662" y2="60500"/>
                        <a14:foregroundMark x1="61662" y1="60500" x2="67828" y2="60500"/>
                        <a14:foregroundMark x1="67828" y1="60500" x2="31099" y2="64500"/>
                        <a14:foregroundMark x1="31099" y1="64500" x2="23861" y2="60500"/>
                        <a14:foregroundMark x1="23861" y1="60500" x2="49062" y2="69000"/>
                        <a14:foregroundMark x1="49062" y1="69000" x2="63271" y2="63500"/>
                        <a14:foregroundMark x1="63271" y1="63500" x2="68365" y2="58500"/>
                        <a14:foregroundMark x1="68365" y1="58500" x2="21984" y2="31000"/>
                        <a14:foregroundMark x1="21984" y1="31000" x2="25737" y2="17500"/>
                        <a14:foregroundMark x1="25737" y1="17500" x2="31367" y2="15000"/>
                        <a14:foregroundMark x1="31367" y1="15000" x2="49598" y2="27000"/>
                        <a14:foregroundMark x1="49598" y1="27000" x2="56568" y2="27500"/>
                        <a14:foregroundMark x1="56568" y1="27500" x2="61662" y2="19000"/>
                        <a14:foregroundMark x1="61662" y1="19000" x2="56300" y2="10500"/>
                        <a14:foregroundMark x1="56300" y1="10500" x2="48794" y2="18500"/>
                        <a14:foregroundMark x1="48794" y1="18500" x2="42895" y2="20000"/>
                        <a14:foregroundMark x1="42895" y1="20000" x2="31099" y2="9500"/>
                        <a14:foregroundMark x1="31099" y1="9500" x2="25469" y2="10000"/>
                        <a14:foregroundMark x1="25469" y1="10000" x2="29223" y2="21500"/>
                        <a14:foregroundMark x1="29223" y1="21500" x2="41823" y2="34500"/>
                        <a14:foregroundMark x1="41823" y1="34500" x2="60054" y2="38000"/>
                        <a14:foregroundMark x1="60054" y1="38000" x2="69169" y2="34000"/>
                        <a14:foregroundMark x1="69169" y1="34000" x2="64075" y2="25000"/>
                        <a14:foregroundMark x1="64075" y1="25000" x2="28418" y2="31500"/>
                        <a14:foregroundMark x1="24397" y1="91500" x2="36193" y2="89500"/>
                        <a14:foregroundMark x1="36193" y1="89500" x2="69437" y2="92000"/>
                        <a14:foregroundMark x1="69437" y1="92000" x2="26542" y2="94000"/>
                        <a14:foregroundMark x1="26542" y1="94000" x2="43968" y2="90000"/>
                        <a14:foregroundMark x1="43968" y1="90000" x2="62735" y2="90000"/>
                        <a14:foregroundMark x1="62735" y1="90000" x2="68901" y2="89500"/>
                        <a14:foregroundMark x1="68901" y1="89500" x2="69169" y2="89500"/>
                        <a14:foregroundMark x1="24397" y1="84000" x2="24397" y2="98500"/>
                        <a14:foregroundMark x1="24397" y1="98500" x2="25469" y2="85000"/>
                        <a14:foregroundMark x1="25469" y1="85000" x2="30295" y2="92000"/>
                        <a14:foregroundMark x1="30295" y1="92000" x2="52547" y2="79000"/>
                        <a14:foregroundMark x1="52547" y1="79000" x2="69973" y2="96000"/>
                        <a14:foregroundMark x1="69973" y1="96000" x2="65147" y2="84500"/>
                        <a14:foregroundMark x1="65147" y1="84500" x2="23861" y2="88000"/>
                        <a14:foregroundMark x1="23861" y1="88000" x2="29759" y2="98500"/>
                        <a14:foregroundMark x1="29759" y1="98500" x2="57641" y2="92500"/>
                        <a14:foregroundMark x1="57641" y1="92500" x2="65684" y2="94500"/>
                        <a14:foregroundMark x1="65684" y1="94500" x2="58981" y2="86500"/>
                        <a14:foregroundMark x1="58981" y1="86500" x2="37265" y2="99500"/>
                        <a14:foregroundMark x1="22788" y1="83000" x2="25201" y2="97000"/>
                        <a14:foregroundMark x1="25201" y1="97000" x2="47989" y2="99000"/>
                        <a14:foregroundMark x1="47989" y1="99000" x2="77480" y2="95000"/>
                        <a14:foregroundMark x1="77480" y1="95000" x2="70241" y2="81500"/>
                        <a14:foregroundMark x1="70241" y1="81500" x2="63807" y2="79000"/>
                        <a14:foregroundMark x1="63807" y1="79000" x2="55496" y2="90500"/>
                        <a14:foregroundMark x1="55496" y1="90500" x2="27882" y2="85000"/>
                        <a14:foregroundMark x1="27882" y1="85000" x2="21180" y2="90500"/>
                        <a14:foregroundMark x1="21180" y1="90500" x2="32708" y2="98500"/>
                        <a14:foregroundMark x1="32708" y1="98500" x2="46917" y2="99500"/>
                        <a14:foregroundMark x1="46917" y1="99500" x2="73190" y2="97000"/>
                        <a14:foregroundMark x1="73190" y1="97000" x2="69437" y2="82000"/>
                        <a14:foregroundMark x1="69437" y1="82000" x2="53351" y2="81000"/>
                        <a14:foregroundMark x1="53351" y1="81000" x2="28418" y2="99000"/>
                        <a14:foregroundMark x1="28418" y1="99000" x2="35925" y2="99500"/>
                        <a14:foregroundMark x1="35925" y1="99500" x2="69705" y2="99500"/>
                        <a14:foregroundMark x1="69705" y1="99500" x2="61394" y2="91000"/>
                        <a14:foregroundMark x1="61394" y1="91000" x2="28418" y2="96000"/>
                        <a14:foregroundMark x1="28418" y1="96000" x2="27882" y2="96500"/>
                        <a14:foregroundMark x1="12332" y1="15000" x2="24397" y2="4500"/>
                        <a14:foregroundMark x1="24397" y1="4500" x2="30831" y2="4000"/>
                        <a14:foregroundMark x1="30831" y1="4000" x2="37534" y2="5500"/>
                        <a14:foregroundMark x1="37534" y1="5500" x2="31367" y2="2500"/>
                        <a14:foregroundMark x1="31367" y1="2500" x2="25201" y2="5000"/>
                        <a14:foregroundMark x1="25201" y1="5000" x2="20107" y2="11500"/>
                        <a14:foregroundMark x1="20107" y1="11500" x2="35925" y2="10000"/>
                        <a14:foregroundMark x1="35925" y1="10000" x2="69705" y2="13500"/>
                        <a14:foregroundMark x1="69705" y1="13500" x2="62198" y2="4000"/>
                        <a14:foregroundMark x1="62198" y1="4000" x2="80161" y2="22000"/>
                        <a14:foregroundMark x1="80161" y1="22000" x2="74531" y2="17500"/>
                        <a14:foregroundMark x1="74531" y1="17500" x2="70777" y2="7000"/>
                        <a14:foregroundMark x1="70777" y1="7000" x2="64879" y2="7000"/>
                        <a14:foregroundMark x1="64879" y1="7000" x2="72386" y2="17000"/>
                        <a14:foregroundMark x1="72386" y1="17000" x2="63807" y2="14000"/>
                        <a14:foregroundMark x1="63807" y1="14000" x2="50402" y2="26000"/>
                        <a14:foregroundMark x1="50402" y1="26000" x2="45576" y2="38500"/>
                        <a14:foregroundMark x1="45576" y1="38500" x2="44504" y2="53000"/>
                        <a14:foregroundMark x1="44504" y1="53000" x2="39142" y2="61000"/>
                        <a14:foregroundMark x1="39142" y1="61000" x2="19303" y2="59000"/>
                        <a14:foregroundMark x1="19303" y1="59000" x2="52011" y2="75000"/>
                        <a14:foregroundMark x1="18231" y1="58000" x2="53619" y2="82000"/>
                        <a14:foregroundMark x1="53619" y1="82000" x2="67292" y2="82000"/>
                        <a14:foregroundMark x1="67292" y1="82000" x2="73190" y2="79500"/>
                        <a14:foregroundMark x1="73190" y1="79500" x2="76408" y2="65500"/>
                        <a14:foregroundMark x1="76408" y1="65500" x2="71314" y2="56000"/>
                        <a14:foregroundMark x1="71314" y1="56000" x2="65952" y2="63000"/>
                        <a14:foregroundMark x1="65952" y1="63000" x2="72386" y2="65000"/>
                        <a14:foregroundMark x1="72386" y1="65000" x2="74531" y2="51500"/>
                        <a14:foregroundMark x1="74531" y1="51500" x2="74531" y2="30500"/>
                        <a14:foregroundMark x1="74531" y1="30500" x2="67828" y2="32000"/>
                        <a14:foregroundMark x1="67828" y1="32000" x2="62198" y2="28000"/>
                        <a14:foregroundMark x1="62198" y1="28000" x2="57909" y2="16500"/>
                        <a14:foregroundMark x1="57909" y1="16500" x2="59786" y2="3000"/>
                        <a14:foregroundMark x1="59786" y1="3000" x2="56300" y2="7000"/>
                        <a14:foregroundMark x1="31635" y1="1000" x2="24665" y2="1000"/>
                        <a14:foregroundMark x1="24665" y1="1000" x2="18767" y2="5000"/>
                        <a14:foregroundMark x1="18767" y1="5000" x2="13673" y2="13000"/>
                        <a14:foregroundMark x1="13673" y1="13000" x2="16354" y2="25500"/>
                        <a14:foregroundMark x1="16354" y1="25500" x2="31367" y2="58000"/>
                        <a14:foregroundMark x1="31367" y1="58000" x2="30563" y2="67500"/>
                        <a14:foregroundMark x1="61662" y1="500" x2="76139" y2="6500"/>
                        <a14:foregroundMark x1="76139" y1="6500" x2="79357" y2="18000"/>
                        <a14:foregroundMark x1="79357" y1="18000" x2="75067" y2="10000"/>
                        <a14:foregroundMark x1="75067" y1="10000" x2="68365" y2="6000"/>
                        <a14:foregroundMark x1="68365" y1="6000" x2="78284" y2="24500"/>
                        <a14:foregroundMark x1="78284" y1="24500" x2="75067" y2="10500"/>
                        <a14:foregroundMark x1="75067" y1="10500" x2="69705" y2="4000"/>
                        <a14:foregroundMark x1="69705" y1="4000" x2="79625" y2="14000"/>
                        <a14:foregroundMark x1="19035" y1="2000" x2="14209" y2="8500"/>
                        <a14:foregroundMark x1="14209" y1="8500" x2="13137" y2="22000"/>
                        <a14:foregroundMark x1="13137" y1="22000" x2="18767" y2="29000"/>
                        <a14:foregroundMark x1="18767" y1="29000" x2="27882" y2="56000"/>
                        <a14:foregroundMark x1="75871" y1="7500" x2="80965" y2="16500"/>
                        <a14:foregroundMark x1="80965" y1="16500" x2="75603" y2="8500"/>
                        <a14:foregroundMark x1="75603" y1="8500" x2="64879" y2="4000"/>
                        <a14:foregroundMark x1="64879" y1="4000" x2="80429" y2="17000"/>
                        <a14:foregroundMark x1="80429" y1="17000" x2="64343" y2="4000"/>
                        <a14:foregroundMark x1="64343" y1="4000" x2="50670" y2="3000"/>
                        <a14:foregroundMark x1="50670" y1="3000" x2="35657" y2="12000"/>
                        <a14:foregroundMark x1="35657" y1="12000" x2="45576" y2="10500"/>
                        <a14:foregroundMark x1="45576" y1="10500" x2="32440" y2="7500"/>
                        <a14:foregroundMark x1="32440" y1="7500" x2="53351" y2="6500"/>
                        <a14:foregroundMark x1="53351" y1="6500" x2="32440" y2="5000"/>
                        <a14:foregroundMark x1="32440" y1="5000" x2="38070" y2="5000"/>
                        <a14:foregroundMark x1="38070" y1="5000" x2="32172" y2="4000"/>
                        <a14:foregroundMark x1="32172" y1="4000" x2="48257" y2="3500"/>
                        <a14:foregroundMark x1="48257" y1="3500" x2="35389" y2="3500"/>
                        <a14:foregroundMark x1="35389" y1="3500" x2="47721" y2="3500"/>
                        <a14:foregroundMark x1="47721" y1="3500" x2="32708" y2="1500"/>
                        <a14:foregroundMark x1="32708" y1="1500" x2="54960" y2="1000"/>
                        <a14:foregroundMark x1="54960" y1="1000" x2="69437" y2="2500"/>
                        <a14:foregroundMark x1="69437" y1="2500" x2="43700" y2="6500"/>
                        <a14:foregroundMark x1="43700" y1="6500" x2="71046" y2="18500"/>
                        <a14:foregroundMark x1="71046" y1="18500" x2="60054" y2="31000"/>
                        <a14:foregroundMark x1="60054" y1="31000" x2="51743" y2="32000"/>
                        <a14:foregroundMark x1="51743" y1="32000" x2="50134" y2="31000"/>
                        <a14:foregroundMark x1="24397" y1="88500" x2="24665" y2="98000"/>
                        <a14:foregroundMark x1="23861" y1="83500" x2="22788" y2="99000"/>
                        <a14:foregroundMark x1="22788" y1="99000" x2="23324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8" r="16509"/>
          <a:stretch/>
        </p:blipFill>
        <p:spPr bwMode="auto">
          <a:xfrm>
            <a:off x="17126605" y="2329714"/>
            <a:ext cx="7214113" cy="415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6" y="1682609"/>
            <a:ext cx="5222238" cy="5310226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9820501" y="6934200"/>
            <a:ext cx="5486401" cy="2123628"/>
            <a:chOff x="9820500" y="4371559"/>
            <a:chExt cx="5486401" cy="2123628"/>
          </a:xfrm>
        </p:grpSpPr>
        <p:sp>
          <p:nvSpPr>
            <p:cNvPr id="19" name="Rectangle 18"/>
            <p:cNvSpPr/>
            <p:nvPr/>
          </p:nvSpPr>
          <p:spPr>
            <a:xfrm>
              <a:off x="9820500" y="4469240"/>
              <a:ext cx="5486401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5" rIns="91410" bIns="45705"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852641" y="4371559"/>
              <a:ext cx="5411934" cy="2123628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ĐỀ THI THỬ </a:t>
              </a:r>
            </a:p>
            <a:p>
              <a:pPr algn="ctr"/>
              <a:r>
                <a:rPr lang="en-US" sz="6600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SỐ 07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622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77490" y="4255397"/>
            <a:ext cx="24388465" cy="9765404"/>
            <a:chOff x="-18876" y="3636275"/>
            <a:chExt cx="12065056" cy="4456375"/>
          </a:xfrm>
        </p:grpSpPr>
        <p:sp>
          <p:nvSpPr>
            <p:cNvPr id="5" name="Rounded Rectangle 4"/>
            <p:cNvSpPr/>
            <p:nvPr/>
          </p:nvSpPr>
          <p:spPr>
            <a:xfrm>
              <a:off x="-18876" y="3865218"/>
              <a:ext cx="12065056" cy="42274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3987" y="-11380"/>
            <a:ext cx="17122755" cy="4266777"/>
            <a:chOff x="534987" y="1647866"/>
            <a:chExt cx="16781215" cy="2984533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16560553" cy="291150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506773" y="1653394"/>
                <a:ext cx="2333292" cy="710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8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7146586" y="61624"/>
            <a:ext cx="3776053" cy="1864349"/>
            <a:chOff x="241306" y="1106599"/>
            <a:chExt cx="1558465" cy="896372"/>
          </a:xfrm>
        </p:grpSpPr>
        <p:sp>
          <p:nvSpPr>
            <p:cNvPr id="55" name="Rectangle 54"/>
            <p:cNvSpPr/>
            <p:nvPr/>
          </p:nvSpPr>
          <p:spPr>
            <a:xfrm>
              <a:off x="531850" y="1106599"/>
              <a:ext cx="1267921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6</m:t>
                        </m:r>
                      </m:oMath>
                    </m:oMathPara>
                  </a14:m>
                  <a:endParaRPr lang="en-US" sz="5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20398212" y="61624"/>
            <a:ext cx="3912763" cy="2055258"/>
            <a:chOff x="241306" y="1106599"/>
            <a:chExt cx="1788157" cy="896372"/>
          </a:xfrm>
        </p:grpSpPr>
        <p:sp>
          <p:nvSpPr>
            <p:cNvPr id="59" name="Rectangle 58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latin typeface="Cambria Math"/>
                          </a:rPr>
                          <m:t>1</m:t>
                        </m:r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5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17124136" y="1954992"/>
            <a:ext cx="3798503" cy="1948749"/>
            <a:chOff x="241306" y="1006293"/>
            <a:chExt cx="1558465" cy="996678"/>
          </a:xfrm>
        </p:grpSpPr>
        <p:sp>
          <p:nvSpPr>
            <p:cNvPr id="67" name="Rectangle 66"/>
            <p:cNvSpPr/>
            <p:nvPr/>
          </p:nvSpPr>
          <p:spPr>
            <a:xfrm>
              <a:off x="531850" y="1006293"/>
              <a:ext cx="1267921" cy="9966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6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20398212" y="1983342"/>
            <a:ext cx="3912763" cy="1962345"/>
            <a:chOff x="241306" y="1106599"/>
            <a:chExt cx="1788157" cy="896372"/>
          </a:xfrm>
        </p:grpSpPr>
        <p:sp>
          <p:nvSpPr>
            <p:cNvPr id="83" name="Rectangle 82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99272" y="1244802"/>
                  <a:ext cx="1013413" cy="541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6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44802"/>
                  <a:ext cx="1013413" cy="54173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Oval 77"/>
          <p:cNvSpPr/>
          <p:nvPr/>
        </p:nvSpPr>
        <p:spPr>
          <a:xfrm>
            <a:off x="17101919" y="2400572"/>
            <a:ext cx="1310030" cy="11470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p:sp>
        <p:nvSpPr>
          <p:cNvPr id="98" name="Action Button: Forward or Next 97">
            <a:hlinkClick r:id="" action="ppaction://noaction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79260" y="1154170"/>
                <a:ext cx="16344875" cy="2732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x-none" sz="5500">
                    <a:latin typeface="Times New Roman"/>
                    <a:ea typeface="Times New Roman"/>
                    <a:cs typeface="Times New Roman"/>
                  </a:rPr>
                  <a:t>Biết</a:t>
                </a:r>
                <a:r>
                  <a:rPr lang="en-US" sz="5500" dirty="0"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Times New Roman"/>
                    <a:cs typeface="Times New Roman"/>
                  </a:rPr>
                  <a:t>tích</a:t>
                </a:r>
                <a:r>
                  <a:rPr lang="en-US" sz="5500" dirty="0"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Times New Roman"/>
                    <a:cs typeface="Times New Roman"/>
                  </a:rPr>
                  <a:t>phân</a:t>
                </a:r>
                <a:r>
                  <a:rPr lang="en-US" sz="5500" dirty="0">
                    <a:latin typeface="Times New Roman"/>
                    <a:ea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p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(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𝑑𝑥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=</m:t>
                        </m:r>
                      </m:e>
                    </m:nary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 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</m:oMath>
                </a14:m>
                <a:r>
                  <a:rPr lang="x-none" sz="5500">
                    <a:latin typeface="Times New Roman"/>
                    <a:ea typeface="Times New Roman"/>
                    <a:cs typeface="Times New Roman"/>
                  </a:rPr>
                  <a:t> và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p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𝑔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(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𝑑𝑥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=</m:t>
                        </m:r>
                      </m:e>
                    </m:nary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</m:oMath>
                </a14:m>
                <a:r>
                  <a:rPr lang="x-none" sz="5500" smtClean="0">
                    <a:latin typeface="Times New Roman"/>
                    <a:ea typeface="Times New Roman"/>
                    <a:cs typeface="Times New Roman"/>
                  </a:rPr>
                  <a:t>.</a:t>
                </a:r>
                <a:endParaRPr lang="vi-VN" sz="5500" dirty="0" smtClean="0">
                  <a:latin typeface="Times New Roman"/>
                  <a:ea typeface="Times New Roman"/>
                  <a:cs typeface="Times New Roman"/>
                </a:endParaRPr>
              </a:p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500" dirty="0" smtClean="0">
                    <a:latin typeface="Times New Roman"/>
                    <a:ea typeface="Times New Roman"/>
                    <a:cs typeface="Times New Roman"/>
                  </a:rPr>
                  <a:t>K</a:t>
                </a:r>
                <a:r>
                  <a:rPr lang="x-none" sz="5500">
                    <a:latin typeface="Times New Roman"/>
                    <a:ea typeface="Times New Roman"/>
                    <a:cs typeface="Times New Roman"/>
                  </a:rPr>
                  <a:t>hi đó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𝑓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(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)+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𝑔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(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)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x-none" sz="5500">
                    <a:latin typeface="Times New Roman"/>
                    <a:ea typeface="Times New Roman"/>
                    <a:cs typeface="Times New Roman"/>
                  </a:rPr>
                  <a:t> bằng</a:t>
                </a:r>
                <a:endParaRPr lang="vi-VN" sz="55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60" y="1154170"/>
                <a:ext cx="16344875" cy="2732030"/>
              </a:xfrm>
              <a:prstGeom prst="rect">
                <a:avLst/>
              </a:prstGeom>
              <a:blipFill rotWithShape="1">
                <a:blip r:embed="rId6"/>
                <a:stretch>
                  <a:fillRect l="-2051" b="-6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63954" y="6828865"/>
                <a:ext cx="8544775" cy="1240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x-none" sz="5500">
                    <a:latin typeface="Times New Roman"/>
                    <a:ea typeface="Times New Roman"/>
                    <a:cs typeface="Times New Roman"/>
                  </a:rPr>
                  <a:t>Ta có</a:t>
                </a:r>
                <a:r>
                  <a:rPr lang="en-US" sz="5500" dirty="0">
                    <a:latin typeface="Times New Roman"/>
                    <a:ea typeface="Times New Roman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𝑓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(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)+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𝑔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(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)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𝑑𝑥</m:t>
                        </m:r>
                      </m:e>
                    </m:nary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954" y="6828865"/>
                <a:ext cx="8544775" cy="1240019"/>
              </a:xfrm>
              <a:prstGeom prst="rect">
                <a:avLst/>
              </a:prstGeom>
              <a:blipFill rotWithShape="1">
                <a:blip r:embed="rId7"/>
                <a:stretch>
                  <a:fillRect l="-3926" b="-18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641692" y="6824383"/>
                <a:ext cx="9010095" cy="1240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</m:oMath>
                </a14:m>
                <a:r>
                  <a:rPr lang="en-US" sz="5500" dirty="0">
                    <a:latin typeface="Times New Roman"/>
                    <a:ea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nary>
                      <m:nary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p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(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𝑑𝑥</m:t>
                        </m:r>
                      </m:e>
                    </m:nary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nary>
                      <m:nary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p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𝑔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(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5500" dirty="0">
                    <a:latin typeface="Times New Roman"/>
                    <a:ea typeface="Times New Roman"/>
                    <a:cs typeface="Times New Roman"/>
                  </a:rPr>
                  <a:t> </a:t>
                </a:r>
                <a:endParaRPr lang="en-US" sz="55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1692" y="6824383"/>
                <a:ext cx="9010095" cy="124001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816504" y="8232557"/>
                <a:ext cx="7658122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802680" indent="0">
                  <a:lnSpc>
                    <a:spcPct val="115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.(−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)=−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6</m:t>
                    </m:r>
                  </m:oMath>
                </a14:m>
                <a:r>
                  <a:rPr lang="x-none" sz="5500" b="1">
                    <a:latin typeface="Times New Roman"/>
                    <a:ea typeface="Times New Roman"/>
                    <a:cs typeface="Times New Roman"/>
                  </a:rPr>
                  <a:t>.</a:t>
                </a:r>
                <a:endParaRPr lang="en-US" sz="5500" dirty="0"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6504" y="8232557"/>
                <a:ext cx="7658122" cy="987643"/>
              </a:xfrm>
              <a:prstGeom prst="rect">
                <a:avLst/>
              </a:prstGeom>
              <a:blipFill rotWithShape="1">
                <a:blip r:embed="rId9"/>
                <a:stretch>
                  <a:fillRect t="-11656" r="-3421" b="-36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339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8" grpId="0" animBg="1"/>
      <p:bldP spid="3" grpId="0"/>
      <p:bldP spid="4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587" y="7085935"/>
            <a:ext cx="24385588" cy="6429483"/>
            <a:chOff x="184495" y="3682142"/>
            <a:chExt cx="11834900" cy="194352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76044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42"/>
              <a:ext cx="2342698" cy="456055"/>
              <a:chOff x="1275608" y="6322796"/>
              <a:chExt cx="4592537" cy="828631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622337" y="6434952"/>
                <a:ext cx="3111444" cy="557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2" y="238104"/>
            <a:ext cx="23815894" cy="3473594"/>
            <a:chOff x="534987" y="1647866"/>
            <a:chExt cx="23340848" cy="2356356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1"/>
              <a:ext cx="23120186" cy="22833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506772" y="1653394"/>
                <a:ext cx="2333292" cy="68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9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0AB9FB-A402-43C6-830F-BAC47ED452D0}"/>
              </a:ext>
            </a:extLst>
          </p:cNvPr>
          <p:cNvGrpSpPr/>
          <p:nvPr/>
        </p:nvGrpSpPr>
        <p:grpSpPr>
          <a:xfrm>
            <a:off x="946447" y="4106536"/>
            <a:ext cx="10366229" cy="1234536"/>
            <a:chOff x="1458731" y="6334162"/>
            <a:chExt cx="13782856" cy="123453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0839FD11-1E39-4EBB-A7FB-DEB39691C378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2194087-0D43-42CA-A1D2-4373C69CC457}"/>
              </a:ext>
            </a:extLst>
          </p:cNvPr>
          <p:cNvGrpSpPr/>
          <p:nvPr/>
        </p:nvGrpSpPr>
        <p:grpSpPr>
          <a:xfrm>
            <a:off x="13031786" y="4313034"/>
            <a:ext cx="9896263" cy="1234536"/>
            <a:chOff x="1458731" y="6334162"/>
            <a:chExt cx="13782856" cy="123453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FB0B6341-256C-4170-AF4E-1216E5EDD04C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D274B26-9415-432A-9282-BDEF246F0009}"/>
              </a:ext>
            </a:extLst>
          </p:cNvPr>
          <p:cNvGrpSpPr/>
          <p:nvPr/>
        </p:nvGrpSpPr>
        <p:grpSpPr>
          <a:xfrm>
            <a:off x="1000137" y="5791200"/>
            <a:ext cx="10355250" cy="1234536"/>
            <a:chOff x="1458731" y="6334162"/>
            <a:chExt cx="13700518" cy="123453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6E15A8FC-94CE-45FB-8D02-B33F2327F992}"/>
                </a:ext>
              </a:extLst>
            </p:cNvPr>
            <p:cNvSpPr/>
            <p:nvPr/>
          </p:nvSpPr>
          <p:spPr>
            <a:xfrm>
              <a:off x="2058046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E278C7C5-EAEF-4F1A-B3FB-29FCE054F0E0}"/>
              </a:ext>
            </a:extLst>
          </p:cNvPr>
          <p:cNvGrpSpPr/>
          <p:nvPr/>
        </p:nvGrpSpPr>
        <p:grpSpPr>
          <a:xfrm>
            <a:off x="13107987" y="5928264"/>
            <a:ext cx="9829800" cy="1234536"/>
            <a:chOff x="834143" y="6334162"/>
            <a:chExt cx="13622934" cy="123453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C4F0F9CE-3F15-4D47-A2C9-5C6F65E0E3FB}"/>
                </a:ext>
              </a:extLst>
            </p:cNvPr>
            <p:cNvSpPr/>
            <p:nvPr/>
          </p:nvSpPr>
          <p:spPr>
            <a:xfrm>
              <a:off x="1355875" y="6334162"/>
              <a:ext cx="13101202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800"/>
                </a:spcBef>
              </a:pPr>
              <a:endParaRPr lang="vi-VN" sz="600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7C2C013-2C1D-4DEE-A68B-FF23256FE92A}"/>
                </a:ext>
              </a:extLst>
            </p:cNvPr>
            <p:cNvSpPr/>
            <p:nvPr/>
          </p:nvSpPr>
          <p:spPr>
            <a:xfrm>
              <a:off x="834143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432E638B-F586-4599-B26E-BBF1E009BB5A}"/>
              </a:ext>
            </a:extLst>
          </p:cNvPr>
          <p:cNvSpPr/>
          <p:nvPr/>
        </p:nvSpPr>
        <p:spPr>
          <a:xfrm>
            <a:off x="12917107" y="4460685"/>
            <a:ext cx="1134683" cy="1000532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latin typeface="+mj-lt"/>
                <a:ea typeface="Tahoma" pitchFamily="34" charset="0"/>
                <a:cs typeface="Tahoma" pitchFamily="34" charset="0"/>
              </a:rPr>
              <a:t>B</a:t>
            </a:r>
            <a:endParaRPr lang="en-US" sz="6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870692" y="268032"/>
                <a:ext cx="20079698" cy="3176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Trong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không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 smtClean="0">
                    <a:latin typeface="Times New Roman"/>
                    <a:ea typeface="Calibri"/>
                    <a:cs typeface="Times New Roman"/>
                  </a:rPr>
                  <a:t>gian</a:t>
                </a: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5500" b="0" i="1" smtClean="0">
                        <a:latin typeface="Cambria Math"/>
                        <a:ea typeface="Calibri"/>
                        <a:cs typeface="Times New Roman"/>
                      </a:rPr>
                      <m:t>O</m:t>
                    </m:r>
                    <m:r>
                      <m:rPr>
                        <m:nor/>
                      </m:rP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x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𝑦𝑧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,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cho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đường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thẳng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𝑑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=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−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𝑦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=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+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𝑧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=−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 </a:t>
                </a:r>
                <a:endParaRPr lang="vi-VN" sz="5500" dirty="0" smtClean="0">
                  <a:latin typeface="Times New Roman"/>
                  <a:ea typeface="Calibri"/>
                  <a:cs typeface="Times New Roman"/>
                </a:endParaRPr>
              </a:p>
              <a:p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Véc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tơ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nào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dưới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đây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véc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tơ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chỉ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phương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đường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thẳng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𝑑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?</a:t>
                </a:r>
                <a:endParaRPr lang="en-US" sz="55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692" y="268032"/>
                <a:ext cx="20079698" cy="3176895"/>
              </a:xfrm>
              <a:prstGeom prst="rect">
                <a:avLst/>
              </a:prstGeom>
              <a:blipFill rotWithShape="1">
                <a:blip r:embed="rId3"/>
                <a:stretch>
                  <a:fillRect l="-1670" b="-10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82987" y="4267200"/>
                <a:ext cx="4051558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acc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𝑢</m:t>
                        </m:r>
                      </m:e>
                    </m:acc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=(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;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;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)</m:t>
                    </m:r>
                  </m:oMath>
                </a14:m>
                <a:r>
                  <a:rPr lang="vi-VN" sz="5500" dirty="0" smtClean="0">
                    <a:solidFill>
                      <a:schemeClr val="bg1"/>
                    </a:solidFill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987" y="4267200"/>
                <a:ext cx="4051558" cy="938719"/>
              </a:xfrm>
              <a:prstGeom prst="rect">
                <a:avLst/>
              </a:prstGeom>
              <a:blipFill rotWithShape="1">
                <a:blip r:embed="rId4"/>
                <a:stretch>
                  <a:fillRect t="-20130" r="-8133" b="-37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3582987" y="5919281"/>
                <a:ext cx="4194545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accPr>
                        <m:e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𝑢</m:t>
                          </m:r>
                        </m:e>
                      </m:acc>
                      <m:r>
                        <a:rPr lang="en-US" sz="5500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d>
                        <m:dPr>
                          <m:ctrlPr>
                            <a:rPr lang="en-US" sz="5500" b="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vi-VN" sz="5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;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1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;</m:t>
                          </m:r>
                          <m:r>
                            <a:rPr lang="vi-VN" sz="5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e>
                      </m:d>
                      <m:r>
                        <a:rPr lang="vi-VN" sz="5500" b="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</m:oMath>
                  </m:oMathPara>
                </a14:m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987" y="5919281"/>
                <a:ext cx="4194545" cy="93871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15615641" y="4471481"/>
                <a:ext cx="4721934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accPr>
                        <m:e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𝑢</m:t>
                          </m:r>
                        </m:e>
                      </m:acc>
                      <m:r>
                        <a:rPr lang="en-US" sz="5500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d>
                        <m:dPr>
                          <m:ctrlPr>
                            <a:rPr lang="en-US" sz="5500" b="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vi-VN" sz="5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;</m:t>
                          </m:r>
                          <m:r>
                            <a:rPr lang="vi-VN" sz="5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−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1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;</m:t>
                          </m:r>
                          <m:r>
                            <a:rPr lang="vi-VN" sz="5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1</m:t>
                          </m:r>
                        </m:e>
                      </m:d>
                      <m:r>
                        <a:rPr lang="vi-VN" sz="5500" b="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</m:oMath>
                  </m:oMathPara>
                </a14:m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5641" y="4471481"/>
                <a:ext cx="4721934" cy="93871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5619042" y="6071681"/>
                <a:ext cx="4721934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accPr>
                        <m:e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𝑢</m:t>
                          </m:r>
                        </m:e>
                      </m:acc>
                      <m:r>
                        <a:rPr lang="en-US" sz="5500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d>
                        <m:dPr>
                          <m:ctrlPr>
                            <a:rPr lang="en-US" sz="5500" b="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vi-VN" sz="5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−</m:t>
                          </m:r>
                          <m:r>
                            <a:rPr lang="vi-VN" sz="5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;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1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;</m:t>
                          </m:r>
                          <m:r>
                            <a:rPr lang="vi-VN" sz="5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0</m:t>
                          </m:r>
                        </m:e>
                      </m:d>
                      <m:r>
                        <a:rPr lang="vi-VN" sz="5500" b="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</m:oMath>
                  </m:oMathPara>
                </a14:m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9042" y="6071681"/>
                <a:ext cx="4721934" cy="93871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680259" y="7888764"/>
                <a:ext cx="4592604" cy="23305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</a:rPr>
                        <m:t>𝑑</m:t>
                      </m:r>
                      <m:r>
                        <a:rPr lang="en-US" sz="5500" i="1">
                          <a:latin typeface="Cambria Math"/>
                          <a:ea typeface="Calibri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500" i="1">
                              <a:latin typeface="Cambria Math"/>
                              <a:ea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500" i="1">
                                  <a:latin typeface="Cambria Math"/>
                                  <a:ea typeface="Calibri"/>
                                </a:rPr>
                              </m:ctrlPr>
                            </m:eqArrPr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&amp;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𝑥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=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1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−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2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&amp;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𝑦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=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1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+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&amp;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𝑧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=−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259" y="7888764"/>
                <a:ext cx="4592604" cy="23305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724928" y="10643681"/>
                <a:ext cx="23034403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dirty="0">
                    <a:latin typeface="Times New Roman"/>
                    <a:ea typeface="Calibri"/>
                  </a:rPr>
                  <a:t>Vì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>
                            <a:latin typeface="Cambria Math"/>
                            <a:ea typeface="Calibri"/>
                          </a:rPr>
                        </m:ctrlPr>
                      </m:accPr>
                      <m:e>
                        <m:r>
                          <a:rPr lang="en-US" sz="5500" i="1">
                            <a:latin typeface="Cambria Math"/>
                            <a:ea typeface="Calibri"/>
                          </a:rPr>
                          <m:t>𝑣</m:t>
                        </m:r>
                      </m:e>
                    </m:acc>
                    <m:r>
                      <a:rPr lang="en-US" sz="5500" i="1">
                        <a:latin typeface="Cambria Math"/>
                        <a:ea typeface="Calibri"/>
                      </a:rPr>
                      <m:t>=(−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2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;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1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;−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1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)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một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véc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tơ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chỉ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phương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đường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thẳng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</a:rPr>
                      <m:t>𝑑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endParaRPr lang="en-US" sz="55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928" y="10643681"/>
                <a:ext cx="23034403" cy="938719"/>
              </a:xfrm>
              <a:prstGeom prst="rect">
                <a:avLst/>
              </a:prstGeom>
              <a:blipFill rotWithShape="1">
                <a:blip r:embed="rId9"/>
                <a:stretch>
                  <a:fillRect l="-1455"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714920" y="11862881"/>
                <a:ext cx="23204067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dirty="0">
                    <a:latin typeface="Times New Roman"/>
                    <a:ea typeface="Calibri"/>
                  </a:rPr>
                  <a:t>nên </a:t>
                </a:r>
                <a:r>
                  <a:rPr lang="en-US" sz="5500" dirty="0" err="1">
                    <a:latin typeface="Times New Roman"/>
                    <a:ea typeface="Calibri"/>
                  </a:rPr>
                  <a:t>véc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tơ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>
                            <a:latin typeface="Cambria Math"/>
                            <a:ea typeface="Calibri"/>
                          </a:rPr>
                        </m:ctrlPr>
                      </m:accPr>
                      <m:e>
                        <m:r>
                          <a:rPr lang="en-US" sz="5500" i="1">
                            <a:latin typeface="Cambria Math"/>
                            <a:ea typeface="Calibri"/>
                          </a:rPr>
                          <m:t>𝑢</m:t>
                        </m:r>
                      </m:e>
                    </m:acc>
                    <m:r>
                      <a:rPr lang="en-US" sz="5500" i="1">
                        <a:latin typeface="Cambria Math"/>
                        <a:ea typeface="Calibri"/>
                      </a:rPr>
                      <m:t>=(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2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;−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1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;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1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)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cũng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véc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tơ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chỉ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phương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đường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thẳng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</a:rPr>
                      <m:t>𝑑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.</a:t>
                </a:r>
                <a:endParaRPr lang="en-US" sz="55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920" y="11862881"/>
                <a:ext cx="23204067" cy="938719"/>
              </a:xfrm>
              <a:prstGeom prst="rect">
                <a:avLst/>
              </a:prstGeom>
              <a:blipFill rotWithShape="1">
                <a:blip r:embed="rId10"/>
                <a:stretch>
                  <a:fillRect l="-1418"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95640" y="6683360"/>
            <a:ext cx="23514406" cy="7081601"/>
            <a:chOff x="184495" y="3712607"/>
            <a:chExt cx="11834900" cy="1913055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76044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12607"/>
              <a:ext cx="2342698" cy="406787"/>
              <a:chOff x="1275608" y="6378164"/>
              <a:chExt cx="4592537" cy="739115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619737" y="4739097"/>
                <a:ext cx="42492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532335"/>
                <a:ext cx="3427563" cy="498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570738"/>
                <a:ext cx="852450" cy="416776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2" y="238103"/>
            <a:ext cx="23815894" cy="3621245"/>
            <a:chOff x="534987" y="1647866"/>
            <a:chExt cx="23340848" cy="2356356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1"/>
              <a:ext cx="23120186" cy="22833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5" y="1653394"/>
                <a:ext cx="2509246" cy="660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10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687421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0AB9FB-A402-43C6-830F-BAC47ED452D0}"/>
              </a:ext>
            </a:extLst>
          </p:cNvPr>
          <p:cNvGrpSpPr/>
          <p:nvPr/>
        </p:nvGrpSpPr>
        <p:grpSpPr>
          <a:xfrm>
            <a:off x="946447" y="3886200"/>
            <a:ext cx="10366229" cy="1234536"/>
            <a:chOff x="1458731" y="6334162"/>
            <a:chExt cx="13782856" cy="123453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0839FD11-1E39-4EBB-A7FB-DEB39691C378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2194087-0D43-42CA-A1D2-4373C69CC457}"/>
              </a:ext>
            </a:extLst>
          </p:cNvPr>
          <p:cNvGrpSpPr/>
          <p:nvPr/>
        </p:nvGrpSpPr>
        <p:grpSpPr>
          <a:xfrm>
            <a:off x="13031786" y="4092698"/>
            <a:ext cx="9896263" cy="1234536"/>
            <a:chOff x="1458731" y="6334162"/>
            <a:chExt cx="13782856" cy="123453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FB0B6341-256C-4170-AF4E-1216E5EDD04C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D274B26-9415-432A-9282-BDEF246F0009}"/>
              </a:ext>
            </a:extLst>
          </p:cNvPr>
          <p:cNvGrpSpPr/>
          <p:nvPr/>
        </p:nvGrpSpPr>
        <p:grpSpPr>
          <a:xfrm>
            <a:off x="1000137" y="5410200"/>
            <a:ext cx="10355250" cy="1234536"/>
            <a:chOff x="1458731" y="6334162"/>
            <a:chExt cx="13700518" cy="123453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6E15A8FC-94CE-45FB-8D02-B33F2327F992}"/>
                </a:ext>
              </a:extLst>
            </p:cNvPr>
            <p:cNvSpPr/>
            <p:nvPr/>
          </p:nvSpPr>
          <p:spPr>
            <a:xfrm>
              <a:off x="2058046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E278C7C5-EAEF-4F1A-B3FB-29FCE054F0E0}"/>
              </a:ext>
            </a:extLst>
          </p:cNvPr>
          <p:cNvGrpSpPr/>
          <p:nvPr/>
        </p:nvGrpSpPr>
        <p:grpSpPr>
          <a:xfrm>
            <a:off x="13107987" y="5547264"/>
            <a:ext cx="9829800" cy="1234536"/>
            <a:chOff x="834143" y="6334162"/>
            <a:chExt cx="13622934" cy="123453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C4F0F9CE-3F15-4D47-A2C9-5C6F65E0E3FB}"/>
                </a:ext>
              </a:extLst>
            </p:cNvPr>
            <p:cNvSpPr/>
            <p:nvPr/>
          </p:nvSpPr>
          <p:spPr>
            <a:xfrm>
              <a:off x="1355875" y="6334162"/>
              <a:ext cx="13101202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800"/>
                </a:spcBef>
              </a:pPr>
              <a:endParaRPr lang="vi-VN" sz="600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7C2C013-2C1D-4DEE-A68B-FF23256FE92A}"/>
                </a:ext>
              </a:extLst>
            </p:cNvPr>
            <p:cNvSpPr/>
            <p:nvPr/>
          </p:nvSpPr>
          <p:spPr>
            <a:xfrm>
              <a:off x="834143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432E638B-F586-4599-B26E-BBF1E009BB5A}"/>
              </a:ext>
            </a:extLst>
          </p:cNvPr>
          <p:cNvSpPr/>
          <p:nvPr/>
        </p:nvSpPr>
        <p:spPr>
          <a:xfrm>
            <a:off x="788506" y="4038600"/>
            <a:ext cx="1134683" cy="1000532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atin typeface="+mj-lt"/>
                <a:ea typeface="Tahoma" pitchFamily="34" charset="0"/>
                <a:cs typeface="Tahoma" pitchFamily="34" charset="0"/>
              </a:rPr>
              <a:t>A</a:t>
            </a:r>
            <a:endParaRPr lang="en-US" sz="60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3654" y="1110496"/>
            <a:ext cx="1430746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500" dirty="0" err="1">
                <a:latin typeface="Times New Roman"/>
                <a:ea typeface="Calibri"/>
              </a:rPr>
              <a:t>Đồ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thị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của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hàm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số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nào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dưới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đây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có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dạng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đường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cong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trong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hình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vẽ</a:t>
            </a:r>
            <a:r>
              <a:rPr lang="en-US" sz="5500" dirty="0">
                <a:latin typeface="Times New Roman"/>
                <a:ea typeface="Calibri"/>
              </a:rPr>
              <a:t> </a:t>
            </a:r>
            <a:r>
              <a:rPr lang="en-US" sz="5500" dirty="0" err="1">
                <a:latin typeface="Times New Roman"/>
                <a:ea typeface="Calibri"/>
              </a:rPr>
              <a:t>bên</a:t>
            </a:r>
            <a:r>
              <a:rPr lang="en-US" sz="5500" dirty="0">
                <a:latin typeface="Times New Roman"/>
                <a:ea typeface="Calibri"/>
              </a:rPr>
              <a:t>?</a:t>
            </a:r>
            <a:endParaRPr lang="en-US" sz="5500" dirty="0"/>
          </a:p>
        </p:txBody>
      </p:sp>
      <p:pic>
        <p:nvPicPr>
          <p:cNvPr id="39" name="Picture 38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1588" y="362190"/>
            <a:ext cx="3886200" cy="33561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20987" y="4038600"/>
                <a:ext cx="6780702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sSup>
                      <m:sSup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sup>
                    </m:sSup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sSup>
                      <m:sSup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r>
                  <a:rPr lang="en-US" sz="5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	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987" y="4038600"/>
                <a:ext cx="6780702" cy="938719"/>
              </a:xfrm>
              <a:prstGeom prst="rect">
                <a:avLst/>
              </a:prstGeom>
              <a:blipFill rotWithShape="1">
                <a:blip r:embed="rId4"/>
                <a:stretch>
                  <a:fillRect t="-19608" b="-37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5165387" y="4191000"/>
                <a:ext cx="5759525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𝑦</m:t>
                      </m:r>
                      <m:r>
                        <a:rPr lang="en-US" sz="55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𝑥</m:t>
                          </m:r>
                        </m:e>
                        <m:sup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4</m:t>
                          </m:r>
                        </m:sup>
                      </m:sSup>
                      <m:r>
                        <a:rPr lang="en-US" sz="5500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r>
                        <a:rPr lang="en-US" sz="5500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2</m:t>
                      </m:r>
                      <m:sSup>
                        <m:sSupPr>
                          <m:ctrlP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𝑥</m:t>
                          </m:r>
                        </m:e>
                        <m:sup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en-US" sz="5500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r>
                        <a:rPr lang="en-US" sz="5500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4</m:t>
                      </m:r>
                      <m:r>
                        <a:rPr lang="vi-VN" sz="5500" b="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</m:oMath>
                  </m:oMathPara>
                </a14:m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5387" y="4191000"/>
                <a:ext cx="5759525" cy="93871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812116" y="5557851"/>
                <a:ext cx="6286914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𝑦</m:t>
                      </m:r>
                      <m:r>
                        <a:rPr lang="en-US" sz="55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=−</m:t>
                      </m:r>
                      <m:sSup>
                        <m:sSupPr>
                          <m:ctrlP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𝑥</m:t>
                          </m:r>
                        </m:e>
                        <m:sup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3</m:t>
                          </m:r>
                        </m:sup>
                      </m:sSup>
                      <m:r>
                        <a:rPr lang="en-US" sz="5500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+</m:t>
                      </m:r>
                      <m:r>
                        <a:rPr lang="en-US" sz="5500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3</m:t>
                      </m:r>
                      <m:sSup>
                        <m:sSupPr>
                          <m:ctrlP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𝑥</m:t>
                          </m:r>
                        </m:e>
                        <m:sup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en-US" sz="5500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r>
                        <a:rPr lang="en-US" sz="5500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4</m:t>
                      </m:r>
                      <m:r>
                        <a:rPr lang="vi-VN" sz="5500" b="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</m:oMath>
                  </m:oMathPara>
                </a14:m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116" y="5557851"/>
                <a:ext cx="6286914" cy="93871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462983" y="5597402"/>
                <a:ext cx="7147085" cy="1002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802680" indent="0" algn="just">
                  <a:lnSpc>
                    <a:spcPct val="115000"/>
                  </a:lnSpc>
                  <a:buNone/>
                  <a:tabLst>
                    <a:tab pos="7199990" algn="l"/>
                    <a:tab pos="10080494" algn="l"/>
                  </a:tabLst>
                </a:pPr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=−</m:t>
                    </m:r>
                    <m:sSup>
                      <m:sSup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</m:sup>
                    </m:sSup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sSup>
                      <m:sSup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  <a:cs typeface="Times New Roman"/>
                  </a:rPr>
                  <a:t>.</a:t>
                </a:r>
                <a:r>
                  <a:rPr lang="en-US" sz="5500" b="1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 </a:t>
                </a:r>
                <a:endParaRPr lang="en-US" sz="55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2983" y="5597402"/>
                <a:ext cx="7147085" cy="1002775"/>
              </a:xfrm>
              <a:prstGeom prst="rect">
                <a:avLst/>
              </a:prstGeom>
              <a:blipFill rotWithShape="1">
                <a:blip r:embed="rId7"/>
                <a:stretch>
                  <a:fillRect t="-11515" r="-1280" b="-3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766032" y="8153400"/>
            <a:ext cx="23184358" cy="196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2680" indent="0" algn="just">
              <a:lnSpc>
                <a:spcPct val="115000"/>
              </a:lnSpc>
              <a:buNone/>
            </a:pPr>
            <a:r>
              <a:rPr lang="en-US" sz="5500" i="1" dirty="0" smtClean="0">
                <a:latin typeface="Times New Roman"/>
                <a:ea typeface="Calibri"/>
                <a:cs typeface="Times New Roman"/>
              </a:rPr>
              <a:t>+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) Ta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có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đồ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thị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hàm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số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đa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bậc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3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nên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phương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án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hàm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bậc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bốn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trùng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phương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.</a:t>
            </a:r>
            <a:endParaRPr lang="en-US" sz="5500" dirty="0">
              <a:latin typeface="Times New Roman"/>
              <a:ea typeface="Calibri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87387" y="10058400"/>
                <a:ext cx="23113499" cy="23390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2680" indent="0" algn="just">
                  <a:lnSpc>
                    <a:spcPct val="115000"/>
                  </a:lnSpc>
                  <a:buNone/>
                </a:pP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+)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Nhận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thấy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limLow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𝑙𝑖𝑚</m:t>
                        </m:r>
                      </m:e>
                      <m:lim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→+∞</m:t>
                        </m:r>
                      </m:lim>
                    </m:limLow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=+∞⇒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hệ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số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𝑎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&gt;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nên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loại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phương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 smtClean="0">
                    <a:latin typeface="Times New Roman"/>
                    <a:ea typeface="Calibri"/>
                    <a:cs typeface="Times New Roman"/>
                  </a:rPr>
                  <a:t>án</a:t>
                </a:r>
                <a:endParaRPr lang="vi-VN" sz="5500" dirty="0" smtClean="0">
                  <a:latin typeface="Times New Roman"/>
                  <a:ea typeface="Calibri"/>
                  <a:cs typeface="Times New Roman"/>
                </a:endParaRPr>
              </a:p>
              <a:p>
                <a:pPr marL="802680" indent="0" algn="just">
                  <a:lnSpc>
                    <a:spcPct val="115000"/>
                  </a:lnSpc>
                  <a:buNone/>
                </a:pP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=−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sup>
                    </m:s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87" y="10058400"/>
                <a:ext cx="23113499" cy="2339038"/>
              </a:xfrm>
              <a:prstGeom prst="rect">
                <a:avLst/>
              </a:prstGeom>
              <a:blipFill rotWithShape="1">
                <a:blip r:embed="rId8"/>
                <a:stretch>
                  <a:fillRect t="-260" b="-1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96470" y="12344400"/>
                <a:ext cx="13249717" cy="986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802680" indent="0" algn="just">
                  <a:lnSpc>
                    <a:spcPct val="115000"/>
                  </a:lnSpc>
                  <a:buNone/>
                </a:pP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Vậy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phương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án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đúng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sup>
                    </m:s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470" y="12344400"/>
                <a:ext cx="13249717" cy="986489"/>
              </a:xfrm>
              <a:prstGeom prst="rect">
                <a:avLst/>
              </a:prstGeom>
              <a:blipFill rotWithShape="1">
                <a:blip r:embed="rId9"/>
                <a:stretch>
                  <a:fillRect t="-11728" r="-1564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818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3322" y="3576536"/>
            <a:ext cx="24388465" cy="9944374"/>
            <a:chOff x="-18876" y="3636275"/>
            <a:chExt cx="12065056" cy="4456375"/>
          </a:xfrm>
        </p:grpSpPr>
        <p:sp>
          <p:nvSpPr>
            <p:cNvPr id="5" name="Rounded Rectangle 4"/>
            <p:cNvSpPr/>
            <p:nvPr/>
          </p:nvSpPr>
          <p:spPr>
            <a:xfrm>
              <a:off x="-18876" y="3865218"/>
              <a:ext cx="12065056" cy="42274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3987" y="-11380"/>
            <a:ext cx="17122755" cy="3558993"/>
            <a:chOff x="534987" y="1647866"/>
            <a:chExt cx="16781215" cy="2984533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16560553" cy="291150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2" cy="1176337"/>
              <a:chOff x="534987" y="1647866"/>
              <a:chExt cx="3510882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8" y="1653394"/>
                <a:ext cx="2744901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vi-VN" sz="600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11</a:t>
                </a:r>
                <a:r>
                  <a:rPr lang="en-US" sz="600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7146586" y="61624"/>
            <a:ext cx="3776053" cy="1864349"/>
            <a:chOff x="241306" y="1106599"/>
            <a:chExt cx="1558465" cy="896372"/>
          </a:xfrm>
        </p:grpSpPr>
        <p:sp>
          <p:nvSpPr>
            <p:cNvPr id="55" name="Rectangle 54"/>
            <p:cNvSpPr/>
            <p:nvPr/>
          </p:nvSpPr>
          <p:spPr>
            <a:xfrm>
              <a:off x="531850" y="1106599"/>
              <a:ext cx="1267921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oMath>
                    </m:oMathPara>
                  </a14:m>
                  <a:endParaRPr lang="en-US" sz="5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20398212" y="61624"/>
            <a:ext cx="3912763" cy="2055258"/>
            <a:chOff x="241306" y="1106599"/>
            <a:chExt cx="1788157" cy="896372"/>
          </a:xfrm>
        </p:grpSpPr>
        <p:sp>
          <p:nvSpPr>
            <p:cNvPr id="59" name="Rectangle 58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latin typeface="Cambria Math"/>
                          </a:rPr>
                          <m:t>3</m:t>
                        </m:r>
                      </m:oMath>
                    </m:oMathPara>
                  </a14:m>
                  <a:endParaRPr lang="en-US" sz="5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17124136" y="1954992"/>
            <a:ext cx="3798503" cy="1948749"/>
            <a:chOff x="241306" y="1006293"/>
            <a:chExt cx="1558465" cy="996678"/>
          </a:xfrm>
        </p:grpSpPr>
        <p:sp>
          <p:nvSpPr>
            <p:cNvPr id="67" name="Rectangle 66"/>
            <p:cNvSpPr/>
            <p:nvPr/>
          </p:nvSpPr>
          <p:spPr>
            <a:xfrm>
              <a:off x="531850" y="1006293"/>
              <a:ext cx="1267921" cy="9966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20398212" y="1983342"/>
            <a:ext cx="3912763" cy="1962345"/>
            <a:chOff x="241306" y="1106599"/>
            <a:chExt cx="1788157" cy="896372"/>
          </a:xfrm>
        </p:grpSpPr>
        <p:sp>
          <p:nvSpPr>
            <p:cNvPr id="83" name="Rectangle 82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99272" y="1244802"/>
                  <a:ext cx="1013413" cy="541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oMath>
                    </m:oMathPara>
                  </a14:m>
                  <a:endParaRPr lang="en-US" sz="6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44802"/>
                  <a:ext cx="1013413" cy="54173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Oval 77"/>
          <p:cNvSpPr/>
          <p:nvPr/>
        </p:nvSpPr>
        <p:spPr>
          <a:xfrm>
            <a:off x="20392707" y="2316480"/>
            <a:ext cx="1190936" cy="11470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/>
          </a:p>
        </p:txBody>
      </p:sp>
      <p:sp>
        <p:nvSpPr>
          <p:cNvPr id="98" name="Action Button: Forward or Next 97">
            <a:hlinkClick r:id="" action="ppaction://noaction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607601" y="1143000"/>
                <a:ext cx="15758186" cy="2039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pt-BR" sz="5500" dirty="0">
                    <a:latin typeface="Times New Roman"/>
                    <a:ea typeface="Times New Roman"/>
                    <a:cs typeface="Times New Roman"/>
                  </a:rPr>
                  <a:t>Cho cấp số cộng 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𝑢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b>
                    </m:sSub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</m:oMath>
                </a14:m>
                <a:r>
                  <a:rPr lang="pt-BR" sz="5500" dirty="0">
                    <a:latin typeface="Times New Roman"/>
                    <a:ea typeface="Times New Roman"/>
                    <a:cs typeface="Times New Roman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𝑢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7</m:t>
                        </m:r>
                      </m:sub>
                    </m:sSub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10</m:t>
                    </m:r>
                  </m:oMath>
                </a14:m>
                <a:r>
                  <a:rPr lang="pt-BR" sz="5500" dirty="0">
                    <a:latin typeface="Times New Roman"/>
                    <a:ea typeface="Times New Roman"/>
                    <a:cs typeface="Times New Roman"/>
                  </a:rPr>
                  <a:t>. </a:t>
                </a:r>
                <a:endParaRPr lang="vi-VN" sz="5500" dirty="0" smtClean="0">
                  <a:latin typeface="Times New Roman"/>
                  <a:ea typeface="Times New Roman"/>
                  <a:cs typeface="Times New Roman"/>
                </a:endParaRPr>
              </a:p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pt-BR" sz="5500" dirty="0" smtClean="0">
                    <a:latin typeface="Times New Roman"/>
                    <a:ea typeface="Times New Roman"/>
                    <a:cs typeface="Times New Roman"/>
                  </a:rPr>
                  <a:t>Công </a:t>
                </a:r>
                <a:r>
                  <a:rPr lang="pt-BR" sz="5500" dirty="0">
                    <a:latin typeface="Times New Roman"/>
                    <a:ea typeface="Times New Roman"/>
                    <a:cs typeface="Times New Roman"/>
                  </a:rPr>
                  <a:t>sai của cấp số cộng đã cho bằng</a:t>
                </a:r>
                <a:endParaRPr lang="vi-VN" sz="55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01" y="1143000"/>
                <a:ext cx="15758186" cy="2039020"/>
              </a:xfrm>
              <a:prstGeom prst="rect">
                <a:avLst/>
              </a:prstGeom>
              <a:blipFill rotWithShape="1">
                <a:blip r:embed="rId6"/>
                <a:stretch>
                  <a:fillRect l="-2128" t="-5689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325231" y="6554725"/>
                <a:ext cx="6121548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Ta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𝑢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7</m:t>
                        </m:r>
                      </m:sub>
                    </m:sSub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𝑢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b>
                    </m:sSub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6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𝑑</m:t>
                    </m:r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231" y="6554725"/>
                <a:ext cx="6121548" cy="938719"/>
              </a:xfrm>
              <a:prstGeom prst="rect">
                <a:avLst/>
              </a:prstGeom>
              <a:blipFill rotWithShape="1">
                <a:blip r:embed="rId7"/>
                <a:stretch>
                  <a:fillRect l="-5373"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473252" y="6230568"/>
                <a:ext cx="4906408" cy="1541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Cambria Math"/>
                        </a:rPr>
                        <m:t>⇔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𝑑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7</m:t>
                              </m:r>
                            </m:sub>
                          </m:sSub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3252" y="6230568"/>
                <a:ext cx="4906408" cy="15418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4291281" y="6019800"/>
                <a:ext cx="5446106" cy="16823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 smtClean="0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vi-VN" sz="5500" b="0" i="1" smtClean="0">
                              <a:latin typeface="Cambria Math"/>
                              <a:ea typeface="Calibri"/>
                              <a:cs typeface="Times New Roman"/>
                            </a:rPr>
                            <m:t>−</m:t>
                          </m:r>
                          <m:r>
                            <a:rPr lang="vi-VN" sz="5500" b="0" i="1" smtClean="0">
                              <a:latin typeface="Cambria Math"/>
                              <a:ea typeface="Calibri"/>
                              <a:cs typeface="Times New Roman"/>
                            </a:rPr>
                            <m:t>10</m:t>
                          </m:r>
                          <m:r>
                            <a:rPr lang="vi-VN" sz="5500" b="0" i="1" smtClean="0">
                              <a:latin typeface="Cambria Math"/>
                              <a:ea typeface="Calibri"/>
                              <a:cs typeface="Times New Roman"/>
                            </a:rPr>
                            <m:t>−</m:t>
                          </m:r>
                          <m:r>
                            <a:rPr lang="vi-VN" sz="5500" b="0" i="1" smtClean="0"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num>
                        <m:den>
                          <m:r>
                            <a:rPr lang="vi-VN" sz="5500" b="0" i="1" smtClean="0">
                              <a:latin typeface="Cambria Math"/>
                              <a:ea typeface="Calibri"/>
                              <a:cs typeface="Times New Roman"/>
                            </a:rPr>
                            <m:t>6</m:t>
                          </m:r>
                        </m:den>
                      </m:f>
                      <m:r>
                        <a:rPr lang="vi-VN" sz="5500" b="0" i="1" smtClean="0">
                          <a:latin typeface="Cambria Math"/>
                          <a:ea typeface="Calibri"/>
                          <a:cs typeface="Times New Roman"/>
                        </a:rPr>
                        <m:t>=−</m:t>
                      </m:r>
                      <m:r>
                        <a:rPr lang="vi-VN" sz="5500" b="0" i="1" smtClean="0">
                          <a:latin typeface="Cambria Math"/>
                          <a:ea typeface="Calibri"/>
                          <a:cs typeface="Times New Roman"/>
                        </a:rPr>
                        <m:t>2</m:t>
                      </m:r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1281" y="6019800"/>
                <a:ext cx="5446106" cy="16823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56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8" grpId="0" animBg="1"/>
      <p:bldP spid="3" grpId="0"/>
      <p:bldP spid="4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6523863"/>
            <a:ext cx="23672882" cy="7116606"/>
            <a:chOff x="184495" y="3636275"/>
            <a:chExt cx="11834900" cy="355830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32936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322279"/>
            <a:ext cx="23815893" cy="3640869"/>
            <a:chOff x="534987" y="1647866"/>
            <a:chExt cx="23340848" cy="305320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4" y="1653394"/>
                <a:ext cx="2509246" cy="851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12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77787" y="4127518"/>
            <a:ext cx="23679365" cy="2233014"/>
            <a:chOff x="247181" y="2080087"/>
            <a:chExt cx="11838141" cy="1116507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2"/>
              <a:ext cx="3090381" cy="1116502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93211" y="1693753"/>
                    <a:ext cx="2280848" cy="670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5500">
                            <a:latin typeface="Cambria Math"/>
                            <a:ea typeface="Calibri"/>
                            <a:cs typeface="Times New Roman"/>
                          </a:rPr>
                          <m:t>𝑉</m:t>
                        </m:r>
                        <m:r>
                          <a:rPr lang="en-US" sz="5500">
                            <a:latin typeface="Cambria Math"/>
                            <a:ea typeface="Calibri"/>
                            <a:cs typeface="Times New Roman"/>
                          </a:rPr>
                          <m:t>=</m:t>
                        </m:r>
                        <m:f>
                          <m:fPr>
                            <m:ctrlPr>
                              <a:rPr lang="en-US" sz="5500" i="1">
                                <a:latin typeface="Cambria Math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a:rPr lang="en-US" sz="5500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5500" i="1">
                                    <a:latin typeface="Cambria Math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sz="5500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5500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3</m:t>
                                </m:r>
                              </m:sup>
                            </m:sSup>
                            <m:rad>
                              <m:radPr>
                                <m:degHide m:val="on"/>
                                <m:ctrlPr>
                                  <a:rPr lang="en-US" sz="5500" i="1">
                                    <a:latin typeface="Cambria Math"/>
                                    <a:cs typeface="Times New Roman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5500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5500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den>
                        </m:f>
                      </m:oMath>
                    </a14:m>
                    <a:r>
                      <a:rPr lang="vi-VN" sz="5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pt-BR" sz="5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55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93211" y="1693753"/>
                    <a:ext cx="2280848" cy="670776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b="-118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5886379" y="4678680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28577" y="1728861"/>
                <a:ext cx="21485027" cy="1157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500" dirty="0">
                    <a:latin typeface="Times New Roman"/>
                    <a:ea typeface="Calibri"/>
                  </a:rPr>
                  <a:t>Thể </a:t>
                </a:r>
                <a:r>
                  <a:rPr lang="en-US" sz="5500" dirty="0" err="1">
                    <a:latin typeface="Times New Roman"/>
                    <a:ea typeface="Calibri"/>
                  </a:rPr>
                  <a:t>tích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khối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chóp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diện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tích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đáy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bằng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𝑎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, </a:t>
                </a:r>
                <a:r>
                  <a:rPr lang="en-US" sz="5500" dirty="0" err="1">
                    <a:latin typeface="Times New Roman"/>
                    <a:ea typeface="Calibri"/>
                  </a:rPr>
                  <a:t>chiều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cao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bằng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55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 smtClean="0">
                    <a:latin typeface="Times New Roman"/>
                    <a:ea typeface="Calibri"/>
                  </a:rPr>
                  <a:t>là</a:t>
                </a:r>
                <a:endParaRPr lang="en-US" sz="5500" b="1" dirty="0">
                  <a:latin typeface="Times New Roman"/>
                  <a:ea typeface="Calibri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577" y="1728861"/>
                <a:ext cx="21485027" cy="1157176"/>
              </a:xfrm>
              <a:prstGeom prst="rect">
                <a:avLst/>
              </a:prstGeom>
              <a:blipFill rotWithShape="1">
                <a:blip r:embed="rId4"/>
                <a:stretch>
                  <a:fillRect l="-1561" t="-4233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708523" y="4495800"/>
                <a:ext cx="4582024" cy="14433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𝑉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sSup>
                          <m:sSupPr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𝑎</m:t>
                            </m:r>
                          </m:e>
                          <m:sup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r>
                  <a:rPr lang="en-US" sz="55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	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523" y="4495800"/>
                <a:ext cx="4582024" cy="1443344"/>
              </a:xfrm>
              <a:prstGeom prst="rect">
                <a:avLst/>
              </a:prstGeom>
              <a:blipFill rotWithShape="1">
                <a:blip r:embed="rId5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3616722" y="4672259"/>
                <a:ext cx="3726405" cy="1018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𝑉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sSup>
                      <m:sSup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𝑎</m:t>
                        </m:r>
                      </m:e>
                      <m:sup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sup>
                    </m:sSup>
                    <m:rad>
                      <m:radPr>
                        <m:degHide m:val="on"/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radPr>
                      <m:deg/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6722" y="4672259"/>
                <a:ext cx="3726405" cy="1018292"/>
              </a:xfrm>
              <a:prstGeom prst="rect">
                <a:avLst/>
              </a:prstGeom>
              <a:blipFill rotWithShape="1">
                <a:blip r:embed="rId6"/>
                <a:stretch>
                  <a:fillRect t="-10180" r="-8020" b="-34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9043553" y="4500886"/>
                <a:ext cx="3910942" cy="14430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𝑉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𝑎</m:t>
                            </m:r>
                          </m:e>
                          <m:sup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3553" y="4500886"/>
                <a:ext cx="3910942" cy="1443087"/>
              </a:xfrm>
              <a:prstGeom prst="rect">
                <a:avLst/>
              </a:prstGeom>
              <a:blipFill rotWithShape="1">
                <a:blip r:embed="rId7"/>
                <a:stretch>
                  <a:fillRect r="-7477" b="-1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1360353" y="8153400"/>
                <a:ext cx="21501233" cy="21305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Thể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tích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khối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chóp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diện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tích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đáy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bằng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𝑎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,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chiều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cao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bằng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radPr>
                      <m:deg/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endParaRPr lang="en-US" sz="5500" dirty="0">
                  <a:latin typeface="Times New Roman"/>
                  <a:ea typeface="Calibri"/>
                  <a:cs typeface="Times New Roman"/>
                </a:endParaRPr>
              </a:p>
              <a:p>
                <a:pPr marL="1259903">
                  <a:lnSpc>
                    <a:spcPct val="115000"/>
                  </a:lnSpc>
                </a:pPr>
                <a:endParaRPr lang="vi-VN" sz="5500" dirty="0" smtClean="0">
                  <a:ea typeface="Calibri"/>
                  <a:cs typeface="Times New Roman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353" y="8153400"/>
                <a:ext cx="21501233" cy="2130520"/>
              </a:xfrm>
              <a:prstGeom prst="rect">
                <a:avLst/>
              </a:prstGeom>
              <a:blipFill rotWithShape="1">
                <a:blip r:embed="rId8"/>
                <a:stretch>
                  <a:fillRect t="-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9361627" y="9672252"/>
                <a:ext cx="3374809" cy="15293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3</m:t>
                          </m:r>
                        </m:den>
                      </m:f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2</m:t>
                      </m:r>
                      <m:sSup>
                        <m:sSup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𝑎</m:t>
                          </m:r>
                        </m:e>
                        <m:sup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radPr>
                        <m:deg/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5500" dirty="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1627" y="9672252"/>
                <a:ext cx="3374809" cy="1529382"/>
              </a:xfrm>
              <a:prstGeom prst="rect">
                <a:avLst/>
              </a:prstGeom>
              <a:blipFill rotWithShape="1">
                <a:blip r:embed="rId9"/>
                <a:stretch>
                  <a:fillRect r="-24774" b="-6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2485827" y="9601200"/>
                <a:ext cx="3898760" cy="1595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sSup>
                          <m:sSup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𝑎</m:t>
                            </m:r>
                          </m:e>
                          <m:sup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5827" y="9601200"/>
                <a:ext cx="3898760" cy="1595052"/>
              </a:xfrm>
              <a:prstGeom prst="rect">
                <a:avLst/>
              </a:prstGeom>
              <a:blipFill rotWithShape="1">
                <a:blip r:embed="rId10"/>
                <a:stretch>
                  <a:fillRect r="-7656" b="-10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493827" y="9932713"/>
                <a:ext cx="3200363" cy="12916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500">
                        <a:latin typeface="Cambria Math"/>
                        <a:ea typeface="Calibri"/>
                        <a:cs typeface="Times New Roman"/>
                      </a:rPr>
                      <m:t> 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𝑉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𝐵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h</m:t>
                    </m:r>
                  </m:oMath>
                </a14:m>
                <a:r>
                  <a:rPr lang="vi-VN" sz="5500" dirty="0"/>
                  <a:t> </a:t>
                </a:r>
                <a:endParaRPr lang="en-US" sz="5500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827" y="9932713"/>
                <a:ext cx="3200363" cy="129163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330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50" grpId="0" animBg="1"/>
      <p:bldP spid="15" grpId="0"/>
      <p:bldP spid="16" grpId="0"/>
      <p:bldP spid="1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02942" y="3672294"/>
            <a:ext cx="24388465" cy="9944374"/>
            <a:chOff x="-18876" y="3636275"/>
            <a:chExt cx="12065056" cy="4456375"/>
          </a:xfrm>
        </p:grpSpPr>
        <p:sp>
          <p:nvSpPr>
            <p:cNvPr id="5" name="Rounded Rectangle 4"/>
            <p:cNvSpPr/>
            <p:nvPr/>
          </p:nvSpPr>
          <p:spPr>
            <a:xfrm>
              <a:off x="-18876" y="3865218"/>
              <a:ext cx="12065056" cy="42274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3987" y="-11380"/>
            <a:ext cx="17122755" cy="3558993"/>
            <a:chOff x="534987" y="1647866"/>
            <a:chExt cx="16781215" cy="2984533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16560553" cy="291150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6" y="1653394"/>
                <a:ext cx="2509246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13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7146586" y="61624"/>
            <a:ext cx="3776053" cy="1864349"/>
            <a:chOff x="241306" y="1106599"/>
            <a:chExt cx="1558465" cy="896372"/>
          </a:xfrm>
        </p:grpSpPr>
        <p:sp>
          <p:nvSpPr>
            <p:cNvPr id="55" name="Rectangle 54"/>
            <p:cNvSpPr/>
            <p:nvPr/>
          </p:nvSpPr>
          <p:spPr>
            <a:xfrm>
              <a:off x="531850" y="1106599"/>
              <a:ext cx="1267921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5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20398212" y="61624"/>
            <a:ext cx="3912763" cy="2055258"/>
            <a:chOff x="241306" y="1106599"/>
            <a:chExt cx="1788157" cy="896372"/>
          </a:xfrm>
        </p:grpSpPr>
        <p:sp>
          <p:nvSpPr>
            <p:cNvPr id="59" name="Rectangle 58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latin typeface="Cambria Math"/>
                          </a:rPr>
                          <m:t>5</m:t>
                        </m:r>
                      </m:oMath>
                    </m:oMathPara>
                  </a14:m>
                  <a:endParaRPr lang="en-US" sz="5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17124136" y="1954992"/>
            <a:ext cx="3798503" cy="1948749"/>
            <a:chOff x="241306" y="1006293"/>
            <a:chExt cx="1558465" cy="996678"/>
          </a:xfrm>
        </p:grpSpPr>
        <p:sp>
          <p:nvSpPr>
            <p:cNvPr id="67" name="Rectangle 66"/>
            <p:cNvSpPr/>
            <p:nvPr/>
          </p:nvSpPr>
          <p:spPr>
            <a:xfrm>
              <a:off x="531850" y="1006293"/>
              <a:ext cx="1267921" cy="9966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5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20398212" y="1983342"/>
            <a:ext cx="3912763" cy="1962345"/>
            <a:chOff x="241306" y="1106599"/>
            <a:chExt cx="1788157" cy="896372"/>
          </a:xfrm>
        </p:grpSpPr>
        <p:sp>
          <p:nvSpPr>
            <p:cNvPr id="83" name="Rectangle 82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99272" y="1244802"/>
                  <a:ext cx="1013413" cy="5740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4</m:t>
                        </m:r>
                      </m:oMath>
                    </m:oMathPara>
                  </a14:m>
                  <a:endParaRPr lang="en-US" sz="6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44802"/>
                  <a:ext cx="1013413" cy="57406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Oval 77"/>
          <p:cNvSpPr/>
          <p:nvPr/>
        </p:nvSpPr>
        <p:spPr>
          <a:xfrm>
            <a:off x="17098872" y="2435443"/>
            <a:ext cx="1310030" cy="11470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p:sp>
        <p:nvSpPr>
          <p:cNvPr id="98" name="Action Button: Forward or Next 97">
            <a:hlinkClick r:id="" action="ppaction://noaction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59491" y="1447800"/>
                <a:ext cx="14801296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Nghiệm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phương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trình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−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</m:e>
                        </m:d>
                      </m:e>
                    </m:func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là</a:t>
                </a:r>
                <a:endParaRPr lang="en-US" sz="5500" b="1" dirty="0">
                  <a:latin typeface="Times New Roman"/>
                  <a:ea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491" y="1447800"/>
                <a:ext cx="14801296" cy="987643"/>
              </a:xfrm>
              <a:prstGeom prst="rect">
                <a:avLst/>
              </a:prstGeom>
              <a:blipFill rotWithShape="1">
                <a:blip r:embed="rId6"/>
                <a:stretch>
                  <a:fillRect l="-2224" t="-11728" r="-1359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86701" y="5070203"/>
                <a:ext cx="10657405" cy="1466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Điều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kiện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&gt;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⇔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&gt;</m:t>
                    </m:r>
                    <m:f>
                      <m:f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den>
                    </m:f>
                  </m:oMath>
                </a14:m>
                <a:endParaRPr lang="en-US" sz="5500" dirty="0"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701" y="5070203"/>
                <a:ext cx="10657405" cy="1466684"/>
              </a:xfrm>
              <a:prstGeom prst="rect">
                <a:avLst/>
              </a:prstGeom>
              <a:blipFill rotWithShape="1"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36497" y="6858000"/>
                <a:ext cx="14286090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−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</m:e>
                        </m:d>
                      </m:e>
                    </m:func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Cambria Math"/>
                      </a:rPr>
                      <m:t>⇔</m:t>
                    </m:r>
                    <m:func>
                      <m:func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−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</m:e>
                        </m:d>
                      </m:e>
                    </m:func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</m:oMath>
                </a14:m>
                <a:endParaRPr lang="en-US" sz="5500" dirty="0"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497" y="6858000"/>
                <a:ext cx="14286090" cy="98764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926387" y="8229600"/>
                <a:ext cx="6279540" cy="1065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Cambria Math"/>
                        </a:rPr>
                        <m:t>⇔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2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𝑥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1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27</m:t>
                      </m:r>
                    </m:oMath>
                  </m:oMathPara>
                </a14:m>
                <a:endParaRPr lang="en-US" sz="5500" dirty="0"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387" y="8229600"/>
                <a:ext cx="6279540" cy="106567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002587" y="9677400"/>
                <a:ext cx="8142998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Cambria Math"/>
                      </a:rPr>
                      <m:t>⇔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14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 (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Thỏa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mãn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)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587" y="9677400"/>
                <a:ext cx="8142998" cy="987643"/>
              </a:xfrm>
              <a:prstGeom prst="rect">
                <a:avLst/>
              </a:prstGeom>
              <a:blipFill rotWithShape="1">
                <a:blip r:embed="rId10"/>
                <a:stretch>
                  <a:fillRect t="-11728" r="-3144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100311" y="11049000"/>
                <a:ext cx="13278635" cy="1065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Vậy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phương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trình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1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nghiệm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r>
                  <a:rPr lang="vi-VN" sz="55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14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311" y="11049000"/>
                <a:ext cx="13278635" cy="1065676"/>
              </a:xfrm>
              <a:prstGeom prst="rect">
                <a:avLst/>
              </a:prstGeom>
              <a:blipFill rotWithShape="1">
                <a:blip r:embed="rId11"/>
                <a:stretch>
                  <a:fillRect t="-10920" r="-156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198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8" grpId="0" animBg="1"/>
      <p:bldP spid="3" grpId="0"/>
      <p:bldP spid="4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7767565"/>
            <a:ext cx="23700816" cy="5945710"/>
            <a:chOff x="184495" y="3636275"/>
            <a:chExt cx="11834900" cy="342504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19610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322279"/>
            <a:ext cx="23815893" cy="5402177"/>
            <a:chOff x="534987" y="1647866"/>
            <a:chExt cx="23340848" cy="305320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0" cy="1176337"/>
              <a:chOff x="534987" y="1647866"/>
              <a:chExt cx="351088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6" y="1653394"/>
                <a:ext cx="2744901" cy="851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14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53987" y="6080966"/>
            <a:ext cx="23679365" cy="1525175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17642403" y="6282444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344986" y="582738"/>
                <a:ext cx="18440401" cy="5255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Cho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hàm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số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bảng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biến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thiên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như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sau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:</a:t>
                </a:r>
                <a:endParaRPr lang="en-US" sz="5500" b="1" dirty="0">
                  <a:latin typeface="Times New Roman"/>
                  <a:ea typeface="Calibri"/>
                </a:endParaRPr>
              </a:p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endParaRPr lang="en-US" sz="5500" b="1" dirty="0">
                  <a:latin typeface="Times New Roman"/>
                  <a:ea typeface="Calibri"/>
                </a:endParaRPr>
              </a:p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endParaRPr lang="en-US" sz="5500" b="1" dirty="0">
                  <a:latin typeface="Times New Roman"/>
                  <a:ea typeface="Calibri"/>
                </a:endParaRPr>
              </a:p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endParaRPr lang="vi-VN" sz="5500" dirty="0" smtClean="0">
                  <a:latin typeface="Times New Roman"/>
                  <a:ea typeface="Calibri"/>
                  <a:cs typeface="Times New Roman"/>
                </a:endParaRPr>
              </a:p>
              <a:p>
                <a:pPr>
                  <a:lnSpc>
                    <a:spcPct val="150000"/>
                  </a:lnSpc>
                  <a:tabLst>
                    <a:tab pos="1259903" algn="l"/>
                  </a:tabLst>
                </a:pPr>
                <a:r>
                  <a:rPr lang="en-US" sz="5500" dirty="0" err="1" smtClean="0">
                    <a:latin typeface="Times New Roman"/>
                    <a:ea typeface="Calibri"/>
                    <a:cs typeface="Times New Roman"/>
                  </a:rPr>
                  <a:t>Hàm</a:t>
                </a: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số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đã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cho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đồng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biến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trên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khoảng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nào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dưới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đây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?</a:t>
                </a:r>
                <a:endParaRPr lang="en-US" sz="5500" b="1" dirty="0">
                  <a:latin typeface="Times New Roman"/>
                  <a:ea typeface="Calibri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986" y="582738"/>
                <a:ext cx="18440401" cy="5255285"/>
              </a:xfrm>
              <a:prstGeom prst="rect">
                <a:avLst/>
              </a:prstGeom>
              <a:blipFill rotWithShape="1">
                <a:blip r:embed="rId3"/>
                <a:stretch>
                  <a:fillRect l="-1818" t="-2204" b="-3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/>
          <p:cNvPicPr/>
          <p:nvPr/>
        </p:nvPicPr>
        <p:blipFill>
          <a:blip r:embed="rId4"/>
          <a:stretch>
            <a:fillRect/>
          </a:stretch>
        </p:blipFill>
        <p:spPr>
          <a:xfrm>
            <a:off x="4593994" y="1776730"/>
            <a:ext cx="12933593" cy="3023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922410" y="6324600"/>
                <a:ext cx="2767937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;+∞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410" y="6324600"/>
                <a:ext cx="2767937" cy="938719"/>
              </a:xfrm>
              <a:prstGeom prst="rect">
                <a:avLst/>
              </a:prstGeom>
              <a:blipFill rotWithShape="1">
                <a:blip r:embed="rId5"/>
                <a:stretch>
                  <a:fillRect t="-19608" r="-11233" b="-37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738347" y="6347479"/>
                <a:ext cx="2383345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r>
                  <a:rPr lang="en-US" sz="5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	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8347" y="6347479"/>
                <a:ext cx="2383345" cy="938719"/>
              </a:xfrm>
              <a:prstGeom prst="rect">
                <a:avLst/>
              </a:prstGeom>
              <a:blipFill rotWithShape="1">
                <a:blip r:embed="rId6"/>
                <a:stretch>
                  <a:fillRect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001943" y="6444278"/>
                <a:ext cx="3185204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1943" y="6444278"/>
                <a:ext cx="3185204" cy="938719"/>
              </a:xfrm>
              <a:prstGeom prst="rect">
                <a:avLst/>
              </a:prstGeom>
              <a:blipFill rotWithShape="1">
                <a:blip r:embed="rId7"/>
                <a:stretch>
                  <a:fillRect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9396947" y="6327557"/>
                <a:ext cx="3086935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947" y="6327557"/>
                <a:ext cx="3086935" cy="987643"/>
              </a:xfrm>
              <a:prstGeom prst="rect">
                <a:avLst/>
              </a:prstGeom>
              <a:blipFill rotWithShape="1">
                <a:blip r:embed="rId8"/>
                <a:stretch>
                  <a:fillRect t="-11728" r="-9881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731701" y="9144000"/>
                <a:ext cx="22218689" cy="2039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Từ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bảng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biến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thiên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suy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ra</a:t>
                </a:r>
                <a:r>
                  <a:rPr lang="vi-VN" sz="5500" dirty="0">
                    <a:latin typeface="Times New Roman"/>
                    <a:ea typeface="Calibri"/>
                    <a:cs typeface="Times New Roman"/>
                  </a:rPr>
                  <a:t> hàm số đã cho đồng biến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trên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vi-VN" sz="5500" dirty="0">
                    <a:latin typeface="Times New Roman"/>
                    <a:ea typeface="Calibri"/>
                    <a:cs typeface="Times New Roman"/>
                  </a:rPr>
                  <a:t>các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−∞;−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vi-VN" sz="5500" dirty="0">
                    <a:latin typeface="Times New Roman"/>
                    <a:ea typeface="Calibri"/>
                    <a:cs typeface="Times New Roman"/>
                  </a:rPr>
                  <a:t>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701" y="9144000"/>
                <a:ext cx="22218689" cy="2039020"/>
              </a:xfrm>
              <a:prstGeom prst="rect">
                <a:avLst/>
              </a:prstGeom>
              <a:blipFill rotWithShape="1">
                <a:blip r:embed="rId9"/>
                <a:stretch>
                  <a:fillRect l="-1481" t="-5689" b="-1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58083" y="11322066"/>
                <a:ext cx="22327304" cy="1065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Do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⊂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−∞;−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nên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trên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khoảng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hàm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số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đồng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biến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83" y="11322066"/>
                <a:ext cx="22327304" cy="1065676"/>
              </a:xfrm>
              <a:prstGeom prst="rect">
                <a:avLst/>
              </a:prstGeom>
              <a:blipFill rotWithShape="1">
                <a:blip r:embed="rId10"/>
                <a:stretch>
                  <a:fillRect t="-10857" b="-27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148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50" grpId="0" animBg="1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63855" y="8991600"/>
            <a:ext cx="23672882" cy="4724400"/>
            <a:chOff x="184495" y="3636275"/>
            <a:chExt cx="11834900" cy="2126586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8976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5"/>
              <a:chExt cx="4592537" cy="922707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5"/>
                <a:ext cx="2633359" cy="922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2" y="238103"/>
            <a:ext cx="23815894" cy="5095897"/>
            <a:chOff x="534987" y="1647866"/>
            <a:chExt cx="23340848" cy="2356356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1"/>
              <a:ext cx="23120186" cy="22833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1" cy="1176337"/>
              <a:chOff x="534987" y="1647866"/>
              <a:chExt cx="3510881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7" y="1653394"/>
                <a:ext cx="2744901" cy="469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15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4979349"/>
            <a:ext cx="873570" cy="794051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32904" y="244696"/>
                <a:ext cx="19817486" cy="4832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vi-VN" sz="5500" dirty="0" smtClean="0">
                    <a:latin typeface="Times New Roman"/>
                    <a:ea typeface="Calibri"/>
                    <a:cs typeface="Times New Roman"/>
                  </a:rPr>
                  <a:t>   </a:t>
                </a: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Cho </a:t>
                </a:r>
                <a:r>
                  <a:rPr lang="nl-NL" sz="5500" dirty="0">
                    <a:latin typeface="Times New Roman"/>
                    <a:ea typeface="Calibri"/>
                    <a:cs typeface="Times New Roman"/>
                  </a:rPr>
                  <a:t>hàm số </a:t>
                </a:r>
                <a14:m>
                  <m:oMath xmlns:m="http://schemas.openxmlformats.org/officeDocument/2006/math">
                    <m:r>
                      <a:rPr lang="nl-NL" sz="55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r>
                      <a:rPr lang="nl-NL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nl-NL" sz="5500" i="1"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nl-NL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r>
                  <a:rPr lang="nl-NL" sz="5500" dirty="0">
                    <a:latin typeface="Times New Roman"/>
                    <a:ea typeface="Calibri"/>
                    <a:cs typeface="Times New Roman"/>
                  </a:rPr>
                  <a:t> liên tục trên  và có bảng biến thiên dưới đây.</a:t>
                </a:r>
                <a:endParaRPr lang="en-US" sz="5500" b="1" dirty="0">
                  <a:latin typeface="Times New Roman"/>
                  <a:ea typeface="Calibri"/>
                </a:endParaRPr>
              </a:p>
              <a:p>
                <a:pPr marL="914446" lvl="1" indent="0">
                  <a:buNone/>
                </a:pPr>
                <a:r>
                  <a:rPr lang="en-US" sz="5500" b="1" dirty="0">
                    <a:latin typeface="Calibri" panose="020F0502020204030204" pitchFamily="34" charset="0"/>
                  </a:rPr>
                  <a:t>					</a:t>
                </a:r>
              </a:p>
              <a:p>
                <a:pPr marL="802680" indent="0">
                  <a:lnSpc>
                    <a:spcPct val="115000"/>
                  </a:lnSpc>
                  <a:buNone/>
                </a:pPr>
                <a:endParaRPr lang="en-US" sz="5500" b="1" dirty="0">
                  <a:latin typeface="Calibri" panose="020F0502020204030204" pitchFamily="34" charset="0"/>
                </a:endParaRPr>
              </a:p>
              <a:p>
                <a:pPr marL="802680" indent="0">
                  <a:lnSpc>
                    <a:spcPct val="115000"/>
                  </a:lnSpc>
                  <a:buNone/>
                </a:pPr>
                <a:endParaRPr lang="vi-VN" sz="5500" dirty="0">
                  <a:latin typeface="Times New Roman"/>
                  <a:ea typeface="Calibri"/>
                  <a:cs typeface="Times New Roman"/>
                </a:endParaRPr>
              </a:p>
              <a:p>
                <a:pPr marL="802680" indent="0">
                  <a:lnSpc>
                    <a:spcPct val="115000"/>
                  </a:lnSpc>
                  <a:buNone/>
                </a:pPr>
                <a:r>
                  <a:rPr lang="nl-NL" sz="5500" dirty="0" smtClean="0">
                    <a:latin typeface="Times New Roman"/>
                    <a:ea typeface="Calibri"/>
                    <a:cs typeface="Times New Roman"/>
                  </a:rPr>
                  <a:t>Khẳng </a:t>
                </a:r>
                <a:r>
                  <a:rPr lang="nl-NL" sz="5500" dirty="0">
                    <a:latin typeface="Times New Roman"/>
                    <a:ea typeface="Calibri"/>
                    <a:cs typeface="Times New Roman"/>
                  </a:rPr>
                  <a:t>định nào sau đây đúng?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904" y="244696"/>
                <a:ext cx="19817486" cy="4832092"/>
              </a:xfrm>
              <a:prstGeom prst="rect">
                <a:avLst/>
              </a:prstGeom>
              <a:blipFill rotWithShape="1">
                <a:blip r:embed="rId2"/>
                <a:stretch>
                  <a:fillRect t="-2396" r="-154" b="-5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7" y="1318016"/>
            <a:ext cx="12735638" cy="287298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92932" y="6084693"/>
                <a:ext cx="8555227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NL" sz="5500" dirty="0" smtClean="0">
                    <a:solidFill>
                      <a:schemeClr val="bg1"/>
                    </a:solidFill>
                    <a:latin typeface="Times New Roman"/>
                    <a:ea typeface="Calibri"/>
                  </a:rPr>
                  <a:t>Hàm số đạt cực đại tại </a:t>
                </a:r>
                <a14:m>
                  <m:oMath xmlns:m="http://schemas.openxmlformats.org/officeDocument/2006/math">
                    <m:r>
                      <a:rPr lang="nl-NL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nl-NL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nl-NL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932" y="6084693"/>
                <a:ext cx="8555227" cy="938719"/>
              </a:xfrm>
              <a:prstGeom prst="rect">
                <a:avLst/>
              </a:prstGeom>
              <a:blipFill rotWithShape="1">
                <a:blip r:embed="rId4"/>
                <a:stretch>
                  <a:fillRect l="-3920" t="-19481" r="-2922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4D0AB9FB-A402-43C6-830F-BAC47ED452D0}"/>
              </a:ext>
            </a:extLst>
          </p:cNvPr>
          <p:cNvGrpSpPr/>
          <p:nvPr/>
        </p:nvGrpSpPr>
        <p:grpSpPr>
          <a:xfrm>
            <a:off x="946447" y="5943600"/>
            <a:ext cx="10366229" cy="1234536"/>
            <a:chOff x="1458731" y="6334162"/>
            <a:chExt cx="13782856" cy="123453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0839FD11-1E39-4EBB-A7FB-DEB39691C378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A2194087-0D43-42CA-A1D2-4373C69CC457}"/>
              </a:ext>
            </a:extLst>
          </p:cNvPr>
          <p:cNvGrpSpPr/>
          <p:nvPr/>
        </p:nvGrpSpPr>
        <p:grpSpPr>
          <a:xfrm>
            <a:off x="12710020" y="5921498"/>
            <a:ext cx="10288041" cy="1234536"/>
            <a:chOff x="1458731" y="6334162"/>
            <a:chExt cx="14328498" cy="123453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FB0B6341-256C-4170-AF4E-1216E5EDD04C}"/>
                </a:ext>
              </a:extLst>
            </p:cNvPr>
            <p:cNvSpPr/>
            <p:nvPr/>
          </p:nvSpPr>
          <p:spPr>
            <a:xfrm>
              <a:off x="2140383" y="6334162"/>
              <a:ext cx="13646846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4D274B26-9415-432A-9282-BDEF246F0009}"/>
              </a:ext>
            </a:extLst>
          </p:cNvPr>
          <p:cNvGrpSpPr/>
          <p:nvPr/>
        </p:nvGrpSpPr>
        <p:grpSpPr>
          <a:xfrm>
            <a:off x="1000137" y="7467600"/>
            <a:ext cx="10355250" cy="1234536"/>
            <a:chOff x="1458731" y="6334162"/>
            <a:chExt cx="13700518" cy="123453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6E15A8FC-94CE-45FB-8D02-B33F2327F992}"/>
                </a:ext>
              </a:extLst>
            </p:cNvPr>
            <p:cNvSpPr/>
            <p:nvPr/>
          </p:nvSpPr>
          <p:spPr>
            <a:xfrm>
              <a:off x="2058046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278C7C5-EAEF-4F1A-B3FB-29FCE054F0E0}"/>
              </a:ext>
            </a:extLst>
          </p:cNvPr>
          <p:cNvGrpSpPr/>
          <p:nvPr/>
        </p:nvGrpSpPr>
        <p:grpSpPr>
          <a:xfrm>
            <a:off x="12786221" y="7376064"/>
            <a:ext cx="10211841" cy="1234536"/>
            <a:chOff x="834143" y="6334162"/>
            <a:chExt cx="14152397" cy="123453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C4F0F9CE-3F15-4D47-A2C9-5C6F65E0E3FB}"/>
                </a:ext>
              </a:extLst>
            </p:cNvPr>
            <p:cNvSpPr/>
            <p:nvPr/>
          </p:nvSpPr>
          <p:spPr>
            <a:xfrm>
              <a:off x="1355875" y="6334162"/>
              <a:ext cx="13630665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800"/>
                </a:spcBef>
              </a:pPr>
              <a:endParaRPr lang="vi-VN" sz="6000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17C2C013-2C1D-4DEE-A68B-FF23256FE92A}"/>
                </a:ext>
              </a:extLst>
            </p:cNvPr>
            <p:cNvSpPr/>
            <p:nvPr/>
          </p:nvSpPr>
          <p:spPr>
            <a:xfrm>
              <a:off x="834143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432E638B-F586-4599-B26E-BBF1E009BB5A}"/>
              </a:ext>
            </a:extLst>
          </p:cNvPr>
          <p:cNvSpPr/>
          <p:nvPr/>
        </p:nvSpPr>
        <p:spPr>
          <a:xfrm>
            <a:off x="12574587" y="6069149"/>
            <a:ext cx="1134683" cy="1000532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latin typeface="+mj-lt"/>
                <a:ea typeface="Tahoma" pitchFamily="34" charset="0"/>
                <a:cs typeface="Tahoma" pitchFamily="34" charset="0"/>
              </a:rPr>
              <a:t>B</a:t>
            </a:r>
            <a:endParaRPr lang="en-US" sz="6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492932" y="6108007"/>
                <a:ext cx="8555227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NL" sz="5500" dirty="0" smtClean="0">
                    <a:solidFill>
                      <a:schemeClr val="bg1"/>
                    </a:solidFill>
                    <a:latin typeface="Times New Roman"/>
                    <a:ea typeface="Calibri"/>
                  </a:rPr>
                  <a:t>Hàm số đạt cực đại tại </a:t>
                </a:r>
                <a14:m>
                  <m:oMath xmlns:m="http://schemas.openxmlformats.org/officeDocument/2006/math">
                    <m:r>
                      <a:rPr lang="nl-NL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nl-NL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nl-NL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932" y="6108007"/>
                <a:ext cx="8555227" cy="938719"/>
              </a:xfrm>
              <a:prstGeom prst="rect">
                <a:avLst/>
              </a:prstGeom>
              <a:blipFill rotWithShape="1">
                <a:blip r:embed="rId5"/>
                <a:stretch>
                  <a:fillRect l="-3920" t="-19481" r="-2922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3719881" y="6019800"/>
                <a:ext cx="9278181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NL" sz="5500" dirty="0" smtClean="0">
                    <a:solidFill>
                      <a:schemeClr val="bg1"/>
                    </a:solidFill>
                    <a:latin typeface="Times New Roman"/>
                    <a:ea typeface="Calibri"/>
                  </a:rPr>
                  <a:t>Hàm số đạt cực tiểu tại </a:t>
                </a:r>
                <a14:m>
                  <m:oMath xmlns:m="http://schemas.openxmlformats.org/officeDocument/2006/math">
                    <m:r>
                      <a:rPr lang="nl-NL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nl-NL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=−</m:t>
                    </m:r>
                    <m:r>
                      <a:rPr lang="nl-NL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9881" y="6019800"/>
                <a:ext cx="9278181" cy="938719"/>
              </a:xfrm>
              <a:prstGeom prst="rect">
                <a:avLst/>
              </a:prstGeom>
              <a:blipFill rotWithShape="1">
                <a:blip r:embed="rId6"/>
                <a:stretch>
                  <a:fillRect l="-3614" t="-19608" r="-2628" b="-37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492932" y="7543800"/>
                <a:ext cx="8555227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NL" sz="5500" dirty="0" smtClean="0">
                    <a:solidFill>
                      <a:schemeClr val="bg1"/>
                    </a:solidFill>
                    <a:latin typeface="Times New Roman"/>
                    <a:ea typeface="Calibri"/>
                  </a:rPr>
                  <a:t>Hàm số đạt cực đại tại </a:t>
                </a:r>
                <a14:m>
                  <m:oMath xmlns:m="http://schemas.openxmlformats.org/officeDocument/2006/math">
                    <m:r>
                      <a:rPr lang="nl-NL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nl-NL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nl-NL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932" y="7543800"/>
                <a:ext cx="8555227" cy="938719"/>
              </a:xfrm>
              <a:prstGeom prst="rect">
                <a:avLst/>
              </a:prstGeom>
              <a:blipFill rotWithShape="1">
                <a:blip r:embed="rId7"/>
                <a:stretch>
                  <a:fillRect l="-3920" t="-19608" r="-2922" b="-37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3759909" y="7471547"/>
            <a:ext cx="7789312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</a:rPr>
              <a:t>Hàm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</a:rPr>
              <a:t>số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</a:rPr>
              <a:t>ba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</a:rPr>
              <a:t>điểm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</a:rPr>
              <a:t>cực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</a:rPr>
              <a:t>trị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en-US" sz="55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478806" y="10630867"/>
                <a:ext cx="22373381" cy="1065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2680" indent="0" algn="just">
                  <a:lnSpc>
                    <a:spcPct val="115000"/>
                  </a:lnSpc>
                  <a:buNone/>
                </a:pPr>
                <a:r>
                  <a:rPr lang="en-US" sz="5500" dirty="0">
                    <a:latin typeface="Times New Roman"/>
                    <a:ea typeface="Calibri"/>
                  </a:rPr>
                  <a:t>Từ </a:t>
                </a:r>
                <a:r>
                  <a:rPr lang="en-US" sz="5500" dirty="0" err="1">
                    <a:latin typeface="Times New Roman"/>
                    <a:ea typeface="Calibri"/>
                  </a:rPr>
                  <a:t>bảng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biến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thiên</a:t>
                </a:r>
                <a:r>
                  <a:rPr lang="en-US" sz="5500" dirty="0">
                    <a:latin typeface="Times New Roman"/>
                    <a:ea typeface="Calibri"/>
                  </a:rPr>
                  <a:t> ta </a:t>
                </a:r>
                <a:r>
                  <a:rPr lang="en-US" sz="5500" dirty="0" err="1">
                    <a:latin typeface="Times New Roman"/>
                    <a:ea typeface="Calibri"/>
                  </a:rPr>
                  <a:t>thấy</a:t>
                </a:r>
                <a:r>
                  <a:rPr lang="en-US" sz="5500" dirty="0">
                    <a:latin typeface="Times New Roman"/>
                    <a:ea typeface="Calibri"/>
                  </a:rPr>
                  <a:t>, </a:t>
                </a:r>
                <a:r>
                  <a:rPr lang="en-US" sz="5500" dirty="0" err="1">
                    <a:latin typeface="Times New Roman"/>
                    <a:ea typeface="Calibri"/>
                  </a:rPr>
                  <a:t>hàm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số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đạt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cực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tiểu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tại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nl-NL" sz="5500" i="1">
                        <a:latin typeface="Cambria Math"/>
                        <a:ea typeface="Calibri"/>
                      </a:rPr>
                      <m:t>𝑥</m:t>
                    </m:r>
                    <m:r>
                      <a:rPr lang="nl-NL" sz="5500" i="1">
                        <a:latin typeface="Cambria Math"/>
                        <a:ea typeface="Calibri"/>
                      </a:rPr>
                      <m:t>=−</m:t>
                    </m:r>
                    <m:r>
                      <a:rPr lang="nl-NL" sz="5500" i="1">
                        <a:latin typeface="Cambria Math"/>
                        <a:ea typeface="Calibri"/>
                      </a:rPr>
                      <m:t>1</m:t>
                    </m:r>
                  </m:oMath>
                </a14:m>
                <a:r>
                  <a:rPr lang="nl-NL" sz="5500" dirty="0">
                    <a:latin typeface="Times New Roman"/>
                    <a:ea typeface="Calibri"/>
                  </a:rPr>
                  <a:t>.</a:t>
                </a:r>
                <a:endParaRPr lang="en-US" sz="5500" dirty="0">
                  <a:latin typeface="Times New Roman"/>
                  <a:ea typeface="Calibri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806" y="10630867"/>
                <a:ext cx="22373381" cy="1065676"/>
              </a:xfrm>
              <a:prstGeom prst="rect">
                <a:avLst/>
              </a:prstGeom>
              <a:blipFill rotWithShape="1">
                <a:blip r:embed="rId8"/>
                <a:stretch>
                  <a:fillRect t="-10857" b="-27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484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0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77508" y="6523863"/>
            <a:ext cx="23672882" cy="7116606"/>
            <a:chOff x="184495" y="3636275"/>
            <a:chExt cx="11834900" cy="355830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32936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322279"/>
            <a:ext cx="23815893" cy="3182921"/>
            <a:chOff x="534987" y="1647866"/>
            <a:chExt cx="23340848" cy="305320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0" cy="1176337"/>
              <a:chOff x="534987" y="1647866"/>
              <a:chExt cx="351088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6" y="1653394"/>
                <a:ext cx="2744901" cy="851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16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2822" y="4044786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17664747" y="4590067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85827" y="1288259"/>
                <a:ext cx="13152703" cy="1055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Tập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nghiệm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phương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trình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  <m:sup>
                        <m:sSup>
                          <m:sSup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</m:e>
                          <m:sup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sup>
                        </m:s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p>
                    </m:s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endParaRPr lang="en-US" sz="55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827" y="1288259"/>
                <a:ext cx="13152703" cy="1055032"/>
              </a:xfrm>
              <a:prstGeom prst="rect">
                <a:avLst/>
              </a:prstGeom>
              <a:blipFill rotWithShape="1">
                <a:blip r:embed="rId3"/>
                <a:stretch>
                  <a:fillRect l="-2550" t="-6358" r="-1623" b="-3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956642" y="4648200"/>
                <a:ext cx="3347711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𝑇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642" y="4648200"/>
                <a:ext cx="3347711" cy="938719"/>
              </a:xfrm>
              <a:prstGeom prst="rect">
                <a:avLst/>
              </a:prstGeom>
              <a:blipFill rotWithShape="1">
                <a:blip r:embed="rId4"/>
                <a:stretch>
                  <a:fillRect t="-19608" r="-8925" b="-37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784798" y="4572000"/>
                <a:ext cx="3180486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𝑇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798" y="4572000"/>
                <a:ext cx="3180486" cy="987643"/>
              </a:xfrm>
              <a:prstGeom prst="rect">
                <a:avLst/>
              </a:prstGeom>
              <a:blipFill rotWithShape="1">
                <a:blip r:embed="rId5"/>
                <a:stretch>
                  <a:fillRect t="-11728" r="-9579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3652198" y="4648200"/>
                <a:ext cx="3356816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b="1" dirty="0" smtClean="0">
                    <a:solidFill>
                      <a:schemeClr val="bg1"/>
                    </a:solidFill>
                    <a:latin typeface="Times New Roman"/>
                    <a:ea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𝑇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2198" y="4648200"/>
                <a:ext cx="3356816" cy="938719"/>
              </a:xfrm>
              <a:prstGeom prst="rect">
                <a:avLst/>
              </a:prstGeom>
              <a:blipFill rotWithShape="1">
                <a:blip r:embed="rId6"/>
                <a:stretch>
                  <a:fillRect t="-19608" r="-9091" b="-37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9115424" y="4648200"/>
                <a:ext cx="3875100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𝑇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5424" y="4648200"/>
                <a:ext cx="3875100" cy="987643"/>
              </a:xfrm>
              <a:prstGeom prst="rect">
                <a:avLst/>
              </a:prstGeom>
              <a:blipFill rotWithShape="1">
                <a:blip r:embed="rId7"/>
                <a:stretch>
                  <a:fillRect t="-11728" r="-7717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177759" y="8382000"/>
                <a:ext cx="4058868" cy="1055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500" i="1">
                              <a:latin typeface="Cambria Math"/>
                              <a:ea typeface="Calibri"/>
                            </a:rPr>
                          </m:ctrlPr>
                        </m:sSup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sz="5500" i="1">
                                  <a:latin typeface="Cambria Math"/>
                                  <a:ea typeface="Calibri"/>
                                </a:rPr>
                              </m:ctrlPr>
                            </m:sSupPr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500" i="1">
                                  <a:latin typeface="Cambria Math"/>
                                  <a:ea typeface="Calibri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5500" i="1">
                              <a:latin typeface="Cambria Math"/>
                              <a:ea typeface="Calibri"/>
                            </a:rPr>
                            <m:t>+</m:t>
                          </m:r>
                          <m:r>
                            <a:rPr lang="en-US" sz="5500" i="1">
                              <a:latin typeface="Cambria Math"/>
                              <a:ea typeface="Calibri"/>
                            </a:rPr>
                            <m:t>𝑥</m:t>
                          </m:r>
                          <m:r>
                            <a:rPr lang="en-US" sz="5500" i="1">
                              <a:latin typeface="Cambria Math"/>
                              <a:ea typeface="Calibri"/>
                            </a:rPr>
                            <m:t>−</m:t>
                          </m:r>
                          <m:r>
                            <a:rPr lang="en-US" sz="5500" i="1">
                              <a:latin typeface="Cambria Math"/>
                              <a:ea typeface="Calibri"/>
                            </a:rPr>
                            <m:t>1</m:t>
                          </m:r>
                        </m:sup>
                      </m:sSup>
                      <m:r>
                        <a:rPr lang="en-US" sz="5500" i="1">
                          <a:latin typeface="Cambria Math"/>
                          <a:ea typeface="Calibri"/>
                        </a:rPr>
                        <m:t>=</m:t>
                      </m:r>
                      <m:r>
                        <a:rPr lang="en-US" sz="5500" i="1">
                          <a:latin typeface="Cambria Math"/>
                          <a:ea typeface="Calibri"/>
                        </a:rPr>
                        <m:t>2</m:t>
                      </m:r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759" y="8382000"/>
                <a:ext cx="4058868" cy="10550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126080" y="8474012"/>
                <a:ext cx="7079246" cy="1065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Cambria Math"/>
                        </a:rPr>
                        <m:t>⇔</m:t>
                      </m:r>
                      <m:sSup>
                        <m:sSupPr>
                          <m:ctrlPr>
                            <a:rPr lang="en-US" sz="5500" i="1">
                              <a:latin typeface="Cambria Math"/>
                              <a:ea typeface="Calibri"/>
                            </a:rPr>
                          </m:ctrlPr>
                        </m:sSup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</a:rPr>
                            <m:t>𝑥</m:t>
                          </m:r>
                        </m:e>
                        <m:sup>
                          <m:r>
                            <a:rPr lang="en-US" sz="5500" i="1">
                              <a:latin typeface="Cambria Math"/>
                              <a:ea typeface="Calibri"/>
                            </a:rPr>
                            <m:t>2</m:t>
                          </m:r>
                        </m:sup>
                      </m:sSup>
                      <m:r>
                        <a:rPr lang="en-US" sz="5500" i="1">
                          <a:latin typeface="Cambria Math"/>
                          <a:ea typeface="Calibri"/>
                        </a:rPr>
                        <m:t>+</m:t>
                      </m:r>
                      <m:r>
                        <a:rPr lang="en-US" sz="5500" i="1">
                          <a:latin typeface="Cambria Math"/>
                          <a:ea typeface="Calibri"/>
                        </a:rPr>
                        <m:t>𝑥</m:t>
                      </m:r>
                      <m:r>
                        <a:rPr lang="en-US" sz="5500" i="1">
                          <a:latin typeface="Cambria Math"/>
                          <a:ea typeface="Calibri"/>
                        </a:rPr>
                        <m:t>−</m:t>
                      </m:r>
                      <m:r>
                        <a:rPr lang="en-US" sz="5500" i="1">
                          <a:latin typeface="Cambria Math"/>
                          <a:ea typeface="Calibri"/>
                        </a:rPr>
                        <m:t>1</m:t>
                      </m:r>
                      <m:r>
                        <a:rPr lang="en-US" sz="5500" i="1">
                          <a:latin typeface="Cambria Math"/>
                          <a:ea typeface="Calibri"/>
                        </a:rPr>
                        <m:t>=</m:t>
                      </m:r>
                      <m:r>
                        <a:rPr lang="en-US" sz="5500" i="1">
                          <a:latin typeface="Cambria Math"/>
                          <a:ea typeface="Calibri"/>
                        </a:rPr>
                        <m:t>1</m:t>
                      </m:r>
                    </m:oMath>
                  </m:oMathPara>
                </a14:m>
                <a:endParaRPr lang="en-US" sz="5500" dirty="0">
                  <a:latin typeface="Times New Roman"/>
                  <a:ea typeface="Calibri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080" y="8474012"/>
                <a:ext cx="7079246" cy="106567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696034" y="8458200"/>
                <a:ext cx="7079246" cy="1065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Cambria Math"/>
                        </a:rPr>
                        <m:t>⇔</m:t>
                      </m:r>
                      <m:sSup>
                        <m:sSupPr>
                          <m:ctrlPr>
                            <a:rPr lang="en-US" sz="5500" i="1">
                              <a:latin typeface="Cambria Math"/>
                              <a:ea typeface="Calibri"/>
                            </a:rPr>
                          </m:ctrlPr>
                        </m:sSup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</a:rPr>
                            <m:t>𝑥</m:t>
                          </m:r>
                        </m:e>
                        <m:sup>
                          <m:r>
                            <a:rPr lang="en-US" sz="5500" i="1">
                              <a:latin typeface="Cambria Math"/>
                              <a:ea typeface="Calibri"/>
                            </a:rPr>
                            <m:t>2</m:t>
                          </m:r>
                        </m:sup>
                      </m:sSup>
                      <m:r>
                        <a:rPr lang="en-US" sz="5500" i="1">
                          <a:latin typeface="Cambria Math"/>
                          <a:ea typeface="Calibri"/>
                        </a:rPr>
                        <m:t>+</m:t>
                      </m:r>
                      <m:r>
                        <a:rPr lang="en-US" sz="5500" i="1">
                          <a:latin typeface="Cambria Math"/>
                          <a:ea typeface="Calibri"/>
                        </a:rPr>
                        <m:t>𝑥</m:t>
                      </m:r>
                      <m:r>
                        <a:rPr lang="en-US" sz="5500" i="1">
                          <a:latin typeface="Cambria Math"/>
                          <a:ea typeface="Calibri"/>
                        </a:rPr>
                        <m:t>−</m:t>
                      </m:r>
                      <m:r>
                        <a:rPr lang="en-US" sz="5500" i="1">
                          <a:latin typeface="Cambria Math"/>
                          <a:ea typeface="Calibri"/>
                        </a:rPr>
                        <m:t>2</m:t>
                      </m:r>
                      <m:r>
                        <a:rPr lang="en-US" sz="5500" i="1">
                          <a:latin typeface="Cambria Math"/>
                          <a:ea typeface="Calibri"/>
                        </a:rPr>
                        <m:t>=</m:t>
                      </m:r>
                      <m:r>
                        <a:rPr lang="en-US" sz="5500" i="1">
                          <a:latin typeface="Cambria Math"/>
                          <a:ea typeface="Calibri"/>
                        </a:rPr>
                        <m:t>0</m:t>
                      </m:r>
                    </m:oMath>
                  </m:oMathPara>
                </a14:m>
                <a:endParaRPr lang="en-US" sz="5500" dirty="0">
                  <a:latin typeface="Times New Roman"/>
                  <a:ea typeface="Calibri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6034" y="8458200"/>
                <a:ext cx="7079246" cy="106567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026610" y="9829800"/>
                <a:ext cx="20920577" cy="1065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:r>
                  <a:rPr lang="en-US" sz="5500" dirty="0">
                    <a:latin typeface="Times New Roman"/>
                    <a:ea typeface="Calibri"/>
                  </a:rPr>
                  <a:t>Vậy </a:t>
                </a:r>
                <a:r>
                  <a:rPr lang="en-US" sz="5500" dirty="0" err="1">
                    <a:latin typeface="Times New Roman"/>
                    <a:ea typeface="Calibri"/>
                  </a:rPr>
                  <a:t>tập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nghiệm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phương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trình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</a:rPr>
                      <m:t>𝑇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5500" i="1">
                            <a:latin typeface="Cambria Math"/>
                            <a:ea typeface="Calibri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</a:rPr>
                          <m:t>1</m:t>
                        </m:r>
                        <m:r>
                          <a:rPr lang="en-US" sz="5500" i="1">
                            <a:latin typeface="Cambria Math"/>
                            <a:ea typeface="Calibri"/>
                          </a:rPr>
                          <m:t>;−</m:t>
                        </m:r>
                        <m:r>
                          <a:rPr lang="en-US" sz="5500" i="1">
                            <a:latin typeface="Cambria Math"/>
                            <a:ea typeface="Calibri"/>
                          </a:rPr>
                          <m:t>2</m:t>
                        </m:r>
                      </m:e>
                    </m:d>
                  </m:oMath>
                </a14:m>
                <a:r>
                  <a:rPr lang="nl-NL" sz="5500" dirty="0">
                    <a:latin typeface="Times New Roman"/>
                    <a:ea typeface="Calibri"/>
                  </a:rPr>
                  <a:t>.</a:t>
                </a:r>
                <a:endParaRPr lang="en-US" sz="5500" dirty="0">
                  <a:latin typeface="Times New Roman"/>
                  <a:ea typeface="Calibri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10" y="9829800"/>
                <a:ext cx="20920577" cy="1065676"/>
              </a:xfrm>
              <a:prstGeom prst="rect">
                <a:avLst/>
              </a:prstGeom>
              <a:blipFill rotWithShape="1">
                <a:blip r:embed="rId11"/>
                <a:stretch>
                  <a:fillRect t="-1092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624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50" grpId="0" animBg="1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77490" y="3847826"/>
            <a:ext cx="24388465" cy="9944374"/>
            <a:chOff x="-18876" y="3636275"/>
            <a:chExt cx="12065056" cy="4456375"/>
          </a:xfrm>
        </p:grpSpPr>
        <p:sp>
          <p:nvSpPr>
            <p:cNvPr id="5" name="Rounded Rectangle 4"/>
            <p:cNvSpPr/>
            <p:nvPr/>
          </p:nvSpPr>
          <p:spPr>
            <a:xfrm>
              <a:off x="-18876" y="3865218"/>
              <a:ext cx="12065056" cy="42274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3987" y="-11380"/>
            <a:ext cx="17122755" cy="3558993"/>
            <a:chOff x="534987" y="1647866"/>
            <a:chExt cx="16781215" cy="2984533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16560553" cy="291150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2" cy="1176337"/>
              <a:chOff x="534987" y="1647866"/>
              <a:chExt cx="3510882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8" y="1653394"/>
                <a:ext cx="2744901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17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7146586" y="61624"/>
            <a:ext cx="3776053" cy="1864349"/>
            <a:chOff x="241306" y="1106599"/>
            <a:chExt cx="1558465" cy="896372"/>
          </a:xfrm>
        </p:grpSpPr>
        <p:sp>
          <p:nvSpPr>
            <p:cNvPr id="55" name="Rectangle 54"/>
            <p:cNvSpPr/>
            <p:nvPr/>
          </p:nvSpPr>
          <p:spPr>
            <a:xfrm>
              <a:off x="531850" y="1106599"/>
              <a:ext cx="1267921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46</m:t>
                        </m:r>
                      </m:oMath>
                    </m:oMathPara>
                  </a14:m>
                  <a:endParaRPr lang="en-US" sz="5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20398212" y="61624"/>
            <a:ext cx="3912763" cy="2055258"/>
            <a:chOff x="241306" y="1106599"/>
            <a:chExt cx="1788157" cy="896372"/>
          </a:xfrm>
        </p:grpSpPr>
        <p:sp>
          <p:nvSpPr>
            <p:cNvPr id="59" name="Rectangle 58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5600" b="0" i="1" smtClean="0">
                            <a:latin typeface="Cambria Math"/>
                          </a:rPr>
                          <m:t>5</m:t>
                        </m:r>
                      </m:oMath>
                    </m:oMathPara>
                  </a14:m>
                  <a:endParaRPr lang="en-US" sz="5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17124136" y="1954992"/>
            <a:ext cx="3798503" cy="1948749"/>
            <a:chOff x="241306" y="1006293"/>
            <a:chExt cx="1558465" cy="996678"/>
          </a:xfrm>
        </p:grpSpPr>
        <p:sp>
          <p:nvSpPr>
            <p:cNvPr id="67" name="Rectangle 66"/>
            <p:cNvSpPr/>
            <p:nvPr/>
          </p:nvSpPr>
          <p:spPr>
            <a:xfrm>
              <a:off x="531850" y="1006293"/>
              <a:ext cx="1267921" cy="9966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25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20398212" y="1983342"/>
            <a:ext cx="3912763" cy="1962345"/>
            <a:chOff x="241306" y="1106599"/>
            <a:chExt cx="1788157" cy="896372"/>
          </a:xfrm>
        </p:grpSpPr>
        <p:sp>
          <p:nvSpPr>
            <p:cNvPr id="83" name="Rectangle 82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99272" y="1244802"/>
                  <a:ext cx="1013413" cy="5740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vi-VN" sz="6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46</m:t>
                        </m:r>
                      </m:oMath>
                    </m:oMathPara>
                  </a14:m>
                  <a:endParaRPr lang="en-US" sz="6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44802"/>
                  <a:ext cx="1013413" cy="57406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Oval 77"/>
          <p:cNvSpPr/>
          <p:nvPr/>
        </p:nvSpPr>
        <p:spPr>
          <a:xfrm>
            <a:off x="17150929" y="343412"/>
            <a:ext cx="1310030" cy="11267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p:cxnSp>
        <p:nvCxnSpPr>
          <p:cNvPr id="93" name="Straight Connector 92"/>
          <p:cNvCxnSpPr/>
          <p:nvPr/>
        </p:nvCxnSpPr>
        <p:spPr>
          <a:xfrm>
            <a:off x="19051587" y="5254169"/>
            <a:ext cx="0" cy="831830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Action Button: Forward or Next 97">
            <a:hlinkClick r:id="" action="ppaction://noaction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91988" y="217333"/>
                <a:ext cx="16683209" cy="30123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vi-VN" sz="5500" dirty="0" smtClean="0">
                    <a:latin typeface="Times New Roman"/>
                    <a:ea typeface="Calibri"/>
                    <a:cs typeface="Times New Roman"/>
                  </a:rPr>
                  <a:t>                     </a:t>
                </a:r>
                <a:r>
                  <a:rPr lang="en-US" sz="5500" dirty="0" err="1" smtClean="0">
                    <a:latin typeface="Times New Roman"/>
                    <a:ea typeface="Calibri"/>
                    <a:cs typeface="Times New Roman"/>
                  </a:rPr>
                  <a:t>Gọi</a:t>
                </a: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𝑀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giá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trị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lớn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nhất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và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giá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trị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nhỏ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nhất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hàm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số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</m:sup>
                    </m:s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8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5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trên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đoạn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 </a:t>
                </a:r>
                <a:endParaRPr lang="vi-VN" sz="5500" dirty="0" smtClean="0">
                  <a:latin typeface="Times New Roman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Khi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,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giá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trị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biểu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thức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𝑀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bằng</a:t>
                </a:r>
                <a:endParaRPr lang="en-US" sz="55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88" y="217333"/>
                <a:ext cx="16683209" cy="3012363"/>
              </a:xfrm>
              <a:prstGeom prst="rect">
                <a:avLst/>
              </a:prstGeom>
              <a:blipFill rotWithShape="1">
                <a:blip r:embed="rId6"/>
                <a:stretch>
                  <a:fillRect l="-2010" t="-3846" b="-9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761151" y="4876800"/>
            <a:ext cx="2517036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Cách 1</a:t>
            </a:r>
            <a:r>
              <a:rPr lang="en-US" sz="55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5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045497" y="4981566"/>
                <a:ext cx="6740884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Ta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′=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sup>
                    </m:s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16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497" y="4981566"/>
                <a:ext cx="6740884" cy="938719"/>
              </a:xfrm>
              <a:prstGeom prst="rect">
                <a:avLst/>
              </a:prstGeom>
              <a:blipFill rotWithShape="1">
                <a:blip r:embed="rId7"/>
                <a:stretch>
                  <a:fillRect l="-4977"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70281" y="6914606"/>
                <a:ext cx="2294603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𝑦</m:t>
                          </m:r>
                        </m:e>
                        <m:sup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′</m:t>
                          </m:r>
                        </m:sup>
                      </m:sSup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0</m:t>
                      </m:r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281" y="6914606"/>
                <a:ext cx="2294603" cy="93871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303881" y="6962766"/>
                <a:ext cx="5730928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Cambria Math"/>
                        </a:rPr>
                        <m:t>⇔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4</m:t>
                      </m:r>
                      <m:sSup>
                        <m:sSup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𝑥</m:t>
                          </m:r>
                        </m:e>
                        <m:sup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3</m:t>
                          </m:r>
                        </m:sup>
                      </m:sSup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16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𝑥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0</m:t>
                      </m:r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881" y="6962766"/>
                <a:ext cx="5730928" cy="93871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866481" y="6256775"/>
                <a:ext cx="3784306" cy="23305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eqArrPr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=−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481" y="6256775"/>
                <a:ext cx="3784306" cy="233051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165230" y="8814881"/>
                <a:ext cx="17733957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Khi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:</a:t>
                </a:r>
                <a14:m>
                  <m:oMath xmlns:m="http://schemas.openxmlformats.org/officeDocument/2006/math">
                    <m:r>
                      <a:rPr lang="vi-VN" sz="5500" b="0" i="0" smtClean="0">
                        <a:latin typeface="Cambria Math"/>
                        <a:ea typeface="Calibri"/>
                        <a:cs typeface="Times New Roman"/>
                      </a:rPr>
                      <m:t> 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5</m:t>
                    </m:r>
                    <m:r>
                      <a:rPr lang="vi-VN" sz="5500" b="0" i="1" smtClean="0">
                        <a:latin typeface="Cambria Math"/>
                        <a:ea typeface="Calibri"/>
                        <a:cs typeface="Times New Roman"/>
                      </a:rPr>
                      <m:t>; 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  <m:r>
                      <a:rPr lang="vi-VN" sz="5500" b="0" i="1" smtClean="0">
                        <a:latin typeface="Cambria Math"/>
                        <a:ea typeface="Calibri"/>
                        <a:cs typeface="Times New Roman"/>
                      </a:rPr>
                      <m:t>; 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21</m:t>
                    </m:r>
                    <m:r>
                      <a:rPr lang="vi-VN" sz="5500" b="0" i="1" smtClean="0">
                        <a:latin typeface="Cambria Math"/>
                        <a:ea typeface="Calibri"/>
                        <a:cs typeface="Times New Roman"/>
                      </a:rPr>
                      <m:t>;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12</m:t>
                    </m:r>
                  </m:oMath>
                </a14:m>
                <a:endParaRPr lang="en-US" sz="5500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230" y="8814881"/>
                <a:ext cx="17733957" cy="938719"/>
              </a:xfrm>
              <a:prstGeom prst="rect">
                <a:avLst/>
              </a:prstGeom>
              <a:blipFill rotWithShape="1">
                <a:blip r:embed="rId11"/>
                <a:stretch>
                  <a:fillRect l="-1856"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303323" y="10136761"/>
                <a:ext cx="5267981" cy="12932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 smtClean="0">
                          <a:latin typeface="Cambria Math"/>
                          <a:ea typeface="Calibri"/>
                          <a:cs typeface="Times New Roman"/>
                        </a:rPr>
                        <m:t>𝑀</m:t>
                      </m:r>
                      <m:r>
                        <a:rPr lang="en-US" sz="5500" i="1" smtClean="0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limLow>
                        <m:limLow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limLow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𝑚𝑎𝑥</m:t>
                          </m: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3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;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1</m:t>
                              </m:r>
                            </m:e>
                          </m:d>
                        </m:lim>
                      </m:limLow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𝑦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4</m:t>
                      </m:r>
                      <m:r>
                        <a:rPr lang="vi-VN" sz="5500" b="0" i="1" smtClean="0">
                          <a:latin typeface="Cambria Math"/>
                          <a:ea typeface="Calibri"/>
                          <a:cs typeface="Times New Roman"/>
                        </a:rPr>
                        <m:t>;</m:t>
                      </m:r>
                    </m:oMath>
                  </m:oMathPara>
                </a14:m>
                <a:endParaRPr lang="en-US" sz="5500" dirty="0"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323" y="10136761"/>
                <a:ext cx="5267981" cy="129323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323394" y="11811000"/>
                <a:ext cx="10565393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𝑀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21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46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  <a:endParaRPr lang="en-US" sz="5500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394" y="11811000"/>
                <a:ext cx="10565393" cy="938719"/>
              </a:xfrm>
              <a:prstGeom prst="rect">
                <a:avLst/>
              </a:prstGeom>
              <a:blipFill rotWithShape="1">
                <a:blip r:embed="rId13"/>
                <a:stretch>
                  <a:fillRect l="-3116" t="-17647" r="-2250" b="-39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630987" y="10144566"/>
                <a:ext cx="5987345" cy="12932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limLow>
                      <m:limLow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limLow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𝑚𝑖𝑛</m:t>
                        </m:r>
                      </m:e>
                      <m:lim>
                        <m:d>
                          <m:dPr>
                            <m:begChr m:val="["/>
                            <m:endChr m:val="]"/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−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;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</m:e>
                        </m:d>
                      </m:lim>
                    </m:limLow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21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987" y="10144566"/>
                <a:ext cx="5987345" cy="1293239"/>
              </a:xfrm>
              <a:prstGeom prst="rect">
                <a:avLst/>
              </a:prstGeom>
              <a:blipFill rotWithShape="1">
                <a:blip r:embed="rId14"/>
                <a:stretch>
                  <a:fillRect t="-13208" r="-4582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19432587" y="5292894"/>
            <a:ext cx="423223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5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55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2:</a:t>
            </a:r>
            <a:r>
              <a:rPr lang="en-US" sz="55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vi-VN" sz="5500" dirty="0" smtClean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sinh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thể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sử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chức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năng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Table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MTCT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nhanh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371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8" grpId="0" animBg="1"/>
      <p:bldP spid="3" grpId="0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hlinkClick r:id="rId2" action="ppaction://hlinksldjump"/>
          </p:cNvPr>
          <p:cNvSpPr txBox="1"/>
          <p:nvPr/>
        </p:nvSpPr>
        <p:spPr>
          <a:xfrm>
            <a:off x="5830320" y="915941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11</a:t>
            </a:r>
            <a:endParaRPr lang="en-US" sz="6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hlinkClick r:id="rId3" action="ppaction://hlinksldjump"/>
          </p:cNvPr>
          <p:cNvSpPr txBox="1"/>
          <p:nvPr/>
        </p:nvSpPr>
        <p:spPr>
          <a:xfrm>
            <a:off x="1188820" y="916009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0" name="TextBox 19">
            <a:hlinkClick r:id="" action="ppaction://noaction"/>
          </p:cNvPr>
          <p:cNvSpPr txBox="1"/>
          <p:nvPr/>
        </p:nvSpPr>
        <p:spPr>
          <a:xfrm>
            <a:off x="15492801" y="920025"/>
            <a:ext cx="3295293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31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68194" y="898602"/>
            <a:ext cx="3334184" cy="3139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21 21</a:t>
            </a:r>
            <a:r>
              <a:rPr lang="en-US" sz="6400" dirty="0">
                <a:latin typeface="Times New Roman" pitchFamily="18" charset="0"/>
                <a:cs typeface="Times New Roman" pitchFamily="18" charset="0"/>
                <a:hlinkClick r:id="" action="ppaction://noaction"/>
              </a:rPr>
              <a:t>Slide 24</a:t>
            </a:r>
            <a:endParaRPr lang="en-US" sz="6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44156" y="2086533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12</a:t>
            </a:r>
            <a:endParaRPr lang="en-US" sz="6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hlinkClick r:id="rId3" action="ppaction://hlinksldjump"/>
          </p:cNvPr>
          <p:cNvSpPr txBox="1"/>
          <p:nvPr/>
        </p:nvSpPr>
        <p:spPr>
          <a:xfrm>
            <a:off x="1211009" y="2142485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/>
        </p:nvSpPr>
        <p:spPr>
          <a:xfrm>
            <a:off x="15492802" y="2115669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32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/>
        </p:nvSpPr>
        <p:spPr>
          <a:xfrm>
            <a:off x="10687134" y="2043487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22</a:t>
            </a:r>
          </a:p>
        </p:txBody>
      </p:sp>
      <p:sp>
        <p:nvSpPr>
          <p:cNvPr id="32" name="TextBox 31">
            <a:hlinkClick r:id="rId5" action="ppaction://hlinksldjump"/>
          </p:cNvPr>
          <p:cNvSpPr txBox="1"/>
          <p:nvPr/>
        </p:nvSpPr>
        <p:spPr>
          <a:xfrm>
            <a:off x="5848332" y="3293205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13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1211010" y="3285219"/>
            <a:ext cx="3311995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3 </a:t>
            </a:r>
          </a:p>
        </p:txBody>
      </p:sp>
      <p:sp>
        <p:nvSpPr>
          <p:cNvPr id="34" name="TextBox 33">
            <a:hlinkClick r:id="" action="ppaction://noaction"/>
          </p:cNvPr>
          <p:cNvSpPr txBox="1"/>
          <p:nvPr/>
        </p:nvSpPr>
        <p:spPr>
          <a:xfrm>
            <a:off x="15471923" y="3297289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33</a:t>
            </a:r>
          </a:p>
        </p:txBody>
      </p:sp>
      <p:sp>
        <p:nvSpPr>
          <p:cNvPr id="35" name="TextBox 34">
            <a:hlinkClick r:id="" action="ppaction://noaction"/>
          </p:cNvPr>
          <p:cNvSpPr txBox="1"/>
          <p:nvPr/>
        </p:nvSpPr>
        <p:spPr>
          <a:xfrm>
            <a:off x="10705147" y="3293207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23</a:t>
            </a:r>
          </a:p>
        </p:txBody>
      </p:sp>
      <p:sp>
        <p:nvSpPr>
          <p:cNvPr id="36" name="TextBox 35">
            <a:hlinkClick r:id="rId2" action="ppaction://hlinksldjump"/>
          </p:cNvPr>
          <p:cNvSpPr txBox="1"/>
          <p:nvPr/>
        </p:nvSpPr>
        <p:spPr>
          <a:xfrm>
            <a:off x="5834497" y="4477501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14</a:t>
            </a:r>
          </a:p>
        </p:txBody>
      </p:sp>
      <p:sp>
        <p:nvSpPr>
          <p:cNvPr id="37" name="TextBox 36">
            <a:hlinkClick r:id="rId6" action="ppaction://hlinksldjump"/>
          </p:cNvPr>
          <p:cNvSpPr txBox="1"/>
          <p:nvPr/>
        </p:nvSpPr>
        <p:spPr>
          <a:xfrm>
            <a:off x="1192996" y="4477569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8" name="TextBox 37">
            <a:hlinkClick r:id="" action="ppaction://noaction"/>
          </p:cNvPr>
          <p:cNvSpPr txBox="1"/>
          <p:nvPr/>
        </p:nvSpPr>
        <p:spPr>
          <a:xfrm>
            <a:off x="15483143" y="4481585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34</a:t>
            </a:r>
          </a:p>
        </p:txBody>
      </p:sp>
      <p:sp>
        <p:nvSpPr>
          <p:cNvPr id="39" name="TextBox 38">
            <a:hlinkClick r:id="" action="ppaction://noaction"/>
          </p:cNvPr>
          <p:cNvSpPr txBox="1"/>
          <p:nvPr/>
        </p:nvSpPr>
        <p:spPr>
          <a:xfrm>
            <a:off x="10668192" y="4507679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>
                <a:latin typeface="Times New Roman" pitchFamily="18" charset="0"/>
                <a:cs typeface="Times New Roman" pitchFamily="18" charset="0"/>
                <a:hlinkClick r:id="" action="ppaction://noaction"/>
              </a:rPr>
              <a:t>24</a:t>
            </a:r>
            <a:endParaRPr lang="en-US" sz="6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hlinkClick r:id="rId7" action="ppaction://hlinksldjump"/>
          </p:cNvPr>
          <p:cNvSpPr txBox="1"/>
          <p:nvPr/>
        </p:nvSpPr>
        <p:spPr>
          <a:xfrm>
            <a:off x="5848332" y="5648093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15</a:t>
            </a:r>
          </a:p>
        </p:txBody>
      </p:sp>
      <p:sp>
        <p:nvSpPr>
          <p:cNvPr id="41" name="TextBox 40">
            <a:hlinkClick r:id="rId8" action="ppaction://hlinksldjump"/>
          </p:cNvPr>
          <p:cNvSpPr txBox="1"/>
          <p:nvPr/>
        </p:nvSpPr>
        <p:spPr>
          <a:xfrm>
            <a:off x="1188818" y="5654295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42" name="TextBox 41">
            <a:hlinkClick r:id="" action="ppaction://noaction"/>
          </p:cNvPr>
          <p:cNvSpPr txBox="1"/>
          <p:nvPr/>
        </p:nvSpPr>
        <p:spPr>
          <a:xfrm>
            <a:off x="15471923" y="5677229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35</a:t>
            </a:r>
          </a:p>
        </p:txBody>
      </p:sp>
      <p:sp>
        <p:nvSpPr>
          <p:cNvPr id="43" name="TextBox 42">
            <a:hlinkClick r:id="" action="ppaction://noaction"/>
          </p:cNvPr>
          <p:cNvSpPr txBox="1"/>
          <p:nvPr/>
        </p:nvSpPr>
        <p:spPr>
          <a:xfrm>
            <a:off x="10705147" y="5648095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25</a:t>
            </a:r>
          </a:p>
        </p:txBody>
      </p:sp>
      <p:sp>
        <p:nvSpPr>
          <p:cNvPr id="44" name="TextBox 43">
            <a:hlinkClick r:id="rId9" action="ppaction://hlinksldjump"/>
          </p:cNvPr>
          <p:cNvSpPr txBox="1"/>
          <p:nvPr/>
        </p:nvSpPr>
        <p:spPr>
          <a:xfrm>
            <a:off x="5852510" y="6854765"/>
            <a:ext cx="3311995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16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11009" y="6854832"/>
            <a:ext cx="3334184" cy="3139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6 66</a:t>
            </a:r>
            <a:r>
              <a:rPr lang="en-US" sz="6400" dirty="0"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Slide 8</a:t>
            </a:r>
            <a:endParaRPr lang="en-US" sz="6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>
            <a:hlinkClick r:id="" action="ppaction://noaction"/>
          </p:cNvPr>
          <p:cNvSpPr txBox="1"/>
          <p:nvPr/>
        </p:nvSpPr>
        <p:spPr>
          <a:xfrm>
            <a:off x="15476100" y="6858849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36</a:t>
            </a:r>
          </a:p>
        </p:txBody>
      </p:sp>
      <p:sp>
        <p:nvSpPr>
          <p:cNvPr id="47" name="TextBox 46">
            <a:hlinkClick r:id="" action="ppaction://noaction"/>
          </p:cNvPr>
          <p:cNvSpPr txBox="1"/>
          <p:nvPr/>
        </p:nvSpPr>
        <p:spPr>
          <a:xfrm>
            <a:off x="10709324" y="6854767"/>
            <a:ext cx="3311995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26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46760" y="8018063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>
                <a:latin typeface="Times New Roman" pitchFamily="18" charset="0"/>
                <a:cs typeface="Times New Roman" pitchFamily="18" charset="0"/>
                <a:hlinkClick r:id="" action="ppaction://noaction"/>
              </a:rPr>
              <a:t>17</a:t>
            </a:r>
            <a:endParaRPr lang="en-US" sz="6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>
            <a:hlinkClick r:id="rId10" action="ppaction://hlinksldjump"/>
          </p:cNvPr>
          <p:cNvSpPr txBox="1"/>
          <p:nvPr/>
        </p:nvSpPr>
        <p:spPr>
          <a:xfrm>
            <a:off x="1205261" y="7982311"/>
            <a:ext cx="3324525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50" name="TextBox 49">
            <a:hlinkClick r:id="" action="ppaction://noaction"/>
          </p:cNvPr>
          <p:cNvSpPr txBox="1"/>
          <p:nvPr/>
        </p:nvSpPr>
        <p:spPr>
          <a:xfrm>
            <a:off x="15492802" y="8047199"/>
            <a:ext cx="3311733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37</a:t>
            </a:r>
          </a:p>
        </p:txBody>
      </p:sp>
      <p:sp>
        <p:nvSpPr>
          <p:cNvPr id="51" name="TextBox 50">
            <a:hlinkClick r:id="" action="ppaction://noaction"/>
          </p:cNvPr>
          <p:cNvSpPr txBox="1"/>
          <p:nvPr/>
        </p:nvSpPr>
        <p:spPr>
          <a:xfrm>
            <a:off x="10703576" y="8018065"/>
            <a:ext cx="3317742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27</a:t>
            </a:r>
          </a:p>
        </p:txBody>
      </p:sp>
      <p:sp>
        <p:nvSpPr>
          <p:cNvPr id="52" name="TextBox 51">
            <a:hlinkClick r:id="" action="ppaction://noaction"/>
          </p:cNvPr>
          <p:cNvSpPr txBox="1"/>
          <p:nvPr/>
        </p:nvSpPr>
        <p:spPr>
          <a:xfrm>
            <a:off x="5850938" y="9224735"/>
            <a:ext cx="3313567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  <p:sp>
        <p:nvSpPr>
          <p:cNvPr id="53" name="TextBox 52">
            <a:hlinkClick r:id="rId11" action="ppaction://hlinksldjump"/>
          </p:cNvPr>
          <p:cNvSpPr txBox="1"/>
          <p:nvPr/>
        </p:nvSpPr>
        <p:spPr>
          <a:xfrm>
            <a:off x="1209436" y="9224803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54" name="TextBox 53">
            <a:hlinkClick r:id="" action="ppaction://noaction"/>
          </p:cNvPr>
          <p:cNvSpPr txBox="1"/>
          <p:nvPr/>
        </p:nvSpPr>
        <p:spPr>
          <a:xfrm>
            <a:off x="15529121" y="9239549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38</a:t>
            </a:r>
          </a:p>
        </p:txBody>
      </p:sp>
      <p:sp>
        <p:nvSpPr>
          <p:cNvPr id="55" name="TextBox 54">
            <a:hlinkClick r:id="" action="ppaction://noaction"/>
          </p:cNvPr>
          <p:cNvSpPr txBox="1"/>
          <p:nvPr/>
        </p:nvSpPr>
        <p:spPr>
          <a:xfrm>
            <a:off x="10707751" y="9224737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28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837101" y="10409031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>
                <a:latin typeface="Times New Roman" pitchFamily="18" charset="0"/>
                <a:cs typeface="Times New Roman" pitchFamily="18" charset="0"/>
                <a:hlinkClick r:id="" action="ppaction://noaction"/>
              </a:rPr>
              <a:t>19</a:t>
            </a:r>
            <a:endParaRPr lang="en-US" sz="6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>
            <a:hlinkClick r:id="rId12" action="ppaction://hlinksldjump"/>
          </p:cNvPr>
          <p:cNvSpPr txBox="1"/>
          <p:nvPr/>
        </p:nvSpPr>
        <p:spPr>
          <a:xfrm>
            <a:off x="1195601" y="10409099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sp>
        <p:nvSpPr>
          <p:cNvPr id="58" name="TextBox 57">
            <a:hlinkClick r:id="" action="ppaction://noaction"/>
          </p:cNvPr>
          <p:cNvSpPr txBox="1"/>
          <p:nvPr/>
        </p:nvSpPr>
        <p:spPr>
          <a:xfrm>
            <a:off x="15485747" y="10387997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39</a:t>
            </a:r>
          </a:p>
        </p:txBody>
      </p:sp>
      <p:sp>
        <p:nvSpPr>
          <p:cNvPr id="59" name="TextBox 58">
            <a:hlinkClick r:id="" action="ppaction://noaction"/>
          </p:cNvPr>
          <p:cNvSpPr txBox="1"/>
          <p:nvPr/>
        </p:nvSpPr>
        <p:spPr>
          <a:xfrm>
            <a:off x="10693915" y="10409033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29</a:t>
            </a:r>
          </a:p>
        </p:txBody>
      </p:sp>
      <p:sp>
        <p:nvSpPr>
          <p:cNvPr id="81" name="TextBox 80">
            <a:hlinkClick r:id="" action="ppaction://noaction"/>
          </p:cNvPr>
          <p:cNvSpPr txBox="1"/>
          <p:nvPr/>
        </p:nvSpPr>
        <p:spPr>
          <a:xfrm>
            <a:off x="5841278" y="11615703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20</a:t>
            </a:r>
          </a:p>
        </p:txBody>
      </p:sp>
      <p:sp>
        <p:nvSpPr>
          <p:cNvPr id="82" name="TextBox 81">
            <a:hlinkClick r:id="rId12" action="ppaction://hlinksldjump"/>
          </p:cNvPr>
          <p:cNvSpPr txBox="1"/>
          <p:nvPr/>
        </p:nvSpPr>
        <p:spPr>
          <a:xfrm>
            <a:off x="1199777" y="11615771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10</a:t>
            </a:r>
          </a:p>
        </p:txBody>
      </p:sp>
      <p:sp>
        <p:nvSpPr>
          <p:cNvPr id="83" name="TextBox 82">
            <a:hlinkClick r:id="" action="ppaction://noaction"/>
          </p:cNvPr>
          <p:cNvSpPr txBox="1"/>
          <p:nvPr/>
        </p:nvSpPr>
        <p:spPr>
          <a:xfrm>
            <a:off x="15489924" y="11594669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40</a:t>
            </a:r>
          </a:p>
        </p:txBody>
      </p:sp>
      <p:sp>
        <p:nvSpPr>
          <p:cNvPr id="84" name="TextBox 83">
            <a:hlinkClick r:id="" action="ppaction://noaction"/>
          </p:cNvPr>
          <p:cNvSpPr txBox="1"/>
          <p:nvPr/>
        </p:nvSpPr>
        <p:spPr>
          <a:xfrm>
            <a:off x="10698092" y="11615705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30</a:t>
            </a:r>
          </a:p>
        </p:txBody>
      </p:sp>
      <p:sp>
        <p:nvSpPr>
          <p:cNvPr id="85" name="TextBox 84">
            <a:hlinkClick r:id="" action="ppaction://noaction"/>
          </p:cNvPr>
          <p:cNvSpPr txBox="1"/>
          <p:nvPr/>
        </p:nvSpPr>
        <p:spPr>
          <a:xfrm>
            <a:off x="20282539" y="873937"/>
            <a:ext cx="3295293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41</a:t>
            </a:r>
          </a:p>
        </p:txBody>
      </p:sp>
      <p:sp>
        <p:nvSpPr>
          <p:cNvPr id="86" name="TextBox 85">
            <a:hlinkClick r:id="" action="ppaction://noaction"/>
          </p:cNvPr>
          <p:cNvSpPr txBox="1"/>
          <p:nvPr/>
        </p:nvSpPr>
        <p:spPr>
          <a:xfrm>
            <a:off x="20282541" y="2069581"/>
            <a:ext cx="3295293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42</a:t>
            </a:r>
          </a:p>
        </p:txBody>
      </p:sp>
      <p:sp>
        <p:nvSpPr>
          <p:cNvPr id="87" name="TextBox 86">
            <a:hlinkClick r:id="" action="ppaction://noaction"/>
          </p:cNvPr>
          <p:cNvSpPr txBox="1"/>
          <p:nvPr/>
        </p:nvSpPr>
        <p:spPr>
          <a:xfrm>
            <a:off x="20261661" y="3251201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43</a:t>
            </a:r>
          </a:p>
        </p:txBody>
      </p:sp>
      <p:sp>
        <p:nvSpPr>
          <p:cNvPr id="88" name="TextBox 87">
            <a:hlinkClick r:id="" action="ppaction://noaction"/>
          </p:cNvPr>
          <p:cNvSpPr txBox="1"/>
          <p:nvPr/>
        </p:nvSpPr>
        <p:spPr>
          <a:xfrm>
            <a:off x="20272880" y="4435497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44</a:t>
            </a:r>
          </a:p>
        </p:txBody>
      </p:sp>
      <p:sp>
        <p:nvSpPr>
          <p:cNvPr id="89" name="TextBox 88">
            <a:hlinkClick r:id="" action="ppaction://noaction"/>
          </p:cNvPr>
          <p:cNvSpPr txBox="1"/>
          <p:nvPr/>
        </p:nvSpPr>
        <p:spPr>
          <a:xfrm>
            <a:off x="20261661" y="5631141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45</a:t>
            </a:r>
          </a:p>
        </p:txBody>
      </p:sp>
      <p:sp>
        <p:nvSpPr>
          <p:cNvPr id="90" name="TextBox 89">
            <a:hlinkClick r:id="" action="ppaction://noaction"/>
          </p:cNvPr>
          <p:cNvSpPr txBox="1"/>
          <p:nvPr/>
        </p:nvSpPr>
        <p:spPr>
          <a:xfrm>
            <a:off x="20265837" y="6812761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46</a:t>
            </a:r>
          </a:p>
        </p:txBody>
      </p:sp>
      <p:sp>
        <p:nvSpPr>
          <p:cNvPr id="91" name="TextBox 90">
            <a:hlinkClick r:id="" action="ppaction://noaction"/>
          </p:cNvPr>
          <p:cNvSpPr txBox="1"/>
          <p:nvPr/>
        </p:nvSpPr>
        <p:spPr>
          <a:xfrm>
            <a:off x="20282540" y="8001111"/>
            <a:ext cx="3311733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47</a:t>
            </a:r>
          </a:p>
        </p:txBody>
      </p:sp>
      <p:sp>
        <p:nvSpPr>
          <p:cNvPr id="92" name="TextBox 91">
            <a:hlinkClick r:id="" action="ppaction://noaction"/>
          </p:cNvPr>
          <p:cNvSpPr txBox="1"/>
          <p:nvPr/>
        </p:nvSpPr>
        <p:spPr>
          <a:xfrm>
            <a:off x="20264265" y="9157613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48</a:t>
            </a:r>
          </a:p>
        </p:txBody>
      </p:sp>
      <p:sp>
        <p:nvSpPr>
          <p:cNvPr id="93" name="TextBox 92">
            <a:hlinkClick r:id="" action="ppaction://noaction"/>
          </p:cNvPr>
          <p:cNvSpPr txBox="1"/>
          <p:nvPr/>
        </p:nvSpPr>
        <p:spPr>
          <a:xfrm>
            <a:off x="20275485" y="10341909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49</a:t>
            </a:r>
          </a:p>
        </p:txBody>
      </p:sp>
      <p:sp>
        <p:nvSpPr>
          <p:cNvPr id="94" name="TextBox 93">
            <a:hlinkClick r:id="" action="ppaction://noaction"/>
          </p:cNvPr>
          <p:cNvSpPr txBox="1"/>
          <p:nvPr/>
        </p:nvSpPr>
        <p:spPr>
          <a:xfrm>
            <a:off x="20279661" y="11548581"/>
            <a:ext cx="3334184" cy="1169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50</a:t>
            </a:r>
          </a:p>
        </p:txBody>
      </p:sp>
    </p:spTree>
    <p:extLst>
      <p:ext uri="{BB962C8B-B14F-4D97-AF65-F5344CB8AC3E}">
        <p14:creationId xmlns:p14="http://schemas.microsoft.com/office/powerpoint/2010/main" val="26841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94152" y="238104"/>
            <a:ext cx="23815894" cy="3876696"/>
            <a:chOff x="534987" y="1647866"/>
            <a:chExt cx="23340848" cy="2356356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1"/>
              <a:ext cx="23120186" cy="22833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1" cy="1176337"/>
              <a:chOff x="534987" y="1647866"/>
              <a:chExt cx="3510881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704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7" y="1653394"/>
                <a:ext cx="2744901" cy="617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18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3833144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0AB9FB-A402-43C6-830F-BAC47ED452D0}"/>
              </a:ext>
            </a:extLst>
          </p:cNvPr>
          <p:cNvGrpSpPr/>
          <p:nvPr/>
        </p:nvGrpSpPr>
        <p:grpSpPr>
          <a:xfrm>
            <a:off x="946448" y="4480061"/>
            <a:ext cx="22567157" cy="1234536"/>
            <a:chOff x="1458731" y="6315699"/>
            <a:chExt cx="13691398" cy="123453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0839FD11-1E39-4EBB-A7FB-DEB39691C378}"/>
                </a:ext>
              </a:extLst>
            </p:cNvPr>
            <p:cNvSpPr/>
            <p:nvPr/>
          </p:nvSpPr>
          <p:spPr>
            <a:xfrm>
              <a:off x="2048926" y="6315699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lvl="1"/>
              <a:endParaRPr lang="en-US" sz="6600" dirty="0">
                <a:solidFill>
                  <a:schemeClr val="bg1"/>
                </a:solidFill>
                <a:latin typeface="Times New Roman"/>
                <a:ea typeface="Calibri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689191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2194087-0D43-42CA-A1D2-4373C69CC457}"/>
              </a:ext>
            </a:extLst>
          </p:cNvPr>
          <p:cNvGrpSpPr/>
          <p:nvPr/>
        </p:nvGrpSpPr>
        <p:grpSpPr>
          <a:xfrm>
            <a:off x="952415" y="6037911"/>
            <a:ext cx="22561190" cy="1234536"/>
            <a:chOff x="1458731" y="6334162"/>
            <a:chExt cx="13709746" cy="123453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FB0B6341-256C-4170-AF4E-1216E5EDD04C}"/>
                </a:ext>
              </a:extLst>
            </p:cNvPr>
            <p:cNvSpPr/>
            <p:nvPr/>
          </p:nvSpPr>
          <p:spPr>
            <a:xfrm>
              <a:off x="206727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lvl="1" indent="0">
                <a:buNone/>
              </a:pPr>
              <a:endParaRPr lang="en-US" sz="6600" dirty="0">
                <a:solidFill>
                  <a:schemeClr val="bg1"/>
                </a:solidFill>
                <a:latin typeface="Times New Roman"/>
                <a:ea typeface="Calibri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686671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D274B26-9415-432A-9282-BDEF246F0009}"/>
              </a:ext>
            </a:extLst>
          </p:cNvPr>
          <p:cNvGrpSpPr/>
          <p:nvPr/>
        </p:nvGrpSpPr>
        <p:grpSpPr>
          <a:xfrm>
            <a:off x="915987" y="7622724"/>
            <a:ext cx="22597618" cy="1234536"/>
            <a:chOff x="1102479" y="6364811"/>
            <a:chExt cx="13744697" cy="123453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6E15A8FC-94CE-45FB-8D02-B33F2327F992}"/>
                </a:ext>
              </a:extLst>
            </p:cNvPr>
            <p:cNvSpPr/>
            <p:nvPr/>
          </p:nvSpPr>
          <p:spPr>
            <a:xfrm>
              <a:off x="1745972" y="6364811"/>
              <a:ext cx="13101204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spcBef>
                  <a:spcPts val="1800"/>
                </a:spcBef>
              </a:pPr>
              <a:endParaRPr lang="vi-VN" sz="6600" b="1" i="1" dirty="0" smtClean="0">
                <a:solidFill>
                  <a:schemeClr val="bg1"/>
                </a:solidFill>
                <a:latin typeface="Cambria Math"/>
                <a:ea typeface="Calibri"/>
                <a:cs typeface="Times New Roman"/>
              </a:endParaRPr>
            </a:p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r>
                <a:rPr lang="vi-VN" sz="66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vi-VN" sz="6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0D6B711C-CC2A-45AE-A2BD-46B4ECA3D81C}"/>
                </a:ext>
              </a:extLst>
            </p:cNvPr>
            <p:cNvSpPr/>
            <p:nvPr/>
          </p:nvSpPr>
          <p:spPr>
            <a:xfrm>
              <a:off x="1102479" y="6481813"/>
              <a:ext cx="709468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E278C7C5-EAEF-4F1A-B3FB-29FCE054F0E0}"/>
              </a:ext>
            </a:extLst>
          </p:cNvPr>
          <p:cNvGrpSpPr/>
          <p:nvPr/>
        </p:nvGrpSpPr>
        <p:grpSpPr>
          <a:xfrm>
            <a:off x="839787" y="9220200"/>
            <a:ext cx="22594179" cy="1234536"/>
            <a:chOff x="1458731" y="6334162"/>
            <a:chExt cx="13782856" cy="123453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C4F0F9CE-3F15-4D47-A2C9-5C6F65E0E3FB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7C2C013-2C1D-4DEE-A68B-FF23256FE92A}"/>
                </a:ext>
              </a:extLst>
            </p:cNvPr>
            <p:cNvSpPr/>
            <p:nvPr/>
          </p:nvSpPr>
          <p:spPr>
            <a:xfrm>
              <a:off x="1458731" y="6481813"/>
              <a:ext cx="709449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09160" y="457200"/>
            <a:ext cx="234636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500" dirty="0" smtClean="0">
                <a:latin typeface="Times New Roman"/>
                <a:ea typeface="Calibri"/>
                <a:cs typeface="Times New Roman"/>
              </a:rPr>
              <a:t>                       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Cho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một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chiếc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cốc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hình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nón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chứa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đầy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trà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như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hình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ve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̃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.</a:t>
            </a:r>
            <a:endParaRPr lang="vi-VN" sz="5500" dirty="0" smtClean="0">
              <a:latin typeface="Times New Roman"/>
              <a:ea typeface="Calibri"/>
              <a:cs typeface="Times New Roman"/>
            </a:endParaRPr>
          </a:p>
          <a:p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Người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vi-VN" sz="5500" dirty="0" smtClean="0">
                <a:latin typeface="Times New Roman"/>
                <a:ea typeface="Calibri"/>
                <a:cs typeface="Times New Roman"/>
              </a:rPr>
              <a:t>X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uống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một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phần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trà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sao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chiều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cao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của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nó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giảm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đi</a:t>
            </a:r>
            <a:r>
              <a:rPr lang="vi-VN" sz="5500" dirty="0" smtClean="0">
                <a:latin typeface="Times New Roman"/>
                <a:ea typeface="Calibri"/>
                <a:cs typeface="Times New Roman"/>
              </a:rPr>
              <a:t> 1/3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so </a:t>
            </a:r>
            <a:endParaRPr lang="vi-VN" sz="5500" dirty="0" smtClean="0">
              <a:latin typeface="Times New Roman"/>
              <a:ea typeface="Calibri"/>
              <a:cs typeface="Times New Roman"/>
            </a:endParaRPr>
          </a:p>
          <a:p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với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chiều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cao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của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trà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cốc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Người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vi-VN" sz="5500" dirty="0" smtClean="0">
                <a:latin typeface="Times New Roman"/>
                <a:ea typeface="Calibri"/>
                <a:cs typeface="Times New Roman"/>
              </a:rPr>
              <a:t>Y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uống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phần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trà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còn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lại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cốc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.</a:t>
            </a:r>
            <a:endParaRPr lang="vi-VN" sz="5500" dirty="0" smtClean="0">
              <a:latin typeface="Times New Roman"/>
              <a:ea typeface="Calibri"/>
              <a:cs typeface="Times New Roman"/>
            </a:endParaRPr>
          </a:p>
          <a:p>
            <a:r>
              <a:rPr lang="en-US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Khi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đo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́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khẳng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định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nào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latin typeface="Times New Roman"/>
                <a:ea typeface="Calibri"/>
                <a:cs typeface="Times New Roman"/>
              </a:rPr>
              <a:t>đúng</a:t>
            </a:r>
            <a:r>
              <a:rPr lang="vi-VN" sz="5500" dirty="0" smtClean="0">
                <a:latin typeface="Times New Roman"/>
                <a:ea typeface="Calibri"/>
                <a:cs typeface="Times New Roman"/>
              </a:rPr>
              <a:t>?</a:t>
            </a:r>
            <a:endParaRPr lang="en-US" sz="5500" dirty="0"/>
          </a:p>
        </p:txBody>
      </p:sp>
      <p:pic>
        <p:nvPicPr>
          <p:cNvPr id="39" name="Picture 38"/>
          <p:cNvPicPr/>
          <p:nvPr/>
        </p:nvPicPr>
        <p:blipFill>
          <a:blip r:embed="rId2"/>
          <a:stretch>
            <a:fillRect/>
          </a:stretch>
        </p:blipFill>
        <p:spPr>
          <a:xfrm>
            <a:off x="21091575" y="358245"/>
            <a:ext cx="2081801" cy="36969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34667" y="4623881"/>
            <a:ext cx="2113652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5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Người</a:t>
            </a:r>
            <a:r>
              <a:rPr lang="vi-VN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X</a:t>
            </a:r>
            <a:r>
              <a:rPr lang="en-US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uống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lượng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trà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bằng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5,75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lần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lượng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trà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của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người</a:t>
            </a:r>
            <a:r>
              <a:rPr lang="vi-VN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Y</a:t>
            </a:r>
            <a:r>
              <a:rPr lang="en-US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uống</a:t>
            </a:r>
            <a:endParaRPr lang="en-US" sz="55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3787" y="6096000"/>
            <a:ext cx="11838497" cy="987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tabLst>
                <a:tab pos="1259903" algn="l"/>
              </a:tabLst>
            </a:pP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người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va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̀ 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uống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lượng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trà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bằng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9986" y="7714580"/>
            <a:ext cx="20733389" cy="1065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259903" algn="l"/>
              </a:tabLst>
            </a:pPr>
            <a:r>
              <a:rPr lang="vi-VN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Người </a:t>
            </a:r>
            <a:r>
              <a:rPr lang="vi-VN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X </a:t>
            </a:r>
            <a:r>
              <a:rPr lang="vi-VN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uống lượng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trà</a:t>
            </a:r>
            <a:r>
              <a:rPr lang="vi-VN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bằng 2,375 lần lượng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trà</a:t>
            </a:r>
            <a:r>
              <a:rPr lang="vi-VN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của người </a:t>
            </a:r>
            <a:r>
              <a:rPr lang="vi-VN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Y uống</a:t>
            </a:r>
            <a:r>
              <a:rPr lang="vi-VN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5500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60349" y="9259862"/>
            <a:ext cx="20733388" cy="98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259903" algn="l"/>
              </a:tabLst>
            </a:pPr>
            <a:r>
              <a:rPr lang="en-US" sz="55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Người</a:t>
            </a:r>
            <a:r>
              <a:rPr lang="vi-VN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X</a:t>
            </a:r>
            <a:r>
              <a:rPr lang="en-US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uống</a:t>
            </a:r>
            <a:r>
              <a:rPr lang="en-US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lượng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trà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bằng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một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nửa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lượng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trà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của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người</a:t>
            </a:r>
            <a:r>
              <a:rPr lang="vi-VN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Y</a:t>
            </a:r>
            <a:r>
              <a:rPr lang="en-US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uống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430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0"/>
            <a:ext cx="23672882" cy="13713276"/>
            <a:chOff x="184495" y="3636275"/>
            <a:chExt cx="11834900" cy="355830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682146"/>
              <a:ext cx="11834900" cy="35124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530761" y="4588289"/>
                <a:ext cx="602877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594727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77987" y="1597993"/>
            <a:ext cx="21835618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0"/>
              </a:spcBef>
              <a:tabLst>
                <a:tab pos="1259903" algn="l"/>
              </a:tabLst>
            </a:pPr>
            <a:r>
              <a:rPr lang="vi-VN" sz="5500" dirty="0" smtClean="0">
                <a:latin typeface="Times New Roman"/>
                <a:ea typeface="Calibri"/>
                <a:cs typeface="Times New Roman"/>
              </a:rPr>
              <a:t>Gọi   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           </a:t>
            </a:r>
            <a:r>
              <a:rPr lang="vi-VN" sz="55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smtClean="0">
                <a:latin typeface="Times New Roman"/>
                <a:ea typeface="Calibri"/>
                <a:cs typeface="Times New Roman"/>
              </a:rPr>
              <a:t>    </a:t>
            </a:r>
            <a:r>
              <a:rPr lang="vi-VN" sz="5500" dirty="0">
                <a:latin typeface="Times New Roman"/>
                <a:ea typeface="Calibri"/>
                <a:cs typeface="Times New Roman"/>
              </a:rPr>
              <a:t>là thể tích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trà</a:t>
            </a:r>
            <a:r>
              <a:rPr lang="vi-VN" sz="5500" dirty="0">
                <a:latin typeface="Times New Roman"/>
                <a:ea typeface="Calibri"/>
                <a:cs typeface="Times New Roman"/>
              </a:rPr>
              <a:t> có trong chiếc cốc hình nón đó </a:t>
            </a:r>
            <a:r>
              <a:rPr lang="vi-VN" sz="5500" dirty="0" smtClean="0">
                <a:latin typeface="Times New Roman"/>
                <a:ea typeface="Calibri"/>
                <a:cs typeface="Times New Roman"/>
              </a:rPr>
              <a:t>(</a:t>
            </a:r>
            <a:r>
              <a:rPr lang="vi-VN" sz="5500" i="1" dirty="0" smtClean="0">
                <a:latin typeface="Times New Roman"/>
                <a:ea typeface="Calibri"/>
                <a:cs typeface="Times New Roman"/>
              </a:rPr>
              <a:t>với </a:t>
            </a:r>
            <a:r>
              <a:rPr lang="en-US" sz="5500" i="1" dirty="0">
                <a:latin typeface="Times New Roman"/>
                <a:ea typeface="Calibri"/>
                <a:cs typeface="Times New Roman"/>
              </a:rPr>
              <a:t>R</a:t>
            </a:r>
            <a:r>
              <a:rPr lang="vi-VN" sz="5500" i="1" dirty="0">
                <a:latin typeface="Times New Roman"/>
                <a:ea typeface="Calibri"/>
                <a:cs typeface="Times New Roman"/>
              </a:rPr>
              <a:t> là bán kính đáy hình nón và</a:t>
            </a:r>
            <a:r>
              <a:rPr lang="en-US" sz="5500" i="1" dirty="0">
                <a:latin typeface="Times New Roman"/>
                <a:ea typeface="Calibri"/>
                <a:cs typeface="Times New Roman"/>
              </a:rPr>
              <a:t> h </a:t>
            </a:r>
            <a:r>
              <a:rPr lang="vi-VN" sz="5500" i="1" dirty="0">
                <a:latin typeface="Times New Roman"/>
                <a:ea typeface="Calibri"/>
                <a:cs typeface="Times New Roman"/>
              </a:rPr>
              <a:t>là chiều cao hình nón</a:t>
            </a:r>
            <a:r>
              <a:rPr lang="vi-VN" sz="5500" dirty="0">
                <a:latin typeface="Times New Roman"/>
                <a:ea typeface="Calibri"/>
                <a:cs typeface="Times New Roman"/>
              </a:rPr>
              <a:t>).</a:t>
            </a:r>
            <a:endParaRPr lang="en-US" sz="5500" dirty="0">
              <a:latin typeface="Times New Roman"/>
              <a:ea typeface="Calibri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744467"/>
              </p:ext>
            </p:extLst>
          </p:nvPr>
        </p:nvGraphicFramePr>
        <p:xfrm>
          <a:off x="2985031" y="1371600"/>
          <a:ext cx="3112556" cy="1569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0" name="Equation" r:id="rId4" imgW="838200" imgH="457200" progId="Equation.DSMT4">
                  <p:embed/>
                </p:oleObj>
              </mc:Choice>
              <mc:Fallback>
                <p:oleObj name="Equation" r:id="rId4" imgW="83820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5031" y="1371600"/>
                        <a:ext cx="3112556" cy="1569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677986" y="3675738"/>
            <a:ext cx="2095500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500" dirty="0">
                <a:latin typeface="Times New Roman"/>
                <a:ea typeface="Calibri"/>
                <a:cs typeface="Times New Roman"/>
              </a:rPr>
              <a:t>Sau khi người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X </a:t>
            </a:r>
            <a:r>
              <a:rPr lang="vi-VN" sz="5500" dirty="0">
                <a:latin typeface="Times New Roman"/>
                <a:ea typeface="Calibri"/>
                <a:cs typeface="Times New Roman"/>
              </a:rPr>
              <a:t>uống thì lượng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trà</a:t>
            </a:r>
            <a:r>
              <a:rPr lang="vi-VN" sz="5500" dirty="0">
                <a:latin typeface="Times New Roman"/>
                <a:ea typeface="Calibri"/>
                <a:cs typeface="Times New Roman"/>
              </a:rPr>
              <a:t> còn lại người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Y </a:t>
            </a:r>
            <a:r>
              <a:rPr lang="vi-VN" sz="5500" dirty="0">
                <a:latin typeface="Times New Roman"/>
                <a:ea typeface="Calibri"/>
                <a:cs typeface="Times New Roman"/>
              </a:rPr>
              <a:t>uống là</a:t>
            </a:r>
            <a:endParaRPr lang="en-US" sz="55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427533"/>
              </p:ext>
            </p:extLst>
          </p:nvPr>
        </p:nvGraphicFramePr>
        <p:xfrm>
          <a:off x="6805613" y="4953000"/>
          <a:ext cx="7042150" cy="181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" name="Equation" r:id="rId6" imgW="2044440" imgH="457200" progId="Equation.DSMT4">
                  <p:embed/>
                </p:oleObj>
              </mc:Choice>
              <mc:Fallback>
                <p:oleObj name="Equation" r:id="rId6" imgW="204444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5613" y="4953000"/>
                        <a:ext cx="7042150" cy="181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1906587" y="6986081"/>
            <a:ext cx="1264320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500" dirty="0">
                <a:latin typeface="Times New Roman"/>
                <a:ea typeface="Calibri"/>
                <a:cs typeface="Times New Roman"/>
              </a:rPr>
              <a:t>Khi đó người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X </a:t>
            </a:r>
            <a:r>
              <a:rPr lang="vi-VN" sz="5500" dirty="0">
                <a:latin typeface="Times New Roman"/>
                <a:ea typeface="Calibri"/>
                <a:cs typeface="Times New Roman"/>
              </a:rPr>
              <a:t>đã uống một lượng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trà</a:t>
            </a:r>
            <a:r>
              <a:rPr lang="vi-VN" sz="5500" dirty="0">
                <a:latin typeface="Times New Roman"/>
                <a:ea typeface="Calibri"/>
                <a:cs typeface="Times New Roman"/>
              </a:rPr>
              <a:t> bằng</a:t>
            </a:r>
            <a:endParaRPr lang="en-US" sz="55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925094"/>
              </p:ext>
            </p:extLst>
          </p:nvPr>
        </p:nvGraphicFramePr>
        <p:xfrm>
          <a:off x="14708187" y="6629400"/>
          <a:ext cx="5764554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2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08187" y="6629400"/>
                        <a:ext cx="5764554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228644"/>
              </p:ext>
            </p:extLst>
          </p:nvPr>
        </p:nvGraphicFramePr>
        <p:xfrm>
          <a:off x="6630987" y="8686800"/>
          <a:ext cx="5021262" cy="222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3" name="Equation" r:id="rId10" imgW="1180800" imgH="520560" progId="Equation.DSMT4">
                  <p:embed/>
                </p:oleObj>
              </mc:Choice>
              <mc:Fallback>
                <p:oleObj name="Equation" r:id="rId10" imgW="1180800" imgH="5205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0987" y="8686800"/>
                        <a:ext cx="5021262" cy="222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D0AB9FB-A402-43C6-830F-BAC47ED452D0}"/>
              </a:ext>
            </a:extLst>
          </p:cNvPr>
          <p:cNvGrpSpPr/>
          <p:nvPr/>
        </p:nvGrpSpPr>
        <p:grpSpPr>
          <a:xfrm>
            <a:off x="946448" y="4480061"/>
            <a:ext cx="22567157" cy="1234536"/>
            <a:chOff x="1458731" y="6315699"/>
            <a:chExt cx="13691398" cy="123453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0839FD11-1E39-4EBB-A7FB-DEB39691C378}"/>
                </a:ext>
              </a:extLst>
            </p:cNvPr>
            <p:cNvSpPr/>
            <p:nvPr/>
          </p:nvSpPr>
          <p:spPr>
            <a:xfrm>
              <a:off x="2048926" y="6315699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lvl="1"/>
              <a:endParaRPr lang="en-US" sz="6600" dirty="0">
                <a:solidFill>
                  <a:schemeClr val="bg1"/>
                </a:solidFill>
                <a:latin typeface="Times New Roman"/>
                <a:ea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689191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2194087-0D43-42CA-A1D2-4373C69CC457}"/>
              </a:ext>
            </a:extLst>
          </p:cNvPr>
          <p:cNvGrpSpPr/>
          <p:nvPr/>
        </p:nvGrpSpPr>
        <p:grpSpPr>
          <a:xfrm>
            <a:off x="952415" y="6037911"/>
            <a:ext cx="22561190" cy="1234536"/>
            <a:chOff x="1458731" y="6334162"/>
            <a:chExt cx="13709746" cy="123453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FB0B6341-256C-4170-AF4E-1216E5EDD04C}"/>
                </a:ext>
              </a:extLst>
            </p:cNvPr>
            <p:cNvSpPr/>
            <p:nvPr/>
          </p:nvSpPr>
          <p:spPr>
            <a:xfrm>
              <a:off x="206727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lvl="1" indent="0">
                <a:buNone/>
              </a:pPr>
              <a:endParaRPr lang="en-US" sz="6600" dirty="0">
                <a:solidFill>
                  <a:schemeClr val="bg1"/>
                </a:solidFill>
                <a:latin typeface="Times New Roman"/>
                <a:ea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686671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74B26-9415-432A-9282-BDEF246F0009}"/>
              </a:ext>
            </a:extLst>
          </p:cNvPr>
          <p:cNvGrpSpPr/>
          <p:nvPr/>
        </p:nvGrpSpPr>
        <p:grpSpPr>
          <a:xfrm>
            <a:off x="915987" y="7622724"/>
            <a:ext cx="22597618" cy="1234536"/>
            <a:chOff x="1102479" y="6364811"/>
            <a:chExt cx="13744697" cy="123453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6E15A8FC-94CE-45FB-8D02-B33F2327F992}"/>
                </a:ext>
              </a:extLst>
            </p:cNvPr>
            <p:cNvSpPr/>
            <p:nvPr/>
          </p:nvSpPr>
          <p:spPr>
            <a:xfrm>
              <a:off x="1745972" y="6364811"/>
              <a:ext cx="13101204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spcBef>
                  <a:spcPts val="1800"/>
                </a:spcBef>
              </a:pPr>
              <a:endParaRPr lang="vi-VN" sz="6600" b="1" i="1" dirty="0" smtClean="0">
                <a:solidFill>
                  <a:schemeClr val="bg1"/>
                </a:solidFill>
                <a:latin typeface="Cambria Math"/>
                <a:ea typeface="Calibri"/>
                <a:cs typeface="Times New Roman"/>
              </a:endParaRPr>
            </a:p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r>
                <a:rPr lang="vi-VN" sz="66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vi-VN" sz="6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0D6B711C-CC2A-45AE-A2BD-46B4ECA3D81C}"/>
                </a:ext>
              </a:extLst>
            </p:cNvPr>
            <p:cNvSpPr/>
            <p:nvPr/>
          </p:nvSpPr>
          <p:spPr>
            <a:xfrm>
              <a:off x="1102479" y="6481813"/>
              <a:ext cx="709468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278C7C5-EAEF-4F1A-B3FB-29FCE054F0E0}"/>
              </a:ext>
            </a:extLst>
          </p:cNvPr>
          <p:cNvGrpSpPr/>
          <p:nvPr/>
        </p:nvGrpSpPr>
        <p:grpSpPr>
          <a:xfrm>
            <a:off x="839787" y="9220200"/>
            <a:ext cx="22594179" cy="1234536"/>
            <a:chOff x="1458731" y="6334162"/>
            <a:chExt cx="13782856" cy="123453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C4F0F9CE-3F15-4D47-A2C9-5C6F65E0E3FB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17C2C013-2C1D-4DEE-A68B-FF23256FE92A}"/>
                </a:ext>
              </a:extLst>
            </p:cNvPr>
            <p:cNvSpPr/>
            <p:nvPr/>
          </p:nvSpPr>
          <p:spPr>
            <a:xfrm>
              <a:off x="1458731" y="6481813"/>
              <a:ext cx="709449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E148D75C-9524-4005-AADE-77AC280B7203}"/>
              </a:ext>
            </a:extLst>
          </p:cNvPr>
          <p:cNvSpPr/>
          <p:nvPr/>
        </p:nvSpPr>
        <p:spPr>
          <a:xfrm>
            <a:off x="892015" y="7674668"/>
            <a:ext cx="1197539" cy="121064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b="1" dirty="0" smtClean="0"/>
              <a:t>C</a:t>
            </a:r>
            <a:endParaRPr lang="en-US" sz="6400" b="1" dirty="0"/>
          </a:p>
        </p:txBody>
      </p:sp>
      <p:sp>
        <p:nvSpPr>
          <p:cNvPr id="30" name="Rectangle 29"/>
          <p:cNvSpPr/>
          <p:nvPr/>
        </p:nvSpPr>
        <p:spPr>
          <a:xfrm>
            <a:off x="2334667" y="4623881"/>
            <a:ext cx="2113652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5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Người</a:t>
            </a:r>
            <a:r>
              <a:rPr lang="vi-VN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X</a:t>
            </a:r>
            <a:r>
              <a:rPr lang="en-US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uống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lượng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trà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bằng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5,75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lần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lượng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trà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của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người</a:t>
            </a:r>
            <a:r>
              <a:rPr lang="vi-VN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Y</a:t>
            </a:r>
            <a:r>
              <a:rPr lang="en-US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uống</a:t>
            </a:r>
            <a:endParaRPr lang="en-US" sz="55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63787" y="6096000"/>
            <a:ext cx="11838497" cy="987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tabLst>
                <a:tab pos="1259903" algn="l"/>
              </a:tabLst>
            </a:pP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người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va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̀ 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uống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lượng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trà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bằng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439986" y="7714580"/>
            <a:ext cx="20733389" cy="1065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259903" algn="l"/>
              </a:tabLst>
            </a:pPr>
            <a:r>
              <a:rPr lang="vi-VN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Người </a:t>
            </a:r>
            <a:r>
              <a:rPr lang="vi-VN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X </a:t>
            </a:r>
            <a:r>
              <a:rPr lang="vi-VN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uống lượng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trà</a:t>
            </a:r>
            <a:r>
              <a:rPr lang="vi-VN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bằng 2,375 lần lượng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trà</a:t>
            </a:r>
            <a:r>
              <a:rPr lang="vi-VN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của người </a:t>
            </a:r>
            <a:r>
              <a:rPr lang="vi-VN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Y uống</a:t>
            </a:r>
            <a:r>
              <a:rPr lang="vi-VN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5500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60349" y="9259862"/>
            <a:ext cx="20733388" cy="98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259903" algn="l"/>
              </a:tabLst>
            </a:pPr>
            <a:r>
              <a:rPr lang="en-US" sz="55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Người</a:t>
            </a:r>
            <a:r>
              <a:rPr lang="vi-VN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X</a:t>
            </a:r>
            <a:r>
              <a:rPr lang="en-US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uống</a:t>
            </a:r>
            <a:r>
              <a:rPr lang="en-US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lượng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trà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bằng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một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nửa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lượng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trà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của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người</a:t>
            </a:r>
            <a:r>
              <a:rPr lang="vi-VN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Y</a:t>
            </a:r>
            <a:r>
              <a:rPr lang="en-US" sz="55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uống</a:t>
            </a:r>
            <a:r>
              <a:rPr lang="en-US" sz="55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268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3" grpId="0"/>
      <p:bldP spid="12" grpId="0"/>
      <p:bldP spid="14" grpId="0"/>
      <p:bldP spid="29" grpId="0" animBg="1"/>
      <p:bldP spid="30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879" y="3628099"/>
            <a:ext cx="24388465" cy="9944374"/>
            <a:chOff x="-18876" y="3636275"/>
            <a:chExt cx="12065056" cy="4456375"/>
          </a:xfrm>
        </p:grpSpPr>
        <p:sp>
          <p:nvSpPr>
            <p:cNvPr id="5" name="Rounded Rectangle 4"/>
            <p:cNvSpPr/>
            <p:nvPr/>
          </p:nvSpPr>
          <p:spPr>
            <a:xfrm>
              <a:off x="-18876" y="3865218"/>
              <a:ext cx="12065056" cy="42274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3987" y="-11380"/>
            <a:ext cx="17122755" cy="3558993"/>
            <a:chOff x="534987" y="1647866"/>
            <a:chExt cx="16781215" cy="2984533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16560553" cy="291150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2" cy="1176337"/>
              <a:chOff x="534987" y="1647866"/>
              <a:chExt cx="3510882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8" y="1653394"/>
                <a:ext cx="2744901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19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7146586" y="61624"/>
            <a:ext cx="3776053" cy="1864349"/>
            <a:chOff x="241306" y="1106599"/>
            <a:chExt cx="1558465" cy="896372"/>
          </a:xfrm>
        </p:grpSpPr>
        <p:sp>
          <p:nvSpPr>
            <p:cNvPr id="55" name="Rectangle 54"/>
            <p:cNvSpPr/>
            <p:nvPr/>
          </p:nvSpPr>
          <p:spPr>
            <a:xfrm>
              <a:off x="531850" y="1106599"/>
              <a:ext cx="1267921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oMath>
                    </m:oMathPara>
                  </a14:m>
                  <a:endParaRPr lang="en-US" sz="5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20398212" y="61624"/>
            <a:ext cx="3912763" cy="2055258"/>
            <a:chOff x="241306" y="1106599"/>
            <a:chExt cx="1788157" cy="896372"/>
          </a:xfrm>
        </p:grpSpPr>
        <p:sp>
          <p:nvSpPr>
            <p:cNvPr id="59" name="Rectangle 58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5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17124136" y="1954992"/>
            <a:ext cx="3798503" cy="1948749"/>
            <a:chOff x="241306" y="1006293"/>
            <a:chExt cx="1558465" cy="996678"/>
          </a:xfrm>
        </p:grpSpPr>
        <p:sp>
          <p:nvSpPr>
            <p:cNvPr id="67" name="Rectangle 66"/>
            <p:cNvSpPr/>
            <p:nvPr/>
          </p:nvSpPr>
          <p:spPr>
            <a:xfrm>
              <a:off x="531850" y="1006293"/>
              <a:ext cx="1267921" cy="9966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20398212" y="1983342"/>
            <a:ext cx="3912763" cy="1962345"/>
            <a:chOff x="241306" y="1106599"/>
            <a:chExt cx="1788157" cy="896372"/>
          </a:xfrm>
        </p:grpSpPr>
        <p:sp>
          <p:nvSpPr>
            <p:cNvPr id="83" name="Rectangle 82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99272" y="1244802"/>
                  <a:ext cx="1013413" cy="541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6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44802"/>
                  <a:ext cx="1013413" cy="54173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Oval 77"/>
          <p:cNvSpPr/>
          <p:nvPr/>
        </p:nvSpPr>
        <p:spPr>
          <a:xfrm>
            <a:off x="17132399" y="373097"/>
            <a:ext cx="1310030" cy="11470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p:sp>
        <p:nvSpPr>
          <p:cNvPr id="98" name="Action Button: Forward or Next 97">
            <a:hlinkClick r:id="" action="ppaction://noaction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730526" y="305474"/>
                <a:ext cx="13055042" cy="30123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vi-VN" sz="5500" dirty="0" smtClean="0">
                    <a:latin typeface="Times New Roman"/>
                    <a:ea typeface="Calibri"/>
                    <a:cs typeface="Times New Roman"/>
                  </a:rPr>
                  <a:t>     </a:t>
                </a: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Cho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hàm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số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đạo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hàm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5500" b="0" i="0" smtClean="0">
                        <a:latin typeface="Cambria Math"/>
                        <a:ea typeface="Calibri"/>
                        <a:cs typeface="Times New Roman"/>
                      </a:rPr>
                      <m:t>        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,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Cambria Math"/>
                      </a:rPr>
                      <m:t>∀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500" i="1">
                        <a:latin typeface="Cambria Math"/>
                        <a:ea typeface="Calibri"/>
                        <a:cs typeface="Cambria Math"/>
                      </a:rPr>
                      <m:t>∈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ℝ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 </a:t>
                </a:r>
                <a:endParaRPr lang="vi-VN" sz="5500" dirty="0" smtClean="0">
                  <a:latin typeface="Times New Roman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500" dirty="0" err="1" smtClean="0">
                    <a:latin typeface="Times New Roman"/>
                    <a:ea typeface="Calibri"/>
                    <a:cs typeface="Times New Roman"/>
                  </a:rPr>
                  <a:t>Số</a:t>
                </a: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điểm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cực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trị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hàm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số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đã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cho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endParaRPr lang="en-US" sz="5500" dirty="0"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526" y="305474"/>
                <a:ext cx="13055042" cy="3012363"/>
              </a:xfrm>
              <a:prstGeom prst="rect">
                <a:avLst/>
              </a:prstGeom>
              <a:blipFill rotWithShape="1">
                <a:blip r:embed="rId8"/>
                <a:stretch>
                  <a:fillRect l="-2568" t="-3846" b="-9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25587" y="5486400"/>
                <a:ext cx="12628457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Ta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  <m:r>
                      <a:rPr lang="en-US" sz="5500" i="1">
                        <a:latin typeface="Cambria Math"/>
                        <a:ea typeface="Calibri"/>
                        <a:cs typeface="Cambria Math"/>
                      </a:rPr>
                      <m:t>⇔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587" y="5486400"/>
                <a:ext cx="12628457" cy="938719"/>
              </a:xfrm>
              <a:prstGeom prst="rect">
                <a:avLst/>
              </a:prstGeom>
              <a:blipFill rotWithShape="1">
                <a:blip r:embed="rId9"/>
                <a:stretch>
                  <a:fillRect l="-2606"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946187" y="4724400"/>
                <a:ext cx="4488858" cy="24388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eqArrPr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55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sz="55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55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+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1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3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6187" y="4724400"/>
                <a:ext cx="4488858" cy="243880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8569268" y="4724400"/>
                <a:ext cx="3939796" cy="23305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eqArrPr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0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 </m:t>
                              </m:r>
                            </m:e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=−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</m:t>
                              </m:r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3</m:t>
                              </m:r>
                            </m:e>
                          </m:eqArr>
                        </m:e>
                      </m:d>
                      <m:r>
                        <a:rPr lang="en-US" sz="5500">
                          <a:latin typeface="Cambria Math"/>
                          <a:ea typeface="Calibri"/>
                          <a:cs typeface="Times New Roman"/>
                        </a:rPr>
                        <m:t> </m:t>
                      </m:r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9268" y="4724400"/>
                <a:ext cx="3939796" cy="233051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677987" y="6937157"/>
            <a:ext cx="4842992" cy="987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tabLst>
                <a:tab pos="1259903" algn="l"/>
              </a:tabLst>
            </a:pPr>
            <a:r>
              <a:rPr lang="en-US" sz="5500" dirty="0" err="1">
                <a:latin typeface="Times New Roman"/>
                <a:ea typeface="Calibri"/>
                <a:cs typeface="Times New Roman"/>
              </a:rPr>
              <a:t>Bảng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biến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500" dirty="0" err="1">
                <a:latin typeface="Times New Roman"/>
                <a:ea typeface="Calibri"/>
                <a:cs typeface="Times New Roman"/>
              </a:rPr>
              <a:t>thiên</a:t>
            </a:r>
            <a:r>
              <a:rPr lang="en-US" sz="5500" dirty="0">
                <a:latin typeface="Times New Roman"/>
                <a:ea typeface="Calibri"/>
                <a:cs typeface="Times New Roman"/>
              </a:rPr>
              <a:t>:</a:t>
            </a:r>
          </a:p>
        </p:txBody>
      </p:sp>
      <p:pic>
        <p:nvPicPr>
          <p:cNvPr id="48" name="Picture 47"/>
          <p:cNvPicPr/>
          <p:nvPr/>
        </p:nvPicPr>
        <p:blipFill>
          <a:blip r:embed="rId12"/>
          <a:stretch>
            <a:fillRect/>
          </a:stretch>
        </p:blipFill>
        <p:spPr>
          <a:xfrm>
            <a:off x="6935787" y="7753350"/>
            <a:ext cx="11633481" cy="3371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06386" y="11278724"/>
                <a:ext cx="23644003" cy="1065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Dựa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vào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bảng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biến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thiên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ta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thấy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hàm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số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2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điểm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cực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trị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và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86" y="11278724"/>
                <a:ext cx="23644003" cy="1065676"/>
              </a:xfrm>
              <a:prstGeom prst="rect">
                <a:avLst/>
              </a:prstGeom>
              <a:blipFill rotWithShape="1">
                <a:blip r:embed="rId13"/>
                <a:stretch>
                  <a:fillRect t="-10857" b="-27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005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8" grpId="0" animBg="1"/>
      <p:bldP spid="3" grpId="0"/>
      <p:bldP spid="4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879" y="3628099"/>
            <a:ext cx="24388465" cy="9944374"/>
            <a:chOff x="-18876" y="3636275"/>
            <a:chExt cx="12065056" cy="4456375"/>
          </a:xfrm>
        </p:grpSpPr>
        <p:sp>
          <p:nvSpPr>
            <p:cNvPr id="5" name="Rounded Rectangle 4"/>
            <p:cNvSpPr/>
            <p:nvPr/>
          </p:nvSpPr>
          <p:spPr>
            <a:xfrm>
              <a:off x="-18876" y="3865218"/>
              <a:ext cx="12065056" cy="42274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3987" y="-11380"/>
            <a:ext cx="17122755" cy="3558993"/>
            <a:chOff x="534987" y="1647866"/>
            <a:chExt cx="16781215" cy="2984533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16560553" cy="291150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2" cy="1176337"/>
              <a:chOff x="534987" y="1647866"/>
              <a:chExt cx="3510882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8" y="1653394"/>
                <a:ext cx="2744901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20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7146586" y="61624"/>
            <a:ext cx="3776053" cy="1864349"/>
            <a:chOff x="241306" y="1106599"/>
            <a:chExt cx="1558465" cy="896372"/>
          </a:xfrm>
        </p:grpSpPr>
        <p:sp>
          <p:nvSpPr>
            <p:cNvPr id="55" name="Rectangle 54"/>
            <p:cNvSpPr/>
            <p:nvPr/>
          </p:nvSpPr>
          <p:spPr>
            <a:xfrm>
              <a:off x="531850" y="1106599"/>
              <a:ext cx="1267921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4</m:t>
                        </m:r>
                      </m:oMath>
                    </m:oMathPara>
                  </a14:m>
                  <a:endParaRPr lang="en-US" sz="5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20398212" y="61624"/>
            <a:ext cx="3912763" cy="2055258"/>
            <a:chOff x="241306" y="1106599"/>
            <a:chExt cx="1788157" cy="896372"/>
          </a:xfrm>
        </p:grpSpPr>
        <p:sp>
          <p:nvSpPr>
            <p:cNvPr id="59" name="Rectangle 58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811361" y="1298581"/>
                  <a:ext cx="1013413" cy="5172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latin typeface="Cambria Math"/>
                          </a:rPr>
                          <m:t>−</m:t>
                        </m:r>
                        <m:r>
                          <a:rPr lang="vi-VN" sz="5600" b="0" i="1" smtClean="0">
                            <a:latin typeface="Cambria Math"/>
                          </a:rPr>
                          <m:t>4</m:t>
                        </m:r>
                      </m:oMath>
                    </m:oMathPara>
                  </a14:m>
                  <a:endParaRPr lang="en-US" sz="5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1" y="1298581"/>
                  <a:ext cx="1013413" cy="51724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17124136" y="1954992"/>
            <a:ext cx="3798503" cy="1948749"/>
            <a:chOff x="241306" y="1006293"/>
            <a:chExt cx="1558465" cy="996678"/>
          </a:xfrm>
        </p:grpSpPr>
        <p:sp>
          <p:nvSpPr>
            <p:cNvPr id="67" name="Rectangle 66"/>
            <p:cNvSpPr/>
            <p:nvPr/>
          </p:nvSpPr>
          <p:spPr>
            <a:xfrm>
              <a:off x="531850" y="1006293"/>
              <a:ext cx="1267921" cy="9966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20398212" y="1983342"/>
            <a:ext cx="3912763" cy="1962345"/>
            <a:chOff x="241306" y="1106599"/>
            <a:chExt cx="1788157" cy="896372"/>
          </a:xfrm>
        </p:grpSpPr>
        <p:sp>
          <p:nvSpPr>
            <p:cNvPr id="83" name="Rectangle 82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99272" y="1244802"/>
                  <a:ext cx="1013413" cy="541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oMath>
                    </m:oMathPara>
                  </a14:m>
                  <a:endParaRPr lang="en-US" sz="6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44802"/>
                  <a:ext cx="1013413" cy="54173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Oval 77"/>
          <p:cNvSpPr/>
          <p:nvPr/>
        </p:nvSpPr>
        <p:spPr>
          <a:xfrm>
            <a:off x="17126003" y="369019"/>
            <a:ext cx="1441033" cy="12617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p:sp>
        <p:nvSpPr>
          <p:cNvPr id="98" name="Action Button: Forward or Next 97">
            <a:hlinkClick r:id="" action="ppaction://noaction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87787" y="228600"/>
                <a:ext cx="12192000" cy="2942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500" dirty="0" err="1" smtClean="0">
                    <a:latin typeface="Times New Roman"/>
                    <a:ea typeface="Calibri"/>
                    <a:cs typeface="Times New Roman"/>
                  </a:rPr>
                  <a:t>Kí</a:t>
                </a: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hiệu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hai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nghiệm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phức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phương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trình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8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𝑧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20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 </a:t>
                </a:r>
                <a:endParaRPr lang="vi-VN" sz="5500" dirty="0" smtClean="0">
                  <a:latin typeface="Times New Roman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500" dirty="0" err="1" smtClean="0">
                    <a:latin typeface="Times New Roman"/>
                    <a:ea typeface="Calibri"/>
                    <a:cs typeface="Times New Roman"/>
                  </a:rPr>
                  <a:t>Giá</a:t>
                </a: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trị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b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sSubSup>
                      <m:sSub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b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sSub>
                      <m:sSub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bằng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787" y="228600"/>
                <a:ext cx="12192000" cy="2942665"/>
              </a:xfrm>
              <a:prstGeom prst="rect">
                <a:avLst/>
              </a:prstGeom>
              <a:blipFill rotWithShape="1">
                <a:blip r:embed="rId6"/>
                <a:stretch>
                  <a:fillRect l="-2750" t="-3942" b="-1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04554" y="5257413"/>
                <a:ext cx="19737833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hai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nghiệm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phức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phương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trình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8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𝑧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20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endParaRPr lang="en-US" sz="55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554" y="5257413"/>
                <a:ext cx="19737833" cy="938719"/>
              </a:xfrm>
              <a:prstGeom prst="rect">
                <a:avLst/>
              </a:prstGeom>
              <a:blipFill rotWithShape="1">
                <a:blip r:embed="rId7"/>
                <a:stretch>
                  <a:fillRect l="-1668"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607" y="6334979"/>
                <a:ext cx="7603043" cy="18946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802680" indent="0" algn="just">
                  <a:lnSpc>
                    <a:spcPct val="115000"/>
                  </a:lnSpc>
                  <a:buNone/>
                </a:pP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nên ta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bPr>
                              <m:e>
                                <m: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bPr>
                              <m:e>
                                <m: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=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8</m:t>
                            </m:r>
                          </m:e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bPr>
                              <m:e>
                                <m: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bPr>
                              <m:e>
                                <m: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=</m:t>
                            </m:r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607" y="6334979"/>
                <a:ext cx="7603043" cy="1894621"/>
              </a:xfrm>
              <a:prstGeom prst="rect">
                <a:avLst/>
              </a:prstGeom>
              <a:blipFill rotWithShape="1">
                <a:blip r:embed="rId8"/>
                <a:stretch>
                  <a:fillRect r="-3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022105" y="8466455"/>
                <a:ext cx="6675867" cy="9501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Khi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b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sSubSup>
                      <m:sSub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b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sSub>
                      <m:sSub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b>
                    </m:sSub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105" y="8466455"/>
                <a:ext cx="6675867" cy="950132"/>
              </a:xfrm>
              <a:prstGeom prst="rect">
                <a:avLst/>
              </a:prstGeom>
              <a:blipFill rotWithShape="1">
                <a:blip r:embed="rId9"/>
                <a:stretch>
                  <a:fillRect l="-5023" t="-17949" b="-37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534807" y="8586281"/>
                <a:ext cx="6626238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55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sz="55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55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55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sz="55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55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3</m:t>
                      </m:r>
                      <m:sSub>
                        <m:sSub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𝑧</m:t>
                          </m:r>
                        </m:e>
                        <m:sub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𝑧</m:t>
                          </m:r>
                        </m:e>
                        <m:sub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807" y="8586281"/>
                <a:ext cx="6626238" cy="93871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187301" y="8614711"/>
                <a:ext cx="6082306" cy="986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802680" indent="0" algn="just">
                  <a:lnSpc>
                    <a:spcPct val="115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8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20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01" y="8614711"/>
                <a:ext cx="6082306" cy="986489"/>
              </a:xfrm>
              <a:prstGeom prst="rect">
                <a:avLst/>
              </a:prstGeom>
              <a:blipFill rotWithShape="1">
                <a:blip r:embed="rId11"/>
                <a:stretch>
                  <a:fillRect t="-11728" r="-4609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347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8" grpId="0" animBg="1"/>
      <p:bldP spid="3" grpId="0"/>
      <p:bldP spid="4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5791200"/>
            <a:ext cx="23672882" cy="7922076"/>
            <a:chOff x="184495" y="3636275"/>
            <a:chExt cx="11834900" cy="3961038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732096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322279"/>
            <a:ext cx="23815893" cy="2725721"/>
            <a:chOff x="534987" y="1647866"/>
            <a:chExt cx="23340848" cy="305320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0" cy="1176337"/>
              <a:chOff x="534987" y="1647866"/>
              <a:chExt cx="351088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6" y="1653394"/>
                <a:ext cx="2744901" cy="1137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21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66531" y="3581400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230187" y="4126137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p:sp>
        <p:nvSpPr>
          <p:cNvPr id="3" name="Rectangle 2"/>
          <p:cNvSpPr/>
          <p:nvPr/>
        </p:nvSpPr>
        <p:spPr>
          <a:xfrm>
            <a:off x="3876781" y="485273"/>
            <a:ext cx="196368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sz="5500" dirty="0">
                <a:latin typeface="Times New Roman" pitchFamily="18" charset="0"/>
                <a:cs typeface="Times New Roman" pitchFamily="18" charset="0"/>
              </a:rPr>
              <a:t>Cho khối lăng trụ đứng </a:t>
            </a:r>
            <a:r>
              <a:rPr lang="nl-NL" sz="5500" i="1" dirty="0">
                <a:latin typeface="Times New Roman" pitchFamily="18" charset="0"/>
                <a:cs typeface="Times New Roman" pitchFamily="18" charset="0"/>
              </a:rPr>
              <a:t>ABC.A’B’C’</a:t>
            </a:r>
            <a:r>
              <a:rPr lang="nl-NL" sz="5500" dirty="0">
                <a:latin typeface="Times New Roman" pitchFamily="18" charset="0"/>
                <a:cs typeface="Times New Roman" pitchFamily="18" charset="0"/>
              </a:rPr>
              <a:t>. Biết </a:t>
            </a:r>
            <a:r>
              <a:rPr lang="nl-NL" sz="5500" i="1" dirty="0">
                <a:latin typeface="Times New Roman" pitchFamily="18" charset="0"/>
                <a:cs typeface="Times New Roman" pitchFamily="18" charset="0"/>
              </a:rPr>
              <a:t>AB = 3 cm</a:t>
            </a:r>
            <a:r>
              <a:rPr lang="nl-NL" sz="5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nl-NL" sz="5500" i="1" dirty="0">
                <a:latin typeface="Times New Roman" pitchFamily="18" charset="0"/>
                <a:cs typeface="Times New Roman" pitchFamily="18" charset="0"/>
              </a:rPr>
              <a:t>AC = 4 cm,</a:t>
            </a:r>
          </a:p>
          <a:p>
            <a:pPr>
              <a:buNone/>
            </a:pPr>
            <a:r>
              <a:rPr lang="nl-NL" sz="5500" i="1" dirty="0">
                <a:latin typeface="Times New Roman" pitchFamily="18" charset="0"/>
                <a:cs typeface="Times New Roman" pitchFamily="18" charset="0"/>
              </a:rPr>
              <a:t>AA’=2 cm,</a:t>
            </a:r>
            <a:r>
              <a:rPr lang="nl-NL" sz="5500" dirty="0">
                <a:latin typeface="Times New Roman" pitchFamily="18" charset="0"/>
                <a:cs typeface="Times New Roman" pitchFamily="18" charset="0"/>
              </a:rPr>
              <a:t>                 . Thể tích của khối lăng trụ đã cho </a:t>
            </a:r>
            <a:r>
              <a:rPr lang="nl-NL" sz="5500" dirty="0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55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5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553914"/>
              </p:ext>
            </p:extLst>
          </p:nvPr>
        </p:nvGraphicFramePr>
        <p:xfrm>
          <a:off x="7088187" y="1309688"/>
          <a:ext cx="30114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" name="Equation" r:id="rId4" imgW="723600" imgH="228600" progId="Equation.DSMT4">
                  <p:embed/>
                </p:oleObj>
              </mc:Choice>
              <mc:Fallback>
                <p:oleObj name="Equation" r:id="rId4" imgW="72360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187" y="1309688"/>
                        <a:ext cx="3011488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053469"/>
              </p:ext>
            </p:extLst>
          </p:nvPr>
        </p:nvGraphicFramePr>
        <p:xfrm>
          <a:off x="1734254" y="4303713"/>
          <a:ext cx="29051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9" name="Equation" r:id="rId6" imgW="698400" imgH="241200" progId="Equation.DSMT4">
                  <p:embed/>
                </p:oleObj>
              </mc:Choice>
              <mc:Fallback>
                <p:oleObj name="Equation" r:id="rId6" imgW="698400" imgH="241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4254" y="4303713"/>
                        <a:ext cx="290512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370314"/>
              </p:ext>
            </p:extLst>
          </p:nvPr>
        </p:nvGraphicFramePr>
        <p:xfrm>
          <a:off x="7922329" y="4191000"/>
          <a:ext cx="29051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0" name="Equation" r:id="rId8" imgW="698400" imgH="241200" progId="Equation.DSMT4">
                  <p:embed/>
                </p:oleObj>
              </mc:Choice>
              <mc:Fallback>
                <p:oleObj name="Equation" r:id="rId8" imgW="698400" imgH="2412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2329" y="4191000"/>
                        <a:ext cx="290512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308831"/>
              </p:ext>
            </p:extLst>
          </p:nvPr>
        </p:nvGraphicFramePr>
        <p:xfrm>
          <a:off x="14275504" y="4127500"/>
          <a:ext cx="20589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1" name="Equation" r:id="rId10" imgW="495000" imgH="228600" progId="Equation.DSMT4">
                  <p:embed/>
                </p:oleObj>
              </mc:Choice>
              <mc:Fallback>
                <p:oleObj name="Equation" r:id="rId10" imgW="495000" imgH="2286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5504" y="4127500"/>
                        <a:ext cx="2058988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154234"/>
              </p:ext>
            </p:extLst>
          </p:nvPr>
        </p:nvGraphicFramePr>
        <p:xfrm>
          <a:off x="19712692" y="4192588"/>
          <a:ext cx="205898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2" name="Equation" r:id="rId12" imgW="495000" imgH="228600" progId="Equation.DSMT4">
                  <p:embed/>
                </p:oleObj>
              </mc:Choice>
              <mc:Fallback>
                <p:oleObj name="Equation" r:id="rId12" imgW="495000" imgH="2286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2692" y="4192588"/>
                        <a:ext cx="2058987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2918649" y="8153400"/>
            <a:ext cx="100700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8751" indent="-1028751"/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5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568457"/>
              </p:ext>
            </p:extLst>
          </p:nvPr>
        </p:nvGraphicFramePr>
        <p:xfrm>
          <a:off x="4346574" y="7735346"/>
          <a:ext cx="13257213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3" name="Equation" r:id="rId14" imgW="3187700" imgH="393700" progId="Equation.DSMT4">
                  <p:embed/>
                </p:oleObj>
              </mc:Choice>
              <mc:Fallback>
                <p:oleObj name="Equation" r:id="rId14" imgW="3187700" imgH="3937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6574" y="7735346"/>
                        <a:ext cx="13257213" cy="17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2918649" y="9541667"/>
            <a:ext cx="135966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5500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445690"/>
              </p:ext>
            </p:extLst>
          </p:nvPr>
        </p:nvGraphicFramePr>
        <p:xfrm>
          <a:off x="4744562" y="9496425"/>
          <a:ext cx="110394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4" name="Equation" r:id="rId16" imgW="2654300" imgH="254000" progId="Equation.DSMT4">
                  <p:embed/>
                </p:oleObj>
              </mc:Choice>
              <mc:Fallback>
                <p:oleObj name="Equation" r:id="rId16" imgW="2654300" imgH="2540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562" y="9496425"/>
                        <a:ext cx="110394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688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50" grpId="0" animBg="1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879" y="4609826"/>
            <a:ext cx="24388465" cy="8801374"/>
            <a:chOff x="-18876" y="3636275"/>
            <a:chExt cx="12065056" cy="4456375"/>
          </a:xfrm>
        </p:grpSpPr>
        <p:sp>
          <p:nvSpPr>
            <p:cNvPr id="5" name="Rounded Rectangle 4"/>
            <p:cNvSpPr/>
            <p:nvPr/>
          </p:nvSpPr>
          <p:spPr>
            <a:xfrm>
              <a:off x="-18876" y="3865218"/>
              <a:ext cx="12065056" cy="42274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3987" y="-11380"/>
            <a:ext cx="17122755" cy="4206091"/>
            <a:chOff x="534987" y="1647866"/>
            <a:chExt cx="16781215" cy="2984533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16560553" cy="291150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2" cy="1176337"/>
              <a:chOff x="534987" y="1647866"/>
              <a:chExt cx="3510882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8" y="1653394"/>
                <a:ext cx="2744901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22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7146586" y="61624"/>
            <a:ext cx="3776053" cy="1864349"/>
            <a:chOff x="241306" y="1106599"/>
            <a:chExt cx="1558465" cy="896372"/>
          </a:xfrm>
        </p:grpSpPr>
        <p:sp>
          <p:nvSpPr>
            <p:cNvPr id="55" name="Rectangle 54"/>
            <p:cNvSpPr/>
            <p:nvPr/>
          </p:nvSpPr>
          <p:spPr>
            <a:xfrm>
              <a:off x="531850" y="1106599"/>
              <a:ext cx="1267921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5</m:t>
                        </m:r>
                      </m:oMath>
                    </m:oMathPara>
                  </a14:m>
                  <a:endParaRPr lang="en-US" sz="5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20398212" y="61624"/>
            <a:ext cx="3912763" cy="2055258"/>
            <a:chOff x="241306" y="1106599"/>
            <a:chExt cx="1788157" cy="896372"/>
          </a:xfrm>
        </p:grpSpPr>
        <p:sp>
          <p:nvSpPr>
            <p:cNvPr id="59" name="Rectangle 58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latin typeface="Cambria Math"/>
                          </a:rPr>
                          <m:t>6</m:t>
                        </m:r>
                      </m:oMath>
                    </m:oMathPara>
                  </a14:m>
                  <a:endParaRPr lang="en-US" sz="5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17124136" y="1954992"/>
            <a:ext cx="3798503" cy="1948749"/>
            <a:chOff x="241306" y="1006293"/>
            <a:chExt cx="1558465" cy="996678"/>
          </a:xfrm>
        </p:grpSpPr>
        <p:sp>
          <p:nvSpPr>
            <p:cNvPr id="67" name="Rectangle 66"/>
            <p:cNvSpPr/>
            <p:nvPr/>
          </p:nvSpPr>
          <p:spPr>
            <a:xfrm>
              <a:off x="531850" y="1006293"/>
              <a:ext cx="1267921" cy="9966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7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20398212" y="1983342"/>
            <a:ext cx="3912763" cy="1962345"/>
            <a:chOff x="241306" y="1106599"/>
            <a:chExt cx="1788157" cy="896372"/>
          </a:xfrm>
        </p:grpSpPr>
        <p:sp>
          <p:nvSpPr>
            <p:cNvPr id="83" name="Rectangle 82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99272" y="1244802"/>
                  <a:ext cx="1013413" cy="541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8</m:t>
                        </m:r>
                      </m:oMath>
                    </m:oMathPara>
                  </a14:m>
                  <a:endParaRPr lang="en-US" sz="6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44802"/>
                  <a:ext cx="1013413" cy="54173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Oval 77"/>
          <p:cNvSpPr/>
          <p:nvPr/>
        </p:nvSpPr>
        <p:spPr>
          <a:xfrm>
            <a:off x="20407947" y="432966"/>
            <a:ext cx="1190936" cy="11470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p:sp>
        <p:nvSpPr>
          <p:cNvPr id="2" name="Rectangle 1"/>
          <p:cNvSpPr/>
          <p:nvPr/>
        </p:nvSpPr>
        <p:spPr>
          <a:xfrm>
            <a:off x="268994" y="222292"/>
            <a:ext cx="168551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vi-VN" sz="55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nl-NL" sz="5500" dirty="0" smtClean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nl-NL" sz="5500" dirty="0">
                <a:latin typeface="Times New Roman" pitchFamily="18" charset="0"/>
                <a:cs typeface="Times New Roman" pitchFamily="18" charset="0"/>
              </a:rPr>
              <a:t>KG </a:t>
            </a:r>
            <a:r>
              <a:rPr lang="nl-NL" sz="5500" i="1" dirty="0" smtClean="0">
                <a:latin typeface="Times New Roman" pitchFamily="18" charset="0"/>
                <a:cs typeface="Times New Roman" pitchFamily="18" charset="0"/>
              </a:rPr>
              <a:t>Oxyz</a:t>
            </a:r>
            <a:r>
              <a:rPr lang="nl-NL" sz="5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5500" dirty="0">
                <a:latin typeface="Times New Roman" pitchFamily="18" charset="0"/>
                <a:cs typeface="Times New Roman" pitchFamily="18" charset="0"/>
              </a:rPr>
              <a:t>cho mặt cầu  </a:t>
            </a:r>
          </a:p>
          <a:p>
            <a:pPr>
              <a:buNone/>
            </a:pPr>
            <a:endParaRPr lang="vi-VN" sz="5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vi-VN" sz="5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sz="55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nl-NL" sz="5500" dirty="0" smtClean="0">
                <a:latin typeface="Times New Roman" pitchFamily="18" charset="0"/>
                <a:cs typeface="Times New Roman" pitchFamily="18" charset="0"/>
              </a:rPr>
              <a:t>Bán </a:t>
            </a:r>
            <a:r>
              <a:rPr lang="nl-NL" sz="5500" dirty="0">
                <a:latin typeface="Times New Roman" pitchFamily="18" charset="0"/>
                <a:cs typeface="Times New Roman" pitchFamily="18" charset="0"/>
              </a:rPr>
              <a:t>kính mặt cầu (</a:t>
            </a:r>
            <a:r>
              <a:rPr lang="nl-NL" sz="55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nl-NL" sz="5500" dirty="0">
                <a:latin typeface="Times New Roman" pitchFamily="18" charset="0"/>
                <a:cs typeface="Times New Roman" pitchFamily="18" charset="0"/>
              </a:rPr>
              <a:t>) là</a:t>
            </a:r>
            <a:endParaRPr lang="en-US" sz="5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524915"/>
              </p:ext>
            </p:extLst>
          </p:nvPr>
        </p:nvGraphicFramePr>
        <p:xfrm>
          <a:off x="3178671" y="1371601"/>
          <a:ext cx="13129716" cy="1176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" name="Equation" r:id="rId7" imgW="2450880" imgH="228600" progId="Equation.DSMT4">
                  <p:embed/>
                </p:oleObj>
              </mc:Choice>
              <mc:Fallback>
                <p:oleObj name="Equation" r:id="rId7" imgW="245088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8671" y="1371601"/>
                        <a:ext cx="13129716" cy="11767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718150" y="7756520"/>
            <a:ext cx="100700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8751" indent="-1028751"/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5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881490"/>
              </p:ext>
            </p:extLst>
          </p:nvPr>
        </p:nvGraphicFramePr>
        <p:xfrm>
          <a:off x="2985511" y="7620000"/>
          <a:ext cx="19799876" cy="1235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" name="Equation" r:id="rId9" imgW="4305300" imgH="279400" progId="Equation.DSMT4">
                  <p:embed/>
                </p:oleObj>
              </mc:Choice>
              <mc:Fallback>
                <p:oleObj name="Equation" r:id="rId9" imgW="4305300" imgH="2794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5511" y="7620000"/>
                        <a:ext cx="19799876" cy="1235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766311" y="9119681"/>
            <a:ext cx="310854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8751" indent="-1028751"/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R = 6</a:t>
            </a:r>
          </a:p>
        </p:txBody>
      </p:sp>
    </p:spTree>
    <p:extLst>
      <p:ext uri="{BB962C8B-B14F-4D97-AF65-F5344CB8AC3E}">
        <p14:creationId xmlns:p14="http://schemas.microsoft.com/office/powerpoint/2010/main" val="366707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4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879" y="6781800"/>
            <a:ext cx="24388465" cy="9944374"/>
            <a:chOff x="-18876" y="3636275"/>
            <a:chExt cx="12065056" cy="4456375"/>
          </a:xfrm>
        </p:grpSpPr>
        <p:sp>
          <p:nvSpPr>
            <p:cNvPr id="5" name="Rounded Rectangle 4"/>
            <p:cNvSpPr/>
            <p:nvPr/>
          </p:nvSpPr>
          <p:spPr>
            <a:xfrm>
              <a:off x="-18876" y="3865218"/>
              <a:ext cx="12065056" cy="42274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3987" y="-11380"/>
            <a:ext cx="17122755" cy="6488380"/>
            <a:chOff x="534987" y="1647866"/>
            <a:chExt cx="16781215" cy="2984533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16560553" cy="291150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2" cy="1176337"/>
              <a:chOff x="534987" y="1647866"/>
              <a:chExt cx="3510882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8" y="1653394"/>
                <a:ext cx="2744901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23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7146586" y="61624"/>
            <a:ext cx="3776053" cy="3062576"/>
            <a:chOff x="241306" y="1106599"/>
            <a:chExt cx="1558465" cy="896372"/>
          </a:xfrm>
        </p:grpSpPr>
        <p:sp>
          <p:nvSpPr>
            <p:cNvPr id="55" name="Rectangle 54"/>
            <p:cNvSpPr/>
            <p:nvPr/>
          </p:nvSpPr>
          <p:spPr>
            <a:xfrm>
              <a:off x="531850" y="1106599"/>
              <a:ext cx="1267921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5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20398212" y="61624"/>
            <a:ext cx="3912763" cy="3062576"/>
            <a:chOff x="241306" y="1106599"/>
            <a:chExt cx="1788157" cy="896372"/>
          </a:xfrm>
        </p:grpSpPr>
        <p:sp>
          <p:nvSpPr>
            <p:cNvPr id="59" name="Rectangle 58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5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17124136" y="3126534"/>
            <a:ext cx="3798503" cy="3350466"/>
            <a:chOff x="241306" y="1006293"/>
            <a:chExt cx="1558465" cy="996678"/>
          </a:xfrm>
        </p:grpSpPr>
        <p:sp>
          <p:nvSpPr>
            <p:cNvPr id="67" name="Rectangle 66"/>
            <p:cNvSpPr/>
            <p:nvPr/>
          </p:nvSpPr>
          <p:spPr>
            <a:xfrm>
              <a:off x="531850" y="1006293"/>
              <a:ext cx="1267921" cy="9966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20398212" y="3124200"/>
            <a:ext cx="3912763" cy="3352799"/>
            <a:chOff x="241306" y="1106599"/>
            <a:chExt cx="1788157" cy="896372"/>
          </a:xfrm>
        </p:grpSpPr>
        <p:sp>
          <p:nvSpPr>
            <p:cNvPr id="83" name="Rectangle 82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99272" y="1244802"/>
                  <a:ext cx="1013413" cy="541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4</m:t>
                        </m:r>
                      </m:oMath>
                    </m:oMathPara>
                  </a14:m>
                  <a:endParaRPr lang="en-US" sz="6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44802"/>
                  <a:ext cx="1013413" cy="541733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Oval 77"/>
          <p:cNvSpPr/>
          <p:nvPr/>
        </p:nvSpPr>
        <p:spPr>
          <a:xfrm>
            <a:off x="17156077" y="651279"/>
            <a:ext cx="1310030" cy="18030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p:sp>
        <p:nvSpPr>
          <p:cNvPr id="98" name="Action Button: Forward or Next 97">
            <a:hlinkClick r:id="" action="ppaction://noaction" highlightClick="1"/>
          </p:cNvPr>
          <p:cNvSpPr/>
          <p:nvPr/>
        </p:nvSpPr>
        <p:spPr>
          <a:xfrm>
            <a:off x="23513605" y="16576344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9143" y="118018"/>
            <a:ext cx="16897599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vi-VN" sz="5500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55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i="1" dirty="0">
                <a:latin typeface="Times New Roman" pitchFamily="18" charset="0"/>
                <a:cs typeface="Times New Roman" pitchFamily="18" charset="0"/>
              </a:rPr>
              <a:t>y=f(x)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5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5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5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5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5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5500" dirty="0"/>
          </a:p>
          <a:p>
            <a:pPr>
              <a:buNone/>
            </a:pP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tiệm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5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5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5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/>
          <p:cNvPicPr/>
          <p:nvPr/>
        </p:nvPicPr>
        <p:blipFill>
          <a:blip r:embed="rId8"/>
          <a:stretch>
            <a:fillRect/>
          </a:stretch>
        </p:blipFill>
        <p:spPr>
          <a:xfrm>
            <a:off x="4101536" y="1219200"/>
            <a:ext cx="12666771" cy="381000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806629"/>
              </p:ext>
            </p:extLst>
          </p:nvPr>
        </p:nvGraphicFramePr>
        <p:xfrm>
          <a:off x="12162460" y="4819650"/>
          <a:ext cx="2460625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4" name="Equation" r:id="rId9" imgW="622080" imgH="419040" progId="Equation.DSMT4">
                  <p:embed/>
                </p:oleObj>
              </mc:Choice>
              <mc:Fallback>
                <p:oleObj name="Equation" r:id="rId9" imgW="622080" imgH="4190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2460" y="4819650"/>
                        <a:ext cx="2460625" cy="165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210950"/>
              </p:ext>
            </p:extLst>
          </p:nvPr>
        </p:nvGraphicFramePr>
        <p:xfrm>
          <a:off x="8459787" y="9867900"/>
          <a:ext cx="5838825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5" name="Equation" r:id="rId11" imgW="1498320" imgH="304560" progId="Equation.DSMT4">
                  <p:embed/>
                </p:oleObj>
              </mc:Choice>
              <mc:Fallback>
                <p:oleObj name="Equation" r:id="rId11" imgW="1498320" imgH="30456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9787" y="9867900"/>
                        <a:ext cx="5838825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115488" y="9840501"/>
            <a:ext cx="669984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BBT, ta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5500" dirty="0"/>
          </a:p>
        </p:txBody>
      </p:sp>
      <p:sp>
        <p:nvSpPr>
          <p:cNvPr id="12" name="Rectangle 11"/>
          <p:cNvSpPr/>
          <p:nvPr/>
        </p:nvSpPr>
        <p:spPr>
          <a:xfrm>
            <a:off x="17531732" y="9764301"/>
            <a:ext cx="494885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TCĐ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đths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5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413284"/>
              </p:ext>
            </p:extLst>
          </p:nvPr>
        </p:nvGraphicFramePr>
        <p:xfrm>
          <a:off x="14327187" y="9840501"/>
          <a:ext cx="3124200" cy="1007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6" name="Equation" r:id="rId13" imgW="609480" imgH="203040" progId="Equation.DSMT4">
                  <p:embed/>
                </p:oleObj>
              </mc:Choice>
              <mc:Fallback>
                <p:oleObj name="Equation" r:id="rId13" imgW="609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327187" y="9840501"/>
                        <a:ext cx="3124200" cy="1007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405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8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53987" y="-11380"/>
            <a:ext cx="17122755" cy="3558993"/>
            <a:chOff x="534987" y="1647866"/>
            <a:chExt cx="16781215" cy="2984533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16560553" cy="291150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2" cy="1176337"/>
              <a:chOff x="534987" y="1647866"/>
              <a:chExt cx="3510882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8" y="1653394"/>
                <a:ext cx="2744901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24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7146586" y="61624"/>
            <a:ext cx="3776053" cy="1864349"/>
            <a:chOff x="241306" y="1106599"/>
            <a:chExt cx="1558465" cy="896372"/>
          </a:xfrm>
        </p:grpSpPr>
        <p:sp>
          <p:nvSpPr>
            <p:cNvPr id="55" name="Rectangle 54"/>
            <p:cNvSpPr/>
            <p:nvPr/>
          </p:nvSpPr>
          <p:spPr>
            <a:xfrm>
              <a:off x="531850" y="1106599"/>
              <a:ext cx="1267921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oMath>
                    </m:oMathPara>
                  </a14:m>
                  <a:endParaRPr lang="en-US" sz="5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20398212" y="61624"/>
            <a:ext cx="3912763" cy="2055258"/>
            <a:chOff x="241306" y="1106599"/>
            <a:chExt cx="1788157" cy="896372"/>
          </a:xfrm>
        </p:grpSpPr>
        <p:sp>
          <p:nvSpPr>
            <p:cNvPr id="59" name="Rectangle 58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811361" y="1298581"/>
                  <a:ext cx="1013413" cy="5172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latin typeface="Cambria Math"/>
                          </a:rPr>
                          <m:t>6</m:t>
                        </m:r>
                      </m:oMath>
                    </m:oMathPara>
                  </a14:m>
                  <a:endParaRPr lang="en-US" sz="5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1" y="1298581"/>
                  <a:ext cx="1013413" cy="51724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17124136" y="1954992"/>
            <a:ext cx="3798503" cy="1948749"/>
            <a:chOff x="241306" y="1006293"/>
            <a:chExt cx="1558465" cy="996678"/>
          </a:xfrm>
        </p:grpSpPr>
        <p:sp>
          <p:nvSpPr>
            <p:cNvPr id="67" name="Rectangle 66"/>
            <p:cNvSpPr/>
            <p:nvPr/>
          </p:nvSpPr>
          <p:spPr>
            <a:xfrm>
              <a:off x="531850" y="1006293"/>
              <a:ext cx="1267921" cy="9966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9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36297"/>
                  <a:ext cx="1013413" cy="60655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20398212" y="1983342"/>
            <a:ext cx="3912763" cy="1962345"/>
            <a:chOff x="241306" y="1106599"/>
            <a:chExt cx="1788157" cy="896372"/>
          </a:xfrm>
        </p:grpSpPr>
        <p:sp>
          <p:nvSpPr>
            <p:cNvPr id="83" name="Rectangle 82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99272" y="1244802"/>
                  <a:ext cx="1013413" cy="541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6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44802"/>
                  <a:ext cx="1013413" cy="54173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Oval 77"/>
          <p:cNvSpPr/>
          <p:nvPr/>
        </p:nvSpPr>
        <p:spPr>
          <a:xfrm>
            <a:off x="20407947" y="456851"/>
            <a:ext cx="1190936" cy="11470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p:sp>
        <p:nvSpPr>
          <p:cNvPr id="98" name="Action Button: Forward or Next 97">
            <a:hlinkClick r:id="" action="ppaction://noaction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77356" y="762000"/>
            <a:ext cx="15799385" cy="2479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5500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thỏa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 smtClean="0">
                <a:latin typeface="Times New Roman" pitchFamily="18" charset="0"/>
                <a:cs typeface="Times New Roman" pitchFamily="18" charset="0"/>
              </a:rPr>
              <a:t>mãn</a:t>
            </a:r>
            <a:r>
              <a:rPr lang="vi-VN" sz="5500" dirty="0" smtClean="0">
                <a:latin typeface="Times New Roman" pitchFamily="18" charset="0"/>
                <a:cs typeface="Times New Roman" pitchFamily="18" charset="0"/>
              </a:rPr>
              <a:t>                    .</a:t>
            </a:r>
          </a:p>
          <a:p>
            <a:pPr>
              <a:lnSpc>
                <a:spcPct val="150000"/>
              </a:lnSpc>
              <a:buNone/>
            </a:pPr>
            <a:r>
              <a:rPr lang="en-US" sz="55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5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bằng</a:t>
            </a:r>
            <a:endParaRPr lang="en-US" sz="5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092547"/>
              </p:ext>
            </p:extLst>
          </p:nvPr>
        </p:nvGraphicFramePr>
        <p:xfrm>
          <a:off x="13412787" y="990600"/>
          <a:ext cx="3440112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1" name="Equation" r:id="rId7" imgW="672840" imgH="228600" progId="Equation.DSMT4">
                  <p:embed/>
                </p:oleObj>
              </mc:Choice>
              <mc:Fallback>
                <p:oleObj name="Equation" r:id="rId7" imgW="67284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2787" y="990600"/>
                        <a:ext cx="3440112" cy="1030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884724"/>
              </p:ext>
            </p:extLst>
          </p:nvPr>
        </p:nvGraphicFramePr>
        <p:xfrm>
          <a:off x="4802187" y="2286000"/>
          <a:ext cx="4616548" cy="1148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2" name="Equation" r:id="rId9" imgW="977760" imgH="228600" progId="Equation.DSMT4">
                  <p:embed/>
                </p:oleObj>
              </mc:Choice>
              <mc:Fallback>
                <p:oleObj name="Equation" r:id="rId9" imgW="97776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2187" y="2286000"/>
                        <a:ext cx="4616548" cy="11481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Group 88"/>
          <p:cNvGrpSpPr/>
          <p:nvPr/>
        </p:nvGrpSpPr>
        <p:grpSpPr>
          <a:xfrm>
            <a:off x="-2879" y="3628099"/>
            <a:ext cx="24388465" cy="9944374"/>
            <a:chOff x="-18876" y="3636275"/>
            <a:chExt cx="12065056" cy="4456375"/>
          </a:xfrm>
        </p:grpSpPr>
        <p:sp>
          <p:nvSpPr>
            <p:cNvPr id="5" name="Rounded Rectangle 4"/>
            <p:cNvSpPr/>
            <p:nvPr/>
          </p:nvSpPr>
          <p:spPr>
            <a:xfrm>
              <a:off x="-18876" y="3865218"/>
              <a:ext cx="12065056" cy="42274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3161650" y="5567363"/>
            <a:ext cx="118333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8751" indent="-1028751"/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097146"/>
              </p:ext>
            </p:extLst>
          </p:nvPr>
        </p:nvGraphicFramePr>
        <p:xfrm>
          <a:off x="4344987" y="5414963"/>
          <a:ext cx="13173075" cy="125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3" name="Equation" r:id="rId11" imgW="2768600" imgH="241300" progId="Equation.DSMT4">
                  <p:embed/>
                </p:oleObj>
              </mc:Choice>
              <mc:Fallback>
                <p:oleObj name="Equation" r:id="rId11" imgW="2768600" imgH="2413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4987" y="5414963"/>
                        <a:ext cx="13173075" cy="125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068288"/>
              </p:ext>
            </p:extLst>
          </p:nvPr>
        </p:nvGraphicFramePr>
        <p:xfrm>
          <a:off x="4421187" y="6862763"/>
          <a:ext cx="11161712" cy="200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4" name="Equation" r:id="rId13" imgW="2184400" imgH="444500" progId="Equation.DSMT4">
                  <p:embed/>
                </p:oleObj>
              </mc:Choice>
              <mc:Fallback>
                <p:oleObj name="Equation" r:id="rId13" imgW="2184400" imgH="4445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187" y="6862763"/>
                        <a:ext cx="11161712" cy="200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3273231" y="7243763"/>
            <a:ext cx="1300356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5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074220"/>
              </p:ext>
            </p:extLst>
          </p:nvPr>
        </p:nvGraphicFramePr>
        <p:xfrm>
          <a:off x="4856162" y="8767763"/>
          <a:ext cx="15643225" cy="182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5" name="Equation" r:id="rId15" imgW="3467100" imgH="419100" progId="Equation.DSMT4">
                  <p:embed/>
                </p:oleObj>
              </mc:Choice>
              <mc:Fallback>
                <p:oleObj name="Equation" r:id="rId15" imgW="3467100" imgH="4191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6162" y="8767763"/>
                        <a:ext cx="15643225" cy="182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3290119" y="9224963"/>
            <a:ext cx="135966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346405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8" grpId="0" animBg="1"/>
      <p:bldP spid="11" grpId="0"/>
      <p:bldP spid="1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6523863"/>
            <a:ext cx="23672882" cy="7116606"/>
            <a:chOff x="184495" y="3636275"/>
            <a:chExt cx="11834900" cy="355830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32936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322279"/>
            <a:ext cx="23815893" cy="3640869"/>
            <a:chOff x="534987" y="1647866"/>
            <a:chExt cx="23340848" cy="305320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0" cy="1176337"/>
              <a:chOff x="534987" y="1647866"/>
              <a:chExt cx="351088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6" y="1653394"/>
                <a:ext cx="2744901" cy="851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25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02373" y="4127518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129848" y="4648200"/>
            <a:ext cx="1201613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p:sp>
        <p:nvSpPr>
          <p:cNvPr id="3" name="Rectangle 2"/>
          <p:cNvSpPr/>
          <p:nvPr/>
        </p:nvSpPr>
        <p:spPr>
          <a:xfrm>
            <a:off x="7944800" y="1416813"/>
            <a:ext cx="889698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5500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5500" dirty="0">
                <a:latin typeface="Times New Roman" pitchFamily="18" charset="0"/>
                <a:cs typeface="Times New Roman" pitchFamily="18" charset="0"/>
              </a:rPr>
              <a:t>ạ</a:t>
            </a:r>
            <a:r>
              <a:rPr lang="en-US" sz="55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5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5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095730"/>
              </p:ext>
            </p:extLst>
          </p:nvPr>
        </p:nvGraphicFramePr>
        <p:xfrm>
          <a:off x="14033355" y="1416813"/>
          <a:ext cx="2122632" cy="998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7" name="Equation" r:id="rId4" imgW="469800" imgH="228600" progId="Equation.DSMT4">
                  <p:embed/>
                </p:oleObj>
              </mc:Choice>
              <mc:Fallback>
                <p:oleObj name="Equation" r:id="rId4" imgW="4698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355" y="1416813"/>
                        <a:ext cx="2122632" cy="998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776394"/>
              </p:ext>
            </p:extLst>
          </p:nvPr>
        </p:nvGraphicFramePr>
        <p:xfrm>
          <a:off x="13500146" y="4672013"/>
          <a:ext cx="3500438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8" name="Equation" r:id="rId6" imgW="749160" imgH="228600" progId="Equation.DSMT4">
                  <p:embed/>
                </p:oleObj>
              </mc:Choice>
              <mc:Fallback>
                <p:oleObj name="Equation" r:id="rId6" imgW="74916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0146" y="4672013"/>
                        <a:ext cx="3500438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8327927"/>
              </p:ext>
            </p:extLst>
          </p:nvPr>
        </p:nvGraphicFramePr>
        <p:xfrm>
          <a:off x="7710533" y="4671523"/>
          <a:ext cx="3505200" cy="1043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9" name="Equation" r:id="rId8" imgW="749160" imgH="228600" progId="Equation.DSMT4">
                  <p:embed/>
                </p:oleObj>
              </mc:Choice>
              <mc:Fallback>
                <p:oleObj name="Equation" r:id="rId8" imgW="74916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0533" y="4671523"/>
                        <a:ext cx="3505200" cy="1043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937995"/>
              </p:ext>
            </p:extLst>
          </p:nvPr>
        </p:nvGraphicFramePr>
        <p:xfrm>
          <a:off x="1670537" y="4612393"/>
          <a:ext cx="4033838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0" name="Equation" r:id="rId10" imgW="863280" imgH="228600" progId="Equation.DSMT4">
                  <p:embed/>
                </p:oleObj>
              </mc:Choice>
              <mc:Fallback>
                <p:oleObj name="Equation" r:id="rId10" imgW="863280" imgH="2286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537" y="4612393"/>
                        <a:ext cx="4033838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642935"/>
              </p:ext>
            </p:extLst>
          </p:nvPr>
        </p:nvGraphicFramePr>
        <p:xfrm>
          <a:off x="19062746" y="4572000"/>
          <a:ext cx="4040188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1" name="Equation" r:id="rId12" imgW="863280" imgH="228600" progId="Equation.DSMT4">
                  <p:embed/>
                </p:oleObj>
              </mc:Choice>
              <mc:Fallback>
                <p:oleObj name="Equation" r:id="rId12" imgW="863280" imgH="2286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62746" y="4572000"/>
                        <a:ext cx="4040188" cy="104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6404103" y="9442450"/>
            <a:ext cx="100700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5500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194322"/>
              </p:ext>
            </p:extLst>
          </p:nvPr>
        </p:nvGraphicFramePr>
        <p:xfrm>
          <a:off x="7631112" y="9137650"/>
          <a:ext cx="8982075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2" name="Equation" r:id="rId14" imgW="2044440" imgH="342720" progId="Equation.DSMT4">
                  <p:embed/>
                </p:oleObj>
              </mc:Choice>
              <mc:Fallback>
                <p:oleObj name="Equation" r:id="rId14" imgW="2044440" imgH="34272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112" y="9137650"/>
                        <a:ext cx="8982075" cy="145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938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50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8274" y="6629400"/>
            <a:ext cx="23514406" cy="6726071"/>
            <a:chOff x="184495" y="3636275"/>
            <a:chExt cx="11834900" cy="249547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226652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2" y="238104"/>
            <a:ext cx="23815894" cy="3267096"/>
            <a:chOff x="534987" y="1647866"/>
            <a:chExt cx="23340848" cy="2356356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1"/>
              <a:ext cx="23120186" cy="22833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1" cy="1176337"/>
              <a:chOff x="534987" y="1647866"/>
              <a:chExt cx="3510881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7" y="1653394"/>
                <a:ext cx="2744901" cy="85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26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918744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0AB9FB-A402-43C6-830F-BAC47ED452D0}"/>
              </a:ext>
            </a:extLst>
          </p:cNvPr>
          <p:cNvGrpSpPr/>
          <p:nvPr/>
        </p:nvGrpSpPr>
        <p:grpSpPr>
          <a:xfrm>
            <a:off x="946447" y="3810000"/>
            <a:ext cx="10366229" cy="1234536"/>
            <a:chOff x="1458731" y="6334162"/>
            <a:chExt cx="13782856" cy="123453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0839FD11-1E39-4EBB-A7FB-DEB39691C378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2194087-0D43-42CA-A1D2-4373C69CC457}"/>
              </a:ext>
            </a:extLst>
          </p:cNvPr>
          <p:cNvGrpSpPr/>
          <p:nvPr/>
        </p:nvGrpSpPr>
        <p:grpSpPr>
          <a:xfrm>
            <a:off x="13031786" y="3810000"/>
            <a:ext cx="9896263" cy="1234536"/>
            <a:chOff x="1458731" y="6334162"/>
            <a:chExt cx="13782856" cy="123453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FB0B6341-256C-4170-AF4E-1216E5EDD04C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D274B26-9415-432A-9282-BDEF246F0009}"/>
              </a:ext>
            </a:extLst>
          </p:cNvPr>
          <p:cNvGrpSpPr/>
          <p:nvPr/>
        </p:nvGrpSpPr>
        <p:grpSpPr>
          <a:xfrm>
            <a:off x="1000137" y="5334000"/>
            <a:ext cx="10355250" cy="1234536"/>
            <a:chOff x="1458731" y="6334162"/>
            <a:chExt cx="13700518" cy="123453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6E15A8FC-94CE-45FB-8D02-B33F2327F992}"/>
                </a:ext>
              </a:extLst>
            </p:cNvPr>
            <p:cNvSpPr/>
            <p:nvPr/>
          </p:nvSpPr>
          <p:spPr>
            <a:xfrm>
              <a:off x="2058046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E278C7C5-EAEF-4F1A-B3FB-29FCE054F0E0}"/>
              </a:ext>
            </a:extLst>
          </p:cNvPr>
          <p:cNvGrpSpPr/>
          <p:nvPr/>
        </p:nvGrpSpPr>
        <p:grpSpPr>
          <a:xfrm>
            <a:off x="13107987" y="5264566"/>
            <a:ext cx="9829800" cy="1234536"/>
            <a:chOff x="834143" y="6334162"/>
            <a:chExt cx="13622934" cy="123453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C4F0F9CE-3F15-4D47-A2C9-5C6F65E0E3FB}"/>
                </a:ext>
              </a:extLst>
            </p:cNvPr>
            <p:cNvSpPr/>
            <p:nvPr/>
          </p:nvSpPr>
          <p:spPr>
            <a:xfrm>
              <a:off x="1355875" y="6334162"/>
              <a:ext cx="13101202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800"/>
                </a:spcBef>
              </a:pPr>
              <a:endParaRPr lang="vi-VN" sz="600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7C2C013-2C1D-4DEE-A68B-FF23256FE92A}"/>
                </a:ext>
              </a:extLst>
            </p:cNvPr>
            <p:cNvSpPr/>
            <p:nvPr/>
          </p:nvSpPr>
          <p:spPr>
            <a:xfrm>
              <a:off x="834143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432E638B-F586-4599-B26E-BBF1E009BB5A}"/>
              </a:ext>
            </a:extLst>
          </p:cNvPr>
          <p:cNvSpPr/>
          <p:nvPr/>
        </p:nvSpPr>
        <p:spPr>
          <a:xfrm>
            <a:off x="12953879" y="5404801"/>
            <a:ext cx="1134683" cy="1000532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latin typeface="+mj-lt"/>
                <a:ea typeface="Tahoma" pitchFamily="34" charset="0"/>
                <a:cs typeface="Tahoma" pitchFamily="34" charset="0"/>
              </a:rPr>
              <a:t>D</a:t>
            </a:r>
            <a:endParaRPr lang="en-US" sz="6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95640" y="196668"/>
                <a:ext cx="23514406" cy="30671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vi-VN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</a:t>
                </a:r>
                <a:r>
                  <a:rPr lang="fr-FR" sz="5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𝑂𝑥𝑦𝑧</m:t>
                    </m:r>
                  </m:oMath>
                </a14:m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song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song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5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40" y="196668"/>
                <a:ext cx="23514406" cy="3067122"/>
              </a:xfrm>
              <a:prstGeom prst="rect">
                <a:avLst/>
              </a:prstGeom>
              <a:blipFill rotWithShape="1">
                <a:blip r:embed="rId3"/>
                <a:stretch>
                  <a:fillRect l="-1426" t="-2783" b="-10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91360" y="3962400"/>
                <a:ext cx="6523581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360" y="3962400"/>
                <a:ext cx="6523581" cy="938719"/>
              </a:xfrm>
              <a:prstGeom prst="rect">
                <a:avLst/>
              </a:prstGeom>
              <a:blipFill rotWithShape="1">
                <a:blip r:embed="rId4"/>
                <a:stretch>
                  <a:fillRect t="-19481" r="-4206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3793787" y="3869414"/>
                <a:ext cx="7795724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  <a:tabLst>
                    <a:tab pos="7199990" algn="l"/>
                    <a:tab pos="10080494" algn="l"/>
                  </a:tabLst>
                </a:pPr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3787" y="3869414"/>
                <a:ext cx="7795724" cy="987643"/>
              </a:xfrm>
              <a:prstGeom prst="rect">
                <a:avLst/>
              </a:prstGeom>
              <a:blipFill rotWithShape="1">
                <a:blip r:embed="rId5"/>
                <a:stretch>
                  <a:fillRect t="-11728" r="-3284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891360" y="5512131"/>
                <a:ext cx="6523581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360" y="5512131"/>
                <a:ext cx="6523581" cy="938719"/>
              </a:xfrm>
              <a:prstGeom prst="rect">
                <a:avLst/>
              </a:prstGeom>
              <a:blipFill rotWithShape="1">
                <a:blip r:embed="rId6"/>
                <a:stretch>
                  <a:fillRect t="-19481" r="-4206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3770463" y="5391959"/>
                <a:ext cx="7795724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  <a:tabLst>
                    <a:tab pos="7199990" algn="l"/>
                    <a:tab pos="10080494" algn="l"/>
                  </a:tabLst>
                </a:pPr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0463" y="5391959"/>
                <a:ext cx="7795724" cy="987643"/>
              </a:xfrm>
              <a:prstGeom prst="rect">
                <a:avLst/>
              </a:prstGeom>
              <a:blipFill rotWithShape="1">
                <a:blip r:embed="rId7"/>
                <a:stretch>
                  <a:fillRect t="-11728" r="-3284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250873" y="8686800"/>
                <a:ext cx="3882858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  <m:r>
                      <m:rPr>
                        <m:nor/>
                      </m:rPr>
                      <a:rPr lang="en-US" sz="55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d>
                      <m:dPr>
                        <m:ctrlPr>
                          <a:rPr lang="en-US" sz="55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873" y="8686800"/>
                <a:ext cx="3882858" cy="938719"/>
              </a:xfrm>
              <a:prstGeom prst="rect">
                <a:avLst/>
              </a:prstGeom>
              <a:blipFill rotWithShape="1">
                <a:blip r:embed="rId8"/>
                <a:stretch>
                  <a:fillRect l="-8477"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87387" y="8534400"/>
                <a:ext cx="23263003" cy="1133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:r>
                  <a:rPr lang="vi-VN" sz="55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en-US" sz="55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55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5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55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5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d>
                          <m:dPr>
                            <m:ctrlPr>
                              <a:rPr lang="en-US" sz="55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</m:d>
                      </m:sub>
                    </m:sSub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55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pháp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vi-VN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5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87" y="8534400"/>
                <a:ext cx="23263003" cy="1133644"/>
              </a:xfrm>
              <a:prstGeom prst="rect">
                <a:avLst/>
              </a:prstGeom>
              <a:blipFill rotWithShape="1">
                <a:blip r:embed="rId9"/>
                <a:stretch>
                  <a:fillRect t="-6452" r="-943" b="-23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48715" y="9971927"/>
                <a:ext cx="9935220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15" y="9971927"/>
                <a:ext cx="9935220" cy="987643"/>
              </a:xfrm>
              <a:prstGeom prst="rect">
                <a:avLst/>
              </a:prstGeom>
              <a:blipFill rotWithShape="1">
                <a:blip r:embed="rId10"/>
                <a:stretch>
                  <a:fillRect t="-11728" r="-2393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840787" y="9982200"/>
                <a:ext cx="11995015" cy="1065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5500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5500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5500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5500" i="1" dirty="0">
                  <a:solidFill>
                    <a:srgbClr val="00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0787" y="9982200"/>
                <a:ext cx="11995015" cy="106567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078787" y="11280557"/>
                <a:ext cx="8721042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5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787" y="11280557"/>
                <a:ext cx="8721042" cy="987643"/>
              </a:xfrm>
              <a:prstGeom prst="rect">
                <a:avLst/>
              </a:prstGeom>
              <a:blipFill rotWithShape="1">
                <a:blip r:embed="rId12"/>
                <a:stretch>
                  <a:fillRect t="-11656" r="-2865" b="-36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336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82258" y="8763000"/>
            <a:ext cx="23678959" cy="4950276"/>
            <a:chOff x="181457" y="3636275"/>
            <a:chExt cx="11837938" cy="2475138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224619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81457" y="3636275"/>
              <a:ext cx="2364440" cy="507832"/>
              <a:chOff x="1232985" y="6239450"/>
              <a:chExt cx="4635160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32985" y="6330946"/>
                <a:ext cx="937695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2" y="238104"/>
            <a:ext cx="23881225" cy="2047896"/>
            <a:chOff x="534987" y="1869705"/>
            <a:chExt cx="23404876" cy="1717349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1717349"/>
              <a:chOff x="534987" y="1647866"/>
              <a:chExt cx="23340848" cy="171734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1644324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4600" y="1653394"/>
                  <a:ext cx="2097638" cy="851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104214" y="1936625"/>
                  <a:ext cx="19835649" cy="11343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>
                    <a:lnSpc>
                      <a:spcPct val="115000"/>
                    </a:lnSpc>
                    <a:tabLst>
                      <a:tab pos="629920" algn="l"/>
                    </a:tabLst>
                  </a:pPr>
                  <a:r>
                    <a:rPr lang="vi-VN" sz="6600" dirty="0" smtClean="0">
                      <a:latin typeface="Times New Roman"/>
                      <a:ea typeface="Calibri"/>
                      <a:cs typeface="Times New Roman"/>
                    </a:rPr>
                    <a:t>Nguyên </a:t>
                  </a:r>
                  <a:r>
                    <a:rPr lang="vi-VN" sz="6600" dirty="0">
                      <a:latin typeface="Times New Roman"/>
                      <a:ea typeface="Calibri"/>
                      <a:cs typeface="Times New Roman"/>
                    </a:rPr>
                    <a:t>hàm của hàm số </a:t>
                  </a:r>
                  <a14:m>
                    <m:oMath xmlns:m="http://schemas.openxmlformats.org/officeDocument/2006/math">
                      <m:r>
                        <a:rPr lang="vi-VN" sz="6600" i="1">
                          <a:latin typeface="Cambria Math"/>
                          <a:ea typeface="Calibri"/>
                          <a:cs typeface="Times New Roman"/>
                        </a:rPr>
                        <m:t>𝑓</m:t>
                      </m:r>
                      <m:d>
                        <m:dPr>
                          <m:ctrlPr>
                            <a:rPr lang="en-US" sz="66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vi-VN" sz="6600" i="1">
                              <a:latin typeface="Cambria Math"/>
                              <a:ea typeface="Calibri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vi-VN" sz="6600" i="1">
                          <a:latin typeface="Cambria Math"/>
                          <a:ea typeface="Calibri"/>
                          <a:cs typeface="Times New Roman"/>
                        </a:rPr>
                        <m:t>=2</m:t>
                      </m:r>
                      <m:r>
                        <a:rPr lang="vi-VN" sz="6600" i="1">
                          <a:latin typeface="Cambria Math"/>
                          <a:ea typeface="Calibri"/>
                          <a:cs typeface="Times New Roman"/>
                        </a:rPr>
                        <m:t>𝑥</m:t>
                      </m:r>
                      <m:r>
                        <a:rPr lang="vi-VN" sz="6600" i="1">
                          <a:latin typeface="Cambria Math"/>
                          <a:ea typeface="Calibri"/>
                          <a:cs typeface="Times New Roman"/>
                        </a:rPr>
                        <m:t>+</m:t>
                      </m:r>
                      <m:func>
                        <m:funcPr>
                          <m:ctrlPr>
                            <a:rPr lang="en-US" sz="66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uncPr>
                        <m:fName>
                          <m:r>
                            <a:rPr lang="vi-VN" sz="6600" i="1">
                              <a:latin typeface="Cambria Math"/>
                              <a:ea typeface="Calibri"/>
                              <a:cs typeface="Times New Roman"/>
                            </a:rPr>
                            <m:t>𝑠𝑖𝑛</m:t>
                          </m:r>
                        </m:fName>
                        <m:e>
                          <m:r>
                            <a:rPr lang="vi-VN" sz="6600" i="1">
                              <a:latin typeface="Cambria Math"/>
                              <a:ea typeface="Calibri"/>
                              <a:cs typeface="Times New Roman"/>
                            </a:rPr>
                            <m:t>𝑥</m:t>
                          </m:r>
                        </m:e>
                      </m:func>
                    </m:oMath>
                  </a14:m>
                  <a:r>
                    <a:rPr lang="vi-VN" sz="6600" dirty="0">
                      <a:latin typeface="Times New Roman"/>
                      <a:ea typeface="Calibri"/>
                      <a:cs typeface="Times New Roman"/>
                    </a:rPr>
                    <a:t> </a:t>
                  </a:r>
                  <a:r>
                    <a:rPr lang="fr-FR" sz="6600" dirty="0">
                      <a:latin typeface="Times New Roman"/>
                      <a:ea typeface="Calibri"/>
                      <a:cs typeface="Times New Roman"/>
                    </a:rPr>
                    <a:t>là</a:t>
                  </a:r>
                  <a:endParaRPr lang="vi-VN" sz="6600" b="1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4214" y="1936625"/>
                  <a:ext cx="19835649" cy="1134353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1627" t="-7658" b="-2342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0AB9FB-A402-43C6-830F-BAC47ED452D0}"/>
              </a:ext>
            </a:extLst>
          </p:cNvPr>
          <p:cNvGrpSpPr/>
          <p:nvPr/>
        </p:nvGrpSpPr>
        <p:grpSpPr>
          <a:xfrm>
            <a:off x="946448" y="2743200"/>
            <a:ext cx="14270049" cy="1234536"/>
            <a:chOff x="1458731" y="6315699"/>
            <a:chExt cx="13691398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048926" y="6315699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57200" lvl="1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vi-VN" sz="6600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</a:rPr>
                          <m:t>       </m:t>
                        </m:r>
                        <m:r>
                          <a:rPr lang="en-US" sz="6600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</a:rPr>
                          <m:t>−</m:t>
                        </m:r>
                        <m:func>
                          <m:funcPr>
                            <m:ctrlPr>
                              <a:rPr lang="en-US" sz="6600" b="1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funcPr>
                          <m:fName>
                            <m:r>
                              <a:rPr lang="en-US" sz="6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6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𝒙</m:t>
                            </m:r>
                          </m:e>
                        </m:func>
                        <m:r>
                          <a:rPr lang="en-US" sz="66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  <m:sSup>
                          <m:sSupPr>
                            <m:ctrlPr>
                              <a:rPr lang="en-US" sz="6600" b="1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6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𝒙</m:t>
                            </m:r>
                          </m:e>
                          <m:sup>
                            <m:r>
                              <a:rPr lang="en-US" sz="6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𝟐</m:t>
                            </m:r>
                          </m:sup>
                        </m:sSup>
                        <m:r>
                          <a:rPr lang="en-US" sz="66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  <m:r>
                          <a:rPr lang="en-US" sz="66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𝑪</m:t>
                        </m:r>
                        <m:r>
                          <a:rPr lang="vi-VN" sz="6600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.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  <a:latin typeface="Times New Roman"/>
                    <a:ea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8926" y="6315699"/>
                  <a:ext cx="13101203" cy="123453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2194087-0D43-42CA-A1D2-4373C69CC457}"/>
              </a:ext>
            </a:extLst>
          </p:cNvPr>
          <p:cNvGrpSpPr/>
          <p:nvPr/>
        </p:nvGrpSpPr>
        <p:grpSpPr>
          <a:xfrm>
            <a:off x="952415" y="4301050"/>
            <a:ext cx="14304282" cy="1234536"/>
            <a:chOff x="1458731" y="6334162"/>
            <a:chExt cx="13724243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081771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57200" lvl="1" indent="0"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vi-VN" sz="6600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</a:rPr>
                          <m:t>      </m:t>
                        </m:r>
                        <m:r>
                          <a:rPr lang="en-US" sz="6600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</a:rPr>
                          <m:t>−</m:t>
                        </m:r>
                        <m:func>
                          <m:funcPr>
                            <m:ctrlPr>
                              <a:rPr lang="en-US" sz="6600" b="1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funcPr>
                          <m:fName>
                            <m:r>
                              <a:rPr lang="en-US" sz="6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6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𝒙</m:t>
                            </m:r>
                          </m:e>
                        </m:func>
                        <m:r>
                          <a:rPr lang="en-US" sz="66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  <m:r>
                          <a:rPr lang="en-US" sz="66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𝟐</m:t>
                        </m:r>
                        <m:sSup>
                          <m:sSupPr>
                            <m:ctrlPr>
                              <a:rPr lang="en-US" sz="6600" b="1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6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𝒙</m:t>
                            </m:r>
                          </m:e>
                          <m:sup>
                            <m:r>
                              <a:rPr lang="en-US" sz="6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𝟐</m:t>
                            </m:r>
                          </m:sup>
                        </m:sSup>
                        <m:r>
                          <a:rPr lang="en-US" sz="66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  <m:r>
                          <a:rPr lang="en-US" sz="66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𝑪</m:t>
                        </m:r>
                        <m:r>
                          <a:rPr lang="vi-VN" sz="6600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.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  <a:latin typeface="Times New Roman"/>
                    <a:ea typeface="Calibri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1771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D274B26-9415-432A-9282-BDEF246F0009}"/>
              </a:ext>
            </a:extLst>
          </p:cNvPr>
          <p:cNvGrpSpPr/>
          <p:nvPr/>
        </p:nvGrpSpPr>
        <p:grpSpPr>
          <a:xfrm>
            <a:off x="946448" y="5885863"/>
            <a:ext cx="14295139" cy="1234536"/>
            <a:chOff x="1458731" y="6364811"/>
            <a:chExt cx="13715470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072997" y="6364811"/>
                  <a:ext cx="13101204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algn="ctr">
                    <a:spcBef>
                      <a:spcPts val="1800"/>
                    </a:spcBef>
                  </a:pPr>
                  <a:endParaRPr lang="vi-VN" sz="6600" b="1" i="1" dirty="0" smtClean="0">
                    <a:solidFill>
                      <a:schemeClr val="bg1"/>
                    </a:solidFill>
                    <a:latin typeface="Cambria Math"/>
                    <a:ea typeface="Calibri"/>
                    <a:cs typeface="Times New Roman"/>
                  </a:endParaRPr>
                </a:p>
                <a:p>
                  <a:pPr marL="0" lvl="1">
                    <a:spcBef>
                      <a:spcPts val="1800"/>
                    </a:spcBef>
                  </a:pPr>
                  <a:r>
                    <a:rPr lang="vi-VN" sz="6600" b="1" i="1" dirty="0" smtClean="0">
                      <a:solidFill>
                        <a:schemeClr val="bg1"/>
                      </a:solidFill>
                      <a:latin typeface="Cambria Math"/>
                      <a:ea typeface="Calibri"/>
                      <a:cs typeface="Times New Roman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𝟐</m:t>
                      </m:r>
                      <m:sSup>
                        <m:sSup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𝒙</m:t>
                          </m:r>
                        </m:e>
                        <m:sup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𝟐</m:t>
                          </m:r>
                        </m:sup>
                      </m:sSup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+</m:t>
                      </m:r>
                      <m:func>
                        <m:func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funcPr>
                        <m:fName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𝒄𝒐𝒔</m:t>
                          </m:r>
                        </m:fName>
                        <m:e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𝒙</m:t>
                          </m:r>
                        </m:e>
                      </m:func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+</m:t>
                      </m:r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𝑪</m:t>
                      </m:r>
                      <m:r>
                        <a:rPr lang="vi-VN" sz="6600" b="1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</m:oMath>
                  </a14:m>
                  <a:endParaRPr lang="en-US" sz="6600" dirty="0">
                    <a:solidFill>
                      <a:schemeClr val="bg1"/>
                    </a:solidFill>
                    <a:latin typeface="Calibri" panose="020F0502020204030204" pitchFamily="34" charset="0"/>
                  </a:endParaRPr>
                </a:p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:r>
                    <a:rPr lang="vi-VN" sz="6600" b="1" dirty="0">
                      <a:solidFill>
                        <a:schemeClr val="bg1"/>
                      </a:solidFill>
                      <a:latin typeface="+mj-lt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2997" y="6364811"/>
                  <a:ext cx="13101204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2606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E278C7C5-EAEF-4F1A-B3FB-29FCE054F0E0}"/>
              </a:ext>
            </a:extLst>
          </p:cNvPr>
          <p:cNvGrpSpPr/>
          <p:nvPr/>
        </p:nvGrpSpPr>
        <p:grpSpPr>
          <a:xfrm>
            <a:off x="919426" y="7467600"/>
            <a:ext cx="14365372" cy="1234536"/>
            <a:chOff x="1458731" y="6334162"/>
            <a:chExt cx="13782856" cy="123453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C4F0F9CE-3F15-4D47-A2C9-5C6F65E0E3FB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7C2C013-2C1D-4DEE-A68B-FF23256FE92A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E148D75C-9524-4005-AADE-77AC280B7203}"/>
              </a:ext>
            </a:extLst>
          </p:cNvPr>
          <p:cNvSpPr/>
          <p:nvPr/>
        </p:nvSpPr>
        <p:spPr>
          <a:xfrm>
            <a:off x="929855" y="2923754"/>
            <a:ext cx="1197539" cy="10005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dirty="0" smtClean="0">
                <a:latin typeface="+mj-lt"/>
              </a:rPr>
              <a:t>A</a:t>
            </a:r>
            <a:endParaRPr lang="en-US" sz="6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76106" y="7615251"/>
                <a:ext cx="6417462" cy="11310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funcPr>
                        <m:fName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𝒄𝒐𝒔</m:t>
                          </m:r>
                        </m:fName>
                        <m:e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𝒙</m:t>
                          </m:r>
                        </m:e>
                      </m:func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+</m:t>
                      </m:r>
                      <m:sSup>
                        <m:sSup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𝒙</m:t>
                          </m:r>
                        </m:e>
                        <m:sup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𝟐</m:t>
                          </m:r>
                        </m:sup>
                      </m:sSup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+</m:t>
                      </m:r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𝑪</m:t>
                      </m:r>
                      <m:r>
                        <a:rPr lang="vi-VN" sz="6600" b="1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</m:oMath>
                  </m:oMathPara>
                </a14:m>
                <a:endParaRPr lang="en-US" sz="66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106" y="7615251"/>
                <a:ext cx="6417462" cy="113101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034593" y="10247988"/>
                <a:ext cx="6354449" cy="14419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1320" indent="0" algn="just">
                  <a:lnSpc>
                    <a:spcPct val="115000"/>
                  </a:lnSpc>
                  <a:spcAft>
                    <a:spcPts val="0"/>
                  </a:spcAft>
                  <a:buNone/>
                </a:pPr>
                <a:r>
                  <a:rPr lang="en-US" sz="6600" dirty="0" smtClean="0">
                    <a:latin typeface="Times New Roman"/>
                    <a:ea typeface="Calibri"/>
                    <a:cs typeface="Times New Roman"/>
                  </a:rPr>
                  <a:t>Ta </a:t>
                </a:r>
                <a:r>
                  <a:rPr lang="en-US" sz="66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6600" dirty="0">
                    <a:latin typeface="Times New Roman"/>
                    <a:ea typeface="Calibri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66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naryPr>
                      <m:sub/>
                      <m:sup/>
                      <m:e>
                        <m:r>
                          <a:rPr lang="vi-VN" sz="66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  <m:d>
                          <m:dPr>
                            <m:ctrlPr>
                              <a:rPr lang="en-US" sz="66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vi-VN" sz="66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</m:e>
                        </m:d>
                        <m:r>
                          <a:rPr lang="vi-VN" sz="6600" i="1">
                            <a:latin typeface="Cambria Math"/>
                            <a:ea typeface="Calibri"/>
                            <a:cs typeface="Times New Roman"/>
                          </a:rPr>
                          <m:t>𝑑𝑥</m:t>
                        </m:r>
                      </m:e>
                    </m:nary>
                  </m:oMath>
                </a14:m>
                <a:endParaRPr lang="en-US" sz="6600" dirty="0"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593" y="10247988"/>
                <a:ext cx="6354449" cy="1441933"/>
              </a:xfrm>
              <a:prstGeom prst="rect">
                <a:avLst/>
              </a:prstGeom>
              <a:blipFill rotWithShape="1">
                <a:blip r:embed="rId7"/>
                <a:stretch>
                  <a:fillRect l="-288" t="-2110" b="-20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078787" y="10058400"/>
                <a:ext cx="7463261" cy="21694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6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66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sz="66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vi-VN" sz="66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2</m:t>
                              </m:r>
                              <m:r>
                                <a:rPr lang="vi-VN" sz="66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vi-VN" sz="66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66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66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vi-VN" sz="66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</m:e>
                      </m:nary>
                      <m:r>
                        <a:rPr lang="vi-VN" sz="6600" i="1">
                          <a:latin typeface="Cambria Math"/>
                          <a:ea typeface="Calibri"/>
                          <a:cs typeface="Times New Roman"/>
                        </a:rPr>
                        <m:t>𝑑𝑥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787" y="10058400"/>
                <a:ext cx="7463261" cy="216944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5416401" y="10530946"/>
                <a:ext cx="6575518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66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sSup>
                      <m:sSupPr>
                        <m:ctrlPr>
                          <a:rPr lang="en-US" sz="66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vi-VN" sz="66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vi-VN" sz="66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vi-VN" sz="66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func>
                      <m:funcPr>
                        <m:ctrlPr>
                          <a:rPr lang="en-US" sz="66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uncPr>
                      <m:fName>
                        <m:r>
                          <a:rPr lang="vi-VN" sz="6600" i="1">
                            <a:latin typeface="Cambria Math"/>
                            <a:ea typeface="Calibri"/>
                            <a:cs typeface="Times New Roman"/>
                          </a:rPr>
                          <m:t>𝑐𝑜𝑠</m:t>
                        </m:r>
                      </m:fName>
                      <m:e>
                        <m:r>
                          <a:rPr lang="vi-VN" sz="66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func>
                    <m:r>
                      <a:rPr lang="vi-VN" sz="66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r>
                      <a:rPr lang="vi-VN" sz="6600" i="1">
                        <a:latin typeface="Cambria Math"/>
                        <a:ea typeface="Calibri"/>
                        <a:cs typeface="Times New Roman"/>
                      </a:rPr>
                      <m:t>𝐶</m:t>
                    </m:r>
                  </m:oMath>
                </a14:m>
                <a:r>
                  <a:rPr lang="en-US" sz="6600" dirty="0">
                    <a:latin typeface="Times New Roman"/>
                    <a:ea typeface="Calibri"/>
                    <a:cs typeface="Times New Roman"/>
                  </a:rPr>
                  <a:t>.</a:t>
                </a:r>
                <a:endParaRPr lang="en-US" sz="66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6401" y="10530946"/>
                <a:ext cx="6575518" cy="1107996"/>
              </a:xfrm>
              <a:prstGeom prst="rect">
                <a:avLst/>
              </a:prstGeom>
              <a:blipFill rotWithShape="1">
                <a:blip r:embed="rId9"/>
                <a:stretch>
                  <a:fillRect t="-20442" r="-5375" b="-403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35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9" grpId="0" animBg="1"/>
      <p:bldP spid="12" grpId="0"/>
      <p:bldP spid="3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4419600"/>
            <a:ext cx="23672882" cy="9296400"/>
            <a:chOff x="184495" y="3636275"/>
            <a:chExt cx="11834900" cy="355830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32936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322279"/>
            <a:ext cx="23815893" cy="1859099"/>
            <a:chOff x="534987" y="1647866"/>
            <a:chExt cx="23340848" cy="305320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30187" y="2514600"/>
            <a:ext cx="23679365" cy="1812477"/>
            <a:chOff x="247181" y="2080087"/>
            <a:chExt cx="11838141" cy="856678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856675"/>
              <a:chOff x="5537206" y="1557992"/>
              <a:chExt cx="3079904" cy="796401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796401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691921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1"/>
              <a:ext cx="3090381" cy="856673"/>
              <a:chOff x="5537206" y="1557992"/>
              <a:chExt cx="3079904" cy="796398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79639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658435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856676"/>
              <a:chOff x="5537206" y="1557992"/>
              <a:chExt cx="3079904" cy="796401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796401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658438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90"/>
              <a:ext cx="3090381" cy="856675"/>
              <a:chOff x="5537206" y="1557992"/>
              <a:chExt cx="3079904" cy="796399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796399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691918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766344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99368" y="2747146"/>
            <a:ext cx="1201613" cy="1183883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023708" y="322279"/>
                <a:ext cx="19926682" cy="1859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indent="-1259903"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vi-VN" sz="5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nl-NL" sz="5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rên </a:t>
                </a:r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 phẳng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𝑂𝑥𝑦</m:t>
                    </m:r>
                  </m:oMath>
                </a14:m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vi-VN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 hợp điểm biểu diễn các số phức </a:t>
                </a:r>
                <a14:m>
                  <m:oMath xmlns:m="http://schemas.openxmlformats.org/officeDocument/2006/math"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vi-VN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thỏa mãn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e>
                        </m:d>
                      </m:e>
                    </m:d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vi-VN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nào sau đây ?</a:t>
                </a:r>
                <a:endParaRPr lang="en-US" sz="5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708" y="322279"/>
                <a:ext cx="19926682" cy="1859099"/>
              </a:xfrm>
              <a:prstGeom prst="rect">
                <a:avLst/>
              </a:prstGeom>
              <a:blipFill rotWithShape="1">
                <a:blip r:embed="rId3"/>
                <a:stretch>
                  <a:fillRect l="-1530" t="-59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824129" y="2971800"/>
            <a:ext cx="4073551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5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thẳng.</a:t>
            </a:r>
            <a:endParaRPr lang="en-US" sz="55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92968" y="2971800"/>
            <a:ext cx="345479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tròn.</a:t>
            </a:r>
            <a:endParaRPr lang="en-US" sz="5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255619" y="2895600"/>
            <a:ext cx="171232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Elip</a:t>
            </a:r>
            <a:r>
              <a:rPr lang="vi-VN" sz="5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5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75028" y="2819400"/>
            <a:ext cx="3672159" cy="1065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59903" algn="just">
              <a:lnSpc>
                <a:spcPct val="115000"/>
              </a:lnSpc>
              <a:tabLst>
                <a:tab pos="7199990" algn="l"/>
                <a:tab pos="10080494" algn="l"/>
              </a:tabLst>
            </a:pPr>
            <a:r>
              <a:rPr lang="vi-VN" sz="5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Parabol</a:t>
            </a:r>
            <a:r>
              <a:rPr lang="vi-VN" sz="5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5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-74613" y="5791200"/>
                <a:ext cx="23742206" cy="938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:r>
                  <a:rPr lang="vi-VN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𝑦𝑖</m:t>
                    </m:r>
                  </m:oMath>
                </a14:m>
                <a:r>
                  <a:rPr lang="vi-VN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</m:e>
                    </m:d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 biểu diễn bởi điểm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mặt phẳng </a:t>
                </a:r>
                <a14:m>
                  <m:oMath xmlns:m="http://schemas.openxmlformats.org/officeDocument/2006/math"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𝑂𝑥𝑦</m:t>
                    </m:r>
                  </m:oMath>
                </a14:m>
                <a:endParaRPr lang="en-US" sz="5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4613" y="5791200"/>
                <a:ext cx="23742206" cy="938847"/>
              </a:xfrm>
              <a:prstGeom prst="rect">
                <a:avLst/>
              </a:prstGeom>
              <a:blipFill rotWithShape="1">
                <a:blip r:embed="rId4"/>
                <a:stretch>
                  <a:fillRect t="-11688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-150813" y="6934200"/>
                <a:ext cx="9784730" cy="9379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e>
                        </m:d>
                      </m:e>
                    </m:d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d>
                  </m:oMath>
                </a14:m>
                <a:endParaRPr lang="en-US" sz="5200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0813" y="6934200"/>
                <a:ext cx="9784730" cy="937949"/>
              </a:xfrm>
              <a:prstGeom prst="rect">
                <a:avLst/>
              </a:prstGeom>
              <a:blipFill rotWithShape="1">
                <a:blip r:embed="rId5"/>
                <a:stretch>
                  <a:fillRect t="-11765" b="-3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81767" y="7972221"/>
                <a:ext cx="10063396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𝑦𝑖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𝑦𝑖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767" y="7972221"/>
                <a:ext cx="10063396" cy="89255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512193" y="8997084"/>
                <a:ext cx="12586394" cy="10613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dirty="0">
                    <a:solidFill>
                      <a:prstClr val="black"/>
                    </a:solidFill>
                    <a:ea typeface="Calibri" panose="020F0502020204030204" pitchFamily="34" charset="0"/>
                    <a:cs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ad>
                      <m:radPr>
                        <m:degHide m:val="on"/>
                        <m:ctrlPr>
                          <a:rPr lang="en-US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  <m:sup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5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93" y="8997084"/>
                <a:ext cx="12586394" cy="106131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359720" y="10308848"/>
                <a:ext cx="11595867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dirty="0">
                    <a:solidFill>
                      <a:prstClr val="black"/>
                    </a:solidFill>
                    <a:ea typeface="Calibri" panose="020F0502020204030204" pitchFamily="34" charset="0"/>
                    <a:cs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52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720" y="10308848"/>
                <a:ext cx="11595867" cy="89255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373186" y="11375648"/>
                <a:ext cx="6858001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200" dirty="0" smtClean="0">
                    <a:solidFill>
                      <a:prstClr val="black"/>
                    </a:solidFill>
                    <a:ea typeface="Calibri" panose="020F0502020204030204" pitchFamily="34" charset="0"/>
                    <a:cs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5200" b="0" i="1" smtClean="0">
                        <a:solidFill>
                          <a:prstClr val="black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5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5200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186" y="11375648"/>
                <a:ext cx="6858001" cy="169277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230187" y="12093815"/>
                <a:ext cx="21813935" cy="938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:r>
                  <a:rPr lang="en-US" sz="5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5200" b="0" i="1" smtClean="0">
                        <a:solidFill>
                          <a:prstClr val="black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5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87" y="12093815"/>
                <a:ext cx="21813935" cy="938847"/>
              </a:xfrm>
              <a:prstGeom prst="rect">
                <a:avLst/>
              </a:prstGeom>
              <a:blipFill rotWithShape="1">
                <a:blip r:embed="rId10"/>
                <a:stretch>
                  <a:fillRect t="-11688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Connector 62"/>
          <p:cNvCxnSpPr/>
          <p:nvPr/>
        </p:nvCxnSpPr>
        <p:spPr>
          <a:xfrm>
            <a:off x="18575366" y="7093071"/>
            <a:ext cx="0" cy="6546729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7451387" y="6620542"/>
                <a:ext cx="6539621" cy="628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Chú ý: </a:t>
                </a:r>
                <a:r>
                  <a:rPr lang="en-US" sz="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5000" i="1">
                            <a:solidFill>
                              <a:srgbClr val="FF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sz="5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5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5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5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5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5000" i="1">
                            <a:solidFill>
                              <a:srgbClr val="FF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sz="5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5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5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5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50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259903">
                  <a:lnSpc>
                    <a:spcPct val="115000"/>
                  </a:lnSpc>
                </a:pPr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i="1">
                            <a:solidFill>
                              <a:srgbClr val="FF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5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5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solidFill>
                              <a:srgbClr val="FF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5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cho </a:t>
                </a:r>
                <a:r>
                  <a:rPr lang="en-US" sz="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endParaRPr lang="vi-VN" sz="5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259903">
                  <a:lnSpc>
                    <a:spcPct val="115000"/>
                  </a:lnSpc>
                </a:pPr>
                <a:r>
                  <a:rPr lang="en-US" sz="50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phức</a:t>
                </a:r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1387" y="6620542"/>
                <a:ext cx="6539621" cy="6286336"/>
              </a:xfrm>
              <a:prstGeom prst="rect">
                <a:avLst/>
              </a:prstGeom>
              <a:blipFill rotWithShape="1">
                <a:blip r:embed="rId11"/>
                <a:stretch>
                  <a:fillRect t="-1649" b="-3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76"/>
          <p:cNvGrpSpPr/>
          <p:nvPr/>
        </p:nvGrpSpPr>
        <p:grpSpPr>
          <a:xfrm>
            <a:off x="294152" y="238104"/>
            <a:ext cx="3582337" cy="1402753"/>
            <a:chOff x="534987" y="1647866"/>
            <a:chExt cx="3510881" cy="1176337"/>
          </a:xfrm>
        </p:grpSpPr>
        <p:sp>
          <p:nvSpPr>
            <p:cNvPr id="78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54774"/>
              <a:endParaRPr lang="en-US" sz="6400">
                <a:solidFill>
                  <a:prstClr val="white"/>
                </a:solidFill>
              </a:endParaRPr>
            </a:p>
          </p:txBody>
        </p:sp>
        <p:sp>
          <p:nvSpPr>
            <p:cNvPr id="79" name="Pentagon 78"/>
            <p:cNvSpPr/>
            <p:nvPr/>
          </p:nvSpPr>
          <p:spPr bwMode="auto">
            <a:xfrm>
              <a:off x="534987" y="1647866"/>
              <a:ext cx="3505200" cy="955675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54774"/>
              <a:endParaRPr lang="en-US" sz="6400">
                <a:solidFill>
                  <a:prstClr val="white"/>
                </a:solidFill>
              </a:endParaRPr>
            </a:p>
          </p:txBody>
        </p:sp>
        <p:grpSp>
          <p:nvGrpSpPr>
            <p:cNvPr id="80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83" name="Freeform 82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84" name="Freeform 83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85" name="Freeform 84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86" name="Rectangle 85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87" name="Rectangle 86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88" name="Rectangle 87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90" name="Rectangle 89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</p:grpSp>
        <p:sp>
          <p:nvSpPr>
            <p:cNvPr id="81" name="Chevron 80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>
                <a:solidFill>
                  <a:schemeClr val="tx1"/>
                </a:solidFill>
              </a:endParaRPr>
            </a:p>
          </p:txBody>
        </p:sp>
        <p:sp>
          <p:nvSpPr>
            <p:cNvPr id="82" name="TextBox 13"/>
            <p:cNvSpPr txBox="1">
              <a:spLocks noChangeArrowheads="1"/>
            </p:cNvSpPr>
            <p:nvPr/>
          </p:nvSpPr>
          <p:spPr bwMode="auto">
            <a:xfrm>
              <a:off x="1300967" y="1653394"/>
              <a:ext cx="2744901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6000" dirty="0" err="1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Câu</a:t>
              </a:r>
              <a:r>
                <a:rPr lang="vi-VN" sz="60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27</a:t>
              </a:r>
              <a:r>
                <a:rPr lang="en-US" sz="60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endParaRPr lang="en-US" sz="60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60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50" grpId="0" animBg="1"/>
      <p:bldP spid="15" grpId="0"/>
      <p:bldP spid="16" grpId="0"/>
      <p:bldP spid="17" grpId="0"/>
      <p:bldP spid="18" grpId="0"/>
      <p:bldP spid="19" grpId="0"/>
      <p:bldP spid="20" grpId="0"/>
      <p:bldP spid="22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99013" y="356911"/>
            <a:ext cx="23708803" cy="7263089"/>
            <a:chOff x="539751" y="1682537"/>
            <a:chExt cx="23235893" cy="2283331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655458" y="1682537"/>
              <a:ext cx="23120186" cy="22833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9751" y="1771634"/>
              <a:ext cx="861562" cy="1052569"/>
              <a:chOff x="539751" y="1771634"/>
              <a:chExt cx="861562" cy="1052569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63693"/>
                <a:ext cx="582199" cy="421881"/>
                <a:chOff x="7440266" y="3436652"/>
                <a:chExt cx="757238" cy="600073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71313" cy="334251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0AB9FB-A402-43C6-830F-BAC47ED452D0}"/>
              </a:ext>
            </a:extLst>
          </p:cNvPr>
          <p:cNvGrpSpPr/>
          <p:nvPr/>
        </p:nvGrpSpPr>
        <p:grpSpPr>
          <a:xfrm>
            <a:off x="946447" y="8534400"/>
            <a:ext cx="10366229" cy="1234536"/>
            <a:chOff x="1458731" y="6334162"/>
            <a:chExt cx="13782856" cy="123453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0839FD11-1E39-4EBB-A7FB-DEB39691C378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2194087-0D43-42CA-A1D2-4373C69CC457}"/>
              </a:ext>
            </a:extLst>
          </p:cNvPr>
          <p:cNvGrpSpPr/>
          <p:nvPr/>
        </p:nvGrpSpPr>
        <p:grpSpPr>
          <a:xfrm>
            <a:off x="13031786" y="8610600"/>
            <a:ext cx="9896263" cy="1234536"/>
            <a:chOff x="1458731" y="6334162"/>
            <a:chExt cx="13782856" cy="123453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FB0B6341-256C-4170-AF4E-1216E5EDD04C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D274B26-9415-432A-9282-BDEF246F0009}"/>
              </a:ext>
            </a:extLst>
          </p:cNvPr>
          <p:cNvGrpSpPr/>
          <p:nvPr/>
        </p:nvGrpSpPr>
        <p:grpSpPr>
          <a:xfrm>
            <a:off x="1000137" y="10058400"/>
            <a:ext cx="10355250" cy="1234536"/>
            <a:chOff x="1458731" y="6334162"/>
            <a:chExt cx="13700518" cy="123453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6E15A8FC-94CE-45FB-8D02-B33F2327F992}"/>
                </a:ext>
              </a:extLst>
            </p:cNvPr>
            <p:cNvSpPr/>
            <p:nvPr/>
          </p:nvSpPr>
          <p:spPr>
            <a:xfrm>
              <a:off x="2058046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E278C7C5-EAEF-4F1A-B3FB-29FCE054F0E0}"/>
              </a:ext>
            </a:extLst>
          </p:cNvPr>
          <p:cNvGrpSpPr/>
          <p:nvPr/>
        </p:nvGrpSpPr>
        <p:grpSpPr>
          <a:xfrm>
            <a:off x="13107987" y="10065166"/>
            <a:ext cx="9829800" cy="1234536"/>
            <a:chOff x="834143" y="6334162"/>
            <a:chExt cx="13622934" cy="123453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C4F0F9CE-3F15-4D47-A2C9-5C6F65E0E3FB}"/>
                </a:ext>
              </a:extLst>
            </p:cNvPr>
            <p:cNvSpPr/>
            <p:nvPr/>
          </p:nvSpPr>
          <p:spPr>
            <a:xfrm>
              <a:off x="1355875" y="6334162"/>
              <a:ext cx="13101202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800"/>
                </a:spcBef>
              </a:pPr>
              <a:endParaRPr lang="vi-VN" sz="600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7C2C013-2C1D-4DEE-A68B-FF23256FE92A}"/>
                </a:ext>
              </a:extLst>
            </p:cNvPr>
            <p:cNvSpPr/>
            <p:nvPr/>
          </p:nvSpPr>
          <p:spPr>
            <a:xfrm>
              <a:off x="834143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94152" y="238104"/>
            <a:ext cx="3582337" cy="1402753"/>
            <a:chOff x="534987" y="1647866"/>
            <a:chExt cx="3510881" cy="1176337"/>
          </a:xfrm>
        </p:grpSpPr>
        <p:sp>
          <p:nvSpPr>
            <p:cNvPr id="40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54774"/>
              <a:endParaRPr lang="en-US" sz="6400">
                <a:solidFill>
                  <a:prstClr val="white"/>
                </a:solidFill>
              </a:endParaRPr>
            </a:p>
          </p:txBody>
        </p:sp>
        <p:sp>
          <p:nvSpPr>
            <p:cNvPr id="41" name="Pentagon 40"/>
            <p:cNvSpPr/>
            <p:nvPr/>
          </p:nvSpPr>
          <p:spPr bwMode="auto">
            <a:xfrm>
              <a:off x="534987" y="1647866"/>
              <a:ext cx="3505200" cy="955675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54774"/>
              <a:endParaRPr lang="en-US" sz="6400">
                <a:solidFill>
                  <a:prstClr val="white"/>
                </a:solidFill>
              </a:endParaRPr>
            </a:p>
          </p:txBody>
        </p:sp>
        <p:grpSp>
          <p:nvGrpSpPr>
            <p:cNvPr id="42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53" name="Freeform 52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54" name="Freeform 53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56" name="Rectangle 55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</p:grpSp>
        <p:sp>
          <p:nvSpPr>
            <p:cNvPr id="51" name="Chevron 50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>
                <a:solidFill>
                  <a:schemeClr val="tx1"/>
                </a:solidFill>
              </a:endParaRPr>
            </a:p>
          </p:txBody>
        </p:sp>
        <p:sp>
          <p:nvSpPr>
            <p:cNvPr id="52" name="TextBox 13"/>
            <p:cNvSpPr txBox="1">
              <a:spLocks noChangeArrowheads="1"/>
            </p:cNvSpPr>
            <p:nvPr/>
          </p:nvSpPr>
          <p:spPr bwMode="auto">
            <a:xfrm>
              <a:off x="1300967" y="1653394"/>
              <a:ext cx="2744901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6000" dirty="0" err="1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Câu</a:t>
              </a:r>
              <a:r>
                <a:rPr lang="vi-VN" sz="60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28</a:t>
              </a:r>
              <a:r>
                <a:rPr lang="en-US" sz="60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endParaRPr lang="en-US" sz="60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5526" y="1371600"/>
                <a:ext cx="13131437" cy="4391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indent="-1259903"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vi-VN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hình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vi-VN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giới hạn bởi đồ thị </a:t>
                </a:r>
                <a:endParaRPr lang="vi-VN" sz="55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259903" indent="-1259903"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vi-VN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 </a:t>
                </a:r>
                <a:r>
                  <a:rPr lang="vi-VN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hai </a:t>
                </a:r>
                <a:r>
                  <a:rPr lang="vi-VN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vi-VN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vi-VN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endParaRPr lang="vi-VN" sz="55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259903" indent="-1259903">
                  <a:lnSpc>
                    <a:spcPct val="115000"/>
                  </a:lnSpc>
                  <a:tabLst>
                    <a:tab pos="1259903" algn="l"/>
                  </a:tabLst>
                </a:pP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vi-VN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(phần tô đậm trong </a:t>
                </a:r>
                <a:r>
                  <a:rPr lang="vi-VN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 vẽ). </a:t>
                </a:r>
              </a:p>
              <a:p>
                <a:pPr marL="1259903" indent="-1259903"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vi-VN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</a:t>
                </a:r>
                <a:r>
                  <a:rPr lang="vi-VN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tích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vi-VN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hình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vi-VN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55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26" y="1371600"/>
                <a:ext cx="13131437" cy="4391908"/>
              </a:xfrm>
              <a:prstGeom prst="rect">
                <a:avLst/>
              </a:prstGeom>
              <a:blipFill rotWithShape="1">
                <a:blip r:embed="rId3"/>
                <a:stretch>
                  <a:fillRect l="-2507" t="-2639" b="-5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Picture 59" descr="geogebr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63" y="784284"/>
            <a:ext cx="9658024" cy="595256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70692" y="8797596"/>
                <a:ext cx="4555671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8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func>
                      <m:func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𝑙𝑛</m:t>
                        </m:r>
                      </m:fName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func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692" y="8797596"/>
                <a:ext cx="4555671" cy="938719"/>
              </a:xfrm>
              <a:prstGeom prst="rect">
                <a:avLst/>
              </a:prstGeom>
              <a:blipFill rotWithShape="1">
                <a:blip r:embed="rId5"/>
                <a:stretch>
                  <a:fillRect t="-19481" r="-6292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6003587" y="8873796"/>
                <a:ext cx="4555671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8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func>
                      <m:func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𝑙𝑛</m:t>
                        </m:r>
                      </m:fName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func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3587" y="8873796"/>
                <a:ext cx="4555671" cy="938719"/>
              </a:xfrm>
              <a:prstGeom prst="rect">
                <a:avLst/>
              </a:prstGeom>
              <a:blipFill rotWithShape="1">
                <a:blip r:embed="rId6"/>
                <a:stretch>
                  <a:fillRect t="-19481" r="-6283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876489" y="10134600"/>
                <a:ext cx="3323730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func>
                      <m:func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𝑙𝑛</m:t>
                        </m:r>
                      </m:fName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func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489" y="10134600"/>
                <a:ext cx="3323730" cy="938719"/>
              </a:xfrm>
              <a:prstGeom prst="rect">
                <a:avLst/>
              </a:prstGeom>
              <a:blipFill rotWithShape="1">
                <a:blip r:embed="rId7"/>
                <a:stretch>
                  <a:fillRect t="-19608" r="-8991" b="-37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708187" y="10156702"/>
                <a:ext cx="6355201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  <a:tabLst>
                    <a:tab pos="7199990" algn="l"/>
                    <a:tab pos="10080494" algn="l"/>
                  </a:tabLst>
                </a:pPr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func>
                      <m:func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𝑙𝑛</m:t>
                        </m:r>
                      </m:fName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func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8187" y="10156702"/>
                <a:ext cx="6355201" cy="987643"/>
              </a:xfrm>
              <a:prstGeom prst="rect">
                <a:avLst/>
              </a:prstGeom>
              <a:blipFill rotWithShape="1">
                <a:blip r:embed="rId8"/>
                <a:stretch>
                  <a:fillRect t="-11728" r="-4319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570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52811" y="380890"/>
            <a:ext cx="23934365" cy="12877921"/>
            <a:chOff x="184495" y="3641002"/>
            <a:chExt cx="12046267" cy="1984661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641020"/>
              <a:ext cx="12046267" cy="19846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41002"/>
              <a:ext cx="2342697" cy="188540"/>
              <a:chOff x="1275608" y="6248085"/>
              <a:chExt cx="4592536" cy="342570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665883" y="4388393"/>
                <a:ext cx="33263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2" y="6269432"/>
                <a:ext cx="2938230" cy="284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248085"/>
                <a:ext cx="852450" cy="324482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291229" y="6282342"/>
                <a:ext cx="1015279" cy="30717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3987" y="4516438"/>
                <a:ext cx="14606371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:r>
                  <a:rPr lang="vi-VN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Dựa vào hình vẽ, diện tích hình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vi-VN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là</a:t>
                </a:r>
                <a:r>
                  <a:rPr lang="vi-VN" sz="55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:endParaRPr lang="en-US" sz="5500" dirty="0">
                  <a:solidFill>
                    <a:srgbClr val="7030A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87" y="4516438"/>
                <a:ext cx="14606371" cy="987643"/>
              </a:xfrm>
              <a:prstGeom prst="rect">
                <a:avLst/>
              </a:prstGeom>
              <a:blipFill rotWithShape="1">
                <a:blip r:embed="rId3"/>
                <a:stretch>
                  <a:fillRect t="-11728" r="-209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 descr="geogebr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985" y="4303937"/>
            <a:ext cx="7946802" cy="727846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3987" y="5735638"/>
                <a:ext cx="15849600" cy="2309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𝑆</m:t>
                      </m:r>
                      <m:r>
                        <a:rPr lang="en-US" sz="5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nary>
                        <m:naryPr>
                          <m:ctrlPr>
                            <a:rPr lang="en-US" sz="55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sub>
                        <m:sup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sup>
                        <m:e>
                          <m:d>
                            <m:dPr>
                              <m:ctrlP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55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−</m:t>
                                  </m:r>
                                  <m:r>
                                    <a:rPr lang="en-US" sz="5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5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5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𝑑𝑥</m:t>
                          </m:r>
                        </m:e>
                      </m:nary>
                      <m:r>
                        <a:rPr lang="en-US" sz="5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nary>
                        <m:naryPr>
                          <m:ctrlPr>
                            <a:rPr lang="en-US" sz="55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sub>
                        <m:sup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p>
                        <m:e>
                          <m:d>
                            <m:dPr>
                              <m:ctrlP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5500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87" y="5735638"/>
                <a:ext cx="15849600" cy="23097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761129" y="8250238"/>
                <a:ext cx="13175658" cy="2020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nary>
                        <m:naryPr>
                          <m:ctrlPr>
                            <a:rPr lang="en-US" sz="55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sub>
                        <m:sup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sup>
                        <m:e>
                          <m:d>
                            <m:dPr>
                              <m:ctrlP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55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5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𝑑𝑥</m:t>
                          </m:r>
                        </m:e>
                      </m:nary>
                      <m:r>
                        <a:rPr lang="en-US" sz="5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nary>
                        <m:naryPr>
                          <m:ctrlPr>
                            <a:rPr lang="en-US" sz="55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sub>
                        <m:sup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p>
                        <m:e>
                          <m:d>
                            <m:dPr>
                              <m:ctrlP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5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129" y="8250238"/>
                <a:ext cx="13175658" cy="202055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87387" y="10692702"/>
                <a:ext cx="21412200" cy="1956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55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lang="en-US" sz="55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en-US" sz="55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lang="en-US" sz="55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3</m:t>
                                </m:r>
                                <m:func>
                                  <m:funcPr>
                                    <m:ctrlPr>
                                      <a:rPr lang="en-US" sz="55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libri" panose="020F050202020403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55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𝑙𝑛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55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  <a:ea typeface="Calibri" panose="020F0502020204030204" pitchFamily="34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55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55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55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2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</m:d>
                      </m:e>
                      <m:sub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sub>
                      <m:sup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bSup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sSubSup>
                      <m:sSubSup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55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55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55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  <a:ea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55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55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55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55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55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b>
                      <m:sup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p>
                    </m:sSubSup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func>
                      <m:func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𝑙𝑛</m:t>
                        </m:r>
                      </m:fName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func>
                  </m:oMath>
                </a14:m>
                <a:r>
                  <a:rPr lang="vi-VN" sz="55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55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87" y="10692702"/>
                <a:ext cx="21412200" cy="1956498"/>
              </a:xfrm>
              <a:prstGeom prst="rect">
                <a:avLst/>
              </a:prstGeom>
              <a:blipFill rotWithShape="1">
                <a:blip r:embed="rId7"/>
                <a:stretch>
                  <a:fillRect b="-1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D0AB9FB-A402-43C6-830F-BAC47ED452D0}"/>
              </a:ext>
            </a:extLst>
          </p:cNvPr>
          <p:cNvGrpSpPr/>
          <p:nvPr/>
        </p:nvGrpSpPr>
        <p:grpSpPr>
          <a:xfrm>
            <a:off x="946447" y="1219200"/>
            <a:ext cx="10366229" cy="1234536"/>
            <a:chOff x="1458731" y="6334162"/>
            <a:chExt cx="13782856" cy="123453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0839FD11-1E39-4EBB-A7FB-DEB39691C378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2194087-0D43-42CA-A1D2-4373C69CC457}"/>
              </a:ext>
            </a:extLst>
          </p:cNvPr>
          <p:cNvGrpSpPr/>
          <p:nvPr/>
        </p:nvGrpSpPr>
        <p:grpSpPr>
          <a:xfrm>
            <a:off x="13031786" y="1295400"/>
            <a:ext cx="9896263" cy="1234536"/>
            <a:chOff x="1458731" y="6334162"/>
            <a:chExt cx="13782856" cy="123453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FB0B6341-256C-4170-AF4E-1216E5EDD04C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D274B26-9415-432A-9282-BDEF246F0009}"/>
              </a:ext>
            </a:extLst>
          </p:cNvPr>
          <p:cNvGrpSpPr/>
          <p:nvPr/>
        </p:nvGrpSpPr>
        <p:grpSpPr>
          <a:xfrm>
            <a:off x="1000137" y="2743200"/>
            <a:ext cx="10355250" cy="1234536"/>
            <a:chOff x="1458731" y="6334162"/>
            <a:chExt cx="13700518" cy="123453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6E15A8FC-94CE-45FB-8D02-B33F2327F992}"/>
                </a:ext>
              </a:extLst>
            </p:cNvPr>
            <p:cNvSpPr/>
            <p:nvPr/>
          </p:nvSpPr>
          <p:spPr>
            <a:xfrm>
              <a:off x="2058046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E278C7C5-EAEF-4F1A-B3FB-29FCE054F0E0}"/>
              </a:ext>
            </a:extLst>
          </p:cNvPr>
          <p:cNvGrpSpPr/>
          <p:nvPr/>
        </p:nvGrpSpPr>
        <p:grpSpPr>
          <a:xfrm>
            <a:off x="13107987" y="2749966"/>
            <a:ext cx="9829800" cy="1234536"/>
            <a:chOff x="834143" y="6334162"/>
            <a:chExt cx="13622934" cy="123453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C4F0F9CE-3F15-4D47-A2C9-5C6F65E0E3FB}"/>
                </a:ext>
              </a:extLst>
            </p:cNvPr>
            <p:cNvSpPr/>
            <p:nvPr/>
          </p:nvSpPr>
          <p:spPr>
            <a:xfrm>
              <a:off x="1355875" y="6334162"/>
              <a:ext cx="13101202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800"/>
                </a:spcBef>
              </a:pPr>
              <a:endParaRPr lang="vi-VN" sz="600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7C2C013-2C1D-4DEE-A68B-FF23256FE92A}"/>
                </a:ext>
              </a:extLst>
            </p:cNvPr>
            <p:cNvSpPr/>
            <p:nvPr/>
          </p:nvSpPr>
          <p:spPr>
            <a:xfrm>
              <a:off x="834143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432E638B-F586-4599-B26E-BBF1E009BB5A}"/>
              </a:ext>
            </a:extLst>
          </p:cNvPr>
          <p:cNvSpPr/>
          <p:nvPr/>
        </p:nvSpPr>
        <p:spPr>
          <a:xfrm>
            <a:off x="915987" y="2936475"/>
            <a:ext cx="1134683" cy="1000532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latin typeface="+mj-lt"/>
                <a:ea typeface="Tahoma" pitchFamily="34" charset="0"/>
                <a:cs typeface="Tahoma" pitchFamily="34" charset="0"/>
              </a:rPr>
              <a:t>C</a:t>
            </a:r>
            <a:endParaRPr lang="en-US" sz="6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3870692" y="1482396"/>
                <a:ext cx="4555671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8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func>
                      <m:func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𝑙𝑛</m:t>
                        </m:r>
                      </m:fName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func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692" y="1482396"/>
                <a:ext cx="4555671" cy="938719"/>
              </a:xfrm>
              <a:prstGeom prst="rect">
                <a:avLst/>
              </a:prstGeom>
              <a:blipFill rotWithShape="1">
                <a:blip r:embed="rId8"/>
                <a:stretch>
                  <a:fillRect t="-19481" r="-6292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16003587" y="1558596"/>
                <a:ext cx="4555671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8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func>
                      <m:func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𝑙𝑛</m:t>
                        </m:r>
                      </m:fName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func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3587" y="1558596"/>
                <a:ext cx="4555671" cy="938719"/>
              </a:xfrm>
              <a:prstGeom prst="rect">
                <a:avLst/>
              </a:prstGeom>
              <a:blipFill rotWithShape="1">
                <a:blip r:embed="rId9"/>
                <a:stretch>
                  <a:fillRect t="-19481" r="-6283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3876489" y="2819400"/>
                <a:ext cx="3323730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func>
                      <m:func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𝑙𝑛</m:t>
                        </m:r>
                      </m:fName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func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489" y="2819400"/>
                <a:ext cx="3323730" cy="938719"/>
              </a:xfrm>
              <a:prstGeom prst="rect">
                <a:avLst/>
              </a:prstGeom>
              <a:blipFill rotWithShape="1">
                <a:blip r:embed="rId10"/>
                <a:stretch>
                  <a:fillRect t="-19608" r="-8991" b="-37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14708187" y="2841502"/>
                <a:ext cx="6355201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  <a:tabLst>
                    <a:tab pos="7199990" algn="l"/>
                    <a:tab pos="10080494" algn="l"/>
                  </a:tabLst>
                </a:pPr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func>
                      <m:func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𝑙𝑛</m:t>
                        </m:r>
                      </m:fName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func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8187" y="2841502"/>
                <a:ext cx="6355201" cy="987643"/>
              </a:xfrm>
              <a:prstGeom prst="rect">
                <a:avLst/>
              </a:prstGeom>
              <a:blipFill rotWithShape="1">
                <a:blip r:embed="rId11"/>
                <a:stretch>
                  <a:fillRect t="-11728" r="-4319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570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/>
      <p:bldP spid="4" grpId="0"/>
      <p:bldP spid="11" grpId="0"/>
      <p:bldP spid="12" grpId="0"/>
      <p:bldP spid="46" grpId="0" animBg="1"/>
      <p:bldP spid="47" grpId="0"/>
      <p:bldP spid="48" grpId="0"/>
      <p:bldP spid="49" grpId="0"/>
      <p:bldP spid="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879" y="3695426"/>
            <a:ext cx="24388465" cy="9944374"/>
            <a:chOff x="-18876" y="3636275"/>
            <a:chExt cx="12065056" cy="4456375"/>
          </a:xfrm>
        </p:grpSpPr>
        <p:sp>
          <p:nvSpPr>
            <p:cNvPr id="5" name="Rounded Rectangle 4"/>
            <p:cNvSpPr/>
            <p:nvPr/>
          </p:nvSpPr>
          <p:spPr>
            <a:xfrm>
              <a:off x="-18876" y="3865218"/>
              <a:ext cx="12065056" cy="42274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3987" y="-11380"/>
            <a:ext cx="17712250" cy="3558993"/>
            <a:chOff x="534987" y="1647866"/>
            <a:chExt cx="16781215" cy="2984533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16560553" cy="291150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2" cy="1176337"/>
              <a:chOff x="534987" y="1647866"/>
              <a:chExt cx="3510882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8" y="1653394"/>
                <a:ext cx="2744901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29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7276742" y="61624"/>
            <a:ext cx="3776053" cy="1864349"/>
            <a:chOff x="241306" y="1106599"/>
            <a:chExt cx="1558465" cy="896372"/>
          </a:xfrm>
        </p:grpSpPr>
        <p:sp>
          <p:nvSpPr>
            <p:cNvPr id="55" name="Rectangle 54"/>
            <p:cNvSpPr/>
            <p:nvPr/>
          </p:nvSpPr>
          <p:spPr>
            <a:xfrm>
              <a:off x="531850" y="1106599"/>
              <a:ext cx="1267921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20232" y="1318240"/>
              <a:ext cx="1151702" cy="48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lnSpc>
                  <a:spcPct val="115000"/>
                </a:lnSpc>
                <a:spcAft>
                  <a:spcPts val="800"/>
                </a:spcAft>
                <a:defRPr sz="32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endParaRPr lang="en-US" sz="5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98212" y="61624"/>
            <a:ext cx="3912763" cy="2055258"/>
            <a:chOff x="241306" y="1106599"/>
            <a:chExt cx="1788157" cy="896372"/>
          </a:xfrm>
        </p:grpSpPr>
        <p:sp>
          <p:nvSpPr>
            <p:cNvPr id="59" name="Rectangle 58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11361" y="1298581"/>
              <a:ext cx="1013413" cy="435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lnSpc>
                  <a:spcPct val="115000"/>
                </a:lnSpc>
                <a:spcAft>
                  <a:spcPts val="800"/>
                </a:spcAft>
                <a:defRPr sz="3000" i="1">
                  <a:solidFill>
                    <a:schemeClr val="bg1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endParaRPr lang="en-US" sz="56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7124136" y="1954992"/>
            <a:ext cx="3832450" cy="1948749"/>
            <a:chOff x="241306" y="1006293"/>
            <a:chExt cx="1572393" cy="996678"/>
          </a:xfrm>
        </p:grpSpPr>
        <p:sp>
          <p:nvSpPr>
            <p:cNvPr id="67" name="Rectangle 66"/>
            <p:cNvSpPr/>
            <p:nvPr/>
          </p:nvSpPr>
          <p:spPr>
            <a:xfrm>
              <a:off x="545778" y="1006293"/>
              <a:ext cx="1267921" cy="9966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99272" y="1236297"/>
              <a:ext cx="1013413" cy="313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lnSpc>
                  <a:spcPct val="115000"/>
                </a:lnSpc>
                <a:spcAft>
                  <a:spcPts val="800"/>
                </a:spcAft>
                <a:defRPr sz="32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0398212" y="1983342"/>
            <a:ext cx="3912763" cy="1962345"/>
            <a:chOff x="241306" y="1106599"/>
            <a:chExt cx="1788157" cy="896372"/>
          </a:xfrm>
        </p:grpSpPr>
        <p:sp>
          <p:nvSpPr>
            <p:cNvPr id="83" name="Rectangle 82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99272" y="1244802"/>
              <a:ext cx="1013413" cy="488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lnSpc>
                  <a:spcPct val="115000"/>
                </a:lnSpc>
                <a:spcAft>
                  <a:spcPts val="800"/>
                </a:spcAft>
                <a:defRPr sz="32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8" name="Oval 77"/>
          <p:cNvSpPr/>
          <p:nvPr/>
        </p:nvSpPr>
        <p:spPr>
          <a:xfrm>
            <a:off x="17134709" y="2472453"/>
            <a:ext cx="1441033" cy="11470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p:cxnSp>
        <p:nvCxnSpPr>
          <p:cNvPr id="93" name="Straight Connector 92"/>
          <p:cNvCxnSpPr/>
          <p:nvPr/>
        </p:nvCxnSpPr>
        <p:spPr>
          <a:xfrm>
            <a:off x="15546387" y="4958244"/>
            <a:ext cx="0" cy="831830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Action Button: Forward or Next 97">
            <a:hlinkClick r:id="" action="ppaction://noaction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03688" y="93331"/>
                <a:ext cx="15180899" cy="3107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indent="-1259903"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vi-VN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:r>
                  <a:rPr lang="en-US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chóp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vi-VN" sz="55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259903" indent="-1259903">
                  <a:lnSpc>
                    <a:spcPct val="115000"/>
                  </a:lnSpc>
                  <a:tabLst>
                    <a:tab pos="1259903" algn="l"/>
                  </a:tabLst>
                </a:pP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𝑆𝐵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𝑆𝐴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vi-VN" sz="55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259903" indent="-1259903"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𝑆𝐵𝐷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endParaRPr lang="en-US" sz="55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688" y="93331"/>
                <a:ext cx="15180899" cy="3107069"/>
              </a:xfrm>
              <a:prstGeom prst="rect">
                <a:avLst/>
              </a:prstGeom>
              <a:blipFill rotWithShape="1">
                <a:blip r:embed="rId2"/>
                <a:stretch>
                  <a:fillRect l="-2168" t="-3725" b="-8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822987" y="457200"/>
                <a:ext cx="1407758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2987" y="457200"/>
                <a:ext cx="1407758" cy="938719"/>
              </a:xfrm>
              <a:prstGeom prst="rect">
                <a:avLst/>
              </a:prstGeom>
              <a:blipFill rotWithShape="1">
                <a:blip r:embed="rId3"/>
                <a:stretch>
                  <a:fillRect t="-19481" r="-2251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139629" y="533400"/>
                <a:ext cx="1407758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9629" y="533400"/>
                <a:ext cx="1407758" cy="938719"/>
              </a:xfrm>
              <a:prstGeom prst="rect">
                <a:avLst/>
              </a:prstGeom>
              <a:blipFill rotWithShape="1">
                <a:blip r:embed="rId4"/>
                <a:stretch>
                  <a:fillRect t="-19608" r="-22511" b="-37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8746787" y="2438400"/>
                <a:ext cx="1407758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6787" y="2438400"/>
                <a:ext cx="1407758" cy="938719"/>
              </a:xfrm>
              <a:prstGeom prst="rect">
                <a:avLst/>
              </a:prstGeom>
              <a:blipFill rotWithShape="1">
                <a:blip r:embed="rId5"/>
                <a:stretch>
                  <a:fillRect t="-19481" r="-22944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0880387" y="2362200"/>
                <a:ext cx="2662574" cy="1065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>
                  <a:lnSpc>
                    <a:spcPct val="115000"/>
                  </a:lnSpc>
                  <a:tabLst>
                    <a:tab pos="7199990" algn="l"/>
                    <a:tab pos="10080494" algn="l"/>
                  </a:tabLst>
                </a:pPr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0387" y="2362200"/>
                <a:ext cx="2662574" cy="1065676"/>
              </a:xfrm>
              <a:prstGeom prst="rect">
                <a:avLst/>
              </a:prstGeom>
              <a:blipFill rotWithShape="1">
                <a:blip r:embed="rId6"/>
                <a:stretch>
                  <a:fillRect t="-10920" r="-12357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53987" y="11125200"/>
                <a:ext cx="16383000" cy="14811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𝑠𝑖𝑛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𝐴𝑆𝑂</m:t>
                            </m:r>
                          </m:e>
                        </m:acc>
                      </m:e>
                    </m:func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𝐴𝑂</m:t>
                        </m:r>
                      </m:num>
                      <m:den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𝑆𝐴</m:t>
                        </m:r>
                      </m:den>
                    </m:f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</m:den>
                    </m:f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𝐴𝑆𝑂</m:t>
                        </m:r>
                      </m:e>
                    </m:acc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30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°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87" y="11125200"/>
                <a:ext cx="16383000" cy="1481111"/>
              </a:xfrm>
              <a:prstGeom prst="rect">
                <a:avLst/>
              </a:prstGeom>
              <a:blipFill rotWithShape="1">
                <a:blip r:embed="rId7"/>
                <a:stretch>
                  <a:fillRect b="-1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6387" y="4800600"/>
                <a:ext cx="7124964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vi-VN" sz="55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87" y="4800600"/>
                <a:ext cx="7124964" cy="987643"/>
              </a:xfrm>
              <a:prstGeom prst="rect">
                <a:avLst/>
              </a:prstGeom>
              <a:blipFill rotWithShape="1">
                <a:blip r:embed="rId8"/>
                <a:stretch>
                  <a:fillRect t="-11728" r="-3764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02085" y="5867400"/>
                <a:ext cx="15244302" cy="1065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chóp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𝑆𝑂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85" y="5867400"/>
                <a:ext cx="15244302" cy="1065676"/>
              </a:xfrm>
              <a:prstGeom prst="rect">
                <a:avLst/>
              </a:prstGeom>
              <a:blipFill rotWithShape="1">
                <a:blip r:embed="rId9"/>
                <a:stretch>
                  <a:fillRect t="-10920" r="-22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06387" y="6933076"/>
                <a:ext cx="7111114" cy="9866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Do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⊥</m:t>
                    </m:r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𝑆𝐵𝐷</m:t>
                        </m:r>
                      </m:e>
                    </m:d>
                  </m:oMath>
                </a14:m>
                <a:endParaRPr lang="en-US" sz="5500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87" y="6933076"/>
                <a:ext cx="7111114" cy="986680"/>
              </a:xfrm>
              <a:prstGeom prst="rect">
                <a:avLst/>
              </a:prstGeom>
              <a:blipFill rotWithShape="1">
                <a:blip r:embed="rId10"/>
                <a:stretch>
                  <a:fillRect t="-11728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53987" y="8004064"/>
                <a:ext cx="14698148" cy="1983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góc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giữa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𝑆𝐴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phẳng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𝑆𝐵𝐷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𝐴𝑆𝑂</m:t>
                        </m:r>
                      </m:e>
                    </m:acc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87" y="8004064"/>
                <a:ext cx="14698148" cy="1983813"/>
              </a:xfrm>
              <a:prstGeom prst="rect">
                <a:avLst/>
              </a:prstGeom>
              <a:blipFill rotWithShape="1">
                <a:blip r:embed="rId11"/>
                <a:stretch>
                  <a:fillRect t="-5846" r="-2281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53987" y="10213757"/>
                <a:ext cx="12266115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Ta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𝑆𝐴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; 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𝐴𝐶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87" y="10213757"/>
                <a:ext cx="12266115" cy="987643"/>
              </a:xfrm>
              <a:prstGeom prst="rect">
                <a:avLst/>
              </a:prstGeom>
              <a:blipFill rotWithShape="1">
                <a:blip r:embed="rId12"/>
                <a:stretch>
                  <a:fillRect t="-11656" r="-1789" b="-36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/>
          <p:cNvPicPr/>
          <p:nvPr/>
        </p:nvPicPr>
        <p:blipFill>
          <a:blip r:embed="rId13"/>
          <a:stretch>
            <a:fillRect/>
          </a:stretch>
        </p:blipFill>
        <p:spPr>
          <a:xfrm>
            <a:off x="15653300" y="4772742"/>
            <a:ext cx="8427487" cy="74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8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879" y="3628099"/>
            <a:ext cx="24388465" cy="9944374"/>
            <a:chOff x="-18876" y="3636275"/>
            <a:chExt cx="12065056" cy="4456375"/>
          </a:xfrm>
        </p:grpSpPr>
        <p:sp>
          <p:nvSpPr>
            <p:cNvPr id="5" name="Rounded Rectangle 4"/>
            <p:cNvSpPr/>
            <p:nvPr/>
          </p:nvSpPr>
          <p:spPr>
            <a:xfrm>
              <a:off x="-18876" y="3865218"/>
              <a:ext cx="12065056" cy="42274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3987" y="-11380"/>
            <a:ext cx="17122755" cy="3558993"/>
            <a:chOff x="534987" y="1647866"/>
            <a:chExt cx="16781215" cy="2984533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16560553" cy="291150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6" y="1653394"/>
                <a:ext cx="2509246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30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7146586" y="61624"/>
            <a:ext cx="3776053" cy="1864349"/>
            <a:chOff x="241306" y="1106599"/>
            <a:chExt cx="1558465" cy="896372"/>
          </a:xfrm>
        </p:grpSpPr>
        <p:sp>
          <p:nvSpPr>
            <p:cNvPr id="55" name="Rectangle 54"/>
            <p:cNvSpPr/>
            <p:nvPr/>
          </p:nvSpPr>
          <p:spPr>
            <a:xfrm>
              <a:off x="531850" y="1106599"/>
              <a:ext cx="1267921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524352" y="1318240"/>
                  <a:ext cx="1151702" cy="6262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55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5500" dirty="0">
                            <a:solidFill>
                              <a:schemeClr val="bg1"/>
                            </a:solidFill>
                            <a:ea typeface="Calibri" panose="020F050202020403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5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352" y="1318240"/>
                  <a:ext cx="1151702" cy="62628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20398212" y="61624"/>
            <a:ext cx="3912763" cy="2055258"/>
            <a:chOff x="241306" y="1106599"/>
            <a:chExt cx="1788157" cy="896372"/>
          </a:xfrm>
        </p:grpSpPr>
        <p:sp>
          <p:nvSpPr>
            <p:cNvPr id="59" name="Rectangle 58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811361" y="1298581"/>
                  <a:ext cx="1013413" cy="5095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500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5500" dirty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5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1" y="1298581"/>
                  <a:ext cx="1013413" cy="50952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17124136" y="1954992"/>
            <a:ext cx="3798503" cy="1948749"/>
            <a:chOff x="241306" y="1006293"/>
            <a:chExt cx="1558465" cy="996678"/>
          </a:xfrm>
        </p:grpSpPr>
        <p:sp>
          <p:nvSpPr>
            <p:cNvPr id="67" name="Rectangle 66"/>
            <p:cNvSpPr/>
            <p:nvPr/>
          </p:nvSpPr>
          <p:spPr>
            <a:xfrm>
              <a:off x="531850" y="1006293"/>
              <a:ext cx="1267921" cy="9966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25681" y="1175585"/>
                  <a:ext cx="1013413" cy="6560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55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29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5500" dirty="0">
                            <a:solidFill>
                              <a:schemeClr val="bg1"/>
                            </a:solidFill>
                            <a:ea typeface="Calibri" panose="020F050202020403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5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681" y="1175585"/>
                  <a:ext cx="1013413" cy="65607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20398212" y="1983342"/>
            <a:ext cx="3912763" cy="1962345"/>
            <a:chOff x="241306" y="1106599"/>
            <a:chExt cx="1788157" cy="896372"/>
          </a:xfrm>
        </p:grpSpPr>
        <p:sp>
          <p:nvSpPr>
            <p:cNvPr id="83" name="Rectangle 82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99272" y="1244802"/>
              <a:ext cx="1013413" cy="488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lnSpc>
                  <a:spcPct val="115000"/>
                </a:lnSpc>
                <a:spcAft>
                  <a:spcPts val="800"/>
                </a:spcAft>
                <a:defRPr sz="32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 sz="6000" dirty="0" smtClean="0">
                  <a:solidFill>
                    <a:schemeClr val="bg1"/>
                  </a:solidFill>
                </a:rPr>
                <a:t>    21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8" name="Oval 77"/>
          <p:cNvSpPr/>
          <p:nvPr/>
        </p:nvSpPr>
        <p:spPr>
          <a:xfrm>
            <a:off x="17191504" y="381000"/>
            <a:ext cx="1310030" cy="11470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p:sp>
        <p:nvSpPr>
          <p:cNvPr id="98" name="Action Button: Forward or Next 97">
            <a:hlinkClick r:id="" action="ppaction://noaction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46028" y="322457"/>
                <a:ext cx="16678107" cy="30123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indent="-1259903"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vi-VN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</a:t>
                </a:r>
                <a:r>
                  <a:rPr lang="en-US" sz="5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phức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𝑦𝑖</m:t>
                    </m:r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</m:e>
                    </m:d>
                  </m:oMath>
                </a14:m>
                <a:r>
                  <a:rPr lang="vi-VN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vi-VN" sz="55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259903" indent="-1259903">
                  <a:lnSpc>
                    <a:spcPct val="115000"/>
                  </a:lnSpc>
                  <a:tabLst>
                    <a:tab pos="1259903" algn="l"/>
                  </a:tabLst>
                </a:pP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vi-VN" sz="55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259903" indent="-1259903"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ảo</a:t>
                </a:r>
                <a:r>
                  <a:rPr lang="en-US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̄"/>
                            <m:ctrlP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endParaRPr lang="en-US" sz="55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8" y="322457"/>
                <a:ext cx="16678107" cy="3012363"/>
              </a:xfrm>
              <a:prstGeom prst="rect">
                <a:avLst/>
              </a:prstGeom>
              <a:blipFill rotWithShape="1">
                <a:blip r:embed="rId5"/>
                <a:stretch>
                  <a:fillRect l="-1974" t="-3846" b="-9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454230" y="5162225"/>
                <a:ext cx="15073357" cy="1065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vi-VN" sz="55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endParaRPr lang="en-US" sz="5500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230" y="5162225"/>
                <a:ext cx="15073357" cy="1065676"/>
              </a:xfrm>
              <a:prstGeom prst="rect">
                <a:avLst/>
              </a:prstGeom>
              <a:blipFill rotWithShape="1">
                <a:blip r:embed="rId6"/>
                <a:stretch>
                  <a:fillRect t="-10857" b="-27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89591" y="6477000"/>
                <a:ext cx="9749144" cy="1940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5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&amp;−(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5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5500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591" y="6477000"/>
                <a:ext cx="9749144" cy="194065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2121198" y="6544936"/>
                <a:ext cx="5101589" cy="1742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1198" y="6544936"/>
                <a:ext cx="5101589" cy="1742593"/>
              </a:xfrm>
              <a:prstGeom prst="rect">
                <a:avLst/>
              </a:prstGeom>
              <a:blipFill rotWithShape="1">
                <a:blip r:embed="rId8"/>
                <a:stretch>
                  <a:fillRect r="-5615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2459736" y="8839200"/>
                <a:ext cx="9886251" cy="1154622"/>
              </a:xfrm>
              <a:prstGeom prst="rect">
                <a:avLst/>
              </a:prstGeom>
            </p:spPr>
            <p:txBody>
              <a:bodyPr wrap="none" lIns="182889" tIns="91445" rIns="182889" bIns="91445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̄"/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acc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d>
                      <m:dPr>
                        <m:begChr m:val="|"/>
                        <m:endChr m:val="|"/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̄"/>
                            <m:ctrlP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</m:acc>
                      </m:e>
                    </m:d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736" y="8839200"/>
                <a:ext cx="9886251" cy="1154622"/>
              </a:xfrm>
              <a:prstGeom prst="rect">
                <a:avLst/>
              </a:prstGeom>
              <a:blipFill rotWithShape="1">
                <a:blip r:embed="rId9"/>
                <a:stretch>
                  <a:fillRect r="-1542" b="-28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33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8" grpId="0" animBg="1"/>
      <p:bldP spid="3" grpId="0"/>
      <p:bldP spid="4" grpId="0"/>
      <p:bldP spid="11" grpId="0"/>
      <p:bldP spid="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6172200"/>
            <a:ext cx="23672882" cy="7541076"/>
            <a:chOff x="184495" y="3636275"/>
            <a:chExt cx="11834900" cy="3770538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541596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322279"/>
            <a:ext cx="23815893" cy="2725721"/>
            <a:chOff x="534987" y="1647866"/>
            <a:chExt cx="23340848" cy="2285765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221273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0" cy="1176337"/>
              <a:chOff x="534987" y="1647866"/>
              <a:chExt cx="351088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6" y="1653394"/>
                <a:ext cx="2744901" cy="851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31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77787" y="3657600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5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5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3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5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5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5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3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5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5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5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5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3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5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5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5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36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5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836296" y="642963"/>
                <a:ext cx="20233557" cy="2086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dirty="0" smtClean="0"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liên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tục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ℝ</m:t>
                    </m:r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thỏa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mãn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2</m:t>
                        </m:r>
                        <m:r>
                          <a:rPr lang="en-US" sz="55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3</m:t>
                    </m:r>
                    <m:r>
                      <a:rPr lang="en-US" sz="55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∀</m:t>
                    </m:r>
                    <m:r>
                      <a:rPr lang="en-US" sz="5500" i="1">
                        <a:latin typeface="Cambria Math"/>
                      </a:rPr>
                      <m:t>𝑥</m:t>
                    </m:r>
                    <m:r>
                      <a:rPr lang="en-US" sz="5500" i="1">
                        <a:latin typeface="Cambria Math"/>
                      </a:rPr>
                      <m:t>∈</m:t>
                    </m:r>
                    <m:r>
                      <a:rPr lang="en-US" sz="5500" i="1">
                        <a:latin typeface="Cambria Math"/>
                      </a:rPr>
                      <m:t>ℝ</m:t>
                    </m:r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rằng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</m:sup>
                      <m:e>
                        <m:r>
                          <a:rPr lang="en-US" sz="55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</a:rPr>
                          <m:t>𝑑𝑥</m:t>
                        </m:r>
                      </m:e>
                    </m:nary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1</m:t>
                    </m:r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𝐼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</a:rPr>
                          <m:t>2</m:t>
                        </m:r>
                      </m:sup>
                      <m:e>
                        <m:r>
                          <a:rPr lang="en-US" sz="55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5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296" y="642963"/>
                <a:ext cx="20233557" cy="2086405"/>
              </a:xfrm>
              <a:prstGeom prst="rect">
                <a:avLst/>
              </a:prstGeom>
              <a:blipFill rotWithShape="1">
                <a:blip r:embed="rId3"/>
                <a:stretch>
                  <a:fillRect l="-1627" t="-7872" b="-10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316576" y="4242881"/>
                <a:ext cx="3942811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5" lvl="1"/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</a:rPr>
                      <m:t>𝐼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</a:rPr>
                      <m:t>5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     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576" y="4242881"/>
                <a:ext cx="3942811" cy="938719"/>
              </a:xfrm>
              <a:prstGeom prst="rect">
                <a:avLst/>
              </a:prstGeom>
              <a:blipFill rotWithShape="1">
                <a:blip r:embed="rId4"/>
                <a:stretch>
                  <a:fillRect t="-19481" r="-7419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142149" y="4205853"/>
                <a:ext cx="4582024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/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</a:rPr>
                      <m:t>𝐼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</a:rPr>
                      <m:t>6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149" y="4205853"/>
                <a:ext cx="4582024" cy="938719"/>
              </a:xfrm>
              <a:prstGeom prst="rect">
                <a:avLst/>
              </a:prstGeom>
              <a:blipFill rotWithShape="1">
                <a:blip r:embed="rId5"/>
                <a:stretch>
                  <a:fillRect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3107987" y="4242881"/>
                <a:ext cx="3043525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:r>
                  <a:rPr lang="en-US" sz="5500" b="1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</a:rPr>
                      <m:t>𝐼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</a:rPr>
                      <m:t>3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7987" y="4242881"/>
                <a:ext cx="3043525" cy="938719"/>
              </a:xfrm>
              <a:prstGeom prst="rect">
                <a:avLst/>
              </a:prstGeom>
              <a:blipFill rotWithShape="1">
                <a:blip r:embed="rId6"/>
                <a:stretch>
                  <a:fillRect t="-19481" r="-10000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18751262" y="4191000"/>
                <a:ext cx="3043525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:r>
                  <a:rPr lang="en-US" sz="5500" b="1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</a:rPr>
                      <m:t>𝐼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51262" y="4191000"/>
                <a:ext cx="3043525" cy="938719"/>
              </a:xfrm>
              <a:prstGeom prst="rect">
                <a:avLst/>
              </a:prstGeom>
              <a:blipFill rotWithShape="1">
                <a:blip r:embed="rId7"/>
                <a:stretch>
                  <a:fillRect t="-19608" r="-10020" b="-37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628943" y="7800565"/>
                <a:ext cx="9085564" cy="1240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fr-FR" sz="55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3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3</m:t>
                    </m:r>
                    <m:r>
                      <a:rPr lang="en-US" sz="5500" i="1">
                        <a:latin typeface="Cambria Math"/>
                      </a:rPr>
                      <m:t>.</m:t>
                    </m:r>
                    <m:r>
                      <a:rPr lang="en-US" sz="5500" i="1">
                        <a:latin typeface="Cambria Math"/>
                      </a:rPr>
                      <m:t>1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3</m:t>
                    </m:r>
                    <m:r>
                      <a:rPr lang="en-US" sz="5500" i="1">
                        <a:latin typeface="Cambria Math"/>
                      </a:rPr>
                      <m:t>.</m:t>
                    </m:r>
                    <m:nary>
                      <m:naryPr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</m:sup>
                      <m:e>
                        <m:r>
                          <a:rPr lang="en-US" sz="55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5500" dirty="0"/>
                  <a:t> 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43" y="7800565"/>
                <a:ext cx="9085564" cy="1240019"/>
              </a:xfrm>
              <a:prstGeom prst="rect">
                <a:avLst/>
              </a:prstGeom>
              <a:blipFill rotWithShape="1">
                <a:blip r:embed="rId8"/>
                <a:stretch>
                  <a:fillRect l="-3622" b="-19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1509504" y="7539527"/>
                <a:ext cx="4520597" cy="19935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sz="55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55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5500" i="1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n-US" sz="5500" i="1">
                              <a:latin typeface="Cambria Math"/>
                            </a:rPr>
                            <m:t>3</m:t>
                          </m:r>
                          <m:r>
                            <a:rPr lang="en-US" sz="55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5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55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5500" i="1"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9504" y="7539527"/>
                <a:ext cx="4520597" cy="199355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5902590" y="7543800"/>
                <a:ext cx="4520597" cy="19935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sz="55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55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5500" i="1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n-US" sz="55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5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55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55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5500" i="1"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2590" y="7543800"/>
                <a:ext cx="4520597" cy="199355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763248" y="9216655"/>
                <a:ext cx="9474901" cy="12989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latin typeface="Cambria Math"/>
                          </a:rPr>
                          <m:t>2</m:t>
                        </m:r>
                      </m:den>
                    </m:f>
                    <m:nary>
                      <m:naryPr>
                        <m:limLoc m:val="subSup"/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</m:sup>
                      <m:e>
                        <m:r>
                          <a:rPr lang="en-US" sz="55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5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</a:rPr>
                          <m:t>𝑑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5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</a:rPr>
                          <m:t>,</m:t>
                        </m:r>
                      </m:e>
                    </m:nary>
                    <m:r>
                      <a:rPr lang="en-US" sz="5500" i="1">
                        <a:latin typeface="Cambria Math"/>
                      </a:rPr>
                      <m:t>∀</m:t>
                    </m:r>
                    <m:r>
                      <a:rPr lang="en-US" sz="5500" i="1">
                        <a:latin typeface="Cambria Math"/>
                      </a:rPr>
                      <m:t>𝑥</m:t>
                    </m:r>
                    <m:r>
                      <a:rPr lang="en-US" sz="5500" i="1">
                        <a:latin typeface="Cambria Math"/>
                      </a:rPr>
                      <m:t>∈</m:t>
                    </m:r>
                    <m:r>
                      <a:rPr lang="en-US" sz="5500" i="1">
                        <a:latin typeface="Cambria Math"/>
                      </a:rPr>
                      <m:t>ℝ</m:t>
                    </m:r>
                  </m:oMath>
                </a14:m>
                <a:r>
                  <a:rPr lang="fr-FR" sz="5500" dirty="0"/>
                  <a:t>.</a:t>
                </a:r>
                <a:endParaRPr lang="en-US" sz="55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248" y="9216655"/>
                <a:ext cx="9474901" cy="1298945"/>
              </a:xfrm>
              <a:prstGeom prst="rect">
                <a:avLst/>
              </a:prstGeom>
              <a:blipFill rotWithShape="1">
                <a:blip r:embed="rId11"/>
                <a:stretch>
                  <a:fillRect r="-2572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648448" y="10668000"/>
                <a:ext cx="4480970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2</m:t>
                    </m:r>
                    <m:r>
                      <a:rPr lang="en-US" sz="5500" i="1">
                        <a:latin typeface="Cambria Math"/>
                      </a:rPr>
                      <m:t>𝑥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𝑡</m:t>
                    </m:r>
                  </m:oMath>
                </a14:m>
                <a:endParaRPr lang="fr-FR" sz="5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448" y="10668000"/>
                <a:ext cx="4480970" cy="938719"/>
              </a:xfrm>
              <a:prstGeom prst="rect">
                <a:avLst/>
              </a:prstGeom>
              <a:blipFill rotWithShape="1">
                <a:blip r:embed="rId12"/>
                <a:stretch>
                  <a:fillRect t="-17532" b="-39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001248" y="10719881"/>
                <a:ext cx="5695084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</a:rPr>
                        <m:t>⇒</m:t>
                      </m:r>
                      <m:r>
                        <a:rPr lang="en-US" sz="5500" i="1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55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5500" i="1">
                              <a:latin typeface="Cambria Math"/>
                            </a:rPr>
                            <m:t>2</m:t>
                          </m:r>
                          <m:r>
                            <a:rPr lang="en-US" sz="55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5500" i="1">
                          <a:latin typeface="Cambria Math"/>
                        </a:rPr>
                        <m:t>=</m:t>
                      </m:r>
                      <m:r>
                        <a:rPr lang="en-US" sz="5500" i="1">
                          <a:latin typeface="Cambria Math"/>
                        </a:rPr>
                        <m:t>𝑑𝑡</m:t>
                      </m:r>
                    </m:oMath>
                  </m:oMathPara>
                </a14:m>
                <a:endParaRPr lang="fr-FR" sz="5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248" y="10719881"/>
                <a:ext cx="5695084" cy="93871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648448" y="11577697"/>
                <a:ext cx="12192000" cy="93871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/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𝑥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0</m:t>
                    </m:r>
                    <m:r>
                      <a:rPr lang="en-US" sz="5500" i="1">
                        <a:latin typeface="Cambria Math"/>
                      </a:rPr>
                      <m:t>⇒</m:t>
                    </m:r>
                    <m:r>
                      <a:rPr lang="en-US" sz="5500" i="1">
                        <a:latin typeface="Cambria Math"/>
                      </a:rPr>
                      <m:t>𝑡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0</m:t>
                    </m:r>
                  </m:oMath>
                </a14:m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𝑥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1</m:t>
                    </m:r>
                    <m:r>
                      <a:rPr lang="en-US" sz="5500" i="1">
                        <a:latin typeface="Cambria Math"/>
                      </a:rPr>
                      <m:t>⇒</m:t>
                    </m:r>
                    <m:r>
                      <a:rPr lang="en-US" sz="5500" i="1">
                        <a:latin typeface="Cambria Math"/>
                      </a:rPr>
                      <m:t>𝑡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2</m:t>
                    </m:r>
                  </m:oMath>
                </a14:m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448" y="11577697"/>
                <a:ext cx="12192000" cy="938719"/>
              </a:xfrm>
              <a:prstGeom prst="rect">
                <a:avLst/>
              </a:prstGeom>
              <a:blipFill rotWithShape="1">
                <a:blip r:embed="rId14"/>
                <a:stretch>
                  <a:fillRect t="-17532" b="-39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925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4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152400"/>
            <a:ext cx="23672882" cy="13563600"/>
            <a:chOff x="184495" y="3636275"/>
            <a:chExt cx="11834900" cy="340590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636275"/>
              <a:ext cx="11834900" cy="340590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619737" y="4499313"/>
                <a:ext cx="42492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5"/>
                <a:ext cx="852450" cy="416776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210682" y="1327838"/>
                <a:ext cx="9085564" cy="1240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fr-FR" sz="55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3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3</m:t>
                    </m:r>
                    <m:r>
                      <a:rPr lang="en-US" sz="5500" i="1">
                        <a:latin typeface="Cambria Math"/>
                      </a:rPr>
                      <m:t>.</m:t>
                    </m:r>
                    <m:r>
                      <a:rPr lang="en-US" sz="5500" i="1">
                        <a:latin typeface="Cambria Math"/>
                      </a:rPr>
                      <m:t>1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3</m:t>
                    </m:r>
                    <m:r>
                      <a:rPr lang="en-US" sz="5500" i="1">
                        <a:latin typeface="Cambria Math"/>
                      </a:rPr>
                      <m:t>.</m:t>
                    </m:r>
                    <m:nary>
                      <m:naryPr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</m:sup>
                      <m:e>
                        <m:r>
                          <a:rPr lang="en-US" sz="55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5500" dirty="0"/>
                  <a:t> 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682" y="1327838"/>
                <a:ext cx="9085564" cy="1240019"/>
              </a:xfrm>
              <a:prstGeom prst="rect">
                <a:avLst/>
              </a:prstGeom>
              <a:blipFill rotWithShape="1">
                <a:blip r:embed="rId3"/>
                <a:stretch>
                  <a:fillRect l="-3691" b="-19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091243" y="1066800"/>
                <a:ext cx="4520597" cy="19935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sz="55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55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5500" i="1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n-US" sz="5500" i="1">
                              <a:latin typeface="Cambria Math"/>
                            </a:rPr>
                            <m:t>3</m:t>
                          </m:r>
                          <m:r>
                            <a:rPr lang="en-US" sz="55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5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55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5500" i="1"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243" y="1066800"/>
                <a:ext cx="4520597" cy="199355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4484329" y="1071073"/>
                <a:ext cx="4520597" cy="19935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sz="55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55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5500" i="1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n-US" sz="55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5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55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55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5500" i="1"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4329" y="1071073"/>
                <a:ext cx="4520597" cy="199355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344987" y="2743928"/>
                <a:ext cx="9474901" cy="12989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latin typeface="Cambria Math"/>
                          </a:rPr>
                          <m:t>2</m:t>
                        </m:r>
                      </m:den>
                    </m:f>
                    <m:nary>
                      <m:naryPr>
                        <m:limLoc m:val="subSup"/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</m:sup>
                      <m:e>
                        <m:r>
                          <a:rPr lang="en-US" sz="55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5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</a:rPr>
                          <m:t>𝑑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5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</a:rPr>
                          <m:t>,</m:t>
                        </m:r>
                      </m:e>
                    </m:nary>
                    <m:r>
                      <a:rPr lang="en-US" sz="5500" i="1">
                        <a:latin typeface="Cambria Math"/>
                      </a:rPr>
                      <m:t>∀</m:t>
                    </m:r>
                    <m:r>
                      <a:rPr lang="en-US" sz="5500" i="1">
                        <a:latin typeface="Cambria Math"/>
                      </a:rPr>
                      <m:t>𝑥</m:t>
                    </m:r>
                    <m:r>
                      <a:rPr lang="en-US" sz="5500" i="1">
                        <a:latin typeface="Cambria Math"/>
                      </a:rPr>
                      <m:t>∈</m:t>
                    </m:r>
                    <m:r>
                      <a:rPr lang="en-US" sz="5500" i="1">
                        <a:latin typeface="Cambria Math"/>
                      </a:rPr>
                      <m:t>ℝ</m:t>
                    </m:r>
                  </m:oMath>
                </a14:m>
                <a:r>
                  <a:rPr lang="fr-FR" sz="5500" dirty="0"/>
                  <a:t>.</a:t>
                </a:r>
                <a:endParaRPr lang="en-US" sz="55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987" y="2743928"/>
                <a:ext cx="9474901" cy="1298945"/>
              </a:xfrm>
              <a:prstGeom prst="rect">
                <a:avLst/>
              </a:prstGeom>
              <a:blipFill rotWithShape="1">
                <a:blip r:embed="rId6"/>
                <a:stretch>
                  <a:fillRect r="-2574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30187" y="4195273"/>
                <a:ext cx="4480970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2</m:t>
                    </m:r>
                    <m:r>
                      <a:rPr lang="en-US" sz="5500" i="1">
                        <a:latin typeface="Cambria Math"/>
                      </a:rPr>
                      <m:t>𝑥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𝑡</m:t>
                    </m:r>
                  </m:oMath>
                </a14:m>
                <a:endParaRPr lang="fr-FR" sz="5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87" y="4195273"/>
                <a:ext cx="4480970" cy="938719"/>
              </a:xfrm>
              <a:prstGeom prst="rect">
                <a:avLst/>
              </a:prstGeom>
              <a:blipFill rotWithShape="1">
                <a:blip r:embed="rId7"/>
                <a:stretch>
                  <a:fillRect t="-17532" b="-39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582987" y="4247154"/>
                <a:ext cx="5695084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</a:rPr>
                        <m:t>⇒</m:t>
                      </m:r>
                      <m:r>
                        <a:rPr lang="en-US" sz="5500" i="1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55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5500" i="1">
                              <a:latin typeface="Cambria Math"/>
                            </a:rPr>
                            <m:t>2</m:t>
                          </m:r>
                          <m:r>
                            <a:rPr lang="en-US" sz="55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5500" i="1">
                          <a:latin typeface="Cambria Math"/>
                        </a:rPr>
                        <m:t>=</m:t>
                      </m:r>
                      <m:r>
                        <a:rPr lang="en-US" sz="5500" i="1">
                          <a:latin typeface="Cambria Math"/>
                        </a:rPr>
                        <m:t>𝑑𝑡</m:t>
                      </m:r>
                    </m:oMath>
                  </m:oMathPara>
                </a14:m>
                <a:endParaRPr lang="fr-FR" sz="5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987" y="4247154"/>
                <a:ext cx="5695084" cy="93871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30187" y="5104970"/>
                <a:ext cx="12192000" cy="93871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/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𝑥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0</m:t>
                    </m:r>
                    <m:r>
                      <a:rPr lang="en-US" sz="5500" i="1">
                        <a:latin typeface="Cambria Math"/>
                      </a:rPr>
                      <m:t>⇒</m:t>
                    </m:r>
                    <m:r>
                      <a:rPr lang="en-US" sz="5500" i="1">
                        <a:latin typeface="Cambria Math"/>
                      </a:rPr>
                      <m:t>𝑡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0</m:t>
                    </m:r>
                  </m:oMath>
                </a14:m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𝑥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1</m:t>
                    </m:r>
                    <m:r>
                      <a:rPr lang="en-US" sz="5500" i="1">
                        <a:latin typeface="Cambria Math"/>
                      </a:rPr>
                      <m:t>⇒</m:t>
                    </m:r>
                    <m:r>
                      <a:rPr lang="en-US" sz="5500" i="1">
                        <a:latin typeface="Cambria Math"/>
                      </a:rPr>
                      <m:t>𝑡</m:t>
                    </m:r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2</m:t>
                    </m:r>
                  </m:oMath>
                </a14:m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87" y="5104970"/>
                <a:ext cx="12192000" cy="938719"/>
              </a:xfrm>
              <a:prstGeom prst="rect">
                <a:avLst/>
              </a:prstGeom>
              <a:blipFill rotWithShape="1">
                <a:blip r:embed="rId9"/>
                <a:stretch>
                  <a:fillRect t="-17532" b="-39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10682" y="6156961"/>
                <a:ext cx="13063000" cy="19953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500" i="0">
                          <a:latin typeface="Cambria Math"/>
                        </a:rPr>
                        <m:t>Khi</m:t>
                      </m:r>
                      <m:r>
                        <a:rPr lang="en-US" sz="5500" i="0">
                          <a:latin typeface="Cambria Math"/>
                        </a:rPr>
                        <m:t> đó</m:t>
                      </m:r>
                      <m:r>
                        <a:rPr lang="en-US" sz="5500" i="1">
                          <a:latin typeface="Cambria Math"/>
                        </a:rPr>
                        <m:t> </m:t>
                      </m:r>
                      <m:r>
                        <a:rPr lang="en-US" sz="5500" i="1">
                          <a:latin typeface="Cambria Math"/>
                        </a:rPr>
                        <m:t>3</m:t>
                      </m:r>
                      <m:r>
                        <a:rPr lang="en-US" sz="55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55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5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5500" i="1"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trlPr>
                            <a:rPr lang="en-US" sz="55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55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5500" i="1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n-US" sz="55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5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55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55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5500" i="1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55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55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55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sz="55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55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5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5500" i="1"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trlPr>
                            <a:rPr lang="en-US" sz="55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55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5500" i="1">
                              <a:latin typeface="Cambria Math"/>
                            </a:rPr>
                            <m:t>2</m:t>
                          </m:r>
                        </m:sup>
                        <m:e>
                          <m:r>
                            <a:rPr lang="en-US" sz="55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5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5500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5500" i="1">
                              <a:latin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682" y="6156961"/>
                <a:ext cx="13063000" cy="199535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851878" y="8077200"/>
                <a:ext cx="8808309" cy="12418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⇔</m:t>
                    </m:r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</a:rPr>
                          <m:t>2</m:t>
                        </m:r>
                      </m:sup>
                      <m:e>
                        <m:r>
                          <a:rPr lang="en-US" sz="55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</a:rPr>
                          <m:t>𝑑𝑥</m:t>
                        </m:r>
                      </m:e>
                    </m:nary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6</m:t>
                    </m:r>
                    <m:r>
                      <a:rPr lang="en-US" sz="5500" i="1">
                        <a:latin typeface="Cambria Math"/>
                      </a:rPr>
                      <m:t>,∀</m:t>
                    </m:r>
                    <m:r>
                      <a:rPr lang="en-US" sz="5500" i="1">
                        <a:latin typeface="Cambria Math"/>
                      </a:rPr>
                      <m:t>𝑥</m:t>
                    </m:r>
                    <m:r>
                      <a:rPr lang="en-US" sz="5500" i="1">
                        <a:latin typeface="Cambria Math"/>
                      </a:rPr>
                      <m:t>∈</m:t>
                    </m:r>
                    <m:r>
                      <a:rPr lang="en-US" sz="5500" i="1">
                        <a:latin typeface="Cambria Math"/>
                      </a:rPr>
                      <m:t>ℝ</m:t>
                    </m:r>
                  </m:oMath>
                </a14:m>
                <a:endParaRPr lang="en-US" sz="5500" i="1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878" y="8077200"/>
                <a:ext cx="8808309" cy="124181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14098587" y="6624059"/>
                <a:ext cx="7160550" cy="1300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55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latin typeface="Cambria Math"/>
                          </a:rPr>
                          <m:t>2</m:t>
                        </m:r>
                      </m:den>
                    </m:f>
                    <m:nary>
                      <m:naryPr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</a:rPr>
                          <m:t>2</m:t>
                        </m:r>
                      </m:sup>
                      <m:e>
                        <m:r>
                          <a:rPr lang="en-US" sz="55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</a:rPr>
                          <m:t>𝑑𝑥</m:t>
                        </m:r>
                      </m:e>
                    </m:nary>
                    <m:r>
                      <a:rPr lang="en-US" sz="5500" i="1">
                        <a:latin typeface="Cambria Math"/>
                      </a:rPr>
                      <m:t>,</m:t>
                    </m:r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∀</m:t>
                    </m:r>
                    <m:r>
                      <a:rPr lang="en-US" sz="5500" i="1">
                        <a:latin typeface="Cambria Math"/>
                      </a:rPr>
                      <m:t>𝑥</m:t>
                    </m:r>
                    <m:r>
                      <a:rPr lang="en-US" sz="5500" i="1">
                        <a:latin typeface="Cambria Math"/>
                      </a:rPr>
                      <m:t>∈</m:t>
                    </m:r>
                    <m:r>
                      <a:rPr lang="en-US" sz="5500" i="1">
                        <a:latin typeface="Cambria Math"/>
                      </a:rPr>
                      <m:t>ℝ</m:t>
                    </m:r>
                  </m:oMath>
                </a14:m>
                <a:r>
                  <a:rPr lang="pt-BR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55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8587" y="6624059"/>
                <a:ext cx="7160550" cy="130074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2820987" y="9341800"/>
                <a:ext cx="14630400" cy="12418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⇔</m:t>
                    </m:r>
                    <m:nary>
                      <m:naryPr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</m:sup>
                      <m:e>
                        <m:r>
                          <a:rPr lang="en-US" sz="55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</a:rPr>
                          <m:t>𝑑𝑥</m:t>
                        </m:r>
                      </m:e>
                    </m:nary>
                    <m:r>
                      <a:rPr lang="en-US" sz="5500" i="1">
                        <a:latin typeface="Cambria Math"/>
                      </a:rPr>
                      <m:t>+</m:t>
                    </m:r>
                    <m:nary>
                      <m:naryPr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</a:rPr>
                          <m:t>2</m:t>
                        </m:r>
                      </m:sup>
                      <m:e>
                        <m:r>
                          <a:rPr lang="en-US" sz="55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</a:rPr>
                          <m:t>𝑑𝑥</m:t>
                        </m:r>
                      </m:e>
                    </m:nary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6</m:t>
                    </m:r>
                    <m:r>
                      <a:rPr lang="en-US" sz="5500" i="1">
                        <a:latin typeface="Cambria Math"/>
                      </a:rPr>
                      <m:t>,∀</m:t>
                    </m:r>
                    <m:r>
                      <a:rPr lang="en-US" sz="5500" i="1">
                        <a:latin typeface="Cambria Math"/>
                      </a:rPr>
                      <m:t>𝑥</m:t>
                    </m:r>
                    <m:r>
                      <a:rPr lang="en-US" sz="5500" i="1">
                        <a:latin typeface="Cambria Math"/>
                      </a:rPr>
                      <m:t>∈</m:t>
                    </m:r>
                    <m:r>
                      <a:rPr lang="en-US" sz="5500" i="1">
                        <a:latin typeface="Cambria Math"/>
                      </a:rPr>
                      <m:t>ℝ</m:t>
                    </m:r>
                  </m:oMath>
                </a14:m>
                <a:r>
                  <a:rPr lang="pt-BR" sz="55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500" b="1" dirty="0">
                  <a:solidFill>
                    <a:srgbClr val="0000FF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987" y="9341800"/>
                <a:ext cx="14630400" cy="1241815"/>
              </a:xfrm>
              <a:prstGeom prst="rect">
                <a:avLst/>
              </a:prstGeom>
              <a:blipFill rotWithShape="1">
                <a:blip r:embed="rId13"/>
                <a:stretch>
                  <a:fillRect b="-19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2668587" y="10668000"/>
                <a:ext cx="10411889" cy="12365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⇔</m:t>
                    </m:r>
                    <m:r>
                      <a:rPr lang="en-US" sz="5500" i="1">
                        <a:latin typeface="Cambria Math"/>
                      </a:rPr>
                      <m:t>1</m:t>
                    </m:r>
                    <m:r>
                      <a:rPr lang="en-US" sz="5500" i="1">
                        <a:latin typeface="Cambria Math"/>
                      </a:rPr>
                      <m:t>+</m:t>
                    </m:r>
                    <m:nary>
                      <m:naryPr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</a:rPr>
                          <m:t>2</m:t>
                        </m:r>
                      </m:sup>
                      <m:e>
                        <m:r>
                          <a:rPr lang="en-US" sz="55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</a:rPr>
                          <m:t>𝑑𝑥</m:t>
                        </m:r>
                      </m:e>
                    </m:nary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6</m:t>
                    </m:r>
                    <m:r>
                      <a:rPr lang="en-US" sz="5500" i="1">
                        <a:latin typeface="Cambria Math"/>
                      </a:rPr>
                      <m:t>,∀</m:t>
                    </m:r>
                    <m:r>
                      <a:rPr lang="en-US" sz="5500" i="1">
                        <a:latin typeface="Cambria Math"/>
                      </a:rPr>
                      <m:t>𝑥</m:t>
                    </m:r>
                    <m:r>
                      <a:rPr lang="en-US" sz="5500" i="1">
                        <a:latin typeface="Cambria Math"/>
                      </a:rPr>
                      <m:t>∈</m:t>
                    </m:r>
                    <m:r>
                      <a:rPr lang="en-US" sz="5500" i="1">
                        <a:latin typeface="Cambria Math"/>
                      </a:rPr>
                      <m:t>ℝ</m:t>
                    </m:r>
                  </m:oMath>
                </a14:m>
                <a:r>
                  <a:rPr lang="pt-BR" sz="55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5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587" y="10668000"/>
                <a:ext cx="10411889" cy="1236557"/>
              </a:xfrm>
              <a:prstGeom prst="rect">
                <a:avLst/>
              </a:prstGeom>
              <a:blipFill rotWithShape="1">
                <a:blip r:embed="rId14"/>
                <a:stretch>
                  <a:fillRect r="-2225" b="-19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861595" y="11963400"/>
                <a:ext cx="7225055" cy="12365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55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schemeClr val="tx1"/>
                        </a:solidFill>
                        <a:latin typeface="Cambria Math"/>
                      </a:rPr>
                      <m:t>𝐼</m:t>
                    </m:r>
                    <m:r>
                      <a:rPr lang="en-US" sz="55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lang="en-US" sz="55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5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5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  <m:e>
                        <m:r>
                          <a:rPr lang="en-US" sz="5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𝑑𝑥</m:t>
                        </m:r>
                      </m:e>
                    </m:nary>
                    <m:r>
                      <a:rPr lang="en-US" sz="55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5500" i="1">
                        <a:solidFill>
                          <a:schemeClr val="tx1"/>
                        </a:solidFill>
                        <a:latin typeface="Cambria Math"/>
                      </a:rPr>
                      <m:t>5</m:t>
                    </m:r>
                    <m:r>
                      <a:rPr lang="vi-VN" sz="5500" b="0" i="1" smtClean="0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en-US" sz="55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595" y="11963400"/>
                <a:ext cx="7225055" cy="1236557"/>
              </a:xfrm>
              <a:prstGeom prst="rect">
                <a:avLst/>
              </a:prstGeom>
              <a:blipFill rotWithShape="1">
                <a:blip r:embed="rId15"/>
                <a:stretch>
                  <a:fillRect l="-4553" b="-19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1" name="Group 130"/>
          <p:cNvGrpSpPr/>
          <p:nvPr/>
        </p:nvGrpSpPr>
        <p:grpSpPr>
          <a:xfrm>
            <a:off x="77787" y="304800"/>
            <a:ext cx="23679365" cy="2233008"/>
            <a:chOff x="247181" y="2080087"/>
            <a:chExt cx="11838141" cy="1116504"/>
          </a:xfrm>
        </p:grpSpPr>
        <p:grpSp>
          <p:nvGrpSpPr>
            <p:cNvPr id="132" name="Group 131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145" name="Rectangle 144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5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5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6012071" y="1882292"/>
                <a:ext cx="2280848" cy="43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5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142" name="Rectangle 14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5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5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6249780" y="1882289"/>
                <a:ext cx="2280848" cy="43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5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5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139" name="Rectangle 138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5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5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6078058" y="1748231"/>
                <a:ext cx="2280848" cy="43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5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136" name="Rectangle 13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5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5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6123623" y="1761297"/>
                <a:ext cx="2493487" cy="436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5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48" name="Oval 147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77787" y="838200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Rectangle 148"/>
              <p:cNvSpPr/>
              <p:nvPr/>
            </p:nvSpPr>
            <p:spPr>
              <a:xfrm>
                <a:off x="1316576" y="890081"/>
                <a:ext cx="3942811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5" lvl="1"/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</a:rPr>
                      <m:t>𝐼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</a:rPr>
                      <m:t>5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     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9" name="Rectangle 1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576" y="890081"/>
                <a:ext cx="3942811" cy="938719"/>
              </a:xfrm>
              <a:prstGeom prst="rect">
                <a:avLst/>
              </a:prstGeom>
              <a:blipFill rotWithShape="1">
                <a:blip r:embed="rId16"/>
                <a:stretch>
                  <a:fillRect t="-19481" r="-7419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/>
              <p:cNvSpPr/>
              <p:nvPr/>
            </p:nvSpPr>
            <p:spPr>
              <a:xfrm>
                <a:off x="7142149" y="853053"/>
                <a:ext cx="4582024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/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</a:rPr>
                      <m:t>𝐼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</a:rPr>
                      <m:t>6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0" name="Rectangle 1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149" y="853053"/>
                <a:ext cx="4582024" cy="938719"/>
              </a:xfrm>
              <a:prstGeom prst="rect">
                <a:avLst/>
              </a:prstGeom>
              <a:blipFill rotWithShape="1">
                <a:blip r:embed="rId17"/>
                <a:stretch>
                  <a:fillRect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/>
              <p:cNvSpPr/>
              <p:nvPr/>
            </p:nvSpPr>
            <p:spPr>
              <a:xfrm>
                <a:off x="13107987" y="890081"/>
                <a:ext cx="3043525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:r>
                  <a:rPr lang="en-US" sz="5500" b="1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</a:rPr>
                      <m:t>𝐼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</a:rPr>
                      <m:t>3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1" name="Rectangle 1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7987" y="890081"/>
                <a:ext cx="3043525" cy="938719"/>
              </a:xfrm>
              <a:prstGeom prst="rect">
                <a:avLst/>
              </a:prstGeom>
              <a:blipFill rotWithShape="1">
                <a:blip r:embed="rId18"/>
                <a:stretch>
                  <a:fillRect t="-19481" r="-10000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Rectangle 151"/>
              <p:cNvSpPr/>
              <p:nvPr/>
            </p:nvSpPr>
            <p:spPr>
              <a:xfrm>
                <a:off x="18751262" y="838200"/>
                <a:ext cx="3043525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:r>
                  <a:rPr lang="en-US" sz="5500" b="1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</a:rPr>
                      <m:t>𝐼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vi-VN" sz="5500" b="0" i="1" smtClean="0">
                        <a:solidFill>
                          <a:schemeClr val="bg1"/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2" name="Rectangle 1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51262" y="838200"/>
                <a:ext cx="3043525" cy="938719"/>
              </a:xfrm>
              <a:prstGeom prst="rect">
                <a:avLst/>
              </a:prstGeom>
              <a:blipFill rotWithShape="1">
                <a:blip r:embed="rId19"/>
                <a:stretch>
                  <a:fillRect t="-19608" r="-10020" b="-37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166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20" grpId="0"/>
      <p:bldP spid="24" grpId="0"/>
      <p:bldP spid="39" grpId="0"/>
      <p:bldP spid="40" grpId="0"/>
      <p:bldP spid="41" grpId="0"/>
      <p:bldP spid="42" grpId="0"/>
      <p:bldP spid="148" grpId="0" animBg="1"/>
      <p:bldP spid="149" grpId="0"/>
      <p:bldP spid="150" grpId="0"/>
      <p:bldP spid="151" grpId="0"/>
      <p:bldP spid="1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36839" y="6400799"/>
            <a:ext cx="23672882" cy="7189414"/>
            <a:chOff x="184495" y="3743640"/>
            <a:chExt cx="11834900" cy="3376596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743640"/>
              <a:ext cx="11834900" cy="3376596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5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53924" y="3850115"/>
              <a:ext cx="2291974" cy="501927"/>
              <a:chOff x="1375046" y="6627993"/>
              <a:chExt cx="4493099" cy="91197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5024688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5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286791" y="6627993"/>
                <a:ext cx="2432268" cy="852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55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55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375046" y="6719490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5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701685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5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322279"/>
            <a:ext cx="23815893" cy="2856917"/>
            <a:chOff x="534987" y="1647866"/>
            <a:chExt cx="23340848" cy="305320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0" cy="1176337"/>
              <a:chOff x="534987" y="1647866"/>
              <a:chExt cx="351088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6" y="1653394"/>
                <a:ext cx="2744901" cy="851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32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53987" y="3276600"/>
            <a:ext cx="23679365" cy="3200399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307149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30714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307148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307145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481406" y="12716757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5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11812587" y="3952943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49602" y="547706"/>
                <a:ext cx="23620252" cy="2631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46" lvl="1" indent="0">
                  <a:buNone/>
                </a:pPr>
                <a:r>
                  <a:rPr lang="vi-VN" sz="5500" dirty="0" smtClean="0">
                    <a:latin typeface="Times New Roman" pitchFamily="18" charset="0"/>
                    <a:cs typeface="Times New Roman" pitchFamily="18" charset="0"/>
                  </a:rPr>
                  <a:t>                 </a:t>
                </a:r>
                <a:r>
                  <a:rPr lang="en-US" sz="5500" dirty="0" err="1" smtClean="0"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55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gian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𝑂𝑥𝑦𝑧</m:t>
                    </m:r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5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5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</a:rPr>
                          <m:t>4</m:t>
                        </m:r>
                        <m:r>
                          <a:rPr lang="en-US" sz="5500" i="1">
                            <a:latin typeface="Cambria Math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</a:rPr>
                          <m:t>2</m:t>
                        </m:r>
                        <m:r>
                          <a:rPr lang="en-US" sz="5500" i="1">
                            <a:latin typeface="Cambria Math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</a:rPr>
                          <m:t>4</m:t>
                        </m:r>
                      </m:e>
                    </m:d>
                  </m:oMath>
                </a14:m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5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𝐵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  <m:r>
                          <a:rPr lang="en-US" sz="5500" i="1">
                            <a:latin typeface="Cambria Math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  <m:r>
                          <a:rPr lang="en-US" sz="5500" i="1">
                            <a:latin typeface="Cambria Math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đi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qua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𝛥</m:t>
                    </m:r>
                    <m:r>
                      <a:rPr lang="en-US" sz="5500" i="1">
                        <a:latin typeface="Cambria Math"/>
                      </a:rPr>
                      <m:t>𝑂𝐴𝐵</m:t>
                    </m:r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𝑂𝐴𝐵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endParaRPr lang="en-US" sz="5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02" y="547706"/>
                <a:ext cx="23620252" cy="2631490"/>
              </a:xfrm>
              <a:prstGeom prst="rect">
                <a:avLst/>
              </a:prstGeom>
              <a:blipFill rotWithShape="1">
                <a:blip r:embed="rId3"/>
                <a:stretch>
                  <a:fillRect t="-6250" b="-13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88485" y="3817965"/>
                <a:ext cx="6780702" cy="23542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5" lvl="1"/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         </m:t>
                            </m:r>
                          </m:e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𝑧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vi-VN" sz="55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nl-NL" sz="55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5" y="3817965"/>
                <a:ext cx="6780702" cy="235423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173787" y="3809999"/>
                <a:ext cx="5683031" cy="2307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55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=−</m:t>
                              </m:r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          </m:t>
                              </m:r>
                            </m:e>
                            <m:e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=    </m:t>
                              </m:r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12</m:t>
                              </m:r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= −</m:t>
                              </m:r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6</m:t>
                              </m:r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55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  <m:r>
                        <a:rPr lang="en-US" sz="5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787" y="3809999"/>
                <a:ext cx="5683031" cy="230704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2412328" y="3657599"/>
                <a:ext cx="4886659" cy="2368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=−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       </m:t>
                            </m:r>
                          </m:e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𝑧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=  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vi-VN" sz="55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2328" y="3657599"/>
                <a:ext cx="4886659" cy="2368341"/>
              </a:xfrm>
              <a:prstGeom prst="rect">
                <a:avLst/>
              </a:prstGeom>
              <a:blipFill rotWithShape="1">
                <a:blip r:embed="rId6"/>
                <a:stretch>
                  <a:fillRect r="-5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8060987" y="3733799"/>
                <a:ext cx="4886659" cy="2368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=−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       </m:t>
                            </m:r>
                          </m:e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𝑧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=  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vi-VN" sz="55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0987" y="3733799"/>
                <a:ext cx="4886659" cy="2368341"/>
              </a:xfrm>
              <a:prstGeom prst="rect">
                <a:avLst/>
              </a:prstGeom>
              <a:blipFill rotWithShape="1">
                <a:blip r:embed="rId7"/>
                <a:stretch>
                  <a:fillRect r="-5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173787" y="6990757"/>
                <a:ext cx="9594358" cy="1046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5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5500" i="1">
                              <a:latin typeface="Cambria Math"/>
                            </a:rPr>
                            <m:t>𝑂𝐴</m:t>
                          </m:r>
                        </m:e>
                      </m:acc>
                      <m:r>
                        <a:rPr lang="en-US" sz="55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55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5500" i="1">
                              <a:latin typeface="Cambria Math"/>
                            </a:rPr>
                            <m:t>−</m:t>
                          </m:r>
                          <m:r>
                            <a:rPr lang="en-US" sz="5500" i="1">
                              <a:latin typeface="Cambria Math"/>
                            </a:rPr>
                            <m:t>4</m:t>
                          </m:r>
                          <m:r>
                            <a:rPr lang="en-US" sz="5500" i="1">
                              <a:latin typeface="Cambria Math"/>
                            </a:rPr>
                            <m:t>;</m:t>
                          </m:r>
                          <m:r>
                            <a:rPr lang="en-US" sz="5500" i="1">
                              <a:latin typeface="Cambria Math"/>
                            </a:rPr>
                            <m:t>2</m:t>
                          </m:r>
                          <m:r>
                            <a:rPr lang="en-US" sz="5500" i="1">
                              <a:latin typeface="Cambria Math"/>
                            </a:rPr>
                            <m:t>;</m:t>
                          </m:r>
                          <m:r>
                            <a:rPr lang="en-US" sz="5500" i="1">
                              <a:latin typeface="Cambria Math"/>
                            </a:rPr>
                            <m:t>4</m:t>
                          </m:r>
                        </m:e>
                      </m:d>
                      <m:r>
                        <a:rPr lang="en-US" sz="5500" i="1">
                          <a:latin typeface="Cambria Math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sz="55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5500" i="1">
                              <a:latin typeface="Cambria Math"/>
                            </a:rPr>
                            <m:t>𝑂𝐵</m:t>
                          </m:r>
                        </m:e>
                      </m:acc>
                      <m:r>
                        <a:rPr lang="en-US" sz="55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55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5500" i="1">
                              <a:latin typeface="Cambria Math"/>
                            </a:rPr>
                            <m:t>1</m:t>
                          </m:r>
                          <m:r>
                            <a:rPr lang="en-US" sz="5500" i="1">
                              <a:latin typeface="Cambria Math"/>
                            </a:rPr>
                            <m:t>;</m:t>
                          </m:r>
                          <m:r>
                            <a:rPr lang="en-US" sz="5500" i="1">
                              <a:latin typeface="Cambria Math"/>
                            </a:rPr>
                            <m:t>1</m:t>
                          </m:r>
                          <m:r>
                            <a:rPr lang="en-US" sz="5500" i="1">
                              <a:latin typeface="Cambria Math"/>
                            </a:rPr>
                            <m:t>;</m:t>
                          </m:r>
                          <m:r>
                            <a:rPr lang="en-US" sz="5500" i="1">
                              <a:latin typeface="Cambria Math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787" y="6990757"/>
                <a:ext cx="9594358" cy="104695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1434076" y="7848600"/>
                <a:ext cx="22399276" cy="11147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⇒</m:t>
                    </m:r>
                    <m:d>
                      <m:dPr>
                        <m:begChr m:val="["/>
                        <m:endChr m:val="]"/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5500" i="1">
                                <a:latin typeface="Cambria Math"/>
                              </a:rPr>
                              <m:t>𝑂𝐴</m:t>
                            </m:r>
                          </m:e>
                        </m:acc>
                        <m:r>
                          <a:rPr lang="en-US" sz="5500" i="1"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5500" i="1">
                                <a:latin typeface="Cambria Math"/>
                              </a:rPr>
                              <m:t>𝑂𝐵</m:t>
                            </m:r>
                          </m:e>
                        </m:acc>
                      </m:e>
                    </m:d>
                    <m:r>
                      <a:rPr lang="en-US" sz="55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0</m:t>
                        </m:r>
                        <m:r>
                          <a:rPr lang="en-US" sz="5500" i="1">
                            <a:latin typeface="Cambria Math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</a:rPr>
                          <m:t>12</m:t>
                        </m:r>
                        <m:r>
                          <a:rPr lang="en-US" sz="5500" i="1">
                            <a:latin typeface="Cambria Math"/>
                          </a:rPr>
                          <m:t>;−</m:t>
                        </m:r>
                        <m:r>
                          <a:rPr lang="en-US" sz="5500" i="1">
                            <a:latin typeface="Cambria Math"/>
                          </a:rPr>
                          <m:t>6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pháp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tuyến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5500" dirty="0" smtClean="0">
                    <a:latin typeface="Times New Roman" pitchFamily="18" charset="0"/>
                    <a:cs typeface="Times New Roman" pitchFamily="18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𝑂𝐴𝐵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076" y="7848600"/>
                <a:ext cx="22399276" cy="1114792"/>
              </a:xfrm>
              <a:prstGeom prst="rect">
                <a:avLst/>
              </a:prstGeom>
              <a:blipFill rotWithShape="1">
                <a:blip r:embed="rId9"/>
                <a:stretch>
                  <a:fillRect t="-4396" b="-28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2960" y="9067800"/>
                <a:ext cx="23026761" cy="1785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Đường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𝑂𝐴𝐵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nhận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pháp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tuyến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5500" dirty="0" smtClean="0">
                    <a:latin typeface="Times New Roman" pitchFamily="18" charset="0"/>
                    <a:cs typeface="Times New Roman" pitchFamily="18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𝑂𝐴𝐵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55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60" y="9067800"/>
                <a:ext cx="23026761" cy="1785104"/>
              </a:xfrm>
              <a:prstGeom prst="rect">
                <a:avLst/>
              </a:prstGeom>
              <a:blipFill rotWithShape="1">
                <a:blip r:embed="rId10"/>
                <a:stretch>
                  <a:fillRect l="-1429" t="-9247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85046" y="10741242"/>
                <a:ext cx="22596360" cy="1249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Suy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5500" i="1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en-US" sz="55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0</m:t>
                        </m:r>
                        <m:r>
                          <a:rPr lang="en-US" sz="5500" i="1">
                            <a:latin typeface="Cambria Math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</a:rPr>
                          <m:t>2</m:t>
                        </m:r>
                        <m:r>
                          <a:rPr lang="en-US" sz="5500" i="1">
                            <a:latin typeface="Cambria Math"/>
                          </a:rPr>
                          <m:t>;−</m:t>
                        </m:r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55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046" y="10741242"/>
                <a:ext cx="22596360" cy="1249435"/>
              </a:xfrm>
              <a:prstGeom prst="rect">
                <a:avLst/>
              </a:prstGeom>
              <a:blipFill rotWithShape="1">
                <a:blip r:embed="rId11"/>
                <a:stretch>
                  <a:fillRect l="-1457" t="-14634" b="-3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15987" y="11667966"/>
                <a:ext cx="23002204" cy="23759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Trọng </a:t>
                </a:r>
                <a:r>
                  <a:rPr lang="fr-FR" sz="5500" dirty="0" err="1"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𝛥</m:t>
                    </m:r>
                    <m:r>
                      <a:rPr lang="en-US" sz="5500" i="1">
                        <a:latin typeface="Cambria Math"/>
                      </a:rPr>
                      <m:t>𝑂𝐴𝐵</m:t>
                    </m:r>
                  </m:oMath>
                </a14:m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fr-FR" sz="55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𝐺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  <m:r>
                          <a:rPr lang="en-US" sz="5500" i="1">
                            <a:latin typeface="Cambria Math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</a:rPr>
                          <m:t>1</m:t>
                        </m:r>
                        <m:r>
                          <a:rPr lang="en-US" sz="5500" i="1">
                            <a:latin typeface="Cambria Math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5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500" dirty="0" err="1">
                    <a:latin typeface="Times New Roman" pitchFamily="18" charset="0"/>
                    <a:cs typeface="Times New Roman" pitchFamily="18" charset="0"/>
                  </a:rPr>
                  <a:t>tọa</a:t>
                </a:r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5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fr-FR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5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thỏa</a:t>
                </a:r>
                <a:r>
                  <a:rPr lang="fr-FR" sz="55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5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mãn</a:t>
                </a:r>
                <a:r>
                  <a:rPr lang="fr-FR" sz="55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5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fr-FR" sz="55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5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fr-FR" sz="55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ở </a:t>
                </a:r>
                <a:r>
                  <a:rPr lang="fr-FR" sz="55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fr-FR" sz="55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5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fr-FR" sz="55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5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55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87" y="11667966"/>
                <a:ext cx="23002204" cy="2375973"/>
              </a:xfrm>
              <a:prstGeom prst="rect">
                <a:avLst/>
              </a:prstGeom>
              <a:blipFill rotWithShape="1">
                <a:blip r:embed="rId12"/>
                <a:stretch>
                  <a:fillRect l="-1431" t="-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7392987" y="10668000"/>
            <a:ext cx="9778639" cy="1249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5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5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55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fr-FR" sz="5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5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fr-FR" sz="55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fr-FR" sz="5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55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5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55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fr-FR" sz="5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55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fr-FR" sz="55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5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B, D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246445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50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95640" y="5789341"/>
            <a:ext cx="23514406" cy="8002859"/>
            <a:chOff x="184495" y="3717864"/>
            <a:chExt cx="11834900" cy="1907798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76044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17864"/>
              <a:ext cx="2342698" cy="327586"/>
              <a:chOff x="1275608" y="6387704"/>
              <a:chExt cx="4592537" cy="595209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563527" y="4645286"/>
                <a:ext cx="537346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463248"/>
                <a:ext cx="3126830" cy="486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87704"/>
                <a:ext cx="852450" cy="529197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0" y="6500935"/>
                <a:ext cx="815291" cy="481978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2" y="238104"/>
            <a:ext cx="23815894" cy="2809896"/>
            <a:chOff x="534987" y="1647866"/>
            <a:chExt cx="23340848" cy="2356356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1"/>
              <a:ext cx="23120186" cy="22833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5" y="1653394"/>
                <a:ext cx="2509246" cy="85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33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437289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0AB9FB-A402-43C6-830F-BAC47ED452D0}"/>
              </a:ext>
            </a:extLst>
          </p:cNvPr>
          <p:cNvGrpSpPr/>
          <p:nvPr/>
        </p:nvGrpSpPr>
        <p:grpSpPr>
          <a:xfrm>
            <a:off x="1632247" y="3222502"/>
            <a:ext cx="10366229" cy="1234536"/>
            <a:chOff x="1458731" y="6334162"/>
            <a:chExt cx="13782856" cy="123453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0839FD11-1E39-4EBB-A7FB-DEB39691C378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2194087-0D43-42CA-A1D2-4373C69CC457}"/>
              </a:ext>
            </a:extLst>
          </p:cNvPr>
          <p:cNvGrpSpPr/>
          <p:nvPr/>
        </p:nvGrpSpPr>
        <p:grpSpPr>
          <a:xfrm>
            <a:off x="13717586" y="3200400"/>
            <a:ext cx="9896263" cy="1234536"/>
            <a:chOff x="1458731" y="6334162"/>
            <a:chExt cx="13782856" cy="123453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FB0B6341-256C-4170-AF4E-1216E5EDD04C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D274B26-9415-432A-9282-BDEF246F0009}"/>
              </a:ext>
            </a:extLst>
          </p:cNvPr>
          <p:cNvGrpSpPr/>
          <p:nvPr/>
        </p:nvGrpSpPr>
        <p:grpSpPr>
          <a:xfrm>
            <a:off x="1685937" y="4746502"/>
            <a:ext cx="10355250" cy="1234536"/>
            <a:chOff x="1458731" y="6334162"/>
            <a:chExt cx="13700518" cy="123453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6E15A8FC-94CE-45FB-8D02-B33F2327F992}"/>
                </a:ext>
              </a:extLst>
            </p:cNvPr>
            <p:cNvSpPr/>
            <p:nvPr/>
          </p:nvSpPr>
          <p:spPr>
            <a:xfrm>
              <a:off x="2058046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E278C7C5-EAEF-4F1A-B3FB-29FCE054F0E0}"/>
              </a:ext>
            </a:extLst>
          </p:cNvPr>
          <p:cNvGrpSpPr/>
          <p:nvPr/>
        </p:nvGrpSpPr>
        <p:grpSpPr>
          <a:xfrm>
            <a:off x="13793787" y="4654966"/>
            <a:ext cx="9829800" cy="1234536"/>
            <a:chOff x="834143" y="6334162"/>
            <a:chExt cx="13622934" cy="123453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C4F0F9CE-3F15-4D47-A2C9-5C6F65E0E3FB}"/>
                </a:ext>
              </a:extLst>
            </p:cNvPr>
            <p:cNvSpPr/>
            <p:nvPr/>
          </p:nvSpPr>
          <p:spPr>
            <a:xfrm>
              <a:off x="1355875" y="6334162"/>
              <a:ext cx="13101202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800"/>
                </a:spcBef>
              </a:pPr>
              <a:endParaRPr lang="vi-VN" sz="600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7C2C013-2C1D-4DEE-A68B-FF23256FE92A}"/>
                </a:ext>
              </a:extLst>
            </p:cNvPr>
            <p:cNvSpPr/>
            <p:nvPr/>
          </p:nvSpPr>
          <p:spPr>
            <a:xfrm>
              <a:off x="834143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432E638B-F586-4599-B26E-BBF1E009BB5A}"/>
              </a:ext>
            </a:extLst>
          </p:cNvPr>
          <p:cNvSpPr/>
          <p:nvPr/>
        </p:nvSpPr>
        <p:spPr>
          <a:xfrm>
            <a:off x="1601787" y="3374902"/>
            <a:ext cx="1134683" cy="1000532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atin typeface="+mj-lt"/>
                <a:ea typeface="Tahoma" pitchFamily="34" charset="0"/>
                <a:cs typeface="Tahoma" pitchFamily="34" charset="0"/>
              </a:rPr>
              <a:t>A</a:t>
            </a:r>
            <a:endParaRPr lang="en-US" sz="6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19306" y="248932"/>
                <a:ext cx="23431083" cy="2713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46" lvl="1" indent="0">
                  <a:buNone/>
                </a:pPr>
                <a:r>
                  <a:rPr lang="vi-VN" sz="5500" dirty="0" smtClean="0">
                    <a:latin typeface="+mj-lt"/>
                  </a:rPr>
                  <a:t>                </a:t>
                </a:r>
                <a:r>
                  <a:rPr lang="en-US" sz="5500" dirty="0" smtClean="0"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thỏa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mãn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en-US" sz="5500" i="1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3</m:t>
                    </m:r>
                    <m:r>
                      <a:rPr lang="en-US" sz="5500" i="1">
                        <a:latin typeface="Cambria Math"/>
                      </a:rPr>
                      <m:t>−</m:t>
                    </m:r>
                    <m:r>
                      <a:rPr lang="en-US" sz="5500" i="1">
                        <a:latin typeface="Cambria Math"/>
                      </a:rPr>
                      <m:t>5</m:t>
                    </m:r>
                    <m:func>
                      <m:funcPr>
                        <m:ctrlPr>
                          <a:rPr lang="en-US" sz="55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5500" i="1"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5500" i="1">
                            <a:latin typeface="Cambria Math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</a:rPr>
                          <m:t>0</m:t>
                        </m:r>
                      </m:e>
                    </m:d>
                    <m:r>
                      <a:rPr lang="en-US" sz="5500" i="1">
                        <a:latin typeface="Cambria Math"/>
                      </a:rPr>
                      <m:t>=</m:t>
                    </m:r>
                    <m:r>
                      <a:rPr lang="en-US" sz="5500" i="1">
                        <a:latin typeface="Cambria Math"/>
                      </a:rPr>
                      <m:t>10</m:t>
                    </m:r>
                  </m:oMath>
                </a14:m>
                <a:r>
                  <a:rPr lang="vi-VN" sz="55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914446" lvl="1" indent="0">
                  <a:buNone/>
                </a:pPr>
                <a:r>
                  <a:rPr lang="en-US" sz="5500" dirty="0" err="1" smtClean="0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55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>
                        <m:f>
                          <m:f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5500" i="1">
                                <a:latin typeface="Cambria Math"/>
                              </a:rPr>
                              <m:t>6</m:t>
                            </m:r>
                          </m:den>
                        </m:f>
                      </m:sub>
                      <m:sup>
                        <m:f>
                          <m:f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55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p>
                      <m:e>
                        <m:r>
                          <a:rPr lang="en-US" sz="55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endParaRPr lang="en-US" sz="5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306" y="248932"/>
                <a:ext cx="23431083" cy="2713948"/>
              </a:xfrm>
              <a:prstGeom prst="rect">
                <a:avLst/>
              </a:prstGeom>
              <a:blipFill rotWithShape="1">
                <a:blip r:embed="rId3"/>
                <a:stretch>
                  <a:fillRect t="-5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148253" y="3124200"/>
                <a:ext cx="5315686" cy="1305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5" lvl="1"/>
                <a14:m>
                  <m:oMath xmlns:m="http://schemas.openxmlformats.org/officeDocument/2006/math">
                    <m:f>
                      <m:f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5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253" y="3124200"/>
                <a:ext cx="5315686" cy="1305486"/>
              </a:xfrm>
              <a:prstGeom prst="rect">
                <a:avLst/>
              </a:prstGeom>
              <a:blipFill rotWithShape="1">
                <a:blip r:embed="rId4"/>
                <a:stretch>
                  <a:fillRect r="-5390" b="-14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5107501" y="3124200"/>
                <a:ext cx="5315686" cy="1305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/>
                <a14:m>
                  <m:oMath xmlns:m="http://schemas.openxmlformats.org/officeDocument/2006/math">
                    <m:f>
                      <m:f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5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7501" y="3124200"/>
                <a:ext cx="5315686" cy="1305486"/>
              </a:xfrm>
              <a:prstGeom prst="rect">
                <a:avLst/>
              </a:prstGeom>
              <a:blipFill rotWithShape="1">
                <a:blip r:embed="rId5"/>
                <a:stretch>
                  <a:fillRect r="-5390" b="-14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125787" y="4670302"/>
                <a:ext cx="5315686" cy="1305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5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787" y="4670302"/>
                <a:ext cx="5315686" cy="1305486"/>
              </a:xfrm>
              <a:prstGeom prst="rect">
                <a:avLst/>
              </a:prstGeom>
              <a:blipFill rotWithShape="1">
                <a:blip r:embed="rId6"/>
                <a:stretch>
                  <a:fillRect r="-5275" b="-15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708187" y="4619277"/>
                <a:ext cx="5960606" cy="1305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5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8187" y="4619277"/>
                <a:ext cx="5960606" cy="1305486"/>
              </a:xfrm>
              <a:prstGeom prst="rect">
                <a:avLst/>
              </a:prstGeom>
              <a:blipFill rotWithShape="1">
                <a:blip r:embed="rId7"/>
                <a:stretch>
                  <a:fillRect r="-4499" b="-15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588944" y="7384970"/>
                <a:ext cx="7285649" cy="1069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5500" i="1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endParaRPr lang="en-US" sz="5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944" y="7384970"/>
                <a:ext cx="7285649" cy="1069652"/>
              </a:xfrm>
              <a:prstGeom prst="rect">
                <a:avLst/>
              </a:prstGeom>
              <a:blipFill rotWithShape="1">
                <a:blip r:embed="rId8"/>
                <a:stretch>
                  <a:fillRect l="-4603" t="-14773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8684113" y="7065069"/>
                <a:ext cx="6362639" cy="1823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5500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sz="55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55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55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55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func>
                                <m:funcPr>
                                  <m:ctrlPr>
                                    <a:rPr lang="en-US" sz="550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5500" i="1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55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</m:e>
                      </m:nary>
                      <m:r>
                        <a:rPr lang="en-US" sz="5500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5500" i="1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113" y="7065069"/>
                <a:ext cx="6362639" cy="182319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5046752" y="7516660"/>
                <a:ext cx="6069162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5</m:t>
                    </m:r>
                    <m:func>
                      <m:funcPr>
                        <m:ctrlPr>
                          <a:rPr lang="en-US" sz="55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55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5500" dirty="0"/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6752" y="7516660"/>
                <a:ext cx="6069162" cy="938719"/>
              </a:xfrm>
              <a:prstGeom prst="rect">
                <a:avLst/>
              </a:prstGeom>
              <a:blipFill rotWithShape="1">
                <a:blip r:embed="rId10"/>
                <a:stretch>
                  <a:fillRect t="-16883" r="-4518" b="-40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644504" y="8796532"/>
                <a:ext cx="4387035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endParaRPr lang="en-US" sz="5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504" y="8796532"/>
                <a:ext cx="4387035" cy="938719"/>
              </a:xfrm>
              <a:prstGeom prst="rect">
                <a:avLst/>
              </a:prstGeom>
              <a:blipFill rotWithShape="1">
                <a:blip r:embed="rId11"/>
                <a:stretch>
                  <a:fillRect l="-7650" t="-17532" b="-39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945187" y="8796532"/>
                <a:ext cx="4654736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5500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55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5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55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500" i="1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187" y="8796532"/>
                <a:ext cx="4654736" cy="93871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602787" y="8796532"/>
                <a:ext cx="4130683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5500" dirty="0"/>
                  <a:t> 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787" y="8796532"/>
                <a:ext cx="4130683" cy="93871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650787" y="8741469"/>
                <a:ext cx="9943491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5</m:t>
                    </m:r>
                    <m:func>
                      <m:funcPr>
                        <m:ctrlPr>
                          <a:rPr lang="en-US" sz="55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55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0787" y="8741469"/>
                <a:ext cx="9943491" cy="938719"/>
              </a:xfrm>
              <a:prstGeom prst="rect">
                <a:avLst/>
              </a:prstGeom>
              <a:blipFill rotWithShape="1">
                <a:blip r:embed="rId14"/>
                <a:stretch>
                  <a:fillRect t="-17532" r="-1901" b="-39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63587" y="9808269"/>
                <a:ext cx="22448813" cy="1867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46" lvl="1" indent="0">
                  <a:buNone/>
                </a:pPr>
                <a:r>
                  <a:rPr lang="en-US" sz="5500" dirty="0" smtClean="0">
                    <a:latin typeface="Times New Roman" pitchFamily="18" charset="0"/>
                    <a:cs typeface="Times New Roman" pitchFamily="18" charset="0"/>
                  </a:rPr>
                  <a:t>Do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>
                        <m:f>
                          <m:f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sub>
                      <m:sup>
                        <m:f>
                          <m:f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  <m:e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55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>
                        <m:f>
                          <m:f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sub>
                      <m:sup>
                        <m:f>
                          <m:f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  <m:e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  <m:func>
                              <m:funcPr>
                                <m:ctrlPr>
                                  <a:rPr lang="en-US" sz="5500" i="1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55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87" y="9808269"/>
                <a:ext cx="22448813" cy="186756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4632424" y="9372600"/>
                <a:ext cx="8076763" cy="2780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5500" i="1">
                              <a:latin typeface="Cambria Math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5500" i="1">
                                  <a:latin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55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55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55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sSup>
                                        <m:sSupPr>
                                          <m:ctrlPr>
                                            <a:rPr lang="en-US" sz="55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55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55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55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55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55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func>
                                    <m:funcPr>
                                      <m:ctrlPr>
                                        <a:rPr lang="en-US" sz="5500" i="1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5500" i="1">
                                          <a:latin typeface="Cambria Math" panose="02040503050406030204" pitchFamily="18" charset="0"/>
                                        </a:rPr>
                                        <m:t>𝑠𝑖𝑛</m:t>
                                      </m:r>
                                    </m:fName>
                                    <m:e>
                                      <m:r>
                                        <a:rPr lang="en-US" sz="55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func>
                                  <m:r>
                                    <a:rPr lang="en-US" sz="55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55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n-US" sz="55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f>
                            <m:fPr>
                              <m:ctrlPr>
                                <a:rPr lang="en-US" sz="55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55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55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ctrlPr>
                                <a:rPr lang="en-US" sz="55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55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5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2424" y="9372600"/>
                <a:ext cx="8076763" cy="278018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3717587" y="11675832"/>
                <a:ext cx="6039026" cy="1305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55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55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55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500" dirty="0"/>
                  <a:t>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7587" y="11675832"/>
                <a:ext cx="6039026" cy="1305486"/>
              </a:xfrm>
              <a:prstGeom prst="rect">
                <a:avLst/>
              </a:prstGeom>
              <a:blipFill rotWithShape="1">
                <a:blip r:embed="rId17"/>
                <a:stretch>
                  <a:fillRect r="-4541" b="-15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002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82587" y="6549880"/>
            <a:ext cx="23514406" cy="7166119"/>
            <a:chOff x="184495" y="3636273"/>
            <a:chExt cx="11834900" cy="265873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769295"/>
              <a:ext cx="11834900" cy="25257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3"/>
              <a:ext cx="2342698" cy="507831"/>
              <a:chOff x="1275608" y="6239450"/>
              <a:chExt cx="4592537" cy="922705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5"/>
                <a:ext cx="828631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4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2" y="238104"/>
            <a:ext cx="23815894" cy="2809896"/>
            <a:chOff x="534987" y="1647866"/>
            <a:chExt cx="23340848" cy="2356356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1"/>
              <a:ext cx="23120186" cy="22833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1" cy="1176337"/>
              <a:chOff x="534987" y="1647866"/>
              <a:chExt cx="3510881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7" y="1653394"/>
                <a:ext cx="2744901" cy="85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34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0AB9FB-A402-43C6-830F-BAC47ED452D0}"/>
              </a:ext>
            </a:extLst>
          </p:cNvPr>
          <p:cNvGrpSpPr/>
          <p:nvPr/>
        </p:nvGrpSpPr>
        <p:grpSpPr>
          <a:xfrm>
            <a:off x="946447" y="3505200"/>
            <a:ext cx="10366229" cy="1234536"/>
            <a:chOff x="1458731" y="6334162"/>
            <a:chExt cx="13782856" cy="123453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0839FD11-1E39-4EBB-A7FB-DEB39691C378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2194087-0D43-42CA-A1D2-4373C69CC457}"/>
              </a:ext>
            </a:extLst>
          </p:cNvPr>
          <p:cNvGrpSpPr/>
          <p:nvPr/>
        </p:nvGrpSpPr>
        <p:grpSpPr>
          <a:xfrm>
            <a:off x="13031786" y="3505200"/>
            <a:ext cx="9896263" cy="1234536"/>
            <a:chOff x="1458731" y="6334162"/>
            <a:chExt cx="13782856" cy="123453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FB0B6341-256C-4170-AF4E-1216E5EDD04C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D274B26-9415-432A-9282-BDEF246F0009}"/>
              </a:ext>
            </a:extLst>
          </p:cNvPr>
          <p:cNvGrpSpPr/>
          <p:nvPr/>
        </p:nvGrpSpPr>
        <p:grpSpPr>
          <a:xfrm>
            <a:off x="1000137" y="5029200"/>
            <a:ext cx="10355250" cy="1234536"/>
            <a:chOff x="1458731" y="6334162"/>
            <a:chExt cx="13700518" cy="123453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6E15A8FC-94CE-45FB-8D02-B33F2327F992}"/>
                </a:ext>
              </a:extLst>
            </p:cNvPr>
            <p:cNvSpPr/>
            <p:nvPr/>
          </p:nvSpPr>
          <p:spPr>
            <a:xfrm>
              <a:off x="2058046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E278C7C5-EAEF-4F1A-B3FB-29FCE054F0E0}"/>
              </a:ext>
            </a:extLst>
          </p:cNvPr>
          <p:cNvGrpSpPr/>
          <p:nvPr/>
        </p:nvGrpSpPr>
        <p:grpSpPr>
          <a:xfrm>
            <a:off x="13107987" y="4959766"/>
            <a:ext cx="9829800" cy="1234536"/>
            <a:chOff x="834143" y="6334162"/>
            <a:chExt cx="13622934" cy="123453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C4F0F9CE-3F15-4D47-A2C9-5C6F65E0E3FB}"/>
                </a:ext>
              </a:extLst>
            </p:cNvPr>
            <p:cNvSpPr/>
            <p:nvPr/>
          </p:nvSpPr>
          <p:spPr>
            <a:xfrm>
              <a:off x="1355875" y="6334162"/>
              <a:ext cx="13101202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800"/>
                </a:spcBef>
              </a:pPr>
              <a:endParaRPr lang="vi-VN" sz="600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7C2C013-2C1D-4DEE-A68B-FF23256FE92A}"/>
                </a:ext>
              </a:extLst>
            </p:cNvPr>
            <p:cNvSpPr/>
            <p:nvPr/>
          </p:nvSpPr>
          <p:spPr>
            <a:xfrm>
              <a:off x="834143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432E638B-F586-4599-B26E-BBF1E009BB5A}"/>
              </a:ext>
            </a:extLst>
          </p:cNvPr>
          <p:cNvSpPr/>
          <p:nvPr/>
        </p:nvSpPr>
        <p:spPr>
          <a:xfrm>
            <a:off x="915987" y="3657600"/>
            <a:ext cx="1134683" cy="1000532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atin typeface="+mj-lt"/>
                <a:ea typeface="Tahoma" pitchFamily="34" charset="0"/>
                <a:cs typeface="Tahoma" pitchFamily="34" charset="0"/>
              </a:rPr>
              <a:t>A</a:t>
            </a:r>
            <a:endParaRPr lang="en-US" sz="6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023712" y="1057829"/>
                <a:ext cx="20057075" cy="1380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Họ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tất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cả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sSup>
                          <m:sSup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5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endParaRPr lang="en-US" sz="5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712" y="1057829"/>
                <a:ext cx="20057075" cy="1380571"/>
              </a:xfrm>
              <a:prstGeom prst="rect">
                <a:avLst/>
              </a:prstGeom>
              <a:blipFill rotWithShape="1">
                <a:blip r:embed="rId3"/>
                <a:stretch>
                  <a:fillRect l="-1641" t="-442" b="-6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133443" y="3496229"/>
                <a:ext cx="5478744" cy="1380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443" y="3496229"/>
                <a:ext cx="5478744" cy="1380571"/>
              </a:xfrm>
              <a:prstGeom prst="rect">
                <a:avLst/>
              </a:prstGeom>
              <a:blipFill rotWithShape="1">
                <a:blip r:embed="rId4"/>
                <a:stretch>
                  <a:fillRect r="-5117" b="-8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4578232" y="3459480"/>
                <a:ext cx="6402074" cy="1380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8232" y="3459480"/>
                <a:ext cx="6402074" cy="1380571"/>
              </a:xfrm>
              <a:prstGeom prst="rect">
                <a:avLst/>
              </a:prstGeom>
              <a:blipFill rotWithShape="1">
                <a:blip r:embed="rId5"/>
                <a:stretch>
                  <a:fillRect r="-4186" b="-7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126802" y="5020229"/>
                <a:ext cx="5180585" cy="1380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802" y="5020229"/>
                <a:ext cx="5180585" cy="1380571"/>
              </a:xfrm>
              <a:prstGeom prst="rect">
                <a:avLst/>
              </a:prstGeom>
              <a:blipFill rotWithShape="1">
                <a:blip r:embed="rId6"/>
                <a:stretch>
                  <a:fillRect r="-5412" b="-8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708187" y="4898902"/>
                <a:ext cx="6103915" cy="1380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5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55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8187" y="4898902"/>
                <a:ext cx="6103915" cy="1380571"/>
              </a:xfrm>
              <a:prstGeom prst="rect">
                <a:avLst/>
              </a:prstGeom>
              <a:blipFill rotWithShape="1">
                <a:blip r:embed="rId7"/>
                <a:stretch>
                  <a:fillRect r="-4496" b="-8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791831" y="8241571"/>
                <a:ext cx="5898987" cy="1380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55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sSup>
                          <m:sSup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5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5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831" y="8241571"/>
                <a:ext cx="5898987" cy="1380571"/>
              </a:xfrm>
              <a:prstGeom prst="rect">
                <a:avLst/>
              </a:prstGeom>
              <a:blipFill rotWithShape="1">
                <a:blip r:embed="rId8"/>
                <a:stretch>
                  <a:fillRect l="-5579" t="-442" b="-6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297987" y="8059914"/>
                <a:ext cx="4857072" cy="1534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45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sSup>
                            <m:sSupPr>
                              <m:ctrlPr>
                                <a:rPr lang="en-US" sz="45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5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45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45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5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7987" y="8059914"/>
                <a:ext cx="4857072" cy="153420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4042338" y="8212314"/>
                <a:ext cx="5328638" cy="1380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5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55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sSup>
                          <m:sSup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5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vi-VN" sz="5500" dirty="0"/>
                  <a:t>.</a:t>
                </a:r>
                <a:endParaRPr lang="en-US" sz="55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2338" y="8212314"/>
                <a:ext cx="5328638" cy="1380571"/>
              </a:xfrm>
              <a:prstGeom prst="rect">
                <a:avLst/>
              </a:prstGeom>
              <a:blipFill rotWithShape="1">
                <a:blip r:embed="rId10"/>
                <a:stretch>
                  <a:fillRect t="-881" r="-5263" b="-5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953876" y="9928923"/>
                <a:ext cx="11670246" cy="1424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>
                    <a:latin typeface="Times New Roman" pitchFamily="18" charset="0"/>
                    <a:cs typeface="Times New Roman" pitchFamily="18" charset="0"/>
                  </a:rPr>
                  <a:t>Vậy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US" sz="55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5500" i="1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en-US" sz="55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5500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55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55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55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55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  <m:r>
                                          <a:rPr lang="en-US" sz="55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55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55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sz="55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55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55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55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55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55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  <m:r>
                                          <a:rPr lang="en-US" sz="55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55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55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nary>
                    <m:r>
                      <a:rPr lang="en-US" sz="5500" i="1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endParaRPr lang="en-US" sz="55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876" y="9928923"/>
                <a:ext cx="11670246" cy="1424877"/>
              </a:xfrm>
              <a:prstGeom prst="rect">
                <a:avLst/>
              </a:prstGeom>
              <a:blipFill rotWithShape="1">
                <a:blip r:embed="rId11"/>
                <a:stretch>
                  <a:fillRect l="-2874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5261538" y="9812514"/>
                <a:ext cx="6380849" cy="1491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45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5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5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5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45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45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5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5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5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1538" y="9812514"/>
                <a:ext cx="6380849" cy="149124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517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95640" y="6324600"/>
            <a:ext cx="23514406" cy="6951949"/>
            <a:chOff x="184495" y="3636275"/>
            <a:chExt cx="11834900" cy="2149516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92057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548450" y="4570599"/>
                <a:ext cx="567499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5"/>
                <a:ext cx="852450" cy="55935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2" y="238104"/>
            <a:ext cx="23815894" cy="2809896"/>
            <a:chOff x="534987" y="1647866"/>
            <a:chExt cx="23340848" cy="2356356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1"/>
              <a:ext cx="23120186" cy="22833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506772" y="1653394"/>
                <a:ext cx="2333292" cy="85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0AB9FB-A402-43C6-830F-BAC47ED452D0}"/>
              </a:ext>
            </a:extLst>
          </p:cNvPr>
          <p:cNvGrpSpPr/>
          <p:nvPr/>
        </p:nvGrpSpPr>
        <p:grpSpPr>
          <a:xfrm>
            <a:off x="946447" y="3505200"/>
            <a:ext cx="10366229" cy="1234536"/>
            <a:chOff x="1458731" y="6334162"/>
            <a:chExt cx="13782856" cy="123453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0839FD11-1E39-4EBB-A7FB-DEB39691C378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2194087-0D43-42CA-A1D2-4373C69CC457}"/>
              </a:ext>
            </a:extLst>
          </p:cNvPr>
          <p:cNvGrpSpPr/>
          <p:nvPr/>
        </p:nvGrpSpPr>
        <p:grpSpPr>
          <a:xfrm>
            <a:off x="13031786" y="3505200"/>
            <a:ext cx="9896263" cy="1234536"/>
            <a:chOff x="1458731" y="6334162"/>
            <a:chExt cx="13782856" cy="123453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FB0B6341-256C-4170-AF4E-1216E5EDD04C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D274B26-9415-432A-9282-BDEF246F0009}"/>
              </a:ext>
            </a:extLst>
          </p:cNvPr>
          <p:cNvGrpSpPr/>
          <p:nvPr/>
        </p:nvGrpSpPr>
        <p:grpSpPr>
          <a:xfrm>
            <a:off x="1000137" y="5029200"/>
            <a:ext cx="10355250" cy="1234536"/>
            <a:chOff x="1458731" y="6334162"/>
            <a:chExt cx="13700518" cy="123453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6E15A8FC-94CE-45FB-8D02-B33F2327F992}"/>
                </a:ext>
              </a:extLst>
            </p:cNvPr>
            <p:cNvSpPr/>
            <p:nvPr/>
          </p:nvSpPr>
          <p:spPr>
            <a:xfrm>
              <a:off x="2058046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E278C7C5-EAEF-4F1A-B3FB-29FCE054F0E0}"/>
              </a:ext>
            </a:extLst>
          </p:cNvPr>
          <p:cNvGrpSpPr/>
          <p:nvPr/>
        </p:nvGrpSpPr>
        <p:grpSpPr>
          <a:xfrm>
            <a:off x="13107987" y="4959766"/>
            <a:ext cx="9829800" cy="1234536"/>
            <a:chOff x="834143" y="6334162"/>
            <a:chExt cx="13622934" cy="123453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C4F0F9CE-3F15-4D47-A2C9-5C6F65E0E3FB}"/>
                </a:ext>
              </a:extLst>
            </p:cNvPr>
            <p:cNvSpPr/>
            <p:nvPr/>
          </p:nvSpPr>
          <p:spPr>
            <a:xfrm>
              <a:off x="1355875" y="6334162"/>
              <a:ext cx="13101202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800"/>
                </a:spcBef>
              </a:pPr>
              <a:endParaRPr lang="vi-VN" sz="600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7C2C013-2C1D-4DEE-A68B-FF23256FE92A}"/>
                </a:ext>
              </a:extLst>
            </p:cNvPr>
            <p:cNvSpPr/>
            <p:nvPr/>
          </p:nvSpPr>
          <p:spPr>
            <a:xfrm>
              <a:off x="834143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432E638B-F586-4599-B26E-BBF1E009BB5A}"/>
              </a:ext>
            </a:extLst>
          </p:cNvPr>
          <p:cNvSpPr/>
          <p:nvPr/>
        </p:nvSpPr>
        <p:spPr>
          <a:xfrm>
            <a:off x="12855284" y="3549345"/>
            <a:ext cx="1134683" cy="110058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latin typeface="+mj-lt"/>
                <a:ea typeface="Tahoma" pitchFamily="34" charset="0"/>
                <a:cs typeface="Tahoma" pitchFamily="34" charset="0"/>
              </a:rPr>
              <a:t>B</a:t>
            </a:r>
            <a:endParaRPr lang="en-US" sz="6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205018" y="348135"/>
                <a:ext cx="19745371" cy="1977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Trong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không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gian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𝑂𝑥𝑦𝑧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cho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mặt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phẳng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: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+2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−3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𝑧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−1=0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Vectơ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nào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dưới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đây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vectơ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pháp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tuyến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𝑃</m:t>
                        </m:r>
                      </m:e>
                    </m:d>
                    <m:r>
                      <a:rPr lang="vi-VN" sz="5500">
                        <a:latin typeface="Cambria Math"/>
                        <a:ea typeface="Calibri"/>
                        <a:cs typeface="Times New Roman"/>
                      </a:rPr>
                      <m:t>?</m:t>
                    </m:r>
                  </m:oMath>
                </a14:m>
                <a:endParaRPr lang="vi-VN" sz="55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018" y="348135"/>
                <a:ext cx="19745371" cy="1977401"/>
              </a:xfrm>
              <a:prstGeom prst="rect">
                <a:avLst/>
              </a:prstGeom>
              <a:blipFill rotWithShape="1">
                <a:blip r:embed="rId3"/>
                <a:stretch>
                  <a:fillRect l="-1698" t="-5864" b="-17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603895" y="3684663"/>
                <a:ext cx="6126870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𝑛</m:t>
                            </m:r>
                          </m:e>
                          <m:sub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−1 ; −2; 3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895" y="3684663"/>
                <a:ext cx="6126870" cy="938719"/>
              </a:xfrm>
              <a:prstGeom prst="rect">
                <a:avLst/>
              </a:prstGeom>
              <a:blipFill rotWithShape="1">
                <a:blip r:embed="rId4"/>
                <a:stretch>
                  <a:fillRect t="-19481" r="-4577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919820" y="3532094"/>
                <a:ext cx="5835124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𝑛</m:t>
                            </m:r>
                          </m:e>
                          <m:sub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1 ; −2 ; 3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9820" y="3532094"/>
                <a:ext cx="5835124" cy="938719"/>
              </a:xfrm>
              <a:prstGeom prst="rect">
                <a:avLst/>
              </a:prstGeom>
              <a:blipFill rotWithShape="1">
                <a:blip r:embed="rId5"/>
                <a:stretch>
                  <a:fillRect t="-17532" r="-4697" b="-39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603895" y="5029199"/>
                <a:ext cx="5835124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𝑛</m:t>
                            </m:r>
                          </m:e>
                          <m:sub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0 ; 2 ; −3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895" y="5029199"/>
                <a:ext cx="5835124" cy="938719"/>
              </a:xfrm>
              <a:prstGeom prst="rect">
                <a:avLst/>
              </a:prstGeom>
              <a:blipFill rotWithShape="1">
                <a:blip r:embed="rId6"/>
                <a:stretch>
                  <a:fillRect t="-19481" r="-4807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4919820" y="4866773"/>
                <a:ext cx="5307735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𝑛</m:t>
                            </m:r>
                          </m:e>
                          <m:sub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</a:rPr>
                          <m:t> 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</a:rPr>
                          <m:t> 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</a:rPr>
                          <m:t> 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</a:rPr>
                          <m:t> 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9820" y="4866773"/>
                <a:ext cx="5307735" cy="938719"/>
              </a:xfrm>
              <a:prstGeom prst="rect">
                <a:avLst/>
              </a:prstGeom>
              <a:blipFill rotWithShape="1">
                <a:blip r:embed="rId7"/>
                <a:stretch>
                  <a:fillRect t="-19481" r="-5396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084551" y="8494540"/>
                <a:ext cx="19256169" cy="1827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 smtClean="0">
                    <a:latin typeface="Times New Roman" pitchFamily="18" charset="0"/>
                    <a:ea typeface="Calibri"/>
                    <a:cs typeface="Times New Roman" pitchFamily="18" charset="0"/>
                  </a:rPr>
                  <a:t>Mặt </a:t>
                </a:r>
                <a:r>
                  <a:rPr lang="en-US" sz="55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phẳng</a:t>
                </a:r>
                <a:r>
                  <a:rPr lang="en-US" sz="55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+2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−3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𝑧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−1=0 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ộ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vect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ơ 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á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tuy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ế</m:t>
                    </m:r>
                    <m:r>
                      <m:rPr>
                        <m:nor/>
                      </m:rPr>
                      <a:rPr lang="vi-VN" sz="5500" dirty="0"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m:t>n</m:t>
                    </m:r>
                  </m:oMath>
                </a14:m>
                <a:endParaRPr lang="en-US" sz="5500" dirty="0">
                  <a:latin typeface="Times New Roman" pitchFamily="18" charset="0"/>
                  <a:ea typeface="Calibri"/>
                  <a:cs typeface="Times New Roman" pitchFamily="18" charset="0"/>
                </a:endParaRPr>
              </a:p>
              <a:p>
                <a:endParaRPr lang="en-US" sz="5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551" y="8494540"/>
                <a:ext cx="19256169" cy="1827936"/>
              </a:xfrm>
              <a:prstGeom prst="rect">
                <a:avLst/>
              </a:prstGeom>
              <a:blipFill rotWithShape="1">
                <a:blip r:embed="rId8"/>
                <a:stretch>
                  <a:fillRect l="-1741" t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628613" y="9710118"/>
                <a:ext cx="7402732" cy="11541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802680" indent="0" algn="just">
                  <a:lnSpc>
                    <a:spcPct val="115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/>
                              <a:ea typeface="Calibri"/>
                              <a:cs typeface="Times New Roman"/>
                            </a:rPr>
                            <m:t>𝑛</m:t>
                          </m:r>
                        </m:e>
                      </m:acc>
                      <m:r>
                        <a:rPr lang="en-US" sz="60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/>
                              <a:ea typeface="Calibri"/>
                              <a:cs typeface="Times New Roman"/>
                            </a:rPr>
                            <m:t>−1 ; 2 ; −3</m:t>
                          </m:r>
                        </m:e>
                      </m:d>
                    </m:oMath>
                  </m:oMathPara>
                </a14:m>
                <a:endParaRPr lang="en-US" sz="5500" dirty="0"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613" y="9710118"/>
                <a:ext cx="7402732" cy="115416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360856" y="10900809"/>
                <a:ext cx="22262731" cy="987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2680" indent="0" algn="just">
                  <a:lnSpc>
                    <a:spcPct val="115000"/>
                  </a:lnSpc>
                  <a:buNone/>
                </a:pP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Khi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𝑛</m:t>
                            </m:r>
                          </m:e>
                          <m:sub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1 ; −2 ; 3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cũng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một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vectơ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pháp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tuyến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mặt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phẳng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856" y="10900809"/>
                <a:ext cx="22262731" cy="987643"/>
              </a:xfrm>
              <a:prstGeom prst="rect">
                <a:avLst/>
              </a:prstGeom>
              <a:blipFill rotWithShape="1">
                <a:blip r:embed="rId10"/>
                <a:stretch>
                  <a:fillRect t="-11728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113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  <p:bldP spid="13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55505" y="7772400"/>
            <a:ext cx="23672882" cy="5943600"/>
            <a:chOff x="184495" y="3776142"/>
            <a:chExt cx="11834900" cy="3493275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404200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76142"/>
              <a:ext cx="2342698" cy="545930"/>
              <a:chOff x="1275608" y="6493582"/>
              <a:chExt cx="4592537" cy="99192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966028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49358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665029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677175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8822" y="332277"/>
            <a:ext cx="23811032" cy="5511920"/>
            <a:chOff x="539751" y="1653394"/>
            <a:chExt cx="23336084" cy="3047672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9751" y="1653394"/>
              <a:ext cx="3506116" cy="1465428"/>
              <a:chOff x="539751" y="1653394"/>
              <a:chExt cx="3506116" cy="1465428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6" y="1653394"/>
                <a:ext cx="2744901" cy="1465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35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95425" y="5943601"/>
            <a:ext cx="23679365" cy="1637077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4747544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05777" y="471866"/>
                <a:ext cx="23544613" cy="6468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2000"/>
                  </a:spcBef>
                  <a:tabLst>
                    <a:tab pos="1259903" algn="l"/>
                  </a:tabLst>
                </a:pPr>
                <a:r>
                  <a:rPr lang="vi-VN" sz="5500" dirty="0" smtClean="0">
                    <a:latin typeface="Times New Roman"/>
                    <a:ea typeface="Calibri"/>
                    <a:cs typeface="Times New Roman"/>
                  </a:rPr>
                  <a:t>                      Cho hàm số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5500" dirty="0">
                    <a:latin typeface="Times New Roman"/>
                    <a:ea typeface="Calibri"/>
                    <a:cs typeface="Times New Roman"/>
                  </a:rPr>
                  <a:t> có đạo hàm liên </a:t>
                </a:r>
                <a:endParaRPr lang="vi-VN" sz="5500" dirty="0" smtClean="0">
                  <a:latin typeface="Times New Roman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Bef>
                    <a:spcPts val="2000"/>
                  </a:spcBef>
                  <a:tabLst>
                    <a:tab pos="1259903" algn="l"/>
                  </a:tabLst>
                </a:pPr>
                <a:r>
                  <a:rPr lang="vi-VN" sz="5500" dirty="0" smtClean="0">
                    <a:latin typeface="Times New Roman"/>
                    <a:ea typeface="Calibri"/>
                    <a:cs typeface="Times New Roman"/>
                  </a:rPr>
                  <a:t>  tục </a:t>
                </a:r>
                <a:r>
                  <a:rPr lang="vi-VN" sz="5500" dirty="0">
                    <a:latin typeface="Times New Roman"/>
                    <a:ea typeface="Calibri"/>
                    <a:cs typeface="Times New Roman"/>
                  </a:rPr>
                  <a:t>trên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ℝ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</m:oMath>
                </a14:m>
                <a:r>
                  <a:rPr lang="vi-VN" sz="5500" dirty="0">
                    <a:latin typeface="Times New Roman"/>
                    <a:ea typeface="Calibri"/>
                    <a:cs typeface="Times New Roman"/>
                  </a:rPr>
                  <a:t> Bảng biến thiên của </a:t>
                </a:r>
                <a:r>
                  <a:rPr lang="vi-VN" sz="5500" dirty="0" smtClean="0">
                    <a:latin typeface="Times New Roman"/>
                    <a:ea typeface="Calibri"/>
                    <a:cs typeface="Times New Roman"/>
                  </a:rPr>
                  <a:t>hàm  </a:t>
                </a:r>
                <a:r>
                  <a:rPr lang="vi-VN" sz="5500" dirty="0">
                    <a:latin typeface="Times New Roman"/>
                    <a:ea typeface="Calibri"/>
                    <a:cs typeface="Times New Roman"/>
                  </a:rPr>
                  <a:t>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 smtClean="0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endParaRPr lang="vi-VN" sz="5500" dirty="0" smtClean="0">
                  <a:latin typeface="Times New Roman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Bef>
                    <a:spcPts val="2000"/>
                  </a:spcBef>
                  <a:tabLst>
                    <a:tab pos="1259903" algn="l"/>
                  </a:tabLst>
                </a:pPr>
                <a:r>
                  <a:rPr lang="vi-VN" sz="55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vi-VN" sz="5500" dirty="0">
                    <a:latin typeface="Times New Roman"/>
                    <a:ea typeface="Calibri"/>
                    <a:cs typeface="Times New Roman"/>
                  </a:rPr>
                  <a:t>như </a:t>
                </a:r>
                <a:r>
                  <a:rPr lang="vi-VN" sz="5500" dirty="0" smtClean="0">
                    <a:latin typeface="Times New Roman"/>
                    <a:ea typeface="Calibri"/>
                    <a:cs typeface="Times New Roman"/>
                  </a:rPr>
                  <a:t>hình vẽ</a:t>
                </a:r>
                <a:r>
                  <a:rPr lang="vi-VN" sz="5500" dirty="0">
                    <a:latin typeface="Times New Roman"/>
                    <a:ea typeface="Calibri"/>
                    <a:cs typeface="Times New Roman"/>
                  </a:rPr>
                  <a:t>.</a:t>
                </a:r>
                <a:r>
                  <a:rPr lang="vi-VN" sz="5500" dirty="0">
                    <a:latin typeface="Times New Roman"/>
                    <a:ea typeface="Calibri"/>
                  </a:rPr>
                  <a:t> </a:t>
                </a:r>
                <a:r>
                  <a:rPr lang="vi-VN" sz="5500" dirty="0" smtClean="0">
                    <a:latin typeface="Times New Roman"/>
                    <a:ea typeface="Calibri"/>
                  </a:rPr>
                  <a:t>Hàm </a:t>
                </a:r>
                <a:r>
                  <a:rPr lang="vi-VN" sz="5500" dirty="0">
                    <a:latin typeface="Times New Roman"/>
                    <a:ea typeface="Calibri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</a:rPr>
                      <m:t>𝑔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</a:rPr>
                          <m:t>1</m:t>
                        </m:r>
                        <m:r>
                          <a:rPr lang="en-US" sz="5500" i="1">
                            <a:latin typeface="Cambria Math"/>
                            <a:ea typeface="Calibri"/>
                          </a:rPr>
                          <m:t>−</m:t>
                        </m:r>
                        <m:f>
                          <m:fPr>
                            <m:ctrlPr>
                              <a:rPr lang="en-US" sz="5500" i="1">
                                <a:latin typeface="Cambria Math"/>
                                <a:ea typeface="Calibri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/>
                                <a:ea typeface="Calibri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5500" i="1">
                                <a:latin typeface="Cambria Math"/>
                                <a:ea typeface="Calibri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5500" i="1">
                        <a:latin typeface="Cambria Math"/>
                        <a:ea typeface="Calibri"/>
                      </a:rPr>
                      <m:t>+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𝑥</m:t>
                    </m:r>
                  </m:oMath>
                </a14:m>
                <a:endParaRPr lang="vi-VN" sz="5500" dirty="0" smtClean="0">
                  <a:latin typeface="Times New Roman"/>
                  <a:ea typeface="Calibri"/>
                </a:endParaRPr>
              </a:p>
              <a:p>
                <a:pPr>
                  <a:lnSpc>
                    <a:spcPct val="115000"/>
                  </a:lnSpc>
                  <a:spcBef>
                    <a:spcPts val="2000"/>
                  </a:spcBef>
                  <a:tabLst>
                    <a:tab pos="1259903" algn="l"/>
                  </a:tabLst>
                </a:pPr>
                <a:r>
                  <a:rPr lang="vi-VN" sz="5500" dirty="0">
                    <a:latin typeface="Times New Roman"/>
                    <a:ea typeface="Calibri"/>
                  </a:rPr>
                  <a:t> nghịch biến trên </a:t>
                </a:r>
                <a:r>
                  <a:rPr lang="vi-VN" sz="5500" dirty="0" smtClean="0">
                    <a:latin typeface="Times New Roman"/>
                    <a:ea typeface="Calibri"/>
                  </a:rPr>
                  <a:t>khoảng </a:t>
                </a:r>
                <a:r>
                  <a:rPr lang="vi-VN" sz="5500" dirty="0">
                    <a:latin typeface="Times New Roman"/>
                    <a:ea typeface="Calibri"/>
                  </a:rPr>
                  <a:t>nào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trong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các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khoảng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sau</a:t>
                </a:r>
                <a:r>
                  <a:rPr lang="en-US" sz="5500" dirty="0">
                    <a:latin typeface="Times New Roman"/>
                    <a:ea typeface="Calibri"/>
                  </a:rPr>
                  <a:t>?</a:t>
                </a:r>
              </a:p>
              <a:p>
                <a:pPr>
                  <a:lnSpc>
                    <a:spcPct val="115000"/>
                  </a:lnSpc>
                  <a:spcBef>
                    <a:spcPts val="2000"/>
                  </a:spcBef>
                  <a:tabLst>
                    <a:tab pos="1259903" algn="l"/>
                  </a:tabLst>
                </a:pPr>
                <a:endParaRPr lang="en-US" sz="5500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77" y="471866"/>
                <a:ext cx="23544613" cy="6468309"/>
              </a:xfrm>
              <a:prstGeom prst="rect">
                <a:avLst/>
              </a:prstGeom>
              <a:blipFill rotWithShape="1">
                <a:blip r:embed="rId3"/>
                <a:stretch>
                  <a:fillRect l="-673" t="-1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 descr="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17998" y="496698"/>
            <a:ext cx="9432392" cy="407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Group 48"/>
          <p:cNvGrpSpPr/>
          <p:nvPr/>
        </p:nvGrpSpPr>
        <p:grpSpPr>
          <a:xfrm>
            <a:off x="448807" y="423648"/>
            <a:ext cx="3582337" cy="1402753"/>
            <a:chOff x="534987" y="1647866"/>
            <a:chExt cx="3510881" cy="1176337"/>
          </a:xfrm>
        </p:grpSpPr>
        <p:sp>
          <p:nvSpPr>
            <p:cNvPr id="63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54774"/>
              <a:endParaRPr lang="en-US" sz="6400">
                <a:solidFill>
                  <a:prstClr val="white"/>
                </a:solidFill>
              </a:endParaRPr>
            </a:p>
          </p:txBody>
        </p:sp>
        <p:sp>
          <p:nvSpPr>
            <p:cNvPr id="64" name="Pentagon 63"/>
            <p:cNvSpPr/>
            <p:nvPr/>
          </p:nvSpPr>
          <p:spPr bwMode="auto">
            <a:xfrm>
              <a:off x="534987" y="1647866"/>
              <a:ext cx="3505200" cy="955675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54774"/>
              <a:endParaRPr lang="en-US" sz="6400">
                <a:solidFill>
                  <a:prstClr val="white"/>
                </a:solidFill>
              </a:endParaRPr>
            </a:p>
          </p:txBody>
        </p:sp>
        <p:grpSp>
          <p:nvGrpSpPr>
            <p:cNvPr id="65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68" name="Freeform 67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69" name="Freeform 68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71" name="Rectangle 70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4354774">
                  <a:defRPr/>
                </a:pPr>
                <a:endParaRPr lang="en-US" sz="6400"/>
              </a:p>
            </p:txBody>
          </p:sp>
        </p:grpSp>
        <p:sp>
          <p:nvSpPr>
            <p:cNvPr id="66" name="Chevron 65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>
                <a:solidFill>
                  <a:schemeClr val="tx1"/>
                </a:solidFill>
              </a:endParaRPr>
            </a:p>
          </p:txBody>
        </p:sp>
        <p:sp>
          <p:nvSpPr>
            <p:cNvPr id="67" name="TextBox 13"/>
            <p:cNvSpPr txBox="1">
              <a:spLocks noChangeArrowheads="1"/>
            </p:cNvSpPr>
            <p:nvPr/>
          </p:nvSpPr>
          <p:spPr bwMode="auto">
            <a:xfrm>
              <a:off x="1300967" y="1653394"/>
              <a:ext cx="2744901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6000" dirty="0" err="1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Câu</a:t>
              </a:r>
              <a:r>
                <a:rPr lang="vi-VN" sz="60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35</a:t>
              </a:r>
              <a:r>
                <a:rPr lang="en-US" sz="60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endParaRPr lang="en-US" sz="60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715252" y="6324600"/>
                <a:ext cx="3086935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252" y="6324600"/>
                <a:ext cx="3086935" cy="938719"/>
              </a:xfrm>
              <a:prstGeom prst="rect">
                <a:avLst/>
              </a:prstGeom>
              <a:blipFill rotWithShape="1">
                <a:blip r:embed="rId5"/>
                <a:stretch>
                  <a:fillRect t="-19608" r="-9862" b="-37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7621587" y="6248400"/>
                <a:ext cx="2559547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587" y="6248400"/>
                <a:ext cx="2559547" cy="938719"/>
              </a:xfrm>
              <a:prstGeom prst="rect">
                <a:avLst/>
              </a:prstGeom>
              <a:blipFill rotWithShape="1">
                <a:blip r:embed="rId6"/>
                <a:stretch>
                  <a:fillRect t="-19481" r="-12143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3772642" y="6248400"/>
                <a:ext cx="2383345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b="1" dirty="0" smtClean="0">
                    <a:solidFill>
                      <a:schemeClr val="bg1"/>
                    </a:solidFill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	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2642" y="6248400"/>
                <a:ext cx="2383345" cy="938719"/>
              </a:xfrm>
              <a:prstGeom prst="rect">
                <a:avLst/>
              </a:prstGeom>
              <a:blipFill rotWithShape="1">
                <a:blip r:embed="rId7"/>
                <a:stretch>
                  <a:fillRect t="-19481" r="-5882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19457828" y="6248400"/>
                <a:ext cx="2032159" cy="10040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2000"/>
                  </a:spcBef>
                  <a:tabLst>
                    <a:tab pos="1259903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7828" y="6248400"/>
                <a:ext cx="2032159" cy="1004057"/>
              </a:xfrm>
              <a:prstGeom prst="rect">
                <a:avLst/>
              </a:prstGeom>
              <a:blipFill rotWithShape="1">
                <a:blip r:embed="rId8"/>
                <a:stretch>
                  <a:fillRect t="-11515" r="-15315" b="-3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5708419" y="8077200"/>
                <a:ext cx="12733568" cy="1359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5500" dirty="0">
                    <a:latin typeface="Times New Roman"/>
                    <a:ea typeface="Calibri"/>
                    <a:cs typeface="Times New Roman"/>
                  </a:rPr>
                  <a:t>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𝑔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=−</m:t>
                    </m:r>
                    <m:f>
                      <m:f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f>
                          <m:f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endParaRPr lang="en-US" sz="5500" dirty="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419" y="8077200"/>
                <a:ext cx="12733568" cy="1359026"/>
              </a:xfrm>
              <a:prstGeom prst="rect">
                <a:avLst/>
              </a:prstGeom>
              <a:blipFill rotWithShape="1">
                <a:blip r:embed="rId9"/>
                <a:stretch>
                  <a:fillRect l="-2585" b="-1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473744" y="9854136"/>
                <a:ext cx="4328108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500" dirty="0">
                    <a:latin typeface="Times New Roman"/>
                    <a:ea typeface="Calibri"/>
                    <a:cs typeface="Times New Roman"/>
                  </a:rPr>
                  <a:t>Xét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𝑔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&lt;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</m:oMath>
                </a14:m>
                <a:endParaRPr lang="en-US" sz="5500" dirty="0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744" y="9854136"/>
                <a:ext cx="4328108" cy="938719"/>
              </a:xfrm>
              <a:prstGeom prst="rect">
                <a:avLst/>
              </a:prstGeom>
              <a:blipFill rotWithShape="1">
                <a:blip r:embed="rId10"/>
                <a:stretch>
                  <a:fillRect l="-7746"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5817144" y="9485137"/>
                <a:ext cx="5661230" cy="1536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Cambria Math"/>
                        </a:rPr>
                        <m:t>⇔</m:t>
                      </m:r>
                      <m:sSup>
                        <m:sSup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𝑓</m:t>
                          </m:r>
                        </m:e>
                        <m:sup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1</m:t>
                          </m:r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&gt;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2</m:t>
                      </m:r>
                    </m:oMath>
                  </m:oMathPara>
                </a14:m>
                <a:endParaRPr lang="en-US" sz="5500" dirty="0"/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144" y="9485137"/>
                <a:ext cx="5661230" cy="1536318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330744" y="10846476"/>
                <a:ext cx="7543800" cy="1549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2680" algn="just">
                  <a:lnSpc>
                    <a:spcPct val="115000"/>
                  </a:lnSpc>
                  <a:spcBef>
                    <a:spcPts val="2000"/>
                  </a:spcBef>
                </a:pPr>
                <a:r>
                  <a:rPr lang="vi-VN" sz="5500" dirty="0" smtClean="0"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nl-NL" sz="5500" dirty="0">
                    <a:latin typeface="Times New Roman"/>
                    <a:ea typeface="Arial"/>
                    <a:cs typeface="Times New Roman"/>
                  </a:rPr>
                  <a:t>TH1: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f>
                          <m:f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&gt;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</m:oMath>
                </a14:m>
                <a:endParaRPr lang="en-US" sz="5500" dirty="0">
                  <a:latin typeface="Times New Roman"/>
                  <a:ea typeface="Arial"/>
                  <a:cs typeface="Times New Roman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44" y="10846476"/>
                <a:ext cx="7543800" cy="1549014"/>
              </a:xfrm>
              <a:prstGeom prst="rect">
                <a:avLst/>
              </a:prstGeom>
              <a:blipFill rotWithShape="1">
                <a:blip r:embed="rId12"/>
                <a:stretch>
                  <a:fillRect b="-9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6731544" y="10734343"/>
                <a:ext cx="8039411" cy="1752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2680" algn="just">
                  <a:lnSpc>
                    <a:spcPct val="115000"/>
                  </a:lnSpc>
                  <a:spcBef>
                    <a:spcPts val="2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⇔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2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&lt;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1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f>
                        <m:f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𝑥</m:t>
                          </m:r>
                        </m:num>
                        <m:den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den>
                      </m:f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&lt;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3</m:t>
                      </m:r>
                    </m:oMath>
                  </m:oMathPara>
                </a14:m>
                <a:endParaRPr lang="en-US" sz="5500" dirty="0">
                  <a:latin typeface="Times New Roman"/>
                  <a:ea typeface="Arial"/>
                  <a:cs typeface="Times New Roman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544" y="10734343"/>
                <a:ext cx="8039411" cy="175291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12370344" y="11161537"/>
                <a:ext cx="7114874" cy="1065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2680" algn="just">
                  <a:lnSpc>
                    <a:spcPct val="115000"/>
                  </a:lnSpc>
                  <a:spcBef>
                    <a:spcPts val="2000"/>
                  </a:spcBef>
                </a:pP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⇔−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&lt;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&lt;−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</m:oMath>
                </a14:m>
                <a:r>
                  <a:rPr lang="en-US" sz="5500" dirty="0">
                    <a:latin typeface="Times New Roman"/>
                    <a:ea typeface="Arial"/>
                    <a:cs typeface="Times New Roman"/>
                  </a:rPr>
                  <a:t> </a:t>
                </a:r>
                <a:endParaRPr lang="vi-VN" sz="5500" dirty="0">
                  <a:latin typeface="Times New Roman"/>
                  <a:ea typeface="Arial"/>
                  <a:cs typeface="Times New Roman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0344" y="11161537"/>
                <a:ext cx="7114874" cy="106567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559344" y="12456937"/>
                <a:ext cx="12768432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802680" algn="just">
                  <a:lnSpc>
                    <a:spcPct val="115000"/>
                  </a:lnSpc>
                  <a:spcBef>
                    <a:spcPts val="2000"/>
                  </a:spcBef>
                </a:pPr>
                <a:r>
                  <a:rPr lang="vi-VN" sz="5500" dirty="0">
                    <a:latin typeface="Times New Roman"/>
                    <a:ea typeface="Arial"/>
                    <a:cs typeface="Times New Roman"/>
                  </a:rPr>
                  <a:t>Do đó hàm số nghịch biến trên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d>
                  </m:oMath>
                </a14:m>
                <a:r>
                  <a:rPr lang="vi-VN" sz="5500" dirty="0">
                    <a:latin typeface="Times New Roman"/>
                    <a:ea typeface="Arial"/>
                    <a:cs typeface="Times New Roman"/>
                  </a:rPr>
                  <a:t>.</a:t>
                </a:r>
                <a:endParaRPr lang="en-US" sz="5500" dirty="0">
                  <a:latin typeface="Times New Roman"/>
                  <a:ea typeface="Arial"/>
                  <a:cs typeface="Times New Roman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44" y="12456937"/>
                <a:ext cx="12768432" cy="987643"/>
              </a:xfrm>
              <a:prstGeom prst="rect">
                <a:avLst/>
              </a:prstGeom>
              <a:blipFill rotWithShape="1">
                <a:blip r:embed="rId15"/>
                <a:stretch>
                  <a:fillRect t="-11728" r="-1671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513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6" grpId="0"/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47" y="0"/>
            <a:ext cx="24384627" cy="13716000"/>
            <a:chOff x="184495" y="3776142"/>
            <a:chExt cx="11834900" cy="68580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676892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76142"/>
              <a:ext cx="2342698" cy="545930"/>
              <a:chOff x="1275608" y="6493582"/>
              <a:chExt cx="4592537" cy="99192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966028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49358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665029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677175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64061" y="3048052"/>
                <a:ext cx="20395446" cy="1359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5500" dirty="0">
                    <a:latin typeface="Times New Roman"/>
                    <a:ea typeface="Calibri"/>
                    <a:cs typeface="Times New Roman"/>
                  </a:rPr>
                  <a:t>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𝑔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=−</m:t>
                    </m:r>
                    <m:f>
                      <m:f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f>
                          <m:f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endParaRPr lang="en-US" sz="55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61" y="3048052"/>
                <a:ext cx="20395446" cy="1359026"/>
              </a:xfrm>
              <a:prstGeom prst="rect">
                <a:avLst/>
              </a:prstGeom>
              <a:blipFill rotWithShape="1">
                <a:blip r:embed="rId2"/>
                <a:stretch>
                  <a:fillRect l="-1644" b="-1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220787" y="4788651"/>
                <a:ext cx="4328108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500" dirty="0">
                    <a:latin typeface="Times New Roman"/>
                    <a:ea typeface="Calibri"/>
                    <a:cs typeface="Times New Roman"/>
                  </a:rPr>
                  <a:t>Xét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𝑔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&lt;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787" y="4788651"/>
                <a:ext cx="4328108" cy="938719"/>
              </a:xfrm>
              <a:prstGeom prst="rect">
                <a:avLst/>
              </a:prstGeom>
              <a:blipFill rotWithShape="1">
                <a:blip r:embed="rId3"/>
                <a:stretch>
                  <a:fillRect l="-7606"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564187" y="4419652"/>
                <a:ext cx="5661230" cy="1536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Cambria Math"/>
                        </a:rPr>
                        <m:t>⇔</m:t>
                      </m:r>
                      <m:sSup>
                        <m:sSup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𝑓</m:t>
                          </m:r>
                        </m:e>
                        <m:sup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1</m:t>
                          </m:r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&gt;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2</m:t>
                      </m:r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187" y="4419652"/>
                <a:ext cx="5661230" cy="153631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7787" y="5780991"/>
                <a:ext cx="7543800" cy="1549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2680" algn="just">
                  <a:lnSpc>
                    <a:spcPct val="115000"/>
                  </a:lnSpc>
                  <a:spcBef>
                    <a:spcPts val="2000"/>
                  </a:spcBef>
                </a:pPr>
                <a:r>
                  <a:rPr lang="vi-VN" sz="5500" dirty="0" smtClean="0"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nl-NL" sz="5500" dirty="0">
                    <a:latin typeface="Times New Roman"/>
                    <a:ea typeface="Arial"/>
                    <a:cs typeface="Times New Roman"/>
                  </a:rPr>
                  <a:t>TH1: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f>
                          <m:f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&gt;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</m:oMath>
                </a14:m>
                <a:endParaRPr lang="en-US" sz="5500" dirty="0">
                  <a:latin typeface="Times New Roman"/>
                  <a:ea typeface="Arial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7" y="5780991"/>
                <a:ext cx="7543800" cy="1549014"/>
              </a:xfrm>
              <a:prstGeom prst="rect">
                <a:avLst/>
              </a:prstGeom>
              <a:blipFill rotWithShape="1">
                <a:blip r:embed="rId5"/>
                <a:stretch>
                  <a:fillRect b="-9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478587" y="5668858"/>
                <a:ext cx="8039411" cy="1752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2680" algn="just">
                  <a:lnSpc>
                    <a:spcPct val="115000"/>
                  </a:lnSpc>
                  <a:spcBef>
                    <a:spcPts val="2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⇔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2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&lt;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1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f>
                        <m:f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𝑥</m:t>
                          </m:r>
                        </m:num>
                        <m:den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den>
                      </m:f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&lt;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3</m:t>
                      </m:r>
                    </m:oMath>
                  </m:oMathPara>
                </a14:m>
                <a:endParaRPr lang="en-US" sz="5500" dirty="0">
                  <a:latin typeface="Times New Roman"/>
                  <a:ea typeface="Arial"/>
                  <a:cs typeface="Times New Roman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587" y="5668858"/>
                <a:ext cx="8039411" cy="175291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2193587" y="6127182"/>
                <a:ext cx="7114874" cy="1065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2680" algn="just">
                  <a:lnSpc>
                    <a:spcPct val="115000"/>
                  </a:lnSpc>
                  <a:spcBef>
                    <a:spcPts val="2000"/>
                  </a:spcBef>
                </a:pP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⇔−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&lt;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&lt;−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</m:oMath>
                </a14:m>
                <a:r>
                  <a:rPr lang="en-US" sz="5500" dirty="0">
                    <a:latin typeface="Times New Roman"/>
                    <a:ea typeface="Arial"/>
                    <a:cs typeface="Times New Roman"/>
                  </a:rPr>
                  <a:t> </a:t>
                </a:r>
                <a:endParaRPr lang="vi-VN" sz="5500" dirty="0">
                  <a:latin typeface="Times New Roman"/>
                  <a:ea typeface="Arial"/>
                  <a:cs typeface="Times New Roman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3587" y="6127182"/>
                <a:ext cx="7114874" cy="106567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06387" y="7391452"/>
                <a:ext cx="12768432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802680" algn="just">
                  <a:lnSpc>
                    <a:spcPct val="115000"/>
                  </a:lnSpc>
                  <a:spcBef>
                    <a:spcPts val="2000"/>
                  </a:spcBef>
                </a:pPr>
                <a:r>
                  <a:rPr lang="vi-VN" sz="5500" dirty="0">
                    <a:latin typeface="Times New Roman"/>
                    <a:ea typeface="Arial"/>
                    <a:cs typeface="Times New Roman"/>
                  </a:rPr>
                  <a:t>Do đó hàm số nghịch biến trên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d>
                  </m:oMath>
                </a14:m>
                <a:r>
                  <a:rPr lang="vi-VN" sz="5500" dirty="0">
                    <a:latin typeface="Times New Roman"/>
                    <a:ea typeface="Arial"/>
                    <a:cs typeface="Times New Roman"/>
                  </a:rPr>
                  <a:t>.</a:t>
                </a:r>
                <a:endParaRPr lang="en-US" sz="5500" dirty="0">
                  <a:latin typeface="Times New Roman"/>
                  <a:ea typeface="Arial"/>
                  <a:cs typeface="Times New Roman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87" y="7391452"/>
                <a:ext cx="12768432" cy="987643"/>
              </a:xfrm>
              <a:prstGeom prst="rect">
                <a:avLst/>
              </a:prstGeom>
              <a:blipFill rotWithShape="1">
                <a:blip r:embed="rId8"/>
                <a:stretch>
                  <a:fillRect t="-11728" r="-1671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064061" y="8827061"/>
                <a:ext cx="6181820" cy="13590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NL" sz="5500" dirty="0" smtClean="0">
                    <a:latin typeface="Times New Roman"/>
                    <a:ea typeface="Arial"/>
                    <a:cs typeface="Times New Roman"/>
                  </a:rPr>
                  <a:t>TH2</a:t>
                </a:r>
                <a:r>
                  <a:rPr lang="en-US" sz="5500" dirty="0">
                    <a:latin typeface="Times New Roman"/>
                    <a:ea typeface="Arial"/>
                    <a:cs typeface="Times New Roman"/>
                  </a:rPr>
                  <a:t>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vi-VN" sz="5500" b="0" i="1" smtClean="0">
                            <a:latin typeface="Cambria Math"/>
                            <a:ea typeface="Calibri"/>
                            <a:cs typeface="Times New Roman"/>
                          </a:rPr>
                          <m:t>  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f>
                          <m:f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&gt;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61" y="8827061"/>
                <a:ext cx="6181820" cy="1359026"/>
              </a:xfrm>
              <a:prstGeom prst="rect">
                <a:avLst/>
              </a:prstGeom>
              <a:blipFill rotWithShape="1">
                <a:blip r:embed="rId9"/>
                <a:stretch>
                  <a:fillRect l="-5424" b="-1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868504" y="8661786"/>
                <a:ext cx="7534883" cy="1536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⇔−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1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&lt;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1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f>
                        <m:f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𝑥</m:t>
                          </m:r>
                        </m:num>
                        <m:den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den>
                      </m:f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&lt;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𝑎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 &lt;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0</m:t>
                      </m:r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504" y="8661786"/>
                <a:ext cx="7534883" cy="153631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4305417" y="8966586"/>
                <a:ext cx="7260770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⇔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&lt;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𝑎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&lt;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&lt;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</m:oMath>
                </a14:m>
                <a:r>
                  <a:rPr lang="vi-VN" sz="5500" dirty="0">
                    <a:latin typeface="Times New Roman"/>
                    <a:ea typeface="Arial"/>
                    <a:cs typeface="Times New Roman"/>
                  </a:rPr>
                  <a:t> </a:t>
                </a:r>
                <a:endParaRPr lang="en-US" sz="55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5417" y="8966586"/>
                <a:ext cx="7260770" cy="93871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30187" y="10113385"/>
                <a:ext cx="23164800" cy="2039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2680" algn="just">
                  <a:lnSpc>
                    <a:spcPct val="115000"/>
                  </a:lnSpc>
                  <a:spcBef>
                    <a:spcPts val="2000"/>
                  </a:spcBef>
                </a:pPr>
                <a:r>
                  <a:rPr lang="vi-VN" sz="5500" dirty="0">
                    <a:latin typeface="Times New Roman"/>
                    <a:ea typeface="Arial"/>
                    <a:cs typeface="Times New Roman"/>
                  </a:rPr>
                  <a:t>nên hàm số chỉ nghịch biến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𝑎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vi-VN" sz="5500" dirty="0">
                    <a:latin typeface="Times New Roman"/>
                    <a:ea typeface="Arial"/>
                    <a:cs typeface="Times New Roman"/>
                  </a:rPr>
                  <a:t>chứ không nghịch biến trên toàn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87" y="10113385"/>
                <a:ext cx="23164800" cy="2039020"/>
              </a:xfrm>
              <a:prstGeom prst="rect">
                <a:avLst/>
              </a:prstGeom>
              <a:blipFill rotWithShape="1">
                <a:blip r:embed="rId12"/>
                <a:stretch>
                  <a:fillRect t="-5672" r="-1421" b="-13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30187" y="11709786"/>
                <a:ext cx="22395628" cy="1549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2680" algn="just">
                  <a:lnSpc>
                    <a:spcPct val="115000"/>
                  </a:lnSpc>
                  <a:spcBef>
                    <a:spcPts val="2000"/>
                  </a:spcBef>
                </a:pPr>
                <a:r>
                  <a:rPr lang="vi-VN" sz="5500" dirty="0">
                    <a:latin typeface="Times New Roman"/>
                    <a:ea typeface="Arial"/>
                    <a:cs typeface="Times New Roman"/>
                  </a:rPr>
                  <a:t>Vậy hàm số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𝑔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f>
                          <m:f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</m:oMath>
                </a14:m>
                <a:r>
                  <a:rPr lang="vi-VN" sz="5500" dirty="0">
                    <a:latin typeface="Times New Roman"/>
                    <a:ea typeface="Arial"/>
                    <a:cs typeface="Times New Roman"/>
                  </a:rPr>
                  <a:t> nghịch biến trên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;−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87" y="11709786"/>
                <a:ext cx="22395628" cy="1549014"/>
              </a:xfrm>
              <a:prstGeom prst="rect">
                <a:avLst/>
              </a:prstGeom>
              <a:blipFill rotWithShape="1">
                <a:blip r:embed="rId13"/>
                <a:stretch>
                  <a:fillRect b="-9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/>
          <p:cNvGrpSpPr/>
          <p:nvPr/>
        </p:nvGrpSpPr>
        <p:grpSpPr>
          <a:xfrm>
            <a:off x="324025" y="609600"/>
            <a:ext cx="23679365" cy="2233008"/>
            <a:chOff x="247181" y="2080087"/>
            <a:chExt cx="11838141" cy="1116504"/>
          </a:xfrm>
        </p:grpSpPr>
        <p:grpSp>
          <p:nvGrpSpPr>
            <p:cNvPr id="46" name="Group 45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306387" y="1133544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1943852" y="1090008"/>
                <a:ext cx="3086935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852" y="1090008"/>
                <a:ext cx="3086935" cy="938719"/>
              </a:xfrm>
              <a:prstGeom prst="rect">
                <a:avLst/>
              </a:prstGeom>
              <a:blipFill rotWithShape="1">
                <a:blip r:embed="rId14"/>
                <a:stretch>
                  <a:fillRect t="-19481" r="-98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7850187" y="1141889"/>
                <a:ext cx="2559547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187" y="1141889"/>
                <a:ext cx="2559547" cy="938719"/>
              </a:xfrm>
              <a:prstGeom prst="rect">
                <a:avLst/>
              </a:prstGeom>
              <a:blipFill rotWithShape="1">
                <a:blip r:embed="rId15"/>
                <a:stretch>
                  <a:fillRect t="-19481" r="-11905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13925042" y="1218089"/>
                <a:ext cx="2383345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b="1" dirty="0" smtClean="0">
                    <a:solidFill>
                      <a:schemeClr val="bg1"/>
                    </a:solidFill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	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5042" y="1218089"/>
                <a:ext cx="2383345" cy="938719"/>
              </a:xfrm>
              <a:prstGeom prst="rect">
                <a:avLst/>
              </a:prstGeom>
              <a:blipFill rotWithShape="1">
                <a:blip r:embed="rId16"/>
                <a:stretch>
                  <a:fillRect t="-19481" r="-5882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9541799" y="1218089"/>
                <a:ext cx="2032159" cy="10040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2000"/>
                  </a:spcBef>
                  <a:tabLst>
                    <a:tab pos="1259903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1799" y="1218089"/>
                <a:ext cx="2032159" cy="1004057"/>
              </a:xfrm>
              <a:prstGeom prst="rect">
                <a:avLst/>
              </a:prstGeom>
              <a:blipFill rotWithShape="1">
                <a:blip r:embed="rId17"/>
                <a:stretch>
                  <a:fillRect t="-11515" r="-15315" b="-3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09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62" grpId="0" animBg="1"/>
      <p:bldP spid="63" grpId="0"/>
      <p:bldP spid="64" grpId="0"/>
      <p:bldP spid="65" grpId="0"/>
      <p:bldP spid="6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12705" y="5793924"/>
            <a:ext cx="23672882" cy="7790148"/>
            <a:chOff x="184495" y="3636275"/>
            <a:chExt cx="11834900" cy="355830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32936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76200"/>
            <a:ext cx="23815893" cy="3048000"/>
            <a:chOff x="534987" y="1292816"/>
            <a:chExt cx="23340848" cy="340825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292816"/>
              <a:ext cx="3628708" cy="1531387"/>
              <a:chOff x="534987" y="1292816"/>
              <a:chExt cx="3628708" cy="153138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292816"/>
                <a:ext cx="3505200" cy="1194431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183139" y="1292816"/>
                <a:ext cx="2980556" cy="1465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36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26173" y="3405792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3147344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23168" y="3926474"/>
            <a:ext cx="1201613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p:sp>
        <p:nvSpPr>
          <p:cNvPr id="3" name="Rectangle 2"/>
          <p:cNvSpPr/>
          <p:nvPr/>
        </p:nvSpPr>
        <p:spPr>
          <a:xfrm>
            <a:off x="490150" y="133844"/>
            <a:ext cx="23460240" cy="98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0"/>
              </a:spcBef>
              <a:tabLst>
                <a:tab pos="1259903" algn="l"/>
              </a:tabLst>
            </a:pPr>
            <a:r>
              <a:rPr lang="vi-VN" sz="5500" dirty="0" smtClean="0">
                <a:latin typeface="Times New Roman"/>
                <a:ea typeface="Calibri"/>
                <a:cs typeface="Times New Roman"/>
              </a:rPr>
              <a:t>                    </a:t>
            </a:r>
            <a:endParaRPr lang="en-US" sz="5500" dirty="0">
              <a:latin typeface="Times New Roman"/>
              <a:ea typeface="Calibri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91962" y="237208"/>
                <a:ext cx="23358428" cy="30123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2000"/>
                  </a:spcBef>
                  <a:tabLst>
                    <a:tab pos="1259903" algn="l"/>
                  </a:tabLst>
                </a:pPr>
                <a:r>
                  <a:rPr lang="vi-VN" sz="5500" dirty="0" smtClean="0">
                    <a:latin typeface="Times New Roman"/>
                    <a:ea typeface="Calibri"/>
                    <a:cs typeface="Times New Roman"/>
                  </a:rPr>
                  <a:t>                    </a:t>
                </a:r>
                <a:r>
                  <a:rPr lang="en-US" sz="5500" dirty="0" err="1" smtClean="0">
                    <a:latin typeface="Times New Roman"/>
                    <a:ea typeface="Calibri"/>
                    <a:cs typeface="Times New Roman"/>
                  </a:rPr>
                  <a:t>Cắt</a:t>
                </a: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hình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trụ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bằng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một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mặt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phẳng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song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song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với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trục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và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cách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trục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một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khoảng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bằng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𝑐𝑚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được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thiết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diện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một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hình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vuông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diện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tích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bằng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16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𝑐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𝑚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Thể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tích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endParaRPr lang="en-US" sz="5500" dirty="0"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62" y="237208"/>
                <a:ext cx="23358428" cy="3012363"/>
              </a:xfrm>
              <a:prstGeom prst="rect">
                <a:avLst/>
              </a:prstGeom>
              <a:blipFill rotWithShape="1">
                <a:blip r:embed="rId3"/>
                <a:stretch>
                  <a:fillRect l="-1409" t="-3846" b="-9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660012" y="3962400"/>
                <a:ext cx="3668889" cy="1047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b="1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𝟑𝟐</m:t>
                    </m:r>
                    <m:r>
                      <a:rPr lang="en-US" sz="5500" b="1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𝝅</m:t>
                    </m:r>
                    <m:d>
                      <m:dPr>
                        <m:ctrlPr>
                          <a:rPr lang="en-US" sz="5500" b="1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𝒄</m:t>
                        </m:r>
                        <m:sSup>
                          <m:sSupPr>
                            <m:ctrlPr>
                              <a:rPr lang="en-US" sz="5500" b="1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𝒎</m:t>
                            </m:r>
                          </m:e>
                          <m:sup>
                            <m:r>
                              <a:rPr lang="en-US" sz="55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012" y="3962400"/>
                <a:ext cx="3668889" cy="1047659"/>
              </a:xfrm>
              <a:prstGeom prst="rect">
                <a:avLst/>
              </a:prstGeom>
              <a:blipFill rotWithShape="1">
                <a:blip r:embed="rId4"/>
                <a:stretch>
                  <a:fillRect t="-11047" r="-8140" b="-29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546844" y="3905341"/>
                <a:ext cx="3668889" cy="1047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b="1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𝟏𝟔</m:t>
                    </m:r>
                    <m:r>
                      <a:rPr lang="en-US" sz="5500" b="1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𝝅</m:t>
                    </m:r>
                    <m:d>
                      <m:dPr>
                        <m:ctrlPr>
                          <a:rPr lang="en-US" sz="5500" b="1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𝒄</m:t>
                        </m:r>
                        <m:sSup>
                          <m:sSupPr>
                            <m:ctrlPr>
                              <a:rPr lang="en-US" sz="5500" b="1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𝒎</m:t>
                            </m:r>
                          </m:e>
                          <m:sup>
                            <m:r>
                              <a:rPr lang="en-US" sz="55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844" y="3905341"/>
                <a:ext cx="3668889" cy="1047659"/>
              </a:xfrm>
              <a:prstGeom prst="rect">
                <a:avLst/>
              </a:prstGeom>
              <a:blipFill rotWithShape="1">
                <a:blip r:embed="rId5"/>
                <a:stretch>
                  <a:fillRect t="-11047" r="-7973" b="-29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3382683" y="3962400"/>
                <a:ext cx="3845220" cy="1047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b="1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𝟔𝟒</m:t>
                    </m:r>
                    <m:r>
                      <a:rPr lang="en-US" sz="5500" b="1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𝝅</m:t>
                    </m:r>
                    <m:d>
                      <m:dPr>
                        <m:ctrlPr>
                          <a:rPr lang="en-US" sz="5500" b="1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𝒄</m:t>
                        </m:r>
                        <m:sSup>
                          <m:sSupPr>
                            <m:ctrlPr>
                              <a:rPr lang="en-US" sz="5500" b="1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𝒎</m:t>
                            </m:r>
                          </m:e>
                          <m:sup>
                            <m:r>
                              <a:rPr lang="en-US" sz="55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r>
                  <a:rPr lang="en-US" sz="5500" b="1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 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2683" y="3962400"/>
                <a:ext cx="3845220" cy="1047659"/>
              </a:xfrm>
              <a:prstGeom prst="rect">
                <a:avLst/>
              </a:prstGeom>
              <a:blipFill rotWithShape="1">
                <a:blip r:embed="rId6"/>
                <a:stretch>
                  <a:fillRect t="-11047" r="-3170" b="-29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9169251" y="3810000"/>
                <a:ext cx="3247299" cy="11408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2000"/>
                  </a:spcBef>
                  <a:tabLst>
                    <a:tab pos="1259903" algn="l"/>
                  </a:tabLst>
                </a:pPr>
                <a14:m>
                  <m:oMath xmlns:m="http://schemas.openxmlformats.org/officeDocument/2006/math">
                    <m:r>
                      <a:rPr lang="en-US" sz="5500" b="1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𝟖</m:t>
                    </m:r>
                    <m:r>
                      <a:rPr lang="en-US" sz="5500" b="1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𝝅</m:t>
                    </m:r>
                    <m:d>
                      <m:dPr>
                        <m:ctrlPr>
                          <a:rPr lang="en-US" sz="5500" b="1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𝒄</m:t>
                        </m:r>
                        <m:sSup>
                          <m:sSupPr>
                            <m:ctrlPr>
                              <a:rPr lang="en-US" sz="5500" b="1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𝒎</m:t>
                            </m:r>
                          </m:e>
                          <m:sup>
                            <m:r>
                              <a:rPr lang="en-US" sz="55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9251" y="3810000"/>
                <a:ext cx="3247299" cy="1140890"/>
              </a:xfrm>
              <a:prstGeom prst="rect">
                <a:avLst/>
              </a:prstGeom>
              <a:blipFill rotWithShape="1">
                <a:blip r:embed="rId7"/>
                <a:stretch>
                  <a:fillRect t="-2139" r="-9398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87387" y="7013357"/>
                <a:ext cx="15777059" cy="1065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2680">
                  <a:lnSpc>
                    <a:spcPct val="115000"/>
                  </a:lnSpc>
                  <a:spcBef>
                    <a:spcPts val="2000"/>
                  </a:spcBef>
                </a:pP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Giả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sử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thiết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diện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hình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vuông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5500" b="0" i="1" smtClean="0">
                        <a:latin typeface="Cambria Math"/>
                        <a:ea typeface="Calibri"/>
                        <a:cs typeface="Times New Roman"/>
                      </a:rPr>
                      <m:t>𝐴𝐵</m:t>
                    </m:r>
                    <m:sSup>
                      <m:sSupPr>
                        <m:ctrlPr>
                          <a:rPr lang="vi-VN" sz="5500" b="0" i="1" smtClean="0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vi-VN" sz="5500" b="0" i="1" smtClean="0">
                            <a:latin typeface="Cambria Math"/>
                            <a:ea typeface="Calibri"/>
                            <a:cs typeface="Times New Roman"/>
                          </a:rPr>
                          <m:t>𝐵</m:t>
                        </m:r>
                      </m:e>
                      <m:sup>
                        <m:r>
                          <a:rPr lang="vi-VN" sz="5500" b="0" i="1" smtClean="0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vi-VN" sz="5500" b="0" i="1" smtClean="0">
                        <a:latin typeface="Cambria Math"/>
                        <a:ea typeface="Calibri"/>
                        <a:cs typeface="Times New Roman"/>
                      </a:rPr>
                      <m:t>𝐴</m:t>
                    </m:r>
                    <m:r>
                      <a:rPr lang="vi-VN" sz="5500" b="0" i="1" smtClean="0">
                        <a:latin typeface="Cambria Math"/>
                        <a:ea typeface="Calibri"/>
                        <a:cs typeface="Times New Roman"/>
                      </a:rPr>
                      <m:t>′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như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hình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vẽ</a:t>
                </a:r>
                <a:endParaRPr lang="en-US" sz="5500" dirty="0"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87" y="7013357"/>
                <a:ext cx="15777059" cy="1065676"/>
              </a:xfrm>
              <a:prstGeom prst="rect">
                <a:avLst/>
              </a:prstGeom>
              <a:blipFill rotWithShape="1">
                <a:blip r:embed="rId8"/>
                <a:stretch>
                  <a:fillRect t="-10857" r="-580" b="-27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588074" y="8305800"/>
                <a:ext cx="10575972" cy="9615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Với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𝑂</m:t>
                    </m:r>
                    <m:r>
                      <a:rPr lang="vi-VN" sz="5500" b="0" i="1" smtClean="0">
                        <a:latin typeface="Cambria Math"/>
                        <a:ea typeface="Calibri"/>
                        <a:cs typeface="Times New Roman"/>
                      </a:rPr>
                      <m:t>𝐼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và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𝑆</m:t>
                        </m:r>
                      </m:e>
                      <m:sub>
                        <m:r>
                          <a:rPr lang="vi-VN" sz="5500" b="0" i="1" smtClean="0">
                            <a:latin typeface="Cambria Math"/>
                            <a:ea typeface="Calibri"/>
                            <a:cs typeface="Times New Roman"/>
                          </a:rPr>
                          <m:t>𝐴𝐵</m:t>
                        </m:r>
                        <m:sSup>
                          <m:sSupPr>
                            <m:ctrlPr>
                              <a:rPr lang="vi-VN" sz="5500" b="0" i="1" smtClean="0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vi-VN" sz="5500" b="0" i="1" smtClean="0">
                                <a:latin typeface="Cambria Math"/>
                                <a:ea typeface="Calibri"/>
                                <a:cs typeface="Times New Roman"/>
                              </a:rPr>
                              <m:t>𝐵</m:t>
                            </m:r>
                          </m:e>
                          <m:sup>
                            <m:r>
                              <a:rPr lang="vi-VN" sz="5500" b="0" i="1" smtClean="0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  <m:r>
                          <a:rPr lang="vi-VN" sz="5500" b="0" i="1" smtClean="0"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  <m:r>
                          <a:rPr lang="vi-VN" sz="5500" b="0" i="1" smtClean="0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b>
                    </m:sSub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sSup>
                      <m:sSup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vi-VN" sz="5500" b="0" i="1" smtClean="0">
                            <a:latin typeface="Cambria Math"/>
                            <a:ea typeface="Calibri"/>
                            <a:cs typeface="Times New Roman"/>
                          </a:rPr>
                          <m:t>𝐴𝐵</m:t>
                        </m:r>
                      </m:e>
                      <m: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16</m:t>
                    </m:r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074" y="8305800"/>
                <a:ext cx="10575972" cy="961545"/>
              </a:xfrm>
              <a:prstGeom prst="rect">
                <a:avLst/>
              </a:prstGeom>
              <a:blipFill rotWithShape="1">
                <a:blip r:embed="rId9"/>
                <a:stretch>
                  <a:fillRect l="-3172" t="-17197" b="-36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2271176" y="8305800"/>
                <a:ext cx="3508525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 smtClean="0">
                          <a:latin typeface="Cambria Math"/>
                          <a:ea typeface="Calibri"/>
                          <a:cs typeface="Cambria Math"/>
                        </a:rPr>
                        <m:t>⇔</m:t>
                      </m:r>
                      <m:r>
                        <a:rPr lang="vi-VN" sz="5500" b="0" i="1" smtClean="0">
                          <a:latin typeface="Cambria Math"/>
                          <a:ea typeface="Calibri"/>
                          <a:cs typeface="Cambria Math"/>
                        </a:rPr>
                        <m:t>𝐴𝐵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4</m:t>
                      </m:r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1176" y="8305800"/>
                <a:ext cx="3508525" cy="93871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1736387" y="9677400"/>
                <a:ext cx="4931928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mà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h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vi-VN" sz="5500" b="0" i="1" smtClean="0">
                        <a:latin typeface="Cambria Math"/>
                        <a:ea typeface="Calibri"/>
                        <a:cs typeface="Times New Roman"/>
                      </a:rPr>
                      <m:t>𝐴𝐴</m:t>
                    </m:r>
                    <m:r>
                      <a:rPr lang="vi-VN" sz="5500" b="0" i="1" smtClean="0">
                        <a:latin typeface="Cambria Math"/>
                        <a:ea typeface="Calibri"/>
                        <a:cs typeface="Times New Roman"/>
                      </a:rPr>
                      <m:t>′=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6387" y="9677400"/>
                <a:ext cx="4931928" cy="938719"/>
              </a:xfrm>
              <a:prstGeom prst="rect">
                <a:avLst/>
              </a:prstGeom>
              <a:blipFill rotWithShape="1">
                <a:blip r:embed="rId11"/>
                <a:stretch>
                  <a:fillRect l="-6675" t="-19608" b="-37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15987" y="8991600"/>
                <a:ext cx="10743454" cy="20083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802680">
                  <a:lnSpc>
                    <a:spcPct val="115000"/>
                  </a:lnSpc>
                  <a:spcBef>
                    <a:spcPts val="2000"/>
                  </a:spcBef>
                </a:pP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ta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𝑂</m:t>
                    </m:r>
                    <m:r>
                      <a:rPr lang="vi-VN" sz="5500" b="0" i="1" smtClean="0">
                        <a:latin typeface="Cambria Math"/>
                        <a:ea typeface="Calibri"/>
                        <a:cs typeface="Times New Roman"/>
                      </a:rPr>
                      <m:t>𝐴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radPr>
                      <m:deg/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𝑂</m:t>
                        </m:r>
                        <m:sSup>
                          <m:sSupPr>
                            <m:ctrlPr>
                              <a:rPr lang="en-US" sz="5500" i="1" smtClean="0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vi-VN" sz="5500" b="0" i="1" smtClean="0">
                                <a:latin typeface="Cambria Math"/>
                                <a:ea typeface="Calibri"/>
                                <a:cs typeface="Times New Roman"/>
                              </a:rPr>
                              <m:t>𝐼</m:t>
                            </m:r>
                          </m:e>
                          <m:sup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sup>
                        </m:sSup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  <m:sSup>
                          <m:sSup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5500" i="1"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5500" b="0" i="1" smtClean="0"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𝐴𝐵</m:t>
                                    </m:r>
                                  </m:num>
                                  <m:den>
                                    <m:r>
                                      <a:rPr lang="en-US" sz="5500" i="1"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radPr>
                      <m:deg/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rad>
                  </m:oMath>
                </a14:m>
                <a:endParaRPr lang="en-US" sz="5500" dirty="0"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87" y="8991600"/>
                <a:ext cx="10743454" cy="2008370"/>
              </a:xfrm>
              <a:prstGeom prst="rect">
                <a:avLst/>
              </a:prstGeom>
              <a:blipFill rotWithShape="1">
                <a:blip r:embed="rId12"/>
                <a:stretch>
                  <a:fillRect b="-3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724003" y="10999970"/>
                <a:ext cx="14461716" cy="101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 smtClean="0">
                          <a:latin typeface="Cambria Math"/>
                          <a:ea typeface="Calibri"/>
                          <a:cs typeface="Times New Roman"/>
                        </a:rPr>
                        <m:t>⇒</m:t>
                      </m:r>
                      <m:sSub>
                        <m:sSub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𝑉</m:t>
                          </m:r>
                        </m:e>
                        <m:sub>
                          <m:d>
                            <m:dPr>
                              <m:ctrlP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vi-VN" sz="5500" b="0" i="1" smtClean="0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𝑇</m:t>
                              </m:r>
                            </m:e>
                          </m:d>
                        </m:sub>
                      </m:sSub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sSub>
                        <m:sSub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𝑆</m:t>
                          </m:r>
                        </m:e>
                        <m:sub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𝑑</m:t>
                          </m:r>
                        </m:sub>
                      </m:sSub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h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𝜋</m:t>
                      </m:r>
                      <m:sSup>
                        <m:sSup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vi-VN" sz="5500" b="0" i="1" smtClean="0">
                              <a:latin typeface="Cambria Math"/>
                              <a:ea typeface="Calibri"/>
                              <a:cs typeface="Times New Roman"/>
                            </a:rPr>
                            <m:t>𝑂𝐴</m:t>
                          </m:r>
                        </m:e>
                        <m:sup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h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𝜋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8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4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32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𝜋</m:t>
                      </m:r>
                      <m:d>
                        <m:d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003" y="10999970"/>
                <a:ext cx="14461716" cy="101483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62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8895" y="7013356"/>
            <a:ext cx="4404709" cy="5254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64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50" grpId="0" animBg="1"/>
      <p:bldP spid="16" grpId="0"/>
      <p:bldP spid="18" grpId="0"/>
      <p:bldP spid="19" grpId="0"/>
      <p:bldP spid="22" grpId="0"/>
      <p:bldP spid="23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7827" y="6474756"/>
            <a:ext cx="23672882" cy="7088844"/>
            <a:chOff x="184495" y="3636275"/>
            <a:chExt cx="11834900" cy="3436726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743640"/>
              <a:ext cx="11834900" cy="332936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5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1927"/>
              <a:chOff x="1275608" y="6239450"/>
              <a:chExt cx="4592537" cy="911977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5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432268" cy="852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55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55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5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5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322279"/>
            <a:ext cx="23579391" cy="2856917"/>
            <a:chOff x="534987" y="1647866"/>
            <a:chExt cx="23340848" cy="305320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0" cy="1176337"/>
              <a:chOff x="534987" y="1647866"/>
              <a:chExt cx="351088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6" y="1653394"/>
                <a:ext cx="2744901" cy="108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37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53987" y="3276600"/>
            <a:ext cx="23679365" cy="3200399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307149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30714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307148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307145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481406" y="12387542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5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128412" y="3992727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52260" y="322279"/>
                <a:ext cx="23517593" cy="2779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vi-VN" sz="5200" dirty="0" smtClean="0">
                    <a:latin typeface="Times New Roman"/>
                    <a:ea typeface="Calibri"/>
                    <a:cs typeface="Times New Roman"/>
                  </a:rPr>
                  <a:t>                    </a:t>
                </a:r>
                <a:r>
                  <a:rPr lang="en-US" sz="5200" dirty="0" err="1" smtClean="0">
                    <a:latin typeface="Times New Roman"/>
                    <a:ea typeface="Calibri"/>
                    <a:cs typeface="Times New Roman"/>
                  </a:rPr>
                  <a:t>Trong</a:t>
                </a:r>
                <a:r>
                  <a:rPr lang="en-US" sz="52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không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gian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𝑂𝑥𝑦𝑧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,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cho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điểm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𝐴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(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;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;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)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.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Đường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thẳng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đi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𝐴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và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song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song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với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2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mặt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phẳng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(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𝑃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):</m:t>
                    </m:r>
                    <m:func>
                      <m:func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uncPr>
                      <m:fNam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fName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</m:e>
                    </m:func>
                    <m:func>
                      <m:func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uncPr>
                      <m:fNam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𝑦</m:t>
                        </m:r>
                      </m:fName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</m:e>
                    </m:func>
                    <m:func>
                      <m:func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uncPr>
                      <m:fNam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fName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</m:e>
                    </m:func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và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(</m:t>
                    </m:r>
                    <m:func>
                      <m:func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uncPr>
                      <m:fNam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𝑄</m:t>
                        </m:r>
                      </m:fName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</m:e>
                    </m:func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: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func>
                      <m:func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uncPr>
                      <m:fNam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fName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</m:e>
                    </m:func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func>
                      <m:func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uncPr>
                      <m:fNam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𝑦</m:t>
                        </m:r>
                      </m:fName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</m:e>
                    </m:func>
                    <m:func>
                      <m:func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uncPr>
                      <m:fNam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𝑧</m:t>
                        </m:r>
                      </m:fName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</m:e>
                    </m:func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  <m:r>
                      <a:rPr lang="vi-VN" sz="5200" b="0" i="1" smtClean="0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phương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trình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endParaRPr lang="en-US" sz="5200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60" y="322279"/>
                <a:ext cx="23517593" cy="2779351"/>
              </a:xfrm>
              <a:prstGeom prst="rect">
                <a:avLst/>
              </a:prstGeom>
              <a:blipFill rotWithShape="1">
                <a:blip r:embed="rId3"/>
                <a:stretch>
                  <a:fillRect l="-1322" t="-3947" b="-11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473505" y="3606845"/>
                <a:ext cx="4179670" cy="2260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eqArrPr>
                          <m:e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=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4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−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  <m:e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𝑦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=−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+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  <m:e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𝑧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=−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+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5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2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505" y="3606845"/>
                <a:ext cx="4179670" cy="2260555"/>
              </a:xfrm>
              <a:prstGeom prst="rect">
                <a:avLst/>
              </a:prstGeom>
              <a:blipFill rotWithShape="1">
                <a:blip r:embed="rId4"/>
                <a:stretch>
                  <a:fillRect r="-6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215527" y="3733800"/>
                <a:ext cx="3847848" cy="2260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b="1" dirty="0" smtClean="0">
                    <a:solidFill>
                      <a:schemeClr val="bg1"/>
                    </a:solidFill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eqArrPr>
                          <m:e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=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+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  <m:e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𝑦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=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+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  <m:e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𝑧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=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+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5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2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527" y="3733800"/>
                <a:ext cx="3847848" cy="2260555"/>
              </a:xfrm>
              <a:prstGeom prst="rect">
                <a:avLst/>
              </a:prstGeom>
              <a:blipFill rotWithShape="1">
                <a:blip r:embed="rId5"/>
                <a:stretch>
                  <a:fillRect r="-6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13311527" y="3759245"/>
                <a:ext cx="3847848" cy="2260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eqArrPr>
                          <m:e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=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−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  <m:e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𝑦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=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−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  <m:e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𝑧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=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+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5</m:t>
                            </m:r>
                            <m:r>
                              <a:rPr lang="en-US" sz="5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2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r>
                  <a:rPr lang="vi-VN" sz="5200" dirty="0" smtClean="0">
                    <a:solidFill>
                      <a:schemeClr val="bg1"/>
                    </a:solidFill>
                    <a:latin typeface="Times New Roman"/>
                    <a:ea typeface="Calibri"/>
                  </a:rPr>
                  <a:t> 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1527" y="3759245"/>
                <a:ext cx="3847848" cy="2260555"/>
              </a:xfrm>
              <a:prstGeom prst="rect">
                <a:avLst/>
              </a:prstGeom>
              <a:blipFill rotWithShape="1">
                <a:blip r:embed="rId6"/>
                <a:stretch>
                  <a:fillRect r="-2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8915787" y="3276600"/>
                <a:ext cx="4403000" cy="2713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=−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+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𝑦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=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−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  <m:e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&amp;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𝑧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=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7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−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5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5787" y="3276600"/>
                <a:ext cx="4403000" cy="2713372"/>
              </a:xfrm>
              <a:prstGeom prst="rect">
                <a:avLst/>
              </a:prstGeom>
              <a:blipFill rotWithShape="1">
                <a:blip r:embed="rId7"/>
                <a:stretch>
                  <a:fillRect r="-6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270168" y="6854689"/>
                <a:ext cx="11577080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200" dirty="0" smtClean="0">
                    <a:latin typeface="Times New Roman"/>
                    <a:ea typeface="Calibri"/>
                    <a:cs typeface="Times New Roman"/>
                  </a:rPr>
                  <a:t>Ta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acc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(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𝑃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</m:sub>
                    </m:sSub>
                    <m:r>
                      <a:rPr lang="vi-VN" sz="5200" b="0" i="1" smtClean="0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(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;−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;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)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acc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𝑛</m:t>
                            </m:r>
                          </m:e>
                        </m:acc>
                      </m:e>
                      <m:sub>
                        <m:d>
                          <m:d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𝑄</m:t>
                            </m:r>
                          </m:e>
                        </m:d>
                      </m:sub>
                    </m:sSub>
                    <m:r>
                      <a:rPr lang="vi-VN" sz="5200" b="0" i="1" smtClean="0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e>
                    </m:d>
                  </m:oMath>
                </a14:m>
                <a:endParaRPr lang="en-US" sz="52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168" y="6854689"/>
                <a:ext cx="11577080" cy="969496"/>
              </a:xfrm>
              <a:prstGeom prst="rect">
                <a:avLst/>
              </a:prstGeom>
              <a:blipFill rotWithShape="1">
                <a:blip r:embed="rId8"/>
                <a:stretch>
                  <a:fillRect l="-2686" t="-16981" b="-26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6274586" y="6781800"/>
                <a:ext cx="7730001" cy="10267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latin typeface="Cambria Math"/>
                          <a:ea typeface="Calibri"/>
                          <a:cs typeface="Cambria Math"/>
                        </a:rPr>
                        <m:t>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52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sz="52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d>
                                <m:dPr>
                                  <m:ctrlPr>
                                    <a:rPr lang="en-US" sz="52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sz="52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𝑃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52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sz="52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(</m:t>
                              </m:r>
                              <m:func>
                                <m:funcPr>
                                  <m:ctrlPr>
                                    <a:rPr lang="en-US" sz="52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52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𝑄</m:t>
                                  </m:r>
                                </m:fName>
                                <m:e>
                                  <m:r>
                                    <a:rPr lang="en-US" sz="52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)</m:t>
                                  </m:r>
                                </m:e>
                              </m:func>
                            </m:sub>
                          </m:sSub>
                        </m:e>
                      </m:d>
                      <m:r>
                        <a:rPr lang="en-US" sz="52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d>
                        <m:dPr>
                          <m:ctrlP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  <m:t>−</m:t>
                          </m:r>
                          <m: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  <m:t>3</m:t>
                          </m:r>
                          <m: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  <m:t>;</m:t>
                          </m:r>
                          <m: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  <m: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  <m:t>;</m:t>
                          </m:r>
                          <m: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4586" y="6781800"/>
                <a:ext cx="7730001" cy="102675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687387" y="8621687"/>
                <a:ext cx="23377295" cy="11319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200" dirty="0" smtClean="0">
                    <a:latin typeface="Times New Roman"/>
                    <a:ea typeface="Calibri"/>
                    <a:cs typeface="Times New Roman"/>
                  </a:rPr>
                  <a:t>Đường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thẳng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song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song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với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2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mp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(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𝑃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);(</m:t>
                    </m:r>
                    <m:func>
                      <m:func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uncPr>
                      <m:fNam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𝑄</m:t>
                        </m:r>
                      </m:fName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vi-VN" sz="5200" dirty="0" smtClean="0">
                    <a:latin typeface="Times New Roman"/>
                    <a:ea typeface="Calibri"/>
                    <a:cs typeface="Times New Roman"/>
                  </a:rPr>
                  <a:t>VTCP</a:t>
                </a:r>
                <a14:m>
                  <m:oMath xmlns:m="http://schemas.openxmlformats.org/officeDocument/2006/math">
                    <m:r>
                      <a:rPr lang="vi-VN" sz="5200" b="0" i="0" smtClean="0">
                        <a:latin typeface="Cambria Math"/>
                        <a:ea typeface="Calibri"/>
                        <a:cs typeface="Times New Roman"/>
                      </a:rPr>
                      <m:t>    </m:t>
                    </m:r>
                    <m:acc>
                      <m:accPr>
                        <m:chr m:val="⃗"/>
                        <m:ctrlPr>
                          <a:rPr lang="en-US" sz="5200" i="1" smtClean="0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acc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𝑢</m:t>
                        </m:r>
                      </m:e>
                    </m:acc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accPr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(</m:t>
                            </m:r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𝑃</m:t>
                            </m:r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)</m:t>
                            </m:r>
                          </m:sub>
                        </m:sSub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,</m:t>
                        </m:r>
                        <m:sSub>
                          <m:sSub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accPr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(</m:t>
                            </m:r>
                            <m:func>
                              <m:funcPr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funcPr>
                              <m:fNam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𝑄</m:t>
                                </m:r>
                              </m:fName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)</m:t>
                                </m:r>
                              </m:e>
                            </m:func>
                          </m:sub>
                        </m:sSub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5</m:t>
                        </m:r>
                      </m:e>
                    </m:d>
                  </m:oMath>
                </a14:m>
                <a:endParaRPr lang="en-US" sz="5200" dirty="0"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87" y="8621687"/>
                <a:ext cx="23377295" cy="1131913"/>
              </a:xfrm>
              <a:prstGeom prst="rect">
                <a:avLst/>
              </a:prstGeom>
              <a:blipFill rotWithShape="1">
                <a:blip r:embed="rId10"/>
                <a:stretch>
                  <a:fillRect l="-1330" t="-538" b="-22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737128" y="9873475"/>
                <a:ext cx="22744278" cy="346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200" dirty="0" smtClean="0">
                    <a:latin typeface="Times New Roman"/>
                    <a:ea typeface="Calibri"/>
                    <a:cs typeface="Times New Roman"/>
                  </a:rPr>
                  <a:t>Thay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tọa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độ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điểm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𝐴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(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;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;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)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vào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phương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trình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đáp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án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i="1" dirty="0">
                    <a:latin typeface="Times New Roman"/>
                    <a:ea typeface="Calibri"/>
                    <a:cs typeface="Times New Roman"/>
                  </a:rPr>
                  <a:t>A 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ta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được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:</a:t>
                </a:r>
                <a:endParaRPr lang="en-US" sz="5200" dirty="0" smtClean="0">
                  <a:latin typeface="Times New Roman"/>
                  <a:ea typeface="Calibri"/>
                  <a:cs typeface="Times New Roman"/>
                </a:endParaRPr>
              </a:p>
              <a:p>
                <a:pPr marL="802680" indent="0" algn="just">
                  <a:lnSpc>
                    <a:spcPct val="115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5200" i="1" smtClean="0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eqArrPr>
                            <m:e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1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4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3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1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=−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1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+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2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2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=−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3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+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5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28" y="9873475"/>
                <a:ext cx="22744278" cy="3461525"/>
              </a:xfrm>
              <a:prstGeom prst="rect">
                <a:avLst/>
              </a:prstGeom>
              <a:blipFill rotWithShape="1">
                <a:blip r:embed="rId11"/>
                <a:stretch>
                  <a:fillRect l="-1367" t="-3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13968318" y="11050310"/>
                <a:ext cx="2878930" cy="220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latin typeface="Cambria Math"/>
                          <a:ea typeface="Calibri"/>
                          <a:cs typeface="Cambria Math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eqArrPr>
                            <m:e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𝑡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𝑡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&amp;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𝑡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8318" y="11050310"/>
                <a:ext cx="2878930" cy="220849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840141" y="7769681"/>
            <a:ext cx="5779146" cy="9388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tabLst>
                <a:tab pos="1259903" algn="l"/>
              </a:tabLst>
            </a:pPr>
            <a:r>
              <a:rPr lang="en-US" sz="5200" dirty="0" err="1">
                <a:latin typeface="Times New Roman"/>
                <a:ea typeface="Calibri"/>
                <a:cs typeface="Times New Roman"/>
              </a:rPr>
              <a:t>Nên</a:t>
            </a:r>
            <a:r>
              <a:rPr lang="en-US" sz="5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200" dirty="0" err="1"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5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200" dirty="0" err="1">
                <a:latin typeface="Times New Roman"/>
                <a:ea typeface="Calibri"/>
                <a:cs typeface="Times New Roman"/>
              </a:rPr>
              <a:t>đáp</a:t>
            </a:r>
            <a:r>
              <a:rPr lang="en-US" sz="5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5200" dirty="0" err="1">
                <a:latin typeface="Times New Roman"/>
                <a:ea typeface="Calibri"/>
                <a:cs typeface="Times New Roman"/>
              </a:rPr>
              <a:t>án</a:t>
            </a:r>
            <a:r>
              <a:rPr lang="en-US" sz="5200" dirty="0">
                <a:latin typeface="Times New Roman"/>
                <a:ea typeface="Calibri"/>
                <a:cs typeface="Times New Roman"/>
              </a:rPr>
              <a:t> B, C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7006865" y="11769834"/>
            <a:ext cx="331693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200" dirty="0" smtClean="0">
                <a:latin typeface="Times New Roman"/>
                <a:ea typeface="Calibri"/>
                <a:cs typeface="Times New Roman"/>
              </a:rPr>
              <a:t>(Thỏa mãn)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59818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50" grpId="0" animBg="1"/>
      <p:bldP spid="41" grpId="0"/>
      <p:bldP spid="42" grpId="0"/>
      <p:bldP spid="43" grpId="0"/>
      <p:bldP spid="44" grpId="0"/>
      <p:bldP spid="45" grpId="0"/>
      <p:bldP spid="49" grpId="0"/>
      <p:bldP spid="6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53987" y="7924800"/>
            <a:ext cx="23672882" cy="5562600"/>
            <a:chOff x="184495" y="3636275"/>
            <a:chExt cx="11834900" cy="27813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255235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8822" y="346374"/>
            <a:ext cx="23811032" cy="5063826"/>
            <a:chOff x="539751" y="1720892"/>
            <a:chExt cx="23336084" cy="2980174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9751" y="1741271"/>
              <a:ext cx="3986398" cy="1082932"/>
              <a:chOff x="539751" y="1741271"/>
              <a:chExt cx="3986398" cy="1082932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964531" y="1821522"/>
                <a:ext cx="3505200" cy="6372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82" y="1741271"/>
                <a:ext cx="911805" cy="643212"/>
                <a:chOff x="7440266" y="3262529"/>
                <a:chExt cx="1185939" cy="914891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837557" y="3828169"/>
                  <a:ext cx="344487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8284892" y="3739049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5" y="3262529"/>
                  <a:ext cx="357189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563943" y="1840590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183808" y="1816211"/>
                <a:ext cx="3342341" cy="597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38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53987" y="5791200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298554" y="14747544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160" y="663998"/>
            <a:ext cx="10606394" cy="2975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434341" y="739337"/>
                <a:ext cx="23524400" cy="51630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vi-VN" sz="5200" dirty="0" smtClean="0">
                    <a:latin typeface="Times New Roman"/>
                    <a:ea typeface="Calibri"/>
                    <a:cs typeface="Times New Roman"/>
                  </a:rPr>
                  <a:t>                        </a:t>
                </a:r>
                <a:r>
                  <a:rPr lang="en-US" sz="5200" dirty="0" smtClean="0">
                    <a:latin typeface="Times New Roman"/>
                    <a:ea typeface="Calibri"/>
                    <a:cs typeface="Times New Roman"/>
                  </a:rPr>
                  <a:t>Cho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hàm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số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smtClean="0">
                    <a:latin typeface="Times New Roman"/>
                    <a:ea typeface="Calibri"/>
                    <a:cs typeface="Times New Roman"/>
                  </a:rPr>
                  <a:t>đ</a:t>
                </a:r>
                <a:r>
                  <a:rPr lang="vi-VN" sz="5200" dirty="0">
                    <a:latin typeface="Times New Roman"/>
                    <a:ea typeface="Calibri"/>
                    <a:cs typeface="Times New Roman"/>
                  </a:rPr>
                  <a:t>ạ</a:t>
                </a:r>
                <a:r>
                  <a:rPr lang="en-US" sz="5200" dirty="0" smtClean="0">
                    <a:latin typeface="Times New Roman"/>
                    <a:ea typeface="Calibri"/>
                    <a:cs typeface="Times New Roman"/>
                  </a:rPr>
                  <a:t>o</a:t>
                </a:r>
                <a:endParaRPr lang="vi-VN" sz="5200" dirty="0" smtClean="0">
                  <a:latin typeface="Times New Roman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2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hàm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trên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ℝ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.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Bảng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biến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thiên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hàm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 smtClean="0">
                    <a:latin typeface="Times New Roman"/>
                    <a:ea typeface="Calibri"/>
                    <a:cs typeface="Times New Roman"/>
                  </a:rPr>
                  <a:t>số</a:t>
                </a:r>
                <a:endParaRPr lang="vi-VN" sz="5200" dirty="0" smtClean="0">
                  <a:latin typeface="Times New Roman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2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𝑦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như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hình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vi-VN" sz="5200" dirty="0" smtClean="0">
                    <a:latin typeface="Times New Roman"/>
                    <a:ea typeface="Calibri"/>
                    <a:cs typeface="Times New Roman"/>
                  </a:rPr>
                  <a:t>bên</a:t>
                </a:r>
                <a:r>
                  <a:rPr lang="en-US" sz="5200" dirty="0" smtClean="0">
                    <a:latin typeface="Times New Roman"/>
                    <a:ea typeface="Calibri"/>
                    <a:cs typeface="Times New Roman"/>
                  </a:rPr>
                  <a:t>.</a:t>
                </a:r>
                <a:r>
                  <a:rPr lang="en-US" sz="5400" dirty="0">
                    <a:latin typeface="Times New Roman"/>
                    <a:ea typeface="Calibri"/>
                    <a:cs typeface="Times New Roman"/>
                  </a:rPr>
                  <a:t> Tìm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</m:oMath>
                </a14:m>
                <a:r>
                  <a:rPr lang="en-US" sz="54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400" dirty="0" err="1">
                    <a:latin typeface="Times New Roman"/>
                    <a:ea typeface="Calibri"/>
                    <a:cs typeface="Times New Roman"/>
                  </a:rPr>
                  <a:t>để</a:t>
                </a:r>
                <a:r>
                  <a:rPr lang="en-US" sz="54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400" dirty="0" err="1">
                    <a:latin typeface="Times New Roman"/>
                    <a:ea typeface="Calibri"/>
                    <a:cs typeface="Times New Roman"/>
                  </a:rPr>
                  <a:t>bất</a:t>
                </a:r>
                <a:r>
                  <a:rPr lang="en-US" sz="5400" dirty="0">
                    <a:latin typeface="Times New Roman"/>
                    <a:ea typeface="Calibri"/>
                    <a:cs typeface="Times New Roman"/>
                  </a:rPr>
                  <a:t> </a:t>
                </a:r>
                <a:endParaRPr lang="vi-VN" sz="5400" dirty="0" smtClean="0">
                  <a:latin typeface="Times New Roman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400" dirty="0" err="1" smtClean="0">
                    <a:latin typeface="Times New Roman"/>
                    <a:ea typeface="Calibri"/>
                    <a:cs typeface="Times New Roman"/>
                  </a:rPr>
                  <a:t>phương</a:t>
                </a:r>
                <a:r>
                  <a:rPr lang="en-US" sz="54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400" dirty="0" err="1">
                    <a:latin typeface="Times New Roman"/>
                    <a:ea typeface="Calibri"/>
                    <a:cs typeface="Times New Roman"/>
                  </a:rPr>
                  <a:t>trình</a:t>
                </a:r>
                <a:r>
                  <a:rPr lang="en-US" sz="54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  <m:r>
                      <a:rPr lang="en-US" sz="54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sSup>
                      <m:sSupPr>
                        <m:ctrlP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5400" i="1">
                        <a:latin typeface="Cambria Math"/>
                        <a:ea typeface="Calibri"/>
                        <a:cs typeface="Times New Roman"/>
                      </a:rPr>
                      <m:t>≤</m:t>
                    </m:r>
                    <m:r>
                      <a:rPr lang="en-US" sz="5400" i="1"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4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f>
                      <m:fPr>
                        <m:ctrlP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54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400" dirty="0" smtClean="0">
                    <a:latin typeface="Times New Roman"/>
                    <a:ea typeface="Calibri"/>
                    <a:cs typeface="Times New Roman"/>
                  </a:rPr>
                  <a:t>nghiệm </a:t>
                </a:r>
                <a:r>
                  <a:rPr lang="en-US" sz="5400" dirty="0" err="1">
                    <a:latin typeface="Times New Roman"/>
                    <a:ea typeface="Calibri"/>
                    <a:cs typeface="Times New Roman"/>
                  </a:rPr>
                  <a:t>đúng</a:t>
                </a:r>
                <a:r>
                  <a:rPr lang="en-US" sz="54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400" dirty="0" err="1">
                    <a:latin typeface="Times New Roman"/>
                    <a:ea typeface="Calibri"/>
                    <a:cs typeface="Times New Roman"/>
                  </a:rPr>
                  <a:t>với</a:t>
                </a:r>
                <a:r>
                  <a:rPr lang="en-US" sz="54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400" dirty="0" err="1">
                    <a:latin typeface="Times New Roman"/>
                    <a:ea typeface="Calibri"/>
                    <a:cs typeface="Times New Roman"/>
                  </a:rPr>
                  <a:t>mọi</a:t>
                </a:r>
                <a:r>
                  <a:rPr lang="en-US" sz="54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400" i="1">
                        <a:latin typeface="Cambria Math"/>
                        <a:ea typeface="Calibri"/>
                        <a:cs typeface="Cambria Math"/>
                      </a:rPr>
                      <m:t>∈</m:t>
                    </m:r>
                    <m:d>
                      <m:dPr>
                        <m:ctrlP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4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54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  <a:p>
                <a:pPr>
                  <a:lnSpc>
                    <a:spcPct val="115000"/>
                  </a:lnSpc>
                  <a:tabLst>
                    <a:tab pos="1259903" algn="l"/>
                  </a:tabLst>
                </a:pPr>
                <a:endParaRPr lang="en-US" sz="5200" dirty="0"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1" y="739337"/>
                <a:ext cx="23524400" cy="5163016"/>
              </a:xfrm>
              <a:prstGeom prst="rect">
                <a:avLst/>
              </a:prstGeom>
              <a:blipFill rotWithShape="1">
                <a:blip r:embed="rId4"/>
                <a:stretch>
                  <a:fillRect l="-1373" t="-2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701479" y="6335937"/>
                <a:ext cx="3101683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&lt;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2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479" y="6335937"/>
                <a:ext cx="3101683" cy="892552"/>
              </a:xfrm>
              <a:prstGeom prst="rect">
                <a:avLst/>
              </a:prstGeom>
              <a:blipFill rotWithShape="1">
                <a:blip r:embed="rId5"/>
                <a:stretch>
                  <a:fillRect t="-19048" r="-9037" b="-36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580603" y="6324600"/>
                <a:ext cx="3268395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b="1" dirty="0" smtClean="0">
                    <a:solidFill>
                      <a:schemeClr val="bg1"/>
                    </a:solidFill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  <m:r>
                      <a:rPr lang="en-US" sz="52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≤</m:t>
                    </m:r>
                    <m:r>
                      <a:rPr lang="en-US" sz="52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2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603" y="6324600"/>
                <a:ext cx="3268395" cy="892552"/>
              </a:xfrm>
              <a:prstGeom prst="rect">
                <a:avLst/>
              </a:prstGeom>
              <a:blipFill rotWithShape="1">
                <a:blip r:embed="rId6"/>
                <a:stretch>
                  <a:fillRect t="-19178" r="-8396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3363598" y="6397492"/>
                <a:ext cx="3101683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≤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52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3598" y="6397492"/>
                <a:ext cx="3101683" cy="892552"/>
              </a:xfrm>
              <a:prstGeom prst="rect">
                <a:avLst/>
              </a:prstGeom>
              <a:blipFill rotWithShape="1">
                <a:blip r:embed="rId7"/>
                <a:stretch>
                  <a:fillRect t="-19048" r="-9037" b="-36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9096558" y="5943600"/>
                <a:ext cx="4496616" cy="15956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𝑚</m:t>
                      </m:r>
                      <m:r>
                        <a:rPr lang="en-US" sz="52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&lt;</m:t>
                      </m:r>
                      <m:r>
                        <a:rPr lang="en-US" sz="52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𝑓</m:t>
                      </m:r>
                      <m:d>
                        <m:dPr>
                          <m:ctrlPr>
                            <a:rPr lang="en-US" sz="52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1</m:t>
                          </m:r>
                        </m:e>
                      </m:d>
                      <m:r>
                        <a:rPr lang="en-US" sz="5200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f>
                        <m:fPr>
                          <m:ctrlPr>
                            <a:rPr lang="en-US" sz="52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num>
                        <m:den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3</m:t>
                          </m:r>
                        </m:den>
                      </m:f>
                      <m:r>
                        <a:rPr lang="vi-VN" sz="5200" b="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6558" y="5943600"/>
                <a:ext cx="4496616" cy="159563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879980" y="9372600"/>
                <a:ext cx="22418573" cy="13964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𝑌𝑐𝑏𝑡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⇔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≤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sup>
                    </m:sSup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nghiệm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đúng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với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mọi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200" i="1">
                        <a:latin typeface="Cambria Math"/>
                        <a:ea typeface="Calibri"/>
                        <a:cs typeface="Cambria Math"/>
                      </a:rPr>
                      <m:t>∈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980" y="9372600"/>
                <a:ext cx="22418573" cy="1396408"/>
              </a:xfrm>
              <a:prstGeom prst="rect">
                <a:avLst/>
              </a:prstGeom>
              <a:blipFill rotWithShape="1">
                <a:blip r:embed="rId9"/>
                <a:stretch>
                  <a:fillRect b="-10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986695" y="10972800"/>
                <a:ext cx="21094092" cy="13980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⇔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≤</m:t>
                    </m:r>
                    <m:limLow>
                      <m:limLow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limLow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𝑚𝑖𝑛</m:t>
                        </m:r>
                      </m:e>
                      <m:lim>
                        <m:d>
                          <m:dPr>
                            <m:begChr m:val="["/>
                            <m:endChr m:val="]"/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0</m:t>
                            </m:r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;</m:t>
                            </m:r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e>
                        </m:d>
                      </m:lim>
                    </m:limLow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𝑔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với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𝑔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sup>
                    </m:sSup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695" y="10972800"/>
                <a:ext cx="21094092" cy="1398075"/>
              </a:xfrm>
              <a:prstGeom prst="rect">
                <a:avLst/>
              </a:prstGeom>
              <a:blipFill rotWithShape="1">
                <a:blip r:embed="rId10"/>
                <a:stretch>
                  <a:fillRect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666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6" grpId="0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84105" y="246914"/>
            <a:ext cx="23672882" cy="13469085"/>
            <a:chOff x="184495" y="3820106"/>
            <a:chExt cx="11834900" cy="3374472"/>
          </a:xfrm>
        </p:grpSpPr>
        <p:sp>
          <p:nvSpPr>
            <p:cNvPr id="12" name="Rounded Rectangle 11"/>
            <p:cNvSpPr/>
            <p:nvPr/>
          </p:nvSpPr>
          <p:spPr>
            <a:xfrm>
              <a:off x="184495" y="3865217"/>
              <a:ext cx="11834900" cy="332936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03200" y="3820106"/>
              <a:ext cx="2342699" cy="515278"/>
              <a:chOff x="1275608" y="6573463"/>
              <a:chExt cx="4592538" cy="936235"/>
            </a:xfrm>
          </p:grpSpPr>
          <p:sp>
            <p:nvSpPr>
              <p:cNvPr id="14" name="Freeform 20"/>
              <p:cNvSpPr>
                <a:spLocks/>
              </p:cNvSpPr>
              <p:nvPr/>
            </p:nvSpPr>
            <p:spPr bwMode="auto">
              <a:xfrm rot="16200000" flipV="1">
                <a:off x="3625043" y="4841549"/>
                <a:ext cx="41431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187353" y="658699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6" name="Round Diagonal Corner Rectangle 15"/>
              <p:cNvSpPr/>
              <p:nvPr/>
            </p:nvSpPr>
            <p:spPr>
              <a:xfrm flipV="1">
                <a:off x="1275608" y="6678488"/>
                <a:ext cx="852450" cy="43879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7" name="Freeform 16"/>
              <p:cNvSpPr>
                <a:spLocks noEditPoints="1"/>
              </p:cNvSpPr>
              <p:nvPr/>
            </p:nvSpPr>
            <p:spPr bwMode="auto">
              <a:xfrm>
                <a:off x="1354320" y="6573463"/>
                <a:ext cx="545196" cy="5438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79980" y="2718392"/>
                <a:ext cx="22418573" cy="13964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𝑌𝑐𝑏𝑡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⇔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≤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sup>
                    </m:sSup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nghiệm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đúng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với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mọi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200" i="1">
                        <a:latin typeface="Cambria Math"/>
                        <a:ea typeface="Calibri"/>
                        <a:cs typeface="Cambria Math"/>
                      </a:rPr>
                      <m:t>∈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980" y="2718392"/>
                <a:ext cx="22418573" cy="1396408"/>
              </a:xfrm>
              <a:prstGeom prst="rect">
                <a:avLst/>
              </a:prstGeom>
              <a:blipFill rotWithShape="1">
                <a:blip r:embed="rId2"/>
                <a:stretch>
                  <a:fillRect b="-1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986695" y="4013792"/>
                <a:ext cx="21094092" cy="13980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⇔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≤</m:t>
                    </m:r>
                    <m:limLow>
                      <m:limLow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limLow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𝑚𝑖𝑛</m:t>
                        </m:r>
                      </m:e>
                      <m:lim>
                        <m:d>
                          <m:dPr>
                            <m:begChr m:val="["/>
                            <m:endChr m:val="]"/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0</m:t>
                            </m:r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;</m:t>
                            </m:r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e>
                        </m:d>
                      </m:lim>
                    </m:limLow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𝑔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với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𝑔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sup>
                    </m:sSup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695" y="4013792"/>
                <a:ext cx="21094092" cy="1398075"/>
              </a:xfrm>
              <a:prstGeom prst="rect">
                <a:avLst/>
              </a:prstGeom>
              <a:blipFill rotWithShape="1">
                <a:blip r:embed="rId3"/>
                <a:stretch>
                  <a:fillRect b="-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068387" y="5156792"/>
                <a:ext cx="21920886" cy="13964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Xét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hàm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số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𝑔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sup>
                    </m:sSup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với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200" i="1">
                        <a:latin typeface="Cambria Math"/>
                        <a:ea typeface="Calibri"/>
                        <a:cs typeface="Cambria Math"/>
                      </a:rPr>
                      <m:t>∈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7" y="5156792"/>
                <a:ext cx="21920886" cy="1396408"/>
              </a:xfrm>
              <a:prstGeom prst="rect">
                <a:avLst/>
              </a:prstGeom>
              <a:blipFill rotWithShape="1">
                <a:blip r:embed="rId4"/>
                <a:stretch>
                  <a:fillRect b="-1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287587" y="6673239"/>
                <a:ext cx="10172700" cy="1012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Ta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𝑔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; </a:t>
                </a: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87" y="6673239"/>
                <a:ext cx="10172700" cy="1012585"/>
              </a:xfrm>
              <a:prstGeom prst="rect">
                <a:avLst/>
              </a:prstGeom>
              <a:blipFill rotWithShape="1">
                <a:blip r:embed="rId5"/>
                <a:stretch>
                  <a:fillRect t="-10843" r="-4494" b="-26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1409071" y="6581299"/>
                <a:ext cx="10614316" cy="9376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𝑔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  <m:r>
                      <a:rPr lang="en-US" sz="5200" i="1">
                        <a:latin typeface="Cambria Math"/>
                        <a:ea typeface="Calibri"/>
                        <a:cs typeface="Cambria Math"/>
                      </a:rPr>
                      <m:t>⇔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=−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9071" y="6581299"/>
                <a:ext cx="10614316" cy="937693"/>
              </a:xfrm>
              <a:prstGeom prst="rect">
                <a:avLst/>
              </a:prstGeom>
              <a:blipFill rotWithShape="1">
                <a:blip r:embed="rId6"/>
                <a:stretch>
                  <a:fillRect t="-11765" r="-1953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287587" y="7862517"/>
                <a:ext cx="15163800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Từ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bảng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biến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thiên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ta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𝑓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&gt;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với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∈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và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endParaRPr lang="vi-VN" sz="5200" i="1" dirty="0" smtClean="0">
                  <a:latin typeface="Cambria Math"/>
                  <a:ea typeface="Calibri"/>
                  <a:cs typeface="Times New Roman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200" i="1"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sSup>
                        <m:sSupPr>
                          <m:ctrlP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  <m:t>𝑥</m:t>
                          </m:r>
                        </m:e>
                        <m:sup>
                          <m: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en-US" sz="5200" i="1">
                          <a:latin typeface="Cambria Math"/>
                          <a:ea typeface="Calibri"/>
                          <a:cs typeface="Times New Roman"/>
                        </a:rPr>
                        <m:t>+</m:t>
                      </m:r>
                      <m:r>
                        <a:rPr lang="en-US" sz="5200" i="1">
                          <a:latin typeface="Cambria Math"/>
                          <a:ea typeface="Calibri"/>
                          <a:cs typeface="Times New Roman"/>
                        </a:rPr>
                        <m:t>2</m:t>
                      </m:r>
                      <m:r>
                        <a:rPr lang="en-US" sz="5200" i="1">
                          <a:latin typeface="Cambria Math"/>
                          <a:ea typeface="Calibri"/>
                          <a:cs typeface="Times New Roman"/>
                        </a:rPr>
                        <m:t>𝑥</m:t>
                      </m:r>
                      <m:r>
                        <a:rPr lang="en-US" sz="52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r>
                        <a:rPr lang="en-US" sz="5200" i="1">
                          <a:latin typeface="Cambria Math"/>
                          <a:ea typeface="Calibri"/>
                          <a:cs typeface="Times New Roman"/>
                        </a:rPr>
                        <m:t>1</m:t>
                      </m:r>
                      <m:r>
                        <a:rPr lang="en-US" sz="5200" i="1"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sSup>
                        <m:sSupPr>
                          <m:ctrlP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sz="52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en-US" sz="5200" i="1">
                          <a:latin typeface="Cambria Math"/>
                          <a:ea typeface="Calibri"/>
                          <a:cs typeface="Times New Roman"/>
                        </a:rPr>
                        <m:t>≤</m:t>
                      </m:r>
                      <m:r>
                        <a:rPr lang="en-US" sz="5200" i="1">
                          <a:latin typeface="Cambria Math"/>
                          <a:ea typeface="Calibri"/>
                          <a:cs typeface="Times New Roman"/>
                        </a:rPr>
                        <m:t>1</m:t>
                      </m:r>
                      <m:r>
                        <a:rPr lang="en-US" sz="5200" i="1">
                          <a:latin typeface="Cambria Math"/>
                          <a:ea typeface="Calibri"/>
                          <a:cs typeface="Times New Roman"/>
                        </a:rPr>
                        <m:t>,∀</m:t>
                      </m:r>
                      <m:r>
                        <a:rPr lang="en-US" sz="5200" i="1">
                          <a:latin typeface="Cambria Math"/>
                          <a:ea typeface="Calibri"/>
                          <a:cs typeface="Times New Roman"/>
                        </a:rPr>
                        <m:t>𝑥</m:t>
                      </m:r>
                      <m:r>
                        <a:rPr lang="en-US" sz="5200" i="1">
                          <a:latin typeface="Cambria Math"/>
                          <a:ea typeface="Calibri"/>
                          <a:cs typeface="Cambria Math"/>
                        </a:rPr>
                        <m:t>∈</m:t>
                      </m:r>
                      <m:d>
                        <m:dPr>
                          <m:ctrlP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  <m:t>0</m:t>
                          </m:r>
                          <m: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  <m:t>;</m:t>
                          </m:r>
                          <m:r>
                            <a:rPr lang="en-US" sz="5200" i="1">
                              <a:latin typeface="Cambria Math"/>
                              <a:ea typeface="Calibri"/>
                              <a:cs typeface="Times New Roman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87" y="7862517"/>
                <a:ext cx="15163800" cy="1692771"/>
              </a:xfrm>
              <a:prstGeom prst="rect">
                <a:avLst/>
              </a:prstGeom>
              <a:blipFill rotWithShape="1">
                <a:blip r:embed="rId7"/>
                <a:stretch>
                  <a:fillRect l="-2010" t="-9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144587" y="9625032"/>
                <a:ext cx="8578310" cy="9388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Cambria Math"/>
                      </a:rPr>
                      <m:t>⇒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𝑔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&gt;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0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,∀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𝑥</m:t>
                    </m:r>
                    <m:r>
                      <a:rPr lang="en-US" sz="5200" i="1">
                        <a:latin typeface="Cambria Math"/>
                        <a:ea typeface="Calibri"/>
                        <a:cs typeface="Cambria Math"/>
                      </a:rPr>
                      <m:t>∈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587" y="9625032"/>
                <a:ext cx="8578310" cy="938847"/>
              </a:xfrm>
              <a:prstGeom prst="rect">
                <a:avLst/>
              </a:prstGeom>
              <a:blipFill rotWithShape="1">
                <a:blip r:embed="rId8"/>
                <a:stretch>
                  <a:fillRect t="-11688" r="-263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287587" y="10643192"/>
                <a:ext cx="11265584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Suy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ra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hàm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số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𝑔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đồng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biến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trên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</m:oMath>
                </a14:m>
                <a:endParaRPr lang="en-US" sz="520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87" y="10643192"/>
                <a:ext cx="11265584" cy="892552"/>
              </a:xfrm>
              <a:prstGeom prst="rect">
                <a:avLst/>
              </a:prstGeom>
              <a:blipFill rotWithShape="1">
                <a:blip r:embed="rId9"/>
                <a:stretch>
                  <a:fillRect l="-2706" t="-19178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2245466" y="10464317"/>
                <a:ext cx="7110921" cy="1398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Cambria Math"/>
                      </a:rPr>
                      <m:t>⇒</m:t>
                    </m:r>
                    <m:limLow>
                      <m:limLow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limLow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𝑚𝑖𝑛</m:t>
                        </m:r>
                      </m:e>
                      <m:lim>
                        <m:d>
                          <m:dPr>
                            <m:begChr m:val="["/>
                            <m:endChr m:val="]"/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0</m:t>
                            </m:r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;</m:t>
                            </m:r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e>
                        </m:d>
                      </m:lim>
                    </m:limLow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𝑔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𝑔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5466" y="10464317"/>
                <a:ext cx="7110921" cy="1398075"/>
              </a:xfrm>
              <a:prstGeom prst="rect">
                <a:avLst/>
              </a:prstGeom>
              <a:blipFill rotWithShape="1">
                <a:blip r:embed="rId10"/>
                <a:stretch>
                  <a:fillRect r="-3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53987" y="11709992"/>
                <a:ext cx="17904566" cy="13964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indent="914446">
                  <a:lnSpc>
                    <a:spcPct val="115000"/>
                  </a:lnSpc>
                </a:pP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≤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𝑔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87" y="11709992"/>
                <a:ext cx="17904566" cy="1396408"/>
              </a:xfrm>
              <a:prstGeom prst="rect">
                <a:avLst/>
              </a:prstGeom>
              <a:blipFill rotWithShape="1">
                <a:blip r:embed="rId11"/>
                <a:stretch>
                  <a:fillRect b="-1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120484" y="426973"/>
            <a:ext cx="23679365" cy="2233008"/>
            <a:chOff x="247181" y="2080087"/>
            <a:chExt cx="11838141" cy="1116504"/>
          </a:xfrm>
        </p:grpSpPr>
        <p:grpSp>
          <p:nvGrpSpPr>
            <p:cNvPr id="60" name="Group 59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5953082" y="981144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1667976" y="971710"/>
                <a:ext cx="3101683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&lt;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2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976" y="971710"/>
                <a:ext cx="3101683" cy="892552"/>
              </a:xfrm>
              <a:prstGeom prst="rect">
                <a:avLst/>
              </a:prstGeom>
              <a:blipFill rotWithShape="1">
                <a:blip r:embed="rId12"/>
                <a:stretch>
                  <a:fillRect t="-19048" r="-9055" b="-36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/>
              <p:cNvSpPr/>
              <p:nvPr/>
            </p:nvSpPr>
            <p:spPr>
              <a:xfrm>
                <a:off x="7547100" y="960373"/>
                <a:ext cx="3268395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b="1" dirty="0" smtClean="0">
                    <a:solidFill>
                      <a:schemeClr val="bg1"/>
                    </a:solidFill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  <m:r>
                      <a:rPr lang="en-US" sz="52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≤</m:t>
                    </m:r>
                    <m:r>
                      <a:rPr lang="en-US" sz="52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2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100" y="960373"/>
                <a:ext cx="3268395" cy="892552"/>
              </a:xfrm>
              <a:prstGeom prst="rect">
                <a:avLst/>
              </a:prstGeom>
              <a:blipFill rotWithShape="1">
                <a:blip r:embed="rId13"/>
                <a:stretch>
                  <a:fillRect t="-19178" r="-8582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13330095" y="1033265"/>
                <a:ext cx="3101683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≤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52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0095" y="1033265"/>
                <a:ext cx="3101683" cy="892552"/>
              </a:xfrm>
              <a:prstGeom prst="rect">
                <a:avLst/>
              </a:prstGeom>
              <a:blipFill rotWithShape="1">
                <a:blip r:embed="rId14"/>
                <a:stretch>
                  <a:fillRect t="-19048" r="-8841" b="-36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19063055" y="579373"/>
                <a:ext cx="4496616" cy="15956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𝑚</m:t>
                      </m:r>
                      <m:r>
                        <a:rPr lang="en-US" sz="52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&lt;</m:t>
                      </m:r>
                      <m:r>
                        <a:rPr lang="en-US" sz="52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𝑓</m:t>
                      </m:r>
                      <m:d>
                        <m:dPr>
                          <m:ctrlPr>
                            <a:rPr lang="en-US" sz="52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1</m:t>
                          </m:r>
                        </m:e>
                      </m:d>
                      <m:r>
                        <a:rPr lang="en-US" sz="5200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f>
                        <m:fPr>
                          <m:ctrlPr>
                            <a:rPr lang="en-US" sz="52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num>
                        <m:den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3</m:t>
                          </m:r>
                        </m:den>
                      </m:f>
                      <m:r>
                        <a:rPr lang="vi-VN" sz="5200" b="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3055" y="579373"/>
                <a:ext cx="4496616" cy="159563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958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76" grpId="0" animBg="1"/>
      <p:bldP spid="77" grpId="0"/>
      <p:bldP spid="78" grpId="0"/>
      <p:bldP spid="79" grpId="0"/>
      <p:bldP spid="8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5105400"/>
            <a:ext cx="23672882" cy="8839200"/>
            <a:chOff x="184495" y="3636275"/>
            <a:chExt cx="11834900" cy="355830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32936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174523"/>
            <a:ext cx="23815893" cy="2416277"/>
            <a:chOff x="534987" y="1402760"/>
            <a:chExt cx="23340848" cy="3298306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402760"/>
              <a:ext cx="3710704" cy="1594181"/>
              <a:chOff x="534987" y="1402760"/>
              <a:chExt cx="3710704" cy="1594181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402760"/>
                <a:ext cx="3505200" cy="1563113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265135" y="1531512"/>
                <a:ext cx="2980556" cy="1465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39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02373" y="2895600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11877109" y="3416282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91962" y="388814"/>
                <a:ext cx="23358428" cy="1932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indent="-1259903"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vi-VN" sz="5200" dirty="0" smtClean="0">
                    <a:latin typeface="Times New Roman"/>
                    <a:ea typeface="Calibri"/>
                    <a:cs typeface="Times New Roman"/>
                  </a:rPr>
                  <a:t>                     </a:t>
                </a:r>
                <a:r>
                  <a:rPr lang="en-US" sz="5200" dirty="0" smtClean="0">
                    <a:latin typeface="Times New Roman"/>
                    <a:ea typeface="Calibri"/>
                    <a:cs typeface="Times New Roman"/>
                  </a:rPr>
                  <a:t>Cho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hình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lăng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trụ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đứng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𝐴𝐵𝐶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𝐵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𝐶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đáy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𝐴𝐵𝐶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tam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giác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đều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cạnh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𝑎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endParaRPr lang="vi-VN" sz="5200" dirty="0" smtClean="0">
                  <a:latin typeface="Times New Roman"/>
                  <a:ea typeface="Calibri"/>
                  <a:cs typeface="Times New Roman"/>
                </a:endParaRPr>
              </a:p>
              <a:p>
                <a:pPr marL="1259903" indent="-1259903"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200" dirty="0" smtClean="0">
                    <a:latin typeface="Times New Roman"/>
                    <a:ea typeface="Calibri"/>
                    <a:cs typeface="Times New Roman"/>
                  </a:rPr>
                  <a:t>và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cạnh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bên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độ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dài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bằng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𝑎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.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Tính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khoảng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cách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từ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𝐶</m:t>
                    </m:r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đến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mặt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200" dirty="0" err="1">
                    <a:latin typeface="Times New Roman"/>
                    <a:ea typeface="Calibri"/>
                    <a:cs typeface="Times New Roman"/>
                  </a:rPr>
                  <a:t>phẳng</a:t>
                </a:r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𝐴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𝐵</m:t>
                        </m:r>
                        <m:sSup>
                          <m:sSup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𝐶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52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62" y="388814"/>
                <a:ext cx="23358428" cy="1932837"/>
              </a:xfrm>
              <a:prstGeom prst="rect">
                <a:avLst/>
              </a:prstGeom>
              <a:blipFill rotWithShape="1">
                <a:blip r:embed="rId3"/>
                <a:stretch>
                  <a:fillRect l="-1305" t="-5678" b="-13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058987" y="3280710"/>
                <a:ext cx="1455270" cy="1588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1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fPr>
                      <m:num>
                        <m:r>
                          <a:rPr lang="en-US" sz="61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61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61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61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1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6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987" y="3280710"/>
                <a:ext cx="1455270" cy="1588127"/>
              </a:xfrm>
              <a:prstGeom prst="rect">
                <a:avLst/>
              </a:prstGeom>
              <a:blipFill rotWithShape="1">
                <a:blip r:embed="rId4"/>
                <a:stretch>
                  <a:fillRect r="-25210" b="-11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125075" y="3124200"/>
                <a:ext cx="1477712" cy="1611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2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fPr>
                      <m:num>
                        <m:r>
                          <a:rPr lang="en-US" sz="62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62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62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62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62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6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075" y="3124200"/>
                <a:ext cx="1477712" cy="1611723"/>
              </a:xfrm>
              <a:prstGeom prst="rect">
                <a:avLst/>
              </a:prstGeom>
              <a:blipFill rotWithShape="1">
                <a:blip r:embed="rId5"/>
                <a:stretch>
                  <a:fillRect r="-25207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3863207" y="3124200"/>
                <a:ext cx="1987980" cy="16009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100" b="1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fPr>
                      <m:num>
                        <m:r>
                          <a:rPr lang="en-US" sz="61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6100" b="1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61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𝟐𝟏</m:t>
                            </m:r>
                          </m:e>
                        </m:rad>
                      </m:num>
                      <m:den>
                        <m:r>
                          <a:rPr lang="en-US" sz="61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1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r>
                  <a:rPr lang="en-US" sz="6100" b="1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 </a:t>
                </a:r>
                <a:endParaRPr lang="en-US" sz="6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3207" y="3124200"/>
                <a:ext cx="1987980" cy="1600951"/>
              </a:xfrm>
              <a:prstGeom prst="rect">
                <a:avLst/>
              </a:prstGeom>
              <a:blipFill rotWithShape="1">
                <a:blip r:embed="rId6"/>
                <a:stretch>
                  <a:fillRect r="-8282" b="-11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9737387" y="2971800"/>
                <a:ext cx="1450975" cy="17747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indent="-1259903">
                  <a:lnSpc>
                    <a:spcPct val="115000"/>
                  </a:lnSpc>
                  <a:tabLst>
                    <a:tab pos="1259903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100" b="1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fPr>
                      <m:num>
                        <m:r>
                          <a:rPr lang="en-US" sz="61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6100" b="1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61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sz="6100" b="1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1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61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387" y="2971800"/>
                <a:ext cx="1450975" cy="1774781"/>
              </a:xfrm>
              <a:prstGeom prst="rect">
                <a:avLst/>
              </a:prstGeom>
              <a:blipFill rotWithShape="1">
                <a:blip r:embed="rId7"/>
                <a:stretch>
                  <a:fillRect r="-24790" b="-10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5487987" y="5791200"/>
            <a:ext cx="1743311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1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Cách</a:t>
            </a:r>
            <a:r>
              <a:rPr lang="en-US" sz="51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1. [</a:t>
            </a:r>
            <a:r>
              <a:rPr lang="en-US" sz="51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en-US" sz="51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dùng</a:t>
            </a:r>
            <a:r>
              <a:rPr lang="en-US" sz="51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công</a:t>
            </a:r>
            <a:r>
              <a:rPr lang="en-US" sz="51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lang="en-US" sz="51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nhanh</a:t>
            </a:r>
            <a:r>
              <a:rPr lang="en-US" sz="51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51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tỉ</a:t>
            </a:r>
            <a:r>
              <a:rPr lang="en-US" sz="51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51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thể</a:t>
            </a:r>
            <a:r>
              <a:rPr lang="en-US" sz="51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tích</a:t>
            </a:r>
            <a:endParaRPr lang="en-US" sz="51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147088" y="6864549"/>
                <a:ext cx="8303299" cy="877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𝐻</m:t>
                    </m:r>
                  </m:oMath>
                </a14:m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là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trung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điểm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của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𝐵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𝐶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. </a:t>
                </a:r>
                <a:endParaRPr lang="en-US" sz="51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088" y="6864549"/>
                <a:ext cx="8303299" cy="877163"/>
              </a:xfrm>
              <a:prstGeom prst="rect">
                <a:avLst/>
              </a:prstGeom>
              <a:blipFill rotWithShape="1">
                <a:blip r:embed="rId8"/>
                <a:stretch>
                  <a:fillRect l="-3524" t="-18056" r="-2643" b="-3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587" y="7824907"/>
                <a:ext cx="17297400" cy="8771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/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Dễ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chứng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minh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𝐻</m:t>
                    </m:r>
                  </m:oMath>
                </a14:m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là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đường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cao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của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hình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chóp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𝐵𝐶</m:t>
                    </m:r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𝐶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𝐵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.</a:t>
                </a:r>
                <a:endParaRPr lang="en-US" sz="51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" y="7824907"/>
                <a:ext cx="17297400" cy="877163"/>
              </a:xfrm>
              <a:prstGeom prst="rect">
                <a:avLst/>
              </a:prstGeom>
              <a:blipFill rotWithShape="1">
                <a:blip r:embed="rId9"/>
                <a:stretch>
                  <a:fillRect t="-15972" r="-1727" b="-38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7603" y="8534400"/>
                <a:ext cx="17774784" cy="1345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𝑉</m:t>
                        </m:r>
                      </m:e>
                      <m:sub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′.</m:t>
                        </m:r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𝐵𝐶</m:t>
                        </m:r>
                        <m:sSup>
                          <m:sSupPr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𝐶</m:t>
                            </m:r>
                          </m:e>
                          <m:sup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𝐵</m:t>
                            </m:r>
                          </m:e>
                          <m:sup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𝑆</m:t>
                        </m:r>
                      </m:e>
                      <m:sub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𝐵𝐶</m:t>
                        </m:r>
                        <m:sSup>
                          <m:sSupPr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𝐶</m:t>
                            </m:r>
                          </m:e>
                          <m:sup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𝐵</m:t>
                            </m:r>
                          </m:e>
                          <m:sup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𝐻</m:t>
                    </m:r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  <m:d>
                      <m:d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𝑎</m:t>
                            </m:r>
                          </m:e>
                          <m:sup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sup>
                        </m:sSup>
                      </m:e>
                    </m:d>
                    <m:f>
                      <m:f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den>
                    </m:f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𝑎</m:t>
                            </m:r>
                          </m:e>
                          <m:sup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.</a:t>
                </a:r>
                <a:endParaRPr lang="en-US" sz="51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3" y="8534400"/>
                <a:ext cx="17774784" cy="1345881"/>
              </a:xfrm>
              <a:prstGeom prst="rect">
                <a:avLst/>
              </a:prstGeom>
              <a:blipFill rotWithShape="1">
                <a:blip r:embed="rId10"/>
                <a:stretch>
                  <a:fillRect b="-10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-74613" y="9906000"/>
                <a:ext cx="15246780" cy="1340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/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Suy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ra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𝑉</m:t>
                        </m:r>
                      </m:e>
                      <m:sub>
                        <m:sSup>
                          <m:sSupPr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𝐴</m:t>
                            </m:r>
                          </m:e>
                          <m:sup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.</m:t>
                        </m:r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𝐵𝐶</m:t>
                        </m:r>
                        <m:sSup>
                          <m:sSupPr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𝐶</m:t>
                            </m:r>
                          </m:e>
                          <m:sup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𝑉</m:t>
                        </m:r>
                      </m:e>
                      <m:sub>
                        <m:sSup>
                          <m:sSupPr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𝐴</m:t>
                            </m:r>
                          </m:e>
                          <m:sup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.</m:t>
                        </m:r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𝐵𝐶</m:t>
                        </m:r>
                        <m:sSup>
                          <m:sSupPr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𝐶</m:t>
                            </m:r>
                          </m:e>
                          <m:sup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𝐵</m:t>
                            </m:r>
                          </m:e>
                          <m:sup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𝑎</m:t>
                            </m:r>
                          </m:e>
                          <m:sup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12</m:t>
                        </m:r>
                      </m:den>
                    </m:f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𝑉</m:t>
                        </m:r>
                      </m:e>
                      <m:sub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𝐶</m:t>
                        </m:r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.</m:t>
                        </m:r>
                        <m:sSup>
                          <m:sSupPr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𝐴</m:t>
                            </m:r>
                          </m:e>
                          <m:sup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𝐵</m:t>
                        </m:r>
                        <m:sSup>
                          <m:sSupPr>
                            <m:ctrlP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𝐶</m:t>
                            </m:r>
                          </m:e>
                          <m:sup>
                            <m:r>
                              <a:rPr lang="en-US" sz="51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.</a:t>
                </a:r>
                <a:endParaRPr lang="en-US" sz="51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4613" y="9906000"/>
                <a:ext cx="15246780" cy="1340945"/>
              </a:xfrm>
              <a:prstGeom prst="rect">
                <a:avLst/>
              </a:prstGeom>
              <a:blipFill rotWithShape="1">
                <a:blip r:embed="rId11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294748" y="11314669"/>
                <a:ext cx="11204093" cy="9535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Mặt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khác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𝐵</m:t>
                    </m:r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𝐶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𝐵</m:t>
                    </m:r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radPr>
                      <m:deg/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và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𝐶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𝑎</m:t>
                    </m:r>
                  </m:oMath>
                </a14:m>
                <a:endParaRPr lang="en-US" sz="51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748" y="11314669"/>
                <a:ext cx="11204093" cy="953531"/>
              </a:xfrm>
              <a:prstGeom prst="rect">
                <a:avLst/>
              </a:prstGeom>
              <a:blipFill rotWithShape="1">
                <a:blip r:embed="rId12"/>
                <a:stretch>
                  <a:fillRect l="-2612" t="-8280" b="-33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2193587" y="11055996"/>
                <a:ext cx="10665869" cy="1364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,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dùng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Hê-rông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ta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được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𝑆</m:t>
                        </m:r>
                      </m:e>
                      <m:sub>
                        <m:sSup>
                          <m:sSup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𝐴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𝐵</m:t>
                        </m:r>
                        <m:sSup>
                          <m:sSup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𝐶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𝑎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.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52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3587" y="11055996"/>
                <a:ext cx="10665869" cy="1364604"/>
              </a:xfrm>
              <a:prstGeom prst="rect">
                <a:avLst/>
              </a:prstGeom>
              <a:blipFill rotWithShape="1">
                <a:blip r:embed="rId13"/>
                <a:stretch>
                  <a:fillRect l="-2857" r="-400" b="-11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-74613" y="12238826"/>
                <a:ext cx="21128135" cy="1553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/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Vậy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khoảng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cách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𝐶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d>
                          <m:d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  <m:sSub>
                          <m:sSub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𝑉</m:t>
                            </m:r>
                          </m:e>
                          <m:sub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𝐶</m:t>
                            </m:r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𝑆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den>
                    </m:f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.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4613" y="12238826"/>
                <a:ext cx="21128135" cy="1553374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62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587" y="6781800"/>
            <a:ext cx="3658076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78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50" grpId="0" animBg="1"/>
      <p:bldP spid="15" grpId="0"/>
      <p:bldP spid="18" grpId="0"/>
      <p:bldP spid="19" grpId="0"/>
      <p:bldP spid="20" grpId="0"/>
      <p:bldP spid="22" grpId="0"/>
      <p:bldP spid="23" grpId="0"/>
      <p:bldP spid="24" grpId="0"/>
      <p:bldP spid="3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13981" y="152400"/>
            <a:ext cx="23514406" cy="13560877"/>
            <a:chOff x="184495" y="3835237"/>
            <a:chExt cx="11834900" cy="5031285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500130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835237"/>
              <a:ext cx="2342698" cy="507832"/>
              <a:chOff x="1275608" y="6600958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506267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600958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69245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916971"/>
                <a:ext cx="545196" cy="555308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63987" y="1676400"/>
            <a:ext cx="19431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9903" algn="just"/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Cách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2. [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Dùng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công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nhanh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tỉ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thể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tích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]</a:t>
            </a:r>
            <a:endParaRPr lang="en-US" sz="5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29627" y="644002"/>
            <a:ext cx="174331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Cách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1. [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dùng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công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nhanh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tỉ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thể</a:t>
            </a:r>
            <a:r>
              <a:rPr lang="en-US" sz="52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tích</a:t>
            </a:r>
            <a:endParaRPr lang="en-US" sz="52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30187" y="2667000"/>
                <a:ext cx="18440401" cy="1365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/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Ta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thể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tích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khối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lăng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trụ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đã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cho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là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𝑉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𝑆</m:t>
                        </m:r>
                      </m:e>
                      <m:sub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𝐴𝐵𝐶</m:t>
                        </m:r>
                      </m:sub>
                    </m:sSub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𝐴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𝑎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.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87" y="2667000"/>
                <a:ext cx="18440401" cy="1365438"/>
              </a:xfrm>
              <a:prstGeom prst="rect">
                <a:avLst/>
              </a:prstGeom>
              <a:blipFill rotWithShape="1">
                <a:blip r:embed="rId3"/>
                <a:stretch>
                  <a:fillRect b="-11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06386" y="4191000"/>
                <a:ext cx="17373601" cy="2169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/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Thể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tích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khối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tứ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diện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4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đỉnh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là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4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đỉnh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của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lăng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trụ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, </a:t>
                </a:r>
                <a:endParaRPr lang="vi-VN" sz="5200" dirty="0" smtClean="0">
                  <a:latin typeface="Times New Roman" pitchFamily="18" charset="0"/>
                  <a:ea typeface="Calibri"/>
                  <a:cs typeface="Times New Roman" pitchFamily="18" charset="0"/>
                </a:endParaRPr>
              </a:p>
              <a:p>
                <a:pPr marL="1259903" algn="just"/>
                <a:r>
                  <a:rPr lang="en-US" sz="5200" dirty="0" err="1" smtClean="0">
                    <a:latin typeface="Times New Roman" pitchFamily="18" charset="0"/>
                    <a:ea typeface="Calibri"/>
                    <a:cs typeface="Times New Roman" pitchFamily="18" charset="0"/>
                  </a:rPr>
                  <a:t>có</a:t>
                </a:r>
                <a:r>
                  <a:rPr lang="en-US" sz="5200" dirty="0" smtClean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thể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tích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là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𝑉</m:t>
                        </m:r>
                      </m:e>
                      <m:sub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𝐶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.</m:t>
                        </m:r>
                        <m:sSup>
                          <m:sSup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𝐴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𝐵</m:t>
                        </m:r>
                        <m:sSup>
                          <m:sSup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𝐶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𝑉</m:t>
                    </m:r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𝑎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.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86" y="4191000"/>
                <a:ext cx="17373601" cy="2169697"/>
              </a:xfrm>
              <a:prstGeom prst="rect">
                <a:avLst/>
              </a:prstGeom>
              <a:blipFill rotWithShape="1">
                <a:blip r:embed="rId4"/>
                <a:stretch>
                  <a:fillRect t="-7042" b="-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677879" y="6430873"/>
                <a:ext cx="11204093" cy="9535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Mặt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khác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𝐵</m:t>
                    </m:r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𝐶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𝐵</m:t>
                    </m:r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radPr>
                      <m:deg/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1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và</a:t>
                </a:r>
                <a:r>
                  <a:rPr lang="en-US" sz="51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𝐶</m:t>
                        </m:r>
                      </m:e>
                      <m:sup>
                        <m:r>
                          <a:rPr lang="en-US" sz="5100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100" i="1">
                        <a:latin typeface="Cambria Math"/>
                        <a:ea typeface="Calibri"/>
                        <a:cs typeface="Times New Roman"/>
                      </a:rPr>
                      <m:t>𝑎</m:t>
                    </m:r>
                  </m:oMath>
                </a14:m>
                <a:endParaRPr lang="en-US" sz="51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879" y="6430873"/>
                <a:ext cx="11204093" cy="953531"/>
              </a:xfrm>
              <a:prstGeom prst="rect">
                <a:avLst/>
              </a:prstGeom>
              <a:blipFill rotWithShape="1">
                <a:blip r:embed="rId5"/>
                <a:stretch>
                  <a:fillRect l="-2612" t="-8333" b="-3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1713667" y="7543800"/>
                <a:ext cx="10479920" cy="1364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200" dirty="0" smtClean="0">
                    <a:latin typeface="Times New Roman" pitchFamily="18" charset="0"/>
                    <a:ea typeface="Calibri"/>
                    <a:cs typeface="Times New Roman" pitchFamily="18" charset="0"/>
                  </a:rPr>
                  <a:t>D</a:t>
                </a:r>
                <a:r>
                  <a:rPr lang="en-US" sz="5200" dirty="0" err="1" smtClean="0">
                    <a:latin typeface="Times New Roman" pitchFamily="18" charset="0"/>
                    <a:ea typeface="Calibri"/>
                    <a:cs typeface="Times New Roman" pitchFamily="18" charset="0"/>
                  </a:rPr>
                  <a:t>ùng</a:t>
                </a:r>
                <a:r>
                  <a:rPr lang="en-US" sz="5200" dirty="0" smtClean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Hê-rông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ta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được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𝑆</m:t>
                        </m:r>
                      </m:e>
                      <m:sub>
                        <m:sSup>
                          <m:sSup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𝐴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𝐵</m:t>
                        </m:r>
                        <m:sSup>
                          <m:sSup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𝐶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𝑎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.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52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667" y="7543800"/>
                <a:ext cx="10479920" cy="1364604"/>
              </a:xfrm>
              <a:prstGeom prst="rect">
                <a:avLst/>
              </a:prstGeom>
              <a:blipFill rotWithShape="1">
                <a:blip r:embed="rId6"/>
                <a:stretch>
                  <a:fillRect l="-2909" r="-465" b="-11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452732" y="9067800"/>
                <a:ext cx="21128135" cy="1553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/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Vậy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khoảng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ea typeface="Calibri"/>
                    <a:cs typeface="Times New Roman" pitchFamily="18" charset="0"/>
                  </a:rPr>
                  <a:t>cách</a:t>
                </a:r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𝐶</m:t>
                        </m:r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d>
                          <m:d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  <m:sSub>
                          <m:sSub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𝑉</m:t>
                            </m:r>
                          </m:e>
                          <m:sub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𝐶</m:t>
                            </m:r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𝑆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den>
                    </m:f>
                    <m:r>
                      <a:rPr lang="en-US" sz="52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en-US" sz="5200" i="1">
                                <a:latin typeface="Cambria Math"/>
                                <a:ea typeface="Calibri"/>
                                <a:cs typeface="Times New Roman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en-US" sz="5200" i="1">
                            <a:latin typeface="Cambria Math"/>
                            <a:ea typeface="Calibri"/>
                            <a:cs typeface="Times New Roman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200" dirty="0">
                    <a:latin typeface="Times New Roman" pitchFamily="18" charset="0"/>
                    <a:ea typeface="Calibri"/>
                    <a:cs typeface="Times New Roman" pitchFamily="18" charset="0"/>
                  </a:rPr>
                  <a:t>.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32" y="9067800"/>
                <a:ext cx="21128135" cy="155337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911" y="4800600"/>
            <a:ext cx="3658076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35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/>
      <p:bldP spid="4" grpId="0"/>
      <p:bldP spid="11" grpId="0"/>
      <p:bldP spid="42" grpId="0"/>
      <p:bldP spid="51" grpId="0"/>
      <p:bldP spid="5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5257800"/>
            <a:ext cx="23672882" cy="8153400"/>
            <a:chOff x="184495" y="3636275"/>
            <a:chExt cx="11834900" cy="40767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84775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76200"/>
            <a:ext cx="23612428" cy="2461174"/>
            <a:chOff x="534987" y="1292816"/>
            <a:chExt cx="23141441" cy="3551052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556242" y="1863694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292816"/>
              <a:ext cx="3628708" cy="1673057"/>
              <a:chOff x="534987" y="1292816"/>
              <a:chExt cx="3628708" cy="167305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402760"/>
                <a:ext cx="3505200" cy="1563113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183139" y="1292816"/>
                <a:ext cx="2980556" cy="1465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40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77787" y="2971800"/>
            <a:ext cx="23679365" cy="2557060"/>
            <a:chOff x="247181" y="2080087"/>
            <a:chExt cx="11838141" cy="1278530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602024" y="1752657"/>
                    <a:ext cx="701822" cy="6525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vi-VN" sz="60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6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den>
                        </m:f>
                      </m:oMath>
                    </a14:m>
                    <a:r>
                      <a:rPr lang="en-US" sz="60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02024" y="1752657"/>
                    <a:ext cx="701822" cy="652507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t="-870" b="-134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2080092"/>
              <a:ext cx="3090381" cy="1278525"/>
              <a:chOff x="5537206" y="1557992"/>
              <a:chExt cx="3079904" cy="1188568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827628" y="1752288"/>
                    <a:ext cx="972650" cy="9942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r>
                      <a:rPr lang="en-US" sz="55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vi-VN" sz="55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5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en-US" sz="55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den>
                        </m:f>
                      </m:oMath>
                    </a14:m>
                    <a:r>
                      <a:rPr lang="en-US" sz="55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pt-BR" sz="5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55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7628" y="1752288"/>
                    <a:ext cx="972650" cy="994272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2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300222" y="12537744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5907939" y="3527859"/>
            <a:ext cx="1097267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811587" y="381000"/>
                <a:ext cx="19993868" cy="2039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tabLst>
                    <a:tab pos="2870344" algn="l"/>
                  </a:tabLst>
                </a:pP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Chọn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ngẫu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lớp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gồm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</m:oMath>
                </a14:m>
                <a:r>
                  <a:rPr lang="vi-VN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sinh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nam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sinh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nữ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endParaRPr lang="vi-VN" sz="55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587" y="381000"/>
                <a:ext cx="19993868" cy="2039020"/>
              </a:xfrm>
              <a:prstGeom prst="rect">
                <a:avLst/>
              </a:prstGeom>
              <a:blipFill rotWithShape="1">
                <a:blip r:embed="rId5"/>
                <a:stretch>
                  <a:fillRect l="-1646" t="-5689" r="-1677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672547" y="3429000"/>
                <a:ext cx="659155" cy="12931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5500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55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2547" y="3429000"/>
                <a:ext cx="659155" cy="1293175"/>
              </a:xfrm>
              <a:prstGeom prst="rect">
                <a:avLst/>
              </a:prstGeom>
              <a:blipFill rotWithShape="1">
                <a:blip r:embed="rId6"/>
                <a:stretch>
                  <a:fillRect l="-6481" t="-472" r="-4907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9290348" y="3455486"/>
                <a:ext cx="2527615" cy="1474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just">
                  <a:lnSpc>
                    <a:spcPct val="115000"/>
                  </a:lnSpc>
                  <a:tabLst>
                    <a:tab pos="7199990" algn="l"/>
                    <a:tab pos="10080494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5500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260</m:t>
                        </m:r>
                      </m:den>
                    </m:f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55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0348" y="3455486"/>
                <a:ext cx="2527615" cy="1474763"/>
              </a:xfrm>
              <a:prstGeom prst="rect">
                <a:avLst/>
              </a:prstGeom>
              <a:blipFill rotWithShape="1">
                <a:blip r:embed="rId7"/>
                <a:stretch>
                  <a:fillRect r="-12289" b="-1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210681" y="6601363"/>
                <a:ext cx="21803305" cy="10015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US" sz="5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chập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5500" b="0" i="0" smtClean="0">
                        <a:solidFill>
                          <a:prstClr val="black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d>
                      <m:dPr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𝛺</m:t>
                        </m:r>
                      </m:e>
                    </m:d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40</m:t>
                        </m:r>
                      </m:sub>
                      <m:sup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681" y="6601363"/>
                <a:ext cx="21803305" cy="1001556"/>
              </a:xfrm>
              <a:prstGeom prst="rect">
                <a:avLst/>
              </a:prstGeom>
              <a:blipFill rotWithShape="1">
                <a:blip r:embed="rId8"/>
                <a:stretch>
                  <a:fillRect l="-1538" t="-10366" r="-168" b="-37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210681" y="8001000"/>
                <a:ext cx="21422305" cy="2039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cố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"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giới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"</m:t>
                    </m:r>
                  </m:oMath>
                </a14:m>
                <a:r>
                  <a:rPr lang="en-US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Tức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nam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nữ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vi-VN" sz="55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681" y="8001000"/>
                <a:ext cx="21422305" cy="2039020"/>
              </a:xfrm>
              <a:prstGeom prst="rect">
                <a:avLst/>
              </a:prstGeom>
              <a:blipFill rotWithShape="1">
                <a:blip r:embed="rId9"/>
                <a:stretch>
                  <a:fillRect l="-1565" t="-5689" r="-1537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666981" y="8915400"/>
                <a:ext cx="8936806" cy="10004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903" algn="ctr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d>
                      <m:dPr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d>
                    <m:r>
                      <a:rPr lang="fr-FR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sub>
                      <m:sup>
                        <m:r>
                          <a:rPr lang="fr-FR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fr-FR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sub>
                      <m:sup>
                        <m:r>
                          <a:rPr lang="fr-FR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fr-FR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429</m:t>
                    </m:r>
                  </m:oMath>
                </a14:m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55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981" y="8915400"/>
                <a:ext cx="8936806" cy="1000467"/>
              </a:xfrm>
              <a:prstGeom prst="rect">
                <a:avLst/>
              </a:prstGeom>
              <a:blipFill rotWithShape="1">
                <a:blip r:embed="rId10"/>
                <a:stretch>
                  <a:fillRect t="-10366" r="-3206"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116364" y="10241084"/>
                <a:ext cx="18590624" cy="1642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cố</a:t>
                </a:r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d>
                    <m:r>
                      <a:rPr lang="fr-FR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vi-VN" sz="55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d>
                      </m:num>
                      <m:den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vi-VN" sz="55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𝛺</m:t>
                            </m:r>
                          </m:e>
                        </m:d>
                      </m:den>
                    </m:f>
                    <m:r>
                      <a:rPr lang="fr-FR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fr-FR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fr-FR" sz="55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55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364" y="10241084"/>
                <a:ext cx="18590624" cy="1642757"/>
              </a:xfrm>
              <a:prstGeom prst="rect">
                <a:avLst/>
              </a:prstGeom>
              <a:blipFill rotWithShape="1">
                <a:blip r:embed="rId11"/>
                <a:stretch>
                  <a:fillRect l="-1770" b="-5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876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50" grpId="0" animBg="1"/>
      <p:bldP spid="15" grpId="0"/>
      <p:bldP spid="16" grpId="0"/>
      <p:bldP spid="18" grpId="0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7517186"/>
            <a:ext cx="23672882" cy="6198814"/>
            <a:chOff x="184495" y="3636275"/>
            <a:chExt cx="11834900" cy="309940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287046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76200"/>
            <a:ext cx="23815893" cy="5234592"/>
            <a:chOff x="534987" y="1292816"/>
            <a:chExt cx="23340848" cy="755262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647701" y="1720892"/>
              <a:ext cx="23228134" cy="712454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292816"/>
              <a:ext cx="3628708" cy="1673057"/>
              <a:chOff x="534987" y="1292816"/>
              <a:chExt cx="3628708" cy="167305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402760"/>
                <a:ext cx="3505200" cy="1563113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183139" y="1292816"/>
                <a:ext cx="2980556" cy="1465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41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53987" y="5310792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3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500" i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</a:t>
                </a:r>
                <a:endParaRPr lang="en-US" sz="55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 i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3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5500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5500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</a:t>
                </a:r>
                <a:endParaRPr lang="en-US" sz="55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3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500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</a:t>
                </a:r>
                <a:endParaRPr lang="en-US" sz="55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36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500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endParaRPr lang="en-US" sz="55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076820" y="12745872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/>
          <p:nvPr/>
        </p:nvPicPr>
        <p:blipFill>
          <a:blip r:embed="rId3"/>
          <a:stretch>
            <a:fillRect/>
          </a:stretch>
        </p:blipFill>
        <p:spPr>
          <a:xfrm>
            <a:off x="18438052" y="558018"/>
            <a:ext cx="5337935" cy="4547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82469" y="1255859"/>
                <a:ext cx="17130918" cy="3773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tabLst>
                    <a:tab pos="3235488" algn="l"/>
                  </a:tabLst>
                </a:pPr>
                <a:r>
                  <a:rPr lang="vi-VN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vi-VN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đồ thị là đường cong trong hình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vi-VN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đó phương trình </a:t>
                </a:r>
                <a:endParaRPr lang="vi-VN" sz="5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tabLst>
                    <a:tab pos="32354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vi-VN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sSup>
                        <m:sSupPr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vi-VN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5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tabLst>
                    <a:tab pos="3235488" algn="l"/>
                  </a:tabLst>
                </a:pPr>
                <a:r>
                  <a:rPr lang="vi-VN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 bao nhiêu nghiệm thực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469" y="1255859"/>
                <a:ext cx="17130918" cy="3773341"/>
              </a:xfrm>
              <a:prstGeom prst="rect">
                <a:avLst/>
              </a:prstGeom>
              <a:blipFill rotWithShape="1">
                <a:blip r:embed="rId4"/>
                <a:stretch>
                  <a:fillRect l="-1815" t="-2908" r="-1779" b="-6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1614078" y="8839200"/>
            <a:ext cx="5585297" cy="1031190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pPr>
              <a:lnSpc>
                <a:spcPct val="115000"/>
              </a:lnSpc>
            </a:pPr>
            <a:r>
              <a:rPr lang="vi-VN" sz="5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</a:t>
            </a:r>
            <a:r>
              <a:rPr lang="vi-VN" sz="5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 thị ta có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sz="5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4912536" y="9036099"/>
                <a:ext cx="16577451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vi-VN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sSup>
                        <m:sSupPr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vi-VN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r>
                  <a:rPr lang="vi-VN" sz="52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vi-VN" sz="52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vi-VN" sz="5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536" y="9036099"/>
                <a:ext cx="16577451" cy="169277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Rectangle 62"/>
              <p:cNvSpPr/>
              <p:nvPr/>
            </p:nvSpPr>
            <p:spPr>
              <a:xfrm>
                <a:off x="5293536" y="10057205"/>
                <a:ext cx="11316641" cy="2805265"/>
              </a:xfrm>
              <a:prstGeom prst="rect">
                <a:avLst/>
              </a:prstGeom>
            </p:spPr>
            <p:txBody>
              <a:bodyPr wrap="none" lIns="182889" tIns="91445" rIns="182889" bIns="91445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;</m:t>
                                  </m:r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;</m:t>
                                  </m:r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;</m:t>
                                  </m:r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vi-VN" sz="5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536" y="10057205"/>
                <a:ext cx="11316641" cy="28052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678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49" grpId="0"/>
      <p:bldP spid="1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55048" y="6519381"/>
            <a:ext cx="23672882" cy="7116606"/>
            <a:chOff x="184495" y="3636275"/>
            <a:chExt cx="11834900" cy="355830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32936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322279"/>
            <a:ext cx="23815893" cy="3640870"/>
            <a:chOff x="534987" y="1647866"/>
            <a:chExt cx="23340848" cy="3053201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3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506771" y="1653394"/>
                <a:ext cx="2333292" cy="851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3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25222" y="4127518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17823897" y="4675410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D</a:t>
            </a:r>
            <a:endParaRPr lang="en-US" sz="6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025322" y="918417"/>
                <a:ext cx="14439466" cy="1086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6000" dirty="0">
                    <a:latin typeface="Times New Roman"/>
                    <a:ea typeface="Calibri"/>
                  </a:rPr>
                  <a:t>Công </a:t>
                </a:r>
                <a:r>
                  <a:rPr lang="en-US" sz="6000" dirty="0" err="1">
                    <a:latin typeface="Times New Roman"/>
                    <a:ea typeface="Calibri"/>
                  </a:rPr>
                  <a:t>thức</a:t>
                </a:r>
                <a:r>
                  <a:rPr lang="en-US" sz="6000" dirty="0">
                    <a:latin typeface="Times New Roman"/>
                    <a:ea typeface="Calibri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</a:rPr>
                  <a:t>tính</a:t>
                </a:r>
                <a:r>
                  <a:rPr lang="en-US" sz="6000" dirty="0">
                    <a:latin typeface="Times New Roman"/>
                    <a:ea typeface="Calibri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</a:rPr>
                  <a:t>diện</a:t>
                </a:r>
                <a:r>
                  <a:rPr lang="en-US" sz="6000" dirty="0">
                    <a:latin typeface="Times New Roman"/>
                    <a:ea typeface="Calibri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</a:rPr>
                  <a:t>tích</a:t>
                </a:r>
                <a:r>
                  <a:rPr lang="en-US" sz="6000" dirty="0">
                    <a:latin typeface="Times New Roman"/>
                    <a:ea typeface="Calibri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</a:rPr>
                  <a:t>mặt</a:t>
                </a:r>
                <a:r>
                  <a:rPr lang="en-US" sz="6000" dirty="0">
                    <a:latin typeface="Times New Roman"/>
                    <a:ea typeface="Calibri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</a:rPr>
                  <a:t>cầu</a:t>
                </a:r>
                <a:r>
                  <a:rPr lang="en-US" sz="6000" dirty="0">
                    <a:latin typeface="Times New Roman"/>
                    <a:ea typeface="Calibri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</a:rPr>
                  <a:t>bán</a:t>
                </a:r>
                <a:r>
                  <a:rPr lang="en-US" sz="6000" dirty="0">
                    <a:latin typeface="Times New Roman"/>
                    <a:ea typeface="Calibri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</a:rPr>
                  <a:t>kính</a:t>
                </a:r>
                <a:r>
                  <a:rPr lang="en-US" sz="60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/>
                        <a:ea typeface="Calibri"/>
                      </a:rPr>
                      <m:t>𝑟</m:t>
                    </m:r>
                  </m:oMath>
                </a14:m>
                <a:r>
                  <a:rPr lang="en-US" sz="6000" dirty="0">
                    <a:latin typeface="Times New Roman"/>
                    <a:ea typeface="Calibri"/>
                  </a:rPr>
                  <a:t> là</a:t>
                </a:r>
                <a:endParaRPr lang="vi-VN" sz="60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322" y="918417"/>
                <a:ext cx="14439466" cy="1086964"/>
              </a:xfrm>
              <a:prstGeom prst="rect">
                <a:avLst/>
              </a:prstGeom>
              <a:blipFill rotWithShape="1">
                <a:blip r:embed="rId3"/>
                <a:stretch>
                  <a:fillRect l="-2533" t="-12360" r="-1604" b="-35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715017" y="4779621"/>
                <a:ext cx="317535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𝑆</m:t>
                      </m:r>
                      <m:r>
                        <a:rPr lang="en-US" sz="60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r>
                        <a:rPr lang="en-US" sz="60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𝜋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𝑟</m:t>
                          </m:r>
                        </m:e>
                        <m:sup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vi-VN" sz="6000" b="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017" y="4779621"/>
                <a:ext cx="3175356" cy="101566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250196" y="4544603"/>
                <a:ext cx="4569969" cy="13988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r>
                      <a:rPr lang="en-US" sz="60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𝑆</m:t>
                    </m:r>
                    <m:r>
                      <a:rPr lang="en-US" sz="60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4</m:t>
                        </m:r>
                      </m:num>
                      <m:den>
                        <m:r>
                          <a:rPr lang="en-US" sz="60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  <m:r>
                      <a:rPr lang="en-US" sz="60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𝜋</m:t>
                    </m:r>
                    <m:sSup>
                      <m:sSupPr>
                        <m:ctrlPr>
                          <a:rPr lang="en-US" sz="60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60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𝑟</m:t>
                        </m:r>
                      </m:e>
                      <m:sup>
                        <m:r>
                          <a:rPr lang="en-US" sz="60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sup>
                    </m:sSup>
                    <m:r>
                      <a:rPr lang="vi-VN" sz="6000" b="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</m:oMath>
                </a14:m>
                <a:r>
                  <a:rPr lang="en-US" sz="6000" b="1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imes New Roman"/>
                  <a:ea typeface="Calibri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196" y="4544603"/>
                <a:ext cx="4569969" cy="139884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3606881" y="4212282"/>
                <a:ext cx="3729995" cy="1820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𝑆</m:t>
                      </m:r>
                      <m:r>
                        <a:rPr lang="en-US" sz="60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3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4</m:t>
                          </m:r>
                        </m:den>
                      </m:f>
                      <m:r>
                        <a:rPr lang="en-US" sz="6000" i="1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𝜋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𝑟</m:t>
                          </m:r>
                        </m:e>
                        <m:sup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vi-VN" sz="6000" b="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6881" y="4212282"/>
                <a:ext cx="3729995" cy="182094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9872982" y="4859304"/>
                <a:ext cx="360175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𝑆</m:t>
                      </m:r>
                      <m:r>
                        <a:rPr lang="en-US" sz="60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r>
                        <a:rPr lang="en-US" sz="60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4</m:t>
                      </m:r>
                      <m:r>
                        <a:rPr lang="en-US" sz="60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𝜋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𝑟</m:t>
                          </m:r>
                        </m:e>
                        <m:sup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vi-VN" sz="6000" b="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2982" y="4859304"/>
                <a:ext cx="3601755" cy="101566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079677" y="8776527"/>
                <a:ext cx="200961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dirty="0">
                    <a:latin typeface="Times New Roman"/>
                    <a:ea typeface="Calibri"/>
                    <a:cs typeface="Times New Roman"/>
                  </a:rPr>
                  <a:t>Công </a:t>
                </a:r>
                <a:r>
                  <a:rPr lang="en-US" sz="6000" dirty="0" err="1">
                    <a:latin typeface="Times New Roman"/>
                    <a:ea typeface="Calibri"/>
                    <a:cs typeface="Times New Roman"/>
                  </a:rPr>
                  <a:t>thức</a:t>
                </a:r>
                <a:r>
                  <a:rPr lang="en-US" sz="60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  <a:cs typeface="Times New Roman"/>
                  </a:rPr>
                  <a:t>tính</a:t>
                </a:r>
                <a:r>
                  <a:rPr lang="en-US" sz="60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  <a:cs typeface="Times New Roman"/>
                  </a:rPr>
                  <a:t>diện</a:t>
                </a:r>
                <a:r>
                  <a:rPr lang="en-US" sz="60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  <a:cs typeface="Times New Roman"/>
                  </a:rPr>
                  <a:t>tích</a:t>
                </a:r>
                <a:r>
                  <a:rPr lang="en-US" sz="60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  <a:cs typeface="Times New Roman"/>
                  </a:rPr>
                  <a:t>mặt</a:t>
                </a:r>
                <a:r>
                  <a:rPr lang="en-US" sz="60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  <a:cs typeface="Times New Roman"/>
                  </a:rPr>
                  <a:t>cầu</a:t>
                </a:r>
                <a:r>
                  <a:rPr lang="en-US" sz="60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  <a:cs typeface="Times New Roman"/>
                  </a:rPr>
                  <a:t>bán</a:t>
                </a:r>
                <a:r>
                  <a:rPr lang="en-US" sz="60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  <a:cs typeface="Times New Roman"/>
                  </a:rPr>
                  <a:t>kính</a:t>
                </a:r>
                <a:r>
                  <a:rPr lang="en-US" sz="60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/>
                        <a:ea typeface="Calibri"/>
                        <a:cs typeface="Times New Roman"/>
                      </a:rPr>
                      <m:t>𝑟</m:t>
                    </m:r>
                  </m:oMath>
                </a14:m>
                <a:r>
                  <a:rPr lang="en-US" sz="60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60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r>
                  <a:rPr lang="en-US" sz="60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/>
                        <a:ea typeface="Calibri"/>
                        <a:cs typeface="Times New Roman"/>
                      </a:rPr>
                      <m:t>𝑆</m:t>
                    </m:r>
                    <m:r>
                      <a:rPr lang="en-US" sz="60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60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  <m:r>
                      <a:rPr lang="en-US" sz="6000" i="1">
                        <a:latin typeface="Cambria Math"/>
                        <a:ea typeface="Calibri"/>
                        <a:cs typeface="Times New Roman"/>
                      </a:rPr>
                      <m:t>𝜋</m:t>
                    </m:r>
                    <m:sSup>
                      <m:sSupPr>
                        <m:ctrlPr>
                          <a:rPr lang="en-US" sz="60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/>
                            <a:ea typeface="Calibri"/>
                            <a:cs typeface="Times New Roman"/>
                          </a:rPr>
                          <m:t>𝑟</m:t>
                        </m:r>
                      </m:e>
                      <m:sup>
                        <m:r>
                          <a:rPr lang="en-US" sz="60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endParaRPr lang="en-US" sz="60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677" y="8776527"/>
                <a:ext cx="20096110" cy="1015663"/>
              </a:xfrm>
              <a:prstGeom prst="rect">
                <a:avLst/>
              </a:prstGeom>
              <a:blipFill rotWithShape="1">
                <a:blip r:embed="rId8"/>
                <a:stretch>
                  <a:fillRect l="-1820" t="-19880" b="-38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61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50" grpId="0" animBg="1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-152400"/>
            <a:ext cx="23672882" cy="13868400"/>
            <a:chOff x="184495" y="3712622"/>
            <a:chExt cx="11834900" cy="69342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678160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12622"/>
              <a:ext cx="2388055" cy="564998"/>
              <a:chOff x="1275608" y="6378164"/>
              <a:chExt cx="4681455" cy="102657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65371" y="4913044"/>
                <a:ext cx="911494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76905" y="641280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515034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85050" y="5487845"/>
                <a:ext cx="17837937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5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050" y="5487845"/>
                <a:ext cx="17837937" cy="892552"/>
              </a:xfrm>
              <a:prstGeom prst="rect">
                <a:avLst/>
              </a:prstGeom>
              <a:blipFill rotWithShape="1">
                <a:blip r:embed="rId3"/>
                <a:stretch>
                  <a:fillRect l="-1743" t="-19048" b="-36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93445" y="6477000"/>
                <a:ext cx="16544665" cy="1932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chính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45" y="6477000"/>
                <a:ext cx="16544665" cy="1932837"/>
              </a:xfrm>
              <a:prstGeom prst="rect">
                <a:avLst/>
              </a:prstGeom>
              <a:blipFill rotWithShape="1">
                <a:blip r:embed="rId4"/>
                <a:stretch>
                  <a:fillRect l="-1842" t="-5678" b="-13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60490" y="8795859"/>
                <a:ext cx="12192000" cy="9388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15000"/>
                  </a:lnSpc>
                  <a:tabLst>
                    <a:tab pos="4305515" algn="l"/>
                  </a:tabLst>
                </a:pP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	(1)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5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490" y="8795859"/>
                <a:ext cx="12192000" cy="938847"/>
              </a:xfrm>
              <a:prstGeom prst="rect">
                <a:avLst/>
              </a:prstGeom>
              <a:blipFill rotWithShape="1">
                <a:blip r:embed="rId5"/>
                <a:stretch>
                  <a:fillRect l="-2550" t="-11688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387260" y="9906000"/>
                <a:ext cx="7263527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(2)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52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260" y="9906000"/>
                <a:ext cx="7263527" cy="892552"/>
              </a:xfrm>
              <a:prstGeom prst="rect">
                <a:avLst/>
              </a:prstGeom>
              <a:blipFill rotWithShape="1">
                <a:blip r:embed="rId6"/>
                <a:stretch>
                  <a:fillRect l="-4282" t="-19178" r="-3191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352391" y="10896600"/>
                <a:ext cx="4631396" cy="9388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5000"/>
                  </a:lnSpc>
                  <a:tabLst>
                    <a:tab pos="4305515" algn="l"/>
                  </a:tabLst>
                </a:pP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(3)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391" y="10896600"/>
                <a:ext cx="4631396" cy="938847"/>
              </a:xfrm>
              <a:prstGeom prst="rect">
                <a:avLst/>
              </a:prstGeom>
              <a:blipFill rotWithShape="1">
                <a:blip r:embed="rId7"/>
                <a:stretch>
                  <a:fillRect l="-6579" t="-11688" r="-5395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04020" y="11887200"/>
                <a:ext cx="11875367" cy="9379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5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020" y="11887200"/>
                <a:ext cx="11875367" cy="937949"/>
              </a:xfrm>
              <a:prstGeom prst="rect">
                <a:avLst/>
              </a:prstGeom>
              <a:blipFill rotWithShape="1">
                <a:blip r:embed="rId8"/>
                <a:stretch>
                  <a:fillRect l="-2618" t="-11688" r="-159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8" name="Picture 77"/>
          <p:cNvPicPr/>
          <p:nvPr/>
        </p:nvPicPr>
        <p:blipFill>
          <a:blip r:embed="rId9"/>
          <a:stretch>
            <a:fillRect/>
          </a:stretch>
        </p:blipFill>
        <p:spPr>
          <a:xfrm>
            <a:off x="17961585" y="5791200"/>
            <a:ext cx="5890602" cy="5878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3772546" y="2682580"/>
                <a:ext cx="11316641" cy="2805265"/>
              </a:xfrm>
              <a:prstGeom prst="rect">
                <a:avLst/>
              </a:prstGeom>
            </p:spPr>
            <p:txBody>
              <a:bodyPr wrap="none" lIns="182889" tIns="91445" rIns="182889" bIns="91445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;</m:t>
                                  </m:r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;</m:t>
                                  </m:r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;</m:t>
                                  </m:r>
                                  <m: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vi-VN" sz="5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546" y="2682580"/>
                <a:ext cx="11316641" cy="28052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/>
          <p:cNvGrpSpPr/>
          <p:nvPr/>
        </p:nvGrpSpPr>
        <p:grpSpPr>
          <a:xfrm>
            <a:off x="177263" y="977594"/>
            <a:ext cx="23642414" cy="1636412"/>
            <a:chOff x="265654" y="2080086"/>
            <a:chExt cx="11819668" cy="818206"/>
          </a:xfrm>
        </p:grpSpPr>
        <p:grpSp>
          <p:nvGrpSpPr>
            <p:cNvPr id="81" name="Group 80"/>
            <p:cNvGrpSpPr/>
            <p:nvPr/>
          </p:nvGrpSpPr>
          <p:grpSpPr>
            <a:xfrm>
              <a:off x="265654" y="2080086"/>
              <a:ext cx="3071907" cy="818203"/>
              <a:chOff x="5555617" y="1557992"/>
              <a:chExt cx="3061493" cy="760636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5827750" y="1557992"/>
                <a:ext cx="2789360" cy="76063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5555617" y="1657050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6012071" y="1768935"/>
                <a:ext cx="2280848" cy="43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500" i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</a:t>
                </a:r>
                <a:endParaRPr lang="en-US" sz="55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3163101" y="2080090"/>
              <a:ext cx="3090381" cy="818201"/>
              <a:chOff x="5537206" y="1557992"/>
              <a:chExt cx="3079904" cy="760633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5827750" y="1557992"/>
                <a:ext cx="2789360" cy="76063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 i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5537206" y="1697837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6249780" y="1768932"/>
                <a:ext cx="2280848" cy="43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5500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5500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</a:t>
                </a:r>
                <a:endParaRPr lang="en-US" sz="55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6079021" y="2080088"/>
              <a:ext cx="3090381" cy="818203"/>
              <a:chOff x="5537206" y="1557992"/>
              <a:chExt cx="3079904" cy="760635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5827750" y="1557992"/>
                <a:ext cx="2789360" cy="76063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537206" y="1697837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6078058" y="1634874"/>
                <a:ext cx="2280848" cy="43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500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</a:t>
                </a:r>
                <a:endParaRPr lang="en-US" sz="55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8994941" y="2080090"/>
              <a:ext cx="3090381" cy="818202"/>
              <a:chOff x="5537206" y="1557992"/>
              <a:chExt cx="3079904" cy="760633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5827750" y="1557992"/>
                <a:ext cx="2789360" cy="76063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537206" y="1697837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6123623" y="1647940"/>
                <a:ext cx="2493487" cy="436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500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endParaRPr lang="en-US" sz="55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11812587" y="1285944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5301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3" grpId="0"/>
      <p:bldP spid="11" grpId="0"/>
      <p:bldP spid="12" grpId="0"/>
      <p:bldP spid="13" grpId="0"/>
      <p:bldP spid="14" grpId="0"/>
      <p:bldP spid="15" grpId="0"/>
      <p:bldP spid="9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879" y="4305026"/>
            <a:ext cx="24388465" cy="9944374"/>
            <a:chOff x="-18876" y="3636275"/>
            <a:chExt cx="12065056" cy="4456375"/>
          </a:xfrm>
        </p:grpSpPr>
        <p:sp>
          <p:nvSpPr>
            <p:cNvPr id="5" name="Rounded Rectangle 4"/>
            <p:cNvSpPr/>
            <p:nvPr/>
          </p:nvSpPr>
          <p:spPr>
            <a:xfrm>
              <a:off x="-18876" y="3865218"/>
              <a:ext cx="12065056" cy="42274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3987" y="-11380"/>
            <a:ext cx="17122755" cy="4041165"/>
            <a:chOff x="534987" y="1647866"/>
            <a:chExt cx="16781215" cy="33888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1"/>
              <a:ext cx="16560553" cy="3315852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10882" cy="1176337"/>
              <a:chOff x="534987" y="1647866"/>
              <a:chExt cx="3510882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8" y="1653394"/>
                <a:ext cx="2744901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42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7146586" y="61624"/>
            <a:ext cx="3776053" cy="1864349"/>
            <a:chOff x="241306" y="1106599"/>
            <a:chExt cx="1558465" cy="896372"/>
          </a:xfrm>
        </p:grpSpPr>
        <p:sp>
          <p:nvSpPr>
            <p:cNvPr id="55" name="Rectangle 54"/>
            <p:cNvSpPr/>
            <p:nvPr/>
          </p:nvSpPr>
          <p:spPr>
            <a:xfrm>
              <a:off x="531850" y="1106599"/>
              <a:ext cx="1267921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oMath>
                    </m:oMathPara>
                  </a14:m>
                  <a:endParaRPr lang="en-US" sz="5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20398212" y="61624"/>
            <a:ext cx="3912763" cy="2055258"/>
            <a:chOff x="241306" y="1106599"/>
            <a:chExt cx="1788157" cy="896372"/>
          </a:xfrm>
        </p:grpSpPr>
        <p:sp>
          <p:nvSpPr>
            <p:cNvPr id="59" name="Rectangle 58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latin typeface="Cambria Math"/>
                          </a:rPr>
                          <m:t>3</m:t>
                        </m:r>
                      </m:oMath>
                    </m:oMathPara>
                  </a14:m>
                  <a:endParaRPr lang="en-US" sz="5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17124136" y="1954993"/>
            <a:ext cx="3798503" cy="1785478"/>
            <a:chOff x="241306" y="1006293"/>
            <a:chExt cx="1558465" cy="996678"/>
          </a:xfrm>
        </p:grpSpPr>
        <p:sp>
          <p:nvSpPr>
            <p:cNvPr id="67" name="Rectangle 66"/>
            <p:cNvSpPr/>
            <p:nvPr/>
          </p:nvSpPr>
          <p:spPr>
            <a:xfrm>
              <a:off x="531850" y="1006293"/>
              <a:ext cx="1267921" cy="9966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41306" y="1229439"/>
              <a:ext cx="544265" cy="60532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99272" y="1236297"/>
                  <a:ext cx="1013413" cy="6620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0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36297"/>
                  <a:ext cx="1013413" cy="66202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20398212" y="1983342"/>
            <a:ext cx="3912763" cy="1815119"/>
            <a:chOff x="241306" y="1106599"/>
            <a:chExt cx="1788157" cy="896372"/>
          </a:xfrm>
        </p:grpSpPr>
        <p:sp>
          <p:nvSpPr>
            <p:cNvPr id="83" name="Rectangle 82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99272" y="1244802"/>
                  <a:ext cx="1013413" cy="6206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 </m:t>
                        </m:r>
                        <m:r>
                          <a:rPr lang="vi-VN" sz="6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6</m:t>
                        </m:r>
                      </m:oMath>
                    </m:oMathPara>
                  </a14:m>
                  <a:endParaRPr lang="en-US" sz="6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44802"/>
                  <a:ext cx="1013413" cy="62063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Oval 77"/>
          <p:cNvSpPr/>
          <p:nvPr/>
        </p:nvSpPr>
        <p:spPr>
          <a:xfrm>
            <a:off x="20369053" y="424209"/>
            <a:ext cx="1190936" cy="12617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p:sp>
        <p:nvSpPr>
          <p:cNvPr id="98" name="Action Button: Forward or Next 97">
            <a:hlinkClick r:id="" action="ppaction://noaction" highlightClick="1"/>
          </p:cNvPr>
          <p:cNvSpPr/>
          <p:nvPr/>
        </p:nvSpPr>
        <p:spPr>
          <a:xfrm>
            <a:off x="23513605" y="13071144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15987" y="305487"/>
                <a:ext cx="16136457" cy="3666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3235488" algn="l"/>
                  </a:tabLst>
                </a:pPr>
                <a:r>
                  <a:rPr lang="vi-VN" sz="55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en-US" sz="55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đạo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liên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tục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vi-VN" sz="55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vi-VN" sz="55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tabLst>
                    <a:tab pos="3235488" algn="l"/>
                  </a:tabLst>
                </a:pPr>
                <a:r>
                  <a:rPr lang="en-US" sz="55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55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vi-VN" sz="55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vi-VN" sz="55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vi-VN" sz="55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endParaRPr lang="vi-VN" sz="55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87" y="305487"/>
                <a:ext cx="16136457" cy="3666388"/>
              </a:xfrm>
              <a:prstGeom prst="rect">
                <a:avLst/>
              </a:prstGeom>
              <a:blipFill rotWithShape="1">
                <a:blip r:embed="rId6"/>
                <a:stretch>
                  <a:fillRect l="-2040" t="-3156" r="-831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105847" y="6149442"/>
                <a:ext cx="3116494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5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vi-V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vi-V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5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847" y="6149442"/>
                <a:ext cx="3116494" cy="938719"/>
              </a:xfrm>
              <a:prstGeom prst="rect">
                <a:avLst/>
              </a:prstGeom>
              <a:blipFill rotWithShape="1">
                <a:blip r:embed="rId7"/>
                <a:stretch>
                  <a:fillRect l="-10547"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95949" y="7293504"/>
                <a:ext cx="4487639" cy="1065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55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vi-V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vi-VN" sz="5500" i="1">
                              <a:solidFill>
                                <a:srgbClr val="000000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vi-VN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vi-VN" sz="5500" i="1">
                              <a:solidFill>
                                <a:srgbClr val="000000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vi-VN" sz="55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vi-V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vi-VN" sz="55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949" y="7293504"/>
                <a:ext cx="4487639" cy="106567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211989" y="8686800"/>
                <a:ext cx="20954397" cy="1715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fr-FR" sz="55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fr-FR" sz="55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55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vi-VN" sz="5500" b="0" i="0" smtClean="0">
                        <a:solidFill>
                          <a:srgbClr val="000000"/>
                        </a:solidFill>
                        <a:latin typeface="Cambria Math"/>
                        <a:ea typeface="Calibri" panose="020F0502020204030204" pitchFamily="34" charset="0"/>
                      </a:rPr>
                      <m:t> </m:t>
                    </m:r>
                    <m:nary>
                      <m:naryPr>
                        <m:ctrlPr>
                          <a:rPr lang="vi-VN" sz="55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fr-FR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sub>
                      <m:sup>
                        <m:r>
                          <a:rPr lang="fr-FR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  <m:e>
                        <m:r>
                          <a:rPr lang="en-US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  <m:r>
                          <a:rPr lang="fr-FR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</m:t>
                        </m:r>
                        <m:sSup>
                          <m:sSupPr>
                            <m:ctrlPr>
                              <a:rPr lang="vi-VN" sz="55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5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fr-FR" sz="5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vi-VN" sz="55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5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5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d</m:t>
                        </m:r>
                        <m:r>
                          <a:rPr lang="en-US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</m:nary>
                    <m:r>
                      <a:rPr lang="fr-FR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fr-FR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vi-VN" sz="55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"/>
                        <m:ctrlPr>
                          <a:rPr lang="vi-VN" sz="55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vi-VN" sz="55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sz="5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fr-FR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nary>
                      <m:naryPr>
                        <m:ctrlPr>
                          <a:rPr lang="vi-VN" sz="55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fr-FR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sub>
                      <m:sup>
                        <m:r>
                          <a:rPr lang="fr-FR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  <m:e>
                        <m:r>
                          <a:rPr lang="en-US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𝑓</m:t>
                        </m:r>
                        <m:d>
                          <m:dPr>
                            <m:ctrlPr>
                              <a:rPr lang="vi-VN" sz="55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5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989" y="8686800"/>
                <a:ext cx="20954397" cy="1715341"/>
              </a:xfrm>
              <a:prstGeom prst="rect">
                <a:avLst/>
              </a:prstGeom>
              <a:blipFill rotWithShape="1">
                <a:blip r:embed="rId9"/>
                <a:stretch>
                  <a:fillRect l="-1600" b="-4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8154987" y="10498615"/>
                <a:ext cx="5587638" cy="1079986"/>
              </a:xfrm>
              <a:prstGeom prst="rect">
                <a:avLst/>
              </a:prstGeom>
            </p:spPr>
            <p:txBody>
              <a:bodyPr wrap="none" lIns="182889" tIns="91445" rIns="182889" bIns="91445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fr-FR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fr-FR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en-US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vi-VN" sz="55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e>
                    </m:d>
                    <m:r>
                      <a:rPr lang="fr-FR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fr-FR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fr-FR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</m:oMath>
                </a14:m>
                <a:r>
                  <a:rPr lang="fr-FR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55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987" y="10498615"/>
                <a:ext cx="5587638" cy="1079986"/>
              </a:xfrm>
              <a:prstGeom prst="rect">
                <a:avLst/>
              </a:prstGeom>
              <a:blipFill rotWithShape="1">
                <a:blip r:embed="rId10"/>
                <a:stretch>
                  <a:fillRect t="-6215" r="-3384" b="-30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332871" y="6172200"/>
                <a:ext cx="3863878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vi-VN" sz="55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vi-V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vi-V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vi-VN" sz="55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vi-V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endParaRPr lang="en-US" sz="55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871" y="6172200"/>
                <a:ext cx="3863878" cy="938719"/>
              </a:xfrm>
              <a:prstGeom prst="rect">
                <a:avLst/>
              </a:prstGeom>
              <a:blipFill rotWithShape="1">
                <a:blip r:embed="rId11"/>
                <a:stretch>
                  <a:fillRect t="-19608" r="-7413" b="-37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291749" y="7391400"/>
                <a:ext cx="3882473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vi-V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vi-V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vi-V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5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749" y="7391400"/>
                <a:ext cx="3882473" cy="987643"/>
              </a:xfrm>
              <a:prstGeom prst="rect">
                <a:avLst/>
              </a:prstGeom>
              <a:blipFill rotWithShape="1">
                <a:blip r:embed="rId12"/>
                <a:stretch>
                  <a:fillRect t="-11728" r="-7692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515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8" grpId="0" animBg="1"/>
      <p:bldP spid="3" grpId="0"/>
      <p:bldP spid="4" grpId="0"/>
      <p:bldP spid="11" grpId="0"/>
      <p:bldP spid="47" grpId="0"/>
      <p:bldP spid="12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9220200"/>
            <a:ext cx="23672882" cy="4495800"/>
            <a:chOff x="184495" y="3574744"/>
            <a:chExt cx="11834900" cy="22479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574744"/>
              <a:ext cx="11834900" cy="2247900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76200"/>
            <a:ext cx="23815893" cy="6477000"/>
            <a:chOff x="534987" y="1292816"/>
            <a:chExt cx="23340848" cy="9345202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8917126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292816"/>
              <a:ext cx="3628708" cy="1673057"/>
              <a:chOff x="534987" y="1292816"/>
              <a:chExt cx="3628708" cy="167305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402760"/>
                <a:ext cx="3505200" cy="1563113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183139" y="1292816"/>
                <a:ext cx="2980556" cy="1465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43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30187" y="6834792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0" y="2080090"/>
              <a:ext cx="3090380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6112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2787" y="533400"/>
            <a:ext cx="6469518" cy="5867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25587" y="685800"/>
                <a:ext cx="15087600" cy="5072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tabLst>
                    <a:tab pos="3038628" algn="l"/>
                  </a:tabLst>
                </a:pPr>
                <a:r>
                  <a:rPr lang="vi-VN" sz="5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                </a:t>
                </a:r>
                <a:r>
                  <a:rPr lang="fr-FR" sz="5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Cho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đường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thẳng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vi-VN" sz="5200" b="0" i="1" smtClean="0">
                        <a:solidFill>
                          <a:prstClr val="black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và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Parabol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là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tham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số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thực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dương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). </a:t>
                </a:r>
                <a:endParaRPr lang="vi-VN" sz="5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tabLst>
                    <a:tab pos="3038628" algn="l"/>
                  </a:tabLst>
                </a:pPr>
                <a:r>
                  <a:rPr lang="fr-FR" sz="5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Gọi</a:t>
                </a:r>
                <a:r>
                  <a:rPr lang="fr-FR" sz="5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và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lần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lượt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là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diện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tích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của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hai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hình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phẳng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được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gạch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chéo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trong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hình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vẽ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bên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15000"/>
                  </a:lnSpc>
                  <a:tabLst>
                    <a:tab pos="3038628" algn="l"/>
                  </a:tabLst>
                </a:pP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thì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thuộc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khoảng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nào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sau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đây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587" y="685800"/>
                <a:ext cx="15087600" cy="5072735"/>
              </a:xfrm>
              <a:prstGeom prst="rect">
                <a:avLst/>
              </a:prstGeom>
              <a:blipFill rotWithShape="1">
                <a:blip r:embed="rId4"/>
                <a:stretch>
                  <a:fillRect l="-2020" t="-2163" r="-2061" b="-4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947148" y="6934200"/>
                <a:ext cx="2133600" cy="1890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52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vi-VN" sz="5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5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148" y="6934200"/>
                <a:ext cx="2133600" cy="18903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424147" y="7086600"/>
                <a:ext cx="2133600" cy="1890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52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5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vi-VN" sz="5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;</m:t>
                          </m:r>
                          <m:f>
                            <m:fPr>
                              <m:ctrlPr>
                                <a:rPr lang="vi-VN" sz="5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vi-VN" sz="52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vi-VN" sz="52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5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147" y="7086600"/>
                <a:ext cx="2133600" cy="1890326"/>
              </a:xfrm>
              <a:prstGeom prst="rect">
                <a:avLst/>
              </a:prstGeom>
              <a:blipFill rotWithShape="1">
                <a:blip r:embed="rId6"/>
                <a:stretch>
                  <a:fillRect r="-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4093662" y="7101274"/>
                <a:ext cx="2483885" cy="1890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52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5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vi-VN" sz="5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lang="en-US" sz="5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3662" y="7101274"/>
                <a:ext cx="2483885" cy="189032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9884862" y="7025074"/>
                <a:ext cx="2483885" cy="1890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52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5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vi-VN" sz="5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5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4862" y="7025074"/>
                <a:ext cx="2483885" cy="189032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476032" y="10210800"/>
                <a:ext cx="21766555" cy="1391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Phương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trình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hoành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độ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giao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điểm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của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và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𝛥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là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032" y="10210800"/>
                <a:ext cx="21766555" cy="1391728"/>
              </a:xfrm>
              <a:prstGeom prst="rect">
                <a:avLst/>
              </a:prstGeom>
              <a:blipFill rotWithShape="1">
                <a:blip r:embed="rId9"/>
                <a:stretch>
                  <a:fillRect l="-1400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476032" y="11841779"/>
                <a:ext cx="6239593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032" y="11841779"/>
                <a:ext cx="6239593" cy="89255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879844" y="11048323"/>
                <a:ext cx="12238543" cy="22104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rad>
                          </m:e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rad>
                          </m:e>
                        </m:eqArr>
                      </m:e>
                    </m:d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với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điều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kiện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844" y="11048323"/>
                <a:ext cx="12238543" cy="221047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605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4" grpId="0"/>
      <p:bldP spid="15" grpId="0"/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58787" y="-155124"/>
            <a:ext cx="23672882" cy="13868400"/>
            <a:chOff x="184495" y="3712622"/>
            <a:chExt cx="11834900" cy="69342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678160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12622"/>
              <a:ext cx="2388055" cy="564998"/>
              <a:chOff x="1275608" y="6378164"/>
              <a:chExt cx="4681455" cy="102657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65371" y="4913044"/>
                <a:ext cx="911494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76905" y="641280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515034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869357" y="3428323"/>
                <a:ext cx="11695830" cy="22104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rad>
                          </m:e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rad>
                          </m:e>
                        </m:eqArr>
                      </m:e>
                    </m:d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với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điều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kiện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357" y="3428323"/>
                <a:ext cx="11695830" cy="22104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734234" y="5638800"/>
            <a:ext cx="201850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fr-FR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fr-FR" sz="5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827261" y="6324600"/>
                <a:ext cx="17605326" cy="2532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sz="5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sz="5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nary>
                        <m:naryPr>
                          <m:limLoc m:val="undOvr"/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fr-FR" sz="5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5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5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5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5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fr-FR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fr-FR" sz="5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fr-FR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5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5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5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5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5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fr-FR" sz="5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261" y="6324600"/>
                <a:ext cx="17605326" cy="253293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9746" y="4912371"/>
            <a:ext cx="5624841" cy="50698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142220" y="8857537"/>
                <a:ext cx="12699567" cy="22028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bSup>
                        <m:sSubSupPr>
                          <m:ctrlPr>
                            <a:rPr lang="en-US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vi-VN" sz="5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vi-VN" sz="5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5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5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5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𝑎𝑥</m:t>
                                  </m:r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vi-VN" sz="5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vi-VN" sz="5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5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5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5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bSup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vi-VN" sz="5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vi-VN" sz="5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5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5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5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vi-VN" sz="5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vi-VN" sz="5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5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5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5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𝑎𝑥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220" y="8857537"/>
                <a:ext cx="12699567" cy="220284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207074" y="11189271"/>
                <a:ext cx="6538713" cy="903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bSup>
                        <m:sSubSupPr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5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074" y="11189271"/>
                <a:ext cx="6538713" cy="90332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0566747" y="11129055"/>
                <a:ext cx="6503640" cy="9867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⇔ </m:t>
                      </m:r>
                      <m:rad>
                        <m:radPr>
                          <m:degHide m:val="on"/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rad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52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6747" y="11129055"/>
                <a:ext cx="6503640" cy="98674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7127863" y="10972800"/>
                <a:ext cx="2914324" cy="1229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7863" y="10972800"/>
                <a:ext cx="2914324" cy="1229376"/>
              </a:xfrm>
              <a:prstGeom prst="rect">
                <a:avLst/>
              </a:prstGeom>
              <a:blipFill rotWithShape="1">
                <a:blip r:embed="rId9"/>
                <a:stretch>
                  <a:fillRect t="-495" r="-9414" b="-12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/>
          <p:cNvGrpSpPr/>
          <p:nvPr/>
        </p:nvGrpSpPr>
        <p:grpSpPr>
          <a:xfrm>
            <a:off x="494427" y="1143000"/>
            <a:ext cx="23679365" cy="2233008"/>
            <a:chOff x="247181" y="2080087"/>
            <a:chExt cx="11838141" cy="1116504"/>
          </a:xfrm>
        </p:grpSpPr>
        <p:grpSp>
          <p:nvGrpSpPr>
            <p:cNvPr id="49" name="Group 48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163100" y="2080090"/>
              <a:ext cx="3090380" cy="1116501"/>
              <a:chOff x="5537206" y="1557992"/>
              <a:chExt cx="3079904" cy="1037945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6327023" y="1663682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2211388" y="1242408"/>
                <a:ext cx="2133600" cy="1890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52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vi-VN" sz="5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5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388" y="1242408"/>
                <a:ext cx="2133600" cy="189032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8688387" y="1394808"/>
                <a:ext cx="2133600" cy="1890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52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5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vi-VN" sz="5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;</m:t>
                          </m:r>
                          <m:f>
                            <m:fPr>
                              <m:ctrlPr>
                                <a:rPr lang="vi-VN" sz="5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vi-VN" sz="52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vi-VN" sz="52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5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387" y="1394808"/>
                <a:ext cx="2133600" cy="1890326"/>
              </a:xfrm>
              <a:prstGeom prst="rect">
                <a:avLst/>
              </a:prstGeom>
              <a:blipFill rotWithShape="1">
                <a:blip r:embed="rId11"/>
                <a:stretch>
                  <a:fillRect r="-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14357902" y="1409482"/>
                <a:ext cx="2483885" cy="1890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52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5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vi-VN" sz="5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lang="en-US" sz="5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7902" y="1409482"/>
                <a:ext cx="2483885" cy="189032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20149102" y="1333282"/>
                <a:ext cx="2483885" cy="1890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52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5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vi-VN" sz="5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5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5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9102" y="1333282"/>
                <a:ext cx="2483885" cy="189032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664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2" grpId="0"/>
      <p:bldP spid="4" grpId="0"/>
      <p:bldP spid="17" grpId="0"/>
      <p:bldP spid="18" grpId="0"/>
      <p:bldP spid="19" grpId="0"/>
      <p:bldP spid="21" grpId="0"/>
      <p:bldP spid="64" grpId="0" animBg="1"/>
      <p:bldP spid="65" grpId="0"/>
      <p:bldP spid="66" grpId="0"/>
      <p:bldP spid="67" grpId="0"/>
      <p:bldP spid="6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77508" y="5204800"/>
            <a:ext cx="23672882" cy="8508476"/>
            <a:chOff x="184495" y="3636275"/>
            <a:chExt cx="11834900" cy="4254238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4025296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76200"/>
            <a:ext cx="23815893" cy="2438400"/>
            <a:chOff x="534987" y="1292816"/>
            <a:chExt cx="23340848" cy="3518194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3090118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292816"/>
              <a:ext cx="3628708" cy="1673057"/>
              <a:chOff x="534987" y="1292816"/>
              <a:chExt cx="3628708" cy="167305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402760"/>
                <a:ext cx="3505200" cy="1563113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183139" y="1292816"/>
                <a:ext cx="2980556" cy="1465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44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2822" y="2971800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23401" y="613335"/>
                <a:ext cx="22190204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tabLst>
                    <a:tab pos="2870344" algn="l"/>
                  </a:tabLst>
                </a:pPr>
                <a:r>
                  <a:rPr lang="vi-VN" sz="5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:r>
                  <a:rPr lang="en-US" sz="5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phức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fr-FR" sz="52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thỏa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fr-FR" sz="52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01" y="613335"/>
                <a:ext cx="22190204" cy="1692771"/>
              </a:xfrm>
              <a:prstGeom prst="rect">
                <a:avLst/>
              </a:prstGeom>
              <a:blipFill rotWithShape="1">
                <a:blip r:embed="rId3"/>
                <a:stretch>
                  <a:fillRect l="-1374" t="-9025" r="-1401" b="-20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630637" y="3532299"/>
                <a:ext cx="2383345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5200" dirty="0">
                    <a:solidFill>
                      <a:schemeClr val="bg1"/>
                    </a:solidFill>
                  </a:rPr>
                  <a:t>.</a:t>
                </a:r>
                <a:r>
                  <a:rPr lang="nl-NL" sz="5200" dirty="0">
                    <a:solidFill>
                      <a:schemeClr val="bg1"/>
                    </a:solidFill>
                  </a:rPr>
                  <a:t>	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637" y="3532299"/>
                <a:ext cx="2383345" cy="892552"/>
              </a:xfrm>
              <a:prstGeom prst="rect">
                <a:avLst/>
              </a:prstGeom>
              <a:blipFill rotWithShape="1">
                <a:blip r:embed="rId4"/>
                <a:stretch>
                  <a:fillRect t="-16327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196102" y="3532299"/>
                <a:ext cx="2383345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200" b="0" i="1" smtClean="0">
                        <a:solidFill>
                          <a:schemeClr val="bg1"/>
                        </a:solidFill>
                        <a:latin typeface="Cambria Math"/>
                      </a:rPr>
                      <m:t>14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5200" dirty="0">
                    <a:solidFill>
                      <a:schemeClr val="bg1"/>
                    </a:solidFill>
                  </a:rPr>
                  <a:t>.</a:t>
                </a:r>
                <a:r>
                  <a:rPr lang="nl-NL" sz="5200" dirty="0">
                    <a:solidFill>
                      <a:schemeClr val="bg1"/>
                    </a:solidFill>
                  </a:rPr>
                  <a:t>	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102" y="3532299"/>
                <a:ext cx="2383345" cy="892552"/>
              </a:xfrm>
              <a:prstGeom prst="rect">
                <a:avLst/>
              </a:prstGeom>
              <a:blipFill rotWithShape="1">
                <a:blip r:embed="rId5"/>
                <a:stretch>
                  <a:fillRect t="-16327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14020778" y="3608389"/>
                <a:ext cx="2383345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vi-VN" sz="5200" b="0" i="1" smtClean="0">
                        <a:solidFill>
                          <a:schemeClr val="bg1"/>
                        </a:solidFill>
                        <a:latin typeface="Cambria Math"/>
                      </a:rPr>
                      <m:t>0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5200" dirty="0">
                    <a:solidFill>
                      <a:schemeClr val="bg1"/>
                    </a:solidFill>
                  </a:rPr>
                  <a:t>.</a:t>
                </a:r>
                <a:r>
                  <a:rPr lang="nl-NL" sz="5200" dirty="0">
                    <a:solidFill>
                      <a:schemeClr val="bg1"/>
                    </a:solidFill>
                  </a:rPr>
                  <a:t>	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0778" y="3608389"/>
                <a:ext cx="2383345" cy="892552"/>
              </a:xfrm>
              <a:prstGeom prst="rect">
                <a:avLst/>
              </a:prstGeom>
              <a:blipFill rotWithShape="1">
                <a:blip r:embed="rId6"/>
                <a:stretch>
                  <a:fillRect t="-16438" b="-39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9861301" y="3584334"/>
                <a:ext cx="2383345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200" b="0" i="1" smtClean="0">
                        <a:solidFill>
                          <a:schemeClr val="bg1"/>
                        </a:solidFill>
                        <a:latin typeface="Cambria Math"/>
                      </a:rPr>
                      <m:t>30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5200" dirty="0">
                    <a:solidFill>
                      <a:schemeClr val="bg1"/>
                    </a:solidFill>
                  </a:rPr>
                  <a:t>.</a:t>
                </a:r>
                <a:r>
                  <a:rPr lang="nl-NL" sz="5200" dirty="0">
                    <a:solidFill>
                      <a:schemeClr val="bg1"/>
                    </a:solidFill>
                  </a:rPr>
                  <a:t>	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1301" y="3584334"/>
                <a:ext cx="2383345" cy="892552"/>
              </a:xfrm>
              <a:prstGeom prst="rect">
                <a:avLst/>
              </a:prstGeom>
              <a:blipFill rotWithShape="1">
                <a:blip r:embed="rId7"/>
                <a:stretch>
                  <a:fillRect t="-16438" b="-39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709101" y="6473280"/>
                <a:ext cx="7653634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𝑦𝑖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</m:d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5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101" y="6473280"/>
                <a:ext cx="7653634" cy="892552"/>
              </a:xfrm>
              <a:prstGeom prst="rect">
                <a:avLst/>
              </a:prstGeom>
              <a:blipFill rotWithShape="1">
                <a:blip r:embed="rId8"/>
                <a:stretch>
                  <a:fillRect l="-3981" t="-19178" r="-3105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9150287" y="6473280"/>
            <a:ext cx="163852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fr-FR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fr-FR" sz="5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56360" y="7565648"/>
                <a:ext cx="6129563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fr-FR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fr-FR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360" y="7565648"/>
                <a:ext cx="6129563" cy="89255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854887" y="7543800"/>
                <a:ext cx="7005700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fr-FR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fr-FR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fr-FR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887" y="7543800"/>
                <a:ext cx="7005700" cy="89255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895125" y="8534400"/>
                <a:ext cx="10546862" cy="10613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ad>
                        <m:radPr>
                          <m:degHide m:val="on"/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5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5125" y="8534400"/>
                <a:ext cx="10546862" cy="106131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926387" y="9753600"/>
                <a:ext cx="11102206" cy="2187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d>
                        <m:dPr>
                          <m:begChr m:val="["/>
                          <m:endChr m:val="]"/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vi-VN" sz="5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5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sz="5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vi-VN" sz="5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vi-VN" sz="5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5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vi-VN" sz="5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5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5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5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sz="52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387" y="9753600"/>
                <a:ext cx="11102206" cy="218713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109727" y="11811000"/>
                <a:ext cx="9341660" cy="1447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9727" y="11811000"/>
                <a:ext cx="9341660" cy="1447960"/>
              </a:xfrm>
              <a:prstGeom prst="rect">
                <a:avLst/>
              </a:prstGeom>
              <a:blipFill rotWithShape="1">
                <a:blip r:embed="rId13"/>
                <a:stretch>
                  <a:fillRect r="-2348" b="-9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342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1" grpId="0"/>
      <p:bldP spid="49" grpId="0"/>
      <p:bldP spid="63" grpId="0"/>
      <p:bldP spid="64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58787" y="-155124"/>
            <a:ext cx="23672882" cy="13868400"/>
            <a:chOff x="184495" y="3712622"/>
            <a:chExt cx="11834900" cy="69342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678160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12622"/>
              <a:ext cx="2388055" cy="564998"/>
              <a:chOff x="1275608" y="6378164"/>
              <a:chExt cx="4681455" cy="102657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65371" y="4913044"/>
                <a:ext cx="911494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76905" y="641280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515034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773987" y="3733800"/>
                <a:ext cx="8465523" cy="1447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987" y="3733800"/>
                <a:ext cx="8465523" cy="1447960"/>
              </a:xfrm>
              <a:prstGeom prst="rect">
                <a:avLst/>
              </a:prstGeom>
              <a:blipFill rotWithShape="1">
                <a:blip r:embed="rId3"/>
                <a:stretch>
                  <a:fillRect r="-2664" b="-9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947489" y="5288339"/>
            <a:ext cx="211426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diển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5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156897" y="6400800"/>
                <a:ext cx="7876259" cy="1289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f>
                          <m:f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5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897" y="6400800"/>
                <a:ext cx="7876259" cy="1289905"/>
              </a:xfrm>
              <a:prstGeom prst="rect">
                <a:avLst/>
              </a:prstGeom>
              <a:blipFill rotWithShape="1">
                <a:blip r:embed="rId4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156897" y="7924800"/>
                <a:ext cx="7922618" cy="1289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f>
                          <m:f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52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897" y="7924800"/>
                <a:ext cx="7922618" cy="1289905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0121249" y="6553200"/>
                <a:ext cx="5044138" cy="90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49" y="6553200"/>
                <a:ext cx="5044138" cy="901978"/>
              </a:xfrm>
              <a:prstGeom prst="rect">
                <a:avLst/>
              </a:prstGeom>
              <a:blipFill rotWithShape="1">
                <a:blip r:embed="rId6"/>
                <a:stretch>
                  <a:fillRect t="-16216" r="-5072" b="-37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136187" y="8001000"/>
                <a:ext cx="5428281" cy="903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6187" y="8001000"/>
                <a:ext cx="5428281" cy="903324"/>
              </a:xfrm>
              <a:prstGeom prst="rect">
                <a:avLst/>
              </a:prstGeom>
              <a:blipFill rotWithShape="1">
                <a:blip r:embed="rId7"/>
                <a:stretch>
                  <a:fillRect t="-15541" r="-4719" b="-37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433004" y="9525000"/>
                <a:ext cx="7169783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004" y="9525000"/>
                <a:ext cx="7169783" cy="892552"/>
              </a:xfrm>
              <a:prstGeom prst="rect">
                <a:avLst/>
              </a:prstGeom>
              <a:blipFill rotWithShape="1">
                <a:blip r:embed="rId8"/>
                <a:stretch>
                  <a:fillRect l="-4252" t="-17123" r="-3401" b="-38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/>
          <p:cNvGrpSpPr/>
          <p:nvPr/>
        </p:nvGrpSpPr>
        <p:grpSpPr>
          <a:xfrm>
            <a:off x="325222" y="990600"/>
            <a:ext cx="23679365" cy="2233008"/>
            <a:chOff x="247181" y="2080087"/>
            <a:chExt cx="11838141" cy="1116504"/>
          </a:xfrm>
        </p:grpSpPr>
        <p:grpSp>
          <p:nvGrpSpPr>
            <p:cNvPr id="73" name="Group 72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306387" y="1511282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2783037" y="1551099"/>
                <a:ext cx="2383345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5200" dirty="0">
                    <a:solidFill>
                      <a:schemeClr val="bg1"/>
                    </a:solidFill>
                  </a:rPr>
                  <a:t>.</a:t>
                </a:r>
                <a:r>
                  <a:rPr lang="nl-NL" sz="5200" dirty="0">
                    <a:solidFill>
                      <a:schemeClr val="bg1"/>
                    </a:solidFill>
                  </a:rPr>
                  <a:t>	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037" y="1551099"/>
                <a:ext cx="2383345" cy="892552"/>
              </a:xfrm>
              <a:prstGeom prst="rect">
                <a:avLst/>
              </a:prstGeom>
              <a:blipFill rotWithShape="1">
                <a:blip r:embed="rId9"/>
                <a:stretch>
                  <a:fillRect t="-16327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/>
              <p:cNvSpPr/>
              <p:nvPr/>
            </p:nvSpPr>
            <p:spPr>
              <a:xfrm>
                <a:off x="8348502" y="1551099"/>
                <a:ext cx="2383345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200" b="0" i="1" smtClean="0">
                        <a:solidFill>
                          <a:schemeClr val="bg1"/>
                        </a:solidFill>
                        <a:latin typeface="Cambria Math"/>
                      </a:rPr>
                      <m:t>14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5200" dirty="0">
                    <a:solidFill>
                      <a:schemeClr val="bg1"/>
                    </a:solidFill>
                  </a:rPr>
                  <a:t>.</a:t>
                </a:r>
                <a:r>
                  <a:rPr lang="nl-NL" sz="5200" dirty="0">
                    <a:solidFill>
                      <a:schemeClr val="bg1"/>
                    </a:solidFill>
                  </a:rPr>
                  <a:t>	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2" name="Rectangle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502" y="1551099"/>
                <a:ext cx="2383345" cy="892552"/>
              </a:xfrm>
              <a:prstGeom prst="rect">
                <a:avLst/>
              </a:prstGeom>
              <a:blipFill rotWithShape="1">
                <a:blip r:embed="rId10"/>
                <a:stretch>
                  <a:fillRect t="-16327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/>
              <p:cNvSpPr/>
              <p:nvPr/>
            </p:nvSpPr>
            <p:spPr>
              <a:xfrm>
                <a:off x="14173178" y="1627189"/>
                <a:ext cx="2383345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vi-VN" sz="5200" b="0" i="1" smtClean="0">
                        <a:solidFill>
                          <a:schemeClr val="bg1"/>
                        </a:solidFill>
                        <a:latin typeface="Cambria Math"/>
                      </a:rPr>
                      <m:t>0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5200" dirty="0">
                    <a:solidFill>
                      <a:schemeClr val="bg1"/>
                    </a:solidFill>
                  </a:rPr>
                  <a:t>.</a:t>
                </a:r>
                <a:r>
                  <a:rPr lang="nl-NL" sz="5200" dirty="0">
                    <a:solidFill>
                      <a:schemeClr val="bg1"/>
                    </a:solidFill>
                  </a:rPr>
                  <a:t>	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3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3178" y="1627189"/>
                <a:ext cx="2383345" cy="892552"/>
              </a:xfrm>
              <a:prstGeom prst="rect">
                <a:avLst/>
              </a:prstGeom>
              <a:blipFill rotWithShape="1">
                <a:blip r:embed="rId11"/>
                <a:stretch>
                  <a:fillRect t="-16438" b="-39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20013701" y="1603134"/>
                <a:ext cx="2383345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200" b="0" i="1" smtClean="0">
                        <a:solidFill>
                          <a:schemeClr val="bg1"/>
                        </a:solidFill>
                        <a:latin typeface="Cambria Math"/>
                      </a:rPr>
                      <m:t>30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5200" dirty="0">
                    <a:solidFill>
                      <a:schemeClr val="bg1"/>
                    </a:solidFill>
                  </a:rPr>
                  <a:t>.</a:t>
                </a:r>
                <a:r>
                  <a:rPr lang="nl-NL" sz="5200" dirty="0">
                    <a:solidFill>
                      <a:schemeClr val="bg1"/>
                    </a:solidFill>
                  </a:rPr>
                  <a:t>	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3701" y="1603134"/>
                <a:ext cx="2383345" cy="892552"/>
              </a:xfrm>
              <a:prstGeom prst="rect">
                <a:avLst/>
              </a:prstGeom>
              <a:blipFill rotWithShape="1">
                <a:blip r:embed="rId12"/>
                <a:stretch>
                  <a:fillRect t="-16438" b="-39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46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1" grpId="0"/>
      <p:bldP spid="12" grpId="0"/>
      <p:bldP spid="13" grpId="0"/>
      <p:bldP spid="14" grpId="0"/>
      <p:bldP spid="15" grpId="0"/>
      <p:bldP spid="16" grpId="0"/>
      <p:bldP spid="90" grpId="0" animBg="1"/>
      <p:bldP spid="91" grpId="0"/>
      <p:bldP spid="92" grpId="0"/>
      <p:bldP spid="93" grpId="0"/>
      <p:bldP spid="9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7239000"/>
            <a:ext cx="23672882" cy="6477000"/>
            <a:chOff x="184495" y="3636275"/>
            <a:chExt cx="11834900" cy="32385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00955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76200"/>
            <a:ext cx="23815893" cy="5005998"/>
            <a:chOff x="534987" y="1292816"/>
            <a:chExt cx="23340848" cy="7222799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679472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292816"/>
              <a:ext cx="3628708" cy="1673057"/>
              <a:chOff x="534987" y="1292816"/>
              <a:chExt cx="3628708" cy="167305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402760"/>
                <a:ext cx="3505200" cy="1563113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183139" y="1292816"/>
                <a:ext cx="2980556" cy="1465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45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02373" y="5257800"/>
            <a:ext cx="23679365" cy="1905000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1540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73186" y="381000"/>
                <a:ext cx="22577203" cy="4318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tabLst>
                    <a:tab pos="2870344" algn="l"/>
                  </a:tabLst>
                </a:pPr>
                <a:r>
                  <a:rPr lang="fr-FR" sz="5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𝑂𝑥𝑦𝑧</m:t>
                    </m:r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r>
                      <a:rPr lang="fr-FR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=−</m:t>
                            </m:r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</m:d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5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fr-FR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186" y="381000"/>
                <a:ext cx="22577203" cy="4318490"/>
              </a:xfrm>
              <a:prstGeom prst="rect">
                <a:avLst/>
              </a:prstGeom>
              <a:blipFill rotWithShape="1">
                <a:blip r:embed="rId3"/>
                <a:stretch>
                  <a:fillRect l="-1350" t="-2542" r="-1350" b="-7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942894" y="5791200"/>
                <a:ext cx="3514232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vi-VN" sz="5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5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894" y="5791200"/>
                <a:ext cx="3514232" cy="892552"/>
              </a:xfrm>
              <a:prstGeom prst="rect">
                <a:avLst/>
              </a:prstGeom>
              <a:blipFill rotWithShape="1">
                <a:blip r:embed="rId4"/>
                <a:stretch>
                  <a:fillRect t="-19178" r="-7813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/>
              <p:cNvSpPr/>
              <p:nvPr/>
            </p:nvSpPr>
            <p:spPr>
              <a:xfrm>
                <a:off x="7918550" y="5715000"/>
                <a:ext cx="3055837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200" b="0" i="1" smtClean="0">
                        <a:solidFill>
                          <a:schemeClr val="bg1"/>
                        </a:solidFill>
                        <a:latin typeface="Cambria Math"/>
                      </a:rPr>
                      <m:t>𝑄</m:t>
                    </m:r>
                    <m:d>
                      <m:dPr>
                        <m:ctrlPr>
                          <a:rPr lang="vi-VN" sz="5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5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550" y="5715000"/>
                <a:ext cx="3055837" cy="892552"/>
              </a:xfrm>
              <a:prstGeom prst="rect">
                <a:avLst/>
              </a:prstGeom>
              <a:blipFill rotWithShape="1">
                <a:blip r:embed="rId5"/>
                <a:stretch>
                  <a:fillRect t="-19178" r="-8982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Rectangle 62"/>
              <p:cNvSpPr/>
              <p:nvPr/>
            </p:nvSpPr>
            <p:spPr>
              <a:xfrm>
                <a:off x="13694064" y="5791200"/>
                <a:ext cx="3528723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200" b="0" i="1" smtClean="0">
                        <a:solidFill>
                          <a:schemeClr val="bg1"/>
                        </a:solidFill>
                        <a:latin typeface="Cambria Math"/>
                      </a:rPr>
                      <m:t>𝑅</m:t>
                    </m:r>
                    <m:d>
                      <m:dPr>
                        <m:ctrlPr>
                          <a:rPr lang="vi-VN" sz="5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vi-VN" sz="5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vi-VN" sz="5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0</m:t>
                        </m:r>
                      </m:e>
                    </m:d>
                  </m:oMath>
                </a14:m>
                <a:r>
                  <a:rPr lang="fr-FR" sz="5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4064" y="5791200"/>
                <a:ext cx="3528723" cy="892552"/>
              </a:xfrm>
              <a:prstGeom prst="rect">
                <a:avLst/>
              </a:prstGeom>
              <a:blipFill rotWithShape="1">
                <a:blip r:embed="rId6"/>
                <a:stretch>
                  <a:fillRect t="-19178" r="-7772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/>
              <p:cNvSpPr/>
              <p:nvPr/>
            </p:nvSpPr>
            <p:spPr>
              <a:xfrm>
                <a:off x="19605273" y="5791200"/>
                <a:ext cx="2951514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200" b="0" i="1" smtClean="0">
                        <a:solidFill>
                          <a:schemeClr val="bg1"/>
                        </a:solidFill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vi-VN" sz="5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vi-VN" sz="5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vi-VN" sz="5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5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5273" y="5791200"/>
                <a:ext cx="2951514" cy="892552"/>
              </a:xfrm>
              <a:prstGeom prst="rect">
                <a:avLst/>
              </a:prstGeom>
              <a:blipFill rotWithShape="1">
                <a:blip r:embed="rId7"/>
                <a:stretch>
                  <a:fillRect t="-19178" r="-9504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2473424" y="8500199"/>
                <a:ext cx="5789470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 sử </a:t>
                </a:r>
                <a14:m>
                  <m:oMath xmlns:m="http://schemas.openxmlformats.org/officeDocument/2006/math"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cắt </a:t>
                </a:r>
                <a14:m>
                  <m:oMath xmlns:m="http://schemas.openxmlformats.org/officeDocument/2006/math"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5200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424" y="8500199"/>
                <a:ext cx="5789470" cy="892552"/>
              </a:xfrm>
              <a:prstGeom prst="rect">
                <a:avLst/>
              </a:prstGeom>
              <a:blipFill rotWithShape="1">
                <a:blip r:embed="rId8"/>
                <a:stretch>
                  <a:fillRect l="-5374" t="-19048" b="-36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7932662" y="8458200"/>
                <a:ext cx="8803179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nl-NL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nl-NL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nl-NL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l-NL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nl-NL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  <m:r>
                        <a:rPr lang="nl-NL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662" y="8458200"/>
                <a:ext cx="8803179" cy="89255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2532338" y="9392751"/>
                <a:ext cx="16976449" cy="994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đó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1 vectơ chỉ phương của </a:t>
                </a:r>
                <a14:m>
                  <m:oMath xmlns:m="http://schemas.openxmlformats.org/officeDocument/2006/math"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5200" i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338" y="9392751"/>
                <a:ext cx="16976449" cy="994952"/>
              </a:xfrm>
              <a:prstGeom prst="rect">
                <a:avLst/>
              </a:prstGeom>
              <a:blipFill rotWithShape="1">
                <a:blip r:embed="rId10"/>
                <a:stretch>
                  <a:fillRect l="-1795" t="-6748" b="-33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2503944" y="10557599"/>
                <a:ext cx="6454267" cy="9949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</a:t>
                </a:r>
                <a:r>
                  <a:rPr lang="en-US" sz="5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5200" dirty="0"/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944" y="10557599"/>
                <a:ext cx="6454267" cy="994952"/>
              </a:xfrm>
              <a:prstGeom prst="rect">
                <a:avLst/>
              </a:prstGeom>
              <a:blipFill rotWithShape="1">
                <a:blip r:embed="rId11"/>
                <a:stretch>
                  <a:fillRect l="-4816" t="-6748" b="-33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8847062" y="10481399"/>
                <a:ext cx="9837117" cy="1059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begChr m:val="["/>
                        <m:endChr m:val="]"/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𝐴𝑀</m:t>
                            </m:r>
                          </m:e>
                        </m:acc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062" y="10481399"/>
                <a:ext cx="9837117" cy="1059072"/>
              </a:xfrm>
              <a:prstGeom prst="rect">
                <a:avLst/>
              </a:prstGeom>
              <a:blipFill rotWithShape="1">
                <a:blip r:embed="rId12"/>
                <a:stretch>
                  <a:fillRect t="-4023" r="-2169" b="-27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2928907" y="11756648"/>
            <a:ext cx="226055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5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/>
              <p:cNvSpPr/>
              <p:nvPr/>
            </p:nvSpPr>
            <p:spPr>
              <a:xfrm>
                <a:off x="5418062" y="11357731"/>
                <a:ext cx="10041934" cy="1824869"/>
              </a:xfrm>
              <a:prstGeom prst="rect">
                <a:avLst/>
              </a:prstGeom>
            </p:spPr>
            <p:txBody>
              <a:bodyPr wrap="none" lIns="182889" tIns="91445" rIns="182889" bIns="91445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vi-VN" sz="52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5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𝐴𝑀</m:t>
                                    </m:r>
                                  </m:e>
                                </m:acc>
                                <m:r>
                                  <a:rPr lang="nl-NL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vi-VN" sz="52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5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𝐴𝐵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nl-NL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𝐴𝑀</m:t>
                                </m:r>
                              </m:e>
                            </m:acc>
                          </m:e>
                        </m:d>
                      </m:den>
                    </m:f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sSup>
                              <m:sSupPr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nl-NL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nl-NL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18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sSup>
                              <m:sSupPr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nl-NL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nl-NL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rad>
                  </m:oMath>
                </a14:m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062" y="11357731"/>
                <a:ext cx="10041934" cy="1824869"/>
              </a:xfrm>
              <a:prstGeom prst="rect">
                <a:avLst/>
              </a:prstGeom>
              <a:blipFill rotWithShape="1">
                <a:blip r:embed="rId13"/>
                <a:stretch>
                  <a:fillRect r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501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1" grpId="0"/>
      <p:bldP spid="49" grpId="0"/>
      <p:bldP spid="63" grpId="0"/>
      <p:bldP spid="64" grpId="0"/>
      <p:bldP spid="12" grpId="0"/>
      <p:bldP spid="13" grpId="0"/>
      <p:bldP spid="14" grpId="0"/>
      <p:bldP spid="15" grpId="0"/>
      <p:bldP spid="16" grpId="0"/>
      <p:bldP spid="18" grpId="0"/>
      <p:bldP spid="6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58787" y="-155120"/>
            <a:ext cx="23672881" cy="13868396"/>
            <a:chOff x="184495" y="3712624"/>
            <a:chExt cx="11834899" cy="6934198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899" cy="678160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12624"/>
              <a:ext cx="2388055" cy="564998"/>
              <a:chOff x="1275607" y="6378164"/>
              <a:chExt cx="4681453" cy="1026572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65369" y="4913045"/>
                <a:ext cx="911493" cy="407188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76903" y="641280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515038"/>
                <a:ext cx="852449" cy="820482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34827" y="4339469"/>
                <a:ext cx="6417654" cy="1341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sSup>
                          <m:sSup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52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827" y="4339469"/>
                <a:ext cx="6417654" cy="1341136"/>
              </a:xfrm>
              <a:prstGeom prst="rect">
                <a:avLst/>
              </a:prstGeom>
              <a:blipFill rotWithShape="1">
                <a:blip r:embed="rId3"/>
                <a:stretch>
                  <a:fillRect l="-4748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1144587" y="2514600"/>
                <a:ext cx="10041934" cy="1824869"/>
              </a:xfrm>
              <a:prstGeom prst="rect">
                <a:avLst/>
              </a:prstGeom>
            </p:spPr>
            <p:txBody>
              <a:bodyPr wrap="none" lIns="182889" tIns="91445" rIns="182889" bIns="91445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vi-VN" sz="52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5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𝐴𝑀</m:t>
                                    </m:r>
                                  </m:e>
                                </m:acc>
                                <m:r>
                                  <a:rPr lang="nl-NL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vi-VN" sz="52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5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𝐴𝐵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nl-NL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𝐴𝑀</m:t>
                                </m:r>
                              </m:e>
                            </m:acc>
                          </m:e>
                        </m:d>
                      </m:den>
                    </m:f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sSup>
                              <m:sSupPr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nl-NL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nl-NL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18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sSup>
                              <m:sSupPr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nl-NL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nl-NL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rad>
                  </m:oMath>
                </a14:m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587" y="2514600"/>
                <a:ext cx="10041934" cy="1824869"/>
              </a:xfrm>
              <a:prstGeom prst="rect">
                <a:avLst/>
              </a:prstGeom>
              <a:blipFill rotWithShape="1">
                <a:blip r:embed="rId4"/>
                <a:stretch>
                  <a:fillRect r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924952" y="4348023"/>
                <a:ext cx="5979329" cy="13669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98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sSup>
                              <m:sSupPr>
                                <m:ctrlPr>
                                  <a:rPr lang="vi-VN" sz="5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nl-NL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nl-NL" sz="5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den>
                    </m:f>
                  </m:oMath>
                </a14:m>
                <a:endParaRPr lang="en-US" sz="52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952" y="4348023"/>
                <a:ext cx="5979329" cy="1366977"/>
              </a:xfrm>
              <a:prstGeom prst="rect">
                <a:avLst/>
              </a:prstGeom>
              <a:blipFill rotWithShape="1">
                <a:blip r:embed="rId5"/>
                <a:stretch>
                  <a:fillRect l="-5097"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3875388" y="4312149"/>
                <a:ext cx="6965899" cy="1519016"/>
              </a:xfrm>
              <a:prstGeom prst="rect">
                <a:avLst/>
              </a:prstGeom>
            </p:spPr>
            <p:txBody>
              <a:bodyPr wrap="none" lIns="182889" tIns="91445" rIns="182889" bIns="91445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eqArr>
                      </m:e>
                    </m:d>
                  </m:oMath>
                </a14:m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vi-VN" sz="5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5388" y="4312149"/>
                <a:ext cx="6965899" cy="1519016"/>
              </a:xfrm>
              <a:prstGeom prst="rect">
                <a:avLst/>
              </a:prstGeom>
              <a:blipFill rotWithShape="1">
                <a:blip r:embed="rId6"/>
                <a:stretch>
                  <a:fillRect r="-2100" b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1434827" y="5859959"/>
            <a:ext cx="610609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bảng biến thiên:</a:t>
            </a:r>
            <a:endParaRPr lang="vi-VN" sz="5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/>
          <p:cNvPicPr/>
          <p:nvPr/>
        </p:nvPicPr>
        <p:blipFill>
          <a:blip r:embed="rId7"/>
          <a:stretch>
            <a:fillRect/>
          </a:stretch>
        </p:blipFill>
        <p:spPr>
          <a:xfrm>
            <a:off x="12887685" y="6095536"/>
            <a:ext cx="10625920" cy="42414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381382" y="6934200"/>
                <a:ext cx="8145205" cy="1932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 bảng biến thiên, suy ra</a:t>
                </a:r>
              </a:p>
              <a:p>
                <a:pPr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5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max</m:t>
                      </m:r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nl-NL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𝑓</m:t>
                      </m:r>
                      <m:d>
                        <m:dPr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𝑡</m:t>
                          </m:r>
                        </m:e>
                      </m:d>
                      <m:r>
                        <a:rPr lang="nl-NL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nl-NL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𝑓</m:t>
                      </m:r>
                      <m:d>
                        <m:dPr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0</m:t>
                          </m:r>
                        </m:e>
                      </m:d>
                      <m:r>
                        <a:rPr lang="nl-NL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nl-NL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9</m:t>
                      </m:r>
                    </m:oMath>
                  </m:oMathPara>
                </a14:m>
                <a:endParaRPr lang="en-US" sz="5200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382" y="6934200"/>
                <a:ext cx="8145205" cy="1932837"/>
              </a:xfrm>
              <a:prstGeom prst="rect">
                <a:avLst/>
              </a:prstGeom>
              <a:blipFill rotWithShape="1">
                <a:blip r:embed="rId8"/>
                <a:stretch>
                  <a:fillRect l="-3817" t="-5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410067" y="8915400"/>
                <a:ext cx="7583120" cy="1104928"/>
              </a:xfrm>
              <a:prstGeom prst="rect">
                <a:avLst/>
              </a:prstGeom>
            </p:spPr>
            <p:txBody>
              <a:bodyPr wrap="none" lIns="182889" tIns="91445" rIns="182889" bIns="91445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  <m:sSub>
                      <m:sSub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𝐵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,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𝑑</m:t>
                            </m:r>
                          </m:e>
                        </m:d>
                      </m:e>
                      <m:sub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vi-VN" sz="5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=3 khi </a:t>
                </a:r>
                <a:r>
                  <a:rPr lang="vi-VN" sz="52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</a:t>
                </a:r>
                <a:r>
                  <a:rPr lang="vi-VN" sz="5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= 0</a:t>
                </a:r>
                <a:r>
                  <a:rPr lang="nl-NL" sz="5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067" y="8915400"/>
                <a:ext cx="7583120" cy="1104928"/>
              </a:xfrm>
              <a:prstGeom prst="rect">
                <a:avLst/>
              </a:prstGeom>
              <a:blipFill rotWithShape="1">
                <a:blip r:embed="rId9"/>
                <a:stretch>
                  <a:fillRect t="-6077" r="-1929" b="-1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613681" y="10336945"/>
                <a:ext cx="5705023" cy="9949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⃗"/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𝐴𝑀</m:t>
                          </m:r>
                        </m:e>
                      </m:acc>
                      <m:r>
                        <a:rPr lang="en-US" sz="5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d>
                        <m:dPr>
                          <m:ctrlPr>
                            <a:rPr lang="vi-VN" sz="5200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;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;</m:t>
                          </m:r>
                          <m:r>
                            <a:rPr lang="nl-NL" sz="5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681" y="10336945"/>
                <a:ext cx="5705023" cy="99495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4708187" y="2801532"/>
                <a:ext cx="5955284" cy="856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vi-VN" sz="4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nl-NL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𝐴𝑀</m:t>
                          </m:r>
                        </m:e>
                      </m:acc>
                      <m:d>
                        <m:dPr>
                          <m:ctrlPr>
                            <a:rPr lang="vi-VN" sz="4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nl-NL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l-NL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l-NL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l-NL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l-NL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nl-NL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l-NL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l-NL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l-NL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;−</m:t>
                          </m:r>
                          <m:r>
                            <a:rPr lang="nl-NL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8187" y="2801532"/>
                <a:ext cx="5955284" cy="856068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088187" y="9448800"/>
                <a:ext cx="7717434" cy="24824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vi-VN" sz="52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=−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𝑡</m:t>
                            </m:r>
                          </m:e>
                          <m:e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=−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𝑡</m:t>
                            </m:r>
                          </m:e>
                          <m:e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𝑧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</m:t>
                            </m:r>
                            <m:r>
                              <a:rPr lang="nl-NL" sz="5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e>
                        </m:eqArr>
                      </m:e>
                    </m:d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 </m:t>
                    </m:r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ℝ</m:t>
                        </m:r>
                      </m:e>
                    </m:d>
                  </m:oMath>
                </a14:m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187" y="9448800"/>
                <a:ext cx="7717434" cy="2482411"/>
              </a:xfrm>
              <a:prstGeom prst="rect">
                <a:avLst/>
              </a:prstGeom>
              <a:blipFill rotWithShape="1">
                <a:blip r:embed="rId12"/>
                <a:stretch>
                  <a:fillRect r="-30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1754187" y="11892905"/>
                <a:ext cx="8256574" cy="984895"/>
              </a:xfrm>
              <a:prstGeom prst="rect">
                <a:avLst/>
              </a:prstGeom>
            </p:spPr>
            <p:txBody>
              <a:bodyPr wrap="none" lIns="182889" tIns="91445" rIns="182889" bIns="91445">
                <a:spAutoFit/>
              </a:bodyPr>
              <a:lstStyle/>
              <a:p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đó, </a:t>
                </a:r>
                <a14:m>
                  <m:oMath xmlns:m="http://schemas.openxmlformats.org/officeDocument/2006/math"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</a:t>
                </a:r>
                <a14:m>
                  <m:oMath xmlns:m="http://schemas.openxmlformats.org/officeDocument/2006/math">
                    <m:r>
                      <a:rPr lang="nl-NL" sz="5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vi-VN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nl-NL" sz="5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nl-NL" sz="5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5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87" y="11892905"/>
                <a:ext cx="8256574" cy="984895"/>
              </a:xfrm>
              <a:prstGeom prst="rect">
                <a:avLst/>
              </a:prstGeom>
              <a:blipFill rotWithShape="1">
                <a:blip r:embed="rId13"/>
                <a:stretch>
                  <a:fillRect l="-2659" t="-11111" r="-1625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/>
          <p:cNvGrpSpPr/>
          <p:nvPr/>
        </p:nvGrpSpPr>
        <p:grpSpPr>
          <a:xfrm>
            <a:off x="202373" y="228600"/>
            <a:ext cx="23679365" cy="2233008"/>
            <a:chOff x="247181" y="2080087"/>
            <a:chExt cx="11838141" cy="1116504"/>
          </a:xfrm>
        </p:grpSpPr>
        <p:grpSp>
          <p:nvGrpSpPr>
            <p:cNvPr id="54" name="Group 53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99368" y="749282"/>
            <a:ext cx="1201613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1942894" y="960386"/>
                <a:ext cx="3514232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vi-VN" sz="5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5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894" y="960386"/>
                <a:ext cx="3514232" cy="892552"/>
              </a:xfrm>
              <a:prstGeom prst="rect">
                <a:avLst/>
              </a:prstGeom>
              <a:blipFill rotWithShape="1">
                <a:blip r:embed="rId14"/>
                <a:stretch>
                  <a:fillRect t="-19178" r="-7813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7918550" y="959456"/>
                <a:ext cx="3055837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200" b="0" i="1" smtClean="0">
                        <a:solidFill>
                          <a:schemeClr val="bg1"/>
                        </a:solidFill>
                        <a:latin typeface="Cambria Math"/>
                      </a:rPr>
                      <m:t>𝑄</m:t>
                    </m:r>
                    <m:d>
                      <m:dPr>
                        <m:ctrlPr>
                          <a:rPr lang="vi-VN" sz="5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5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550" y="959456"/>
                <a:ext cx="3055837" cy="892552"/>
              </a:xfrm>
              <a:prstGeom prst="rect">
                <a:avLst/>
              </a:prstGeom>
              <a:blipFill rotWithShape="1">
                <a:blip r:embed="rId15"/>
                <a:stretch>
                  <a:fillRect t="-19048" r="-8982" b="-36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13694064" y="883256"/>
                <a:ext cx="3528723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200" b="0" i="1" smtClean="0">
                        <a:solidFill>
                          <a:schemeClr val="bg1"/>
                        </a:solidFill>
                        <a:latin typeface="Cambria Math"/>
                      </a:rPr>
                      <m:t>𝑅</m:t>
                    </m:r>
                    <m:d>
                      <m:dPr>
                        <m:ctrlPr>
                          <a:rPr lang="vi-VN" sz="5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vi-VN" sz="5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vi-VN" sz="5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0</m:t>
                        </m:r>
                      </m:e>
                    </m:d>
                  </m:oMath>
                </a14:m>
                <a:r>
                  <a:rPr lang="fr-FR" sz="5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4064" y="883256"/>
                <a:ext cx="3528723" cy="892552"/>
              </a:xfrm>
              <a:prstGeom prst="rect">
                <a:avLst/>
              </a:prstGeom>
              <a:blipFill rotWithShape="1">
                <a:blip r:embed="rId16"/>
                <a:stretch>
                  <a:fillRect t="-19178" r="-7772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19605273" y="883256"/>
                <a:ext cx="2951514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200" b="0" i="1" smtClean="0">
                        <a:solidFill>
                          <a:schemeClr val="bg1"/>
                        </a:solidFill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vi-VN" sz="5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vi-VN" sz="5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vi-VN" sz="5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5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5273" y="883256"/>
                <a:ext cx="2951514" cy="892552"/>
              </a:xfrm>
              <a:prstGeom prst="rect">
                <a:avLst/>
              </a:prstGeom>
              <a:blipFill rotWithShape="1">
                <a:blip r:embed="rId17"/>
                <a:stretch>
                  <a:fillRect t="-19178" r="-9504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03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4" grpId="0"/>
      <p:bldP spid="17" grpId="0"/>
      <p:bldP spid="18" grpId="0"/>
      <p:bldP spid="19" grpId="0"/>
      <p:bldP spid="47" grpId="0"/>
      <p:bldP spid="20" grpId="0"/>
      <p:bldP spid="22" grpId="0"/>
      <p:bldP spid="52" grpId="0"/>
      <p:bldP spid="68" grpId="0" animBg="1"/>
      <p:bldP spid="69" grpId="0"/>
      <p:bldP spid="70" grpId="0"/>
      <p:bldP spid="71" grpId="0"/>
      <p:bldP spid="9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6675594"/>
            <a:ext cx="23672882" cy="7116606"/>
            <a:chOff x="184495" y="3636275"/>
            <a:chExt cx="11834900" cy="355830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32936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76200"/>
            <a:ext cx="23815893" cy="3886200"/>
            <a:chOff x="534987" y="1292816"/>
            <a:chExt cx="23340848" cy="5607122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5179046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292816"/>
              <a:ext cx="3628708" cy="1673057"/>
              <a:chOff x="534987" y="1292816"/>
              <a:chExt cx="3628708" cy="167305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402760"/>
                <a:ext cx="3505200" cy="1563113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183139" y="1292816"/>
                <a:ext cx="2980556" cy="1465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46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02373" y="4320192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257686" y="1872514"/>
                <a:ext cx="2280848" cy="414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200" i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12.</a:t>
                </a:r>
                <a:endParaRPr lang="en-US" sz="52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1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5200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5200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  <a:endParaRPr lang="en-US" sz="52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114370" y="1748231"/>
                <a:ext cx="2280848" cy="41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200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16.</a:t>
                </a:r>
                <a:endParaRPr lang="en-US" sz="52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1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200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</a:t>
                </a:r>
                <a:endParaRPr lang="en-US" sz="52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377392" y="553303"/>
                <a:ext cx="22627195" cy="3371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                    </a:t>
                </a:r>
                <a:r>
                  <a:rPr lang="en-US" sz="5200" dirty="0" err="1" smtClean="0"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gian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𝑂𝑥𝑦𝑧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ho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cầu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(</m:t>
                    </m:r>
                    <m:r>
                      <a:rPr lang="en-US" sz="5200" i="1">
                        <a:latin typeface="Cambria Math"/>
                      </a:rPr>
                      <m:t>𝑆</m:t>
                    </m:r>
                    <m:r>
                      <a:rPr lang="en-US" sz="5200" i="1">
                        <a:latin typeface="Cambria Math"/>
                      </a:rPr>
                      <m:t>):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+(</m:t>
                    </m:r>
                    <m:r>
                      <a:rPr lang="vi-VN" sz="5200" b="0" i="1" smtClean="0">
                        <a:latin typeface="Cambria Math"/>
                      </a:rPr>
                      <m:t>𝑧</m:t>
                    </m:r>
                    <m:r>
                      <a:rPr lang="en-US" sz="5200" i="1">
                        <a:latin typeface="Cambria Math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5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e>
                    </m:rad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3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tất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cả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bao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nhiêu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𝐴</m:t>
                    </m:r>
                    <m:r>
                      <a:rPr lang="en-US" sz="5200" i="1">
                        <a:latin typeface="Cambria Math"/>
                      </a:rPr>
                      <m:t>(</m:t>
                    </m:r>
                    <m:r>
                      <a:rPr lang="en-US" sz="5200" i="1">
                        <a:latin typeface="Cambria Math"/>
                      </a:rPr>
                      <m:t>𝑎</m:t>
                    </m:r>
                    <m:r>
                      <a:rPr lang="en-US" sz="5200" i="1">
                        <a:latin typeface="Cambria Math"/>
                      </a:rPr>
                      <m:t>,</m:t>
                    </m:r>
                    <m:r>
                      <a:rPr lang="en-US" sz="5200" i="1">
                        <a:latin typeface="Cambria Math"/>
                      </a:rPr>
                      <m:t>𝑏</m:t>
                    </m:r>
                    <m:r>
                      <a:rPr lang="en-US" sz="5200" i="1">
                        <a:latin typeface="Cambria Math"/>
                      </a:rPr>
                      <m:t>,</m:t>
                    </m:r>
                    <m:r>
                      <a:rPr lang="en-US" sz="5200" i="1">
                        <a:latin typeface="Cambria Math"/>
                      </a:rPr>
                      <m:t>𝑐</m:t>
                    </m:r>
                    <m:r>
                      <a:rPr lang="en-US" sz="52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𝑎</m:t>
                    </m:r>
                    <m:r>
                      <a:rPr lang="en-US" sz="5200" i="1">
                        <a:latin typeface="Cambria Math"/>
                      </a:rPr>
                      <m:t>,</m:t>
                    </m:r>
                    <m:r>
                      <a:rPr lang="en-US" sz="5200" i="1">
                        <a:latin typeface="Cambria Math"/>
                      </a:rPr>
                      <m:t>𝑏</m:t>
                    </m:r>
                    <m:r>
                      <a:rPr lang="en-US" sz="5200" i="1">
                        <a:latin typeface="Cambria Math"/>
                      </a:rPr>
                      <m:t>,</m:t>
                    </m:r>
                    <m:r>
                      <a:rPr lang="en-US" sz="5200" i="1">
                        <a:latin typeface="Cambria Math"/>
                      </a:rPr>
                      <m:t>𝑐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(</m:t>
                    </m:r>
                    <m:r>
                      <a:rPr lang="en-US" sz="5200" i="1">
                        <a:latin typeface="Cambria Math"/>
                      </a:rPr>
                      <m:t>𝑂𝑥𝑦</m:t>
                    </m:r>
                    <m:r>
                      <a:rPr lang="en-US" sz="52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sao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ít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tiếp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tuyến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(</m:t>
                    </m:r>
                    <m:r>
                      <a:rPr lang="en-US" sz="5200" i="1">
                        <a:latin typeface="Cambria Math"/>
                      </a:rPr>
                      <m:t>𝑆</m:t>
                    </m:r>
                    <m:r>
                      <a:rPr lang="en-US" sz="52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đi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𝐴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tiếp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tuyến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 smtClean="0"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? 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392" y="553303"/>
                <a:ext cx="22627195" cy="3371116"/>
              </a:xfrm>
              <a:prstGeom prst="rect">
                <a:avLst/>
              </a:prstGeom>
              <a:blipFill rotWithShape="1">
                <a:blip r:embed="rId3"/>
                <a:stretch>
                  <a:fillRect l="-1374" t="-2351" b="-9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402198" y="7848600"/>
                <a:ext cx="21916589" cy="970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cầu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(</m:t>
                    </m:r>
                    <m:r>
                      <a:rPr lang="en-US" sz="5200" i="1">
                        <a:latin typeface="Cambria Math"/>
                      </a:rPr>
                      <m:t>𝑆</m:t>
                    </m:r>
                    <m:r>
                      <a:rPr lang="en-US" sz="5200" i="1">
                        <a:latin typeface="Cambria Math"/>
                      </a:rPr>
                      <m:t>):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+(</m:t>
                    </m:r>
                    <m:r>
                      <a:rPr lang="vi-VN" sz="5200" b="0" i="1" smtClean="0">
                        <a:latin typeface="Cambria Math"/>
                      </a:rPr>
                      <m:t>𝑧</m:t>
                    </m:r>
                    <m:r>
                      <a:rPr lang="en-US" sz="5200" i="1">
                        <a:latin typeface="Cambria Math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5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e>
                    </m:rad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3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𝐼</m:t>
                    </m:r>
                    <m:r>
                      <a:rPr lang="en-US" sz="5200" i="1">
                        <a:latin typeface="Cambria Math"/>
                      </a:rPr>
                      <m:t>(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  <m:r>
                      <a:rPr lang="en-US" sz="5200" i="1">
                        <a:latin typeface="Cambria Math"/>
                      </a:rPr>
                      <m:t>;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  <m:r>
                      <a:rPr lang="en-US" sz="5200" i="1">
                        <a:latin typeface="Cambria Math"/>
                      </a:rPr>
                      <m:t>;−</m:t>
                    </m:r>
                    <m:rad>
                      <m:radPr>
                        <m:degHide m:val="on"/>
                        <m:ctrlPr>
                          <a:rPr lang="en-US" sz="5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 sz="52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bán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kính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𝑅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200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198" y="7848600"/>
                <a:ext cx="21916589" cy="970458"/>
              </a:xfrm>
              <a:prstGeom prst="rect">
                <a:avLst/>
              </a:prstGeom>
              <a:blipFill rotWithShape="1">
                <a:blip r:embed="rId4"/>
                <a:stretch>
                  <a:fillRect l="-1391" t="-8176" r="-1947" b="-34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278429" y="9067800"/>
                <a:ext cx="8546892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200" i="0">
                          <a:latin typeface="Cambria Math"/>
                        </a:rPr>
                        <m:t>Đ</m:t>
                      </m:r>
                      <m:r>
                        <m:rPr>
                          <m:sty m:val="p"/>
                        </m:rPr>
                        <a:rPr lang="vi-VN" sz="5200" i="0">
                          <a:latin typeface="Cambria Math"/>
                        </a:rPr>
                        <m:t>i</m:t>
                      </m:r>
                      <m:r>
                        <a:rPr lang="vi-VN" sz="5200" i="0">
                          <a:latin typeface="Cambria Math"/>
                        </a:rPr>
                        <m:t>ể</m:t>
                      </m:r>
                      <m:r>
                        <m:rPr>
                          <m:sty m:val="p"/>
                        </m:rPr>
                        <a:rPr lang="vi-VN" sz="5200" i="0">
                          <a:latin typeface="Cambria Math"/>
                        </a:rPr>
                        <m:t>m</m:t>
                      </m:r>
                      <m:r>
                        <a:rPr lang="vi-VN" sz="5200" i="0">
                          <a:latin typeface="Cambria Math"/>
                        </a:rPr>
                        <m:t> </m:t>
                      </m:r>
                      <m:r>
                        <a:rPr lang="en-US" sz="5200" i="1">
                          <a:latin typeface="Cambria Math"/>
                        </a:rPr>
                        <m:t>𝐴</m:t>
                      </m:r>
                      <m:r>
                        <a:rPr lang="en-US" sz="5200" i="1">
                          <a:latin typeface="Cambria Math"/>
                        </a:rPr>
                        <m:t>∈(</m:t>
                      </m:r>
                      <m:r>
                        <a:rPr lang="en-US" sz="5200" i="1">
                          <a:latin typeface="Cambria Math"/>
                        </a:rPr>
                        <m:t>𝑂𝑥𝑦</m:t>
                      </m:r>
                      <m:r>
                        <a:rPr lang="en-US" sz="5200" i="1">
                          <a:latin typeface="Cambria Math"/>
                        </a:rPr>
                        <m:t>)⇒</m:t>
                      </m:r>
                      <m:r>
                        <a:rPr lang="en-US" sz="5200" i="1">
                          <a:latin typeface="Cambria Math"/>
                        </a:rPr>
                        <m:t>𝐴</m:t>
                      </m:r>
                      <m:r>
                        <a:rPr lang="en-US" sz="5200" i="1">
                          <a:latin typeface="Cambria Math"/>
                        </a:rPr>
                        <m:t>(</m:t>
                      </m:r>
                      <m:r>
                        <a:rPr lang="en-US" sz="5200" i="1">
                          <a:latin typeface="Cambria Math"/>
                        </a:rPr>
                        <m:t>𝑎</m:t>
                      </m:r>
                      <m:r>
                        <a:rPr lang="en-US" sz="5200" i="1">
                          <a:latin typeface="Cambria Math"/>
                        </a:rPr>
                        <m:t>,</m:t>
                      </m:r>
                      <m:r>
                        <a:rPr lang="en-US" sz="5200" i="1">
                          <a:latin typeface="Cambria Math"/>
                        </a:rPr>
                        <m:t>𝑏</m:t>
                      </m:r>
                      <m:r>
                        <a:rPr lang="en-US" sz="5200" i="1">
                          <a:latin typeface="Cambria Math"/>
                        </a:rPr>
                        <m:t>,</m:t>
                      </m:r>
                      <m:r>
                        <a:rPr lang="en-US" sz="5200" i="1">
                          <a:latin typeface="Cambria Math"/>
                        </a:rPr>
                        <m:t>0</m:t>
                      </m:r>
                      <m:r>
                        <a:rPr lang="en-US" sz="52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5200" dirty="0">
                  <a:latin typeface="+mj-lt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429" y="9067800"/>
                <a:ext cx="8546892" cy="89255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15987" y="10078118"/>
                <a:ext cx="6523196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+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𝐴</m:t>
                    </m:r>
                    <m:r>
                      <a:rPr lang="en-US" sz="5200" i="1">
                        <a:latin typeface="Cambria Math"/>
                      </a:rPr>
                      <m:t>∈(</m:t>
                    </m:r>
                    <m:r>
                      <a:rPr lang="en-US" sz="5200" i="1">
                        <a:latin typeface="Cambria Math"/>
                      </a:rPr>
                      <m:t>𝑆</m:t>
                    </m:r>
                    <m:r>
                      <a:rPr lang="en-US" sz="52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87" y="10078118"/>
                <a:ext cx="6523196" cy="892552"/>
              </a:xfrm>
              <a:prstGeom prst="rect">
                <a:avLst/>
              </a:prstGeom>
              <a:blipFill rotWithShape="1">
                <a:blip r:embed="rId6"/>
                <a:stretch>
                  <a:fillRect l="-4673" t="-17007" r="-3832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164387" y="10058400"/>
                <a:ext cx="6198941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𝑏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1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387" y="10058400"/>
                <a:ext cx="6198941" cy="892552"/>
              </a:xfrm>
              <a:prstGeom prst="rect">
                <a:avLst/>
              </a:prstGeom>
              <a:blipFill rotWithShape="1">
                <a:blip r:embed="rId7"/>
                <a:stretch>
                  <a:fillRect l="-4916" t="-17123" r="-2458" b="-39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434265" y="10970670"/>
                <a:ext cx="22079340" cy="1772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Lúc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này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tiếp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tuyến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(</m:t>
                    </m:r>
                    <m:r>
                      <a:rPr lang="en-US" sz="5200" i="1">
                        <a:latin typeface="Cambria Math"/>
                      </a:rPr>
                      <m:t>𝑆</m:t>
                    </m:r>
                    <m:r>
                      <a:rPr lang="en-US" sz="52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tiếp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𝑆</m:t>
                        </m:r>
                      </m:e>
                    </m:d>
                    <m:r>
                      <a:rPr lang="vi-VN" sz="52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𝐴</m:t>
                    </m:r>
                    <m:r>
                      <m:rPr>
                        <m:nor/>
                      </m:rPr>
                      <a:rPr lang="vi-VN" sz="5200" b="0" i="0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ô 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á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ti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ế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tuy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ế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5200" i="1">
                        <a:latin typeface="Cambria Math"/>
                      </a:rPr>
                      <m:t>(</m:t>
                    </m:r>
                    <m:r>
                      <a:rPr lang="en-US" sz="5200" i="1">
                        <a:latin typeface="Cambria Math"/>
                      </a:rPr>
                      <m:t>𝑆</m:t>
                    </m:r>
                    <m:r>
                      <a:rPr lang="en-US" sz="5200" i="1">
                        <a:latin typeface="Cambria Math"/>
                      </a:rPr>
                      <m:t>)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200" dirty="0" err="1">
                        <a:latin typeface="Times New Roman" pitchFamily="18" charset="0"/>
                        <a:cs typeface="Times New Roman" pitchFamily="18" charset="0"/>
                      </a:rPr>
                      <m:t>vu</m:t>
                    </m:r>
                    <m:r>
                      <m:rPr>
                        <m:nor/>
                      </m:rPr>
                      <a:rPr lang="en-US" sz="5200" dirty="0" err="1">
                        <a:latin typeface="Times New Roman" pitchFamily="18" charset="0"/>
                        <a:cs typeface="Times New Roman" pitchFamily="18" charset="0"/>
                      </a:rPr>
                      <m:t>ô</m:t>
                    </m:r>
                    <m:r>
                      <m:rPr>
                        <m:nor/>
                      </m:rPr>
                      <a:rPr lang="en-US" sz="5200" dirty="0" err="1">
                        <a:latin typeface="Times New Roman" pitchFamily="18" charset="0"/>
                        <a:cs typeface="Times New Roman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200" dirty="0" err="1">
                        <a:latin typeface="Times New Roman" pitchFamily="18" charset="0"/>
                        <a:cs typeface="Times New Roman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5200" dirty="0" err="1">
                        <a:latin typeface="Times New Roman" pitchFamily="18" charset="0"/>
                        <a:cs typeface="Times New Roman" pitchFamily="18" charset="0"/>
                      </a:rPr>
                      <m:t>ó</m:t>
                    </m:r>
                    <m:r>
                      <m:rPr>
                        <m:nor/>
                      </m:rPr>
                      <a:rPr lang="en-US" sz="5200" dirty="0" err="1">
                        <a:latin typeface="Times New Roman" pitchFamily="18" charset="0"/>
                        <a:cs typeface="Times New Roman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200" dirty="0" err="1">
                        <a:latin typeface="Times New Roman" pitchFamily="18" charset="0"/>
                        <a:cs typeface="Times New Roman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5200" dirty="0" err="1">
                        <a:latin typeface="Times New Roman" pitchFamily="18" charset="0"/>
                        <a:cs typeface="Times New Roman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5200" dirty="0" err="1">
                        <a:latin typeface="Times New Roman" pitchFamily="18" charset="0"/>
                        <a:cs typeface="Times New Roman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200" dirty="0" err="1">
                        <a:latin typeface="Times New Roman" pitchFamily="18" charset="0"/>
                        <a:cs typeface="Times New Roman" pitchFamily="18" charset="0"/>
                      </a:rPr>
                      <m:t>nhau</m:t>
                    </m:r>
                    <m:r>
                      <m:rPr>
                        <m:nor/>
                      </m:rPr>
                      <a:rPr lang="en-US" sz="5200" dirty="0">
                        <a:latin typeface="Times New Roman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265" y="10970670"/>
                <a:ext cx="22079340" cy="1772537"/>
              </a:xfrm>
              <a:prstGeom prst="rect">
                <a:avLst/>
              </a:prstGeom>
              <a:blipFill rotWithShape="1">
                <a:blip r:embed="rId8"/>
                <a:stretch>
                  <a:fillRect l="-1380" t="-6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506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58787" y="-228600"/>
            <a:ext cx="23672882" cy="13868400"/>
            <a:chOff x="184495" y="3712622"/>
            <a:chExt cx="11834900" cy="69342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678160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12622"/>
              <a:ext cx="2388055" cy="564998"/>
              <a:chOff x="1275608" y="6378164"/>
              <a:chExt cx="4681455" cy="102657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65371" y="4913044"/>
                <a:ext cx="911494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76905" y="641280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515034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313688" y="2379464"/>
                <a:ext cx="21700299" cy="2226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𝑎</m:t>
                    </m:r>
                    <m:r>
                      <a:rPr lang="en-US" sz="5200" i="1">
                        <a:latin typeface="Cambria Math"/>
                      </a:rPr>
                      <m:t>,</m:t>
                    </m:r>
                    <m:r>
                      <a:rPr lang="en-US" sz="5200" i="1">
                        <a:latin typeface="Cambria Math"/>
                      </a:rPr>
                      <m:t>𝑏</m:t>
                    </m:r>
                    <m:r>
                      <a:rPr lang="en-US" sz="5200" i="1">
                        <a:latin typeface="Cambria Math"/>
                      </a:rPr>
                      <m:t>,</m:t>
                    </m:r>
                    <m:r>
                      <a:rPr lang="en-US" sz="5200" i="1">
                        <a:latin typeface="Cambria Math"/>
                      </a:rPr>
                      <m:t>𝑐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này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4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endParaRPr lang="vi-VN" sz="5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                              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=−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=−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688" y="2379464"/>
                <a:ext cx="21700299" cy="2226892"/>
              </a:xfrm>
              <a:prstGeom prst="rect">
                <a:avLst/>
              </a:prstGeom>
              <a:blipFill rotWithShape="1">
                <a:blip r:embed="rId3"/>
                <a:stretch>
                  <a:fillRect l="-1433" t="-6831" b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/>
              <p:cNvSpPr/>
              <p:nvPr/>
            </p:nvSpPr>
            <p:spPr>
              <a:xfrm>
                <a:off x="5917523" y="1600200"/>
                <a:ext cx="3938835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𝑏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1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523" y="1600200"/>
                <a:ext cx="3938835" cy="892552"/>
              </a:xfrm>
              <a:prstGeom prst="rect">
                <a:avLst/>
              </a:prstGeom>
              <a:blipFill rotWithShape="1">
                <a:blip r:embed="rId4"/>
                <a:stretch>
                  <a:fillRect t="-17123" r="-6811" b="-38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13579" y="4682915"/>
                <a:ext cx="8703088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+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𝐴</m:t>
                    </m:r>
                  </m:oMath>
                </a14:m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nằm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ngoài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(</m:t>
                    </m:r>
                    <m:r>
                      <a:rPr lang="en-US" sz="5200" i="1">
                        <a:latin typeface="Cambria Math"/>
                      </a:rPr>
                      <m:t>𝑆</m:t>
                    </m:r>
                    <m:r>
                      <a:rPr lang="en-US" sz="52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579" y="4682915"/>
                <a:ext cx="8703088" cy="892552"/>
              </a:xfrm>
              <a:prstGeom prst="rect">
                <a:avLst/>
              </a:prstGeom>
              <a:blipFill rotWithShape="1">
                <a:blip r:embed="rId5"/>
                <a:stretch>
                  <a:fillRect l="-3571" t="-17007" r="-2591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66001" y="4682556"/>
                <a:ext cx="20925273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                                                    </a:t>
                </a:r>
                <a:r>
                  <a:rPr lang="en-US" sz="5200" dirty="0" err="1" smtClean="0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tiếp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tuyến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đi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qua 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A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nón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đỉnh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𝐴</m:t>
                    </m:r>
                  </m:oMath>
                </a14:m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tiếp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tuyến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này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 smtClean="0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𝐴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001" y="4682556"/>
                <a:ext cx="20925273" cy="1692771"/>
              </a:xfrm>
              <a:prstGeom prst="rect">
                <a:avLst/>
              </a:prstGeom>
              <a:blipFill rotWithShape="1">
                <a:blip r:embed="rId6"/>
                <a:stretch>
                  <a:fillRect l="-1456" t="-8993" r="-641" b="-19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413578" y="6431316"/>
                <a:ext cx="20877695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Điều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kiện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ít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5200" dirty="0" err="1" smtClean="0">
                    <a:latin typeface="Times New Roman" pitchFamily="18" charset="0"/>
                    <a:cs typeface="Times New Roman" pitchFamily="18" charset="0"/>
                  </a:rPr>
                  <a:t>tiế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tuyến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 smtClean="0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 smtClean="0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ở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đỉnh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nón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lớn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hơn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9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578" y="6431316"/>
                <a:ext cx="20877695" cy="1692771"/>
              </a:xfrm>
              <a:prstGeom prst="rect">
                <a:avLst/>
              </a:prstGeom>
              <a:blipFill rotWithShape="1">
                <a:blip r:embed="rId7"/>
                <a:stretch>
                  <a:fillRect l="-1489" t="-8993" r="-759" b="-19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525587" y="8340156"/>
                <a:ext cx="4968796" cy="15490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Khi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𝐼𝐴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&gt;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𝑅</m:t>
                              </m:r>
                            </m:e>
                          </m:m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𝐼𝐴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≤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6</m:t>
                                  </m:r>
                                </m:e>
                              </m:rad>
                            </m:e>
                          </m:mr>
                        </m:m>
                      </m:e>
                    </m:d>
                  </m:oMath>
                </a14:m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587" y="8340156"/>
                <a:ext cx="4968796" cy="1549078"/>
              </a:xfrm>
              <a:prstGeom prst="rect">
                <a:avLst/>
              </a:prstGeom>
              <a:blipFill rotWithShape="1">
                <a:blip r:embed="rId8"/>
                <a:stretch>
                  <a:fillRect l="-6135" b="-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514395" y="8340156"/>
                <a:ext cx="4909677" cy="1561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52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5200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sz="52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5200" i="1">
                                  <a:latin typeface="Cambria Math"/>
                                </a:rPr>
                                <m:t>&gt;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52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5200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sz="52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5200" i="1">
                                  <a:latin typeface="Cambria Math"/>
                                </a:rPr>
                                <m:t>≤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5200" dirty="0"/>
                  <a:t>.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395" y="8340156"/>
                <a:ext cx="4909677" cy="1561133"/>
              </a:xfrm>
              <a:prstGeom prst="rect">
                <a:avLst/>
              </a:prstGeom>
              <a:blipFill rotWithShape="1">
                <a:blip r:embed="rId9"/>
                <a:stretch>
                  <a:fillRect r="-5217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220787" y="10723483"/>
                <a:ext cx="22113679" cy="15750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20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=−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5200" dirty="0"/>
                  <a:t>,</a:t>
                </a:r>
                <a:r>
                  <a:rPr lang="vi-VN" sz="520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5200" dirty="0"/>
                  <a:t>,</a:t>
                </a:r>
                <a:r>
                  <a:rPr lang="vi-VN" sz="520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5200" dirty="0"/>
                  <a:t>,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=−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5200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=−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=−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vi-VN" sz="5200" dirty="0" smtClean="0"/>
                  <a:t>’</a:t>
                </a:r>
                <a:r>
                  <a:rPr lang="en-US" sz="52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=−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vi-VN" sz="5200" dirty="0"/>
                  <a:t>’</a:t>
                </a:r>
                <a:r>
                  <a:rPr lang="en-US" sz="52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vi-VN" sz="5200" b="0" i="1" smtClean="0">
                                <a:latin typeface="Cambria Math"/>
                              </a:rPr>
                            </m:ctrlPr>
                          </m:sSup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sz="5200" i="1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sz="5200" i="1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𝑏</m:t>
                                  </m:r>
                                  <m:r>
                                    <a:rPr lang="en-US" sz="5200" i="1">
                                      <a:latin typeface="Cambria Math"/>
                                    </a:rPr>
                                    <m:t>=−</m:t>
                                  </m:r>
                                  <m:r>
                                    <a:rPr lang="en-US" sz="5200" i="1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  <m:sup>
                            <m:r>
                              <a:rPr lang="vi-VN" sz="52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begChr m:val="{"/>
                            <m:endChr m:val=""/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sz="5200" i="1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sz="5200" i="1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𝑏</m:t>
                                  </m:r>
                                  <m:r>
                                    <a:rPr lang="en-US" sz="5200" i="1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sz="5200" i="1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endParaRPr lang="en-US" sz="52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787" y="10723483"/>
                <a:ext cx="22113679" cy="1575047"/>
              </a:xfrm>
              <a:prstGeom prst="rect">
                <a:avLst/>
              </a:prstGeom>
              <a:blipFill rotWithShape="1">
                <a:blip r:embed="rId10"/>
                <a:stretch>
                  <a:fillRect b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398067" y="9851648"/>
                <a:ext cx="21311119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𝑎</m:t>
                    </m:r>
                    <m:r>
                      <a:rPr lang="en-US" sz="5200" i="1">
                        <a:latin typeface="Cambria Math"/>
                      </a:rPr>
                      <m:t>,</m:t>
                    </m:r>
                    <m:r>
                      <a:rPr lang="en-US" sz="5200" i="1">
                        <a:latin typeface="Cambria Math"/>
                      </a:rPr>
                      <m:t>𝑏</m:t>
                    </m:r>
                    <m:r>
                      <a:rPr lang="en-US" sz="5200" i="1">
                        <a:latin typeface="Cambria Math"/>
                      </a:rPr>
                      <m:t>,</m:t>
                    </m:r>
                    <m:r>
                      <a:rPr lang="en-US" sz="5200" i="1">
                        <a:latin typeface="Cambria Math"/>
                      </a:rPr>
                      <m:t>𝑐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5200" dirty="0" err="1" smtClean="0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8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 smtClean="0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067" y="9851648"/>
                <a:ext cx="21311119" cy="892552"/>
              </a:xfrm>
              <a:prstGeom prst="rect">
                <a:avLst/>
              </a:prstGeom>
              <a:blipFill rotWithShape="1">
                <a:blip r:embed="rId11"/>
                <a:stretch>
                  <a:fillRect l="-1430" t="-17007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1379923" y="12507107"/>
            <a:ext cx="1043266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5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2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5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5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>
                <a:latin typeface="Times New Roman" pitchFamily="18" charset="0"/>
                <a:cs typeface="Times New Roman" pitchFamily="18" charset="0"/>
              </a:rPr>
              <a:t>thỏa</a:t>
            </a:r>
            <a:r>
              <a:rPr lang="en-US" sz="5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5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53988" y="76200"/>
            <a:ext cx="23727750" cy="2233008"/>
            <a:chOff x="222992" y="2080087"/>
            <a:chExt cx="11862330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22992" y="2080087"/>
              <a:ext cx="3114571" cy="1116500"/>
              <a:chOff x="5513098" y="1557992"/>
              <a:chExt cx="3104012" cy="1037945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513098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257686" y="1872514"/>
                <a:ext cx="2280848" cy="414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200" i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12.</a:t>
                </a:r>
                <a:endParaRPr lang="en-US" sz="52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249780" y="1882289"/>
                <a:ext cx="2280848" cy="41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5200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5200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  <a:endParaRPr lang="en-US" sz="52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114370" y="1748231"/>
                <a:ext cx="2280848" cy="41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200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16.</a:t>
                </a:r>
                <a:endParaRPr lang="en-US" sz="52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123623" y="1761297"/>
                <a:ext cx="2493487" cy="41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200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</a:t>
                </a:r>
                <a:endParaRPr lang="en-US" sz="52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153987" y="596882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31599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2" grpId="0"/>
      <p:bldP spid="4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78234" y="9372600"/>
            <a:ext cx="23672882" cy="4343400"/>
            <a:chOff x="184495" y="3636275"/>
            <a:chExt cx="11834900" cy="21717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94275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2" y="238104"/>
            <a:ext cx="23815894" cy="2809896"/>
            <a:chOff x="534987" y="1647866"/>
            <a:chExt cx="23340848" cy="2356356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1"/>
              <a:ext cx="23120186" cy="22833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624600" y="1653394"/>
                <a:ext cx="2097638" cy="85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4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0AB9FB-A402-43C6-830F-BAC47ED452D0}"/>
              </a:ext>
            </a:extLst>
          </p:cNvPr>
          <p:cNvGrpSpPr/>
          <p:nvPr/>
        </p:nvGrpSpPr>
        <p:grpSpPr>
          <a:xfrm>
            <a:off x="946448" y="3486737"/>
            <a:ext cx="14270049" cy="1234536"/>
            <a:chOff x="1458731" y="6315699"/>
            <a:chExt cx="13691398" cy="123453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0839FD11-1E39-4EBB-A7FB-DEB39691C378}"/>
                </a:ext>
              </a:extLst>
            </p:cNvPr>
            <p:cNvSpPr/>
            <p:nvPr/>
          </p:nvSpPr>
          <p:spPr>
            <a:xfrm>
              <a:off x="2048926" y="6315699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lvl="1"/>
              <a:endParaRPr lang="en-US" sz="6600" dirty="0">
                <a:solidFill>
                  <a:schemeClr val="bg1"/>
                </a:solidFill>
                <a:latin typeface="Times New Roman"/>
                <a:ea typeface="Calibri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2194087-0D43-42CA-A1D2-4373C69CC457}"/>
              </a:ext>
            </a:extLst>
          </p:cNvPr>
          <p:cNvGrpSpPr/>
          <p:nvPr/>
        </p:nvGrpSpPr>
        <p:grpSpPr>
          <a:xfrm>
            <a:off x="952415" y="5044587"/>
            <a:ext cx="14289172" cy="1234536"/>
            <a:chOff x="1458731" y="6334162"/>
            <a:chExt cx="13709746" cy="123453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FB0B6341-256C-4170-AF4E-1216E5EDD04C}"/>
                </a:ext>
              </a:extLst>
            </p:cNvPr>
            <p:cNvSpPr/>
            <p:nvPr/>
          </p:nvSpPr>
          <p:spPr>
            <a:xfrm>
              <a:off x="206727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lvl="1" indent="0">
                <a:buNone/>
              </a:pPr>
              <a:endParaRPr lang="en-US" sz="6600" dirty="0">
                <a:solidFill>
                  <a:schemeClr val="bg1"/>
                </a:solidFill>
                <a:latin typeface="Times New Roman"/>
                <a:ea typeface="Calibri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D274B26-9415-432A-9282-BDEF246F0009}"/>
              </a:ext>
            </a:extLst>
          </p:cNvPr>
          <p:cNvGrpSpPr/>
          <p:nvPr/>
        </p:nvGrpSpPr>
        <p:grpSpPr>
          <a:xfrm>
            <a:off x="915987" y="6629400"/>
            <a:ext cx="14325601" cy="1234536"/>
            <a:chOff x="1102479" y="6364811"/>
            <a:chExt cx="13744697" cy="123453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6E15A8FC-94CE-45FB-8D02-B33F2327F992}"/>
                </a:ext>
              </a:extLst>
            </p:cNvPr>
            <p:cNvSpPr/>
            <p:nvPr/>
          </p:nvSpPr>
          <p:spPr>
            <a:xfrm>
              <a:off x="1745972" y="6364811"/>
              <a:ext cx="13101204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spcBef>
                  <a:spcPts val="1800"/>
                </a:spcBef>
              </a:pPr>
              <a:endParaRPr lang="vi-VN" sz="6600" b="1" i="1" dirty="0" smtClean="0">
                <a:solidFill>
                  <a:schemeClr val="bg1"/>
                </a:solidFill>
                <a:latin typeface="Cambria Math"/>
                <a:ea typeface="Calibri"/>
                <a:cs typeface="Times New Roman"/>
              </a:endParaRPr>
            </a:p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r>
                <a:rPr lang="vi-VN" sz="66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vi-VN" sz="6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0D6B711C-CC2A-45AE-A2BD-46B4ECA3D81C}"/>
                </a:ext>
              </a:extLst>
            </p:cNvPr>
            <p:cNvSpPr/>
            <p:nvPr/>
          </p:nvSpPr>
          <p:spPr>
            <a:xfrm>
              <a:off x="1102479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E278C7C5-EAEF-4F1A-B3FB-29FCE054F0E0}"/>
              </a:ext>
            </a:extLst>
          </p:cNvPr>
          <p:cNvGrpSpPr/>
          <p:nvPr/>
        </p:nvGrpSpPr>
        <p:grpSpPr>
          <a:xfrm>
            <a:off x="919426" y="8229600"/>
            <a:ext cx="14365372" cy="1234536"/>
            <a:chOff x="1458731" y="6334162"/>
            <a:chExt cx="13782856" cy="123453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C4F0F9CE-3F15-4D47-A2C9-5C6F65E0E3FB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7C2C013-2C1D-4DEE-A68B-FF23256FE92A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E148D75C-9524-4005-AADE-77AC280B7203}"/>
              </a:ext>
            </a:extLst>
          </p:cNvPr>
          <p:cNvSpPr/>
          <p:nvPr/>
        </p:nvSpPr>
        <p:spPr>
          <a:xfrm>
            <a:off x="839787" y="6754084"/>
            <a:ext cx="1197539" cy="10005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b="1" dirty="0" smtClean="0"/>
              <a:t>C</a:t>
            </a:r>
            <a:endParaRPr lang="en-US" sz="6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32904" y="624572"/>
                <a:ext cx="19380701" cy="1785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Cho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sô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́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phức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𝑧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𝑖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Tìm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phần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thực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vi-VN" sz="5500" dirty="0" smtClean="0">
                    <a:latin typeface="Times New Roman"/>
                    <a:ea typeface="Calibri"/>
                    <a:cs typeface="Times New Roman"/>
                  </a:rPr>
                  <a:t>và</a:t>
                </a:r>
                <a:r>
                  <a:rPr lang="en-US" sz="5500" dirty="0" smtClean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phần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ảo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của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sô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́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phức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liên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hợp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số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phức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𝑧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  <a:endParaRPr lang="en-US" sz="55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904" y="624572"/>
                <a:ext cx="19380701" cy="1785104"/>
              </a:xfrm>
              <a:prstGeom prst="rect">
                <a:avLst/>
              </a:prstGeom>
              <a:blipFill rotWithShape="1">
                <a:blip r:embed="rId2"/>
                <a:stretch>
                  <a:fillRect l="-1730" t="-9215" r="-1478" b="-19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87098" y="3634645"/>
                <a:ext cx="12192000" cy="93871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914446" lvl="1" indent="0">
                  <a:buNone/>
                </a:pPr>
                <a:r>
                  <a:rPr lang="pl-PL" sz="5500" dirty="0" smtClean="0">
                    <a:solidFill>
                      <a:schemeClr val="bg1"/>
                    </a:solidFill>
                    <a:latin typeface="Times New Roman"/>
                    <a:ea typeface="Calibri"/>
                  </a:rPr>
                  <a:t>Phần thực bằng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</m:oMath>
                </a14:m>
                <a:r>
                  <a:rPr lang="pl-PL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 và phần ảo bằng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</m:oMath>
                </a14:m>
                <a:endParaRPr lang="en-US" sz="55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098" y="3634645"/>
                <a:ext cx="12192000" cy="938719"/>
              </a:xfrm>
              <a:prstGeom prst="rect">
                <a:avLst/>
              </a:prstGeom>
              <a:blipFill rotWithShape="1">
                <a:blip r:embed="rId3"/>
                <a:stretch>
                  <a:fillRect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058987" y="5157281"/>
                <a:ext cx="12192000" cy="93871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914446" lvl="1" indent="0">
                  <a:buNone/>
                </a:pPr>
                <a:r>
                  <a:rPr lang="pl-PL" sz="5500" dirty="0" smtClean="0">
                    <a:solidFill>
                      <a:schemeClr val="bg1"/>
                    </a:solidFill>
                    <a:latin typeface="Times New Roman"/>
                    <a:ea typeface="Calibri"/>
                  </a:rPr>
                  <a:t>Phần thực bằng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</m:oMath>
                </a14:m>
                <a:r>
                  <a:rPr lang="pl-PL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 và phần ảo bằng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𝑖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</m:oMath>
                </a14:m>
                <a:endParaRPr lang="en-US" sz="5500" dirty="0">
                  <a:solidFill>
                    <a:schemeClr val="bg1"/>
                  </a:solidFill>
                  <a:latin typeface="Times New Roman"/>
                  <a:ea typeface="Calibri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987" y="5157281"/>
                <a:ext cx="12192000" cy="938719"/>
              </a:xfrm>
              <a:prstGeom prst="rect">
                <a:avLst/>
              </a:prstGeom>
              <a:blipFill rotWithShape="1">
                <a:blip r:embed="rId4"/>
                <a:stretch>
                  <a:fillRect t="-17532" b="-39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2058987" y="6757481"/>
                <a:ext cx="12192000" cy="93871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914446" lvl="1" indent="0">
                  <a:buNone/>
                </a:pPr>
                <a:r>
                  <a:rPr lang="pl-PL" sz="5500" dirty="0" smtClean="0">
                    <a:solidFill>
                      <a:schemeClr val="bg1"/>
                    </a:solidFill>
                    <a:latin typeface="Times New Roman"/>
                    <a:ea typeface="Calibri"/>
                  </a:rPr>
                  <a:t>Phần thực bằng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</m:oMath>
                </a14:m>
                <a:r>
                  <a:rPr lang="pl-PL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 và phần ảo bằng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</m:oMath>
                </a14:m>
                <a:endParaRPr lang="en-US" sz="55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987" y="6757481"/>
                <a:ext cx="12192000" cy="938719"/>
              </a:xfrm>
              <a:prstGeom prst="rect">
                <a:avLst/>
              </a:prstGeom>
              <a:blipFill rotWithShape="1">
                <a:blip r:embed="rId5"/>
                <a:stretch>
                  <a:fillRect t="-19481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135186" y="8382000"/>
                <a:ext cx="13149611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46" lvl="1" indent="0">
                  <a:buNone/>
                </a:pPr>
                <a:r>
                  <a:rPr lang="pl-PL" sz="5500" dirty="0" smtClean="0">
                    <a:solidFill>
                      <a:schemeClr val="bg1"/>
                    </a:solidFill>
                    <a:latin typeface="Times New Roman"/>
                    <a:ea typeface="Calibri"/>
                  </a:rPr>
                  <a:t>Phần thực bằng </a:t>
                </a:r>
                <a14:m>
                  <m:oMath xmlns:m="http://schemas.openxmlformats.org/officeDocument/2006/math">
                    <m:r>
                      <a:rPr lang="vi-VN" sz="5500" b="0" i="0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−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</m:oMath>
                </a14:m>
                <a:r>
                  <a:rPr lang="pl-PL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 và phần ảo bằng </a:t>
                </a:r>
                <a14:m>
                  <m:oMath xmlns:m="http://schemas.openxmlformats.org/officeDocument/2006/math"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𝑖</m:t>
                    </m:r>
                    <m:r>
                      <a:rPr lang="en-US" sz="5500" i="1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</m:oMath>
                </a14:m>
                <a:endParaRPr lang="en-US" sz="5500" dirty="0">
                  <a:solidFill>
                    <a:schemeClr val="bg1"/>
                  </a:solidFill>
                  <a:latin typeface="Times New Roman"/>
                  <a:ea typeface="Calibri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186" y="8382000"/>
                <a:ext cx="13149611" cy="938719"/>
              </a:xfrm>
              <a:prstGeom prst="rect">
                <a:avLst/>
              </a:prstGeom>
              <a:blipFill rotWithShape="1">
                <a:blip r:embed="rId6"/>
                <a:stretch>
                  <a:fillRect t="-17532" b="-39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764366" y="10911297"/>
                <a:ext cx="17354021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dirty="0" smtClean="0">
                    <a:latin typeface="Times New Roman"/>
                    <a:ea typeface="Calibri"/>
                  </a:rPr>
                  <a:t>Số </a:t>
                </a:r>
                <a:r>
                  <a:rPr lang="en-US" sz="5500" dirty="0" err="1">
                    <a:latin typeface="Times New Roman"/>
                    <a:ea typeface="Calibri"/>
                  </a:rPr>
                  <a:t>phức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liên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hợp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số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phức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</a:rPr>
                      <m:t>𝑧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4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−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3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𝑖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5500" i="1">
                            <a:latin typeface="Cambria Math"/>
                            <a:ea typeface="Calibri"/>
                          </a:rPr>
                        </m:ctrlPr>
                      </m:barPr>
                      <m:e>
                        <m:r>
                          <a:rPr lang="en-US" sz="5500" i="1">
                            <a:latin typeface="Cambria Math"/>
                            <a:ea typeface="Calibri"/>
                          </a:rPr>
                          <m:t>𝑧</m:t>
                        </m:r>
                      </m:e>
                    </m:bar>
                    <m:r>
                      <a:rPr lang="en-US" sz="5500" i="1">
                        <a:latin typeface="Cambria Math"/>
                        <a:ea typeface="Calibri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4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+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3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𝑖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366" y="10911297"/>
                <a:ext cx="17354021" cy="938719"/>
              </a:xfrm>
              <a:prstGeom prst="rect">
                <a:avLst/>
              </a:prstGeom>
              <a:blipFill rotWithShape="1">
                <a:blip r:embed="rId7"/>
                <a:stretch>
                  <a:fillRect l="-1897" t="-17532" b="-39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817025" y="12070379"/>
                <a:ext cx="12575879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5500" dirty="0">
                    <a:latin typeface="Times New Roman"/>
                    <a:ea typeface="Calibri"/>
                  </a:rPr>
                  <a:t>Suy ra phần thực bằng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4</m:t>
                    </m:r>
                  </m:oMath>
                </a14:m>
                <a:r>
                  <a:rPr lang="pl-PL" sz="5500" dirty="0">
                    <a:latin typeface="Times New Roman"/>
                    <a:ea typeface="Calibri"/>
                  </a:rPr>
                  <a:t> và phần ảo bằng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3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</m:oMath>
                </a14:m>
                <a:endParaRPr lang="en-US" sz="5500" dirty="0">
                  <a:latin typeface="Times New Roman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025" y="12070379"/>
                <a:ext cx="12575879" cy="938719"/>
              </a:xfrm>
              <a:prstGeom prst="rect">
                <a:avLst/>
              </a:prstGeom>
              <a:blipFill rotWithShape="1">
                <a:blip r:embed="rId8"/>
                <a:stretch>
                  <a:fillRect l="-2618" t="-17532" b="-39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514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9" grpId="0" animBg="1"/>
      <p:bldP spid="12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5334000"/>
            <a:ext cx="23672882" cy="8363804"/>
            <a:chOff x="184495" y="3636275"/>
            <a:chExt cx="11834900" cy="4181902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788675"/>
              <a:ext cx="11834900" cy="402950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76200"/>
            <a:ext cx="23815893" cy="3276600"/>
            <a:chOff x="534987" y="1292816"/>
            <a:chExt cx="23340848" cy="4727573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4299497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292816"/>
              <a:ext cx="3510880" cy="1673057"/>
              <a:chOff x="534987" y="1292816"/>
              <a:chExt cx="3510880" cy="167305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402760"/>
                <a:ext cx="3505200" cy="1563113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6" y="1292816"/>
                <a:ext cx="2744901" cy="1465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47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49022" y="3581400"/>
            <a:ext cx="23679365" cy="1620993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50745"/>
                <a:ext cx="2280848" cy="414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200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78.</a:t>
                </a:r>
                <a:endParaRPr lang="en-US" sz="52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59719" y="274320"/>
                <a:ext cx="22653886" cy="2890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                    </a:t>
                </a:r>
                <a:r>
                  <a:rPr lang="x-none" sz="5200" smtClean="0"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x-none" sz="5200">
                    <a:latin typeface="Times New Roman" pitchFamily="18" charset="0"/>
                    <a:cs typeface="Times New Roman" pitchFamily="18" charset="0"/>
                  </a:rPr>
                  <a:t>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func>
                          <m:func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funcPr>
                          <m:fName>
                            <m:sSubSup>
                              <m:sSub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3</m:t>
                                </m:r>
                              </m:sup>
                            </m:sSubSup>
                          </m:fName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</m:e>
                        </m:func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7</m:t>
                        </m:r>
                        <m:func>
                          <m:func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funcPr>
                          <m:fName>
                            <m:sSubSup>
                              <m:sSub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fName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</m:e>
                        </m:func>
                        <m:r>
                          <a:rPr lang="en-US" sz="5200" i="1">
                            <a:latin typeface="Cambria Math"/>
                          </a:rPr>
                          <m:t>+</m:t>
                        </m:r>
                        <m:r>
                          <a:rPr lang="en-US" sz="5200" i="1">
                            <a:latin typeface="Cambria Math"/>
                          </a:rPr>
                          <m:t>4</m:t>
                        </m:r>
                        <m:func>
                          <m:func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52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5200" i="1">
                                        <a:latin typeface="Cambria Math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en-US" sz="5200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ad>
                      <m:radPr>
                        <m:degHide m:val="on"/>
                        <m:ctrlPr>
                          <a:rPr lang="en-US" sz="5200" i="1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</a:rPr>
                              <m:t>3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𝑚</m:t>
                        </m:r>
                      </m:e>
                    </m:rad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x-none" sz="5200">
                    <a:latin typeface="Times New Roman" pitchFamily="18" charset="0"/>
                    <a:cs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𝑚</m:t>
                    </m:r>
                  </m:oMath>
                </a14:m>
                <a:r>
                  <a:rPr lang="x-none" sz="5200">
                    <a:latin typeface="Times New Roman" pitchFamily="18" charset="0"/>
                    <a:cs typeface="Times New Roman" pitchFamily="18" charset="0"/>
                  </a:rPr>
                  <a:t> là tham số thực). Có tất cả</a:t>
                </a:r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x-none" sz="5200">
                    <a:latin typeface="Times New Roman" pitchFamily="18" charset="0"/>
                    <a:cs typeface="Times New Roman" pitchFamily="18" charset="0"/>
                  </a:rPr>
                  <a:t>bao nhiêu giá trị nguyên dương của </a:t>
                </a:r>
                <a14:m>
                  <m:oMath xmlns:m="http://schemas.openxmlformats.org/officeDocument/2006/math">
                    <m:r>
                      <a:rPr lang="x-none" sz="5200" i="1">
                        <a:latin typeface="Cambria Math"/>
                      </a:rPr>
                      <m:t>𝑚</m:t>
                    </m:r>
                  </m:oMath>
                </a14:m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x-none" sz="5200">
                    <a:latin typeface="Times New Roman" pitchFamily="18" charset="0"/>
                    <a:cs typeface="Times New Roman" pitchFamily="18" charset="0"/>
                  </a:rPr>
                  <a:t>để phương trình đã cho có đúng hai nghiệm phân biệt?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19" y="274320"/>
                <a:ext cx="22653886" cy="2890343"/>
              </a:xfrm>
              <a:prstGeom prst="rect">
                <a:avLst/>
              </a:prstGeom>
              <a:blipFill rotWithShape="1">
                <a:blip r:embed="rId3"/>
                <a:stretch>
                  <a:fillRect l="-1346" b="-11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7145103" y="3886200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80.</a:t>
            </a:r>
            <a:endParaRPr lang="en-US" sz="52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406977" y="3962400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81.</a:t>
            </a:r>
            <a:endParaRPr lang="en-US" sz="52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8935795" y="3886200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79.</a:t>
            </a:r>
            <a:endParaRPr lang="en-US" sz="52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297573" y="5943600"/>
                <a:ext cx="3954352" cy="1457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Đk: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&gt;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0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𝑥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</a:rPr>
                              <m:t>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𝑚</m:t>
                            </m:r>
                          </m:e>
                        </m:eqArr>
                      </m:e>
                    </m:d>
                  </m:oMath>
                </a14:m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5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573" y="5943600"/>
                <a:ext cx="3954352" cy="1457322"/>
              </a:xfrm>
              <a:prstGeom prst="rect">
                <a:avLst/>
              </a:prstGeom>
              <a:blipFill rotWithShape="1">
                <a:blip r:embed="rId4"/>
                <a:stretch>
                  <a:fillRect l="-7704" r="-6934" b="-3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-379413" y="7365323"/>
                <a:ext cx="21491633" cy="14575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5200" i="0">
                          <a:latin typeface="Cambria Math"/>
                        </a:rPr>
                        <m:t>Ph</m:t>
                      </m:r>
                      <m:r>
                        <a:rPr lang="vi-VN" sz="5200" i="0">
                          <a:latin typeface="Cambria Math"/>
                        </a:rPr>
                        <m:t>ươ</m:t>
                      </m:r>
                      <m:r>
                        <m:rPr>
                          <m:sty m:val="p"/>
                        </m:rPr>
                        <a:rPr lang="vi-VN" sz="5200" i="0">
                          <a:latin typeface="Cambria Math"/>
                        </a:rPr>
                        <m:t>ng</m:t>
                      </m:r>
                      <m:r>
                        <a:rPr lang="vi-VN" sz="5200" i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5200" i="0">
                          <a:latin typeface="Cambria Math"/>
                        </a:rPr>
                        <m:t>tr</m:t>
                      </m:r>
                      <m:r>
                        <a:rPr lang="vi-VN" sz="5200" i="0">
                          <a:latin typeface="Cambria Math"/>
                        </a:rPr>
                        <m:t>ì</m:t>
                      </m:r>
                      <m:r>
                        <m:rPr>
                          <m:sty m:val="p"/>
                        </m:rPr>
                        <a:rPr lang="vi-VN" sz="5200" i="0">
                          <a:latin typeface="Cambria Math"/>
                        </a:rPr>
                        <m:t>nh</m:t>
                      </m:r>
                      <m:r>
                        <a:rPr lang="vi-VN" sz="5200" i="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5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5200" i="1">
                              <a:latin typeface="Cambria Math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funcPr>
                            <m:fName>
                              <m:sSubSup>
                                <m:sSubSup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sz="52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5200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bSup>
                            </m:fName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5200" i="1">
                              <a:latin typeface="Cambria Math"/>
                            </a:rPr>
                            <m:t>−</m:t>
                          </m:r>
                          <m:r>
                            <a:rPr lang="en-US" sz="5200" i="1">
                              <a:latin typeface="Cambria Math"/>
                            </a:rPr>
                            <m:t>7</m:t>
                          </m:r>
                          <m:func>
                            <m:func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funcPr>
                            <m:fName>
                              <m:sSubSup>
                                <m:sSubSup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sz="52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52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fName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5200" i="1">
                              <a:latin typeface="Cambria Math"/>
                            </a:rPr>
                            <m:t>+</m:t>
                          </m:r>
                          <m:r>
                            <a:rPr lang="en-US" sz="5200" i="1">
                              <a:latin typeface="Cambria Math"/>
                            </a:rPr>
                            <m:t>4</m:t>
                          </m:r>
                          <m:func>
                            <m:func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sz="52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52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5200" i="1">
                                          <a:latin typeface="Cambria Math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5200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ad>
                        <m:radPr>
                          <m:degHide m:val="on"/>
                          <m:ctrlPr>
                            <a:rPr lang="en-US" sz="52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5200" i="1">
                              <a:latin typeface="Cambria Math"/>
                            </a:rPr>
                            <m:t>−</m:t>
                          </m:r>
                          <m:r>
                            <a:rPr lang="en-US" sz="5200" i="1">
                              <a:latin typeface="Cambria Math"/>
                            </a:rPr>
                            <m:t>𝑚</m:t>
                          </m:r>
                        </m:e>
                      </m:rad>
                      <m:r>
                        <a:rPr lang="en-US" sz="5200" i="1">
                          <a:latin typeface="Cambria Math"/>
                        </a:rPr>
                        <m:t>=</m:t>
                      </m:r>
                      <m:r>
                        <a:rPr lang="en-US" sz="5200" i="1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vi-VN" sz="5200" i="1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9413" y="7365323"/>
                <a:ext cx="21491633" cy="14575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878387" y="8822902"/>
                <a:ext cx="13520368" cy="967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⇔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5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5200" i="1">
                                        <a:latin typeface="Cambria Math"/>
                                      </a:rPr>
                                      <m:t>𝑙𝑜𝑔</m:t>
                                    </m:r>
                                  </m:e>
                                  <m:sub>
                                    <m:r>
                                      <a:rPr lang="en-US" sz="52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52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.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func>
                          <m:func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</m:e>
                        </m:func>
                        <m:r>
                          <a:rPr lang="en-US" sz="5200" i="1">
                            <a:latin typeface="Cambria Math"/>
                          </a:rPr>
                          <m:t>+</m:t>
                        </m:r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sz="5200" i="1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</a:rPr>
                              <m:t>3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𝑚</m:t>
                        </m:r>
                      </m:e>
                    </m:rad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5200" dirty="0"/>
                  <a:t> </a:t>
                </a:r>
                <a14:m>
                  <m:oMath xmlns:m="http://schemas.openxmlformats.org/officeDocument/2006/math">
                    <m:r>
                      <a:rPr lang="vi-VN" sz="5200">
                        <a:latin typeface="Cambria Math"/>
                      </a:rPr>
                      <m:t>    </m:t>
                    </m:r>
                  </m:oMath>
                </a14:m>
                <a:endParaRPr lang="vi-VN" sz="520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387" y="8822902"/>
                <a:ext cx="13520368" cy="96782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878387" y="10095531"/>
                <a:ext cx="5234575" cy="3118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200">
                          <a:latin typeface="Cambria Math"/>
                        </a:rPr>
                        <m:t> </m:t>
                      </m:r>
                      <m:r>
                        <a:rPr lang="en-US" sz="5200" i="1"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52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5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5200" i="1">
                                          <a:latin typeface="Cambria Math"/>
                                        </a:rPr>
                                        <m:t>𝑙𝑜𝑔</m:t>
                                      </m:r>
                                    </m:e>
                                    <m:sub>
                                      <m:r>
                                        <a:rPr lang="en-US" sz="52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2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5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5200" i="1">
                                          <a:latin typeface="Cambria Math"/>
                                        </a:rPr>
                                        <m:t>𝑙𝑜𝑔</m:t>
                                      </m:r>
                                    </m:e>
                                    <m:sub>
                                      <m:r>
                                        <a:rPr lang="en-US" sz="52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en-US" sz="5200" i="1">
                                  <a:latin typeface="Cambria Math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5200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52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sSup>
                                <m:sSup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5200" i="1">
                                      <a:latin typeface="Cambria Math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sz="52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𝑚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387" y="10095531"/>
                <a:ext cx="5234575" cy="311899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364787" y="10184723"/>
                <a:ext cx="4706097" cy="27593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4</m:t>
                            </m:r>
                          </m:e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5200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5200" i="1"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5200" i="1">
                                        <a:latin typeface="Cambria Math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</m:e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5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5200" i="1">
                                        <a:latin typeface="Cambria Math"/>
                                      </a:rPr>
                                      <m:t>𝑙𝑜𝑔</m:t>
                                    </m:r>
                                  </m:e>
                                  <m:sub>
                                    <m:r>
                                      <a:rPr lang="en-US" sz="5200" i="1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𝑚</m:t>
                                </m:r>
                              </m:e>
                            </m:func>
                          </m:e>
                        </m:eqArr>
                      </m:e>
                    </m:d>
                  </m:oMath>
                </a14:m>
                <a:r>
                  <a:rPr lang="vi-VN" sz="5200" dirty="0"/>
                  <a:t>.</a:t>
                </a:r>
                <a:endParaRPr lang="en-US" sz="52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4787" y="10184723"/>
                <a:ext cx="4706097" cy="2759345"/>
              </a:xfrm>
              <a:prstGeom prst="rect">
                <a:avLst/>
              </a:prstGeom>
              <a:blipFill rotWithShape="1">
                <a:blip r:embed="rId8"/>
                <a:stretch>
                  <a:fillRect r="-5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73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58787" y="-155124"/>
            <a:ext cx="23672882" cy="13868400"/>
            <a:chOff x="184495" y="3712622"/>
            <a:chExt cx="11834900" cy="69342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678160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12622"/>
              <a:ext cx="2388055" cy="564998"/>
              <a:chOff x="1275608" y="6378164"/>
              <a:chExt cx="4681455" cy="102657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65371" y="4913044"/>
                <a:ext cx="911494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76905" y="641280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515034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59753" y="3657600"/>
                <a:ext cx="11045716" cy="9795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200" dirty="0" smtClean="0">
                    <a:latin typeface="+mj-lt"/>
                  </a:rPr>
                  <a:t>* Với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𝑚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1</m:t>
                    </m:r>
                  </m:oMath>
                </a14:m>
                <a:r>
                  <a:rPr lang="vi-VN" sz="5200" dirty="0">
                    <a:latin typeface="+mj-lt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𝑥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5200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5200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en-US" sz="5200" i="1">
                            <a:latin typeface="Cambria Math"/>
                          </a:rPr>
                          <m:t>𝑚</m:t>
                        </m:r>
                      </m:e>
                    </m:func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</m:oMath>
                </a14:m>
                <a:r>
                  <a:rPr lang="vi-VN" sz="5200" dirty="0">
                    <a:latin typeface="+mj-lt"/>
                  </a:rPr>
                  <a:t> (loại). </a:t>
                </a:r>
                <a:endParaRPr lang="en-US" sz="52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753" y="3657600"/>
                <a:ext cx="11045716" cy="979564"/>
              </a:xfrm>
              <a:prstGeom prst="rect">
                <a:avLst/>
              </a:prstGeom>
              <a:blipFill rotWithShape="1">
                <a:blip r:embed="rId3"/>
                <a:stretch>
                  <a:fillRect l="-2815" t="-16770" r="-1876" b="-24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6530318" y="473210"/>
                <a:ext cx="3829959" cy="27593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4</m:t>
                            </m:r>
                          </m:e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5200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5200" i="1"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5200" i="1">
                                        <a:latin typeface="Cambria Math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</m:e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5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5200" i="1">
                                        <a:latin typeface="Cambria Math"/>
                                      </a:rPr>
                                      <m:t>𝑙𝑜𝑔</m:t>
                                    </m:r>
                                  </m:e>
                                  <m:sub>
                                    <m:r>
                                      <a:rPr lang="en-US" sz="5200" i="1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𝑚</m:t>
                                </m:r>
                              </m:e>
                            </m:func>
                          </m:e>
                        </m:eqArr>
                      </m:e>
                    </m:d>
                  </m:oMath>
                </a14:m>
                <a:r>
                  <a:rPr lang="vi-VN" sz="5200" dirty="0"/>
                  <a:t>.</a:t>
                </a:r>
                <a:endParaRPr lang="en-US" sz="5200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318" y="473210"/>
                <a:ext cx="3829959" cy="2759345"/>
              </a:xfrm>
              <a:prstGeom prst="rect">
                <a:avLst/>
              </a:prstGeom>
              <a:blipFill rotWithShape="1">
                <a:blip r:embed="rId4"/>
                <a:stretch>
                  <a:fillRect r="-6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321369" y="4800600"/>
                <a:ext cx="21759418" cy="1270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Do đó phương trình có 2 nghiệm phân biệt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𝑥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4</m:t>
                    </m:r>
                    <m:r>
                      <a:rPr lang="en-US" sz="5200" i="1">
                        <a:latin typeface="Cambria Math"/>
                      </a:rPr>
                      <m:t>, </m:t>
                    </m:r>
                    <m:r>
                      <a:rPr lang="en-US" sz="5200" i="1">
                        <a:latin typeface="Cambria Math"/>
                      </a:rPr>
                      <m:t>𝑥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nên </a:t>
                </a:r>
                <a:r>
                  <a:rPr lang="vi-VN" sz="5200" i="1" dirty="0" smtClean="0">
                    <a:latin typeface="Times New Roman" pitchFamily="18" charset="0"/>
                    <a:cs typeface="Times New Roman" pitchFamily="18" charset="0"/>
                  </a:rPr>
                  <a:t>m 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= 1 </a:t>
                </a:r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thỏa mãn 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.     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369" y="4800600"/>
                <a:ext cx="21759418" cy="1270989"/>
              </a:xfrm>
              <a:prstGeom prst="rect">
                <a:avLst/>
              </a:prstGeom>
              <a:blipFill rotWithShape="1">
                <a:blip r:embed="rId5"/>
                <a:stretch>
                  <a:fillRect l="-1429" t="-481" r="-1849" b="-8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54187" y="6172200"/>
                <a:ext cx="9363076" cy="9795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200" dirty="0" smtClean="0">
                    <a:latin typeface="+mj-lt"/>
                  </a:rPr>
                  <a:t>* Với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𝑚</m:t>
                    </m:r>
                    <m:r>
                      <a:rPr lang="en-US" sz="5200" i="1">
                        <a:latin typeface="Cambria Math"/>
                      </a:rPr>
                      <m:t>&gt;</m:t>
                    </m:r>
                    <m:r>
                      <a:rPr lang="en-US" sz="5200" i="1">
                        <a:latin typeface="Cambria Math"/>
                      </a:rPr>
                      <m:t>1</m:t>
                    </m:r>
                  </m:oMath>
                </a14:m>
                <a:r>
                  <a:rPr lang="vi-VN" sz="5200" dirty="0">
                    <a:latin typeface="+mj-lt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𝑥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5200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5200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en-US" sz="5200" i="1">
                            <a:latin typeface="Cambria Math"/>
                          </a:rPr>
                          <m:t>𝑚</m:t>
                        </m:r>
                      </m:e>
                    </m:func>
                    <m:r>
                      <a:rPr lang="vi-VN" sz="5200" b="0" i="0" smtClean="0">
                        <a:latin typeface="Cambria Math"/>
                      </a:rPr>
                      <m:t>&gt;</m:t>
                    </m:r>
                    <m:r>
                      <a:rPr lang="en-US" sz="5200">
                        <a:latin typeface="Cambria Math"/>
                      </a:rPr>
                      <m:t>0</m:t>
                    </m:r>
                  </m:oMath>
                </a14:m>
                <a:endParaRPr lang="en-US" sz="52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87" y="6172200"/>
                <a:ext cx="9363076" cy="979564"/>
              </a:xfrm>
              <a:prstGeom prst="rect">
                <a:avLst/>
              </a:prstGeom>
              <a:blipFill rotWithShape="1">
                <a:blip r:embed="rId6"/>
                <a:stretch>
                  <a:fillRect l="-3320" t="-168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1248070" y="6183236"/>
                <a:ext cx="9632317" cy="9795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spcBef>
                    <a:spcPct val="20000"/>
                  </a:spcBef>
                </a:pPr>
                <a:r>
                  <a:rPr lang="vi-VN" sz="5200" dirty="0">
                    <a:solidFill>
                      <a:prstClr val="black"/>
                    </a:solidFill>
                    <a:latin typeface="+mj-lt"/>
                  </a:rPr>
                  <a:t>nên luôn nhận nghiệm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prstClr val="black"/>
                        </a:solidFill>
                        <a:latin typeface="Cambria Math"/>
                      </a:rPr>
                      <m:t>𝑥</m:t>
                    </m:r>
                    <m:r>
                      <a:rPr lang="en-US" sz="5200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5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en-US" sz="5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𝑚</m:t>
                        </m:r>
                      </m:e>
                    </m:func>
                  </m:oMath>
                </a14:m>
                <a:r>
                  <a:rPr lang="vi-VN" sz="5200" dirty="0">
                    <a:solidFill>
                      <a:prstClr val="black"/>
                    </a:solidFill>
                    <a:latin typeface="+mj-lt"/>
                  </a:rPr>
                  <a:t>.</a:t>
                </a:r>
                <a:endParaRPr lang="en-US" sz="5200" dirty="0">
                  <a:solidFill>
                    <a:prstClr val="black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070" y="6183236"/>
                <a:ext cx="9632317" cy="979564"/>
              </a:xfrm>
              <a:prstGeom prst="rect">
                <a:avLst/>
              </a:prstGeom>
              <a:blipFill rotWithShape="1">
                <a:blip r:embed="rId7"/>
                <a:stretch>
                  <a:fillRect l="-3165" t="-16770" r="-2342" b="-24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564187" y="7543800"/>
                <a:ext cx="17678400" cy="1283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5200" dirty="0" smtClean="0">
                    <a:latin typeface="+mj-lt"/>
                  </a:rPr>
                  <a:t>nên </a:t>
                </a:r>
                <a:r>
                  <a:rPr lang="vi-VN" sz="5200" dirty="0">
                    <a:latin typeface="+mj-lt"/>
                  </a:rPr>
                  <a:t>phương trình có hai nghiệm phân biệt khi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5200" i="1">
                        <a:latin typeface="Cambria Math"/>
                      </a:rPr>
                      <m:t>≤</m:t>
                    </m:r>
                    <m:func>
                      <m:funcPr>
                        <m:ctrlPr>
                          <a:rPr lang="en-US" sz="5200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5200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en-US" sz="5200" i="1">
                            <a:latin typeface="Cambria Math"/>
                          </a:rPr>
                          <m:t>𝑚</m:t>
                        </m:r>
                      </m:e>
                    </m:func>
                    <m:r>
                      <a:rPr lang="en-US" sz="5200" i="1">
                        <a:latin typeface="Cambria Math"/>
                      </a:rPr>
                      <m:t>&lt;</m:t>
                    </m:r>
                    <m:r>
                      <a:rPr lang="vi-VN" sz="5200" i="1">
                        <a:latin typeface="Cambria Math"/>
                      </a:rPr>
                      <m:t>4</m:t>
                    </m:r>
                    <m:r>
                      <a:rPr lang="vi-VN" sz="5200" i="1">
                        <a:latin typeface="Cambria Math"/>
                      </a:rPr>
                      <m:t> </m:t>
                    </m:r>
                  </m:oMath>
                </a14:m>
                <a:endParaRPr lang="vi-VN" sz="52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187" y="7543800"/>
                <a:ext cx="17678400" cy="1283557"/>
              </a:xfrm>
              <a:prstGeom prst="rect">
                <a:avLst/>
              </a:prstGeom>
              <a:blipFill rotWithShape="1">
                <a:blip r:embed="rId8"/>
                <a:stretch>
                  <a:fillRect l="-1759" t="-476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649757" y="8991600"/>
                <a:ext cx="5192640" cy="12607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⇔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3</m:t>
                        </m:r>
                      </m:e>
                      <m:sup>
                        <m:f>
                          <m:f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2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sup>
                    </m:sSup>
                    <m:r>
                      <a:rPr lang="en-US" sz="5200" i="1">
                        <a:latin typeface="Cambria Math"/>
                      </a:rPr>
                      <m:t>≤</m:t>
                    </m:r>
                    <m:r>
                      <a:rPr lang="en-US" sz="5200" i="1">
                        <a:latin typeface="Cambria Math"/>
                      </a:rPr>
                      <m:t>𝑚</m:t>
                    </m:r>
                    <m:r>
                      <a:rPr lang="en-US" sz="5200" i="1">
                        <a:latin typeface="Cambria Math"/>
                      </a:rPr>
                      <m:t>&lt;</m:t>
                    </m:r>
                    <m:r>
                      <a:rPr lang="en-US" sz="5200" i="1">
                        <a:latin typeface="Cambria Math"/>
                      </a:rPr>
                      <m:t>81</m:t>
                    </m:r>
                  </m:oMath>
                </a14:m>
                <a:r>
                  <a:rPr lang="vi-VN" sz="5200" dirty="0"/>
                  <a:t>.</a:t>
                </a:r>
                <a:endParaRPr lang="en-US" sz="52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757" y="8991600"/>
                <a:ext cx="5192640" cy="1260730"/>
              </a:xfrm>
              <a:prstGeom prst="rect">
                <a:avLst/>
              </a:prstGeom>
              <a:blipFill rotWithShape="1">
                <a:blip r:embed="rId9"/>
                <a:stretch>
                  <a:fillRect r="-4935" b="-25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328108" y="7555643"/>
                <a:ext cx="3236079" cy="12835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200" dirty="0">
                    <a:latin typeface="+mj-lt"/>
                  </a:rPr>
                  <a:t>Mà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4</m:t>
                    </m:r>
                    <m:r>
                      <a:rPr lang="en-US" sz="5200" i="1">
                        <a:latin typeface="Cambria Math"/>
                      </a:rPr>
                      <m:t>&gt;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vi-VN" sz="5200" dirty="0">
                    <a:latin typeface="+mj-lt"/>
                  </a:rPr>
                  <a:t> </a:t>
                </a:r>
                <a:endParaRPr lang="en-US" sz="5200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108" y="7555643"/>
                <a:ext cx="3236079" cy="1283557"/>
              </a:xfrm>
              <a:prstGeom prst="rect">
                <a:avLst/>
              </a:prstGeom>
              <a:blipFill rotWithShape="1">
                <a:blip r:embed="rId10"/>
                <a:stretch>
                  <a:fillRect l="-9605" b="-9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363787" y="10515600"/>
                <a:ext cx="12272719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5200">
                        <a:latin typeface="Cambria Math"/>
                      </a:rPr>
                      <m:t>M</m:t>
                    </m:r>
                    <m:r>
                      <a:rPr lang="vi-VN" sz="5200" i="1">
                        <a:latin typeface="Cambria Math"/>
                      </a:rPr>
                      <m:t>à </m:t>
                    </m:r>
                    <m:r>
                      <a:rPr lang="en-US" sz="5200" i="1">
                        <a:latin typeface="Cambria Math"/>
                      </a:rPr>
                      <m:t>𝑚</m:t>
                    </m:r>
                  </m:oMath>
                </a14:m>
                <a:r>
                  <a:rPr lang="vi-VN" sz="5200" dirty="0">
                    <a:latin typeface="+mj-lt"/>
                  </a:rPr>
                  <a:t> nguyên dương nên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𝑚</m:t>
                    </m:r>
                    <m:r>
                      <a:rPr lang="en-US" sz="5200" i="1">
                        <a:latin typeface="Cambria Math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3</m:t>
                        </m:r>
                        <m:r>
                          <a:rPr lang="en-US" sz="5200" i="1">
                            <a:latin typeface="Cambria Math"/>
                          </a:rPr>
                          <m:t>; </m:t>
                        </m:r>
                        <m:r>
                          <a:rPr lang="en-US" sz="5200" i="1">
                            <a:latin typeface="Cambria Math"/>
                          </a:rPr>
                          <m:t>4</m:t>
                        </m:r>
                        <m:r>
                          <a:rPr lang="en-US" sz="5200" i="1">
                            <a:latin typeface="Cambria Math"/>
                          </a:rPr>
                          <m:t>; ..,</m:t>
                        </m:r>
                        <m:r>
                          <m:rPr>
                            <m:nor/>
                          </m:rPr>
                          <a:rPr lang="en-US" sz="5200">
                            <a:latin typeface="+mj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200">
                            <a:latin typeface="+mj-lt"/>
                          </a:rPr>
                          <m:t>80</m:t>
                        </m:r>
                      </m:e>
                    </m:d>
                  </m:oMath>
                </a14:m>
                <a:r>
                  <a:rPr lang="vi-VN" sz="5200" dirty="0">
                    <a:latin typeface="+mj-lt"/>
                  </a:rPr>
                  <a:t>.</a:t>
                </a:r>
                <a:endParaRPr lang="en-US" sz="5200" dirty="0">
                  <a:latin typeface="+mj-lt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787" y="10515600"/>
                <a:ext cx="12272719" cy="892552"/>
              </a:xfrm>
              <a:prstGeom prst="rect">
                <a:avLst/>
              </a:prstGeom>
              <a:blipFill rotWithShape="1">
                <a:blip r:embed="rId11"/>
                <a:stretch>
                  <a:fillRect t="-19178" r="-1490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363787" y="12070379"/>
                <a:ext cx="9624751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200" dirty="0" smtClean="0">
                    <a:solidFill>
                      <a:schemeClr val="tx1"/>
                    </a:solidFill>
                    <a:latin typeface="+mj-lt"/>
                  </a:rPr>
                  <a:t>Vậy có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79</m:t>
                    </m:r>
                    <m:r>
                      <a:rPr lang="vi-VN" sz="5200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vi-VN" sz="5200" dirty="0">
                    <a:solidFill>
                      <a:schemeClr val="tx1"/>
                    </a:solidFill>
                    <a:latin typeface="+mj-lt"/>
                  </a:rPr>
                  <a:t>giá trị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𝑚</m:t>
                    </m:r>
                  </m:oMath>
                </a14:m>
                <a:r>
                  <a:rPr lang="vi-VN" sz="5200" dirty="0">
                    <a:solidFill>
                      <a:schemeClr val="tx1"/>
                    </a:solidFill>
                    <a:latin typeface="+mj-lt"/>
                  </a:rPr>
                  <a:t> nguyên dương.</a:t>
                </a:r>
                <a:endParaRPr lang="en-US" sz="52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787" y="12070379"/>
                <a:ext cx="9624751" cy="892552"/>
              </a:xfrm>
              <a:prstGeom prst="rect">
                <a:avLst/>
              </a:prstGeom>
              <a:blipFill rotWithShape="1">
                <a:blip r:embed="rId12"/>
                <a:stretch>
                  <a:fillRect l="-3230" t="-19178" r="-2153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/>
          <p:cNvGrpSpPr/>
          <p:nvPr/>
        </p:nvGrpSpPr>
        <p:grpSpPr>
          <a:xfrm>
            <a:off x="249022" y="762000"/>
            <a:ext cx="23679365" cy="2233008"/>
            <a:chOff x="247181" y="2080087"/>
            <a:chExt cx="11838141" cy="1116504"/>
          </a:xfrm>
        </p:grpSpPr>
        <p:grpSp>
          <p:nvGrpSpPr>
            <p:cNvPr id="68" name="Group 67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6012071" y="1882292"/>
                <a:ext cx="2280848" cy="414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200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78.</a:t>
                </a:r>
                <a:endParaRPr lang="en-US" sz="52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</p:grpSp>
      </p:grpSp>
      <p:sp>
        <p:nvSpPr>
          <p:cNvPr id="105" name="Oval 104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17724862" y="1295400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7145103" y="1380952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80.</a:t>
            </a:r>
            <a:endParaRPr lang="en-US" sz="52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3406977" y="1304752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81.</a:t>
            </a:r>
            <a:endParaRPr lang="en-US" sz="52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8935795" y="1398589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79.</a:t>
            </a:r>
            <a:endParaRPr lang="en-US" sz="52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52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2" grpId="0"/>
      <p:bldP spid="40" grpId="0"/>
      <p:bldP spid="4" grpId="0"/>
      <p:bldP spid="17" grpId="0"/>
      <p:bldP spid="19" grpId="0"/>
      <p:bldP spid="20" grpId="0"/>
      <p:bldP spid="21" grpId="0"/>
      <p:bldP spid="22" grpId="0"/>
      <p:bldP spid="23" grpId="0"/>
      <p:bldP spid="105" grpId="0" animBg="1"/>
      <p:bldP spid="106" grpId="0"/>
      <p:bldP spid="107" grpId="0"/>
      <p:bldP spid="10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6477000"/>
            <a:ext cx="23672882" cy="7116606"/>
            <a:chOff x="184495" y="3636275"/>
            <a:chExt cx="11834900" cy="355830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32936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76200"/>
            <a:ext cx="23815893" cy="4167798"/>
            <a:chOff x="534987" y="1292816"/>
            <a:chExt cx="23340848" cy="6013419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558534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292816"/>
              <a:ext cx="3510880" cy="1673057"/>
              <a:chOff x="534987" y="1292816"/>
              <a:chExt cx="3510880" cy="167305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402760"/>
                <a:ext cx="3505200" cy="1563113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300966" y="1292816"/>
                <a:ext cx="2744901" cy="1465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48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02373" y="4472592"/>
            <a:ext cx="23679365" cy="19282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14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200" i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endParaRPr lang="en-US" sz="52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260419" y="12458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523" y="609600"/>
            <a:ext cx="9048215" cy="3429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68106" y="838200"/>
                <a:ext cx="13716281" cy="29731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bảng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thiên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như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hình bên</a:t>
                </a:r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cực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àm </a:t>
                </a:r>
                <a:r>
                  <a:rPr lang="en-US" sz="52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𝑦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</a:rPr>
                          <m:t>+</m:t>
                        </m:r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106" y="838200"/>
                <a:ext cx="13716281" cy="2973122"/>
              </a:xfrm>
              <a:prstGeom prst="rect">
                <a:avLst/>
              </a:prstGeom>
              <a:blipFill rotWithShape="1">
                <a:blip r:embed="rId4"/>
                <a:stretch>
                  <a:fillRect l="-2222" t="-2669" r="-178" b="-8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7127347" y="5105400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endParaRPr lang="en-US" sz="52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471329" y="5017329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2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8935795" y="5017329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endParaRPr lang="en-US" sz="52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625257" y="7696200"/>
                <a:ext cx="9308830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  <m:r>
                          <a:rPr lang="en-US" sz="5200" i="1">
                            <a:latin typeface="Cambria Math"/>
                          </a:rPr>
                          <m:t>+</m:t>
                        </m:r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e>
                    </m:d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</a:rPr>
                          <m:t>+</m:t>
                        </m:r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257" y="7696200"/>
                <a:ext cx="9308830" cy="892552"/>
              </a:xfrm>
              <a:prstGeom prst="rect">
                <a:avLst/>
              </a:prstGeom>
              <a:blipFill rotWithShape="1">
                <a:blip r:embed="rId5"/>
                <a:stretch>
                  <a:fillRect l="-3340" t="-17123" r="-2292" b="-38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779171" y="10203864"/>
                <a:ext cx="9190465" cy="1568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Cho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  <m:r>
                      <a:rPr lang="en-US" sz="5200" i="1">
                        <a:latin typeface="Cambria Math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0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5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5200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5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52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171" y="10203864"/>
                <a:ext cx="9190465" cy="1568443"/>
              </a:xfrm>
              <a:prstGeom prst="rect">
                <a:avLst/>
              </a:prstGeom>
              <a:blipFill rotWithShape="1">
                <a:blip r:embed="rId6"/>
                <a:stretch>
                  <a:fillRect l="-3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0896599" y="8839200"/>
                <a:ext cx="8518229" cy="418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=−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1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−∞;−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1</m:t>
                                </m:r>
                              </m:e>
                            </m:d>
                          </m:e>
                          <m:e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𝑏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;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d>
                          </m:e>
                          <m:e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𝑐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;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1</m:t>
                                </m:r>
                              </m:e>
                            </m:d>
                          </m:e>
                          <m:e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𝑑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;+∞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r>
                  <a:rPr lang="en-US" sz="5200" dirty="0"/>
                  <a:t>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6599" y="8839200"/>
                <a:ext cx="8518229" cy="4189032"/>
              </a:xfrm>
              <a:prstGeom prst="rect">
                <a:avLst/>
              </a:prstGeom>
              <a:blipFill rotWithShape="1">
                <a:blip r:embed="rId7"/>
                <a:stretch>
                  <a:fillRect r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323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1" grpId="0"/>
      <p:bldP spid="12" grpId="0"/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58787" y="-155124"/>
            <a:ext cx="23672882" cy="13868400"/>
            <a:chOff x="184495" y="3712622"/>
            <a:chExt cx="11834900" cy="69342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678160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12622"/>
              <a:ext cx="2388055" cy="564998"/>
              <a:chOff x="1275608" y="6378164"/>
              <a:chExt cx="4681455" cy="102657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65371" y="4913044"/>
                <a:ext cx="911494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76905" y="641280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515034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6859587" y="473210"/>
                <a:ext cx="8518229" cy="418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=−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1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−∞;−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1</m:t>
                                </m:r>
                              </m:e>
                            </m:d>
                          </m:e>
                          <m:e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𝑏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;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d>
                          </m:e>
                          <m:e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𝑐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;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1</m:t>
                                </m:r>
                              </m:e>
                            </m:d>
                          </m:e>
                          <m:e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𝑑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;+∞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r>
                  <a:rPr lang="en-US" sz="5200" dirty="0"/>
                  <a:t>.</a:t>
                </a: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9587" y="473210"/>
                <a:ext cx="8518229" cy="4189032"/>
              </a:xfrm>
              <a:prstGeom prst="rect">
                <a:avLst/>
              </a:prstGeom>
              <a:blipFill rotWithShape="1">
                <a:blip r:embed="rId3"/>
                <a:stretch>
                  <a:fillRect r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54187" y="5105400"/>
                <a:ext cx="5615127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vi-VN" sz="5200" b="0" i="1" smtClean="0">
                            <a:latin typeface="Cambria Math"/>
                          </a:rPr>
                          <m:t>∗ 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+</m:t>
                    </m:r>
                    <m:r>
                      <a:rPr lang="en-US" sz="5200" i="1">
                        <a:latin typeface="Cambria Math"/>
                      </a:rPr>
                      <m:t>2</m:t>
                    </m:r>
                    <m:r>
                      <a:rPr lang="en-US" sz="5200" i="1">
                        <a:latin typeface="Cambria Math"/>
                      </a:rPr>
                      <m:t>𝑥</m:t>
                    </m:r>
                    <m:r>
                      <a:rPr lang="en-US" sz="5200" i="1">
                        <a:latin typeface="Cambria Math"/>
                      </a:rPr>
                      <m:t>−</m:t>
                    </m:r>
                    <m:r>
                      <a:rPr lang="en-US" sz="5200" i="1">
                        <a:latin typeface="Cambria Math"/>
                      </a:rPr>
                      <m:t>𝑎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5200" dirty="0"/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87" y="5105400"/>
                <a:ext cx="5615127" cy="89255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240587" y="5029200"/>
                <a:ext cx="16078200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1</m:t>
                    </m:r>
                    <m:r>
                      <a:rPr lang="en-US" sz="5200" i="1">
                        <a:latin typeface="Cambria Math"/>
                      </a:rPr>
                      <m:t>+</m:t>
                    </m:r>
                    <m:r>
                      <a:rPr lang="en-US" sz="5200" i="1">
                        <a:latin typeface="Cambria Math"/>
                      </a:rPr>
                      <m:t>𝑎</m:t>
                    </m:r>
                    <m:r>
                      <a:rPr lang="en-US" sz="5200" i="1">
                        <a:latin typeface="Cambria Math"/>
                      </a:rPr>
                      <m:t>&lt;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∀</m:t>
                    </m:r>
                    <m:r>
                      <a:rPr lang="en-US" sz="5200" i="1">
                        <a:latin typeface="Cambria Math"/>
                      </a:rPr>
                      <m:t>𝑎</m:t>
                    </m:r>
                    <m:r>
                      <a:rPr lang="en-US" sz="5200" i="1">
                        <a:latin typeface="Cambria Math"/>
                      </a:rPr>
                      <m:t>∈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−∞;−</m:t>
                        </m:r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p</a:t>
                </a:r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587" y="5029200"/>
                <a:ext cx="16078200" cy="892552"/>
              </a:xfrm>
              <a:prstGeom prst="rect">
                <a:avLst/>
              </a:prstGeom>
              <a:blipFill rotWithShape="1">
                <a:blip r:embed="rId5"/>
                <a:stretch>
                  <a:fillRect l="-1934" t="-17123" b="-39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982787" y="6208396"/>
                <a:ext cx="20726400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vi-VN" sz="5200" b="0" i="1" smtClean="0">
                            <a:latin typeface="Cambria Math"/>
                          </a:rPr>
                          <m:t>∗ 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+</m:t>
                    </m:r>
                    <m:r>
                      <a:rPr lang="en-US" sz="5200" i="1">
                        <a:latin typeface="Cambria Math"/>
                      </a:rPr>
                      <m:t>2</m:t>
                    </m:r>
                    <m:r>
                      <a:rPr lang="en-US" sz="5200" i="1">
                        <a:latin typeface="Cambria Math"/>
                      </a:rPr>
                      <m:t>𝑥</m:t>
                    </m:r>
                    <m:r>
                      <a:rPr lang="en-US" sz="5200" i="1">
                        <a:latin typeface="Cambria Math"/>
                      </a:rPr>
                      <m:t>−</m:t>
                    </m:r>
                    <m:r>
                      <a:rPr lang="en-US" sz="5200" i="1">
                        <a:latin typeface="Cambria Math"/>
                      </a:rPr>
                      <m:t>𝑏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1</m:t>
                    </m:r>
                    <m:r>
                      <a:rPr lang="en-US" sz="5200" i="1">
                        <a:latin typeface="Cambria Math"/>
                      </a:rPr>
                      <m:t>+</m:t>
                    </m:r>
                    <m:r>
                      <a:rPr lang="en-US" sz="5200" i="1">
                        <a:latin typeface="Cambria Math"/>
                      </a:rPr>
                      <m:t>𝑏</m:t>
                    </m:r>
                    <m:r>
                      <a:rPr lang="en-US" sz="5200" i="1">
                        <a:latin typeface="Cambria Math"/>
                      </a:rPr>
                      <m:t>&gt;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∀</m:t>
                    </m:r>
                    <m:r>
                      <a:rPr lang="en-US" sz="5200" i="1">
                        <a:latin typeface="Cambria Math"/>
                      </a:rPr>
                      <m:t>𝑏</m:t>
                    </m:r>
                    <m:r>
                      <a:rPr lang="en-US" sz="5200" i="1">
                        <a:latin typeface="Cambria Math"/>
                      </a:rPr>
                      <m:t>∈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  <m:r>
                          <a:rPr lang="en-US" sz="5200" i="1">
                            <a:latin typeface="Cambria Math"/>
                          </a:rPr>
                          <m:t>;</m:t>
                        </m:r>
                        <m:r>
                          <a:rPr lang="en-US" sz="5200" i="1">
                            <a:latin typeface="Cambria Math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p</a:t>
                </a:r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pb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787" y="6208396"/>
                <a:ext cx="20726400" cy="892552"/>
              </a:xfrm>
              <a:prstGeom prst="rect">
                <a:avLst/>
              </a:prstGeom>
              <a:blipFill rotWithShape="1">
                <a:blip r:embed="rId6"/>
                <a:stretch>
                  <a:fillRect t="-17007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052583" y="7391400"/>
                <a:ext cx="20885204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vi-VN" sz="5200" b="0" i="1" smtClean="0">
                            <a:latin typeface="Cambria Math"/>
                          </a:rPr>
                          <m:t>∗ 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+</m:t>
                    </m:r>
                    <m:r>
                      <a:rPr lang="en-US" sz="5200" i="1">
                        <a:latin typeface="Cambria Math"/>
                      </a:rPr>
                      <m:t>2</m:t>
                    </m:r>
                    <m:r>
                      <a:rPr lang="en-US" sz="5200" i="1">
                        <a:latin typeface="Cambria Math"/>
                      </a:rPr>
                      <m:t>𝑥</m:t>
                    </m:r>
                    <m:r>
                      <a:rPr lang="en-US" sz="5200" i="1">
                        <a:latin typeface="Cambria Math"/>
                      </a:rPr>
                      <m:t>−</m:t>
                    </m:r>
                    <m:r>
                      <a:rPr lang="en-US" sz="5200" i="1">
                        <a:latin typeface="Cambria Math"/>
                      </a:rPr>
                      <m:t>𝑐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1</m:t>
                    </m:r>
                    <m:r>
                      <a:rPr lang="en-US" sz="5200" i="1">
                        <a:latin typeface="Cambria Math"/>
                      </a:rPr>
                      <m:t>+</m:t>
                    </m:r>
                    <m:r>
                      <a:rPr lang="en-US" sz="5200" i="1">
                        <a:latin typeface="Cambria Math"/>
                      </a:rPr>
                      <m:t>𝑐</m:t>
                    </m:r>
                    <m:r>
                      <a:rPr lang="en-US" sz="5200" i="1">
                        <a:latin typeface="Cambria Math"/>
                      </a:rPr>
                      <m:t>&gt;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∀</m:t>
                    </m:r>
                    <m:r>
                      <a:rPr lang="en-US" sz="5200" i="1">
                        <a:latin typeface="Cambria Math"/>
                      </a:rPr>
                      <m:t>𝑐</m:t>
                    </m:r>
                    <m:r>
                      <a:rPr lang="en-US" sz="5200" i="1">
                        <a:latin typeface="Cambria Math"/>
                      </a:rPr>
                      <m:t>∈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0</m:t>
                        </m:r>
                        <m:r>
                          <a:rPr lang="en-US" sz="5200" i="1">
                            <a:latin typeface="Cambria Math"/>
                          </a:rPr>
                          <m:t>;</m:t>
                        </m:r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p</a:t>
                </a:r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t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pb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583" y="7391400"/>
                <a:ext cx="20885204" cy="892552"/>
              </a:xfrm>
              <a:prstGeom prst="rect">
                <a:avLst/>
              </a:prstGeom>
              <a:blipFill rotWithShape="1">
                <a:blip r:embed="rId7"/>
                <a:stretch>
                  <a:fillRect t="-17123" b="-38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128783" y="8534400"/>
                <a:ext cx="21113804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vi-VN" sz="5200" b="0" i="1" smtClean="0">
                            <a:latin typeface="Cambria Math"/>
                          </a:rPr>
                          <m:t>∗ 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+</m:t>
                    </m:r>
                    <m:r>
                      <a:rPr lang="en-US" sz="5200" i="1">
                        <a:latin typeface="Cambria Math"/>
                      </a:rPr>
                      <m:t>2</m:t>
                    </m:r>
                    <m:r>
                      <a:rPr lang="en-US" sz="5200" i="1">
                        <a:latin typeface="Cambria Math"/>
                      </a:rPr>
                      <m:t>𝑥</m:t>
                    </m:r>
                    <m:r>
                      <a:rPr lang="en-US" sz="5200" i="1">
                        <a:latin typeface="Cambria Math"/>
                      </a:rPr>
                      <m:t>−</m:t>
                    </m:r>
                    <m:r>
                      <a:rPr lang="en-US" sz="5200" i="1">
                        <a:latin typeface="Cambria Math"/>
                      </a:rPr>
                      <m:t>𝑑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𝛥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1</m:t>
                    </m:r>
                    <m:r>
                      <a:rPr lang="en-US" sz="5200" i="1">
                        <a:latin typeface="Cambria Math"/>
                      </a:rPr>
                      <m:t>+</m:t>
                    </m:r>
                    <m:r>
                      <a:rPr lang="en-US" sz="5200" i="1">
                        <a:latin typeface="Cambria Math"/>
                      </a:rPr>
                      <m:t>𝑑</m:t>
                    </m:r>
                    <m:r>
                      <a:rPr lang="en-US" sz="5200" i="1">
                        <a:latin typeface="Cambria Math"/>
                      </a:rPr>
                      <m:t>&gt;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∀</m:t>
                    </m:r>
                    <m:r>
                      <a:rPr lang="en-US" sz="5200" i="1">
                        <a:latin typeface="Cambria Math"/>
                      </a:rPr>
                      <m:t>𝑑</m:t>
                    </m:r>
                    <m:r>
                      <a:rPr lang="en-US" sz="5200" i="1">
                        <a:latin typeface="Cambria Math"/>
                      </a:rPr>
                      <m:t>∈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  <m:r>
                          <a:rPr lang="en-US" sz="5200" i="1">
                            <a:latin typeface="Cambria Math"/>
                          </a:rPr>
                          <m:t>;+∞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p</a:t>
                </a:r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p</a:t>
                </a:r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783" y="8534400"/>
                <a:ext cx="21113804" cy="892552"/>
              </a:xfrm>
              <a:prstGeom prst="rect">
                <a:avLst/>
              </a:prstGeom>
              <a:blipFill rotWithShape="1">
                <a:blip r:embed="rId8"/>
                <a:stretch>
                  <a:fillRect t="-17123" b="-39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982787" y="9753600"/>
                <a:ext cx="20497800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5200" b="1" dirty="0">
                    <a:solidFill>
                      <a:srgbClr val="D60093"/>
                    </a:solidFill>
                    <a:latin typeface="Times New Roman" pitchFamily="18" charset="0"/>
                    <a:cs typeface="Times New Roman" pitchFamily="18" charset="0"/>
                  </a:rPr>
                  <a:t>*</a:t>
                </a:r>
                <a:r>
                  <a:rPr lang="en-US" sz="5200" b="1" dirty="0" err="1">
                    <a:solidFill>
                      <a:srgbClr val="D60093"/>
                    </a:solidFill>
                    <a:latin typeface="Times New Roman" pitchFamily="18" charset="0"/>
                    <a:cs typeface="Times New Roman" pitchFamily="18" charset="0"/>
                  </a:rPr>
                  <a:t>Nhận</a:t>
                </a:r>
                <a:r>
                  <a:rPr lang="en-US" sz="5200" b="1" dirty="0">
                    <a:solidFill>
                      <a:srgbClr val="D60093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b="1" dirty="0" err="1">
                    <a:solidFill>
                      <a:srgbClr val="D60093"/>
                    </a:solidFill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5200" b="1" dirty="0">
                    <a:solidFill>
                      <a:srgbClr val="D60093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7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đôi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7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biệt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787" y="9753600"/>
                <a:ext cx="20497800" cy="1692771"/>
              </a:xfrm>
              <a:prstGeom prst="rect">
                <a:avLst/>
              </a:prstGeom>
              <a:blipFill rotWithShape="1">
                <a:blip r:embed="rId9"/>
                <a:stretch>
                  <a:fillRect l="-1487" t="-8993" r="-803" b="-19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052583" y="11853299"/>
                <a:ext cx="11470961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Vậy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𝑦</m:t>
                    </m:r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7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cực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583" y="11853299"/>
                <a:ext cx="11470961" cy="892552"/>
              </a:xfrm>
              <a:prstGeom prst="rect">
                <a:avLst/>
              </a:prstGeom>
              <a:blipFill rotWithShape="1">
                <a:blip r:embed="rId10"/>
                <a:stretch>
                  <a:fillRect l="-1382" t="-17007" r="-1701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/>
          <p:cNvGrpSpPr/>
          <p:nvPr/>
        </p:nvGrpSpPr>
        <p:grpSpPr>
          <a:xfrm>
            <a:off x="401422" y="1676400"/>
            <a:ext cx="23679365" cy="2233008"/>
            <a:chOff x="247181" y="2080087"/>
            <a:chExt cx="11838141" cy="1116504"/>
          </a:xfrm>
        </p:grpSpPr>
        <p:grpSp>
          <p:nvGrpSpPr>
            <p:cNvPr id="54" name="Group 53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012071" y="1882292"/>
                <a:ext cx="2280848" cy="414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vi-VN" sz="5200" i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endParaRPr lang="en-US" sz="52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</p:grpSp>
      </p:grp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17936173" y="2230084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 smtClean="0"/>
              <a:t>D</a:t>
            </a:r>
            <a:endParaRPr lang="en-US" sz="64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7326396" y="2309208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endParaRPr lang="en-US" sz="52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413785" y="2221137"/>
            <a:ext cx="29614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2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9134844" y="2221137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endParaRPr lang="en-US" sz="52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38" grpId="0"/>
      <p:bldP spid="3" grpId="0"/>
      <p:bldP spid="11" grpId="0"/>
      <p:bldP spid="12" grpId="0"/>
      <p:bldP spid="13" grpId="0"/>
      <p:bldP spid="14" grpId="0"/>
      <p:bldP spid="15" grpId="0"/>
      <p:bldP spid="16" grpId="0"/>
      <p:bldP spid="72" grpId="0" animBg="1"/>
      <p:bldP spid="73" grpId="0"/>
      <p:bldP spid="74" grpId="0"/>
      <p:bldP spid="7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69038" y="5791200"/>
            <a:ext cx="23672882" cy="7485348"/>
            <a:chOff x="184495" y="3636275"/>
            <a:chExt cx="11834900" cy="374267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5137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76200"/>
            <a:ext cx="23815893" cy="2976402"/>
            <a:chOff x="534987" y="1292816"/>
            <a:chExt cx="23340848" cy="4294439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386636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292816"/>
              <a:ext cx="3628708" cy="1673057"/>
              <a:chOff x="534987" y="1292816"/>
              <a:chExt cx="3628708" cy="167305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402760"/>
                <a:ext cx="3505200" cy="1563113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183139" y="1292816"/>
                <a:ext cx="2980556" cy="1465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49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02373" y="3505200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525587" y="4114800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5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2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91785" y="513445"/>
                <a:ext cx="22621819" cy="25391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                 </a:t>
                </a:r>
                <a:r>
                  <a:rPr lang="pt-BR" sz="5200" dirty="0" smtClean="0"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pt-BR" sz="5200" dirty="0">
                    <a:latin typeface="Times New Roman" pitchFamily="18" charset="0"/>
                    <a:cs typeface="Times New Roman" pitchFamily="18" charset="0"/>
                  </a:rPr>
                  <a:t>hình hộp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𝐴𝐵𝐶𝐷</m:t>
                    </m:r>
                    <m:r>
                      <a:rPr lang="en-US" sz="52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5200" dirty="0">
                    <a:latin typeface="Times New Roman" pitchFamily="18" charset="0"/>
                    <a:cs typeface="Times New Roman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𝑀</m:t>
                    </m:r>
                    <m:r>
                      <a:rPr lang="en-US" sz="5200" i="1">
                        <a:latin typeface="Cambria Math"/>
                      </a:rPr>
                      <m:t>,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𝑁</m:t>
                    </m:r>
                    <m:r>
                      <a:rPr lang="en-US" sz="5200" i="1">
                        <a:latin typeface="Cambria Math"/>
                      </a:rPr>
                      <m:t>,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𝑃</m:t>
                    </m:r>
                  </m:oMath>
                </a14:m>
                <a:r>
                  <a:rPr lang="pt-BR" sz="5200" dirty="0">
                    <a:latin typeface="Times New Roman" pitchFamily="18" charset="0"/>
                    <a:cs typeface="Times New Roman" pitchFamily="18" charset="0"/>
                  </a:rPr>
                  <a:t> lần lượt là trung điểm ba cạnh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,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𝐵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pt-BR" sz="5200" dirty="0" smtClean="0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𝐷</m:t>
                    </m:r>
                    <m:r>
                      <a:rPr lang="en-US" sz="5200" i="1">
                        <a:latin typeface="Cambria Math"/>
                      </a:rPr>
                      <m:t>.</m:t>
                    </m:r>
                  </m:oMath>
                </a14:m>
                <a:r>
                  <a:rPr lang="pt-BR" sz="5200" dirty="0">
                    <a:latin typeface="Times New Roman" pitchFamily="18" charset="0"/>
                    <a:cs typeface="Times New Roman" pitchFamily="18" charset="0"/>
                  </a:rPr>
                  <a:t>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𝑀𝑁𝑃</m:t>
                        </m:r>
                      </m:e>
                    </m:d>
                  </m:oMath>
                </a14:m>
                <a:r>
                  <a:rPr lang="pt-BR" sz="5200" dirty="0">
                    <a:latin typeface="Times New Roman" pitchFamily="18" charset="0"/>
                    <a:cs typeface="Times New Roman" pitchFamily="18" charset="0"/>
                  </a:rPr>
                  <a:t> cắt đường thẳng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𝐴</m:t>
                    </m:r>
                  </m:oMath>
                </a14:m>
                <a:r>
                  <a:rPr lang="pt-BR" sz="5200" dirty="0">
                    <a:latin typeface="Times New Roman" pitchFamily="18" charset="0"/>
                    <a:cs typeface="Times New Roman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𝐼</m:t>
                    </m:r>
                    <m:r>
                      <a:rPr lang="en-US" sz="5200" i="1">
                        <a:latin typeface="Cambria Math"/>
                      </a:rPr>
                      <m:t>.</m:t>
                    </m:r>
                  </m:oMath>
                </a14:m>
                <a:r>
                  <a:rPr lang="pt-BR" sz="5200" dirty="0">
                    <a:latin typeface="Times New Roman" pitchFamily="18" charset="0"/>
                    <a:cs typeface="Times New Roman" pitchFamily="18" charset="0"/>
                  </a:rPr>
                  <a:t> Biết thể tích khối tứ diện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𝐼𝐴𝑁𝑃</m:t>
                    </m:r>
                  </m:oMath>
                </a14:m>
                <a:r>
                  <a:rPr lang="pt-BR" sz="5200" dirty="0">
                    <a:latin typeface="Times New Roman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𝑉</m:t>
                    </m:r>
                    <m:r>
                      <a:rPr lang="en-US" sz="5200" i="1">
                        <a:latin typeface="Cambria Math"/>
                      </a:rPr>
                      <m:t>.</m:t>
                    </m:r>
                  </m:oMath>
                </a14:m>
                <a:r>
                  <a:rPr lang="pt-BR" sz="5200" dirty="0">
                    <a:latin typeface="Times New Roman" pitchFamily="18" charset="0"/>
                    <a:cs typeface="Times New Roman" pitchFamily="18" charset="0"/>
                  </a:rPr>
                  <a:t> Thể tích khối hộp đã cho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𝐴𝐵𝐶𝐷</m:t>
                    </m:r>
                    <m:r>
                      <a:rPr lang="en-US" sz="52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5200" dirty="0">
                    <a:latin typeface="Times New Roman" pitchFamily="18" charset="0"/>
                    <a:cs typeface="Times New Roman" pitchFamily="18" charset="0"/>
                  </a:rPr>
                  <a:t> bằng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85" y="513445"/>
                <a:ext cx="22621819" cy="2539157"/>
              </a:xfrm>
              <a:prstGeom prst="rect">
                <a:avLst/>
              </a:prstGeom>
              <a:blipFill rotWithShape="1">
                <a:blip r:embed="rId3"/>
                <a:stretch>
                  <a:fillRect l="-1347" t="-5995" r="-2075" b="-1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7289762" y="4117734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5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2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139188" y="4056438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5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2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935795" y="4175424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sz="5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2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55459" y="6858000"/>
                <a:ext cx="7081362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𝑄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𝑀𝑁𝑃</m:t>
                        </m:r>
                      </m:e>
                    </m:d>
                    <m:r>
                      <a:rPr lang="en-US" sz="5200" i="1">
                        <a:latin typeface="Cambria Math"/>
                      </a:rPr>
                      <m:t>∩</m:t>
                    </m:r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.</m:t>
                    </m:r>
                  </m:oMath>
                </a14:m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59" y="6858000"/>
                <a:ext cx="7081362" cy="892552"/>
              </a:xfrm>
              <a:prstGeom prst="rect">
                <a:avLst/>
              </a:prstGeom>
              <a:blipFill rotWithShape="1">
                <a:blip r:embed="rId4"/>
                <a:stretch>
                  <a:fillRect l="-4303" t="-17123" b="-39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193762" y="7803267"/>
                <a:ext cx="12904825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5200" dirty="0" smtClean="0">
                    <a:latin typeface="Times New Roman" pitchFamily="18" charset="0"/>
                    <a:cs typeface="Times New Roman" pitchFamily="18" charset="0"/>
                  </a:rPr>
                  <a:t>Theo </a:t>
                </a:r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200" dirty="0" err="1" smtClean="0">
                    <a:latin typeface="Times New Roman" pitchFamily="18" charset="0"/>
                    <a:cs typeface="Times New Roman" pitchFamily="18" charset="0"/>
                  </a:rPr>
                  <a:t>tuyến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𝑀𝑄</m:t>
                    </m:r>
                    <m:r>
                      <a:rPr lang="en-US" sz="5200" i="1">
                        <a:latin typeface="Cambria Math"/>
                      </a:rPr>
                      <m:t>∥</m:t>
                    </m:r>
                    <m:r>
                      <a:rPr lang="en-US" sz="5200" i="1">
                        <a:latin typeface="Cambria Math"/>
                      </a:rPr>
                      <m:t>𝑁𝑃</m:t>
                    </m:r>
                  </m:oMath>
                </a14:m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62" y="7803267"/>
                <a:ext cx="12904825" cy="892552"/>
              </a:xfrm>
              <a:prstGeom prst="rect">
                <a:avLst/>
              </a:prstGeom>
              <a:blipFill rotWithShape="1">
                <a:blip r:embed="rId5"/>
                <a:stretch>
                  <a:fillRect l="-2409" t="-17123" b="-39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265855" y="8763000"/>
                <a:ext cx="8372677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𝑄</m:t>
                    </m:r>
                  </m:oMath>
                </a14:m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200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en-US" sz="52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5200" i="1">
                        <a:latin typeface="Cambria Math"/>
                      </a:rPr>
                      <m:t>.</m:t>
                    </m:r>
                  </m:oMath>
                </a14:m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855" y="8763000"/>
                <a:ext cx="8372677" cy="892552"/>
              </a:xfrm>
              <a:prstGeom prst="rect">
                <a:avLst/>
              </a:prstGeom>
              <a:blipFill rotWithShape="1">
                <a:blip r:embed="rId6"/>
                <a:stretch>
                  <a:fillRect l="-3714" t="-17123" b="-38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336753" y="9655552"/>
                <a:ext cx="12761833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200" dirty="0" smtClean="0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𝑀</m:t>
                    </m:r>
                    <m:r>
                      <a:rPr lang="en-US" sz="5200" i="1">
                        <a:latin typeface="Cambria Math"/>
                      </a:rPr>
                      <m:t>,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𝑄</m:t>
                    </m:r>
                  </m:oMath>
                </a14:m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lần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𝐼𝑁</m:t>
                    </m:r>
                    <m:r>
                      <a:rPr lang="en-US" sz="5200" i="1">
                        <a:latin typeface="Cambria Math"/>
                      </a:rPr>
                      <m:t>,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𝐼𝑃</m:t>
                    </m:r>
                    <m:r>
                      <a:rPr lang="en-US" sz="5200" i="1">
                        <a:latin typeface="Cambria Math"/>
                      </a:rPr>
                      <m:t>.</m:t>
                    </m:r>
                  </m:oMath>
                </a14:m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753" y="9655552"/>
                <a:ext cx="12761833" cy="892552"/>
              </a:xfrm>
              <a:prstGeom prst="rect">
                <a:avLst/>
              </a:prstGeom>
              <a:blipFill rotWithShape="1">
                <a:blip r:embed="rId7"/>
                <a:stretch>
                  <a:fillRect l="-2388" t="-17123" b="-39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336754" y="10744200"/>
                <a:ext cx="7242945" cy="1470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5200" i="1">
                                <a:latin typeface="Cambria Math"/>
                              </a:rPr>
                              <m:t>𝐼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200" i="1">
                                <a:latin typeface="Cambria Math"/>
                              </a:rPr>
                              <m:t>𝑀𝑄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5200" i="1">
                                <a:latin typeface="Cambria Math"/>
                              </a:rPr>
                              <m:t>𝐼𝐴𝑁𝑃</m:t>
                            </m:r>
                          </m:sub>
                        </m:sSub>
                      </m:den>
                    </m:f>
                    <m:r>
                      <a:rPr lang="en-US" sz="5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𝐼</m:t>
                        </m:r>
                        <m:sSup>
                          <m:sSup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5200" i="1">
                            <a:latin typeface="Cambria Math"/>
                          </a:rPr>
                          <m:t>𝐼𝐴</m:t>
                        </m:r>
                      </m:den>
                    </m:f>
                    <m:r>
                      <a:rPr lang="en-US" sz="52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𝐼𝑀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</a:rPr>
                          <m:t>𝐼𝑁</m:t>
                        </m:r>
                      </m:den>
                    </m:f>
                    <m:r>
                      <a:rPr lang="en-US" sz="52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𝐼𝑄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</a:rPr>
                          <m:t>𝐼𝑃</m:t>
                        </m:r>
                      </m:den>
                    </m:f>
                  </m:oMath>
                </a14:m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754" y="10744200"/>
                <a:ext cx="7242945" cy="1470915"/>
              </a:xfrm>
              <a:prstGeom prst="rect">
                <a:avLst/>
              </a:prstGeom>
              <a:blipFill rotWithShape="1">
                <a:blip r:embed="rId8"/>
                <a:stretch>
                  <a:fillRect l="-4209" b="-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535987" y="10668000"/>
                <a:ext cx="4448590" cy="15956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5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5200" i="1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5200" i="1">
                          <a:latin typeface="Cambria Math"/>
                        </a:rPr>
                        <m:t>.</m:t>
                      </m:r>
                      <m:f>
                        <m:fPr>
                          <m:ctrlPr>
                            <a:rPr lang="en-US" sz="5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52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5200" i="1">
                          <a:latin typeface="Cambria Math"/>
                        </a:rPr>
                        <m:t>.</m:t>
                      </m:r>
                      <m:f>
                        <m:fPr>
                          <m:ctrlPr>
                            <a:rPr lang="en-US" sz="5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52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5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5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5200" i="1">
                              <a:latin typeface="Cambria Math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987" y="10668000"/>
                <a:ext cx="4448590" cy="159563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873509" y="10682958"/>
                <a:ext cx="4901470" cy="1585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latin typeface="Cambria Math"/>
                        </a:rPr>
                        <m:t>⇒</m:t>
                      </m:r>
                      <m:sSub>
                        <m:sSubPr>
                          <m:ctrlPr>
                            <a:rPr lang="en-US" sz="5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52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5200" i="1">
                              <a:latin typeface="Cambria Math"/>
                            </a:rPr>
                            <m:t>𝐼</m:t>
                          </m:r>
                          <m:r>
                            <a:rPr lang="en-US" sz="5200" i="1">
                              <a:latin typeface="Cambria Math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5200" i="1">
                              <a:latin typeface="Cambria Math"/>
                            </a:rPr>
                            <m:t>𝑀𝑄</m:t>
                          </m:r>
                        </m:sub>
                      </m:sSub>
                      <m:r>
                        <a:rPr lang="en-US" sz="5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5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200" i="1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sz="5200" i="1"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n-US" sz="52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3509" y="10682958"/>
                <a:ext cx="4901470" cy="158524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283312" y="6940241"/>
            <a:ext cx="4933890" cy="46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754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64" grpId="0"/>
      <p:bldP spid="41" grpId="0"/>
      <p:bldP spid="42" grpId="0"/>
      <p:bldP spid="43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58787" y="-155124"/>
            <a:ext cx="23672882" cy="13868400"/>
            <a:chOff x="184495" y="3712622"/>
            <a:chExt cx="11834900" cy="69342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678160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12622"/>
              <a:ext cx="2388055" cy="564998"/>
              <a:chOff x="1275608" y="6378164"/>
              <a:chExt cx="4681455" cy="102657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65371" y="4913044"/>
                <a:ext cx="911494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76905" y="641280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515034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8383587" y="2667000"/>
                <a:ext cx="4139146" cy="1585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52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5200" i="1">
                              <a:latin typeface="Cambria Math"/>
                            </a:rPr>
                            <m:t>𝐼</m:t>
                          </m:r>
                          <m:r>
                            <a:rPr lang="en-US" sz="5200" i="1">
                              <a:latin typeface="Cambria Math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5200" i="1">
                              <a:latin typeface="Cambria Math"/>
                            </a:rPr>
                            <m:t>𝑀𝑄</m:t>
                          </m:r>
                        </m:sub>
                      </m:sSub>
                      <m:r>
                        <a:rPr lang="en-US" sz="5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5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200" i="1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sz="5200" i="1"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n-US" sz="52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3587" y="2667000"/>
                <a:ext cx="4139146" cy="158524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516187" y="4800600"/>
                <a:ext cx="12801453" cy="12262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Mặt </a:t>
                </a:r>
                <a:r>
                  <a:rPr lang="fr-FR" sz="5200" dirty="0" err="1"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fr-FR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52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5200" i="1">
                            <a:latin typeface="Cambria Math"/>
                          </a:rPr>
                          <m:t>𝐼</m:t>
                        </m:r>
                        <m:r>
                          <a:rPr lang="en-US" sz="5200" i="1">
                            <a:latin typeface="Cambria Math"/>
                          </a:rPr>
                          <m:t>.</m:t>
                        </m:r>
                        <m:sSup>
                          <m:sSup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</a:rPr>
                          <m:t>𝑀𝑄</m:t>
                        </m:r>
                      </m:sub>
                    </m:sSub>
                    <m:r>
                      <a:rPr lang="en-US" sz="5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5200" i="1">
                        <a:latin typeface="Cambria Math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𝐼</m:t>
                        </m:r>
                        <m:r>
                          <a:rPr lang="en-US" sz="5200" i="1">
                            <a:latin typeface="Cambria Math"/>
                          </a:rPr>
                          <m:t>,</m:t>
                        </m:r>
                        <m:d>
                          <m:d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52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5200" i="1">
                        <a:latin typeface="Cambria Math"/>
                      </a:rPr>
                      <m:t>.</m:t>
                    </m:r>
                    <m:sSub>
                      <m:sSubPr>
                        <m:ctrlPr>
                          <a:rPr lang="en-US" sz="5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52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5200" i="1">
                            <a:latin typeface="Cambria Math"/>
                          </a:rPr>
                          <m:t>𝛥</m:t>
                        </m:r>
                        <m:sSup>
                          <m:sSup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</a:rPr>
                          <m:t>𝑀𝑄</m:t>
                        </m:r>
                      </m:sub>
                    </m:sSub>
                  </m:oMath>
                </a14:m>
                <a:endParaRPr lang="vi-VN" sz="5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187" y="4800600"/>
                <a:ext cx="12801453" cy="1226298"/>
              </a:xfrm>
              <a:prstGeom prst="rect">
                <a:avLst/>
              </a:prstGeom>
              <a:blipFill rotWithShape="1">
                <a:blip r:embed="rId4"/>
                <a:stretch>
                  <a:fillRect l="-2429" t="-498" b="-12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170859" y="6477000"/>
                <a:ext cx="9442328" cy="15956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5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5200" i="1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5200" i="1">
                          <a:latin typeface="Cambria Math"/>
                        </a:rPr>
                        <m:t>.</m:t>
                      </m:r>
                      <m:f>
                        <m:fPr>
                          <m:ctrlPr>
                            <a:rPr lang="en-US" sz="5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52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5200" i="1">
                          <a:latin typeface="Cambria Math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5200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5200" i="1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𝐴𝐵𝐶𝐷</m:t>
                              </m:r>
                            </m:e>
                          </m:d>
                        </m:e>
                      </m:d>
                      <m:r>
                        <a:rPr lang="en-US" sz="5200" i="1">
                          <a:latin typeface="Cambria Math"/>
                        </a:rPr>
                        <m:t>.</m:t>
                      </m:r>
                      <m:f>
                        <m:fPr>
                          <m:ctrlPr>
                            <a:rPr lang="en-US" sz="5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5200" i="1">
                              <a:latin typeface="Cambria Math"/>
                            </a:rPr>
                            <m:t>8</m:t>
                          </m:r>
                        </m:den>
                      </m:f>
                      <m:sSub>
                        <m:sSubPr>
                          <m:ctrlPr>
                            <a:rPr lang="en-US" sz="5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52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859" y="6477000"/>
                <a:ext cx="9442328" cy="15956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262220" y="8382000"/>
                <a:ext cx="5845767" cy="15956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5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5200" i="1">
                              <a:latin typeface="Cambria Math"/>
                            </a:rPr>
                            <m:t>48</m:t>
                          </m:r>
                        </m:den>
                      </m:f>
                      <m:sSub>
                        <m:sSubPr>
                          <m:ctrlPr>
                            <a:rPr lang="en-US" sz="5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52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5200" i="1">
                              <a:latin typeface="Cambria Math"/>
                            </a:rPr>
                            <m:t>𝐴𝐵𝐶𝐷</m:t>
                          </m:r>
                          <m:r>
                            <a:rPr lang="en-US" sz="5200" i="1">
                              <a:latin typeface="Cambria Math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52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220" y="8382000"/>
                <a:ext cx="5845767" cy="159563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167459" y="10668000"/>
                <a:ext cx="13089802" cy="9850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5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Từ </a:t>
                </a:r>
                <a:r>
                  <a:rPr lang="fr-FR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fr-FR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fr-FR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𝐴𝐵𝐶𝐷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sSup>
                          <m:sSupPr>
                            <m:ctrlP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vi-VN" sz="5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48</m:t>
                        </m:r>
                        <m:r>
                          <a:rPr lang="vi-VN" sz="5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𝐼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sSup>
                          <m:sSupPr>
                            <m:ctrlP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𝑀𝑄</m:t>
                        </m:r>
                      </m:sub>
                    </m:sSub>
                    <m:r>
                      <a:rPr lang="vi-VN" sz="5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4</m:t>
                    </m:r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𝑉</m:t>
                    </m:r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en-US" sz="5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459" y="10668000"/>
                <a:ext cx="13089802" cy="985078"/>
              </a:xfrm>
              <a:prstGeom prst="rect">
                <a:avLst/>
              </a:prstGeom>
              <a:blipFill rotWithShape="1">
                <a:blip r:embed="rId7"/>
                <a:stretch>
                  <a:fillRect l="-2375" t="-16667" b="-24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83312" y="6940241"/>
            <a:ext cx="4933890" cy="46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41"/>
          <p:cNvGrpSpPr/>
          <p:nvPr/>
        </p:nvGrpSpPr>
        <p:grpSpPr>
          <a:xfrm>
            <a:off x="202373" y="1295400"/>
            <a:ext cx="23679365" cy="2233008"/>
            <a:chOff x="247181" y="2080087"/>
            <a:chExt cx="11838141" cy="1116504"/>
          </a:xfrm>
        </p:grpSpPr>
        <p:grpSp>
          <p:nvGrpSpPr>
            <p:cNvPr id="43" name="Group 42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</p:grp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6071925" y="1846638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p:sp>
        <p:nvSpPr>
          <p:cNvPr id="70" name="TextBox 69"/>
          <p:cNvSpPr txBox="1"/>
          <p:nvPr/>
        </p:nvSpPr>
        <p:spPr>
          <a:xfrm>
            <a:off x="1525587" y="1905000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5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2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289762" y="1907934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5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2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3139188" y="1846638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5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2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8935795" y="1965624"/>
            <a:ext cx="4577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2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sz="5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52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2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25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36" grpId="0"/>
      <p:bldP spid="2" grpId="0"/>
      <p:bldP spid="4" grpId="0"/>
      <p:bldP spid="17" grpId="0"/>
      <p:bldP spid="18" grpId="0"/>
      <p:bldP spid="69" grpId="0" animBg="1"/>
      <p:bldP spid="70" grpId="0"/>
      <p:bldP spid="71" grpId="0"/>
      <p:bldP spid="76" grpId="0"/>
      <p:bldP spid="7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08856" y="6159942"/>
            <a:ext cx="23672882" cy="7553334"/>
            <a:chOff x="184495" y="3636275"/>
            <a:chExt cx="11834900" cy="377666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54772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76200"/>
            <a:ext cx="23815893" cy="3429000"/>
            <a:chOff x="534987" y="1292816"/>
            <a:chExt cx="23340848" cy="494746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451938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292816"/>
              <a:ext cx="3628708" cy="1673057"/>
              <a:chOff x="534987" y="1292816"/>
              <a:chExt cx="3628708" cy="167305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402760"/>
                <a:ext cx="3505200" cy="1563113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183139" y="1292816"/>
                <a:ext cx="2980556" cy="1465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50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02373" y="3962400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449387" y="4632624"/>
                <a:ext cx="45778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>
                            <a:latin typeface="Cambria Math"/>
                          </a:rPr>
                          <m:t>−∞;</m:t>
                        </m:r>
                        <m:r>
                          <a:rPr lang="en-US" sz="5200">
                            <a:latin typeface="Cambria Math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2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387" y="4632624"/>
                <a:ext cx="4577810" cy="923330"/>
              </a:xfrm>
              <a:prstGeom prst="rect">
                <a:avLst/>
              </a:prstGeom>
              <a:blipFill rotWithShape="1">
                <a:blip r:embed="rId3"/>
                <a:stretch>
                  <a:fillRect t="-16556" b="-34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99824" y="304800"/>
                <a:ext cx="22881913" cy="29940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:r>
                  <a:rPr lang="en-US" sz="5200" dirty="0" err="1" smtClean="0"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tất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cả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tham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𝑚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đồ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thị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𝑦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</a:rPr>
                          <m:t>+</m:t>
                        </m:r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sz="5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e>
                    </m:ra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𝑦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11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</a:rPr>
                          <m:t>3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52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5200" i="1">
                        <a:latin typeface="Cambria Math"/>
                      </a:rPr>
                      <m:t>+</m:t>
                    </m:r>
                    <m:r>
                      <a:rPr lang="en-US" sz="5200" i="1">
                        <a:latin typeface="Cambria Math"/>
                      </a:rPr>
                      <m:t>11</m:t>
                    </m:r>
                    <m:r>
                      <a:rPr lang="en-US" sz="5200" i="1">
                        <a:latin typeface="Cambria Math"/>
                      </a:rPr>
                      <m:t>+</m:t>
                    </m:r>
                    <m:r>
                      <a:rPr lang="en-US" sz="5200" i="1">
                        <a:latin typeface="Cambria Math"/>
                      </a:rPr>
                      <m:t>𝑚</m:t>
                    </m:r>
                    <m:r>
                      <a:rPr lang="vi-VN" sz="52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2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biệt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24" y="304800"/>
                <a:ext cx="22881913" cy="29940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7289762" y="4617235"/>
                <a:ext cx="45778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5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>
                            <a:latin typeface="Cambria Math"/>
                          </a:rPr>
                          <m:t>−∞;</m:t>
                        </m:r>
                        <m:r>
                          <a:rPr lang="vi-VN" sz="5200" b="0" i="1" smtClean="0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2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762" y="4617235"/>
                <a:ext cx="4577810" cy="923330"/>
              </a:xfrm>
              <a:prstGeom prst="rect">
                <a:avLst/>
              </a:prstGeom>
              <a:blipFill rotWithShape="1">
                <a:blip r:embed="rId5"/>
                <a:stretch>
                  <a:fillRect t="-16447" b="-3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3122361" y="4660063"/>
                <a:ext cx="45778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5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>
                            <a:latin typeface="Cambria Math"/>
                          </a:rPr>
                          <m:t>−∞;</m:t>
                        </m:r>
                        <m:r>
                          <a:rPr lang="vi-VN" sz="5200" b="0" i="1" smtClean="0">
                            <a:latin typeface="Cambria Math"/>
                          </a:rPr>
                          <m:t>−</m:t>
                        </m:r>
                        <m:r>
                          <a:rPr lang="vi-VN" sz="5200" b="0" i="1" smtClean="0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2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2361" y="4660063"/>
                <a:ext cx="4577810" cy="923330"/>
              </a:xfrm>
              <a:prstGeom prst="rect">
                <a:avLst/>
              </a:prstGeom>
              <a:blipFill rotWithShape="1">
                <a:blip r:embed="rId6"/>
                <a:stretch>
                  <a:fillRect t="-16447" b="-3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18935795" y="4632624"/>
                <a:ext cx="45778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5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>
                            <a:latin typeface="Cambria Math"/>
                          </a:rPr>
                          <m:t>−∞;</m:t>
                        </m:r>
                        <m:r>
                          <a:rPr lang="vi-VN" sz="5200" b="0" i="1" smtClean="0"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2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5795" y="4632624"/>
                <a:ext cx="4577810" cy="923330"/>
              </a:xfrm>
              <a:prstGeom prst="rect">
                <a:avLst/>
              </a:prstGeom>
              <a:blipFill rotWithShape="1">
                <a:blip r:embed="rId7"/>
                <a:stretch>
                  <a:fillRect t="-16556" b="-34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276252" y="7315200"/>
                <a:ext cx="20670936" cy="1226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Xét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pt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hoành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</a:rPr>
                          <m:t>+</m:t>
                        </m:r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sz="5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e>
                    </m:rad>
                    <m:r>
                      <a:rPr lang="en-US" sz="5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11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</a:rPr>
                          <m:t>3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52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5200" i="1">
                        <a:latin typeface="Cambria Math"/>
                      </a:rPr>
                      <m:t>+</m:t>
                    </m:r>
                    <m:r>
                      <a:rPr lang="en-US" sz="5200" i="1">
                        <a:latin typeface="Cambria Math"/>
                      </a:rPr>
                      <m:t>11</m:t>
                    </m:r>
                    <m:r>
                      <a:rPr lang="en-US" sz="5200" i="1">
                        <a:latin typeface="Cambria Math"/>
                      </a:rPr>
                      <m:t>+</m:t>
                    </m:r>
                    <m:r>
                      <a:rPr lang="en-US" sz="5200" i="1">
                        <a:latin typeface="Cambria Math"/>
                      </a:rPr>
                      <m:t>𝑚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∗</m:t>
                        </m:r>
                      </m:e>
                    </m:d>
                  </m:oMath>
                </a14:m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252" y="7315200"/>
                <a:ext cx="20670936" cy="1226554"/>
              </a:xfrm>
              <a:prstGeom prst="rect">
                <a:avLst/>
              </a:prstGeom>
              <a:blipFill rotWithShape="1">
                <a:blip r:embed="rId8"/>
                <a:stretch>
                  <a:fillRect l="-1474" t="-498" b="-12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450974" y="8666531"/>
                <a:ext cx="6324167" cy="26470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Điều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kiện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1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0</m:t>
                            </m:r>
                          </m:e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≠</m:t>
                            </m:r>
                            <m:f>
                              <m:f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5200" i="1">
                                    <a:latin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5200" i="1">
                                    <a:latin typeface="Cambria Math"/>
                                  </a:rPr>
                                  <m:t>4</m:t>
                                </m:r>
                              </m:den>
                            </m:f>
                          </m:e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≠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</m:e>
                        </m:eqArr>
                      </m:e>
                    </m:d>
                  </m:oMath>
                </a14:m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974" y="8666531"/>
                <a:ext cx="6324167" cy="2647071"/>
              </a:xfrm>
              <a:prstGeom prst="rect">
                <a:avLst/>
              </a:prstGeom>
              <a:blipFill rotWithShape="1">
                <a:blip r:embed="rId9"/>
                <a:stretch>
                  <a:fillRect l="-4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850187" y="8341802"/>
                <a:ext cx="3255699" cy="3055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latin typeface="Cambria Math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2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≥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≠</m:t>
                              </m:r>
                              <m:f>
                                <m:f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5200" i="1"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200" i="1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≠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187" y="8341802"/>
                <a:ext cx="3255699" cy="305538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449387" y="11582400"/>
                <a:ext cx="21107400" cy="1226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  (*)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⇔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</a:rPr>
                          <m:t>+</m:t>
                        </m:r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sz="5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e>
                    </m:rad>
                    <m:r>
                      <a:rPr lang="en-US" sz="52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11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</a:rPr>
                          <m:t>3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5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5200" i="1">
                        <a:latin typeface="Cambria Math"/>
                      </a:rPr>
                      <m:t>−</m:t>
                    </m:r>
                    <m:r>
                      <a:rPr lang="en-US" sz="5200" i="1">
                        <a:latin typeface="Cambria Math"/>
                      </a:rPr>
                      <m:t>11</m:t>
                    </m:r>
                    <m:r>
                      <a:rPr lang="en-US" sz="5200" i="1">
                        <a:latin typeface="Cambria Math"/>
                      </a:rPr>
                      <m:t>=</m:t>
                    </m:r>
                    <m:r>
                      <a:rPr lang="en-US" sz="5200" i="1">
                        <a:latin typeface="Cambria Math"/>
                      </a:rPr>
                      <m:t>𝑚</m:t>
                    </m:r>
                  </m:oMath>
                </a14:m>
                <a:endParaRPr lang="vi-VN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387" y="11582400"/>
                <a:ext cx="21107400" cy="1226554"/>
              </a:xfrm>
              <a:prstGeom prst="rect">
                <a:avLst/>
              </a:prstGeom>
              <a:blipFill rotWithShape="1">
                <a:blip r:embed="rId11"/>
                <a:stretch>
                  <a:fillRect l="-1473" t="-498" b="-12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621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64" grpId="0"/>
      <p:bldP spid="58" grpId="0"/>
      <p:bldP spid="62" grpId="0"/>
      <p:bldP spid="65" grpId="0"/>
      <p:bldP spid="15" grpId="0"/>
      <p:bldP spid="16" grpId="0"/>
      <p:bldP spid="17" grpId="0"/>
      <p:bldP spid="1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58787" y="-155124"/>
            <a:ext cx="23672882" cy="13868400"/>
            <a:chOff x="184495" y="3712622"/>
            <a:chExt cx="11834900" cy="69342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678160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12622"/>
              <a:ext cx="2388055" cy="564998"/>
              <a:chOff x="1275608" y="6378164"/>
              <a:chExt cx="4681455" cy="102657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65371" y="4913044"/>
                <a:ext cx="911494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76905" y="641280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515034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23983" y="1066800"/>
                <a:ext cx="21190004" cy="2424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Nhận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thấy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5200" dirty="0" smtClean="0">
                    <a:latin typeface="Times New Roman" pitchFamily="18" charset="0"/>
                    <a:cs typeface="Times New Roman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</a:rPr>
                          <m:t>+</m:t>
                        </m:r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sz="5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e>
                    </m:rad>
                    <m:r>
                      <a:rPr lang="en-US" sz="52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11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</a:rPr>
                          <m:t>3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5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5200" i="1">
                        <a:latin typeface="Cambria Math"/>
                      </a:rPr>
                      <m:t>−</m:t>
                    </m:r>
                    <m:r>
                      <a:rPr lang="en-US" sz="5200" i="1">
                        <a:latin typeface="Cambria Math"/>
                      </a:rPr>
                      <m:t>11</m:t>
                    </m:r>
                    <m:r>
                      <a:rPr lang="en-US" sz="52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5200" dirty="0" smtClean="0">
                    <a:latin typeface="Times New Roman" pitchFamily="18" charset="0"/>
                    <a:cs typeface="Times New Roman" pitchFamily="18" charset="0"/>
                  </a:rPr>
                  <a:t>liên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tục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khoảng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vi-VN" sz="5200" i="1">
                            <a:latin typeface="Cambria Math"/>
                          </a:rPr>
                          <m:t>(</m:t>
                        </m:r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  <m:r>
                          <a:rPr lang="en-US" sz="5200" i="1">
                            <a:latin typeface="Cambria Math"/>
                          </a:rPr>
                          <m:t>;</m:t>
                        </m:r>
                        <m:f>
                          <m:f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200" i="1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5200" i="1"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5200" i="1">
                        <a:latin typeface="Cambria Math"/>
                      </a:rPr>
                      <m:t>,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200" i="1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5200" i="1">
                                <a:latin typeface="Cambria Math"/>
                              </a:rPr>
                              <m:t>4</m:t>
                            </m:r>
                          </m:den>
                        </m:f>
                        <m:r>
                          <a:rPr lang="en-US" sz="5200" i="1">
                            <a:latin typeface="Cambria Math"/>
                          </a:rPr>
                          <m:t>;</m:t>
                        </m:r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en-US" sz="5200" i="1">
                        <a:latin typeface="Cambria Math"/>
                      </a:rPr>
                      <m:t>,</m:t>
                    </m:r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r>
                          <a:rPr lang="en-US" sz="5200" i="1">
                            <a:latin typeface="Cambria Math"/>
                          </a:rPr>
                          <m:t>;+∞</m:t>
                        </m:r>
                      </m:e>
                    </m:d>
                  </m:oMath>
                </a14:m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983" y="1066800"/>
                <a:ext cx="21190004" cy="2424125"/>
              </a:xfrm>
              <a:prstGeom prst="rect">
                <a:avLst/>
              </a:prstGeom>
              <a:blipFill rotWithShape="1">
                <a:blip r:embed="rId3"/>
                <a:stretch>
                  <a:fillRect l="-1438" t="-251" b="-5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970350" y="3831848"/>
            <a:ext cx="180523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5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200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735387" y="3512579"/>
                <a:ext cx="18897600" cy="1745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200" i="1"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a:rPr lang="en-US" sz="5200" i="1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5200" i="1">
                          <a:latin typeface="Cambria Math"/>
                        </a:rPr>
                        <m:t>(</m:t>
                      </m:r>
                      <m:r>
                        <a:rPr lang="en-US" sz="5200" i="1">
                          <a:latin typeface="Cambria Math"/>
                        </a:rPr>
                        <m:t>𝑥</m:t>
                      </m:r>
                      <m:r>
                        <a:rPr lang="en-US" sz="5200" i="1">
                          <a:latin typeface="Cambria Math"/>
                        </a:rPr>
                        <m:t>)=</m:t>
                      </m:r>
                      <m:r>
                        <a:rPr lang="en-US" sz="5200" i="1">
                          <a:latin typeface="Cambria Math"/>
                        </a:rPr>
                        <m:t>4</m:t>
                      </m:r>
                      <m:r>
                        <a:rPr lang="en-US" sz="5200" i="1">
                          <a:latin typeface="Cambria Math"/>
                        </a:rPr>
                        <m:t>𝑥</m:t>
                      </m:r>
                      <m:rad>
                        <m:radPr>
                          <m:degHide m:val="on"/>
                          <m:ctrlPr>
                            <a:rPr lang="en-US" sz="52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200" i="1">
                              <a:latin typeface="Cambria Math"/>
                            </a:rPr>
                            <m:t>𝑥</m:t>
                          </m:r>
                          <m:r>
                            <a:rPr lang="en-US" sz="5200" i="1">
                              <a:latin typeface="Cambria Math"/>
                            </a:rPr>
                            <m:t>−</m:t>
                          </m:r>
                          <m:r>
                            <a:rPr lang="en-US" sz="5200" i="1">
                              <a:latin typeface="Cambria Math"/>
                            </a:rPr>
                            <m:t>1</m:t>
                          </m:r>
                        </m:e>
                      </m:rad>
                      <m:r>
                        <a:rPr lang="en-US" sz="5200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sz="5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5200" i="1"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5200" i="1">
                              <a:latin typeface="Cambria Math"/>
                            </a:rPr>
                            <m:t>+</m:t>
                          </m:r>
                          <m:r>
                            <a:rPr lang="en-US" sz="5200" i="1">
                              <a:latin typeface="Cambria Math"/>
                            </a:rPr>
                            <m:t>1</m:t>
                          </m:r>
                        </m:e>
                      </m:d>
                      <m:f>
                        <m:fPr>
                          <m:ctrlPr>
                            <a:rPr lang="en-US" sz="5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5200" i="1">
                              <a:latin typeface="Cambria Math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2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5200" i="1">
                                  <a:latin typeface="Cambria Math"/>
                                </a:rPr>
                                <m:t>1</m:t>
                              </m:r>
                            </m:e>
                          </m:rad>
                        </m:den>
                      </m:f>
                      <m:r>
                        <a:rPr lang="en-US" sz="52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5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200" i="1">
                              <a:latin typeface="Cambria Math"/>
                            </a:rPr>
                            <m:t>33</m:t>
                          </m:r>
                        </m:num>
                        <m:den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3</m:t>
                                  </m:r>
                                  <m:r>
                                    <a:rPr lang="en-US" sz="520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52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5200" i="1">
                                      <a:latin typeface="Cambria Math"/>
                                    </a:rPr>
                                    <m:t>4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52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5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52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5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52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52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5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52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52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387" y="3512579"/>
                <a:ext cx="18897600" cy="174522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21386" y="5257800"/>
                <a:ext cx="17929003" cy="1422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10</m:t>
                        </m:r>
                        <m:sSup>
                          <m:sSup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5200" i="1"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latin typeface="Cambria Math"/>
                          </a:rPr>
                          <m:t>8</m:t>
                        </m:r>
                        <m:r>
                          <a:rPr lang="en-US" sz="5200" i="1">
                            <a:latin typeface="Cambria Math"/>
                          </a:rPr>
                          <m:t>𝑥</m:t>
                        </m:r>
                        <m:r>
                          <a:rPr lang="en-US" sz="5200" i="1">
                            <a:latin typeface="Cambria Math"/>
                          </a:rPr>
                          <m:t>+</m:t>
                        </m:r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5200" i="1">
                                <a:latin typeface="Cambria Math"/>
                              </a:rPr>
                              <m:t>1</m:t>
                            </m:r>
                          </m:e>
                        </m:rad>
                      </m:den>
                    </m:f>
                    <m:r>
                      <a:rPr lang="en-US" sz="5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33</m:t>
                        </m:r>
                      </m:num>
                      <m:den>
                        <m:sSup>
                          <m:sSup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4</m:t>
                                </m:r>
                              </m:e>
                            </m:d>
                          </m:e>
                          <m:sup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5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5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52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5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5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5200" i="1">
                        <a:latin typeface="Cambria Math"/>
                      </a:rPr>
                      <m:t>&gt;</m:t>
                    </m:r>
                    <m:r>
                      <a:rPr lang="en-US" sz="52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latin typeface="Cambria Math"/>
                      </a:rPr>
                      <m:t>∀</m:t>
                    </m:r>
                    <m:r>
                      <a:rPr lang="en-US" sz="5200" i="1">
                        <a:latin typeface="Cambria Math"/>
                      </a:rPr>
                      <m:t>𝑥</m:t>
                    </m:r>
                    <m:r>
                      <a:rPr lang="en-US" sz="5200" i="1">
                        <a:latin typeface="Cambria Math"/>
                      </a:rPr>
                      <m:t>∈(</m:t>
                    </m:r>
                    <m:d>
                      <m:dPr>
                        <m:begChr m:val="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latin typeface="Cambria Math"/>
                          </a:rPr>
                          <m:t>1</m:t>
                        </m:r>
                        <m:r>
                          <a:rPr lang="en-US" sz="5200" i="1">
                            <a:latin typeface="Cambria Math"/>
                          </a:rPr>
                          <m:t>;+∞</m:t>
                        </m:r>
                      </m:e>
                    </m:d>
                    <m:r>
                      <a:rPr lang="en-US" sz="5200" i="1">
                        <a:latin typeface="Cambria Math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200" i="1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5200" i="1">
                                <a:latin typeface="Cambria Math"/>
                              </a:rPr>
                              <m:t>4</m:t>
                            </m:r>
                          </m:den>
                        </m:f>
                        <m:r>
                          <a:rPr lang="en-US" sz="5200" i="1">
                            <a:latin typeface="Cambria Math"/>
                          </a:rPr>
                          <m:t>;</m:t>
                        </m:r>
                        <m:r>
                          <a:rPr lang="en-US" sz="5200" i="1"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r>
                  <a:rPr lang="vi-VN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86" y="5257800"/>
                <a:ext cx="17929003" cy="1422634"/>
              </a:xfrm>
              <a:prstGeom prst="rect">
                <a:avLst/>
              </a:prstGeom>
              <a:blipFill rotWithShape="1">
                <a:blip r:embed="rId5"/>
                <a:stretch>
                  <a:fillRect b="-5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941457" y="6934200"/>
                <a:ext cx="14380283" cy="1282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đồng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vi-VN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;+∞</m:t>
                        </m:r>
                      </m:e>
                    </m:d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457" y="6934200"/>
                <a:ext cx="14380283" cy="1282723"/>
              </a:xfrm>
              <a:prstGeom prst="rect">
                <a:avLst/>
              </a:prstGeom>
              <a:blipFill rotWithShape="1">
                <a:blip r:embed="rId6"/>
                <a:stretch>
                  <a:fillRect l="-2120" r="-763" b="-1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116150" y="8216923"/>
            <a:ext cx="457849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5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5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>
                <a:latin typeface="Times New Roman" pitchFamily="18" charset="0"/>
                <a:cs typeface="Times New Roman" pitchFamily="18" charset="0"/>
              </a:rPr>
              <a:t>thiên</a:t>
            </a:r>
            <a:endParaRPr lang="en-US" sz="5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7"/>
          <a:stretch>
            <a:fillRect/>
          </a:stretch>
        </p:blipFill>
        <p:spPr>
          <a:xfrm>
            <a:off x="14131004" y="8229600"/>
            <a:ext cx="9873583" cy="4074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952630" y="10363200"/>
                <a:ext cx="21975757" cy="3794831"/>
              </a:xfrm>
              <a:prstGeom prst="rect">
                <a:avLst/>
              </a:prstGeom>
            </p:spPr>
            <p:txBody>
              <a:bodyPr wrap="square" lIns="182889" tIns="91445" rIns="182889" bIns="91445">
                <a:spAutoFit/>
              </a:bodyPr>
              <a:lstStyle/>
              <a:p>
                <a:r>
                  <a:rPr lang="en-US" sz="5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Từ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bảng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thiên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đồ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thị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endParaRPr lang="vi-VN" sz="5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5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𝑦</m:t>
                    </m:r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5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e>
                    </m:rad>
                  </m:oMath>
                </a14:m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vi-VN" sz="5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𝑦</m:t>
                    </m:r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11</m:t>
                        </m:r>
                      </m:num>
                      <m:den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11</m:t>
                    </m:r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𝑚</m:t>
                    </m:r>
                  </m:oMath>
                </a14:m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cắt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biệt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𝑚</m:t>
                    </m:r>
                    <m:r>
                      <a:rPr lang="en-US" sz="5200" i="1">
                        <a:solidFill>
                          <a:schemeClr val="tx1"/>
                        </a:solidFill>
                        <a:latin typeface="Cambria Math"/>
                      </a:rPr>
                      <m:t>∈</m:t>
                    </m:r>
                    <m:d>
                      <m:dPr>
                        <m:begChr m:val=""/>
                        <m:endChr m:val=""/>
                        <m:ctrlP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vi-VN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−∞;</m:t>
                        </m:r>
                        <m:r>
                          <a:rPr lang="en-US" sz="5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vi-VN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5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30" y="10363200"/>
                <a:ext cx="21975757" cy="3794831"/>
              </a:xfrm>
              <a:prstGeom prst="rect">
                <a:avLst/>
              </a:prstGeom>
              <a:blipFill rotWithShape="1">
                <a:blip r:embed="rId8"/>
                <a:stretch>
                  <a:fillRect l="-971" t="-2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202373" y="1195992"/>
            <a:ext cx="23679365" cy="2233008"/>
            <a:chOff x="247181" y="2080087"/>
            <a:chExt cx="11838141" cy="1116504"/>
          </a:xfrm>
        </p:grpSpPr>
        <p:grpSp>
          <p:nvGrpSpPr>
            <p:cNvPr id="22" name="Group 21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</p:grp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6071925" y="1716674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449387" y="1866216"/>
                <a:ext cx="45778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5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>
                            <a:latin typeface="Cambria Math"/>
                          </a:rPr>
                          <m:t>−∞;</m:t>
                        </m:r>
                        <m:r>
                          <a:rPr lang="en-US" sz="5200">
                            <a:latin typeface="Cambria Math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2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387" y="1866216"/>
                <a:ext cx="4577810" cy="923330"/>
              </a:xfrm>
              <a:prstGeom prst="rect">
                <a:avLst/>
              </a:prstGeom>
              <a:blipFill rotWithShape="1">
                <a:blip r:embed="rId9"/>
                <a:stretch>
                  <a:fillRect t="-16447" b="-3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289762" y="1850827"/>
                <a:ext cx="45778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5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>
                            <a:latin typeface="Cambria Math"/>
                          </a:rPr>
                          <m:t>−∞;</m:t>
                        </m:r>
                        <m:r>
                          <a:rPr lang="vi-VN" sz="5200" b="0" i="1" smtClean="0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2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762" y="1850827"/>
                <a:ext cx="4577810" cy="923330"/>
              </a:xfrm>
              <a:prstGeom prst="rect">
                <a:avLst/>
              </a:prstGeom>
              <a:blipFill rotWithShape="1">
                <a:blip r:embed="rId10"/>
                <a:stretch>
                  <a:fillRect t="-16556" b="-34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3122361" y="1893655"/>
                <a:ext cx="45778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5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>
                            <a:latin typeface="Cambria Math"/>
                          </a:rPr>
                          <m:t>−∞;</m:t>
                        </m:r>
                        <m:r>
                          <a:rPr lang="vi-VN" sz="5200" b="0" i="1" smtClean="0">
                            <a:latin typeface="Cambria Math"/>
                          </a:rPr>
                          <m:t>−</m:t>
                        </m:r>
                        <m:r>
                          <a:rPr lang="vi-VN" sz="5200" b="0" i="1" smtClean="0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2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2361" y="1893655"/>
                <a:ext cx="4577810" cy="923330"/>
              </a:xfrm>
              <a:prstGeom prst="rect">
                <a:avLst/>
              </a:prstGeom>
              <a:blipFill rotWithShape="1">
                <a:blip r:embed="rId11"/>
                <a:stretch>
                  <a:fillRect t="-16556" b="-34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8935795" y="1866216"/>
                <a:ext cx="45778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5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5200">
                            <a:latin typeface="Cambria Math"/>
                          </a:rPr>
                          <m:t>−∞;</m:t>
                        </m:r>
                        <m:r>
                          <a:rPr lang="vi-VN" sz="5200" b="0" i="1" smtClean="0"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52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5795" y="1866216"/>
                <a:ext cx="4577810" cy="923330"/>
              </a:xfrm>
              <a:prstGeom prst="rect">
                <a:avLst/>
              </a:prstGeom>
              <a:blipFill rotWithShape="1">
                <a:blip r:embed="rId12"/>
                <a:stretch>
                  <a:fillRect t="-16447" b="-3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037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3" grpId="0"/>
      <p:bldP spid="13" grpId="0"/>
      <p:bldP spid="2" grpId="0"/>
      <p:bldP spid="4" grpId="0"/>
      <p:bldP spid="14" grpId="0"/>
      <p:bldP spid="15" grpId="0"/>
      <p:bldP spid="20" grpId="0"/>
      <p:bldP spid="35" grpId="0" animBg="1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0" y="3924026"/>
            <a:ext cx="24388465" cy="9944374"/>
            <a:chOff x="-18876" y="3636275"/>
            <a:chExt cx="12065056" cy="4456375"/>
          </a:xfrm>
        </p:grpSpPr>
        <p:sp>
          <p:nvSpPr>
            <p:cNvPr id="5" name="Rounded Rectangle 4"/>
            <p:cNvSpPr/>
            <p:nvPr/>
          </p:nvSpPr>
          <p:spPr>
            <a:xfrm>
              <a:off x="-18876" y="3865218"/>
              <a:ext cx="12065056" cy="42274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3987" y="-11380"/>
            <a:ext cx="17122755" cy="3935406"/>
            <a:chOff x="534987" y="1647866"/>
            <a:chExt cx="16781215" cy="3300189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16560553" cy="3227165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624601" y="1653394"/>
                <a:ext cx="2097638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5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7146586" y="61624"/>
            <a:ext cx="3776053" cy="1864349"/>
            <a:chOff x="241306" y="1106599"/>
            <a:chExt cx="1558465" cy="896372"/>
          </a:xfrm>
        </p:grpSpPr>
        <p:sp>
          <p:nvSpPr>
            <p:cNvPr id="55" name="Rectangle 54"/>
            <p:cNvSpPr/>
            <p:nvPr/>
          </p:nvSpPr>
          <p:spPr>
            <a:xfrm>
              <a:off x="531850" y="1106599"/>
              <a:ext cx="1267921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oMath>
                    </m:oMathPara>
                  </a14:m>
                  <a:endParaRPr lang="en-US" sz="5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2" y="1318240"/>
                  <a:ext cx="1151702" cy="57020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20398212" y="61624"/>
            <a:ext cx="3912763" cy="2055258"/>
            <a:chOff x="241306" y="1106599"/>
            <a:chExt cx="1788157" cy="896372"/>
          </a:xfrm>
        </p:grpSpPr>
        <p:sp>
          <p:nvSpPr>
            <p:cNvPr id="59" name="Rectangle 58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5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1" y="1298581"/>
                  <a:ext cx="1013413" cy="51724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17124136" y="1828800"/>
            <a:ext cx="3798503" cy="2074940"/>
            <a:chOff x="241306" y="941753"/>
            <a:chExt cx="1558465" cy="1061218"/>
          </a:xfrm>
        </p:grpSpPr>
        <p:sp>
          <p:nvSpPr>
            <p:cNvPr id="67" name="Rectangle 66"/>
            <p:cNvSpPr/>
            <p:nvPr/>
          </p:nvSpPr>
          <p:spPr>
            <a:xfrm>
              <a:off x="531850" y="1006293"/>
              <a:ext cx="1267921" cy="9966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99272" y="941753"/>
                  <a:ext cx="1013413" cy="10317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50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</m:num>
                          <m:den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 </m:t>
                            </m:r>
                            <m:r>
                              <a:rPr lang="en-US" sz="55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55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941753"/>
                  <a:ext cx="1013413" cy="103179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20398212" y="1983342"/>
            <a:ext cx="3912763" cy="1962345"/>
            <a:chOff x="241306" y="1106599"/>
            <a:chExt cx="1788157" cy="896372"/>
          </a:xfrm>
        </p:grpSpPr>
        <p:sp>
          <p:nvSpPr>
            <p:cNvPr id="83" name="Rectangle 82"/>
            <p:cNvSpPr/>
            <p:nvPr/>
          </p:nvSpPr>
          <p:spPr>
            <a:xfrm>
              <a:off x="531850" y="1106599"/>
              <a:ext cx="1497613" cy="8963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41306" y="1281968"/>
              <a:ext cx="544265" cy="50026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99272" y="1244802"/>
                  <a:ext cx="1013413" cy="5336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5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55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72" y="1244802"/>
                  <a:ext cx="1013413" cy="53364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Oval 77"/>
          <p:cNvSpPr/>
          <p:nvPr/>
        </p:nvSpPr>
        <p:spPr>
          <a:xfrm>
            <a:off x="17146587" y="319825"/>
            <a:ext cx="1310030" cy="11470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p:sp>
        <p:nvSpPr>
          <p:cNvPr id="98" name="Action Button: Forward or Next 97">
            <a:hlinkClick r:id="" action="ppaction://noaction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52809" y="1476363"/>
                <a:ext cx="13199383" cy="11351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nl-NL" sz="5500" dirty="0">
                    <a:latin typeface="Times New Roman"/>
                    <a:ea typeface="Calibri"/>
                  </a:rPr>
                  <a:t>Cho </a:t>
                </a:r>
                <a14:m>
                  <m:oMath xmlns:m="http://schemas.openxmlformats.org/officeDocument/2006/math">
                    <m:r>
                      <a:rPr lang="nl-NL" sz="5500" i="1">
                        <a:latin typeface="Cambria Math"/>
                        <a:ea typeface="Calibri"/>
                        <a:cs typeface="Times New Roman"/>
                      </a:rPr>
                      <m:t>𝑎</m:t>
                    </m:r>
                  </m:oMath>
                </a14:m>
                <a:r>
                  <a:rPr lang="nl-NL" sz="5500" dirty="0">
                    <a:latin typeface="Times New Roman"/>
                    <a:ea typeface="Calibri"/>
                  </a:rPr>
                  <a:t> là số thực dương khác </a:t>
                </a:r>
                <a14:m>
                  <m:oMath xmlns:m="http://schemas.openxmlformats.org/officeDocument/2006/math">
                    <m:r>
                      <a:rPr lang="nl-NL" sz="5500" i="1">
                        <a:latin typeface="Cambria Math"/>
                        <a:ea typeface="Calibri"/>
                        <a:cs typeface="Times New Roman"/>
                      </a:rPr>
                      <m:t>1</m:t>
                    </m:r>
                  </m:oMath>
                </a14:m>
                <a:r>
                  <a:rPr lang="nl-NL" sz="5500" dirty="0">
                    <a:latin typeface="Times New Roman"/>
                    <a:ea typeface="Calibri"/>
                  </a:rPr>
                  <a:t>. 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5500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55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𝑙𝑜𝑔</m:t>
                            </m:r>
                          </m:e>
                          <m:sub>
                            <m:rad>
                              <m:radPr>
                                <m:degHide m:val="on"/>
                                <m:ctrlPr>
                                  <a:rPr lang="en-US" sz="55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𝑎</m:t>
                                </m:r>
                              </m:e>
                            </m:rad>
                          </m:sub>
                        </m:sSub>
                      </m:fName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𝑎</m:t>
                        </m:r>
                      </m:e>
                    </m:func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.</a:t>
                </a:r>
                <a:endParaRPr lang="vi-VN" sz="55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809" y="1476363"/>
                <a:ext cx="13199383" cy="1135183"/>
              </a:xfrm>
              <a:prstGeom prst="rect">
                <a:avLst/>
              </a:prstGeom>
              <a:blipFill rotWithShape="1">
                <a:blip r:embed="rId6"/>
                <a:stretch>
                  <a:fillRect l="-2493" t="-5914" r="-1616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00496" y="6717735"/>
                <a:ext cx="4351576" cy="1029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Ta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5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𝑙𝑜𝑔</m:t>
                            </m:r>
                          </m:e>
                          <m:sub>
                            <m:rad>
                              <m:radPr>
                                <m:degHide m:val="on"/>
                                <m:ctrlP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5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𝑎</m:t>
                                </m:r>
                              </m:e>
                            </m:rad>
                          </m:sub>
                        </m:sSub>
                      </m:fName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𝑎</m:t>
                        </m:r>
                      </m:e>
                    </m:func>
                  </m:oMath>
                </a14:m>
                <a:endParaRPr lang="en-US" sz="55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0496" y="6717735"/>
                <a:ext cx="4351576" cy="1029705"/>
              </a:xfrm>
              <a:prstGeom prst="rect">
                <a:avLst/>
              </a:prstGeom>
              <a:blipFill rotWithShape="1">
                <a:blip r:embed="rId7"/>
                <a:stretch>
                  <a:fillRect l="-7703" t="-17160" b="-26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041718" y="6797041"/>
                <a:ext cx="3260444" cy="12801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func>
                        <m:func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𝑙𝑜𝑔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55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sz="5500" i="1"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𝑎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sz="5500" i="1">
                                          <a:latin typeface="Cambria Math"/>
                                          <a:ea typeface="Calibri"/>
                                          <a:cs typeface="Times New Roman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5500" i="1">
                                          <a:latin typeface="Cambria Math"/>
                                          <a:ea typeface="Calibri"/>
                                          <a:cs typeface="Times New Roman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5500" i="1">
                                          <a:latin typeface="Cambria Math"/>
                                          <a:ea typeface="Calibri"/>
                                          <a:cs typeface="Times New Roman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sub>
                          </m:sSub>
                        </m:fName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𝑎</m:t>
                          </m:r>
                        </m:e>
                      </m:func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718" y="6797041"/>
                <a:ext cx="3260444" cy="128015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2242118" y="6781800"/>
                <a:ext cx="3471976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r>
                        <a:rPr lang="en-US" sz="5500" i="1">
                          <a:latin typeface="Cambria Math"/>
                          <a:ea typeface="Calibri"/>
                          <a:cs typeface="Times New Roman"/>
                        </a:rPr>
                        <m:t>2</m:t>
                      </m:r>
                      <m:func>
                        <m:funcPr>
                          <m:ctrlP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sz="5500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r>
                            <a:rPr lang="en-US" sz="5500" i="1">
                              <a:latin typeface="Cambria Math"/>
                              <a:ea typeface="Calibri"/>
                              <a:cs typeface="Times New Roman"/>
                            </a:rPr>
                            <m:t>𝑎</m:t>
                          </m:r>
                        </m:e>
                      </m:func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2118" y="6781800"/>
                <a:ext cx="3471976" cy="93871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5671118" y="6705600"/>
                <a:ext cx="1475469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  <a:endParaRPr lang="en-US" sz="55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1118" y="6705600"/>
                <a:ext cx="1475469" cy="938719"/>
              </a:xfrm>
              <a:prstGeom prst="rect">
                <a:avLst/>
              </a:prstGeom>
              <a:blipFill rotWithShape="1">
                <a:blip r:embed="rId10"/>
                <a:stretch>
                  <a:fillRect t="-19481" r="-21488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11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8" grpId="0" animBg="1"/>
      <p:bldP spid="3" grpId="0"/>
      <p:bldP spid="4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57472" y="6096001"/>
            <a:ext cx="23514406" cy="7180549"/>
            <a:chOff x="184495" y="3636275"/>
            <a:chExt cx="11834900" cy="2664088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243514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2" y="238104"/>
            <a:ext cx="23815894" cy="2809896"/>
            <a:chOff x="534987" y="1647866"/>
            <a:chExt cx="23340848" cy="2356356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1"/>
              <a:ext cx="23120186" cy="22833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624600" y="1653394"/>
                <a:ext cx="2097638" cy="85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6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0AB9FB-A402-43C6-830F-BAC47ED452D0}"/>
              </a:ext>
            </a:extLst>
          </p:cNvPr>
          <p:cNvGrpSpPr/>
          <p:nvPr/>
        </p:nvGrpSpPr>
        <p:grpSpPr>
          <a:xfrm>
            <a:off x="946447" y="3505200"/>
            <a:ext cx="10366229" cy="1234536"/>
            <a:chOff x="1458731" y="6334162"/>
            <a:chExt cx="13782856" cy="123453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0839FD11-1E39-4EBB-A7FB-DEB39691C378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2194087-0D43-42CA-A1D2-4373C69CC457}"/>
              </a:ext>
            </a:extLst>
          </p:cNvPr>
          <p:cNvGrpSpPr/>
          <p:nvPr/>
        </p:nvGrpSpPr>
        <p:grpSpPr>
          <a:xfrm>
            <a:off x="13031786" y="3505200"/>
            <a:ext cx="9896263" cy="1234536"/>
            <a:chOff x="1458731" y="6334162"/>
            <a:chExt cx="13782856" cy="123453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FB0B6341-256C-4170-AF4E-1216E5EDD04C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D274B26-9415-432A-9282-BDEF246F0009}"/>
              </a:ext>
            </a:extLst>
          </p:cNvPr>
          <p:cNvGrpSpPr/>
          <p:nvPr/>
        </p:nvGrpSpPr>
        <p:grpSpPr>
          <a:xfrm>
            <a:off x="1000137" y="5029200"/>
            <a:ext cx="10355250" cy="1234536"/>
            <a:chOff x="1458731" y="6334162"/>
            <a:chExt cx="13700518" cy="123453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6E15A8FC-94CE-45FB-8D02-B33F2327F992}"/>
                </a:ext>
              </a:extLst>
            </p:cNvPr>
            <p:cNvSpPr/>
            <p:nvPr/>
          </p:nvSpPr>
          <p:spPr>
            <a:xfrm>
              <a:off x="2058046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E278C7C5-EAEF-4F1A-B3FB-29FCE054F0E0}"/>
              </a:ext>
            </a:extLst>
          </p:cNvPr>
          <p:cNvGrpSpPr/>
          <p:nvPr/>
        </p:nvGrpSpPr>
        <p:grpSpPr>
          <a:xfrm>
            <a:off x="13107987" y="4959766"/>
            <a:ext cx="9829800" cy="1234536"/>
            <a:chOff x="834143" y="6334162"/>
            <a:chExt cx="13622934" cy="123453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C4F0F9CE-3F15-4D47-A2C9-5C6F65E0E3FB}"/>
                </a:ext>
              </a:extLst>
            </p:cNvPr>
            <p:cNvSpPr/>
            <p:nvPr/>
          </p:nvSpPr>
          <p:spPr>
            <a:xfrm>
              <a:off x="1355875" y="6334162"/>
              <a:ext cx="13101202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800"/>
                </a:spcBef>
              </a:pPr>
              <a:endParaRPr lang="vi-VN" sz="600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7C2C013-2C1D-4DEE-A68B-FF23256FE92A}"/>
                </a:ext>
              </a:extLst>
            </p:cNvPr>
            <p:cNvSpPr/>
            <p:nvPr/>
          </p:nvSpPr>
          <p:spPr>
            <a:xfrm>
              <a:off x="834143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432E638B-F586-4599-B26E-BBF1E009BB5A}"/>
              </a:ext>
            </a:extLst>
          </p:cNvPr>
          <p:cNvSpPr/>
          <p:nvPr/>
        </p:nvSpPr>
        <p:spPr>
          <a:xfrm>
            <a:off x="12855284" y="3652851"/>
            <a:ext cx="1134683" cy="1000532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latin typeface="+mj-lt"/>
                <a:ea typeface="Tahoma" pitchFamily="34" charset="0"/>
                <a:cs typeface="Tahoma" pitchFamily="34" charset="0"/>
              </a:rPr>
              <a:t>B</a:t>
            </a:r>
            <a:endParaRPr lang="en-US" sz="6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476106" y="1202383"/>
                <a:ext cx="20079697" cy="1065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en-US" sz="5500" dirty="0">
                    <a:latin typeface="Times New Roman"/>
                    <a:ea typeface="Calibri"/>
                  </a:rPr>
                  <a:t>Trong </a:t>
                </a:r>
                <a:r>
                  <a:rPr lang="en-US" sz="5500" dirty="0" err="1">
                    <a:latin typeface="Times New Roman"/>
                    <a:ea typeface="Calibri"/>
                  </a:rPr>
                  <a:t>không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gian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𝑂𝑥𝑦𝑧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, </a:t>
                </a:r>
                <a:r>
                  <a:rPr lang="en-US" sz="5500" dirty="0" err="1">
                    <a:latin typeface="Times New Roman"/>
                    <a:ea typeface="Calibri"/>
                  </a:rPr>
                  <a:t>hình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chiếu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điểm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𝑀</m:t>
                    </m:r>
                    <m:d>
                      <m:dPr>
                        <m:ctrlPr>
                          <a:rPr lang="en-US" sz="5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lên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trục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𝑂𝑦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là</a:t>
                </a:r>
                <a:r>
                  <a:rPr lang="en-US" sz="5500" b="1" dirty="0">
                    <a:latin typeface="Calibri" panose="020F0502020204030204" pitchFamily="34" charset="0"/>
                  </a:rPr>
                  <a:t> </a:t>
                </a:r>
                <a:endParaRPr lang="vi-VN" sz="55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106" y="1202383"/>
                <a:ext cx="20079697" cy="1065676"/>
              </a:xfrm>
              <a:prstGeom prst="rect">
                <a:avLst/>
              </a:prstGeom>
              <a:blipFill rotWithShape="1">
                <a:blip r:embed="rId3"/>
                <a:stretch>
                  <a:fillRect l="-1639" t="-10857" r="-1609" b="-27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095564" y="3737747"/>
                <a:ext cx="3387016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𝐻</m:t>
                      </m:r>
                      <m:d>
                        <m:dPr>
                          <m:ctrlP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1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;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0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;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0</m:t>
                          </m:r>
                        </m:e>
                      </m:d>
                      <m:r>
                        <a:rPr lang="vi-VN" sz="5500" b="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</m:oMath>
                  </m:oMathPara>
                </a14:m>
                <a:endParaRPr lang="en-US" sz="55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564" y="3737747"/>
                <a:ext cx="3387016" cy="93871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5622587" y="3679702"/>
                <a:ext cx="3387016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50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𝐻</m:t>
                      </m:r>
                      <m:d>
                        <m:dPr>
                          <m:ctrlP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0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;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;</m:t>
                          </m:r>
                          <m:r>
                            <a:rPr lang="en-US" sz="5500" i="1">
                              <a:solidFill>
                                <a:schemeClr val="bg1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0</m:t>
                          </m:r>
                        </m:e>
                      </m:d>
                      <m:r>
                        <a:rPr lang="vi-VN" sz="5500" b="0" i="1" smtClean="0">
                          <a:solidFill>
                            <a:schemeClr val="bg1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.</m:t>
                      </m:r>
                    </m:oMath>
                  </m:oMathPara>
                </a14:m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2587" y="3679702"/>
                <a:ext cx="3387016" cy="93871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287587" y="5187487"/>
                <a:ext cx="4183709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446" lvl="1" indent="0">
                  <a:buNone/>
                </a:pPr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𝐻</m:t>
                    </m:r>
                    <m:d>
                      <m:d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87" y="5187487"/>
                <a:ext cx="4183709" cy="938719"/>
              </a:xfrm>
              <a:prstGeom prst="rect">
                <a:avLst/>
              </a:prstGeom>
              <a:blipFill rotWithShape="1">
                <a:blip r:embed="rId6"/>
                <a:stretch>
                  <a:fillRect t="-19481" r="-6987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5656440" y="4980989"/>
                <a:ext cx="3279616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𝐻</m:t>
                    </m:r>
                    <m:d>
                      <m:d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</m:oMath>
                </a14:m>
                <a:r>
                  <a:rPr lang="vi-VN" sz="5500" dirty="0" smtClean="0">
                    <a:solidFill>
                      <a:schemeClr val="bg1"/>
                    </a:solidFill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6440" y="4980989"/>
                <a:ext cx="3279616" cy="938719"/>
              </a:xfrm>
              <a:prstGeom prst="rect">
                <a:avLst/>
              </a:prstGeom>
              <a:blipFill rotWithShape="1">
                <a:blip r:embed="rId7"/>
                <a:stretch>
                  <a:fillRect t="-20130" r="-9294" b="-37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918665" y="8862460"/>
                <a:ext cx="21873238" cy="987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Ta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thấy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hình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chiếu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điểm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𝑀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lên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trục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𝑂𝑦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  <a:cs typeface="Times New Roman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𝐻</m:t>
                    </m:r>
                    <m:d>
                      <m:dPr>
                        <m:ctrlP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;</m:t>
                        </m:r>
                        <m:r>
                          <a:rPr lang="en-US" sz="55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500" dirty="0">
                    <a:latin typeface="Times New Roman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665" y="8862460"/>
                <a:ext cx="21873238" cy="987643"/>
              </a:xfrm>
              <a:prstGeom prst="rect">
                <a:avLst/>
              </a:prstGeom>
              <a:blipFill rotWithShape="1">
                <a:blip r:embed="rId8"/>
                <a:stretch>
                  <a:fillRect t="-11728" b="-37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074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77508" y="5562600"/>
            <a:ext cx="23672882" cy="8153400"/>
            <a:chOff x="184495" y="3636275"/>
            <a:chExt cx="11834900" cy="407670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384775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961" y="322279"/>
            <a:ext cx="23815893" cy="2725721"/>
            <a:chOff x="534987" y="1647866"/>
            <a:chExt cx="23340848" cy="2285765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2"/>
              <a:ext cx="23120186" cy="221273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624599" y="1653394"/>
                <a:ext cx="2097638" cy="851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vi-VN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7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53987" y="3352800"/>
            <a:ext cx="23679365" cy="2233008"/>
            <a:chOff x="247181" y="2080087"/>
            <a:chExt cx="11838141" cy="111650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12071" y="1882292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49780" y="1882289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pt-BR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23623" y="1761297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458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4E4121E-5E64-4E3D-830F-6D502EA4FAA1}"/>
              </a:ext>
            </a:extLst>
          </p:cNvPr>
          <p:cNvSpPr/>
          <p:nvPr/>
        </p:nvSpPr>
        <p:spPr>
          <a:xfrm>
            <a:off x="17651785" y="3889776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63587" y="789932"/>
                <a:ext cx="22750018" cy="2039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tabLst>
                    <a:tab pos="1259903" algn="l"/>
                  </a:tabLst>
                </a:pPr>
                <a:r>
                  <a:rPr lang="vi-VN" sz="5500" dirty="0" smtClean="0">
                    <a:latin typeface="Times New Roman"/>
                    <a:ea typeface="Calibri"/>
                  </a:rPr>
                  <a:t>                    </a:t>
                </a:r>
                <a:r>
                  <a:rPr lang="en-US" sz="5500" dirty="0" err="1" smtClean="0">
                    <a:latin typeface="Times New Roman"/>
                    <a:ea typeface="Calibri"/>
                  </a:rPr>
                  <a:t>Trên</a:t>
                </a:r>
                <a:r>
                  <a:rPr lang="en-US" sz="5500" dirty="0" smtClean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mặt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phẳng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cho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2019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điểm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phân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biệt</a:t>
                </a:r>
                <a:r>
                  <a:rPr lang="en-US" sz="5500" dirty="0">
                    <a:latin typeface="Times New Roman"/>
                    <a:ea typeface="Calibri"/>
                  </a:rPr>
                  <a:t>. </a:t>
                </a:r>
                <a:r>
                  <a:rPr lang="en-US" sz="5500" dirty="0" err="1">
                    <a:latin typeface="Times New Roman"/>
                    <a:ea typeface="Calibri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bao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nhiêu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vectơ</a:t>
                </a:r>
                <a:r>
                  <a:rPr lang="en-US" sz="5500" dirty="0">
                    <a:latin typeface="Times New Roman"/>
                    <a:ea typeface="Calibri"/>
                  </a:rPr>
                  <a:t>, </a:t>
                </a:r>
                <a:r>
                  <a:rPr lang="en-US" sz="5500" dirty="0" err="1">
                    <a:latin typeface="Times New Roman"/>
                    <a:ea typeface="Calibri"/>
                  </a:rPr>
                  <a:t>khác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vectơ</a:t>
                </a:r>
                <a:r>
                  <a:rPr lang="en-US" sz="5500" dirty="0">
                    <a:latin typeface="Times New Roman"/>
                    <a:ea typeface="Calibri"/>
                  </a:rPr>
                  <a:t> – </a:t>
                </a:r>
                <a:r>
                  <a:rPr lang="en-US" sz="5500" dirty="0" err="1">
                    <a:latin typeface="Times New Roman"/>
                    <a:ea typeface="Calibri"/>
                  </a:rPr>
                  <a:t>không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điểm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đầu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và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điểm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cuối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được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lấy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từ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  <a:cs typeface="Times New Roman"/>
                      </a:rPr>
                      <m:t>2019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điểm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đã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cho</a:t>
                </a:r>
                <a:r>
                  <a:rPr lang="en-US" sz="5500" dirty="0">
                    <a:latin typeface="Times New Roman"/>
                    <a:ea typeface="Calibri"/>
                  </a:rPr>
                  <a:t>?</a:t>
                </a:r>
                <a:endParaRPr lang="vi-VN" sz="55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87" y="789932"/>
                <a:ext cx="22750018" cy="2039020"/>
              </a:xfrm>
              <a:prstGeom prst="rect">
                <a:avLst/>
              </a:prstGeom>
              <a:blipFill rotWithShape="1">
                <a:blip r:embed="rId3"/>
                <a:stretch>
                  <a:fillRect l="-1447" t="-5689" r="-1474" b="-1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197308" y="3949682"/>
                <a:ext cx="1959639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e>
                      <m:sup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2019</m:t>
                        </m:r>
                      </m:sup>
                    </m:sSup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308" y="3949682"/>
                <a:ext cx="1959639" cy="938719"/>
              </a:xfrm>
              <a:prstGeom prst="rect">
                <a:avLst/>
              </a:prstGeom>
              <a:blipFill rotWithShape="1">
                <a:blip r:embed="rId4"/>
                <a:stretch>
                  <a:fillRect t="-19481" r="-16149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052228" y="3949682"/>
                <a:ext cx="2429319" cy="938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sz="5500" i="1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Times New Roman"/>
                      </a:rPr>
                      <m:t>201</m:t>
                    </m:r>
                    <m:sSup>
                      <m:sSupPr>
                        <m:ctrlP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sSupPr>
                      <m:e>
                        <m:r>
                          <a:rPr lang="nl-NL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9</m:t>
                        </m:r>
                      </m:e>
                      <m:sup>
                        <m:r>
                          <a:rPr lang="nl-NL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 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2228" y="3949682"/>
                <a:ext cx="2429319" cy="938719"/>
              </a:xfrm>
              <a:prstGeom prst="rect">
                <a:avLst/>
              </a:prstGeom>
              <a:blipFill rotWithShape="1">
                <a:blip r:embed="rId5"/>
                <a:stretch>
                  <a:fillRect t="-19481" r="-12563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291547" y="3873482"/>
                <a:ext cx="1948739" cy="9553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sSubSupPr>
                      <m:e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𝐶</m:t>
                        </m:r>
                      </m:e>
                      <m:sub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2019</m:t>
                        </m:r>
                      </m:sub>
                      <m:sup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1547" y="3873482"/>
                <a:ext cx="1948739" cy="955390"/>
              </a:xfrm>
              <a:prstGeom prst="rect">
                <a:avLst/>
              </a:prstGeom>
              <a:blipFill rotWithShape="1">
                <a:blip r:embed="rId6"/>
                <a:stretch>
                  <a:fillRect t="-17197" r="-16250" b="-36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20267608" y="3949682"/>
                <a:ext cx="2015745" cy="9553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55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/>
                          </a:rPr>
                        </m:ctrlPr>
                      </m:sSubSupPr>
                      <m:e>
                        <m:r>
                          <a:rPr lang="vi-VN" sz="5500" b="0" i="1" smtClean="0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b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2019</m:t>
                        </m:r>
                      </m:sub>
                      <m:sup>
                        <m:r>
                          <a:rPr lang="en-US" sz="5500" i="1">
                            <a:solidFill>
                              <a:schemeClr val="bg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5500" dirty="0">
                    <a:solidFill>
                      <a:schemeClr val="bg1"/>
                    </a:solidFill>
                    <a:latin typeface="Times New Roman"/>
                    <a:ea typeface="Calibri"/>
                  </a:rPr>
                  <a:t>.</a:t>
                </a:r>
                <a:endParaRPr lang="en-US" sz="5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7608" y="3949682"/>
                <a:ext cx="2015745" cy="955390"/>
              </a:xfrm>
              <a:prstGeom prst="rect">
                <a:avLst/>
              </a:prstGeom>
              <a:blipFill rotWithShape="1">
                <a:blip r:embed="rId7"/>
                <a:stretch>
                  <a:fillRect t="-17197" r="-15758" b="-36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59719" y="6781800"/>
                <a:ext cx="22653886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46" lvl="1" indent="0">
                  <a:buNone/>
                </a:pPr>
                <a:r>
                  <a:rPr lang="en-US" sz="5500" dirty="0">
                    <a:latin typeface="Times New Roman"/>
                    <a:ea typeface="Calibri"/>
                  </a:rPr>
                  <a:t>Có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</a:rPr>
                      <m:t>2019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cách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chọn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điểm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đầu</a:t>
                </a:r>
                <a:r>
                  <a:rPr lang="en-US" sz="5500" dirty="0">
                    <a:latin typeface="Times New Roman"/>
                    <a:ea typeface="Calibri"/>
                  </a:rPr>
                  <a:t>,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</a:rPr>
                      <m:t>2018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cách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chọn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điểm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cuối</a:t>
                </a:r>
                <a:r>
                  <a:rPr lang="en-US" sz="5500" dirty="0">
                    <a:latin typeface="Times New Roman"/>
                    <a:ea typeface="Calibri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19" y="6781800"/>
                <a:ext cx="22653886" cy="938719"/>
              </a:xfrm>
              <a:prstGeom prst="rect">
                <a:avLst/>
              </a:prstGeom>
              <a:blipFill rotWithShape="1">
                <a:blip r:embed="rId8"/>
                <a:stretch>
                  <a:fillRect t="-17647" b="-39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63587" y="7848600"/>
                <a:ext cx="21952989" cy="1801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46" lvl="1" indent="0">
                  <a:buNone/>
                </a:pPr>
                <a:r>
                  <a:rPr lang="en-US" sz="5500" dirty="0">
                    <a:latin typeface="Times New Roman"/>
                    <a:ea typeface="Calibri"/>
                  </a:rPr>
                  <a:t>Vậy </a:t>
                </a:r>
                <a:r>
                  <a:rPr lang="en-US" sz="5500" dirty="0" err="1">
                    <a:latin typeface="Times New Roman"/>
                    <a:ea typeface="Calibri"/>
                  </a:rPr>
                  <a:t>theo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quy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tắc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nhân</a:t>
                </a:r>
                <a:r>
                  <a:rPr lang="en-US" sz="5500" dirty="0">
                    <a:latin typeface="Times New Roman"/>
                    <a:ea typeface="Calibri"/>
                  </a:rPr>
                  <a:t> ta </a:t>
                </a:r>
                <a:r>
                  <a:rPr lang="en-US" sz="5500" dirty="0" err="1">
                    <a:latin typeface="Times New Roman"/>
                    <a:ea typeface="Calibri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số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vectơ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thỏa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mãn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yêu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cầu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endParaRPr lang="vi-VN" sz="5500" dirty="0" smtClean="0">
                  <a:latin typeface="Times New Roman"/>
                  <a:ea typeface="Calibri"/>
                </a:endParaRPr>
              </a:p>
              <a:p>
                <a:pPr marL="914446" lvl="1" indent="0">
                  <a:buNone/>
                </a:pPr>
                <a:r>
                  <a:rPr lang="vi-VN" sz="5500" dirty="0">
                    <a:latin typeface="Times New Roman"/>
                    <a:ea typeface="Calibri"/>
                  </a:rPr>
                  <a:t> </a:t>
                </a:r>
                <a:r>
                  <a:rPr lang="vi-VN" sz="5500" dirty="0" smtClean="0">
                    <a:latin typeface="Times New Roman"/>
                    <a:ea typeface="Calibri"/>
                  </a:rPr>
                  <a:t>                                    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</a:rPr>
                      <m:t>2019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.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2018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=</m:t>
                    </m:r>
                    <m:sSubSup>
                      <m:sSubSupPr>
                        <m:ctrlPr>
                          <a:rPr lang="en-US" sz="5500" i="1">
                            <a:latin typeface="Cambria Math"/>
                            <a:ea typeface="Calibri"/>
                          </a:rPr>
                        </m:ctrlPr>
                      </m:sSubSupPr>
                      <m:e>
                        <m:r>
                          <a:rPr lang="en-US" sz="5500" i="1">
                            <a:latin typeface="Cambria Math"/>
                            <a:ea typeface="Calibri"/>
                          </a:rPr>
                          <m:t>𝐴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</a:rPr>
                          <m:t>2019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  <a:ea typeface="Calibri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87" y="7848600"/>
                <a:ext cx="21952989" cy="1801775"/>
              </a:xfrm>
              <a:prstGeom prst="rect">
                <a:avLst/>
              </a:prstGeom>
              <a:blipFill rotWithShape="1">
                <a:blip r:embed="rId9"/>
                <a:stretch>
                  <a:fillRect t="-915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06387" y="9448800"/>
                <a:ext cx="22759023" cy="11901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:r>
                  <a:rPr lang="en-US" sz="5500" i="1" dirty="0">
                    <a:latin typeface="Times New Roman"/>
                    <a:ea typeface="Calibri"/>
                  </a:rPr>
                  <a:t>Cách </a:t>
                </a:r>
                <a:r>
                  <a:rPr lang="en-US" sz="5500" i="1" dirty="0" err="1">
                    <a:latin typeface="Times New Roman"/>
                    <a:ea typeface="Calibri"/>
                  </a:rPr>
                  <a:t>khác</a:t>
                </a:r>
                <a:r>
                  <a:rPr lang="en-US" sz="5500" i="1" dirty="0">
                    <a:latin typeface="Times New Roman"/>
                    <a:ea typeface="Calibri"/>
                  </a:rPr>
                  <a:t>:</a:t>
                </a:r>
                <a:r>
                  <a:rPr lang="en-US" sz="5500" dirty="0">
                    <a:latin typeface="Times New Roman"/>
                    <a:ea typeface="Calibri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</a:rPr>
                      <m:t>2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điểm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phân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biệt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</a:rPr>
                      <m:t>𝐴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,</m:t>
                    </m:r>
                    <m:r>
                      <a:rPr lang="en-US" sz="5500" i="1">
                        <a:latin typeface="Cambria Math"/>
                        <a:ea typeface="Calibri"/>
                      </a:rPr>
                      <m:t>𝐵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</a:rPr>
                      <m:t>2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vectơ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>
                            <a:latin typeface="Cambria Math"/>
                            <a:ea typeface="Calibri"/>
                          </a:rPr>
                        </m:ctrlPr>
                      </m:accPr>
                      <m:e>
                        <m:r>
                          <a:rPr lang="en-US" sz="5500" i="1">
                            <a:latin typeface="Cambria Math"/>
                            <a:ea typeface="Calibri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và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>
                            <a:latin typeface="Cambria Math"/>
                            <a:ea typeface="Calibri"/>
                          </a:rPr>
                        </m:ctrlPr>
                      </m:accPr>
                      <m:e>
                        <m:r>
                          <a:rPr lang="en-US" sz="5500" i="1">
                            <a:latin typeface="Cambria Math"/>
                            <a:ea typeface="Calibri"/>
                          </a:rPr>
                          <m:t>𝐵𝐴</m:t>
                        </m:r>
                      </m:e>
                    </m:acc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87" y="9448800"/>
                <a:ext cx="22759023" cy="1190134"/>
              </a:xfrm>
              <a:prstGeom prst="rect">
                <a:avLst/>
              </a:prstGeom>
              <a:blipFill rotWithShape="1">
                <a:blip r:embed="rId10"/>
                <a:stretch>
                  <a:fillRect t="-2051" b="-2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30187" y="10668000"/>
                <a:ext cx="22708303" cy="20581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903" algn="just">
                  <a:lnSpc>
                    <a:spcPct val="115000"/>
                  </a:lnSpc>
                </a:pPr>
                <a:r>
                  <a:rPr lang="en-US" sz="5500" dirty="0">
                    <a:latin typeface="Times New Roman"/>
                    <a:ea typeface="Calibri"/>
                  </a:rPr>
                  <a:t>Vậy </a:t>
                </a:r>
                <a:r>
                  <a:rPr lang="en-US" sz="5500" dirty="0" err="1">
                    <a:latin typeface="Times New Roman"/>
                    <a:ea typeface="Calibri"/>
                  </a:rPr>
                  <a:t>số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vectơ</a:t>
                </a:r>
                <a:r>
                  <a:rPr lang="en-US" sz="5500" dirty="0">
                    <a:latin typeface="Times New Roman"/>
                    <a:ea typeface="Calibri"/>
                  </a:rPr>
                  <a:t>, </a:t>
                </a:r>
                <a:r>
                  <a:rPr lang="en-US" sz="5500" dirty="0" err="1">
                    <a:latin typeface="Times New Roman"/>
                    <a:ea typeface="Calibri"/>
                  </a:rPr>
                  <a:t>khác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vectơ</a:t>
                </a:r>
                <a:r>
                  <a:rPr lang="en-US" sz="5500" dirty="0">
                    <a:latin typeface="Times New Roman"/>
                    <a:ea typeface="Calibri"/>
                  </a:rPr>
                  <a:t> – </a:t>
                </a:r>
                <a:r>
                  <a:rPr lang="en-US" sz="5500" dirty="0" err="1">
                    <a:latin typeface="Times New Roman"/>
                    <a:ea typeface="Calibri"/>
                  </a:rPr>
                  <a:t>không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có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điểm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đầu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và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điểm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cuối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được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lấy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từ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</a:rPr>
                      <m:t>2019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điểm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đã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cho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là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số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chỉnh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hợp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chập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</a:rPr>
                      <m:t>2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của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/>
                        <a:ea typeface="Calibri"/>
                      </a:rPr>
                      <m:t>2019</m:t>
                    </m:r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phần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:r>
                  <a:rPr lang="en-US" sz="5500" dirty="0" err="1">
                    <a:latin typeface="Times New Roman"/>
                    <a:ea typeface="Calibri"/>
                  </a:rPr>
                  <a:t>tử</a:t>
                </a:r>
                <a:r>
                  <a:rPr lang="en-US" sz="5500" dirty="0">
                    <a:latin typeface="Times New Roman"/>
                    <a:ea typeface="Calibri"/>
                  </a:rPr>
                  <a:t>, </a:t>
                </a:r>
                <a:r>
                  <a:rPr lang="en-US" sz="5500" dirty="0" err="1">
                    <a:latin typeface="Times New Roman"/>
                    <a:ea typeface="Calibri"/>
                  </a:rPr>
                  <a:t>bằng</a:t>
                </a:r>
                <a:r>
                  <a:rPr lang="en-US" sz="5500" dirty="0">
                    <a:latin typeface="Times New Roman"/>
                    <a:ea typeface="Calibri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5500" i="1">
                            <a:latin typeface="Cambria Math"/>
                            <a:ea typeface="Calibri"/>
                          </a:rPr>
                        </m:ctrlPr>
                      </m:sSubSupPr>
                      <m:e>
                        <m:r>
                          <a:rPr lang="en-US" sz="5500" i="1">
                            <a:latin typeface="Cambria Math"/>
                            <a:ea typeface="Calibri"/>
                          </a:rPr>
                          <m:t>𝐴</m:t>
                        </m:r>
                      </m:e>
                      <m:sub>
                        <m:r>
                          <a:rPr lang="en-US" sz="5500" i="1">
                            <a:latin typeface="Cambria Math"/>
                            <a:ea typeface="Calibri"/>
                          </a:rPr>
                          <m:t>2019</m:t>
                        </m:r>
                      </m:sub>
                      <m:sup>
                        <m:r>
                          <a:rPr lang="en-US" sz="5500" i="1">
                            <a:latin typeface="Cambria Math"/>
                            <a:ea typeface="Calibri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5500" dirty="0">
                    <a:latin typeface="Times New Roman"/>
                    <a:ea typeface="Calibri"/>
                  </a:rPr>
                  <a:t>.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87" y="10668000"/>
                <a:ext cx="22708303" cy="2058192"/>
              </a:xfrm>
              <a:prstGeom prst="rect">
                <a:avLst/>
              </a:prstGeom>
              <a:blipFill rotWithShape="1">
                <a:blip r:embed="rId11"/>
                <a:stretch>
                  <a:fillRect t="-5621" r="-1450" b="-13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00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50" grpId="0" animBg="1"/>
      <p:bldP spid="14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10831</Words>
  <PresentationFormat>Custom</PresentationFormat>
  <Paragraphs>1244</Paragraphs>
  <Slides>67</Slides>
  <Notes>47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Office Theme</vt:lpstr>
      <vt:lpstr>Custom Design</vt:lpstr>
      <vt:lpstr>1_Custom Design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2013-08-31T11:42:51Z</dcterms:created>
  <dcterms:modified xsi:type="dcterms:W3CDTF">2020-03-13T14:05:30Z</dcterms:modified>
</cp:coreProperties>
</file>