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63" r:id="rId2"/>
  </p:sldMasterIdLst>
  <p:notesMasterIdLst>
    <p:notesMasterId r:id="rId44"/>
  </p:notesMasterIdLst>
  <p:sldIdLst>
    <p:sldId id="537" r:id="rId3"/>
    <p:sldId id="545" r:id="rId4"/>
    <p:sldId id="547" r:id="rId5"/>
    <p:sldId id="536" r:id="rId6"/>
    <p:sldId id="544" r:id="rId7"/>
    <p:sldId id="539" r:id="rId8"/>
    <p:sldId id="540" r:id="rId9"/>
    <p:sldId id="541" r:id="rId10"/>
    <p:sldId id="269" r:id="rId11"/>
    <p:sldId id="542" r:id="rId12"/>
    <p:sldId id="560" r:id="rId13"/>
    <p:sldId id="561" r:id="rId14"/>
    <p:sldId id="562" r:id="rId15"/>
    <p:sldId id="563" r:id="rId16"/>
    <p:sldId id="564" r:id="rId17"/>
    <p:sldId id="565" r:id="rId18"/>
    <p:sldId id="566" r:id="rId19"/>
    <p:sldId id="567" r:id="rId20"/>
    <p:sldId id="568" r:id="rId21"/>
    <p:sldId id="569" r:id="rId22"/>
    <p:sldId id="570" r:id="rId23"/>
    <p:sldId id="571" r:id="rId24"/>
    <p:sldId id="572" r:id="rId25"/>
    <p:sldId id="588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87" r:id="rId40"/>
    <p:sldId id="280" r:id="rId41"/>
    <p:sldId id="501" r:id="rId42"/>
    <p:sldId id="33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C99FF"/>
    <a:srgbClr val="F78A2B"/>
    <a:srgbClr val="800000"/>
    <a:srgbClr val="669900"/>
    <a:srgbClr val="990033"/>
    <a:srgbClr val="D60093"/>
    <a:srgbClr val="FF0066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45" autoAdjust="0"/>
    <p:restoredTop sz="94757" autoAdjust="0"/>
  </p:normalViewPr>
  <p:slideViewPr>
    <p:cSldViewPr snapToGrid="0">
      <p:cViewPr varScale="1">
        <p:scale>
          <a:sx n="90" d="100"/>
          <a:sy n="90" d="100"/>
        </p:scale>
        <p:origin x="144" y="3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38712-594E-47D8-9E9C-A81CE8530A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0945B-319F-41F4-9F38-46C469C5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3605-B302-4C45-AB7C-4A0CD719F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BF24C-6527-4330-BA40-C9E184D04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149C5-860D-4855-9C5D-54E7FDFB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7F9A6-48CE-4F46-912F-384461AA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8EEB3-8FDB-4A80-A6AA-D656581E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C7E9408-68D8-4638-A314-3A37A05BF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2710" y="6036728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781A5-DF9A-471B-870F-BF2517968B1F}"/>
              </a:ext>
            </a:extLst>
          </p:cNvPr>
          <p:cNvSpPr txBox="1"/>
          <p:nvPr userDrawn="1"/>
        </p:nvSpPr>
        <p:spPr>
          <a:xfrm>
            <a:off x="873284" y="6449439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8EA4D4E-F945-48E3-BD00-00256DE4F0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95" y="6148765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5" name="Doraemong.avi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C03E-69BF-45F5-B692-49637673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FB1EF-6BCE-4637-B514-550EBF640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7C6F4-B050-47A4-9C94-60A0D2F7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78D3-CA11-4415-8FE4-04A706D8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1FC68-6EDC-4417-8171-A9263B80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D77FE-24E8-4DFE-AB38-7BCA4DF26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2F5CE-80B3-44E8-AB4C-18C7451F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D33C-5314-44AB-B8FF-5D82373B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EDC1D-0EE1-41E8-B927-C953F7D5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9003-0579-4D32-819F-E8A19ED0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10574-2901-4392-8F3C-370FCAAA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BA86E-F01C-4BBA-ABD5-502B2EC9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D46DF-8B57-4BE3-8531-607DB286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B0B9123-8714-4999-B7B1-60D4AAA9E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7326" cy="6858000"/>
          </a:xfrm>
          <a:prstGeom prst="rect">
            <a:avLst/>
          </a:prstGeo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008E0AC2-E0B8-44CF-8322-ADFE83E6C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8016311" y="4485219"/>
            <a:ext cx="803224" cy="11546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8517E5-8656-420B-B49C-2FA45953A1F0}"/>
              </a:ext>
            </a:extLst>
          </p:cNvPr>
          <p:cNvSpPr/>
          <p:nvPr userDrawn="1"/>
        </p:nvSpPr>
        <p:spPr>
          <a:xfrm>
            <a:off x="8016311" y="1321374"/>
            <a:ext cx="3662667" cy="25935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E462F-D9F7-431F-895E-D4F19F1C89B1}"/>
              </a:ext>
            </a:extLst>
          </p:cNvPr>
          <p:cNvSpPr txBox="1"/>
          <p:nvPr userDrawn="1"/>
        </p:nvSpPr>
        <p:spPr>
          <a:xfrm>
            <a:off x="8610601" y="1731605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009A4E"/>
                </a:solidFill>
                <a:latin typeface="Lato Black"/>
                <a:cs typeface="Lato Black"/>
              </a:rPr>
              <a:t>Friends Series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4A68C-D340-45AD-BCC9-BB64DF2426BA}"/>
              </a:ext>
            </a:extLst>
          </p:cNvPr>
          <p:cNvSpPr txBox="1"/>
          <p:nvPr userDrawn="1"/>
        </p:nvSpPr>
        <p:spPr>
          <a:xfrm>
            <a:off x="8950164" y="5167294"/>
            <a:ext cx="443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2714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5" name="Doraemong.avi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7A50-25B4-4D53-9106-B470E58E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B9184-64FB-4E4E-8E5D-F4AA8E5A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E7708-3F62-4C7F-BD95-0E957322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D50C7-FE3D-4E50-B665-2F8010FE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2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0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1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A582-8A78-4990-A75D-25EA07A0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0D6EE-226F-4281-B7C0-61BD2F3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EC3EF-AB82-4A14-A67D-2BF701EB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DE20C-DB6D-4349-A076-B47B27617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60CE2-AC93-48E4-BC15-B4DC8241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4283EF93-D23C-4996-BF1D-A116EBC7A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04085" y="6077707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C2DE7-9970-4FD3-A9D6-9AC805CF653A}"/>
              </a:ext>
            </a:extLst>
          </p:cNvPr>
          <p:cNvSpPr txBox="1"/>
          <p:nvPr userDrawn="1"/>
        </p:nvSpPr>
        <p:spPr>
          <a:xfrm>
            <a:off x="696278" y="6492875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3C4708-0455-4714-8AB0-94D9E9F996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5" name="Doraemong.avi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3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9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1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4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5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5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8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D452-4A16-480B-9DF3-D8DD44D5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82EF-0E80-4C13-BE7D-0E4F37BF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2481-93A8-426C-B8D1-954EF1B7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463D0-D6F7-4759-8F2E-59073A35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99BAD-ED39-459D-9325-0BBF5736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95177F37-DD81-4FAB-B577-8C85691EE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2710" y="6036728"/>
            <a:ext cx="50110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9831B-BD10-439E-8C4E-AD1CAE1F63C2}"/>
              </a:ext>
            </a:extLst>
          </p:cNvPr>
          <p:cNvSpPr txBox="1"/>
          <p:nvPr userDrawn="1"/>
        </p:nvSpPr>
        <p:spPr>
          <a:xfrm>
            <a:off x="873284" y="6449439"/>
            <a:ext cx="668464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1BC9F42-67A0-4911-BBEC-E1F220B8BB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615" y="6077707"/>
            <a:ext cx="1249138" cy="7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5" name="Doraemong.avi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3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9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6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0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7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8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77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7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293F-76D6-4DA0-B8A2-C46621E1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6AD79-D65F-4B35-A28C-DD11D686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5C597-AACB-41F9-A341-E265470FC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D0053-9EB2-41A0-8469-81B7ABD2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C59B0-1691-4636-BF1C-A68B6989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BCB47-51BF-45ED-B89B-77572808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3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4" name="Doraemong.avi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FAE1-1953-470A-8EA5-DFE89FF42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4E897-0F94-4D23-A0B8-5F5C3A4E9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10F1-E4DD-41C7-B419-1F52C31F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B0E0C-8C28-4888-9FF0-4CC0CF36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99A48-A83B-47ED-96A2-1D988D3C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D2EE-BCDE-469F-839C-6CA9266A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DCFC-3219-4F7C-BDFC-2CFF7794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742BF-4056-4331-A902-ED213675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58F4D-D34B-4AFD-BAF5-50B5AE844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5D35-9A5F-46CB-86D3-2FD51EEF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B46B-7386-42E9-9B85-57929C1A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954C0-CDFA-48E5-AD86-D54666F5B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32943-4B47-42BF-AFA1-3BD5B27C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3265-B78C-4839-BC28-3E0FBE5E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657F6-6253-4456-9375-99FB95A0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55F0-5725-486D-83C1-60DB7566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48B43-DD21-4628-973D-E93247A59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B3E2C-0E32-4598-BA98-2C0E1927F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ED9B-9F50-42C7-BC79-82FD1C5F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26AA4-9F31-4F66-92C2-6650B216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99B-EBAC-433B-9A77-D67E77E0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3A8C-4D2A-4641-A52D-08B34B96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05F18-AA68-4D1E-946D-2B780E4A1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6EC56-8094-4DAF-9452-D087D678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103B7-AE22-46B1-AACF-302744B0F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59D5A-4A88-4756-9EBF-6A86C556B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F2273-04DC-4BFD-8628-2CA75BD0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F42C-82DA-44EF-9EB3-B5AC3533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FC526-74BC-43C8-B6F8-CB2FAFC5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317C-7114-451C-8F5B-FCC9B9FA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0CC01-ECEC-4E0C-9EF1-837781E8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F3A16-310B-4BB4-A7CB-52CAF86A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318F8-4497-4BCA-ACDC-3AB3DBD8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027A1-1E01-4330-AFF9-0B39E2A5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EE59E-0B3D-46C0-87E5-F80CCF9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B2FA-0C31-43C2-8B02-70DCF6DA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EAD6-554E-428E-BF90-0E2B730F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8B384-D353-4F35-9E5C-88B07D09F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BABEA-7E16-4F10-AD58-BEAFD5A5D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C140A-E306-4C7A-B7AF-EFE9DD1F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D901E-A20E-4C91-9B5B-6D3A4DCE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B6F0-2F88-42FD-9D16-67BCCB3B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B358-94AE-4A4D-8626-8BA6182B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C518A-1388-4C67-98EB-B215C3BB2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3020E-F403-4D6B-B79A-CB77A77B7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D0EFF-488D-4975-A860-C7A36BF0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01E7F-56AB-4CBE-8A8D-264639BF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EAFF2-5398-436D-854A-C9A330EB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92D8-0C1E-48EA-AC20-69C180D9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99A2A-73A2-4184-B301-211D28A56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B17E5-17EC-4691-A992-C2910E1E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0602B-A284-41B0-998C-57B582655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26C34-109C-4561-8BC8-32C160155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3341F-A547-41E2-8373-D1ED4E50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0E6C3-B6FC-4A09-8A7E-05884E6E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514FC-BB6D-48C8-974B-E7A9452C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5B77-FE8D-4DBC-BDAC-AA93AE7A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3E020-38B0-4CD2-BE19-7B2D6C9AC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82104-E23B-47D2-BAB7-E8C5C533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544A8-BEEE-4A18-B65E-B5510A55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1104-6E01-49CF-A01E-E1301E56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6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479E9C-8BC1-4261-8B05-057BCD0FB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FE0AA-253B-4587-92CB-404FB0B63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F2012-108E-4D17-AD6F-1F51334E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ADB90-A173-468A-977B-DBE31556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0B514-6CE5-4332-9EC9-01813EC0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A04AA-8A46-412D-9E16-8107A944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A6CE0-8477-4264-92F3-4DDE484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BAEE1-7CF0-4B3E-BD0D-7973EAF8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D3E5-F766-4908-A504-503C4E34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829D-B77A-47D9-B030-601893DCC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65E34-328F-4E3E-9AF5-5639F056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945B3-0C79-427A-8852-090D5C5F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E8B9A-DDB1-4315-9658-25C85DF1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621AA-7F22-4543-AE20-411406C0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A8CC-C826-4A37-831B-7835322F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11B7-1425-49BC-9129-DEF18125B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BB0DB-23F2-4FBB-B92F-2D6A1E2DD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4D7F-9A84-4B8D-AC40-0C383495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4131A-FF8E-4B37-BE8E-A77D10F5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058B-8D93-45BB-B7F8-8CC213B6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" name="Doraemong.avi.wav"/>
          </p:stSnd>
        </p:sndAc>
      </p:transition>
    </mc:Choice>
    <mc:Fallback xmlns="">
      <p:transition spd="slow">
        <p:fade thruBlk="1"/>
        <p:sndAc>
          <p:stSnd>
            <p:snd r:embed="rId3" name="Doraemong.avi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75" r:id="rId12"/>
    <p:sldLayoutId id="2147483676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42" name="Doraemong.avi.wav"/>
          </p:stSnd>
        </p:sndAc>
      </p:transition>
    </mc:Choice>
    <mc:Fallback xmlns="">
      <p:transition spd="slow">
        <p:fade thruBlk="1"/>
        <p:sndAc>
          <p:stSnd>
            <p:snd r:embed="rId44" name="Doraemong.avi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A2F49D-A8FE-4CD7-99BF-54414CA9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3103F-02C3-4F5F-B9CF-48C0317ED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24148-F85F-486F-84AB-AC7591384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A7A0A-6ECB-43AC-B541-12D8D1A1BB2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7DF30-C068-4A3F-9776-B2C48232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810F6-1BEC-4050-9796-63A65754C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A40EE-5401-4880-BE1D-E813011C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>
        <p:fade thruBlk="1"/>
        <p:sndAc>
          <p:stSnd>
            <p:snd r:embed="rId13" name="Doraemong.avi.wav"/>
          </p:stSnd>
        </p:sndAc>
      </p:transition>
    </mc:Choice>
    <mc:Fallback xmlns="">
      <p:transition spd="slow">
        <p:fade thruBlk="1"/>
        <p:sndAc>
          <p:stSnd>
            <p:snd r:embed="rId14" name="Doraemong.avi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34.png"/><Relationship Id="rId3" Type="http://schemas.openxmlformats.org/officeDocument/2006/relationships/slide" Target="slide16.xml"/><Relationship Id="rId7" Type="http://schemas.openxmlformats.org/officeDocument/2006/relationships/slide" Target="slide24.xml"/><Relationship Id="rId12" Type="http://schemas.openxmlformats.org/officeDocument/2006/relationships/slide" Target="slide40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2.xml"/><Relationship Id="rId11" Type="http://schemas.openxmlformats.org/officeDocument/2006/relationships/image" Target="../media/image1.png"/><Relationship Id="rId5" Type="http://schemas.openxmlformats.org/officeDocument/2006/relationships/slide" Target="slide20.xml"/><Relationship Id="rId10" Type="http://schemas.openxmlformats.org/officeDocument/2006/relationships/image" Target="../media/image13.png"/><Relationship Id="rId4" Type="http://schemas.openxmlformats.org/officeDocument/2006/relationships/slide" Target="slide18.xml"/><Relationship Id="rId9" Type="http://schemas.openxmlformats.org/officeDocument/2006/relationships/slide" Target="slide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slide" Target="slide1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36.png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slide" Target="slide23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slide" Target="slide2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slide" Target="slide28.xml"/><Relationship Id="rId11" Type="http://schemas.openxmlformats.org/officeDocument/2006/relationships/image" Target="../media/image49.png"/><Relationship Id="rId5" Type="http://schemas.openxmlformats.org/officeDocument/2006/relationships/image" Target="../media/image33.png"/><Relationship Id="rId10" Type="http://schemas.openxmlformats.org/officeDocument/2006/relationships/slide" Target="slide26.xml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4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jpeg"/><Relationship Id="rId5" Type="http://schemas.openxmlformats.org/officeDocument/2006/relationships/image" Target="../media/image36.png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slide" Target="slide3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slide" Target="slide33.xml"/><Relationship Id="rId10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jpeg"/><Relationship Id="rId5" Type="http://schemas.openxmlformats.org/officeDocument/2006/relationships/image" Target="../media/image36.png"/><Relationship Id="rId4" Type="http://schemas.openxmlformats.org/officeDocument/2006/relationships/slide" Target="slide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slide" Target="slide37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11" Type="http://schemas.openxmlformats.org/officeDocument/2006/relationships/image" Target="../media/image50.png"/><Relationship Id="rId5" Type="http://schemas.openxmlformats.org/officeDocument/2006/relationships/slide" Target="slide38.xml"/><Relationship Id="rId10" Type="http://schemas.openxmlformats.org/officeDocument/2006/relationships/image" Target="../media/image59.png"/><Relationship Id="rId4" Type="http://schemas.openxmlformats.org/officeDocument/2006/relationships/image" Target="../media/image33.png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4" Type="http://schemas.openxmlformats.org/officeDocument/2006/relationships/slide" Target="slid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15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418957" y="3084238"/>
            <a:ext cx="6468503" cy="12078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5480775" y="3273017"/>
            <a:ext cx="642013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B0604020202020204" charset="0"/>
                <a:cs typeface="Lato" panose="020B0604020202020204" charset="0"/>
              </a:rPr>
              <a:t>Unit 0: Introduction</a:t>
            </a:r>
          </a:p>
        </p:txBody>
      </p:sp>
      <p:sp>
        <p:nvSpPr>
          <p:cNvPr id="17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887228" y="4443333"/>
            <a:ext cx="4437810" cy="50192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6FECF-E9E3-4299-BF68-B64621CE0A92}"/>
              </a:ext>
            </a:extLst>
          </p:cNvPr>
          <p:cNvSpPr txBox="1"/>
          <p:nvPr/>
        </p:nvSpPr>
        <p:spPr>
          <a:xfrm>
            <a:off x="7390465" y="4511872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/>
                <a:cs typeface="Lato Black"/>
              </a:rPr>
              <a:t>Lesson D: Grammar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68" t="5091" r="1225" b="8308"/>
          <a:stretch/>
        </p:blipFill>
        <p:spPr>
          <a:xfrm>
            <a:off x="424739" y="1131173"/>
            <a:ext cx="6156150" cy="1332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30477"/>
            <a:ext cx="11347504" cy="84400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258" y="128061"/>
            <a:ext cx="8159954" cy="911317"/>
          </a:xfrm>
          <a:prstGeom prst="rect">
            <a:avLst/>
          </a:prstGeom>
        </p:spPr>
      </p:pic>
      <p:pic>
        <p:nvPicPr>
          <p:cNvPr id="1026" name="Picture 2" descr="Nhật Bản đưa robot vào giảng dạy tiếng Anh trong trường học - Báo Công an  Nhân dân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96" y="2463608"/>
            <a:ext cx="5789707" cy="3856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1920382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CD25E-965E-4251-9278-1AA3EC6D48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F7EC06A3-5C73-44FA-94D6-497D47589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E6B13-D2CA-4E08-9E91-881B0CCAB8F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1961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  <p:sndAc>
          <p:stSnd>
            <p:snd r:embed="rId2" name="Doraemong.avi.wav"/>
          </p:stSnd>
        </p:sndAc>
      </p:transition>
    </mc:Choice>
    <mc:Fallback xmlns="">
      <p:transition>
        <p:fade thruBlk="1"/>
        <p:sndAc>
          <p:stSnd>
            <p:snd r:embed="rId5" name="Doraemong.avi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52600" y="914400"/>
            <a:ext cx="8686800" cy="41148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67289" y="1752600"/>
            <a:ext cx="51530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dirty="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8000" dirty="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057400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562600" y="2309814"/>
            <a:ext cx="391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dirty="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17922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9E46A-7D2E-4AD3-AC54-C48C0D0847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FB66506-52DF-439B-BFDD-275158F7B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B82C7-E70F-4A59-A56B-1111F19C2571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3277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1315572" y="347054"/>
            <a:ext cx="101021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004712" y="391835"/>
            <a:ext cx="89639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B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6580038" y="347054"/>
            <a:ext cx="88357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C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9142540" y="389827"/>
            <a:ext cx="101021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D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17753" y="2672575"/>
            <a:ext cx="88998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E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863440" y="2657554"/>
            <a:ext cx="86914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F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5388288" y="2657554"/>
            <a:ext cx="95250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G</a:t>
            </a: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7996492" y="2657554"/>
            <a:ext cx="10518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H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E3EB96-77E5-4F8B-9018-89CFAFE673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7" name="Picture Placeholder 7">
            <a:extLst>
              <a:ext uri="{FF2B5EF4-FFF2-40B4-BE49-F238E27FC236}">
                <a16:creationId xmlns:a16="http://schemas.microsoft.com/office/drawing/2014/main" id="{743761B3-579B-46F8-8253-C2F36E33EA6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AA1A6C7-8AE7-4C4A-B469-89B94D35417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1" name="Picture 40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EC2E1BFA-C69C-4307-8F56-EA688A2C3B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53" y="2657554"/>
            <a:ext cx="1838047" cy="18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  <p:sndAc>
          <p:endSnd/>
        </p:sndAc>
      </p:transition>
    </mc:Choice>
    <mc:Fallback xmlns="">
      <p:transition spd="slow">
        <p:fade thruBlk="1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A. In 50 years, students/do/Virtual Reality Experiments.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60563" y="5248460"/>
            <a:ext cx="9269318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students will 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Virtual Reality Experiments</a:t>
            </a:r>
          </a:p>
        </p:txBody>
      </p:sp>
      <p:pic>
        <p:nvPicPr>
          <p:cNvPr id="5" name="Picture 4" descr="dorae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626" y="5241315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539371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Beyond the Science Experiment: Building Soft Skills with AR and VR | the  Learning Couns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91" y="1792017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 Virtual Reality Transform Science Education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77" y="2569283"/>
            <a:ext cx="4612341" cy="25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722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1362269"/>
            <a:ext cx="9144000" cy="549573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63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08212" y="152400"/>
            <a:ext cx="105156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B. In 50 years, there/more/learning apps.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there will be 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more learning apps.</a:t>
            </a:r>
          </a:p>
        </p:txBody>
      </p:sp>
      <p:pic>
        <p:nvPicPr>
          <p:cNvPr id="2052" name="Picture 4" descr="Best Language Learning Apps 2022 - Top 12 | courselou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17" y="2548731"/>
            <a:ext cx="3703988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8 Best Free Educational Apps for Online Learning in 20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42" y="1744394"/>
            <a:ext cx="5093115" cy="336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049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998376"/>
            <a:ext cx="9144000" cy="58596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816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C. In 50 years, there/many/online classrooms/robot teachers.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CC2FE-9E64-4E53-B9E2-4F46230B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256" y="1809750"/>
            <a:ext cx="6387921" cy="3238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00903" y="5410197"/>
            <a:ext cx="11219329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there will be many online classrooms with robot teachers.</a:t>
            </a:r>
          </a:p>
        </p:txBody>
      </p:sp>
      <p:pic>
        <p:nvPicPr>
          <p:cNvPr id="1027" name="Picture 3" descr="C:\Users\Ludz\AppData\Local\Microsoft\Windows\Temporary Internet Files\Content.IE5\CMAD9LDM\MC900432619[1]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5" y="5486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oraebutton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0197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1956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578498"/>
            <a:ext cx="9144000" cy="62795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08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44657"/>
            <a:ext cx="5345083" cy="3361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8825" y="4003836"/>
            <a:ext cx="832485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students wearing on the face?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3048" y="4992897"/>
            <a:ext cx="2812116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glasses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54057-A325-40C2-9DEA-7FFA05AD4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93" y="216034"/>
            <a:ext cx="5512358" cy="34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36994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D. In 50 years, students/do/Face Recognition/take attendance.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100" y="5220259"/>
            <a:ext cx="113538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students will do 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Face Recognition to take attendance.</a:t>
            </a:r>
          </a:p>
        </p:txBody>
      </p:sp>
      <p:pic>
        <p:nvPicPr>
          <p:cNvPr id="5" name="Picture 4" descr="dorae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50" y="5296459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7265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2,091 Face Recognition Illustrations &amp; Clip Art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68" y="1750517"/>
            <a:ext cx="5174503" cy="33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804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524000" y="839755"/>
            <a:ext cx="9144000" cy="601824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201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99029" y="152400"/>
            <a:ext cx="9793941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E. In 50 years, students/use/ technology devices/in stead of/papers.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-1" y="5334000"/>
            <a:ext cx="121920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students will use 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technology devices in stead of papers.</a:t>
            </a:r>
          </a:p>
        </p:txBody>
      </p:sp>
      <p:pic>
        <p:nvPicPr>
          <p:cNvPr id="1027" name="Picture 3" descr="C:\Users\Ludz\AppData\Local\Microsoft\Windows\Temporary Internet Files\Content.IE5\CMAD9LDM\MC900432619[1]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P Classroom of the Future - Official Video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20" y="1748118"/>
            <a:ext cx="5851983" cy="32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oraebutton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59" y="52578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7041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524000" y="429208"/>
            <a:ext cx="9144000" cy="6428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950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38C248C0-503D-4123-89C7-951864429643}"/>
              </a:ext>
            </a:extLst>
          </p:cNvPr>
          <p:cNvSpPr/>
          <p:nvPr/>
        </p:nvSpPr>
        <p:spPr>
          <a:xfrm>
            <a:off x="1163782" y="152400"/>
            <a:ext cx="9996054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F. In 50 years, technology devices/be/ most/important/part/in/classroom.</a:t>
            </a:r>
          </a:p>
        </p:txBody>
      </p:sp>
      <p:pic>
        <p:nvPicPr>
          <p:cNvPr id="8" name="Picture 2" descr="3 Things to Expect from the Future Classroom - AVer Experts | AVer Global">
            <a:extLst>
              <a:ext uri="{FF2B5EF4-FFF2-40B4-BE49-F238E27FC236}">
                <a16:creationId xmlns:a16="http://schemas.microsoft.com/office/drawing/2014/main" id="{008180ED-008E-422F-9BE3-DAFED49F0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89" y="1744021"/>
            <a:ext cx="5586235" cy="336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F4C2C3A5-96DE-4008-AB85-1316739F5167}"/>
              </a:ext>
            </a:extLst>
          </p:cNvPr>
          <p:cNvSpPr/>
          <p:nvPr/>
        </p:nvSpPr>
        <p:spPr>
          <a:xfrm>
            <a:off x="110191" y="5334000"/>
            <a:ext cx="11834159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technology devices will be 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 most important part in the classroom.</a:t>
            </a:r>
          </a:p>
        </p:txBody>
      </p:sp>
      <p:pic>
        <p:nvPicPr>
          <p:cNvPr id="1027" name="Picture 3" descr="C:\Users\Ludz\AppData\Local\Microsoft\Windows\Temporary Internet Files\Content.IE5\CMAD9LDM\MC900432619[1]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oraebutton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59" y="52578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8616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347914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94550"/>
      </p:ext>
    </p:extLst>
  </p:cSld>
  <p:clrMapOvr>
    <a:masterClrMapping/>
  </p:clrMapOvr>
  <p:transition spd="slow">
    <p:fade thruBlk="1"/>
    <p:sndAc>
      <p:stSnd>
        <p:snd r:embed="rId2" name="174 (0515) Level Up!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7531" y="5257800"/>
            <a:ext cx="80169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573" y="152400"/>
            <a:ext cx="81868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1819275"/>
            <a:ext cx="8362950" cy="50387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362201" y="1514475"/>
            <a:ext cx="8305799" cy="534352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1" y="0"/>
            <a:ext cx="2714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  <p:extLst>
      <p:ext uri="{BB962C8B-B14F-4D97-AF65-F5344CB8AC3E}">
        <p14:creationId xmlns:p14="http://schemas.microsoft.com/office/powerpoint/2010/main" val="29311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951992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G. In 50 years, classrooms/have/multi-touch tables.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720" y="5257800"/>
            <a:ext cx="997712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the classrooms 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will have multi-touch tables.</a:t>
            </a:r>
          </a:p>
        </p:txBody>
      </p:sp>
      <p:pic>
        <p:nvPicPr>
          <p:cNvPr id="5" name="Picture 4" descr="dorae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739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lassroom of the future with multitouch desks - Synergy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77" y="1771650"/>
            <a:ext cx="4813503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assroom of the future with multitouch desks - Synergy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59" y="1771650"/>
            <a:ext cx="393286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8664" y="5186965"/>
            <a:ext cx="937260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the text. Would you like to use 3D glasses like this at school? Why? /Why not?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57"/>
          <a:stretch/>
        </p:blipFill>
        <p:spPr>
          <a:xfrm>
            <a:off x="2232211" y="134469"/>
            <a:ext cx="7745507" cy="48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78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347914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5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7531" y="5257800"/>
            <a:ext cx="80169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2530476" y="0"/>
            <a:ext cx="8137524" cy="4876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  <p:sndAc>
          <p:endSnd/>
        </p:sndAc>
      </p:transition>
    </mc:Choice>
    <mc:Fallback xmlns="">
      <p:transition spd="slow">
        <p:fade thruBlk="1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971675" y="1866900"/>
            <a:ext cx="8696325" cy="4991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1" y="0"/>
            <a:ext cx="2714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 points!</a:t>
            </a:r>
          </a:p>
        </p:txBody>
      </p:sp>
    </p:spTree>
    <p:extLst>
      <p:ext uri="{BB962C8B-B14F-4D97-AF65-F5344CB8AC3E}">
        <p14:creationId xmlns:p14="http://schemas.microsoft.com/office/powerpoint/2010/main" val="11598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H. In 50 years, there/more/ techniques/in teaching.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40996" y="5325034"/>
            <a:ext cx="9883587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In 50 years, there will be more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 techniques in teaching</a:t>
            </a:r>
          </a:p>
        </p:txBody>
      </p:sp>
      <p:pic>
        <p:nvPicPr>
          <p:cNvPr id="5" name="Picture 4" descr="doraebutton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833" y="5325033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540123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3 New Teaching Strategies for the Return to Classrooms | Elmhurst  University 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1" y="1760984"/>
            <a:ext cx="6423585" cy="33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304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357188" y="822325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76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95514"/>
            <a:ext cx="15875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4" y="2209800"/>
            <a:ext cx="183673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057400"/>
            <a:ext cx="17256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573" y="152400"/>
            <a:ext cx="81868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524000" y="1504950"/>
            <a:ext cx="7905750" cy="5353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6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2286001" y="0"/>
            <a:ext cx="8381999" cy="48212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6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24125" y="1533525"/>
            <a:ext cx="8143875" cy="53244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1" y="0"/>
            <a:ext cx="2714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  <p:extLst>
      <p:ext uri="{BB962C8B-B14F-4D97-AF65-F5344CB8AC3E}">
        <p14:creationId xmlns:p14="http://schemas.microsoft.com/office/powerpoint/2010/main" val="27527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6409-7A3E-468C-B190-E9979416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03"/>
            <a:ext cx="12192000" cy="6856413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73520" y="1602426"/>
            <a:ext cx="11035129" cy="25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</a:p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Prepare for next lesson – Vocabulary: How do you feel?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530897" y="427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BF74B-0253-4F3A-8746-969287BA5A17}"/>
              </a:ext>
            </a:extLst>
          </p:cNvPr>
          <p:cNvSpPr/>
          <p:nvPr/>
        </p:nvSpPr>
        <p:spPr>
          <a:xfrm>
            <a:off x="211393" y="2012619"/>
            <a:ext cx="11769213" cy="80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56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4400" dirty="0">
              <a:solidFill>
                <a:schemeClr val="bg1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EC96A-A2E1-426D-A6B6-8A4A98D37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92F7B8BA-9DA7-4A10-BF1D-5C3EE3D2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DB006-E884-448C-BF21-6B6372CFB75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195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238EA-31AF-43EC-B081-4D05BD15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0"/>
            <a:ext cx="12192000" cy="6857999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b="5602"/>
          <a:stretch/>
        </p:blipFill>
        <p:spPr>
          <a:xfrm>
            <a:off x="7091728" y="3582301"/>
            <a:ext cx="5073255" cy="505605"/>
          </a:xfrm>
          <a:prstGeom prst="rect">
            <a:avLst/>
          </a:pr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347"/>
            <a:ext cx="12192000" cy="27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AB6DB-24A0-4EF1-95E6-620E2C87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D9426-43D7-4BE2-89D7-20E80F57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-19603"/>
            <a:ext cx="11347504" cy="68244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996" y1="6613" x2="78388" y2="3607"/>
                        <a14:foregroundMark x1="92125" y1="8617" x2="95604" y2="90982"/>
                        <a14:foregroundMark x1="14652" y1="95190" x2="83700" y2="93186"/>
                        <a14:foregroundMark x1="11538" y1="15431" x2="10806" y2="86974"/>
                        <a14:foregroundMark x1="13004" y1="3808" x2="38278" y2="2605"/>
                        <a14:foregroundMark x1="5311" y1="8417" x2="5311" y2="8417"/>
                        <a14:foregroundMark x1="3663" y1="11222" x2="3663" y2="11222"/>
                        <a14:backgroundMark x1="5128" y1="17836" x2="4029" y2="27255"/>
                        <a14:backgroundMark x1="4029" y1="27455" x2="3297" y2="37675"/>
                        <a14:backgroundMark x1="4029" y1="34669" x2="3480" y2="89780"/>
                        <a14:backgroundMark x1="4579" y1="2605" x2="2381" y2="7415"/>
                      </a14:backgroundRemoval>
                    </a14:imgEffect>
                  </a14:imgLayer>
                </a14:imgProps>
              </a:ext>
            </a:extLst>
          </a:blip>
          <a:srcRect l="2349" r="586" b="1634"/>
          <a:stretch/>
        </p:blipFill>
        <p:spPr>
          <a:xfrm>
            <a:off x="2807068" y="749764"/>
            <a:ext cx="6791419" cy="587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03232" y="1116899"/>
            <a:ext cx="80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a/an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0127" y="209466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0468" y="279134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0127" y="4109911"/>
            <a:ext cx="82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a/an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351" y="5155780"/>
            <a:ext cx="793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9139" y="5703370"/>
            <a:ext cx="55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</a:t>
            </a:r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681" y="-19603"/>
            <a:ext cx="8191119" cy="6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989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67496"/>
            <a:ext cx="11347504" cy="87430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500" y="167496"/>
            <a:ext cx="7664888" cy="874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996" y1="6613" x2="78388" y2="3607"/>
                        <a14:foregroundMark x1="92125" y1="8617" x2="95604" y2="90982"/>
                        <a14:foregroundMark x1="14652" y1="95190" x2="83700" y2="93186"/>
                        <a14:foregroundMark x1="11538" y1="15431" x2="10806" y2="86974"/>
                        <a14:foregroundMark x1="13004" y1="3808" x2="38278" y2="2605"/>
                        <a14:foregroundMark x1="5311" y1="8417" x2="5311" y2="8417"/>
                        <a14:foregroundMark x1="3663" y1="11222" x2="3663" y2="11222"/>
                        <a14:backgroundMark x1="5128" y1="17836" x2="4029" y2="27255"/>
                        <a14:backgroundMark x1="4029" y1="27455" x2="3297" y2="37675"/>
                        <a14:backgroundMark x1="4029" y1="34669" x2="3480" y2="89780"/>
                        <a14:backgroundMark x1="4579" y1="2605" x2="2381" y2="7415"/>
                      </a14:backgroundRemoval>
                    </a14:imgEffect>
                  </a14:imgLayer>
                </a14:imgProps>
              </a:ext>
            </a:extLst>
          </a:blip>
          <a:srcRect l="2349" r="586" b="1634"/>
          <a:stretch/>
        </p:blipFill>
        <p:spPr>
          <a:xfrm>
            <a:off x="424740" y="1148753"/>
            <a:ext cx="6398986" cy="5193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74214" y="1258865"/>
            <a:ext cx="4948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Answers: 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AutoNum type="alphaLcPeriod"/>
            </a:pPr>
            <a:r>
              <a:rPr lang="en-US" sz="2400" dirty="0"/>
              <a:t>a classroom; a secondary school</a:t>
            </a:r>
          </a:p>
          <a:p>
            <a:pPr marL="342900" indent="-342900">
              <a:buAutoNum type="alphaLcPeriod"/>
            </a:pPr>
            <a:r>
              <a:rPr lang="en-US" sz="2400" dirty="0"/>
              <a:t>The classroom</a:t>
            </a:r>
          </a:p>
          <a:p>
            <a:pPr marL="342900" indent="-342900">
              <a:buAutoNum type="alphaLcPeriod"/>
            </a:pPr>
            <a:r>
              <a:rPr lang="en-US" sz="2400" dirty="0"/>
              <a:t>The students; the man; the student; the students in the middle; The glasses; the lessons</a:t>
            </a:r>
          </a:p>
          <a:p>
            <a:pPr marL="342900" indent="-342900">
              <a:buAutoNum type="alphaLcPeriod"/>
            </a:pPr>
            <a:r>
              <a:rPr lang="en-US" sz="2400" dirty="0"/>
              <a:t>a teacher </a:t>
            </a:r>
          </a:p>
          <a:p>
            <a:pPr marL="342900" indent="-342900">
              <a:buAutoNum type="alphaLcPeriod"/>
            </a:pPr>
            <a:r>
              <a:rPr lang="en-US" sz="2400" dirty="0"/>
              <a:t>at school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30080" y="1431533"/>
            <a:ext cx="856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a/an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3573" y="2324446"/>
            <a:ext cx="714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1527" y="2927830"/>
            <a:ext cx="714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3527" y="4090410"/>
            <a:ext cx="8545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a/an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9657" y="5012712"/>
            <a:ext cx="826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5121" y="5507804"/>
            <a:ext cx="574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</a:t>
            </a:r>
          </a:p>
        </p:txBody>
      </p:sp>
    </p:spTree>
    <p:extLst>
      <p:ext uri="{BB962C8B-B14F-4D97-AF65-F5344CB8AC3E}">
        <p14:creationId xmlns:p14="http://schemas.microsoft.com/office/powerpoint/2010/main" val="20648689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730" y="2737843"/>
            <a:ext cx="4984254" cy="1311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27" y="984244"/>
            <a:ext cx="6760997" cy="5360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30477"/>
            <a:ext cx="11347504" cy="74112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864" y="130477"/>
            <a:ext cx="7144936" cy="741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4684" y="1260289"/>
            <a:ext cx="81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2348" y="1260289"/>
            <a:ext cx="81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9124" y="1665315"/>
            <a:ext cx="45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0165" y="2029368"/>
            <a:ext cx="327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86641" y="2795222"/>
            <a:ext cx="636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4899" y="3185115"/>
            <a:ext cx="815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3302" y="3563753"/>
            <a:ext cx="339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4995" y="5096494"/>
            <a:ext cx="3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442596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72659D7-95F7-48DD-AF0C-C27791CFF8A4}"/>
              </a:ext>
            </a:extLst>
          </p:cNvPr>
          <p:cNvSpPr/>
          <p:nvPr/>
        </p:nvSpPr>
        <p:spPr>
          <a:xfrm>
            <a:off x="1337235" y="4405447"/>
            <a:ext cx="1084729" cy="67929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97000" y="3715622"/>
            <a:ext cx="1808162" cy="61507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7000" y="2235200"/>
            <a:ext cx="965200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56600" y="2235200"/>
            <a:ext cx="876300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5162" y="2988273"/>
            <a:ext cx="2293938" cy="6477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4645" y="2112504"/>
            <a:ext cx="106171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/>
              <a:t>Dogs / The dogs </a:t>
            </a:r>
            <a:r>
              <a:rPr lang="en-US" sz="3200" dirty="0"/>
              <a:t>are more intelligent than </a:t>
            </a:r>
            <a:r>
              <a:rPr lang="en-US" sz="3200" b="1" dirty="0"/>
              <a:t>cats / the cats.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b="1" dirty="0"/>
              <a:t>Weather / The weather </a:t>
            </a:r>
            <a:r>
              <a:rPr lang="en-US" sz="3200" dirty="0"/>
              <a:t>is nice today.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b="1" dirty="0"/>
              <a:t>Chocolate / The chocolate </a:t>
            </a:r>
            <a:r>
              <a:rPr lang="en-US" sz="3200" dirty="0"/>
              <a:t>is everyone’s favorite dessert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sz="3200" b="1" dirty="0"/>
              <a:t>Earth / The earth </a:t>
            </a:r>
            <a:r>
              <a:rPr lang="en-US" sz="3200" dirty="0"/>
              <a:t>is the only planet that has life on it.</a:t>
            </a:r>
          </a:p>
        </p:txBody>
      </p:sp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8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24739" y="130477"/>
            <a:ext cx="11347504" cy="84400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30477"/>
            <a:ext cx="7500938" cy="8440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4645" y="1338353"/>
            <a:ext cx="62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Generalisations</a:t>
            </a:r>
            <a:r>
              <a:rPr lang="en-US" sz="3200" b="1" dirty="0">
                <a:solidFill>
                  <a:srgbClr val="FF0000"/>
                </a:solidFill>
              </a:rPr>
              <a:t>: 1, 3, 4</a:t>
            </a:r>
          </a:p>
        </p:txBody>
      </p:sp>
    </p:spTree>
    <p:extLst>
      <p:ext uri="{BB962C8B-B14F-4D97-AF65-F5344CB8AC3E}">
        <p14:creationId xmlns:p14="http://schemas.microsoft.com/office/powerpoint/2010/main" val="38115421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  <p:bldP spid="15" grpId="0" animBg="1"/>
      <p:bldP spid="16" grpId="0" animBg="1"/>
      <p:bldP spid="6" grpId="0" uiExpand="1" build="p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DAABF-CC39-444B-88E2-DD97FEEDB465}"/>
              </a:ext>
            </a:extLst>
          </p:cNvPr>
          <p:cNvSpPr txBox="1"/>
          <p:nvPr/>
        </p:nvSpPr>
        <p:spPr>
          <a:xfrm>
            <a:off x="1539240" y="720354"/>
            <a:ext cx="9387840" cy="168756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 - 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2435576" y="2128354"/>
            <a:ext cx="759516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675D1C-470D-4C6D-A8D1-68547AF9E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233B36BF-8ADA-40D2-864D-ACF94F528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D34829-241A-4763-9862-25CBA31A8D6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86951244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554</Words>
  <Application>Microsoft Office PowerPoint</Application>
  <PresentationFormat>Widescreen</PresentationFormat>
  <Paragraphs>91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Comic Sans MS</vt:lpstr>
      <vt:lpstr>Forte</vt:lpstr>
      <vt:lpstr>Lato</vt:lpstr>
      <vt:lpstr>Lato Black</vt:lpstr>
      <vt:lpstr>Ravie</vt:lpstr>
      <vt:lpstr>Times New Roman</vt:lpstr>
      <vt:lpstr>VNI-Times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TRI NGUYEN</cp:lastModifiedBy>
  <cp:revision>135</cp:revision>
  <dcterms:created xsi:type="dcterms:W3CDTF">2021-04-22T17:27:42Z</dcterms:created>
  <dcterms:modified xsi:type="dcterms:W3CDTF">2022-04-18T04:18:17Z</dcterms:modified>
</cp:coreProperties>
</file>