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embeddedFontLst>
    <p:embeddedFont>
      <p:font typeface="Open Sans" panose="020B060402020202020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ihWaoNlcjoNJURxWMst3VqMsmT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52897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93554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7371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1118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34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Wordwall game: https://wordwall.net/resource/27225435</a:t>
            </a:r>
            <a:endParaRPr/>
          </a:p>
        </p:txBody>
      </p:sp>
      <p:sp>
        <p:nvSpPr>
          <p:cNvPr id="250" name="Google Shape;25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8184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7222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Wordwall game https://wordwall.net/resource/27224858</a:t>
            </a:r>
            <a:endParaRPr/>
          </a:p>
        </p:txBody>
      </p:sp>
      <p:sp>
        <p:nvSpPr>
          <p:cNvPr id="279" name="Google Shape;27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97718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305c2eadf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g1305c2ead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72132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9426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530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7" name="Google Shape;347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4896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41689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4" name="Google Shape;364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34108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5" name="Google Shape;3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98506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97060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11064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89375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1027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20764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9792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96760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"/>
          <p:cNvSpPr txBox="1"/>
          <p:nvPr/>
        </p:nvSpPr>
        <p:spPr>
          <a:xfrm>
            <a:off x="1008026" y="1398528"/>
            <a:ext cx="102086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Combine the two sentences, using </a:t>
            </a:r>
            <a:r>
              <a:rPr lang="en-US" sz="2800" b="1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0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0" name="Google Shape;22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0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0"/>
          <p:cNvSpPr/>
          <p:nvPr/>
        </p:nvSpPr>
        <p:spPr>
          <a:xfrm>
            <a:off x="487066" y="2622339"/>
            <a:ext cx="5679557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of the task: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check students’ understanding of the connectors </a:t>
            </a:r>
            <a:r>
              <a:rPr lang="en-US" sz="3200" b="1" i="1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although/ though.</a:t>
            </a:r>
            <a:endParaRPr sz="3200" b="1" i="1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10" descr="Businessmen about To Connect Puzzle Pieces Stock Illustration -  Illustration of business, team: 45660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88293" y="2331886"/>
            <a:ext cx="5406186" cy="326501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 txBox="1"/>
          <p:nvPr/>
        </p:nvSpPr>
        <p:spPr>
          <a:xfrm>
            <a:off x="1008026" y="1398528"/>
            <a:ext cx="102086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Combine the two sentences, using </a:t>
            </a:r>
            <a:r>
              <a:rPr lang="en-US" sz="2800" b="1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r>
              <a:rPr lang="en-US" sz="28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1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2" name="Google Shape;23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1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1"/>
          <p:cNvSpPr/>
          <p:nvPr/>
        </p:nvSpPr>
        <p:spPr>
          <a:xfrm>
            <a:off x="1166408" y="1978678"/>
            <a:ext cx="11372306" cy="4651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000" b="1" i="0" u="none" strike="noStrike" cap="none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questions were very difficult, he solved them easily.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sz="2000" b="0" i="0" u="none" strike="noStrike" cap="none">
                <a:solidFill>
                  <a:srgbClr val="F7941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solved the questions easily </a:t>
            </a:r>
            <a:r>
              <a:rPr lang="en-US" sz="2000" b="1" i="0" u="none" strike="noStrike" cap="none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although/though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were very difficult.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000" b="1" i="0" u="none" strike="noStrike" cap="none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was a great actor, he never played a leading role in a film.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He never played a leading role in a film </a:t>
            </a:r>
            <a:r>
              <a:rPr lang="en-US" sz="2000" b="1" i="0" u="none" strike="noStrike" cap="none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although/though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was a great actor.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000" b="1" i="0" u="none" strike="noStrike" cap="none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spent a lot of money on the film, it wasn’t a big success.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film wasn’t a big success </a:t>
            </a:r>
            <a:r>
              <a:rPr lang="en-US" sz="2000" b="1" i="0" u="none" strike="noStrike" cap="none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although/though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spent a lot of money on it.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000" b="1" i="0" u="none" strike="noStrike" cap="none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film was a comedy, I didn’t find it funny at all.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didn’t find the film funny at all </a:t>
            </a:r>
            <a:r>
              <a:rPr lang="en-US" sz="2000" b="1" i="0" u="none" strike="noStrike" cap="none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although/though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was a comedy.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000" b="1" i="0" u="none" strike="noStrike" cap="none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played well, we couldn’t win the match.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 couldn’t win the match </a:t>
            </a:r>
            <a:r>
              <a:rPr lang="en-US" sz="2000" b="1" i="0" u="none" strike="noStrike" cap="none">
                <a:solidFill>
                  <a:srgbClr val="048DA4"/>
                </a:solidFill>
                <a:latin typeface="Arial"/>
                <a:ea typeface="Arial"/>
                <a:cs typeface="Arial"/>
                <a:sym typeface="Arial"/>
              </a:rPr>
              <a:t>although/though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played well.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"/>
          <p:cNvSpPr txBox="1"/>
          <p:nvPr/>
        </p:nvSpPr>
        <p:spPr>
          <a:xfrm>
            <a:off x="1172112" y="1324161"/>
            <a:ext cx="110198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sentences, using </a:t>
            </a:r>
            <a:r>
              <a:rPr lang="en-US" sz="2800" b="1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lang="en-US" sz="2800" b="1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2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2"/>
          <p:cNvSpPr/>
          <p:nvPr/>
        </p:nvSpPr>
        <p:spPr>
          <a:xfrm>
            <a:off x="487067" y="2446335"/>
            <a:ext cx="5690709" cy="261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of the task: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check students’ understanding of the connectors </a:t>
            </a:r>
            <a:r>
              <a:rPr lang="en-US" sz="3200" b="1" i="1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although/ though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3200" b="1" i="1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however.</a:t>
            </a:r>
            <a:endParaRPr sz="3200" b="1" i="1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12" descr="Businessmen about To Connect Puzzle Pieces Stock Illustration -  Illustration of business, team: 45660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7776" y="2211088"/>
            <a:ext cx="5406186" cy="326501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"/>
          <p:cNvSpPr txBox="1"/>
          <p:nvPr/>
        </p:nvSpPr>
        <p:spPr>
          <a:xfrm>
            <a:off x="1172112" y="1324161"/>
            <a:ext cx="108148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sentences, using </a:t>
            </a:r>
            <a:r>
              <a:rPr lang="en-US" sz="2800" b="1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lang="en-US" sz="2800" b="1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3"/>
          <p:cNvSpPr/>
          <p:nvPr/>
        </p:nvSpPr>
        <p:spPr>
          <a:xfrm>
            <a:off x="157502" y="2121959"/>
            <a:ext cx="12078325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 b="0" i="0" u="none" strike="noStrike" cap="none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_________________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acting in the film was good, I didn’t like its story.</a:t>
            </a:r>
            <a:b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felt really tired. </a:t>
            </a:r>
            <a:r>
              <a:rPr lang="en-US" sz="2400" b="0" i="0" u="none" strike="noStrike" cap="none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, I went to see the film.</a:t>
            </a:r>
            <a:b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really enjoyed the new film </a:t>
            </a:r>
            <a:r>
              <a:rPr lang="en-US" sz="2400" b="0" i="0" u="none" strike="noStrike" cap="none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________________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most of my friends didn’t like it.</a:t>
            </a:r>
            <a:b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He studied hard for the exam. </a:t>
            </a:r>
            <a:r>
              <a:rPr lang="en-US" sz="2400" b="0" i="0" u="none" strike="noStrike" cap="none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______________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, he failed it.</a:t>
            </a:r>
            <a:b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Mai speaks English very well </a:t>
            </a:r>
            <a:r>
              <a:rPr lang="en-US" sz="2400" b="0" i="0" u="none" strike="noStrike" cap="none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_______________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her native language is Vietnamese.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3"/>
          <p:cNvSpPr/>
          <p:nvPr/>
        </p:nvSpPr>
        <p:spPr>
          <a:xfrm>
            <a:off x="628983" y="2347186"/>
            <a:ext cx="28280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endParaRPr sz="24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3"/>
          <p:cNvSpPr/>
          <p:nvPr/>
        </p:nvSpPr>
        <p:spPr>
          <a:xfrm>
            <a:off x="4493435" y="3822617"/>
            <a:ext cx="26917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endParaRPr sz="24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3"/>
          <p:cNvSpPr/>
          <p:nvPr/>
        </p:nvSpPr>
        <p:spPr>
          <a:xfrm>
            <a:off x="4493435" y="5274342"/>
            <a:ext cx="26917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endParaRPr sz="24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3"/>
          <p:cNvSpPr/>
          <p:nvPr/>
        </p:nvSpPr>
        <p:spPr>
          <a:xfrm>
            <a:off x="3024763" y="3127810"/>
            <a:ext cx="14686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endParaRPr sz="24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3"/>
          <p:cNvSpPr/>
          <p:nvPr/>
        </p:nvSpPr>
        <p:spPr>
          <a:xfrm>
            <a:off x="4825414" y="4560178"/>
            <a:ext cx="14686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endParaRPr sz="24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78611" y="1847381"/>
            <a:ext cx="1601650" cy="160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15" descr="Robotic and human hands with two puzzle pieces Vector Image"/>
          <p:cNvPicPr preferRelativeResize="0"/>
          <p:nvPr/>
        </p:nvPicPr>
        <p:blipFill rotWithShape="1">
          <a:blip r:embed="rId3">
            <a:alphaModFix/>
          </a:blip>
          <a:srcRect b="11211"/>
          <a:stretch/>
        </p:blipFill>
        <p:spPr>
          <a:xfrm>
            <a:off x="6711660" y="1536905"/>
            <a:ext cx="5480340" cy="3795433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5"/>
          <p:cNvSpPr txBox="1"/>
          <p:nvPr/>
        </p:nvSpPr>
        <p:spPr>
          <a:xfrm>
            <a:off x="1183195" y="1331912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your own ideas to complete the following sentences. 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5"/>
          <p:cNvSpPr txBox="1"/>
          <p:nvPr/>
        </p:nvSpPr>
        <p:spPr>
          <a:xfrm>
            <a:off x="487067" y="207665"/>
            <a:ext cx="4132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5"/>
          <p:cNvSpPr/>
          <p:nvPr/>
        </p:nvSpPr>
        <p:spPr>
          <a:xfrm>
            <a:off x="487067" y="2247176"/>
            <a:ext cx="786384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don’t really like the film though </a:t>
            </a:r>
            <a:r>
              <a:rPr lang="en-US" sz="2400" b="0" i="0" u="none" strike="noStrike" cap="none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He felt very well. However, </a:t>
            </a:r>
            <a:r>
              <a:rPr lang="en-US" sz="2400" b="0" i="0" u="none" strike="noStrike" cap="none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film was a great success. However, </a:t>
            </a:r>
            <a:r>
              <a:rPr lang="en-US" sz="2400" b="0" i="0" u="none" strike="noStrike" cap="none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 it rained all day, </a:t>
            </a:r>
            <a:r>
              <a:rPr lang="en-US" sz="2400" b="0" i="0" u="none" strike="noStrike" cap="none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music in the film was terrible. However, </a:t>
            </a:r>
            <a:r>
              <a:rPr lang="en-US" sz="2400" b="0" i="0" u="none" strike="noStrike" cap="none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"/>
          <p:cNvSpPr txBox="1"/>
          <p:nvPr/>
        </p:nvSpPr>
        <p:spPr>
          <a:xfrm>
            <a:off x="979189" y="1351083"/>
            <a:ext cx="116072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0"/>
              <a:buFont typeface="Arial"/>
              <a:buNone/>
            </a:pPr>
            <a:r>
              <a:rPr lang="en-US" sz="2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answer (A, B, or C) to complete each sentence.</a:t>
            </a:r>
            <a:endParaRPr sz="275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423798" y="131026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476583" y="120762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6"/>
          <p:cNvSpPr txBox="1"/>
          <p:nvPr/>
        </p:nvSpPr>
        <p:spPr>
          <a:xfrm>
            <a:off x="487067" y="207665"/>
            <a:ext cx="4132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6"/>
          <p:cNvSpPr/>
          <p:nvPr/>
        </p:nvSpPr>
        <p:spPr>
          <a:xfrm>
            <a:off x="628983" y="2042183"/>
            <a:ext cx="11106417" cy="4492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Mary overslept this morning </a:t>
            </a:r>
            <a:r>
              <a:rPr lang="en-US" sz="2400" b="0" i="0" u="none" strike="noStrike" cap="none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she went to bed early last night.</a:t>
            </a:r>
            <a:b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b="0" i="0" u="none" strike="noStrike" cap="none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 			</a:t>
            </a:r>
            <a:r>
              <a:rPr lang="en-US" sz="2400" b="0" i="0" u="none" strike="noStrike" cap="none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because 			</a:t>
            </a:r>
            <a:r>
              <a:rPr lang="en-US" sz="2400" b="0" i="0" u="none" strike="noStrike" cap="none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b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 b="0" i="0" u="none" strike="noStrike" cap="none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sun is shining, it isn’t very warm.</a:t>
            </a:r>
            <a:b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b="0" i="0" u="none" strike="noStrike" cap="none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Because 			</a:t>
            </a:r>
            <a:r>
              <a:rPr lang="en-US" sz="2400" b="0" i="0" u="none" strike="noStrike" cap="none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However 			</a:t>
            </a:r>
            <a:r>
              <a:rPr lang="en-US" sz="2400" b="0" i="0" u="none" strike="noStrike" cap="none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Though</a:t>
            </a:r>
            <a:b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don’t like running, </a:t>
            </a:r>
            <a:r>
              <a:rPr lang="en-US" sz="2400" b="0" i="0" u="none" strike="noStrike" cap="none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 like swimming.</a:t>
            </a:r>
            <a:b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b="0" i="0" u="none" strike="noStrike" cap="none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but 				</a:t>
            </a:r>
            <a:r>
              <a:rPr lang="en-US" sz="2400" b="0" i="0" u="none" strike="noStrike" cap="none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so 				</a:t>
            </a:r>
            <a:r>
              <a:rPr lang="en-US" sz="2400" b="0" i="0" u="none" strike="noStrike" cap="none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however</a:t>
            </a:r>
            <a:b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400" b="0" i="0" u="none" strike="noStrike" cap="none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film was exciting, Jim fell asleep in the cinema.</a:t>
            </a:r>
            <a:b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b="0" i="0" u="none" strike="noStrike" cap="none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However 			</a:t>
            </a:r>
            <a:r>
              <a:rPr lang="en-US" sz="2400" b="0" i="0" u="none" strike="noStrike" cap="none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Because 			</a:t>
            </a:r>
            <a:r>
              <a:rPr lang="en-US" sz="2400" b="0" i="0" u="none" strike="noStrike" cap="none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</a:t>
            </a:r>
            <a:b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story of the film is silly. </a:t>
            </a:r>
            <a:r>
              <a:rPr lang="en-US" sz="2400" b="0" i="0" u="none" strike="noStrike" cap="none">
                <a:solidFill>
                  <a:srgbClr val="949599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, many people still enjoyed it.</a:t>
            </a:r>
            <a:b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b="0" i="0" u="none" strike="noStrike" cap="none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However 			</a:t>
            </a:r>
            <a:r>
              <a:rPr lang="en-US" sz="2400" b="0" i="0" u="none" strike="noStrike" cap="none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Though 			</a:t>
            </a:r>
            <a:r>
              <a:rPr lang="en-US" sz="2400" b="0" i="0" u="none" strike="noStrike" cap="none">
                <a:solidFill>
                  <a:srgbClr val="00A9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4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But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6"/>
          <p:cNvSpPr/>
          <p:nvPr/>
        </p:nvSpPr>
        <p:spPr>
          <a:xfrm>
            <a:off x="1507375" y="2530781"/>
            <a:ext cx="465513" cy="443346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6"/>
          <p:cNvSpPr/>
          <p:nvPr/>
        </p:nvSpPr>
        <p:spPr>
          <a:xfrm>
            <a:off x="8847513" y="3403617"/>
            <a:ext cx="465513" cy="443346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6"/>
          <p:cNvSpPr/>
          <p:nvPr/>
        </p:nvSpPr>
        <p:spPr>
          <a:xfrm>
            <a:off x="1507373" y="4311001"/>
            <a:ext cx="465513" cy="443346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6"/>
          <p:cNvSpPr/>
          <p:nvPr/>
        </p:nvSpPr>
        <p:spPr>
          <a:xfrm>
            <a:off x="8847512" y="5173133"/>
            <a:ext cx="465513" cy="443346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6"/>
          <p:cNvSpPr/>
          <p:nvPr/>
        </p:nvSpPr>
        <p:spPr>
          <a:xfrm>
            <a:off x="1507374" y="6069103"/>
            <a:ext cx="465513" cy="443346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4834" y="1873703"/>
            <a:ext cx="1529368" cy="1529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305c2eadfe_0_0"/>
          <p:cNvSpPr/>
          <p:nvPr/>
        </p:nvSpPr>
        <p:spPr>
          <a:xfrm>
            <a:off x="4435147" y="405824"/>
            <a:ext cx="3948900" cy="62550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g1305c2eadf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g1305c2eadfe_0_0"/>
          <p:cNvSpPr txBox="1"/>
          <p:nvPr/>
        </p:nvSpPr>
        <p:spPr>
          <a:xfrm>
            <a:off x="4787234" y="518493"/>
            <a:ext cx="359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1305c2eadfe_0_0"/>
          <p:cNvSpPr/>
          <p:nvPr/>
        </p:nvSpPr>
        <p:spPr>
          <a:xfrm>
            <a:off x="971990" y="1229521"/>
            <a:ext cx="18837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g1305c2eadfe_0_0"/>
          <p:cNvSpPr/>
          <p:nvPr/>
        </p:nvSpPr>
        <p:spPr>
          <a:xfrm>
            <a:off x="2672790" y="2089884"/>
            <a:ext cx="1950600" cy="6555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g1305c2eadfe_0_0"/>
          <p:cNvSpPr/>
          <p:nvPr/>
        </p:nvSpPr>
        <p:spPr>
          <a:xfrm>
            <a:off x="971990" y="3346236"/>
            <a:ext cx="1950600" cy="7101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1305c2eadfe_0_0"/>
          <p:cNvSpPr/>
          <p:nvPr/>
        </p:nvSpPr>
        <p:spPr>
          <a:xfrm>
            <a:off x="2451691" y="4928118"/>
            <a:ext cx="2171700" cy="6234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g1305c2eadfe_0_0"/>
          <p:cNvSpPr/>
          <p:nvPr/>
        </p:nvSpPr>
        <p:spPr>
          <a:xfrm>
            <a:off x="5449331" y="1234448"/>
            <a:ext cx="5598900" cy="6993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Sentence puzzling.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g1305c2eadfe_0_0"/>
          <p:cNvSpPr/>
          <p:nvPr/>
        </p:nvSpPr>
        <p:spPr>
          <a:xfrm>
            <a:off x="5449332" y="2089884"/>
            <a:ext cx="5577900" cy="6993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Connectors of contrast: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however.</a:t>
            </a: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1305c2eadfe_0_0"/>
          <p:cNvSpPr/>
          <p:nvPr/>
        </p:nvSpPr>
        <p:spPr>
          <a:xfrm>
            <a:off x="5449325" y="2881855"/>
            <a:ext cx="5590500" cy="19008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Combine the two sentences, using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sentences, using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Use your own ideas to complete the sentences.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Choose the correct answer A, B or C to complete each sentence.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1305c2eadfe_0_0"/>
          <p:cNvSpPr/>
          <p:nvPr/>
        </p:nvSpPr>
        <p:spPr>
          <a:xfrm>
            <a:off x="5449325" y="5051973"/>
            <a:ext cx="5601900" cy="6555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Game – Chain story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8" name="Google Shape;308;g1305c2eadfe_0_0"/>
          <p:cNvCxnSpPr/>
          <p:nvPr/>
        </p:nvCxnSpPr>
        <p:spPr>
          <a:xfrm>
            <a:off x="2849262" y="1510782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9" name="Google Shape;309;g1305c2eadfe_0_0"/>
          <p:cNvCxnSpPr/>
          <p:nvPr/>
        </p:nvCxnSpPr>
        <p:spPr>
          <a:xfrm rot="5400000">
            <a:off x="1875539" y="2566028"/>
            <a:ext cx="990300" cy="604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0" name="Google Shape;310;g1305c2eadfe_0_0"/>
          <p:cNvCxnSpPr/>
          <p:nvPr/>
        </p:nvCxnSpPr>
        <p:spPr>
          <a:xfrm>
            <a:off x="2922722" y="3774591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7"/>
          <p:cNvSpPr txBox="1"/>
          <p:nvPr/>
        </p:nvSpPr>
        <p:spPr>
          <a:xfrm>
            <a:off x="1183195" y="1331912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 – Chain story with </a:t>
            </a:r>
            <a:r>
              <a:rPr lang="en-US" sz="2800" b="1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although/ though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7"/>
          <p:cNvSpPr/>
          <p:nvPr/>
        </p:nvSpPr>
        <p:spPr>
          <a:xfrm>
            <a:off x="5342021" y="2385561"/>
            <a:ext cx="6656489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A: </a:t>
            </a:r>
            <a:r>
              <a:rPr lang="en-US" sz="28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Although/ Though it rained yesterday, we went shopping.</a:t>
            </a:r>
            <a:br>
              <a:rPr lang="en-US" sz="28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B: </a:t>
            </a:r>
            <a:r>
              <a:rPr lang="en-US" sz="2800" b="0" i="0" u="none" strike="noStrike" cap="none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Although/ Though we went shopping, we didn’t buy anything.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C: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p17" descr="3D Men Connecting Jigsaw Puzzle Stock Illustration - Illustration of  participation, concepts: 436543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612" y="2449624"/>
            <a:ext cx="4823944" cy="3195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8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8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8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8"/>
          <p:cNvSpPr/>
          <p:nvPr/>
        </p:nvSpPr>
        <p:spPr>
          <a:xfrm>
            <a:off x="2672790" y="208988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8"/>
          <p:cNvSpPr/>
          <p:nvPr/>
        </p:nvSpPr>
        <p:spPr>
          <a:xfrm>
            <a:off x="971990" y="3346236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8"/>
          <p:cNvSpPr/>
          <p:nvPr/>
        </p:nvSpPr>
        <p:spPr>
          <a:xfrm>
            <a:off x="2470066" y="4418718"/>
            <a:ext cx="2171722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8"/>
          <p:cNvSpPr/>
          <p:nvPr/>
        </p:nvSpPr>
        <p:spPr>
          <a:xfrm>
            <a:off x="5449332" y="1234448"/>
            <a:ext cx="5598904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Sentence puzzling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8"/>
          <p:cNvSpPr/>
          <p:nvPr/>
        </p:nvSpPr>
        <p:spPr>
          <a:xfrm>
            <a:off x="5449332" y="2089884"/>
            <a:ext cx="557797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Connectors of contrast: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however.</a:t>
            </a: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8"/>
          <p:cNvSpPr/>
          <p:nvPr/>
        </p:nvSpPr>
        <p:spPr>
          <a:xfrm>
            <a:off x="5449331" y="2881840"/>
            <a:ext cx="5590376" cy="129114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Combine the two sentences, using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sentences, using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8"/>
          <p:cNvSpPr/>
          <p:nvPr/>
        </p:nvSpPr>
        <p:spPr>
          <a:xfrm>
            <a:off x="5449331" y="4265671"/>
            <a:ext cx="5601796" cy="144181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Use your own ideas to complete the sentences.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Choose the correct answer A, B or C to complete each sentence.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Game – Chain story.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8" name="Google Shape;338;p18"/>
          <p:cNvCxnSpPr/>
          <p:nvPr/>
        </p:nvCxnSpPr>
        <p:spPr>
          <a:xfrm>
            <a:off x="2849262" y="1510782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39" name="Google Shape;339;p18"/>
          <p:cNvCxnSpPr/>
          <p:nvPr/>
        </p:nvCxnSpPr>
        <p:spPr>
          <a:xfrm rot="5400000">
            <a:off x="1875539" y="2566028"/>
            <a:ext cx="990300" cy="604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40" name="Google Shape;340;p18"/>
          <p:cNvSpPr/>
          <p:nvPr/>
        </p:nvSpPr>
        <p:spPr>
          <a:xfrm>
            <a:off x="971990" y="5581139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1" name="Google Shape;341;p18"/>
          <p:cNvCxnSpPr/>
          <p:nvPr/>
        </p:nvCxnSpPr>
        <p:spPr>
          <a:xfrm rot="5400000">
            <a:off x="1770259" y="4895367"/>
            <a:ext cx="762000" cy="609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42" name="Google Shape;342;p18"/>
          <p:cNvSpPr/>
          <p:nvPr/>
        </p:nvSpPr>
        <p:spPr>
          <a:xfrm>
            <a:off x="5449331" y="5776099"/>
            <a:ext cx="5610165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 work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3" name="Google Shape;343;p18"/>
          <p:cNvCxnSpPr/>
          <p:nvPr/>
        </p:nvCxnSpPr>
        <p:spPr>
          <a:xfrm>
            <a:off x="2922722" y="3774591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9"/>
          <p:cNvSpPr txBox="1"/>
          <p:nvPr/>
        </p:nvSpPr>
        <p:spPr>
          <a:xfrm>
            <a:off x="1222133" y="1307231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9"/>
          <p:cNvSpPr txBox="1"/>
          <p:nvPr/>
        </p:nvSpPr>
        <p:spPr>
          <a:xfrm>
            <a:off x="2300752" y="2054376"/>
            <a:ext cx="807046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Grammar: Connectors of contrast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5" name="Google Shape;355;p19"/>
          <p:cNvGrpSpPr/>
          <p:nvPr/>
        </p:nvGrpSpPr>
        <p:grpSpPr>
          <a:xfrm>
            <a:off x="1922199" y="3004749"/>
            <a:ext cx="8097313" cy="3107113"/>
            <a:chOff x="-164765" y="267380"/>
            <a:chExt cx="8097313" cy="3107113"/>
          </a:xfrm>
        </p:grpSpPr>
        <p:sp>
          <p:nvSpPr>
            <p:cNvPr id="356" name="Google Shape;356;p19"/>
            <p:cNvSpPr/>
            <p:nvPr/>
          </p:nvSpPr>
          <p:spPr>
            <a:xfrm>
              <a:off x="164765" y="267380"/>
              <a:ext cx="7767783" cy="31071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</a:path>
                <a:path w="120000" h="120000" fill="darkenLess" extrusionOk="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w="120000" h="120000" fill="none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rgbClr val="599B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9"/>
            <p:cNvSpPr/>
            <p:nvPr/>
          </p:nvSpPr>
          <p:spPr>
            <a:xfrm>
              <a:off x="-164765" y="828055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9"/>
            <p:cNvSpPr txBox="1"/>
            <p:nvPr/>
          </p:nvSpPr>
          <p:spPr>
            <a:xfrm>
              <a:off x="-164765" y="828055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1" i="0" u="none" strike="noStrike" cap="non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however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9"/>
            <p:cNvSpPr/>
            <p:nvPr/>
          </p:nvSpPr>
          <p:spPr>
            <a:xfrm>
              <a:off x="3570945" y="1308263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9"/>
            <p:cNvSpPr txBox="1"/>
            <p:nvPr/>
          </p:nvSpPr>
          <p:spPr>
            <a:xfrm>
              <a:off x="3570945" y="1308263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1" i="0" u="none" strike="noStrike" cap="non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although/ though</a:t>
              </a:r>
              <a:endParaRPr sz="36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2957679" y="2462423"/>
            <a:ext cx="64093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Grammar: Connectors of contrast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780928" y="237700"/>
            <a:ext cx="1454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FILMS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"/>
          <p:cNvGrpSpPr/>
          <p:nvPr/>
        </p:nvGrpSpPr>
        <p:grpSpPr>
          <a:xfrm>
            <a:off x="1922199" y="3215338"/>
            <a:ext cx="8097313" cy="3107113"/>
            <a:chOff x="-164765" y="267380"/>
            <a:chExt cx="8097313" cy="3107113"/>
          </a:xfrm>
        </p:grpSpPr>
        <p:sp>
          <p:nvSpPr>
            <p:cNvPr id="105" name="Google Shape;105;p2"/>
            <p:cNvSpPr/>
            <p:nvPr/>
          </p:nvSpPr>
          <p:spPr>
            <a:xfrm>
              <a:off x="164765" y="267380"/>
              <a:ext cx="7767783" cy="31071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</a:path>
                <a:path w="120000" h="120000" fill="darkenLess" extrusionOk="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w="120000" h="120000" fill="none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rgbClr val="599B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164765" y="828055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-164765" y="828055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1" i="0" u="none" strike="noStrike" cap="non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however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719659" y="1257702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3719659" y="1257702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1" i="0" u="none" strike="noStrike" cap="non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although/ though</a:t>
              </a:r>
              <a:endParaRPr sz="36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2" descr="The Rules of Connectors in Bangla | BD English School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0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2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2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9" name="Google Shape;36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20"/>
          <p:cNvSpPr txBox="1"/>
          <p:nvPr/>
        </p:nvSpPr>
        <p:spPr>
          <a:xfrm>
            <a:off x="1243489" y="2081210"/>
            <a:ext cx="10055881" cy="249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following exercises in the Workbook.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B: Ex.6 &amp; Ex.7 (page 62)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E: Ex. 1 (page 65)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Google Shape;37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5020" y="3075395"/>
            <a:ext cx="4314350" cy="3010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21"/>
          <p:cNvSpPr txBox="1"/>
          <p:nvPr/>
        </p:nvSpPr>
        <p:spPr>
          <a:xfrm>
            <a:off x="2875947" y="6085150"/>
            <a:ext cx="65535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1800" b="1" dirty="0">
                <a:latin typeface="Calibri" panose="020F0502020204030204" pitchFamily="34" charset="0"/>
              </a:rPr>
              <a:t>Website: </a:t>
            </a:r>
            <a:r>
              <a:rPr lang="en-GB" sz="1800" b="1" i="1" dirty="0" err="1">
                <a:latin typeface="Calibri" panose="020F0502020204030204" pitchFamily="34" charset="0"/>
              </a:rPr>
              <a:t>hoclieu.vn</a:t>
            </a:r>
            <a:endParaRPr lang="en-GB" sz="1800" dirty="0"/>
          </a:p>
          <a:p>
            <a:pPr algn="ctr"/>
            <a:r>
              <a:rPr lang="en-GB" sz="1800" b="1" dirty="0" err="1">
                <a:latin typeface="Calibri" panose="020F0502020204030204" pitchFamily="34" charset="0"/>
              </a:rPr>
              <a:t>Fanpage</a:t>
            </a:r>
            <a:r>
              <a:rPr lang="en-GB" sz="1800" b="1" dirty="0">
                <a:latin typeface="Calibri" panose="020F0502020204030204" pitchFamily="34" charset="0"/>
              </a:rPr>
              <a:t>: </a:t>
            </a:r>
            <a:r>
              <a:rPr lang="en-GB" sz="1800" b="1" i="1" dirty="0" err="1">
                <a:latin typeface="Calibri" panose="020F0502020204030204" pitchFamily="34" charset="0"/>
              </a:rPr>
              <a:t>facebook.com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r>
              <a:rPr lang="en-GB" sz="18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endParaRPr lang="en-GB" sz="18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1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/>
          <p:nvPr/>
        </p:nvSpPr>
        <p:spPr>
          <a:xfrm>
            <a:off x="3460555" y="773600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4825013" y="892721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5773" y="330909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587433" y="1914652"/>
            <a:ext cx="11388436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 the use of the connectors: </a:t>
            </a:r>
            <a:r>
              <a:rPr lang="en-US" sz="2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although/ though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endParaRPr sz="2800" b="1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practise using the connectors: </a:t>
            </a:r>
            <a:r>
              <a:rPr lang="en-US" sz="2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although/ though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28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contexts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2672790" y="208988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971990" y="3346236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2470066" y="4418718"/>
            <a:ext cx="2171722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5475249" y="1234448"/>
            <a:ext cx="557298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Sentence puzzling.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5475250" y="2089884"/>
            <a:ext cx="5552058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Connectors of contrast: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however.</a:t>
            </a: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5475249" y="2881840"/>
            <a:ext cx="5564458" cy="129114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Combine the two sentences, using 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sentences, using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5475249" y="4265671"/>
            <a:ext cx="5575611" cy="144181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Use your own ideas to complete the sentences.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Choose the correct answer A, B or C to complete each sentence.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Game – Chain story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" name="Google Shape;132;p4"/>
          <p:cNvCxnSpPr/>
          <p:nvPr/>
        </p:nvCxnSpPr>
        <p:spPr>
          <a:xfrm>
            <a:off x="2849262" y="1510782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3" name="Google Shape;133;p4"/>
          <p:cNvCxnSpPr/>
          <p:nvPr/>
        </p:nvCxnSpPr>
        <p:spPr>
          <a:xfrm rot="5400000">
            <a:off x="1875539" y="2566028"/>
            <a:ext cx="990300" cy="604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4" name="Google Shape;134;p4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971990" y="5581139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8" name="Google Shape;138;p4"/>
          <p:cNvCxnSpPr/>
          <p:nvPr/>
        </p:nvCxnSpPr>
        <p:spPr>
          <a:xfrm rot="5400000">
            <a:off x="1770259" y="4895367"/>
            <a:ext cx="762000" cy="609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9" name="Google Shape;139;p4"/>
          <p:cNvSpPr/>
          <p:nvPr/>
        </p:nvSpPr>
        <p:spPr>
          <a:xfrm>
            <a:off x="5475249" y="5776099"/>
            <a:ext cx="5584247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0" name="Google Shape;140;p4"/>
          <p:cNvCxnSpPr/>
          <p:nvPr/>
        </p:nvCxnSpPr>
        <p:spPr>
          <a:xfrm>
            <a:off x="2922722" y="3774591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971990" y="1451193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5088506" y="1451193"/>
            <a:ext cx="6493893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Sentence puzzling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5088506" y="2683057"/>
            <a:ext cx="6855125" cy="32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activate students’ prior knowledge related to the targeted grammar: </a:t>
            </a:r>
            <a:r>
              <a:rPr lang="en-US" sz="2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connectors of contrast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increase students’ interest.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enhance students’ skills of cooperating with team mates.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5" descr="Jigsaw puzzle - Simple English Wikipedia, the free encyclo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212" y="2340633"/>
            <a:ext cx="3974202" cy="3576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3947361" y="1443813"/>
            <a:ext cx="688047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1</a:t>
            </a:r>
            <a:r>
              <a:rPr lang="en-US" sz="28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goes out </a:t>
            </a:r>
            <a:r>
              <a:rPr lang="en-US" sz="2800" b="1" i="1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although</a:t>
            </a:r>
            <a:r>
              <a:rPr lang="en-US" sz="2800" b="0" i="1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raining.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3959160" y="2715193"/>
            <a:ext cx="694673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2</a:t>
            </a:r>
            <a:r>
              <a:rPr lang="en-US" sz="28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gets good marks </a:t>
            </a:r>
            <a:r>
              <a:rPr lang="en-US" sz="2800" b="1" i="1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though</a:t>
            </a:r>
            <a:r>
              <a:rPr lang="en-US" sz="2800" b="0" i="1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is lazy.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3959160" y="3986573"/>
            <a:ext cx="785063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3</a:t>
            </a:r>
            <a:r>
              <a:rPr lang="en-US" sz="28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is an amateur actor. </a:t>
            </a:r>
            <a:r>
              <a:rPr lang="en-US" sz="2800" b="1" i="1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However</a:t>
            </a:r>
            <a:r>
              <a:rPr lang="en-US" sz="28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he acts very well.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6"/>
          <p:cNvSpPr/>
          <p:nvPr/>
        </p:nvSpPr>
        <p:spPr>
          <a:xfrm>
            <a:off x="3947361" y="5301186"/>
            <a:ext cx="746033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4</a:t>
            </a:r>
            <a:r>
              <a:rPr lang="en-US" sz="28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studied hard. </a:t>
            </a:r>
            <a:r>
              <a:rPr lang="en-US" sz="2800" b="1" i="1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However</a:t>
            </a:r>
            <a:r>
              <a:rPr lang="en-US" sz="28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he failed the exam.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6" descr="Jigsaw puzzle - Simple English Wikipedia, the free encyclo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038" y="2231366"/>
            <a:ext cx="3439064" cy="3095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7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2672790" y="208988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Sentence puzzling.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7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Connectors of contrast: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7" name="Google Shape;177;p7"/>
          <p:cNvCxnSpPr/>
          <p:nvPr/>
        </p:nvCxnSpPr>
        <p:spPr>
          <a:xfrm>
            <a:off x="2849262" y="1510782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78" name="Google Shape;178;p7"/>
          <p:cNvGrpSpPr/>
          <p:nvPr/>
        </p:nvGrpSpPr>
        <p:grpSpPr>
          <a:xfrm>
            <a:off x="1922199" y="3187219"/>
            <a:ext cx="8097313" cy="3107113"/>
            <a:chOff x="-164765" y="239261"/>
            <a:chExt cx="8097313" cy="3107113"/>
          </a:xfrm>
        </p:grpSpPr>
        <p:sp>
          <p:nvSpPr>
            <p:cNvPr id="179" name="Google Shape;179;p7"/>
            <p:cNvSpPr/>
            <p:nvPr/>
          </p:nvSpPr>
          <p:spPr>
            <a:xfrm>
              <a:off x="164765" y="239261"/>
              <a:ext cx="7767783" cy="31071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</a:path>
                <a:path w="120000" h="120000" fill="darkenLess" extrusionOk="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w="120000" h="120000" fill="none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rgbClr val="599B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-164765" y="741319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7"/>
            <p:cNvSpPr txBox="1"/>
            <p:nvPr/>
          </p:nvSpPr>
          <p:spPr>
            <a:xfrm>
              <a:off x="-164765" y="741319"/>
              <a:ext cx="5086696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1" i="0" u="none" strike="noStrike" cap="non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however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3649013" y="1264522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7"/>
            <p:cNvSpPr txBox="1"/>
            <p:nvPr/>
          </p:nvSpPr>
          <p:spPr>
            <a:xfrm>
              <a:off x="3649013" y="1264522"/>
              <a:ext cx="3984858" cy="1522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8000" rIns="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1" i="0" u="none" strike="noStrike" cap="non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although/ though</a:t>
              </a:r>
              <a:endParaRPr sz="36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8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8" descr="Learntalk | However, Besides, As a Result, and Other Sentence Connector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0248" y="2585022"/>
            <a:ext cx="5435386" cy="271769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2" name="Google Shape;192;p8"/>
          <p:cNvSpPr txBox="1"/>
          <p:nvPr/>
        </p:nvSpPr>
        <p:spPr>
          <a:xfrm>
            <a:off x="2842379" y="1333055"/>
            <a:ext cx="676297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use </a:t>
            </a:r>
            <a:r>
              <a:rPr lang="en-US" sz="3200" b="1" i="1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although/ though</a:t>
            </a: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3200" b="1" i="1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32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connect 2 contrasting ideas.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8"/>
          <p:cNvSpPr txBox="1"/>
          <p:nvPr/>
        </p:nvSpPr>
        <p:spPr>
          <a:xfrm>
            <a:off x="89209" y="3005271"/>
            <a:ext cx="3850447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although/ though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🡪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2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contrasting ideas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    in the same sentence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8"/>
          <p:cNvSpPr txBox="1"/>
          <p:nvPr/>
        </p:nvSpPr>
        <p:spPr>
          <a:xfrm>
            <a:off x="8865634" y="3005271"/>
            <a:ext cx="3255034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🡪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2 contrasting ideas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    in 2 sentences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8"/>
          <p:cNvSpPr/>
          <p:nvPr/>
        </p:nvSpPr>
        <p:spPr>
          <a:xfrm>
            <a:off x="422505" y="5477465"/>
            <a:ext cx="116027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1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Although / Though</a:t>
            </a:r>
            <a:r>
              <a:rPr lang="en-US" sz="2400" b="0" i="1" u="none" strike="noStrike" cap="none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 John Peters is an amateur actor, he gave a great performance in his film.</a:t>
            </a:r>
            <a:r>
              <a:rPr lang="en-U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8"/>
          <p:cNvSpPr/>
          <p:nvPr/>
        </p:nvSpPr>
        <p:spPr>
          <a:xfrm>
            <a:off x="380906" y="6064001"/>
            <a:ext cx="112028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1" u="none" strike="noStrike" cap="none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John Peters is an amateur actor. </a:t>
            </a:r>
            <a:r>
              <a:rPr lang="en-US" sz="2400" b="1" i="1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2400" b="0" i="1" u="none" strike="noStrike" cap="none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, he gave a great performance in his film.</a:t>
            </a:r>
            <a:r>
              <a:rPr lang="en-U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9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9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9"/>
          <p:cNvSpPr/>
          <p:nvPr/>
        </p:nvSpPr>
        <p:spPr>
          <a:xfrm>
            <a:off x="2672790" y="208988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9"/>
          <p:cNvSpPr/>
          <p:nvPr/>
        </p:nvSpPr>
        <p:spPr>
          <a:xfrm>
            <a:off x="971990" y="3346236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Sentence puzzling.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9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Connectors of contrast: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however.</a:t>
            </a: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9"/>
          <p:cNvSpPr/>
          <p:nvPr/>
        </p:nvSpPr>
        <p:spPr>
          <a:xfrm>
            <a:off x="5574527" y="2881840"/>
            <a:ext cx="5465180" cy="129114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Combine the two sentences, using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sentences, using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although/ though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0" name="Google Shape;210;p9"/>
          <p:cNvCxnSpPr/>
          <p:nvPr/>
        </p:nvCxnSpPr>
        <p:spPr>
          <a:xfrm>
            <a:off x="2849262" y="1510782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1" name="Google Shape;211;p9"/>
          <p:cNvCxnSpPr/>
          <p:nvPr/>
        </p:nvCxnSpPr>
        <p:spPr>
          <a:xfrm rot="5400000">
            <a:off x="1875539" y="2566028"/>
            <a:ext cx="990300" cy="604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972</Words>
  <PresentationFormat>Widescreen</PresentationFormat>
  <Paragraphs>170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Times New Roman</vt:lpstr>
      <vt:lpstr>Arial</vt:lpstr>
      <vt:lpstr>Open Sans</vt:lpstr>
      <vt:lpstr>Noto Sans Symbols</vt:lpstr>
      <vt:lpstr>Calibri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2023-04-07T09:17:33Z</dcterms:modified>
</cp:coreProperties>
</file>