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76" r:id="rId3"/>
    <p:sldId id="278" r:id="rId4"/>
    <p:sldId id="279" r:id="rId5"/>
    <p:sldId id="274" r:id="rId6"/>
    <p:sldId id="317" r:id="rId7"/>
    <p:sldId id="329" r:id="rId8"/>
    <p:sldId id="280" r:id="rId9"/>
    <p:sldId id="318" r:id="rId10"/>
    <p:sldId id="319" r:id="rId11"/>
    <p:sldId id="325" r:id="rId12"/>
    <p:sldId id="330" r:id="rId13"/>
    <p:sldId id="287" r:id="rId14"/>
    <p:sldId id="323" r:id="rId15"/>
    <p:sldId id="324" r:id="rId16"/>
    <p:sldId id="331" r:id="rId17"/>
    <p:sldId id="292" r:id="rId18"/>
    <p:sldId id="29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26714"/>
    <a:srgbClr val="006673"/>
    <a:srgbClr val="A3DBE1"/>
    <a:srgbClr val="F26532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187" autoAdjust="0"/>
  </p:normalViewPr>
  <p:slideViewPr>
    <p:cSldViewPr snapToGrid="0" showGuides="1">
      <p:cViewPr varScale="1">
        <p:scale>
          <a:sx n="105" d="100"/>
          <a:sy n="105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1. Match </a:t>
            </a:r>
            <a:r>
              <a:rPr lang="en-US" sz="2800" b="1" dirty="0">
                <a:solidFill>
                  <a:srgbClr val="0FB7BD"/>
                </a:solidFill>
              </a:rPr>
              <a:t>the two parts to make complete sentences</a:t>
            </a:r>
            <a:r>
              <a:rPr lang="en-US" sz="2800" b="1" dirty="0" smtClean="0">
                <a:solidFill>
                  <a:srgbClr val="0FB7BD"/>
                </a:solidFill>
              </a:rPr>
              <a:t>.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37119" y="2321169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1. She </a:t>
            </a:r>
            <a:r>
              <a:rPr lang="en-US" sz="2400" dirty="0">
                <a:solidFill>
                  <a:schemeClr val="tx1"/>
                </a:solidFill>
              </a:rPr>
              <a:t>writes her own </a:t>
            </a:r>
            <a:r>
              <a:rPr lang="en-US" sz="2400" dirty="0" smtClean="0">
                <a:solidFill>
                  <a:schemeClr val="tx1"/>
                </a:solidFill>
              </a:rPr>
              <a:t>songs,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8801" y="3211537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He participated in many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talent competitions,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8801" y="4101905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. We can go to a live concert </a:t>
            </a:r>
            <a:r>
              <a:rPr lang="en-US" sz="2400" dirty="0" smtClean="0">
                <a:solidFill>
                  <a:schemeClr val="tx1"/>
                </a:solidFill>
              </a:rPr>
              <a:t>at </a:t>
            </a:r>
            <a:r>
              <a:rPr lang="en-US" sz="2400" dirty="0">
                <a:solidFill>
                  <a:schemeClr val="tx1"/>
                </a:solidFill>
              </a:rPr>
              <a:t>City Theatre,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58800" y="4992273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The traffic was really bad,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17772" y="2321168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a. </a:t>
            </a:r>
            <a:r>
              <a:rPr lang="en-US" sz="2400" dirty="0">
                <a:solidFill>
                  <a:schemeClr val="tx1"/>
                </a:solidFill>
              </a:rPr>
              <a:t>or we can stay at home to </a:t>
            </a:r>
            <a:r>
              <a:rPr lang="en-US" sz="2400" dirty="0" smtClean="0">
                <a:solidFill>
                  <a:schemeClr val="tx1"/>
                </a:solidFill>
              </a:rPr>
              <a:t>watch the </a:t>
            </a:r>
            <a:r>
              <a:rPr lang="en-US" sz="2400" dirty="0">
                <a:solidFill>
                  <a:schemeClr val="tx1"/>
                </a:solidFill>
              </a:rPr>
              <a:t>final night of Vietnam Idol.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17771" y="3211537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so we decided to walk to the stadium.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17770" y="4124177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c. </a:t>
            </a:r>
            <a:r>
              <a:rPr lang="en-US" sz="2400" dirty="0">
                <a:solidFill>
                  <a:schemeClr val="tx1"/>
                </a:solidFill>
              </a:rPr>
              <a:t>and they always have deep meanings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17769" y="4992272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but the judges never liked his songs.</a:t>
            </a:r>
          </a:p>
        </p:txBody>
      </p:sp>
      <p:cxnSp>
        <p:nvCxnSpPr>
          <p:cNvPr id="6" name="Straight Arrow Connector 5"/>
          <p:cNvCxnSpPr>
            <a:stCxn id="3" idx="3"/>
            <a:endCxn id="29" idx="1"/>
          </p:cNvCxnSpPr>
          <p:nvPr/>
        </p:nvCxnSpPr>
        <p:spPr>
          <a:xfrm>
            <a:off x="4726744" y="2665828"/>
            <a:ext cx="1491026" cy="1803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48425" y="3533922"/>
            <a:ext cx="1491026" cy="1803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7" idx="1"/>
          </p:cNvCxnSpPr>
          <p:nvPr/>
        </p:nvCxnSpPr>
        <p:spPr>
          <a:xfrm flipV="1">
            <a:off x="4754802" y="2665827"/>
            <a:ext cx="1462970" cy="1747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1"/>
          </p:cNvCxnSpPr>
          <p:nvPr/>
        </p:nvCxnSpPr>
        <p:spPr>
          <a:xfrm flipV="1">
            <a:off x="4770106" y="3556196"/>
            <a:ext cx="1447665" cy="1832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There </a:t>
            </a:r>
            <a:r>
              <a:rPr lang="en-US" sz="2800" b="1" dirty="0">
                <a:solidFill>
                  <a:srgbClr val="0FB7BD"/>
                </a:solidFill>
              </a:rPr>
              <a:t>is a mistake in each sentence below. </a:t>
            </a:r>
            <a:endParaRPr lang="en-US" sz="2800" b="1" dirty="0" smtClean="0">
              <a:solidFill>
                <a:srgbClr val="0FB7BD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Find </a:t>
            </a:r>
            <a:r>
              <a:rPr lang="en-US" sz="2800" b="1" dirty="0">
                <a:solidFill>
                  <a:srgbClr val="0FB7BD"/>
                </a:solidFill>
              </a:rPr>
              <a:t>the mistake and correct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783" y="2912012"/>
            <a:ext cx="10437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She asked him attend the school performance. </a:t>
            </a:r>
            <a:r>
              <a:rPr lang="en-US" sz="2400" dirty="0" smtClean="0"/>
              <a:t>		__________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2. Don’t let her to go to the music festival! </a:t>
            </a:r>
            <a:r>
              <a:rPr lang="en-US" sz="2400" dirty="0" smtClean="0"/>
              <a:t>			__________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3. Their parents will never agree buy that expensive piano. 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To develop her musical talent, her father made her to sing at family gatherings. </a:t>
            </a:r>
            <a:r>
              <a:rPr lang="en-US" sz="2400" dirty="0" smtClean="0"/>
              <a:t>								__________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23028" y="3432517"/>
            <a:ext cx="787790" cy="14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43668" y="2926080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o attend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51871" y="3981157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43668" y="3530104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go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975275" y="4530546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243668" y="4068881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o buy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678616" y="5082098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243668" y="5171986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/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4171" y="44053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Pronunciation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mark the  stressed syllables in </a:t>
            </a:r>
            <a:r>
              <a:rPr lang="en-US" dirty="0" smtClean="0">
                <a:solidFill>
                  <a:srgbClr val="006673"/>
                </a:solidFill>
              </a:rPr>
              <a:t>words</a:t>
            </a:r>
            <a:r>
              <a:rPr lang="en-US" dirty="0">
                <a:solidFill>
                  <a:srgbClr val="006673"/>
                </a:solidFill>
              </a:rPr>
              <a:t>. Then read them </a:t>
            </a:r>
            <a:r>
              <a:rPr lang="en-US" dirty="0" smtClean="0">
                <a:solidFill>
                  <a:srgbClr val="006673"/>
                </a:solidFill>
              </a:rPr>
              <a:t>out.</a:t>
            </a:r>
            <a:endParaRPr lang="en-US" dirty="0">
              <a:solidFill>
                <a:srgbClr val="006673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</a:t>
            </a:r>
            <a:r>
              <a:rPr lang="en-US" dirty="0" smtClean="0">
                <a:solidFill>
                  <a:srgbClr val="006673"/>
                </a:solidFill>
              </a:rPr>
              <a:t>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</a:t>
            </a:r>
            <a:r>
              <a:rPr lang="en-US" dirty="0" smtClean="0">
                <a:solidFill>
                  <a:srgbClr val="006673"/>
                </a:solidFill>
              </a:rPr>
              <a:t>Find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mistake in each sentence </a:t>
            </a:r>
            <a:r>
              <a:rPr lang="en-US" dirty="0">
                <a:solidFill>
                  <a:srgbClr val="006673"/>
                </a:solidFill>
              </a:rPr>
              <a:t>and correct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9977" y="4543610"/>
            <a:ext cx="5372591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89538" y="3051912"/>
            <a:ext cx="763256" cy="13534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64904" y="4760499"/>
            <a:ext cx="763257" cy="7147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36661" y="54752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8" y="5428523"/>
            <a:ext cx="5372590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666" r="707"/>
          <a:stretch/>
        </p:blipFill>
        <p:spPr>
          <a:xfrm>
            <a:off x="2450591" y="1060704"/>
            <a:ext cx="7214617" cy="55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70003"/>
              </p:ext>
            </p:extLst>
          </p:nvPr>
        </p:nvGraphicFramePr>
        <p:xfrm>
          <a:off x="1055075" y="1069145"/>
          <a:ext cx="10339755" cy="5441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0131">
                  <a:extLst>
                    <a:ext uri="{9D8B030D-6E8A-4147-A177-3AD203B41FA5}">
                      <a16:colId xmlns:a16="http://schemas.microsoft.com/office/drawing/2014/main" val="14116672"/>
                    </a:ext>
                  </a:extLst>
                </a:gridCol>
                <a:gridCol w="1472157">
                  <a:extLst>
                    <a:ext uri="{9D8B030D-6E8A-4147-A177-3AD203B41FA5}">
                      <a16:colId xmlns:a16="http://schemas.microsoft.com/office/drawing/2014/main" val="691501001"/>
                    </a:ext>
                  </a:extLst>
                </a:gridCol>
                <a:gridCol w="3437467">
                  <a:extLst>
                    <a:ext uri="{9D8B030D-6E8A-4147-A177-3AD203B41FA5}">
                      <a16:colId xmlns:a16="http://schemas.microsoft.com/office/drawing/2014/main" val="806464759"/>
                    </a:ext>
                  </a:extLst>
                </a:gridCol>
              </a:tblGrid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Comments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 English or Vietnamese)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6894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599746"/>
                  </a:ext>
                </a:extLst>
              </a:tr>
              <a:tr h="353256">
                <a:tc>
                  <a:txBody>
                    <a:bodyPr/>
                    <a:lstStyle/>
                    <a:p>
                      <a:pPr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The presenters greeted the audience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8818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The presenters spoke clearly and naturally.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23818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cooperated when delivering their talk.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131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interacted with the audience.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36731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used some photos /pictures to illustrate their ideas.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129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The presenters concluded their talk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appropriately.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8118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CONTENT: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presentation includes the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following information about a form of traditional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music: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7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 when/where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it started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4065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instruments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63921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types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52750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artists/performers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5739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costumes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574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082" y="1392701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Checklist </a:t>
            </a:r>
            <a:r>
              <a:rPr lang="en-US" sz="2400" dirty="0">
                <a:solidFill>
                  <a:srgbClr val="C00000"/>
                </a:solidFill>
              </a:rPr>
              <a:t>for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4128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82" y="1392701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Checklist </a:t>
            </a:r>
            <a:r>
              <a:rPr lang="en-US" sz="2400" dirty="0">
                <a:solidFill>
                  <a:srgbClr val="C00000"/>
                </a:solidFill>
              </a:rPr>
              <a:t>for self-assessment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45392"/>
              </p:ext>
            </p:extLst>
          </p:nvPr>
        </p:nvGraphicFramePr>
        <p:xfrm>
          <a:off x="1415415" y="1160792"/>
          <a:ext cx="936117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9320">
                  <a:extLst>
                    <a:ext uri="{9D8B030D-6E8A-4147-A177-3AD203B41FA5}">
                      <a16:colId xmlns:a16="http://schemas.microsoft.com/office/drawing/2014/main" val="1350627882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234253418"/>
                    </a:ext>
                  </a:extLst>
                </a:gridCol>
                <a:gridCol w="3112135">
                  <a:extLst>
                    <a:ext uri="{9D8B030D-6E8A-4147-A177-3AD203B41FA5}">
                      <a16:colId xmlns:a16="http://schemas.microsoft.com/office/drawing/2014/main" val="337870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Comments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 English or Vietnamese)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5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9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 greeted the audience.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5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I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spoke clearly and naturally.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3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I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cooperated with my group members when delivering the talk.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5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I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interacted with the audience.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32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I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used some photos / pictures to illustrate my ideas.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5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I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concluded my part of the talk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appropriately.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20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CONTENT: Our presentation includes the following information about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 form of traditional music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12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when/where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it started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3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instruments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7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types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46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artists/performers</a:t>
                      </a:r>
                      <a:endParaRPr lang="en-US" sz="1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12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costumes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9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4171" y="44053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Pronunciation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mark the  stressed syllables in </a:t>
            </a:r>
            <a:r>
              <a:rPr lang="en-US" dirty="0" smtClean="0">
                <a:solidFill>
                  <a:srgbClr val="006673"/>
                </a:solidFill>
              </a:rPr>
              <a:t>words</a:t>
            </a:r>
            <a:r>
              <a:rPr lang="en-US" dirty="0">
                <a:solidFill>
                  <a:srgbClr val="006673"/>
                </a:solidFill>
              </a:rPr>
              <a:t>. Then read them </a:t>
            </a:r>
            <a:r>
              <a:rPr lang="en-US" dirty="0" smtClean="0">
                <a:solidFill>
                  <a:srgbClr val="006673"/>
                </a:solidFill>
              </a:rPr>
              <a:t>out.</a:t>
            </a:r>
            <a:endParaRPr lang="en-US" dirty="0">
              <a:solidFill>
                <a:srgbClr val="006673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</a:t>
            </a:r>
            <a:r>
              <a:rPr lang="en-US" dirty="0" smtClean="0">
                <a:solidFill>
                  <a:srgbClr val="006673"/>
                </a:solidFill>
              </a:rPr>
              <a:t>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</a:t>
            </a:r>
            <a:r>
              <a:rPr lang="en-US" dirty="0" smtClean="0">
                <a:solidFill>
                  <a:srgbClr val="006673"/>
                </a:solidFill>
              </a:rPr>
              <a:t>Find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mistake in each sentence </a:t>
            </a:r>
            <a:r>
              <a:rPr lang="en-US" dirty="0">
                <a:solidFill>
                  <a:srgbClr val="006673"/>
                </a:solidFill>
              </a:rPr>
              <a:t>and correct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9977" y="4543610"/>
            <a:ext cx="5372591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89538" y="3051912"/>
            <a:ext cx="763256" cy="13534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64904" y="4760499"/>
            <a:ext cx="763257" cy="7147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36661" y="54752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8" y="5428523"/>
            <a:ext cx="5372590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914399" y="2123749"/>
            <a:ext cx="102131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Revise </a:t>
            </a:r>
            <a:r>
              <a:rPr lang="en-US" sz="2800" dirty="0"/>
              <a:t>how to pronounce stress in two-syllable words correctly;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evise </a:t>
            </a:r>
            <a:r>
              <a:rPr lang="en-US" sz="2800" dirty="0"/>
              <a:t>the use of words/ phrases related to the topic Music;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evise </a:t>
            </a:r>
            <a:r>
              <a:rPr lang="en-US" sz="2800" dirty="0"/>
              <a:t>how to use </a:t>
            </a:r>
            <a:r>
              <a:rPr lang="en-US" sz="2800" dirty="0" smtClean="0"/>
              <a:t>conjunctions </a:t>
            </a:r>
            <a:r>
              <a:rPr lang="en-US" sz="2800" dirty="0"/>
              <a:t>to make compound sentences correctly;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evise </a:t>
            </a:r>
            <a:r>
              <a:rPr lang="en-US" sz="2800" dirty="0" smtClean="0"/>
              <a:t>some </a:t>
            </a:r>
            <a:r>
              <a:rPr lang="en-US" sz="2800" dirty="0"/>
              <a:t>verbs followed by to-infinitives and bare-infinitives.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o </a:t>
            </a:r>
            <a:r>
              <a:rPr lang="en-US" sz="2800" dirty="0"/>
              <a:t>research on traditional music in Viet Nam or another country and give a group presentation about it.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 </a:t>
            </a:r>
            <a:r>
              <a:rPr lang="en-US" sz="3600" dirty="0"/>
              <a:t>exercises in the </a:t>
            </a:r>
            <a:r>
              <a:rPr lang="en-US" sz="3600" dirty="0" smtClean="0"/>
              <a:t>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Unit </a:t>
            </a:r>
            <a:r>
              <a:rPr lang="en-US" sz="3600" dirty="0" smtClean="0"/>
              <a:t>4 </a:t>
            </a:r>
            <a:r>
              <a:rPr lang="en-US" sz="3600" dirty="0" smtClean="0"/>
              <a:t>- Lesson1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7558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645" y="2775385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969929" y="2790736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4399" y="27867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431475" y="2795902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80887" y="1866892"/>
            <a:ext cx="93972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Revise </a:t>
            </a:r>
            <a:r>
              <a:rPr lang="en-GB" sz="2800" dirty="0"/>
              <a:t>stress in two-syllable </a:t>
            </a:r>
            <a:r>
              <a:rPr lang="en-GB" sz="2800" dirty="0" smtClean="0"/>
              <a:t>words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Revise </a:t>
            </a:r>
            <a:r>
              <a:rPr lang="en-GB" sz="2800" dirty="0"/>
              <a:t>vocabulary </a:t>
            </a:r>
            <a:r>
              <a:rPr lang="en-GB" sz="2800" dirty="0" smtClean="0"/>
              <a:t>items </a:t>
            </a:r>
            <a:r>
              <a:rPr lang="en-GB" sz="2800" dirty="0"/>
              <a:t>learnt in the </a:t>
            </a:r>
            <a:r>
              <a:rPr lang="en-GB" sz="2800" dirty="0" smtClean="0"/>
              <a:t>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Revise </a:t>
            </a:r>
            <a:r>
              <a:rPr lang="en-US" sz="2800" dirty="0"/>
              <a:t>compound </a:t>
            </a:r>
            <a:r>
              <a:rPr lang="en-US" sz="2800" dirty="0" smtClean="0"/>
              <a:t>sentences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Revise </a:t>
            </a:r>
            <a:r>
              <a:rPr lang="en-GB" sz="2800" dirty="0"/>
              <a:t>verbs followed by to-infinitives and </a:t>
            </a:r>
            <a:r>
              <a:rPr lang="en-GB" sz="2800" dirty="0" smtClean="0"/>
              <a:t>bare-infinitives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Develop students’ research </a:t>
            </a:r>
            <a:r>
              <a:rPr lang="en-GB" sz="2800" dirty="0"/>
              <a:t>and collaboration skills, </a:t>
            </a:r>
            <a:r>
              <a:rPr lang="en-GB" sz="2800" dirty="0" smtClean="0"/>
              <a:t>and</a:t>
            </a:r>
            <a:endParaRPr lang="en-GB" sz="2800" dirty="0"/>
          </a:p>
          <a:p>
            <a:pPr marL="401638" indent="-401638">
              <a:lnSpc>
                <a:spcPct val="150000"/>
              </a:lnSpc>
            </a:pPr>
            <a:r>
              <a:rPr lang="en-GB" sz="2800" dirty="0" smtClean="0"/>
              <a:t>      practise </a:t>
            </a:r>
            <a:r>
              <a:rPr lang="en-GB" sz="2800" dirty="0"/>
              <a:t>giving an oral </a:t>
            </a:r>
            <a:r>
              <a:rPr lang="en-GB" sz="2800" dirty="0" smtClean="0"/>
              <a:t>presentation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989333" y="324433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4171" y="44053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Pronunciation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mark the  stressed syllables in </a:t>
            </a:r>
            <a:r>
              <a:rPr lang="en-US" dirty="0" smtClean="0">
                <a:solidFill>
                  <a:srgbClr val="006673"/>
                </a:solidFill>
              </a:rPr>
              <a:t>words</a:t>
            </a:r>
            <a:r>
              <a:rPr lang="en-US" dirty="0">
                <a:solidFill>
                  <a:srgbClr val="006673"/>
                </a:solidFill>
              </a:rPr>
              <a:t>. Then read them </a:t>
            </a:r>
            <a:r>
              <a:rPr lang="en-US" dirty="0" smtClean="0">
                <a:solidFill>
                  <a:srgbClr val="006673"/>
                </a:solidFill>
              </a:rPr>
              <a:t>out.</a:t>
            </a:r>
            <a:endParaRPr lang="en-US" dirty="0">
              <a:solidFill>
                <a:srgbClr val="006673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</a:t>
            </a:r>
            <a:r>
              <a:rPr lang="en-US" dirty="0" smtClean="0">
                <a:solidFill>
                  <a:srgbClr val="006673"/>
                </a:solidFill>
              </a:rPr>
              <a:t>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</a:t>
            </a:r>
            <a:r>
              <a:rPr lang="en-US" dirty="0" smtClean="0">
                <a:solidFill>
                  <a:srgbClr val="006673"/>
                </a:solidFill>
              </a:rPr>
              <a:t>Find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mistake in each sentence </a:t>
            </a:r>
            <a:r>
              <a:rPr lang="en-US" dirty="0">
                <a:solidFill>
                  <a:srgbClr val="006673"/>
                </a:solidFill>
              </a:rPr>
              <a:t>and correct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9977" y="4543610"/>
            <a:ext cx="5372591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89538" y="3051912"/>
            <a:ext cx="763256" cy="13534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64904" y="4760499"/>
            <a:ext cx="763257" cy="7147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36661" y="54752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8" y="5428523"/>
            <a:ext cx="5372590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Game: The last man standing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896"/>
          <a:stretch/>
        </p:blipFill>
        <p:spPr>
          <a:xfrm>
            <a:off x="4142232" y="2244089"/>
            <a:ext cx="4425697" cy="40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99471" y="1075280"/>
            <a:ext cx="64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Game: The last man standing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040" y="2224343"/>
            <a:ext cx="85812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Rules: </a:t>
            </a:r>
            <a:endParaRPr lang="en-US" sz="36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 students </a:t>
            </a:r>
            <a:r>
              <a:rPr lang="en-US" sz="2400" dirty="0"/>
              <a:t>form a circle </a:t>
            </a:r>
            <a:r>
              <a:rPr lang="en-US" sz="2400" dirty="0"/>
              <a:t>with </a:t>
            </a:r>
            <a:r>
              <a:rPr lang="en-US" sz="2400" dirty="0"/>
              <a:t>a </a:t>
            </a:r>
            <a:r>
              <a:rPr lang="en-US" sz="2400" dirty="0" smtClean="0"/>
              <a:t>ball.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Take </a:t>
            </a:r>
            <a:r>
              <a:rPr lang="en-US" sz="2400" dirty="0"/>
              <a:t>turns to speak out a word related to the topic </a:t>
            </a:r>
            <a:r>
              <a:rPr lang="en-US" sz="2400" i="1" dirty="0" smtClean="0"/>
              <a:t>Music</a:t>
            </a:r>
            <a:r>
              <a:rPr lang="en-US" sz="2400" dirty="0" smtClean="0"/>
              <a:t> </a:t>
            </a:r>
            <a:r>
              <a:rPr lang="en-US" sz="2400" dirty="0"/>
              <a:t>and pass the ball to </a:t>
            </a:r>
            <a:r>
              <a:rPr lang="en-US" sz="2400" dirty="0" smtClean="0"/>
              <a:t>one</a:t>
            </a:r>
            <a:r>
              <a:rPr lang="en-US" sz="2400" dirty="0" smtClean="0"/>
              <a:t> </a:t>
            </a:r>
            <a:r>
              <a:rPr lang="en-US" sz="2400" dirty="0"/>
              <a:t>student.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Toss </a:t>
            </a:r>
            <a:r>
              <a:rPr lang="en-US" sz="2400" dirty="0"/>
              <a:t>it to another student as they name the word related to the theme.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you repeat </a:t>
            </a:r>
            <a:r>
              <a:rPr lang="en-US" sz="2400" dirty="0"/>
              <a:t>a word or can’t say any more words, </a:t>
            </a:r>
            <a:r>
              <a:rPr lang="en-US" sz="2400" dirty="0" smtClean="0"/>
              <a:t>you </a:t>
            </a:r>
            <a:r>
              <a:rPr lang="en-US" sz="2400" dirty="0"/>
              <a:t>need to sit down.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last student standing wins the game.</a:t>
            </a:r>
          </a:p>
        </p:txBody>
      </p:sp>
    </p:spTree>
    <p:extLst>
      <p:ext uri="{BB962C8B-B14F-4D97-AF65-F5344CB8AC3E}">
        <p14:creationId xmlns:p14="http://schemas.microsoft.com/office/powerpoint/2010/main" val="2288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Pronunciation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mark the  stressed syllables in </a:t>
            </a:r>
            <a:r>
              <a:rPr lang="en-US" dirty="0" smtClean="0">
                <a:solidFill>
                  <a:srgbClr val="006673"/>
                </a:solidFill>
              </a:rPr>
              <a:t>words</a:t>
            </a:r>
            <a:r>
              <a:rPr lang="en-US" dirty="0">
                <a:solidFill>
                  <a:srgbClr val="006673"/>
                </a:solidFill>
              </a:rPr>
              <a:t>. Then read them </a:t>
            </a:r>
            <a:r>
              <a:rPr lang="en-US" dirty="0" smtClean="0">
                <a:solidFill>
                  <a:srgbClr val="006673"/>
                </a:solidFill>
              </a:rPr>
              <a:t>out.</a:t>
            </a:r>
            <a:endParaRPr lang="en-US" dirty="0">
              <a:solidFill>
                <a:srgbClr val="006673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</a:t>
            </a:r>
            <a:r>
              <a:rPr lang="en-US" dirty="0" smtClean="0">
                <a:solidFill>
                  <a:srgbClr val="006673"/>
                </a:solidFill>
              </a:rPr>
              <a:t>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</a:t>
            </a:r>
            <a:r>
              <a:rPr lang="en-US" dirty="0" smtClean="0">
                <a:solidFill>
                  <a:srgbClr val="006673"/>
                </a:solidFill>
              </a:rPr>
              <a:t>Find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mistake in each sentence </a:t>
            </a:r>
            <a:r>
              <a:rPr lang="en-US" dirty="0">
                <a:solidFill>
                  <a:srgbClr val="006673"/>
                </a:solidFill>
              </a:rPr>
              <a:t>and correct it.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37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Listen and mark the  stressed syllables in the following words. Then read them out.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422" y="3066757"/>
            <a:ext cx="8940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perform 		</a:t>
            </a:r>
            <a:r>
              <a:rPr lang="en-US" sz="2400" dirty="0"/>
              <a:t> </a:t>
            </a:r>
            <a:r>
              <a:rPr lang="en-US" sz="2400" dirty="0" smtClean="0"/>
              <a:t>singer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concert		</a:t>
            </a:r>
            <a:r>
              <a:rPr lang="en-US" sz="2400" dirty="0"/>
              <a:t> </a:t>
            </a:r>
            <a:r>
              <a:rPr lang="en-US" sz="2400" dirty="0" smtClean="0"/>
              <a:t>famous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final			 enjoy</a:t>
            </a:r>
            <a:endParaRPr lang="en-US" sz="2400" dirty="0"/>
          </a:p>
        </p:txBody>
      </p:sp>
      <p:pic>
        <p:nvPicPr>
          <p:cNvPr id="3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6080" y="131259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716258" y="3134282"/>
            <a:ext cx="11958" cy="182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00964" y="3776472"/>
            <a:ext cx="1" cy="1674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00964" y="4224528"/>
            <a:ext cx="0" cy="171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70252" y="3209544"/>
            <a:ext cx="21102" cy="1807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70252" y="3703320"/>
            <a:ext cx="0" cy="1746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393808" y="4288536"/>
            <a:ext cx="4456" cy="173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Complete the text using the words and phrases in the box.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0" y="2303002"/>
            <a:ext cx="9068972" cy="6512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artists </a:t>
            </a:r>
            <a:r>
              <a:rPr lang="en-US" sz="2400" dirty="0" smtClean="0">
                <a:solidFill>
                  <a:schemeClr val="tx1"/>
                </a:solidFill>
              </a:rPr>
              <a:t>		music 		concerts 	instrument 		fans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3513" y="3235569"/>
            <a:ext cx="10248438" cy="3334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Our class survey revealed some surprising results about the students' (1) _______ habits. Most of </a:t>
            </a:r>
            <a:r>
              <a:rPr lang="en-US" sz="2400" dirty="0" smtClean="0">
                <a:solidFill>
                  <a:schemeClr val="tx1"/>
                </a:solidFill>
              </a:rPr>
              <a:t>them </a:t>
            </a:r>
            <a:r>
              <a:rPr lang="en-US" sz="2400" dirty="0">
                <a:solidFill>
                  <a:schemeClr val="tx1"/>
                </a:solidFill>
              </a:rPr>
              <a:t>did not hesitate to say that they love music because they find it relaxing. Their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music </a:t>
            </a:r>
            <a:r>
              <a:rPr lang="en-US" sz="2400" dirty="0">
                <a:solidFill>
                  <a:schemeClr val="tx1"/>
                </a:solidFill>
              </a:rPr>
              <a:t>is K-pop and British or American pop music as they are big (2) _______ of Korean and </a:t>
            </a:r>
            <a:r>
              <a:rPr lang="en-US" sz="2400" dirty="0" smtClean="0">
                <a:solidFill>
                  <a:schemeClr val="tx1"/>
                </a:solidFill>
              </a:rPr>
              <a:t>American </a:t>
            </a:r>
            <a:r>
              <a:rPr lang="en-US" sz="2400" dirty="0">
                <a:solidFill>
                  <a:schemeClr val="tx1"/>
                </a:solidFill>
              </a:rPr>
              <a:t>(3) _______. Fourteen out of twenty students play a musical (4) </a:t>
            </a:r>
            <a:r>
              <a:rPr lang="en-US" sz="2400" dirty="0" smtClean="0">
                <a:solidFill>
                  <a:schemeClr val="tx1"/>
                </a:solidFill>
              </a:rPr>
              <a:t>_________ </a:t>
            </a:r>
            <a:r>
              <a:rPr lang="en-US" sz="2400" dirty="0">
                <a:solidFill>
                  <a:schemeClr val="tx1"/>
                </a:solidFill>
              </a:rPr>
              <a:t>and most of </a:t>
            </a:r>
            <a:r>
              <a:rPr lang="en-US" sz="2400" dirty="0" smtClean="0">
                <a:solidFill>
                  <a:schemeClr val="tx1"/>
                </a:solidFill>
              </a:rPr>
              <a:t>them </a:t>
            </a:r>
            <a:r>
              <a:rPr lang="en-US" sz="2400" dirty="0" err="1">
                <a:solidFill>
                  <a:schemeClr val="tx1"/>
                </a:solidFill>
              </a:rPr>
              <a:t>practise</a:t>
            </a:r>
            <a:r>
              <a:rPr lang="en-US" sz="2400" dirty="0">
                <a:solidFill>
                  <a:schemeClr val="tx1"/>
                </a:solidFill>
              </a:rPr>
              <a:t> between one and three hours a week. Going to (5) _______ is usually popular </a:t>
            </a:r>
            <a:r>
              <a:rPr lang="en-US" sz="2400" dirty="0" smtClean="0">
                <a:solidFill>
                  <a:schemeClr val="tx1"/>
                </a:solidFill>
              </a:rPr>
              <a:t>among </a:t>
            </a:r>
            <a:r>
              <a:rPr lang="en-US" sz="2400" dirty="0">
                <a:solidFill>
                  <a:schemeClr val="tx1"/>
                </a:solidFill>
              </a:rPr>
              <a:t>teenagers, but only eight people said that they like going to such music events.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3512" y="3784209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7019" y="4497197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fans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3511" y="4851921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artists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7886" y="4851921"/>
            <a:ext cx="158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instrument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7120" y="5562071"/>
            <a:ext cx="131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concerts</a:t>
            </a:r>
          </a:p>
        </p:txBody>
      </p:sp>
    </p:spTree>
    <p:extLst>
      <p:ext uri="{BB962C8B-B14F-4D97-AF65-F5344CB8AC3E}">
        <p14:creationId xmlns:p14="http://schemas.microsoft.com/office/powerpoint/2010/main" val="21239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2295</TotalTime>
  <Words>996</Words>
  <PresentationFormat>Widescreen</PresentationFormat>
  <Paragraphs>254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Gothic Std B</vt:lpstr>
      <vt:lpstr>Arial</vt:lpstr>
      <vt:lpstr>Bookman Old Style</vt:lpstr>
      <vt:lpstr>Calibri</vt:lpstr>
      <vt:lpstr>Calibri Light</vt:lpstr>
      <vt:lpstr>Myriad Pro</vt:lpstr>
      <vt:lpstr>Symbol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2022-05-05T04:42:06Z</dcterms:modified>
</cp:coreProperties>
</file>