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8" r:id="rId5"/>
    <p:sldId id="261" r:id="rId6"/>
    <p:sldId id="259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00"/>
    <a:srgbClr val="FF99CC"/>
    <a:srgbClr val="FF5050"/>
    <a:srgbClr val="6699FF"/>
    <a:srgbClr val="4D57DA"/>
    <a:srgbClr val="FFFFFF"/>
    <a:srgbClr val="CBB2BE"/>
    <a:srgbClr val="FCEEE4"/>
    <a:srgbClr val="BD92DE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9" d="100"/>
          <a:sy n="89" d="100"/>
        </p:scale>
        <p:origin x="46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29EC3-0661-44DE-9696-C01CC5EDFB67}" type="datetimeFigureOut">
              <a:rPr lang="en-US" smtClean="0"/>
              <a:t>26-Aug-22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F93F4-E2BF-46EB-A607-B1E82278F2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19148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29EC3-0661-44DE-9696-C01CC5EDFB67}" type="datetimeFigureOut">
              <a:rPr lang="en-US" smtClean="0"/>
              <a:t>26-Aug-22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F93F4-E2BF-46EB-A607-B1E82278F2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12429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29EC3-0661-44DE-9696-C01CC5EDFB67}" type="datetimeFigureOut">
              <a:rPr lang="en-US" smtClean="0"/>
              <a:t>26-Aug-22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F93F4-E2BF-46EB-A607-B1E82278F2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9397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29EC3-0661-44DE-9696-C01CC5EDFB67}" type="datetimeFigureOut">
              <a:rPr lang="en-US" smtClean="0"/>
              <a:t>26-Aug-22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F93F4-E2BF-46EB-A607-B1E82278F2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5681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29EC3-0661-44DE-9696-C01CC5EDFB67}" type="datetimeFigureOut">
              <a:rPr lang="en-US" smtClean="0"/>
              <a:t>26-Aug-22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F93F4-E2BF-46EB-A607-B1E82278F2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13120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29EC3-0661-44DE-9696-C01CC5EDFB67}" type="datetimeFigureOut">
              <a:rPr lang="en-US" smtClean="0"/>
              <a:t>26-Aug-22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F93F4-E2BF-46EB-A607-B1E82278F2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5726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29EC3-0661-44DE-9696-C01CC5EDFB67}" type="datetimeFigureOut">
              <a:rPr lang="en-US" smtClean="0"/>
              <a:t>26-Aug-22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F93F4-E2BF-46EB-A607-B1E82278F2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12640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29EC3-0661-44DE-9696-C01CC5EDFB67}" type="datetimeFigureOut">
              <a:rPr lang="en-US" smtClean="0"/>
              <a:t>26-Aug-22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F93F4-E2BF-46EB-A607-B1E82278F2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77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29EC3-0661-44DE-9696-C01CC5EDFB67}" type="datetimeFigureOut">
              <a:rPr lang="en-US" smtClean="0"/>
              <a:t>26-Aug-22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F93F4-E2BF-46EB-A607-B1E82278F2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7050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29EC3-0661-44DE-9696-C01CC5EDFB67}" type="datetimeFigureOut">
              <a:rPr lang="en-US" smtClean="0"/>
              <a:t>26-Aug-22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F93F4-E2BF-46EB-A607-B1E82278F2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7010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29EC3-0661-44DE-9696-C01CC5EDFB67}" type="datetimeFigureOut">
              <a:rPr lang="en-US" smtClean="0"/>
              <a:t>26-Aug-22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F93F4-E2BF-46EB-A607-B1E82278F2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81140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029EC3-0661-44DE-9696-C01CC5EDFB67}" type="datetimeFigureOut">
              <a:rPr lang="en-US" smtClean="0"/>
              <a:t>26-Aug-22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0F93F4-E2BF-46EB-A607-B1E82278F2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48170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18" Type="http://schemas.openxmlformats.org/officeDocument/2006/relationships/image" Target="../media/image2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17" Type="http://schemas.openxmlformats.org/officeDocument/2006/relationships/image" Target="../media/image20.png"/><Relationship Id="rId2" Type="http://schemas.openxmlformats.org/officeDocument/2006/relationships/image" Target="../media/image5.png"/><Relationship Id="rId16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83879"/>
          </a:xfrm>
          <a:prstGeom prst="rect">
            <a:avLst/>
          </a:prstGeom>
          <a:solidFill>
            <a:srgbClr val="33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245294" y="300750"/>
            <a:ext cx="81188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MỞ ĐẦU - NỘI DUNG VÀ CẤU TRÚC SÁCH</a:t>
            </a:r>
            <a:endParaRPr lang="en-US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5406" y="994578"/>
            <a:ext cx="2039335" cy="277821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l="6714" t="4142" r="6751" b="5253"/>
          <a:stretch/>
        </p:blipFill>
        <p:spPr>
          <a:xfrm>
            <a:off x="5723584" y="2152635"/>
            <a:ext cx="2124434" cy="277741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/>
          <a:srcRect l="18173" t="752" r="12360" b="-752"/>
          <a:stretch/>
        </p:blipFill>
        <p:spPr>
          <a:xfrm>
            <a:off x="7321306" y="3441939"/>
            <a:ext cx="2170626" cy="289829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9" name="TextBox 8"/>
          <p:cNvSpPr txBox="1"/>
          <p:nvPr/>
        </p:nvSpPr>
        <p:spPr>
          <a:xfrm>
            <a:off x="284672" y="1164566"/>
            <a:ext cx="28553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I.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endParaRPr lang="en-US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645936"/>
              </p:ext>
            </p:extLst>
          </p:nvPr>
        </p:nvGraphicFramePr>
        <p:xfrm>
          <a:off x="181156" y="759127"/>
          <a:ext cx="11757802" cy="58426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1931"/>
                <a:gridCol w="2319421"/>
                <a:gridCol w="4126304"/>
                <a:gridCol w="4200146"/>
              </a:tblGrid>
              <a:tr h="1552646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STT</a:t>
                      </a:r>
                      <a:endParaRPr lang="en-US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KIỂU</a:t>
                      </a:r>
                      <a:r>
                        <a:rPr lang="en-US" baseline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VĂN BẢN</a:t>
                      </a:r>
                      <a:endParaRPr lang="en-US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CÁC KIỂU </a:t>
                      </a:r>
                      <a:r>
                        <a:rPr lang="en-US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VĂN</a:t>
                      </a:r>
                      <a:r>
                        <a:rPr lang="en-US" baseline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BẢN SẼ ĐƯỢC HỌC TRONG SGK</a:t>
                      </a:r>
                      <a:endParaRPr lang="en-US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YÊU</a:t>
                      </a:r>
                      <a:r>
                        <a:rPr lang="en-US" baseline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CẦU VỀ CÁC ĐỌC</a:t>
                      </a:r>
                      <a:endParaRPr lang="en-US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714995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</a:t>
                      </a:r>
                      <a:endParaRPr lang="en-US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714995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</a:t>
                      </a:r>
                      <a:endParaRPr lang="en-US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714995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</a:t>
                      </a:r>
                      <a:endParaRPr lang="en-US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14995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</a:t>
                      </a:r>
                      <a:endParaRPr lang="en-US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714995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</a:t>
                      </a:r>
                      <a:endParaRPr lang="en-US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714995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6</a:t>
                      </a:r>
                      <a:endParaRPr lang="en-US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70967" y="85710"/>
            <a:ext cx="2066925" cy="26193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9694742" y="4444406"/>
            <a:ext cx="2066925" cy="261937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295365" y="-190515"/>
            <a:ext cx="2066925" cy="261937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0800000">
            <a:off x="95250" y="4238625"/>
            <a:ext cx="2066925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170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12192000" cy="7040880"/>
          </a:xfrm>
          <a:prstGeom prst="rect">
            <a:avLst/>
          </a:prstGeom>
          <a:solidFill>
            <a:srgbClr val="33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2251645"/>
              </p:ext>
            </p:extLst>
          </p:nvPr>
        </p:nvGraphicFramePr>
        <p:xfrm>
          <a:off x="166076" y="86360"/>
          <a:ext cx="11859848" cy="66643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04362"/>
                <a:gridCol w="2620108"/>
                <a:gridCol w="3666392"/>
                <a:gridCol w="486898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STT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KIỂU</a:t>
                      </a:r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 VĂN BẢN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TÊN</a:t>
                      </a:r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 CÁC KIỂU VĂN BẢN ĐƯỢC HỌC TRONG SGK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YÊU</a:t>
                      </a:r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 CẦU VỀ ĐỌC VĂN BẢN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110236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</a:t>
                      </a:r>
                      <a:endParaRPr lang="en-US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1005840">
                <a:tc>
                  <a:txBody>
                    <a:bodyPr/>
                    <a:lstStyle/>
                    <a:p>
                      <a:pPr algn="ctr"/>
                      <a:endParaRPr lang="en-US" b="1" dirty="0" smtClean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algn="ctr"/>
                      <a:r>
                        <a:rPr lang="en-US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</a:t>
                      </a:r>
                      <a:endParaRPr lang="en-US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vi-VN" dirty="0" smtClean="0">
                        <a:latin typeface="+mj-lt"/>
                      </a:endParaRPr>
                    </a:p>
                  </a:txBody>
                  <a:tcPr/>
                </a:tc>
              </a:tr>
              <a:tr h="100584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</a:t>
                      </a:r>
                      <a:endParaRPr lang="en-US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898574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</a:t>
                      </a:r>
                      <a:endParaRPr lang="en-US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sz="2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/>
                </a:tc>
              </a:tr>
              <a:tr h="100584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</a:t>
                      </a:r>
                      <a:endParaRPr lang="en-US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100584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6</a:t>
                      </a:r>
                      <a:endParaRPr lang="en-US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vi-VN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6917" y="988152"/>
            <a:ext cx="2194750" cy="84741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974" y="725274"/>
            <a:ext cx="3457187" cy="114614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47926" y="689422"/>
            <a:ext cx="5210150" cy="102376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4813" y="2170384"/>
            <a:ext cx="2621507" cy="53649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98848" y="2014922"/>
            <a:ext cx="2097206" cy="84741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47926" y="1854728"/>
            <a:ext cx="4933936" cy="104250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47926" y="2894621"/>
            <a:ext cx="4854464" cy="1048603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798848" y="2929344"/>
            <a:ext cx="2024047" cy="841321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92109" y="3026621"/>
            <a:ext cx="2584138" cy="493819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92109" y="4157390"/>
            <a:ext cx="2714211" cy="493819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798848" y="3998529"/>
            <a:ext cx="2322777" cy="841321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139091" y="3883046"/>
            <a:ext cx="4942771" cy="768163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59327" y="5019912"/>
            <a:ext cx="2746993" cy="536494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810974" y="4761114"/>
            <a:ext cx="3249450" cy="841321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147926" y="4803538"/>
            <a:ext cx="4890124" cy="1042506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826931" y="5908230"/>
            <a:ext cx="2679390" cy="493819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506320" y="5703654"/>
            <a:ext cx="8496070" cy="967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3219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3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036553" y="276045"/>
            <a:ext cx="81188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MỞ ĐẦU - NỘI DUNG VÀ CẤU TRÚC SÁCH</a:t>
            </a:r>
            <a:endParaRPr lang="en-US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6439" y="1072594"/>
            <a:ext cx="2190584" cy="27543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TextBox 8"/>
          <p:cNvSpPr txBox="1"/>
          <p:nvPr/>
        </p:nvSpPr>
        <p:spPr>
          <a:xfrm>
            <a:off x="284672" y="1164566"/>
            <a:ext cx="28553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I.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endParaRPr lang="en-US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84671" y="1755473"/>
            <a:ext cx="42257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endParaRPr lang="en-US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20724" y="3264423"/>
            <a:ext cx="4214209" cy="252376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Trước </a:t>
            </a:r>
            <a:r>
              <a:rPr lang="vi-V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khi học cần xác định kiến thức phần tiếng Việt ở đầu mỗi bài học</a:t>
            </a:r>
          </a:p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Vận </a:t>
            </a:r>
            <a:r>
              <a:rPr lang="vi-V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dụng kiến thức tiếng Việt vào các hoạt động đọc </a:t>
            </a:r>
            <a:r>
              <a:rPr lang="vi-V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hiểu,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vi-V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nói và nghe ở môn Ngữ văn cũng như các môn học khác hoặc trong các hoạt động giao tiếp hàng ngày</a:t>
            </a:r>
          </a:p>
          <a:p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284671" y="2449751"/>
            <a:ext cx="39125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III.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endParaRPr lang="en-US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9722306" y="4422744"/>
            <a:ext cx="2066925" cy="261937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200251" y="4146519"/>
            <a:ext cx="2066925" cy="261937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/>
          <a:srcRect l="18173" t="752" r="12360" b="-752"/>
          <a:stretch/>
        </p:blipFill>
        <p:spPr>
          <a:xfrm>
            <a:off x="6541135" y="1906429"/>
            <a:ext cx="2212269" cy="30451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/>
          <a:srcRect l="6714" t="4142" r="6751" b="5253"/>
          <a:stretch/>
        </p:blipFill>
        <p:spPr>
          <a:xfrm>
            <a:off x="8170458" y="3209573"/>
            <a:ext cx="2170870" cy="29787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703804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 animBg="1"/>
      <p:bldP spid="12" grpId="1" animBg="1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149470" y="0"/>
            <a:ext cx="12341470" cy="6858000"/>
          </a:xfrm>
          <a:prstGeom prst="rect">
            <a:avLst/>
          </a:prstGeom>
          <a:solidFill>
            <a:srgbClr val="33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98023" y="101098"/>
            <a:ext cx="27959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en-US" sz="36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endParaRPr lang="en-US" sz="3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076593" y="848526"/>
            <a:ext cx="2520461" cy="138499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nghị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Pentagon 5"/>
          <p:cNvSpPr/>
          <p:nvPr/>
        </p:nvSpPr>
        <p:spPr>
          <a:xfrm>
            <a:off x="924657" y="848526"/>
            <a:ext cx="7546732" cy="1503229"/>
          </a:xfrm>
          <a:prstGeom prst="homePlat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200" smtClean="0">
              <a:solidFill>
                <a:srgbClr val="FFFF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200" smtClean="0">
                <a:solidFill>
                  <a:srgbClr val="FFFF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Chuẩn bị</a:t>
            </a:r>
          </a:p>
          <a:p>
            <a:r>
              <a:rPr lang="en-US" sz="2200" smtClean="0">
                <a:solidFill>
                  <a:srgbClr val="FFFF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Tìm ý và lập dàn ý</a:t>
            </a:r>
          </a:p>
          <a:p>
            <a:r>
              <a:rPr lang="en-US" sz="2200" smtClean="0">
                <a:solidFill>
                  <a:srgbClr val="FFFF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Viết</a:t>
            </a:r>
          </a:p>
          <a:p>
            <a:r>
              <a:rPr lang="en-US" sz="2200" smtClean="0">
                <a:solidFill>
                  <a:srgbClr val="FFFF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Kiểm tra và chỉnh sửa.</a:t>
            </a:r>
          </a:p>
          <a:p>
            <a:pPr algn="ctr"/>
            <a:endParaRPr lang="en-US" dirty="0">
              <a:solidFill>
                <a:srgbClr val="FFFF66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003323" y="2866292"/>
            <a:ext cx="2453054" cy="729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9076594" y="3693392"/>
            <a:ext cx="2520460" cy="1661993"/>
          </a:xfrm>
          <a:prstGeom prst="rect">
            <a:avLst/>
          </a:prstGeom>
          <a:solidFill>
            <a:srgbClr val="FFFFFF">
              <a:alpha val="94902"/>
            </a:srgbClr>
          </a:solidFill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cụ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từng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kiểu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9" name="Pentagon 8"/>
          <p:cNvSpPr/>
          <p:nvPr/>
        </p:nvSpPr>
        <p:spPr>
          <a:xfrm>
            <a:off x="924657" y="2728089"/>
            <a:ext cx="7546732" cy="1227992"/>
          </a:xfrm>
          <a:prstGeom prst="homePlat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2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nghị</a:t>
            </a:r>
            <a:r>
              <a:rPr lang="en-US" sz="2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2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NL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NL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thuyết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phục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bỏ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thói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quen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hay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niệm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2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dirty="0">
              <a:solidFill>
                <a:srgbClr val="FFFF66"/>
              </a:solidFill>
            </a:endParaRPr>
          </a:p>
        </p:txBody>
      </p:sp>
      <p:sp>
        <p:nvSpPr>
          <p:cNvPr id="10" name="Pentagon 9"/>
          <p:cNvSpPr/>
          <p:nvPr/>
        </p:nvSpPr>
        <p:spPr>
          <a:xfrm>
            <a:off x="924657" y="4057128"/>
            <a:ext cx="7546732" cy="1209413"/>
          </a:xfrm>
          <a:prstGeom prst="homePlat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2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thuyết</a:t>
            </a:r>
            <a:r>
              <a:rPr lang="en-US" sz="2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minh: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iết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nghiên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cứu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vấn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cước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tiện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hỗ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trợ</a:t>
            </a:r>
            <a:endParaRPr lang="en-US" sz="20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dirty="0">
              <a:solidFill>
                <a:srgbClr val="FFFF66"/>
              </a:solidFill>
            </a:endParaRPr>
          </a:p>
        </p:txBody>
      </p:sp>
      <p:sp>
        <p:nvSpPr>
          <p:cNvPr id="11" name="Pentagon 10"/>
          <p:cNvSpPr/>
          <p:nvPr/>
        </p:nvSpPr>
        <p:spPr>
          <a:xfrm>
            <a:off x="924657" y="5362640"/>
            <a:ext cx="7546732" cy="1180274"/>
          </a:xfrm>
          <a:prstGeom prst="homePlat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2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nhật</a:t>
            </a:r>
            <a:r>
              <a:rPr lang="en-US" sz="2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nơi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cộng</a:t>
            </a:r>
            <a:endParaRPr lang="en-US" sz="20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dirty="0">
              <a:solidFill>
                <a:srgbClr val="FFFF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7903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36496" y="-5128"/>
            <a:ext cx="12192000" cy="6858000"/>
          </a:xfrm>
          <a:prstGeom prst="rect">
            <a:avLst/>
          </a:prstGeom>
          <a:solidFill>
            <a:srgbClr val="33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036553" y="276045"/>
            <a:ext cx="81188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MỞ ĐẦU - NỘI DUNG VÀ CẤU TRÚC SÁCH</a:t>
            </a:r>
            <a:endParaRPr lang="en-US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9949" y="3748585"/>
            <a:ext cx="2265473" cy="278470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l="6714" t="4142" r="6751" b="5253"/>
          <a:stretch/>
        </p:blipFill>
        <p:spPr>
          <a:xfrm>
            <a:off x="6554237" y="2610435"/>
            <a:ext cx="2115309" cy="277741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/>
          <a:srcRect l="18173" t="752" r="12360" b="-752"/>
          <a:stretch/>
        </p:blipFill>
        <p:spPr>
          <a:xfrm>
            <a:off x="9344955" y="1515194"/>
            <a:ext cx="2135140" cy="277741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9" name="TextBox 8"/>
          <p:cNvSpPr txBox="1"/>
          <p:nvPr/>
        </p:nvSpPr>
        <p:spPr>
          <a:xfrm>
            <a:off x="284672" y="1164566"/>
            <a:ext cx="28553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I.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endParaRPr lang="en-US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84671" y="1755473"/>
            <a:ext cx="42257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endParaRPr lang="en-US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84671" y="2379603"/>
            <a:ext cx="39125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III.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endParaRPr lang="en-US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7021" y="2967335"/>
            <a:ext cx="41320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III.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nghe</a:t>
            </a:r>
            <a:endParaRPr lang="en-US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9812354" y="4455422"/>
            <a:ext cx="2066925" cy="261937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0800000">
            <a:off x="0" y="4179197"/>
            <a:ext cx="2066925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666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3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4123426" y="336431"/>
            <a:ext cx="39451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IV.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nghe</a:t>
            </a:r>
            <a:endParaRPr lang="en-US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744470" y="1187729"/>
            <a:ext cx="3848773" cy="3003044"/>
          </a:xfrm>
          <a:prstGeom prst="rect">
            <a:avLst/>
          </a:prstGeom>
          <a:gradFill flip="none" rotWithShape="1">
            <a:gsLst>
              <a:gs pos="0">
                <a:srgbClr val="6699FF">
                  <a:tint val="66000"/>
                  <a:satMod val="160000"/>
                </a:srgbClr>
              </a:gs>
              <a:gs pos="50000">
                <a:srgbClr val="6699FF">
                  <a:tint val="44500"/>
                  <a:satMod val="160000"/>
                </a:srgbClr>
              </a:gs>
              <a:gs pos="100000">
                <a:srgbClr val="6699FF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38100">
            <a:solidFill>
              <a:srgbClr val="002060"/>
            </a:solidFill>
          </a:ln>
          <a:effectLst>
            <a:glow rad="38100">
              <a:srgbClr val="002060">
                <a:alpha val="92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871278" y="1227312"/>
            <a:ext cx="3783174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</a:p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thuyết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vấn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tiện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ngôn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phi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ngôn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bày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nghiên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cứu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trải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nghiệm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thiệu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nghệ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thuật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78272" y="1818554"/>
            <a:ext cx="2907102" cy="29761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359083" y="1868751"/>
            <a:ext cx="3502324" cy="2230839"/>
          </a:xfrm>
          <a:prstGeom prst="rect">
            <a:avLst/>
          </a:prstGeom>
          <a:gradFill flip="none" rotWithShape="1">
            <a:gsLst>
              <a:gs pos="0">
                <a:srgbClr val="6699FF">
                  <a:tint val="66000"/>
                  <a:satMod val="160000"/>
                </a:srgbClr>
              </a:gs>
              <a:gs pos="50000">
                <a:srgbClr val="6699FF">
                  <a:tint val="44500"/>
                  <a:satMod val="160000"/>
                </a:srgbClr>
              </a:gs>
              <a:gs pos="100000">
                <a:srgbClr val="6699FF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002060"/>
            </a:solidFill>
          </a:ln>
          <a:effectLst>
            <a:glow rad="127000">
              <a:srgbClr val="002060"/>
            </a:glow>
          </a:effectLst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6420292" y="1937660"/>
            <a:ext cx="348222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NGHE</a:t>
            </a:r>
          </a:p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Nghe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nắm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bắt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thuyết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thuyết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88253" y="4560280"/>
            <a:ext cx="4594241" cy="1631216"/>
          </a:xfrm>
          <a:prstGeom prst="rect">
            <a:avLst/>
          </a:prstGeom>
          <a:gradFill flip="none" rotWithShape="1">
            <a:gsLst>
              <a:gs pos="0">
                <a:srgbClr val="6699FF">
                  <a:tint val="66000"/>
                  <a:satMod val="160000"/>
                </a:srgbClr>
              </a:gs>
              <a:gs pos="50000">
                <a:srgbClr val="6699FF">
                  <a:tint val="44500"/>
                  <a:satMod val="160000"/>
                </a:srgbClr>
              </a:gs>
              <a:gs pos="100000">
                <a:srgbClr val="6699FF">
                  <a:tint val="23500"/>
                  <a:satMod val="160000"/>
                </a:srgbClr>
              </a:gs>
            </a:gsLst>
            <a:lin ang="13500000" scaled="1"/>
            <a:tileRect/>
          </a:gradFill>
          <a:ln w="5715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NÓI NGHE TƯƠNG TÁC</a:t>
            </a:r>
          </a:p>
          <a:p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thảo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vấn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đưa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căn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cứ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thuyết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phục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vệ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hay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bác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bỏ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tôn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trọng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thoại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76" t="8641" r="7353"/>
          <a:stretch/>
        </p:blipFill>
        <p:spPr>
          <a:xfrm>
            <a:off x="78470" y="3571336"/>
            <a:ext cx="5292178" cy="3609104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9884" y="-322440"/>
            <a:ext cx="4124325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847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000"/>
                            </p:stCondLst>
                            <p:childTnLst>
                              <p:par>
                                <p:cTn id="7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769744" y="2199736"/>
            <a:ext cx="541738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 TẬP</a:t>
            </a:r>
            <a:endParaRPr lang="en-US" sz="6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514271" y="6426680"/>
            <a:ext cx="35540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Mail: tranvanchin588@gmail.com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1477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</TotalTime>
  <Words>456</Words>
  <Application>Microsoft Office PowerPoint</Application>
  <PresentationFormat>Widescreen</PresentationFormat>
  <Paragraphs>61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account</dc:creator>
  <cp:lastModifiedBy>Microsoft account</cp:lastModifiedBy>
  <cp:revision>27</cp:revision>
  <dcterms:created xsi:type="dcterms:W3CDTF">2022-08-12T04:38:57Z</dcterms:created>
  <dcterms:modified xsi:type="dcterms:W3CDTF">2022-08-26T05:57:35Z</dcterms:modified>
</cp:coreProperties>
</file>