
<file path=[Content_Types].xml><?xml version="1.0" encoding="utf-8"?>
<Types xmlns="http://schemas.openxmlformats.org/package/2006/content-types">
  <Default Extension="fntdata" ContentType="application/x-fontdata"/>
  <Default Extension="jpeg" ContentType="image/jpeg"/>
  <Default Extension="jpg" ContentType="application/octet-stream"/>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60" r:id="rId2"/>
    <p:sldId id="258" r:id="rId3"/>
    <p:sldId id="256" r:id="rId4"/>
    <p:sldId id="27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80" r:id="rId23"/>
    <p:sldId id="281" r:id="rId24"/>
    <p:sldId id="305" r:id="rId25"/>
    <p:sldId id="306" r:id="rId26"/>
    <p:sldId id="307" r:id="rId27"/>
    <p:sldId id="308" r:id="rId28"/>
    <p:sldId id="309" r:id="rId29"/>
  </p:sldIdLst>
  <p:sldSz cx="24385588" cy="13717588"/>
  <p:notesSz cx="6797675" cy="9928225"/>
  <p:embeddedFontLst>
    <p:embeddedFont>
      <p:font typeface="Calibri" panose="020F0502020204030204" pitchFamily="34" charset="0"/>
      <p:regular r:id="rId31"/>
      <p:bold r:id="rId32"/>
      <p:italic r:id="rId33"/>
      <p:boldItalic r:id="rId34"/>
    </p:embeddedFont>
    <p:embeddedFont>
      <p:font typeface="Questrial" panose="020B0604020202020204" charset="0"/>
      <p:regular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72" y="101"/>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4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44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91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36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userDrawn="1">
  <p:cSld name="VERTICAL_TITLE_AND_VERTICAL_TEXT">
    <p:spTree>
      <p:nvGrpSpPr>
        <p:cNvPr id="1" name="Shape 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userDrawn="1">
  <p:cSld name="TWO_OBJECTS_WITH_TEXT">
    <p:spTree>
      <p:nvGrpSpPr>
        <p:cNvPr id="1" name="Shape 4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9632051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14120101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46632925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userDrawn="1">
  <p:cSld name="OBJECT_WITH_CAPTION_TEXT">
    <p:spTree>
      <p:nvGrpSpPr>
        <p:cNvPr id="1" name="Shape 6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222154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1406617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userDrawn="1">
  <p:cSld name="PICTURE_WITH_CAPTION_TEXT">
    <p:spTree>
      <p:nvGrpSpPr>
        <p:cNvPr id="1" name="Shape 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1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38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5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userDrawn="1">
  <p:cSld name="VERTICAL_TEXT">
    <p:spTree>
      <p:nvGrpSpPr>
        <p:cNvPr id="1" name="Shape 7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326065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99639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23">
            <a:alphaModFix/>
            <a:extLst>
              <a:ext uri="{BEBA8EAE-BF5A-486C-A8C5-ECC9F3942E4B}">
                <a14:imgProps xmlns:a14="http://schemas.microsoft.com/office/drawing/2010/main">
                  <a14:imgLayer r:embed="rId24">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30011" y="458058"/>
            <a:ext cx="17078971"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PHƯƠNG PHÁP TÁCH BIỆT VÀ TINH CHẾ HỢP CHẤT HỮU CƠ</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vi-VN" sz="3600" b="1" i="0" u="none" strike="noStrike" cap="none" dirty="0">
                <a:solidFill>
                  <a:schemeClr val="lt1"/>
                </a:solidFill>
                <a:latin typeface="Questrial"/>
                <a:ea typeface="Questrial"/>
                <a:cs typeface="Questrial"/>
                <a:sym typeface="Questrial"/>
              </a:rPr>
              <a:t>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a:t>
            </a:r>
            <a:r>
              <a:rPr lang="vi-VN" sz="3600" b="1" i="0" u="none" strike="noStrike" cap="none" dirty="0">
                <a:solidFill>
                  <a:schemeClr val="lt1"/>
                </a:solidFill>
                <a:latin typeface="Questrial"/>
                <a:ea typeface="Questrial"/>
                <a:cs typeface="Questrial"/>
                <a:sym typeface="Questrial"/>
              </a:rPr>
              <a:t>11</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25">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26">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123DCCC5-92F3-382A-378C-3537A9FB4D83}"/>
              </a:ext>
            </a:extLst>
          </p:cNvPr>
          <p:cNvPicPr>
            <a:picLocks noChangeAspect="1"/>
          </p:cNvPicPr>
          <p:nvPr userDrawn="1"/>
        </p:nvPicPr>
        <p:blipFill>
          <a:blip r:embed="rId27"/>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6" r:id="rId5"/>
    <p:sldLayoutId id="2147483659" r:id="rId6"/>
    <p:sldLayoutId id="2147483661" r:id="rId7"/>
    <p:sldLayoutId id="2147483662" r:id="rId8"/>
    <p:sldLayoutId id="2147483653" r:id="rId9"/>
    <p:sldLayoutId id="2147483654" r:id="rId10"/>
    <p:sldLayoutId id="2147483660" r:id="rId11"/>
    <p:sldLayoutId id="2147483655" r:id="rId12"/>
    <p:sldLayoutId id="2147483663" r:id="rId13"/>
    <p:sldLayoutId id="2147483664" r:id="rId14"/>
    <p:sldLayoutId id="2147483665" r:id="rId15"/>
    <p:sldLayoutId id="2147483657" r:id="rId16"/>
    <p:sldLayoutId id="2147483666" r:id="rId17"/>
    <p:sldLayoutId id="2147483667" r:id="rId18"/>
    <p:sldLayoutId id="2147483658"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D38F39-0239-9723-7BA3-595BE3E3EC1C}"/>
              </a:ext>
            </a:extLst>
          </p:cNvPr>
          <p:cNvSpPr/>
          <p:nvPr/>
        </p:nvSpPr>
        <p:spPr>
          <a:xfrm>
            <a:off x="4539343" y="3422650"/>
            <a:ext cx="17275629" cy="3170099"/>
          </a:xfrm>
          <a:prstGeom prst="rect">
            <a:avLst/>
          </a:prstGeom>
          <a:noFill/>
        </p:spPr>
        <p:txBody>
          <a:bodyPr wrap="square">
            <a:spAutoFit/>
          </a:bodyPr>
          <a:lstStyle/>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HOẠT ĐỘNG </a:t>
            </a:r>
          </a:p>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KHỞI ĐỘNG</a:t>
            </a:r>
          </a:p>
        </p:txBody>
      </p:sp>
    </p:spTree>
    <p:extLst>
      <p:ext uri="{BB962C8B-B14F-4D97-AF65-F5344CB8AC3E}">
        <p14:creationId xmlns:p14="http://schemas.microsoft.com/office/powerpoint/2010/main" val="11278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26">
            <a:extLst>
              <a:ext uri="{FF2B5EF4-FFF2-40B4-BE49-F238E27FC236}">
                <a16:creationId xmlns:a16="http://schemas.microsoft.com/office/drawing/2014/main" id="{E466123F-076A-0F65-1B93-D00367FEF69A}"/>
              </a:ext>
            </a:extLst>
          </p:cNvPr>
          <p:cNvSpPr txBox="1">
            <a:spLocks/>
          </p:cNvSpPr>
          <p:nvPr/>
        </p:nvSpPr>
        <p:spPr>
          <a:xfrm>
            <a:off x="1219280" y="1463841"/>
            <a:ext cx="21947029" cy="13717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60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highlight>
                  <a:srgbClr val="FFFF00"/>
                </a:highlight>
              </a:rPr>
              <a:t>Phiếu số 6: </a:t>
            </a:r>
            <a:r>
              <a:rPr lang="vi-VN" dirty="0"/>
              <a:t>Ghép cột</a:t>
            </a:r>
          </a:p>
        </p:txBody>
      </p:sp>
      <p:sp>
        <p:nvSpPr>
          <p:cNvPr id="3" name="Google Shape;82;p26">
            <a:extLst>
              <a:ext uri="{FF2B5EF4-FFF2-40B4-BE49-F238E27FC236}">
                <a16:creationId xmlns:a16="http://schemas.microsoft.com/office/drawing/2014/main" id="{70C12511-B8BC-930E-BF02-02BBBB1BE4D3}"/>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10</a:t>
            </a:fld>
            <a:endParaRPr lang="en-US"/>
          </a:p>
        </p:txBody>
      </p:sp>
      <p:graphicFrame>
        <p:nvGraphicFramePr>
          <p:cNvPr id="4" name="Table 3">
            <a:extLst>
              <a:ext uri="{FF2B5EF4-FFF2-40B4-BE49-F238E27FC236}">
                <a16:creationId xmlns:a16="http://schemas.microsoft.com/office/drawing/2014/main" id="{E33FFCE8-37F5-4997-E49C-23E28E06689C}"/>
              </a:ext>
            </a:extLst>
          </p:cNvPr>
          <p:cNvGraphicFramePr>
            <a:graphicFrameLocks noGrp="1"/>
          </p:cNvGraphicFramePr>
          <p:nvPr>
            <p:extLst>
              <p:ext uri="{D42A27DB-BD31-4B8C-83A1-F6EECF244321}">
                <p14:modId xmlns:p14="http://schemas.microsoft.com/office/powerpoint/2010/main" val="3384763947"/>
              </p:ext>
            </p:extLst>
          </p:nvPr>
        </p:nvGraphicFramePr>
        <p:xfrm>
          <a:off x="1066800" y="3219450"/>
          <a:ext cx="22099508" cy="9241427"/>
        </p:xfrm>
        <a:graphic>
          <a:graphicData uri="http://schemas.openxmlformats.org/drawingml/2006/table">
            <a:tbl>
              <a:tblPr firstRow="1" firstCol="1" bandRow="1">
                <a:tableStyleId>{5C22544A-7EE6-4342-B048-85BDC9FD1C3A}</a:tableStyleId>
              </a:tblPr>
              <a:tblGrid>
                <a:gridCol w="5305665">
                  <a:extLst>
                    <a:ext uri="{9D8B030D-6E8A-4147-A177-3AD203B41FA5}">
                      <a16:colId xmlns:a16="http://schemas.microsoft.com/office/drawing/2014/main" val="1020412069"/>
                    </a:ext>
                  </a:extLst>
                </a:gridCol>
                <a:gridCol w="16793843">
                  <a:extLst>
                    <a:ext uri="{9D8B030D-6E8A-4147-A177-3AD203B41FA5}">
                      <a16:colId xmlns:a16="http://schemas.microsoft.com/office/drawing/2014/main" val="3707938352"/>
                    </a:ext>
                  </a:extLst>
                </a:gridCol>
              </a:tblGrid>
              <a:tr h="597354">
                <a:tc>
                  <a:txBody>
                    <a:bodyPr/>
                    <a:lstStyle/>
                    <a:p>
                      <a:pPr algn="ctr"/>
                      <a:r>
                        <a:rPr lang="en-US" sz="4400">
                          <a:effectLst/>
                        </a:rPr>
                        <a:t>Cột A</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4400" dirty="0" err="1">
                          <a:effectLst/>
                        </a:rPr>
                        <a:t>Cột</a:t>
                      </a:r>
                      <a:r>
                        <a:rPr lang="en-US" sz="4400" dirty="0">
                          <a:effectLst/>
                        </a:rPr>
                        <a:t> B</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2408915"/>
                  </a:ext>
                </a:extLst>
              </a:tr>
              <a:tr h="597354">
                <a:tc>
                  <a:txBody>
                    <a:bodyPr/>
                    <a:lstStyle/>
                    <a:p>
                      <a:pPr algn="just"/>
                      <a:r>
                        <a:rPr lang="en-US" sz="4400">
                          <a:effectLst/>
                        </a:rPr>
                        <a:t>1. Nguyên tắc</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a:effectLst/>
                        </a:rPr>
                        <a:t>a. Kết tinh muối, đường trắng.</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7235121"/>
                  </a:ext>
                </a:extLst>
              </a:tr>
              <a:tr h="1194707">
                <a:tc>
                  <a:txBody>
                    <a:bodyPr/>
                    <a:lstStyle/>
                    <a:p>
                      <a:r>
                        <a:rPr lang="en-US" sz="4400">
                          <a:effectLst/>
                        </a:rPr>
                        <a:t>2. Cách tiến hành</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dirty="0">
                          <a:effectLst/>
                        </a:rPr>
                        <a:t>b. </a:t>
                      </a:r>
                      <a:r>
                        <a:rPr lang="en-US" sz="4400" dirty="0" err="1">
                          <a:effectLst/>
                        </a:rPr>
                        <a:t>Dùng</a:t>
                      </a:r>
                      <a:r>
                        <a:rPr lang="en-US" sz="4400" dirty="0">
                          <a:effectLst/>
                        </a:rPr>
                        <a:t> </a:t>
                      </a:r>
                      <a:r>
                        <a:rPr lang="en-US" sz="4400" dirty="0" err="1">
                          <a:effectLst/>
                        </a:rPr>
                        <a:t>để</a:t>
                      </a:r>
                      <a:r>
                        <a:rPr lang="en-US" sz="4400" dirty="0">
                          <a:effectLst/>
                        </a:rPr>
                        <a:t> </a:t>
                      </a:r>
                      <a:r>
                        <a:rPr lang="en-US" sz="4400" dirty="0" err="1">
                          <a:effectLst/>
                        </a:rPr>
                        <a:t>tách</a:t>
                      </a:r>
                      <a:r>
                        <a:rPr lang="en-US" sz="4400" dirty="0">
                          <a:effectLst/>
                        </a:rPr>
                        <a:t> </a:t>
                      </a:r>
                      <a:r>
                        <a:rPr lang="en-US" sz="4400" dirty="0" err="1">
                          <a:effectLst/>
                        </a:rPr>
                        <a:t>và</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 </a:t>
                      </a:r>
                      <a:r>
                        <a:rPr lang="en-US" sz="4400" dirty="0" err="1">
                          <a:effectLst/>
                        </a:rPr>
                        <a:t>chất</a:t>
                      </a:r>
                      <a:r>
                        <a:rPr lang="en-US" sz="4400" dirty="0">
                          <a:effectLst/>
                        </a:rPr>
                        <a:t> </a:t>
                      </a:r>
                      <a:r>
                        <a:rPr lang="en-US" sz="4400" dirty="0" err="1">
                          <a:effectLst/>
                        </a:rPr>
                        <a:t>rắn</a:t>
                      </a:r>
                      <a:r>
                        <a:rPr lang="en-US" sz="44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3455073"/>
                  </a:ext>
                </a:extLst>
              </a:tr>
              <a:tr h="1792061">
                <a:tc>
                  <a:txBody>
                    <a:bodyPr/>
                    <a:lstStyle/>
                    <a:p>
                      <a:pPr algn="just"/>
                      <a:r>
                        <a:rPr lang="en-US" sz="4400">
                          <a:effectLst/>
                        </a:rPr>
                        <a:t>3. Ứng dụng</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dirty="0">
                          <a:effectLst/>
                        </a:rPr>
                        <a:t>c. </a:t>
                      </a:r>
                      <a:r>
                        <a:rPr lang="en-US" sz="4400" dirty="0" err="1">
                          <a:effectLst/>
                        </a:rPr>
                        <a:t>Là</a:t>
                      </a:r>
                      <a:r>
                        <a:rPr lang="en-US" sz="4400" dirty="0">
                          <a:effectLst/>
                        </a:rPr>
                        <a:t> </a:t>
                      </a:r>
                      <a:r>
                        <a:rPr lang="en-US" sz="4400" dirty="0" err="1">
                          <a:effectLst/>
                        </a:rPr>
                        <a:t>phương</a:t>
                      </a:r>
                      <a:r>
                        <a:rPr lang="en-US" sz="4400" dirty="0">
                          <a:effectLst/>
                        </a:rPr>
                        <a:t> </a:t>
                      </a:r>
                      <a:r>
                        <a:rPr lang="en-US" sz="4400" dirty="0" err="1">
                          <a:effectLst/>
                        </a:rPr>
                        <a:t>pháp</a:t>
                      </a:r>
                      <a:r>
                        <a:rPr lang="en-US" sz="4400" dirty="0">
                          <a:effectLst/>
                        </a:rPr>
                        <a:t> </a:t>
                      </a:r>
                      <a:r>
                        <a:rPr lang="en-US" sz="4400" dirty="0" err="1">
                          <a:effectLst/>
                        </a:rPr>
                        <a:t>tách</a:t>
                      </a:r>
                      <a:r>
                        <a:rPr lang="en-US" sz="4400" dirty="0">
                          <a:effectLst/>
                        </a:rPr>
                        <a:t> </a:t>
                      </a:r>
                      <a:r>
                        <a:rPr lang="en-US" sz="4400" dirty="0" err="1">
                          <a:effectLst/>
                        </a:rPr>
                        <a:t>biệt</a:t>
                      </a:r>
                      <a:r>
                        <a:rPr lang="en-US" sz="4400" dirty="0">
                          <a:effectLst/>
                        </a:rPr>
                        <a:t> </a:t>
                      </a:r>
                      <a:r>
                        <a:rPr lang="en-US" sz="4400" dirty="0" err="1">
                          <a:effectLst/>
                        </a:rPr>
                        <a:t>và</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 </a:t>
                      </a:r>
                      <a:r>
                        <a:rPr lang="en-US" sz="4400" dirty="0" err="1">
                          <a:effectLst/>
                        </a:rPr>
                        <a:t>hỗn</a:t>
                      </a:r>
                      <a:r>
                        <a:rPr lang="en-US" sz="4400" dirty="0">
                          <a:effectLst/>
                        </a:rPr>
                        <a:t> </a:t>
                      </a:r>
                      <a:r>
                        <a:rPr lang="en-US" sz="4400" dirty="0" err="1">
                          <a:effectLst/>
                        </a:rPr>
                        <a:t>hợp</a:t>
                      </a:r>
                      <a:r>
                        <a:rPr lang="en-US" sz="4400" dirty="0">
                          <a:effectLst/>
                        </a:rPr>
                        <a:t> </a:t>
                      </a:r>
                      <a:r>
                        <a:rPr lang="en-US" sz="4400" dirty="0" err="1">
                          <a:effectLst/>
                        </a:rPr>
                        <a:t>các</a:t>
                      </a:r>
                      <a:r>
                        <a:rPr lang="en-US" sz="4400" dirty="0">
                          <a:effectLst/>
                        </a:rPr>
                        <a:t> </a:t>
                      </a:r>
                      <a:r>
                        <a:rPr lang="en-US" sz="4400" dirty="0" err="1">
                          <a:effectLst/>
                        </a:rPr>
                        <a:t>chất</a:t>
                      </a:r>
                      <a:r>
                        <a:rPr lang="en-US" sz="4400" dirty="0">
                          <a:effectLst/>
                        </a:rPr>
                        <a:t> </a:t>
                      </a:r>
                      <a:r>
                        <a:rPr lang="en-US" sz="4400" dirty="0" err="1">
                          <a:effectLst/>
                        </a:rPr>
                        <a:t>rắn</a:t>
                      </a:r>
                      <a:r>
                        <a:rPr lang="en-US" sz="4400" dirty="0">
                          <a:effectLst/>
                        </a:rPr>
                        <a:t> </a:t>
                      </a:r>
                      <a:r>
                        <a:rPr lang="en-US" sz="4400" dirty="0" err="1">
                          <a:effectLst/>
                        </a:rPr>
                        <a:t>dựa</a:t>
                      </a:r>
                      <a:r>
                        <a:rPr lang="en-US" sz="4400" dirty="0">
                          <a:effectLst/>
                        </a:rPr>
                        <a:t> </a:t>
                      </a:r>
                      <a:r>
                        <a:rPr lang="en-US" sz="4400" dirty="0" err="1">
                          <a:effectLst/>
                        </a:rPr>
                        <a:t>vào</a:t>
                      </a:r>
                      <a:r>
                        <a:rPr lang="en-US" sz="4400" dirty="0">
                          <a:effectLst/>
                        </a:rPr>
                        <a:t> </a:t>
                      </a:r>
                      <a:r>
                        <a:rPr lang="en-US" sz="4400" dirty="0" err="1">
                          <a:effectLst/>
                        </a:rPr>
                        <a:t>độ</a:t>
                      </a:r>
                      <a:r>
                        <a:rPr lang="en-US" sz="4400" dirty="0">
                          <a:effectLst/>
                        </a:rPr>
                        <a:t> tan </a:t>
                      </a:r>
                      <a:r>
                        <a:rPr lang="en-US" sz="4400" dirty="0" err="1">
                          <a:effectLst/>
                        </a:rPr>
                        <a:t>khác</a:t>
                      </a:r>
                      <a:r>
                        <a:rPr lang="en-US" sz="4400" dirty="0">
                          <a:effectLst/>
                        </a:rPr>
                        <a:t> </a:t>
                      </a:r>
                      <a:r>
                        <a:rPr lang="en-US" sz="4400" dirty="0" err="1">
                          <a:effectLst/>
                        </a:rPr>
                        <a:t>nhau</a:t>
                      </a:r>
                      <a:r>
                        <a:rPr lang="en-US" sz="4400" dirty="0">
                          <a:effectLst/>
                        </a:rPr>
                        <a:t> </a:t>
                      </a:r>
                      <a:r>
                        <a:rPr lang="en-US" sz="4400" dirty="0" err="1">
                          <a:effectLst/>
                        </a:rPr>
                        <a:t>và</a:t>
                      </a:r>
                      <a:r>
                        <a:rPr lang="en-US" sz="4400" dirty="0">
                          <a:effectLst/>
                        </a:rPr>
                        <a:t> </a:t>
                      </a:r>
                      <a:r>
                        <a:rPr lang="en-US" sz="4400" dirty="0" err="1">
                          <a:effectLst/>
                        </a:rPr>
                        <a:t>sự</a:t>
                      </a:r>
                      <a:r>
                        <a:rPr lang="en-US" sz="4400" dirty="0">
                          <a:effectLst/>
                        </a:rPr>
                        <a:t> </a:t>
                      </a:r>
                      <a:r>
                        <a:rPr lang="en-US" sz="4400" dirty="0" err="1">
                          <a:effectLst/>
                        </a:rPr>
                        <a:t>thay</a:t>
                      </a:r>
                      <a:r>
                        <a:rPr lang="en-US" sz="4400" dirty="0">
                          <a:effectLst/>
                        </a:rPr>
                        <a:t> </a:t>
                      </a:r>
                      <a:r>
                        <a:rPr lang="en-US" sz="4400" dirty="0" err="1">
                          <a:effectLst/>
                        </a:rPr>
                        <a:t>đổi</a:t>
                      </a:r>
                      <a:r>
                        <a:rPr lang="en-US" sz="4400" dirty="0">
                          <a:effectLst/>
                        </a:rPr>
                        <a:t> </a:t>
                      </a:r>
                      <a:r>
                        <a:rPr lang="en-US" sz="4400" dirty="0" err="1">
                          <a:effectLst/>
                        </a:rPr>
                        <a:t>độ</a:t>
                      </a:r>
                      <a:r>
                        <a:rPr lang="en-US" sz="4400" dirty="0">
                          <a:effectLst/>
                        </a:rPr>
                        <a:t> tan </a:t>
                      </a:r>
                      <a:r>
                        <a:rPr lang="en-US" sz="4400" dirty="0" err="1">
                          <a:effectLst/>
                        </a:rPr>
                        <a:t>của</a:t>
                      </a:r>
                      <a:r>
                        <a:rPr lang="en-US" sz="4400" dirty="0">
                          <a:effectLst/>
                        </a:rPr>
                        <a:t> </a:t>
                      </a:r>
                      <a:r>
                        <a:rPr lang="en-US" sz="4400" dirty="0" err="1">
                          <a:effectLst/>
                        </a:rPr>
                        <a:t>chúng</a:t>
                      </a:r>
                      <a:r>
                        <a:rPr lang="en-US" sz="4400" dirty="0">
                          <a:effectLst/>
                        </a:rPr>
                        <a:t> </a:t>
                      </a:r>
                      <a:r>
                        <a:rPr lang="en-US" sz="4400" dirty="0" err="1">
                          <a:effectLst/>
                        </a:rPr>
                        <a:t>theo</a:t>
                      </a:r>
                      <a:r>
                        <a:rPr lang="en-US" sz="4400" dirty="0">
                          <a:effectLst/>
                        </a:rPr>
                        <a:t> </a:t>
                      </a:r>
                      <a:r>
                        <a:rPr lang="en-US" sz="4400" dirty="0" err="1">
                          <a:effectLst/>
                        </a:rPr>
                        <a:t>nhiệt</a:t>
                      </a:r>
                      <a:r>
                        <a:rPr lang="en-US" sz="4400" dirty="0">
                          <a:effectLst/>
                        </a:rPr>
                        <a:t> </a:t>
                      </a:r>
                      <a:r>
                        <a:rPr lang="en-US" sz="4400" dirty="0" err="1">
                          <a:effectLst/>
                        </a:rPr>
                        <a:t>độ</a:t>
                      </a:r>
                      <a:r>
                        <a:rPr lang="en-US" sz="44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3155617"/>
                  </a:ext>
                </a:extLst>
              </a:tr>
              <a:tr h="4181475">
                <a:tc>
                  <a:txBody>
                    <a:bodyPr/>
                    <a:lstStyle/>
                    <a:p>
                      <a:pPr algn="just"/>
                      <a:r>
                        <a:rPr lang="en-US" sz="4400">
                          <a:effectLst/>
                        </a:rPr>
                        <a:t>4. Ví dụ thực tế</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dirty="0">
                          <a:effectLst/>
                        </a:rPr>
                        <a:t>d. – </a:t>
                      </a:r>
                      <a:r>
                        <a:rPr lang="en-US" sz="4400" dirty="0" err="1">
                          <a:effectLst/>
                        </a:rPr>
                        <a:t>Hòa</a:t>
                      </a:r>
                      <a:r>
                        <a:rPr lang="en-US" sz="4400" dirty="0">
                          <a:effectLst/>
                        </a:rPr>
                        <a:t> tan </a:t>
                      </a:r>
                      <a:r>
                        <a:rPr lang="en-US" sz="4400" dirty="0" err="1">
                          <a:effectLst/>
                        </a:rPr>
                        <a:t>chất</a:t>
                      </a:r>
                      <a:r>
                        <a:rPr lang="en-US" sz="4400" dirty="0">
                          <a:effectLst/>
                        </a:rPr>
                        <a:t> </a:t>
                      </a:r>
                      <a:r>
                        <a:rPr lang="en-US" sz="4400" dirty="0" err="1">
                          <a:effectLst/>
                        </a:rPr>
                        <a:t>rắn</a:t>
                      </a:r>
                      <a:r>
                        <a:rPr lang="en-US" sz="4400" dirty="0">
                          <a:effectLst/>
                        </a:rPr>
                        <a:t> </a:t>
                      </a:r>
                      <a:r>
                        <a:rPr lang="en-US" sz="4400" dirty="0" err="1">
                          <a:effectLst/>
                        </a:rPr>
                        <a:t>lẫn</a:t>
                      </a:r>
                      <a:r>
                        <a:rPr lang="en-US" sz="4400" dirty="0">
                          <a:effectLst/>
                        </a:rPr>
                        <a:t> </a:t>
                      </a:r>
                      <a:r>
                        <a:rPr lang="en-US" sz="4400" dirty="0" err="1">
                          <a:effectLst/>
                        </a:rPr>
                        <a:t>tạp</a:t>
                      </a:r>
                      <a:r>
                        <a:rPr lang="en-US" sz="4400" dirty="0">
                          <a:effectLst/>
                        </a:rPr>
                        <a:t> </a:t>
                      </a:r>
                      <a:r>
                        <a:rPr lang="en-US" sz="4400" dirty="0" err="1">
                          <a:effectLst/>
                        </a:rPr>
                        <a:t>chất</a:t>
                      </a:r>
                      <a:r>
                        <a:rPr lang="en-US" sz="4400" dirty="0">
                          <a:effectLst/>
                        </a:rPr>
                        <a:t> </a:t>
                      </a:r>
                      <a:r>
                        <a:rPr lang="en-US" sz="4400" dirty="0" err="1">
                          <a:effectLst/>
                        </a:rPr>
                        <a:t>trong</a:t>
                      </a:r>
                      <a:r>
                        <a:rPr lang="en-US" sz="4400" dirty="0">
                          <a:effectLst/>
                        </a:rPr>
                        <a:t> dung </a:t>
                      </a:r>
                      <a:r>
                        <a:rPr lang="en-US" sz="4400" dirty="0" err="1">
                          <a:effectLst/>
                        </a:rPr>
                        <a:t>môi</a:t>
                      </a:r>
                      <a:r>
                        <a:rPr lang="en-US" sz="4400" dirty="0">
                          <a:effectLst/>
                        </a:rPr>
                        <a:t> </a:t>
                      </a:r>
                      <a:r>
                        <a:rPr lang="en-US" sz="4400" dirty="0" err="1">
                          <a:effectLst/>
                        </a:rPr>
                        <a:t>để</a:t>
                      </a:r>
                      <a:r>
                        <a:rPr lang="en-US" sz="4400" dirty="0">
                          <a:effectLst/>
                        </a:rPr>
                        <a:t> </a:t>
                      </a:r>
                      <a:r>
                        <a:rPr lang="en-US" sz="4400" dirty="0" err="1">
                          <a:effectLst/>
                        </a:rPr>
                        <a:t>thu</a:t>
                      </a:r>
                      <a:r>
                        <a:rPr lang="en-US" sz="4400" dirty="0">
                          <a:effectLst/>
                        </a:rPr>
                        <a:t> dung </a:t>
                      </a:r>
                      <a:r>
                        <a:rPr lang="en-US" sz="4400" dirty="0" err="1">
                          <a:effectLst/>
                        </a:rPr>
                        <a:t>dịch</a:t>
                      </a:r>
                      <a:r>
                        <a:rPr lang="en-US" sz="4400" dirty="0">
                          <a:effectLst/>
                        </a:rPr>
                        <a:t> </a:t>
                      </a:r>
                      <a:r>
                        <a:rPr lang="en-US" sz="4400" dirty="0" err="1">
                          <a:effectLst/>
                        </a:rPr>
                        <a:t>bão</a:t>
                      </a:r>
                      <a:r>
                        <a:rPr lang="en-US" sz="4400" dirty="0">
                          <a:effectLst/>
                        </a:rPr>
                        <a:t> </a:t>
                      </a:r>
                      <a:r>
                        <a:rPr lang="en-US" sz="4400" dirty="0" err="1">
                          <a:effectLst/>
                        </a:rPr>
                        <a:t>hòa</a:t>
                      </a:r>
                      <a:r>
                        <a:rPr lang="en-US" sz="4400" dirty="0">
                          <a:effectLst/>
                        </a:rPr>
                        <a:t> ở </a:t>
                      </a:r>
                      <a:r>
                        <a:rPr lang="en-US" sz="4400" dirty="0" err="1">
                          <a:effectLst/>
                        </a:rPr>
                        <a:t>nhiệt</a:t>
                      </a:r>
                      <a:r>
                        <a:rPr lang="en-US" sz="4400" dirty="0">
                          <a:effectLst/>
                        </a:rPr>
                        <a:t> </a:t>
                      </a:r>
                      <a:r>
                        <a:rPr lang="en-US" sz="4400" dirty="0" err="1">
                          <a:effectLst/>
                        </a:rPr>
                        <a:t>độ</a:t>
                      </a:r>
                      <a:r>
                        <a:rPr lang="en-US" sz="4400" dirty="0">
                          <a:effectLst/>
                        </a:rPr>
                        <a:t> </a:t>
                      </a:r>
                      <a:r>
                        <a:rPr lang="en-US" sz="4400" dirty="0" err="1">
                          <a:effectLst/>
                        </a:rPr>
                        <a:t>cao</a:t>
                      </a:r>
                      <a:r>
                        <a:rPr lang="en-US" sz="4400" dirty="0">
                          <a:effectLst/>
                        </a:rPr>
                        <a:t>.</a:t>
                      </a:r>
                      <a:endParaRPr lang="en-US" sz="3600" dirty="0">
                        <a:effectLst/>
                      </a:endParaRPr>
                    </a:p>
                    <a:p>
                      <a:pPr algn="just"/>
                      <a:r>
                        <a:rPr lang="en-US" sz="4400" dirty="0">
                          <a:effectLst/>
                        </a:rPr>
                        <a:t>- </a:t>
                      </a:r>
                      <a:r>
                        <a:rPr lang="en-US" sz="4400" dirty="0" err="1">
                          <a:effectLst/>
                        </a:rPr>
                        <a:t>Lọc</a:t>
                      </a:r>
                      <a:r>
                        <a:rPr lang="en-US" sz="4400" dirty="0">
                          <a:effectLst/>
                        </a:rPr>
                        <a:t> </a:t>
                      </a:r>
                      <a:r>
                        <a:rPr lang="en-US" sz="4400" dirty="0" err="1">
                          <a:effectLst/>
                        </a:rPr>
                        <a:t>nóng</a:t>
                      </a:r>
                      <a:r>
                        <a:rPr lang="en-US" sz="4400" dirty="0">
                          <a:effectLst/>
                        </a:rPr>
                        <a:t> </a:t>
                      </a:r>
                      <a:r>
                        <a:rPr lang="en-US" sz="4400" dirty="0" err="1">
                          <a:effectLst/>
                        </a:rPr>
                        <a:t>loại</a:t>
                      </a:r>
                      <a:r>
                        <a:rPr lang="en-US" sz="4400" dirty="0">
                          <a:effectLst/>
                        </a:rPr>
                        <a:t> </a:t>
                      </a:r>
                      <a:r>
                        <a:rPr lang="en-US" sz="4400" dirty="0" err="1">
                          <a:effectLst/>
                        </a:rPr>
                        <a:t>bỏ</a:t>
                      </a:r>
                      <a:r>
                        <a:rPr lang="en-US" sz="4400" dirty="0">
                          <a:effectLst/>
                        </a:rPr>
                        <a:t> </a:t>
                      </a:r>
                      <a:r>
                        <a:rPr lang="en-US" sz="4400" dirty="0" err="1">
                          <a:effectLst/>
                        </a:rPr>
                        <a:t>chất</a:t>
                      </a:r>
                      <a:r>
                        <a:rPr lang="en-US" sz="4400" dirty="0">
                          <a:effectLst/>
                        </a:rPr>
                        <a:t> </a:t>
                      </a:r>
                      <a:r>
                        <a:rPr lang="en-US" sz="4400" dirty="0" err="1">
                          <a:effectLst/>
                        </a:rPr>
                        <a:t>không</a:t>
                      </a:r>
                      <a:r>
                        <a:rPr lang="en-US" sz="4400" dirty="0">
                          <a:effectLst/>
                        </a:rPr>
                        <a:t> tan.</a:t>
                      </a:r>
                      <a:endParaRPr lang="en-US" sz="3600" dirty="0">
                        <a:effectLst/>
                      </a:endParaRPr>
                    </a:p>
                    <a:p>
                      <a:pPr algn="just"/>
                      <a:r>
                        <a:rPr lang="en-US" sz="4400" dirty="0">
                          <a:effectLst/>
                        </a:rPr>
                        <a:t>- </a:t>
                      </a:r>
                      <a:r>
                        <a:rPr lang="en-US" sz="4400" dirty="0" err="1">
                          <a:effectLst/>
                        </a:rPr>
                        <a:t>Để</a:t>
                      </a:r>
                      <a:r>
                        <a:rPr lang="en-US" sz="4400" dirty="0">
                          <a:effectLst/>
                        </a:rPr>
                        <a:t> </a:t>
                      </a:r>
                      <a:r>
                        <a:rPr lang="en-US" sz="4400" dirty="0" err="1">
                          <a:effectLst/>
                        </a:rPr>
                        <a:t>nguội</a:t>
                      </a:r>
                      <a:r>
                        <a:rPr lang="en-US" sz="4400" dirty="0">
                          <a:effectLst/>
                        </a:rPr>
                        <a:t> </a:t>
                      </a:r>
                      <a:r>
                        <a:rPr lang="en-US" sz="4400" dirty="0" err="1">
                          <a:effectLst/>
                        </a:rPr>
                        <a:t>và</a:t>
                      </a:r>
                      <a:r>
                        <a:rPr lang="en-US" sz="4400" dirty="0">
                          <a:effectLst/>
                        </a:rPr>
                        <a:t> </a:t>
                      </a:r>
                      <a:r>
                        <a:rPr lang="en-US" sz="4400" dirty="0" err="1">
                          <a:effectLst/>
                        </a:rPr>
                        <a:t>làm</a:t>
                      </a:r>
                      <a:r>
                        <a:rPr lang="en-US" sz="4400" dirty="0">
                          <a:effectLst/>
                        </a:rPr>
                        <a:t> </a:t>
                      </a:r>
                      <a:r>
                        <a:rPr lang="en-US" sz="4400" dirty="0" err="1">
                          <a:effectLst/>
                        </a:rPr>
                        <a:t>lạnh</a:t>
                      </a:r>
                      <a:r>
                        <a:rPr lang="en-US" sz="4400" dirty="0">
                          <a:effectLst/>
                        </a:rPr>
                        <a:t> dung </a:t>
                      </a:r>
                      <a:r>
                        <a:rPr lang="en-US" sz="4400" dirty="0" err="1">
                          <a:effectLst/>
                        </a:rPr>
                        <a:t>dịch</a:t>
                      </a:r>
                      <a:r>
                        <a:rPr lang="en-US" sz="4400" dirty="0">
                          <a:effectLst/>
                        </a:rPr>
                        <a:t> </a:t>
                      </a:r>
                      <a:r>
                        <a:rPr lang="en-US" sz="4400" dirty="0" err="1">
                          <a:effectLst/>
                        </a:rPr>
                        <a:t>thu</a:t>
                      </a:r>
                      <a:r>
                        <a:rPr lang="en-US" sz="4400" dirty="0">
                          <a:effectLst/>
                        </a:rPr>
                        <a:t> </a:t>
                      </a:r>
                      <a:r>
                        <a:rPr lang="en-US" sz="4400" dirty="0" err="1">
                          <a:effectLst/>
                        </a:rPr>
                        <a:t>được</a:t>
                      </a:r>
                      <a:r>
                        <a:rPr lang="en-US" sz="4400" dirty="0">
                          <a:effectLst/>
                        </a:rPr>
                        <a:t>, </a:t>
                      </a:r>
                      <a:r>
                        <a:rPr lang="en-US" sz="4400" dirty="0" err="1">
                          <a:effectLst/>
                        </a:rPr>
                        <a:t>chất</a:t>
                      </a:r>
                      <a:r>
                        <a:rPr lang="en-US" sz="4400" dirty="0">
                          <a:effectLst/>
                        </a:rPr>
                        <a:t> </a:t>
                      </a:r>
                      <a:r>
                        <a:rPr lang="en-US" sz="4400" dirty="0" err="1">
                          <a:effectLst/>
                        </a:rPr>
                        <a:t>cần</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 </a:t>
                      </a:r>
                      <a:r>
                        <a:rPr lang="en-US" sz="4400" dirty="0" err="1">
                          <a:effectLst/>
                        </a:rPr>
                        <a:t>sẽ</a:t>
                      </a:r>
                      <a:r>
                        <a:rPr lang="en-US" sz="4400" dirty="0">
                          <a:effectLst/>
                        </a:rPr>
                        <a:t> </a:t>
                      </a:r>
                      <a:r>
                        <a:rPr lang="en-US" sz="4400" dirty="0" err="1">
                          <a:effectLst/>
                        </a:rPr>
                        <a:t>kết</a:t>
                      </a:r>
                      <a:r>
                        <a:rPr lang="en-US" sz="4400" dirty="0">
                          <a:effectLst/>
                        </a:rPr>
                        <a:t> </a:t>
                      </a:r>
                      <a:r>
                        <a:rPr lang="en-US" sz="4400" dirty="0" err="1">
                          <a:effectLst/>
                        </a:rPr>
                        <a:t>tinh</a:t>
                      </a:r>
                      <a:r>
                        <a:rPr lang="en-US" sz="4400" dirty="0">
                          <a:effectLst/>
                        </a:rPr>
                        <a:t>.</a:t>
                      </a:r>
                      <a:endParaRPr lang="en-US" sz="3600" dirty="0">
                        <a:effectLst/>
                      </a:endParaRPr>
                    </a:p>
                    <a:p>
                      <a:pPr algn="just"/>
                      <a:r>
                        <a:rPr lang="en-US" sz="4400" dirty="0">
                          <a:effectLst/>
                        </a:rPr>
                        <a:t>- </a:t>
                      </a:r>
                      <a:r>
                        <a:rPr lang="en-US" sz="4400" dirty="0" err="1">
                          <a:effectLst/>
                        </a:rPr>
                        <a:t>Lọc</a:t>
                      </a:r>
                      <a:r>
                        <a:rPr lang="en-US" sz="4400" dirty="0">
                          <a:effectLst/>
                        </a:rPr>
                        <a:t> </a:t>
                      </a:r>
                      <a:r>
                        <a:rPr lang="en-US" sz="4400" dirty="0" err="1">
                          <a:effectLst/>
                        </a:rPr>
                        <a:t>để</a:t>
                      </a:r>
                      <a:r>
                        <a:rPr lang="en-US" sz="4400" dirty="0">
                          <a:effectLst/>
                        </a:rPr>
                        <a:t> </a:t>
                      </a:r>
                      <a:r>
                        <a:rPr lang="en-US" sz="4400" dirty="0" err="1">
                          <a:effectLst/>
                        </a:rPr>
                        <a:t>thu</a:t>
                      </a:r>
                      <a:r>
                        <a:rPr lang="en-US" sz="4400" dirty="0">
                          <a:effectLst/>
                        </a:rPr>
                        <a:t> </a:t>
                      </a:r>
                      <a:r>
                        <a:rPr lang="en-US" sz="4400" dirty="0" err="1">
                          <a:effectLst/>
                        </a:rPr>
                        <a:t>được</a:t>
                      </a:r>
                      <a:r>
                        <a:rPr lang="en-US" sz="4400" dirty="0">
                          <a:effectLst/>
                        </a:rPr>
                        <a:t> </a:t>
                      </a:r>
                      <a:r>
                        <a:rPr lang="en-US" sz="4400" dirty="0" err="1">
                          <a:effectLst/>
                        </a:rPr>
                        <a:t>chất</a:t>
                      </a:r>
                      <a:r>
                        <a:rPr lang="en-US" sz="4400" dirty="0">
                          <a:effectLst/>
                        </a:rPr>
                        <a:t> </a:t>
                      </a:r>
                      <a:r>
                        <a:rPr lang="en-US" sz="4400" dirty="0" err="1">
                          <a:effectLst/>
                        </a:rPr>
                        <a:t>rắn</a:t>
                      </a:r>
                      <a:r>
                        <a:rPr lang="en-US" sz="4400" dirty="0">
                          <a:effectLst/>
                        </a:rPr>
                        <a:t>.</a:t>
                      </a:r>
                      <a:endParaRPr lang="en-US" sz="3600" dirty="0">
                        <a:effectLst/>
                      </a:endParaRPr>
                    </a:p>
                    <a:p>
                      <a:pPr algn="just"/>
                      <a:r>
                        <a:rPr lang="en-US" sz="4400" dirty="0">
                          <a:effectLst/>
                        </a:rPr>
                        <a:t>- </a:t>
                      </a:r>
                      <a:r>
                        <a:rPr lang="en-US" sz="4400" dirty="0" err="1">
                          <a:effectLst/>
                        </a:rPr>
                        <a:t>Kết</a:t>
                      </a:r>
                      <a:r>
                        <a:rPr lang="en-US" sz="4400" dirty="0">
                          <a:effectLst/>
                        </a:rPr>
                        <a:t> </a:t>
                      </a:r>
                      <a:r>
                        <a:rPr lang="en-US" sz="4400" dirty="0" err="1">
                          <a:effectLst/>
                        </a:rPr>
                        <a:t>tinh</a:t>
                      </a:r>
                      <a:r>
                        <a:rPr lang="en-US" sz="4400" dirty="0">
                          <a:effectLst/>
                        </a:rPr>
                        <a:t> </a:t>
                      </a:r>
                      <a:r>
                        <a:rPr lang="en-US" sz="4400" dirty="0" err="1">
                          <a:effectLst/>
                        </a:rPr>
                        <a:t>nhiều</a:t>
                      </a:r>
                      <a:r>
                        <a:rPr lang="en-US" sz="4400" dirty="0">
                          <a:effectLst/>
                        </a:rPr>
                        <a:t> </a:t>
                      </a:r>
                      <a:r>
                        <a:rPr lang="en-US" sz="4400" dirty="0" err="1">
                          <a:effectLst/>
                        </a:rPr>
                        <a:t>lần</a:t>
                      </a:r>
                      <a:r>
                        <a:rPr lang="en-US" sz="4400" dirty="0">
                          <a:effectLst/>
                        </a:rPr>
                        <a:t> </a:t>
                      </a:r>
                      <a:r>
                        <a:rPr lang="en-US" sz="4400" dirty="0" err="1">
                          <a:effectLst/>
                        </a:rPr>
                        <a:t>để</a:t>
                      </a:r>
                      <a:r>
                        <a:rPr lang="en-US" sz="4400" dirty="0">
                          <a:effectLst/>
                        </a:rPr>
                        <a:t> </a:t>
                      </a:r>
                      <a:r>
                        <a:rPr lang="en-US" sz="4400" dirty="0" err="1">
                          <a:effectLst/>
                        </a:rPr>
                        <a:t>thu</a:t>
                      </a:r>
                      <a:r>
                        <a:rPr lang="en-US" sz="4400" dirty="0">
                          <a:effectLst/>
                        </a:rPr>
                        <a:t> </a:t>
                      </a:r>
                      <a:r>
                        <a:rPr lang="en-US" sz="4400" dirty="0" err="1">
                          <a:effectLst/>
                        </a:rPr>
                        <a:t>được</a:t>
                      </a:r>
                      <a:r>
                        <a:rPr lang="en-US" sz="4400" dirty="0">
                          <a:effectLst/>
                        </a:rPr>
                        <a:t> </a:t>
                      </a:r>
                      <a:r>
                        <a:rPr lang="en-US" sz="4400" dirty="0" err="1">
                          <a:effectLst/>
                        </a:rPr>
                        <a:t>chất</a:t>
                      </a:r>
                      <a:r>
                        <a:rPr lang="en-US" sz="4400" dirty="0">
                          <a:effectLst/>
                        </a:rPr>
                        <a:t> </a:t>
                      </a:r>
                      <a:r>
                        <a:rPr lang="en-US" sz="4400" dirty="0" err="1">
                          <a:effectLst/>
                        </a:rPr>
                        <a:t>cần</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735621"/>
                  </a:ext>
                </a:extLst>
              </a:tr>
            </a:tbl>
          </a:graphicData>
        </a:graphic>
      </p:graphicFrame>
    </p:spTree>
    <p:extLst>
      <p:ext uri="{BB962C8B-B14F-4D97-AF65-F5344CB8AC3E}">
        <p14:creationId xmlns:p14="http://schemas.microsoft.com/office/powerpoint/2010/main" val="55458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p20">
            <a:extLst>
              <a:ext uri="{FF2B5EF4-FFF2-40B4-BE49-F238E27FC236}">
                <a16:creationId xmlns:a16="http://schemas.microsoft.com/office/drawing/2014/main" id="{9EA74B51-85C0-76F2-DC63-D76C16606FC0}"/>
              </a:ext>
            </a:extLst>
          </p:cNvPr>
          <p:cNvSpPr txBox="1">
            <a:spLocks/>
          </p:cNvSpPr>
          <p:nvPr/>
        </p:nvSpPr>
        <p:spPr>
          <a:xfrm>
            <a:off x="1926293" y="4498847"/>
            <a:ext cx="21494146" cy="3071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9500"/>
              <a:buFont typeface="Calibri"/>
              <a:buNone/>
              <a:defRPr sz="66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Hai bàn được chia thành 1 nhóm. Các nhóm được chuẩn bị sẵn các dụng cụ như yêu cầu. </a:t>
            </a:r>
            <a:br>
              <a:rPr lang="vi-VN" dirty="0"/>
            </a:br>
            <a:r>
              <a:rPr lang="vi-VN" dirty="0"/>
              <a:t>Trong thời gian ngắn nhất, thực hiện các yêu cầu theo</a:t>
            </a:r>
            <a:r>
              <a:rPr lang="en-US" dirty="0"/>
              <a:t> </a:t>
            </a:r>
            <a:r>
              <a:rPr lang="vi-VN" dirty="0"/>
              <a:t>phiếu và thảo luận các kết quả.</a:t>
            </a:r>
            <a:br>
              <a:rPr lang="vi-VN" dirty="0"/>
            </a:br>
            <a:r>
              <a:rPr lang="vi-VN" dirty="0"/>
              <a:t>Cử đại diện trình bày. Các nhóm khác đặt câu hỏi phản biện </a:t>
            </a:r>
          </a:p>
        </p:txBody>
      </p:sp>
      <p:sp>
        <p:nvSpPr>
          <p:cNvPr id="3" name="Google Shape;38;p20">
            <a:extLst>
              <a:ext uri="{FF2B5EF4-FFF2-40B4-BE49-F238E27FC236}">
                <a16:creationId xmlns:a16="http://schemas.microsoft.com/office/drawing/2014/main" id="{41878CC4-D669-B7C2-878E-64DD85B913E8}"/>
              </a:ext>
            </a:extLst>
          </p:cNvPr>
          <p:cNvSpPr txBox="1">
            <a:spLocks/>
          </p:cNvSpPr>
          <p:nvPr/>
        </p:nvSpPr>
        <p:spPr>
          <a:xfrm>
            <a:off x="1926293" y="2178302"/>
            <a:ext cx="20727749" cy="155245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ctr" rtl="0">
              <a:lnSpc>
                <a:spcPct val="100000"/>
              </a:lnSpc>
              <a:spcBef>
                <a:spcPts val="960"/>
              </a:spcBef>
              <a:spcAft>
                <a:spcPts val="0"/>
              </a:spcAft>
              <a:buClr>
                <a:srgbClr val="888888"/>
              </a:buClr>
              <a:buSzPts val="4800"/>
              <a:buFont typeface="Arial"/>
              <a:buNone/>
              <a:defRPr sz="11500" b="0" i="0" u="none" strike="noStrike" cap="none">
                <a:solidFill>
                  <a:schemeClr val="tx1"/>
                </a:solidFill>
                <a:latin typeface="+mj-lt"/>
                <a:ea typeface="Calibri"/>
                <a:cs typeface="Calibri"/>
                <a:sym typeface="Calibri"/>
              </a:defRPr>
            </a:lvl1pPr>
            <a:lvl2pPr marL="914400" marR="0" lvl="1" indent="-228600" algn="l" rtl="0">
              <a:lnSpc>
                <a:spcPct val="100000"/>
              </a:lnSpc>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r>
              <a:rPr lang="it-IT"/>
              <a:t>Trò chơi 2: Ai khéo léo</a:t>
            </a:r>
            <a:endParaRPr lang="it-IT" dirty="0"/>
          </a:p>
        </p:txBody>
      </p:sp>
      <p:sp>
        <p:nvSpPr>
          <p:cNvPr id="4" name="Google Shape;41;p20">
            <a:extLst>
              <a:ext uri="{FF2B5EF4-FFF2-40B4-BE49-F238E27FC236}">
                <a16:creationId xmlns:a16="http://schemas.microsoft.com/office/drawing/2014/main" id="{CB078134-C31F-89CD-4E25-D78C1C5C2519}"/>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11</a:t>
            </a:fld>
            <a:endParaRPr lang="en-US"/>
          </a:p>
        </p:txBody>
      </p:sp>
    </p:spTree>
    <p:extLst>
      <p:ext uri="{BB962C8B-B14F-4D97-AF65-F5344CB8AC3E}">
        <p14:creationId xmlns:p14="http://schemas.microsoft.com/office/powerpoint/2010/main" val="26436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p21">
            <a:extLst>
              <a:ext uri="{FF2B5EF4-FFF2-40B4-BE49-F238E27FC236}">
                <a16:creationId xmlns:a16="http://schemas.microsoft.com/office/drawing/2014/main" id="{82A8F718-116D-6A83-6581-81449134A022}"/>
              </a:ext>
            </a:extLst>
          </p:cNvPr>
          <p:cNvSpPr txBox="1">
            <a:spLocks/>
          </p:cNvSpPr>
          <p:nvPr/>
        </p:nvSpPr>
        <p:spPr>
          <a:xfrm>
            <a:off x="1219280" y="1901952"/>
            <a:ext cx="21947029" cy="9336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accent2">
                    <a:lumMod val="50000"/>
                  </a:schemeClr>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Nhiệm vụ phiếu </a:t>
            </a:r>
            <a:r>
              <a:rPr lang="en-US" dirty="0"/>
              <a:t>7</a:t>
            </a:r>
            <a:r>
              <a:rPr lang="vi-VN" dirty="0"/>
              <a:t> </a:t>
            </a:r>
          </a:p>
        </p:txBody>
      </p:sp>
      <p:pic>
        <p:nvPicPr>
          <p:cNvPr id="3" name="Picture 2">
            <a:extLst>
              <a:ext uri="{FF2B5EF4-FFF2-40B4-BE49-F238E27FC236}">
                <a16:creationId xmlns:a16="http://schemas.microsoft.com/office/drawing/2014/main" id="{29B67E20-A91B-FBD8-CA4A-7A6986A4720A}"/>
              </a:ext>
            </a:extLst>
          </p:cNvPr>
          <p:cNvPicPr>
            <a:picLocks noChangeAspect="1"/>
          </p:cNvPicPr>
          <p:nvPr/>
        </p:nvPicPr>
        <p:blipFill>
          <a:blip r:embed="rId2"/>
          <a:stretch>
            <a:fillRect/>
          </a:stretch>
        </p:blipFill>
        <p:spPr>
          <a:xfrm>
            <a:off x="2560319" y="3877057"/>
            <a:ext cx="20605989" cy="8705088"/>
          </a:xfrm>
          <a:prstGeom prst="rect">
            <a:avLst/>
          </a:prstGeom>
        </p:spPr>
      </p:pic>
      <p:sp>
        <p:nvSpPr>
          <p:cNvPr id="4" name="Google Shape;48;p21">
            <a:extLst>
              <a:ext uri="{FF2B5EF4-FFF2-40B4-BE49-F238E27FC236}">
                <a16:creationId xmlns:a16="http://schemas.microsoft.com/office/drawing/2014/main" id="{A568132A-CB08-AB75-4026-DBE033141B48}"/>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12</a:t>
            </a:fld>
            <a:endParaRPr lang="en-US"/>
          </a:p>
        </p:txBody>
      </p:sp>
    </p:spTree>
    <p:extLst>
      <p:ext uri="{BB962C8B-B14F-4D97-AF65-F5344CB8AC3E}">
        <p14:creationId xmlns:p14="http://schemas.microsoft.com/office/powerpoint/2010/main" val="19479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p27">
            <a:extLst>
              <a:ext uri="{FF2B5EF4-FFF2-40B4-BE49-F238E27FC236}">
                <a16:creationId xmlns:a16="http://schemas.microsoft.com/office/drawing/2014/main" id="{580FC1A3-B095-2BBE-5089-6FB448BF039B}"/>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13</a:t>
            </a:fld>
            <a:endParaRPr lang="en-US"/>
          </a:p>
        </p:txBody>
      </p:sp>
      <p:sp>
        <p:nvSpPr>
          <p:cNvPr id="3" name="TextBox 2">
            <a:extLst>
              <a:ext uri="{FF2B5EF4-FFF2-40B4-BE49-F238E27FC236}">
                <a16:creationId xmlns:a16="http://schemas.microsoft.com/office/drawing/2014/main" id="{E1674C22-4B19-8BFC-8451-5F554CD2EB5E}"/>
              </a:ext>
            </a:extLst>
          </p:cNvPr>
          <p:cNvSpPr txBox="1"/>
          <p:nvPr/>
        </p:nvSpPr>
        <p:spPr>
          <a:xfrm>
            <a:off x="2000250" y="1610868"/>
            <a:ext cx="21865589" cy="1107996"/>
          </a:xfrm>
          <a:prstGeom prst="rect">
            <a:avLst/>
          </a:prstGeom>
          <a:noFill/>
        </p:spPr>
        <p:txBody>
          <a:bodyPr wrap="square" rtlCol="0">
            <a:spAutoFit/>
          </a:bodyPr>
          <a:lstStyle/>
          <a:p>
            <a:r>
              <a:rPr lang="vi-VN" sz="6600" b="1" dirty="0">
                <a:latin typeface="+mj-lt"/>
              </a:rPr>
              <a:t>Nhiệm vụ phiếu </a:t>
            </a:r>
            <a:r>
              <a:rPr lang="en-US" sz="6600" b="1" dirty="0">
                <a:latin typeface="+mj-lt"/>
              </a:rPr>
              <a:t>8</a:t>
            </a:r>
            <a:r>
              <a:rPr lang="vi-VN" sz="6600" b="1" dirty="0">
                <a:latin typeface="+mj-lt"/>
              </a:rPr>
              <a:t>: </a:t>
            </a:r>
            <a:r>
              <a:rPr lang="en-US" sz="6600" b="1" dirty="0">
                <a:latin typeface="+mj-lt"/>
              </a:rPr>
              <a:t>T</a:t>
            </a:r>
            <a:r>
              <a:rPr lang="vi-VN" sz="6600" b="1" dirty="0">
                <a:latin typeface="+mj-lt"/>
              </a:rPr>
              <a:t>hực hiện thí nghiệm như hướng dẫn </a:t>
            </a:r>
            <a:endParaRPr lang="en-US" sz="6600" b="1" dirty="0">
              <a:latin typeface="+mj-lt"/>
            </a:endParaRPr>
          </a:p>
        </p:txBody>
      </p:sp>
      <p:pic>
        <p:nvPicPr>
          <p:cNvPr id="4" name="Picture 3">
            <a:extLst>
              <a:ext uri="{FF2B5EF4-FFF2-40B4-BE49-F238E27FC236}">
                <a16:creationId xmlns:a16="http://schemas.microsoft.com/office/drawing/2014/main" id="{62E558EA-6E01-F9BD-550D-2533B273FFBB}"/>
              </a:ext>
            </a:extLst>
          </p:cNvPr>
          <p:cNvPicPr/>
          <p:nvPr/>
        </p:nvPicPr>
        <p:blipFill>
          <a:blip r:embed="rId2"/>
          <a:stretch>
            <a:fillRect/>
          </a:stretch>
        </p:blipFill>
        <p:spPr>
          <a:xfrm>
            <a:off x="1771650" y="3486150"/>
            <a:ext cx="20212049" cy="8782050"/>
          </a:xfrm>
          <a:prstGeom prst="rect">
            <a:avLst/>
          </a:prstGeom>
        </p:spPr>
      </p:pic>
    </p:spTree>
    <p:extLst>
      <p:ext uri="{BB962C8B-B14F-4D97-AF65-F5344CB8AC3E}">
        <p14:creationId xmlns:p14="http://schemas.microsoft.com/office/powerpoint/2010/main" val="211647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id="{B93182F9-E34C-D0BA-D494-E9C23212E8FE}"/>
              </a:ext>
            </a:extLst>
          </p:cNvPr>
          <p:cNvSpPr txBox="1">
            <a:spLocks/>
          </p:cNvSpPr>
          <p:nvPr/>
        </p:nvSpPr>
        <p:spPr>
          <a:xfrm>
            <a:off x="1219280" y="1207008"/>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a:t>Kết luận 1</a:t>
            </a:r>
            <a:endParaRPr lang="vi-VN" dirty="0"/>
          </a:p>
        </p:txBody>
      </p:sp>
      <p:sp>
        <p:nvSpPr>
          <p:cNvPr id="3" name="Google Shape;57;p22">
            <a:extLst>
              <a:ext uri="{FF2B5EF4-FFF2-40B4-BE49-F238E27FC236}">
                <a16:creationId xmlns:a16="http://schemas.microsoft.com/office/drawing/2014/main" id="{3A139E4E-C211-8651-AE28-507B92453E1A}"/>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14</a:t>
            </a:fld>
            <a:endParaRPr lang="en-US"/>
          </a:p>
        </p:txBody>
      </p:sp>
      <p:sp>
        <p:nvSpPr>
          <p:cNvPr id="4" name="TextBox 3">
            <a:extLst>
              <a:ext uri="{FF2B5EF4-FFF2-40B4-BE49-F238E27FC236}">
                <a16:creationId xmlns:a16="http://schemas.microsoft.com/office/drawing/2014/main" id="{C9D359FA-CA77-2F13-50DC-7C7BF5475258}"/>
              </a:ext>
            </a:extLst>
          </p:cNvPr>
          <p:cNvSpPr txBox="1"/>
          <p:nvPr/>
        </p:nvSpPr>
        <p:spPr>
          <a:xfrm>
            <a:off x="796414" y="3334875"/>
            <a:ext cx="22594528" cy="8217634"/>
          </a:xfrm>
          <a:prstGeom prst="rect">
            <a:avLst/>
          </a:prstGeom>
          <a:noFill/>
        </p:spPr>
        <p:txBody>
          <a:bodyPr wrap="square">
            <a:spAutoFit/>
          </a:bodyPr>
          <a:lstStyle/>
          <a:p>
            <a:pPr algn="just"/>
            <a:r>
              <a:rPr lang="vi-VN" sz="4800" b="1" dirty="0">
                <a:effectLst/>
                <a:latin typeface="Times New Roman" panose="02020603050405020304" pitchFamily="18" charset="0"/>
                <a:ea typeface="Calibri" panose="020F0502020204030204" pitchFamily="34" charset="0"/>
                <a:cs typeface="Times New Roman" panose="02020603050405020304" pitchFamily="18" charset="0"/>
              </a:rPr>
              <a:t>Phương pháp chưng cất</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1. Nguyên tắc</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Chưng cất là phương pháp tách chất dựa vào sự  khác nhau về nhiệt độ sôi của các chất trong hôn hợp ở một áp suất nhất định.</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2. Cách tiến hành</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Chất lỏng cần tách được chuyển sang pha hơi, rồi làm lạnh cho hơi ngưng tụ, thu lấy chất lỏng ở khoảng nhiệt độ xác định.</a:t>
            </a: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3. Ứng dụng</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pháp chưng cất dùng để tách các chất lỏng ra khỏi hỗn hợp các chất có nhiệt độ sôi khác nhau nhắm thu được chất lỏng tinh khiết hơn.</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dirty="0">
                <a:solidFill>
                  <a:srgbClr val="000000"/>
                </a:solidFill>
                <a:effectLst/>
                <a:latin typeface="Times New Roman" panose="02020603050405020304" pitchFamily="18" charset="0"/>
                <a:ea typeface="Calibri" panose="020F0502020204030204" pitchFamily="34" charset="0"/>
              </a:rPr>
              <a:t>- VD: Chưng cất tinh dầu bưởi, tinh dầu sả chanh</a:t>
            </a:r>
            <a:endParaRPr lang="vi-VN" sz="4800" dirty="0"/>
          </a:p>
        </p:txBody>
      </p:sp>
    </p:spTree>
    <p:extLst>
      <p:ext uri="{BB962C8B-B14F-4D97-AF65-F5344CB8AC3E}">
        <p14:creationId xmlns:p14="http://schemas.microsoft.com/office/powerpoint/2010/main" val="158641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id="{1AC8B2BF-F8DB-CF90-CE8A-5A6797B6BFCB}"/>
              </a:ext>
            </a:extLst>
          </p:cNvPr>
          <p:cNvSpPr txBox="1">
            <a:spLocks/>
          </p:cNvSpPr>
          <p:nvPr/>
        </p:nvSpPr>
        <p:spPr>
          <a:xfrm>
            <a:off x="1219280" y="1000534"/>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Kết luận 2</a:t>
            </a:r>
          </a:p>
        </p:txBody>
      </p:sp>
      <p:sp>
        <p:nvSpPr>
          <p:cNvPr id="3" name="Google Shape;57;p22">
            <a:extLst>
              <a:ext uri="{FF2B5EF4-FFF2-40B4-BE49-F238E27FC236}">
                <a16:creationId xmlns:a16="http://schemas.microsoft.com/office/drawing/2014/main" id="{36EB6EDF-F3F4-0E4C-4291-8200CA4566B0}"/>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15</a:t>
            </a:fld>
            <a:endParaRPr lang="en-US"/>
          </a:p>
        </p:txBody>
      </p:sp>
      <p:sp>
        <p:nvSpPr>
          <p:cNvPr id="4" name="TextBox 3">
            <a:extLst>
              <a:ext uri="{FF2B5EF4-FFF2-40B4-BE49-F238E27FC236}">
                <a16:creationId xmlns:a16="http://schemas.microsoft.com/office/drawing/2014/main" id="{CC0C1092-7392-9A9B-69F1-2F331D29E59B}"/>
              </a:ext>
            </a:extLst>
          </p:cNvPr>
          <p:cNvSpPr txBox="1"/>
          <p:nvPr/>
        </p:nvSpPr>
        <p:spPr>
          <a:xfrm>
            <a:off x="1219279" y="2714885"/>
            <a:ext cx="21947029" cy="11172289"/>
          </a:xfrm>
          <a:prstGeom prst="rect">
            <a:avLst/>
          </a:prstGeom>
          <a:noFill/>
        </p:spPr>
        <p:txBody>
          <a:bodyPr wrap="square">
            <a:spAutoFit/>
          </a:bodyPr>
          <a:lstStyle/>
          <a:p>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500" b="1" dirty="0">
                <a:effectLst/>
                <a:latin typeface="Times New Roman" panose="02020603050405020304" pitchFamily="18" charset="0"/>
                <a:ea typeface="Calibri" panose="020F0502020204030204" pitchFamily="34" charset="0"/>
                <a:cs typeface="Times New Roman" panose="02020603050405020304" pitchFamily="18" charset="0"/>
              </a:rPr>
              <a:t>Phương pháp </a:t>
            </a:r>
            <a:r>
              <a:rPr lang="vi-VN" sz="4500" b="1" dirty="0">
                <a:effectLst/>
                <a:latin typeface="Times New Roman" panose="02020603050405020304" pitchFamily="18" charset="0"/>
                <a:ea typeface="Calibri" panose="020F0502020204030204" pitchFamily="34" charset="0"/>
                <a:cs typeface="Times New Roman" panose="02020603050405020304" pitchFamily="18" charset="0"/>
              </a:rPr>
              <a:t>chiết</a:t>
            </a: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1. Nguyên tắc</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effectLst/>
                <a:latin typeface="Times New Roman" panose="02020603050405020304" pitchFamily="18" charset="0"/>
                <a:ea typeface="Calibri" panose="020F0502020204030204" pitchFamily="34" charset="0"/>
                <a:cs typeface="Times New Roman" panose="02020603050405020304" pitchFamily="18" charset="0"/>
              </a:rPr>
              <a:t>- Chiết</a:t>
            </a:r>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phương pháp tách biệt và tinh chế hỗn hợp các chất dựa vào sự hòa tan khác nhau của chúng trong hai môi trường không trộn lẫn với nhau.</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2. Cách tiến hành</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500" dirty="0">
                <a:effectLst/>
                <a:latin typeface="Times New Roman" panose="02020603050405020304" pitchFamily="18" charset="0"/>
                <a:ea typeface="Calibri" panose="020F0502020204030204" pitchFamily="34" charset="0"/>
                <a:cs typeface="Times New Roman" panose="02020603050405020304" pitchFamily="18" charset="0"/>
              </a:rPr>
              <a:t>Chiết lỏng lỏng: </a:t>
            </a:r>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tách các chất hữu cơ hòa tan trong nước, dung một dung môi có khả năng hòa tan chất cần chiết không trộn lẫn với dung môi ban đầu và có nhiệt độ sôi thấp. lắc dung môi chiết với chất hữu cơ và nước, chất hữu cơ được chuyển phần lớn sang dung môi chiết và có thể dung phễu chiết để tách riêng dung dịch chiết (dung dịch chứa chất cần chiết) khỏi nước. sau đó chưng cất dung môi ở nhiệt độ và áp suất thích hợp sẽ thu được chất hữu cơ.</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Chiết lỏng – rắn: Dung dung môi lỏng hòa tan chất hữu cơ để tách chúng ra khỏi hỗn hợp rắn.</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3. Ứng dụng</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pháp chưng cất dùng để tách các chất lỏng ra khỏi hỗn hợp các chất có nhiệt độ sôi khác nhau nhắm thu được chất lỏng tinh khiết hơn.</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solidFill>
                  <a:srgbClr val="000000"/>
                </a:solidFill>
                <a:effectLst/>
                <a:latin typeface="Times New Roman" panose="02020603050405020304" pitchFamily="18" charset="0"/>
                <a:ea typeface="Calibri" panose="020F0502020204030204" pitchFamily="34" charset="0"/>
              </a:rPr>
              <a:t>- VD: Chưng cất tinh dầu bưởi, tinh dầu sả chanh</a:t>
            </a:r>
            <a:endParaRPr lang="en-US" sz="4500" dirty="0"/>
          </a:p>
        </p:txBody>
      </p:sp>
    </p:spTree>
    <p:extLst>
      <p:ext uri="{BB962C8B-B14F-4D97-AF65-F5344CB8AC3E}">
        <p14:creationId xmlns:p14="http://schemas.microsoft.com/office/powerpoint/2010/main" val="16105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id="{18C8353D-B201-83BB-9FCE-360B13BAEE8D}"/>
              </a:ext>
            </a:extLst>
          </p:cNvPr>
          <p:cNvSpPr txBox="1">
            <a:spLocks/>
          </p:cNvSpPr>
          <p:nvPr/>
        </p:nvSpPr>
        <p:spPr>
          <a:xfrm>
            <a:off x="1219280" y="1679973"/>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Kết luận 3 </a:t>
            </a:r>
          </a:p>
        </p:txBody>
      </p:sp>
      <p:sp>
        <p:nvSpPr>
          <p:cNvPr id="3" name="Google Shape;57;p22">
            <a:extLst>
              <a:ext uri="{FF2B5EF4-FFF2-40B4-BE49-F238E27FC236}">
                <a16:creationId xmlns:a16="http://schemas.microsoft.com/office/drawing/2014/main" id="{38FB5CDF-B987-5580-8882-CA92538C56E5}"/>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16</a:t>
            </a:fld>
            <a:endParaRPr lang="en-US"/>
          </a:p>
        </p:txBody>
      </p:sp>
      <p:sp>
        <p:nvSpPr>
          <p:cNvPr id="4" name="TextBox 3">
            <a:extLst>
              <a:ext uri="{FF2B5EF4-FFF2-40B4-BE49-F238E27FC236}">
                <a16:creationId xmlns:a16="http://schemas.microsoft.com/office/drawing/2014/main" id="{BD0EDCAE-BF77-FF8D-C0B3-4E2A652FF202}"/>
              </a:ext>
            </a:extLst>
          </p:cNvPr>
          <p:cNvSpPr txBox="1"/>
          <p:nvPr/>
        </p:nvSpPr>
        <p:spPr>
          <a:xfrm>
            <a:off x="1219279" y="3334317"/>
            <a:ext cx="21297821" cy="10310515"/>
          </a:xfrm>
          <a:prstGeom prst="rect">
            <a:avLst/>
          </a:prstGeom>
          <a:noFill/>
        </p:spPr>
        <p:txBody>
          <a:bodyPr wrap="square">
            <a:spAutoFit/>
          </a:bodyPr>
          <a:lstStyle/>
          <a:p>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8800" b="1" dirty="0">
                <a:effectLst/>
                <a:latin typeface="Times New Roman" panose="02020603050405020304" pitchFamily="18" charset="0"/>
                <a:ea typeface="Calibri" panose="020F0502020204030204" pitchFamily="34" charset="0"/>
                <a:cs typeface="Times New Roman" panose="02020603050405020304" pitchFamily="18" charset="0"/>
              </a:rPr>
              <a:t>Phương pháp </a:t>
            </a:r>
            <a:r>
              <a:rPr lang="vi-VN" sz="8800" b="1" dirty="0">
                <a:effectLst/>
                <a:latin typeface="Times New Roman" panose="02020603050405020304" pitchFamily="18" charset="0"/>
                <a:ea typeface="Calibri" panose="020F0502020204030204" pitchFamily="34" charset="0"/>
                <a:cs typeface="Times New Roman" panose="02020603050405020304" pitchFamily="18" charset="0"/>
              </a:rPr>
              <a:t>kết tinh</a:t>
            </a: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tắc</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Hòa</a:t>
            </a:r>
            <a:r>
              <a:rPr lang="en-US" sz="4800" dirty="0">
                <a:solidFill>
                  <a:srgbClr val="000000"/>
                </a:solidFill>
                <a:effectLst/>
                <a:latin typeface="Times New Roman" panose="02020603050405020304" pitchFamily="18" charset="0"/>
                <a:ea typeface="Times New Roman" panose="02020603050405020304" pitchFamily="18" charset="0"/>
              </a:rPr>
              <a:t> tan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rắn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lẫn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tạp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trong</a:t>
            </a:r>
            <a:r>
              <a:rPr lang="en-US" sz="4800" dirty="0">
                <a:solidFill>
                  <a:srgbClr val="000000"/>
                </a:solidFill>
                <a:effectLst/>
                <a:latin typeface="Times New Roman" panose="02020603050405020304" pitchFamily="18" charset="0"/>
                <a:ea typeface="Times New Roman" panose="02020603050405020304" pitchFamily="18" charset="0"/>
              </a:rPr>
              <a:t> dung </a:t>
            </a:r>
            <a:r>
              <a:rPr lang="en-US" sz="4800" dirty="0" err="1">
                <a:solidFill>
                  <a:srgbClr val="000000"/>
                </a:solidFill>
                <a:effectLst/>
                <a:latin typeface="Times New Roman" panose="02020603050405020304" pitchFamily="18" charset="0"/>
                <a:ea typeface="Times New Roman" panose="02020603050405020304" pitchFamily="18" charset="0"/>
              </a:rPr>
              <a:t>môi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để</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thu</a:t>
            </a:r>
            <a:r>
              <a:rPr lang="en-US" sz="4800" dirty="0">
                <a:solidFill>
                  <a:srgbClr val="000000"/>
                </a:solidFill>
                <a:effectLst/>
                <a:latin typeface="Times New Roman" panose="02020603050405020304" pitchFamily="18" charset="0"/>
                <a:ea typeface="Times New Roman" panose="02020603050405020304" pitchFamily="18" charset="0"/>
              </a:rPr>
              <a:t> dung </a:t>
            </a:r>
            <a:r>
              <a:rPr lang="en-US" sz="4800" dirty="0" err="1">
                <a:solidFill>
                  <a:srgbClr val="000000"/>
                </a:solidFill>
                <a:effectLst/>
                <a:latin typeface="Times New Roman" panose="02020603050405020304" pitchFamily="18" charset="0"/>
                <a:ea typeface="Times New Roman" panose="02020603050405020304" pitchFamily="18" charset="0"/>
              </a:rPr>
              <a:t>dịch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bão</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hòa</a:t>
            </a:r>
            <a:r>
              <a:rPr lang="en-US" sz="4800" dirty="0">
                <a:solidFill>
                  <a:srgbClr val="000000"/>
                </a:solidFill>
                <a:effectLst/>
                <a:latin typeface="Times New Roman" panose="02020603050405020304" pitchFamily="18" charset="0"/>
                <a:ea typeface="Times New Roman" panose="02020603050405020304" pitchFamily="18" charset="0"/>
              </a:rPr>
              <a:t> ở </a:t>
            </a:r>
            <a:r>
              <a:rPr lang="en-US" sz="4800" dirty="0" err="1">
                <a:solidFill>
                  <a:srgbClr val="000000"/>
                </a:solidFill>
                <a:effectLst/>
                <a:latin typeface="Times New Roman" panose="02020603050405020304" pitchFamily="18" charset="0"/>
                <a:ea typeface="Times New Roman" panose="02020603050405020304" pitchFamily="18" charset="0"/>
              </a:rPr>
              <a:t>nhiệt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độ</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cao</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Lọc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nóng</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loại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bỏ</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không</a:t>
            </a:r>
            <a:r>
              <a:rPr lang="en-US" sz="4800" dirty="0">
                <a:solidFill>
                  <a:srgbClr val="000000"/>
                </a:solidFill>
                <a:effectLst/>
                <a:latin typeface="Times New Roman" panose="02020603050405020304" pitchFamily="18" charset="0"/>
                <a:ea typeface="Times New Roman" panose="02020603050405020304" pitchFamily="18" charset="0"/>
              </a:rPr>
              <a:t> tan.</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Để</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nguội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và</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làm</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lạnh</a:t>
            </a:r>
            <a:r>
              <a:rPr lang="en-US" sz="4800" dirty="0">
                <a:solidFill>
                  <a:srgbClr val="000000"/>
                </a:solidFill>
                <a:effectLst/>
                <a:latin typeface="Times New Roman" panose="02020603050405020304" pitchFamily="18" charset="0"/>
                <a:ea typeface="Times New Roman" panose="02020603050405020304" pitchFamily="18" charset="0"/>
              </a:rPr>
              <a:t> dung </a:t>
            </a:r>
            <a:r>
              <a:rPr lang="en-US" sz="4800" dirty="0" err="1">
                <a:solidFill>
                  <a:srgbClr val="000000"/>
                </a:solidFill>
                <a:effectLst/>
                <a:latin typeface="Times New Roman" panose="02020603050405020304" pitchFamily="18" charset="0"/>
                <a:ea typeface="Times New Roman" panose="02020603050405020304" pitchFamily="18" charset="0"/>
              </a:rPr>
              <a:t>dịch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thu</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được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cần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tinh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chế</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sẽ</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kết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tinh</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Lọc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để</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thu</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được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rắn</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56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id="{54C8066D-6342-FEA2-4598-46E6927F8DBB}"/>
              </a:ext>
            </a:extLst>
          </p:cNvPr>
          <p:cNvSpPr txBox="1">
            <a:spLocks/>
          </p:cNvSpPr>
          <p:nvPr/>
        </p:nvSpPr>
        <p:spPr>
          <a:xfrm>
            <a:off x="1219280" y="1207008"/>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a:t>Kết luận 4 </a:t>
            </a:r>
            <a:endParaRPr lang="vi-VN" dirty="0"/>
          </a:p>
        </p:txBody>
      </p:sp>
      <p:sp>
        <p:nvSpPr>
          <p:cNvPr id="3" name="Google Shape;57;p22">
            <a:extLst>
              <a:ext uri="{FF2B5EF4-FFF2-40B4-BE49-F238E27FC236}">
                <a16:creationId xmlns:a16="http://schemas.microsoft.com/office/drawing/2014/main" id="{DA7B6EB1-849C-6395-7725-643AB0C832D0}"/>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17</a:t>
            </a:fld>
            <a:endParaRPr lang="en-US"/>
          </a:p>
        </p:txBody>
      </p:sp>
      <p:sp>
        <p:nvSpPr>
          <p:cNvPr id="4" name="TextBox 3">
            <a:extLst>
              <a:ext uri="{FF2B5EF4-FFF2-40B4-BE49-F238E27FC236}">
                <a16:creationId xmlns:a16="http://schemas.microsoft.com/office/drawing/2014/main" id="{2251FD4F-39CD-0094-DC2F-173378F9F43A}"/>
              </a:ext>
            </a:extLst>
          </p:cNvPr>
          <p:cNvSpPr txBox="1"/>
          <p:nvPr/>
        </p:nvSpPr>
        <p:spPr>
          <a:xfrm>
            <a:off x="1219279" y="3334317"/>
            <a:ext cx="20421521" cy="8956298"/>
          </a:xfrm>
          <a:prstGeom prst="rect">
            <a:avLst/>
          </a:prstGeom>
          <a:noFill/>
        </p:spPr>
        <p:txBody>
          <a:bodyPr wrap="square">
            <a:spAutoFit/>
          </a:bodyPr>
          <a:lstStyle/>
          <a:p>
            <a:r>
              <a:rPr lang="vi-VN" sz="4800" b="1" dirty="0">
                <a:effectLst/>
                <a:latin typeface="Times New Roman" panose="02020603050405020304" pitchFamily="18" charset="0"/>
                <a:ea typeface="Calibri" panose="020F0502020204030204" pitchFamily="34" charset="0"/>
                <a:cs typeface="Times New Roman" panose="02020603050405020304" pitchFamily="18" charset="0"/>
              </a:rPr>
              <a:t>Phương pháp sắc kí cột</a:t>
            </a:r>
          </a:p>
          <a:p>
            <a:r>
              <a:rPr lang="pt-B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tắc</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tĩnh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SD </a:t>
            </a:r>
            <a:r>
              <a:rPr lang="en-US" sz="4800" dirty="0" err="1">
                <a:solidFill>
                  <a:srgbClr val="000000"/>
                </a:solidFill>
                <a:effectLst/>
                <a:latin typeface="Times New Roman" panose="02020603050405020304" pitchFamily="18" charset="0"/>
                <a:ea typeface="Times New Roman" panose="02020603050405020304" pitchFamily="18" charset="0"/>
              </a:rPr>
              <a:t>các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thủy</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tinh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có</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chưa</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hấp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phụ</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dạng</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bột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Cho </a:t>
            </a:r>
            <a:r>
              <a:rPr lang="en-US" sz="4800" dirty="0" err="1">
                <a:solidFill>
                  <a:srgbClr val="000000"/>
                </a:solidFill>
                <a:effectLst/>
                <a:latin typeface="Times New Roman" panose="02020603050405020304" pitchFamily="18" charset="0"/>
                <a:ea typeface="Times New Roman" panose="02020603050405020304" pitchFamily="18" charset="0"/>
              </a:rPr>
              <a:t>hỗn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hợp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cần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tách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lên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kí</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Cho dung </a:t>
            </a:r>
            <a:r>
              <a:rPr lang="en-US" sz="4800" dirty="0" err="1">
                <a:solidFill>
                  <a:srgbClr val="000000"/>
                </a:solidFill>
                <a:effectLst/>
                <a:latin typeface="Times New Roman" panose="02020603050405020304" pitchFamily="18" charset="0"/>
                <a:ea typeface="Times New Roman" panose="02020603050405020304" pitchFamily="18" charset="0"/>
              </a:rPr>
              <a:t>môi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thích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hợp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chảy</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liên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tục</a:t>
            </a:r>
            <a:r>
              <a:rPr lang="en-US" sz="4800" dirty="0">
                <a:solidFill>
                  <a:srgbClr val="000000"/>
                </a:solidFill>
                <a:effectLst/>
                <a:latin typeface="Times New Roman" panose="02020603050405020304" pitchFamily="18" charset="0"/>
                <a:ea typeface="Times New Roman" panose="02020603050405020304" pitchFamily="18" charset="0"/>
              </a:rPr>
              <a:t> qua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sắc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kí</a:t>
            </a:r>
            <a:r>
              <a:rPr lang="en-US" sz="4800" dirty="0">
                <a:solidFill>
                  <a:srgbClr val="000000"/>
                </a:solidFill>
                <a:effectLst/>
                <a:latin typeface="Times New Roman" panose="02020603050405020304" pitchFamily="18" charset="0"/>
                <a:ea typeface="Times New Roman" panose="02020603050405020304" pitchFamily="18" charset="0"/>
              </a:rPr>
              <a:t>. Thu </a:t>
            </a:r>
            <a:r>
              <a:rPr lang="en-US" sz="4800" dirty="0" err="1">
                <a:solidFill>
                  <a:srgbClr val="000000"/>
                </a:solidFill>
                <a:effectLst/>
                <a:latin typeface="Times New Roman" panose="02020603050405020304" pitchFamily="18" charset="0"/>
                <a:ea typeface="Times New Roman" panose="02020603050405020304" pitchFamily="18" charset="0"/>
              </a:rPr>
              <a:t>các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hchc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được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tách</a:t>
            </a:r>
            <a:r>
              <a:rPr lang="en-US" sz="4800" dirty="0">
                <a:solidFill>
                  <a:srgbClr val="000000"/>
                </a:solidFill>
                <a:effectLst/>
                <a:latin typeface="Times New Roman" panose="02020603050405020304" pitchFamily="18" charset="0"/>
                <a:ea typeface="Times New Roman" panose="02020603050405020304" pitchFamily="18" charset="0"/>
              </a:rPr>
              <a:t> ra ở </a:t>
            </a:r>
            <a:r>
              <a:rPr lang="en-US" sz="4800" dirty="0" err="1">
                <a:solidFill>
                  <a:srgbClr val="000000"/>
                </a:solidFill>
                <a:effectLst/>
                <a:latin typeface="Times New Roman" panose="02020603050405020304" pitchFamily="18" charset="0"/>
                <a:ea typeface="Times New Roman" panose="02020603050405020304" pitchFamily="18" charset="0"/>
              </a:rPr>
              <a:t>từng</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phân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đoạn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khác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nhua</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khi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đi</a:t>
            </a:r>
            <a:r>
              <a:rPr lang="en-US" sz="4800" dirty="0">
                <a:solidFill>
                  <a:srgbClr val="000000"/>
                </a:solidFill>
                <a:effectLst/>
                <a:latin typeface="Times New Roman" panose="02020603050405020304" pitchFamily="18" charset="0"/>
                <a:ea typeface="Times New Roman" panose="02020603050405020304" pitchFamily="18" charset="0"/>
              </a:rPr>
              <a:t> ra </a:t>
            </a:r>
            <a:r>
              <a:rPr lang="en-US" sz="4800" dirty="0" err="1">
                <a:solidFill>
                  <a:srgbClr val="000000"/>
                </a:solidFill>
                <a:effectLst/>
                <a:latin typeface="Times New Roman" panose="02020603050405020304" pitchFamily="18" charset="0"/>
                <a:ea typeface="Times New Roman" panose="02020603050405020304" pitchFamily="18" charset="0"/>
              </a:rPr>
              <a:t>khỏi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sắc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kí</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Tách</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các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chất</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hữu</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cơ</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có</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hàm</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lượng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nhỏ</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và</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khó</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tách</a:t>
            </a:r>
            <a:r>
              <a:rPr lang="en-US" sz="4800" dirty="0">
                <a:solidFill>
                  <a:srgbClr val="000000"/>
                </a:solidFill>
                <a:effectLst/>
                <a:latin typeface="Times New Roman" panose="02020603050405020304" pitchFamily="18" charset="0"/>
                <a:ea typeface="Calibri" panose="020F0502020204030204" pitchFamily="34" charset="0"/>
              </a:rPr>
              <a:t> ra </a:t>
            </a:r>
            <a:r>
              <a:rPr lang="en-US" sz="4800" dirty="0" err="1">
                <a:solidFill>
                  <a:srgbClr val="000000"/>
                </a:solidFill>
                <a:effectLst/>
                <a:latin typeface="Times New Roman" panose="02020603050405020304" pitchFamily="18" charset="0"/>
                <a:ea typeface="Calibri" panose="020F0502020204030204" pitchFamily="34" charset="0"/>
              </a:rPr>
              <a:t>khỏi</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nhau</a:t>
            </a:r>
            <a:r>
              <a:rPr lang="en-US" sz="4800" dirty="0">
                <a:solidFill>
                  <a:srgbClr val="000000"/>
                </a:solidFill>
                <a:effectLst/>
                <a:latin typeface="Times New Roman" panose="02020603050405020304" pitchFamily="18" charset="0"/>
                <a:ea typeface="Calibri" panose="020F0502020204030204" pitchFamily="34" charset="0"/>
              </a:rPr>
              <a:t>.</a:t>
            </a:r>
            <a:endParaRPr lang="en-US" sz="1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79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p24">
            <a:extLst>
              <a:ext uri="{FF2B5EF4-FFF2-40B4-BE49-F238E27FC236}">
                <a16:creationId xmlns:a16="http://schemas.microsoft.com/office/drawing/2014/main" id="{685B112B-3312-AF80-4ACE-3012AE839DA7}"/>
              </a:ext>
            </a:extLst>
          </p:cNvPr>
          <p:cNvSpPr txBox="1">
            <a:spLocks/>
          </p:cNvSpPr>
          <p:nvPr/>
        </p:nvSpPr>
        <p:spPr>
          <a:xfrm>
            <a:off x="4986608" y="3779808"/>
            <a:ext cx="17411619" cy="174600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Calibri"/>
              <a:buNone/>
              <a:defRPr sz="11500" b="1" i="0" u="none" strike="noStrike" cap="none">
                <a:solidFill>
                  <a:schemeClr val="accent2">
                    <a:lumMod val="50000"/>
                  </a:schemeClr>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t>Trò chơi 3: ai nhanh hơn</a:t>
            </a:r>
          </a:p>
        </p:txBody>
      </p:sp>
      <p:sp>
        <p:nvSpPr>
          <p:cNvPr id="3" name="Google Shape;66;p24">
            <a:extLst>
              <a:ext uri="{FF2B5EF4-FFF2-40B4-BE49-F238E27FC236}">
                <a16:creationId xmlns:a16="http://schemas.microsoft.com/office/drawing/2014/main" id="{7B14E07F-5AD2-282C-6F41-734AB9B63A89}"/>
              </a:ext>
            </a:extLst>
          </p:cNvPr>
          <p:cNvSpPr txBox="1">
            <a:spLocks/>
          </p:cNvSpPr>
          <p:nvPr/>
        </p:nvSpPr>
        <p:spPr>
          <a:xfrm>
            <a:off x="5413248" y="5525812"/>
            <a:ext cx="15124176" cy="4191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660"/>
              </a:spcBef>
              <a:spcAft>
                <a:spcPts val="0"/>
              </a:spcAft>
              <a:buClr>
                <a:schemeClr val="dk1"/>
              </a:buClr>
              <a:buSzPts val="3300"/>
              <a:buFont typeface="Arial"/>
              <a:buNone/>
              <a:defRPr sz="7200" b="0" i="0" u="none" strike="noStrike" cap="none">
                <a:solidFill>
                  <a:schemeClr val="dk1"/>
                </a:solidFill>
                <a:latin typeface="+mj-lt"/>
                <a:ea typeface="Calibri"/>
                <a:cs typeface="Calibri"/>
                <a:sym typeface="Calibri"/>
              </a:defRPr>
            </a:lvl1pPr>
            <a:lvl2pPr marL="914400" marR="0" lvl="1" indent="-228600" algn="l" rtl="0">
              <a:lnSpc>
                <a:spcPct val="100000"/>
              </a:lnSpc>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r>
              <a:rPr lang="vi-VN" dirty="0"/>
              <a:t>Các nhóm nhanh chóng cử người giơ bảng và cùng nhau  nhấn chuông giành quyền trả lời các câu hỏi.</a:t>
            </a:r>
          </a:p>
        </p:txBody>
      </p:sp>
      <p:sp>
        <p:nvSpPr>
          <p:cNvPr id="4" name="Google Shape;69;p24">
            <a:extLst>
              <a:ext uri="{FF2B5EF4-FFF2-40B4-BE49-F238E27FC236}">
                <a16:creationId xmlns:a16="http://schemas.microsoft.com/office/drawing/2014/main" id="{A6ED4D8B-0854-2124-C0D5-77C39145B9F8}"/>
              </a:ext>
            </a:extLst>
          </p:cNvPr>
          <p:cNvSpPr txBox="1">
            <a:spLocks/>
          </p:cNvSpPr>
          <p:nvPr/>
        </p:nvSpPr>
        <p:spPr>
          <a:xfrm>
            <a:off x="17476338" y="14353785"/>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18</a:t>
            </a:fld>
            <a:endParaRPr lang="en-US"/>
          </a:p>
        </p:txBody>
      </p:sp>
    </p:spTree>
    <p:extLst>
      <p:ext uri="{BB962C8B-B14F-4D97-AF65-F5344CB8AC3E}">
        <p14:creationId xmlns:p14="http://schemas.microsoft.com/office/powerpoint/2010/main" val="200299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p24">
            <a:extLst>
              <a:ext uri="{FF2B5EF4-FFF2-40B4-BE49-F238E27FC236}">
                <a16:creationId xmlns:a16="http://schemas.microsoft.com/office/drawing/2014/main" id="{63B39752-E522-DDAF-F8C6-7582F9A22BC4}"/>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19</a:t>
            </a:fld>
            <a:endParaRPr lang="en-US"/>
          </a:p>
        </p:txBody>
      </p:sp>
      <p:sp>
        <p:nvSpPr>
          <p:cNvPr id="3" name="TextBox 2">
            <a:extLst>
              <a:ext uri="{FF2B5EF4-FFF2-40B4-BE49-F238E27FC236}">
                <a16:creationId xmlns:a16="http://schemas.microsoft.com/office/drawing/2014/main" id="{58521935-F6B9-7D0A-CE33-C1E4602DE3EB}"/>
              </a:ext>
            </a:extLst>
          </p:cNvPr>
          <p:cNvSpPr txBox="1"/>
          <p:nvPr/>
        </p:nvSpPr>
        <p:spPr>
          <a:xfrm>
            <a:off x="2633472" y="1682937"/>
            <a:ext cx="16111728" cy="3785652"/>
          </a:xfrm>
          <a:prstGeom prst="rect">
            <a:avLst/>
          </a:prstGeom>
          <a:noFill/>
        </p:spPr>
        <p:txBody>
          <a:bodyPr wrap="square">
            <a:spAutoFit/>
          </a:bodyPr>
          <a:lstStyle/>
          <a:p>
            <a:pPr>
              <a:tabLst>
                <a:tab pos="90170" algn="l"/>
              </a:tabLst>
            </a:pPr>
            <a:r>
              <a:rPr lang="fr-FR" sz="3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3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fr-FR" sz="3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fr-FR" sz="3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90170" algn="l"/>
              </a:tabLs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nhuộm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90170" algn="l"/>
              </a:tabLs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90170" algn="l"/>
              </a:tabLs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4000" dirty="0">
                <a:solidFill>
                  <a:srgbClr val="000000"/>
                </a:solidFill>
                <a:effectLst/>
                <a:latin typeface="Times New Roman" panose="02020603050405020304" pitchFamily="18" charset="0"/>
                <a:ea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rPr>
              <a:t>d. </a:t>
            </a:r>
            <a:r>
              <a:rPr lang="fr-FR" sz="4000" dirty="0" err="1">
                <a:solidFill>
                  <a:srgbClr val="000000"/>
                </a:solidFill>
                <a:effectLst/>
                <a:latin typeface="Times New Roman" panose="02020603050405020304" pitchFamily="18" charset="0"/>
                <a:ea typeface="Times New Roman" panose="02020603050405020304" pitchFamily="18" charset="0"/>
              </a:rPr>
              <a:t>Làm</a:t>
            </a:r>
            <a:r>
              <a:rPr lang="fr-FR" sz="4000" dirty="0">
                <a:solidFill>
                  <a:srgbClr val="000000"/>
                </a:solidFill>
                <a:effectLst/>
                <a:latin typeface="Times New Roman" panose="02020603050405020304" pitchFamily="18" charset="0"/>
                <a:ea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rPr>
              <a:t>đường</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cát</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đường</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phèn</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từ</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nước</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mía</a:t>
            </a:r>
            <a:endParaRPr lang="en-US" sz="4000" dirty="0"/>
          </a:p>
        </p:txBody>
      </p:sp>
      <p:sp>
        <p:nvSpPr>
          <p:cNvPr id="4" name="TextBox 3">
            <a:extLst>
              <a:ext uri="{FF2B5EF4-FFF2-40B4-BE49-F238E27FC236}">
                <a16:creationId xmlns:a16="http://schemas.microsoft.com/office/drawing/2014/main" id="{B00B097D-3358-AAAD-2D6E-9CF9FF92C89B}"/>
              </a:ext>
            </a:extLst>
          </p:cNvPr>
          <p:cNvSpPr txBox="1"/>
          <p:nvPr/>
        </p:nvSpPr>
        <p:spPr>
          <a:xfrm>
            <a:off x="2633472" y="6301777"/>
            <a:ext cx="12271248" cy="1446550"/>
          </a:xfrm>
          <a:prstGeom prst="rect">
            <a:avLst/>
          </a:prstGeom>
          <a:noFill/>
        </p:spPr>
        <p:txBody>
          <a:bodyPr wrap="square">
            <a:spAutoFit/>
          </a:bodyPr>
          <a:lstStyle/>
          <a:p>
            <a:pPr algn="just"/>
            <a:r>
              <a:rPr lang="fr-FR" sz="4400" b="1" i="1" dirty="0" err="1">
                <a:solidFill>
                  <a:srgbClr val="000000"/>
                </a:solidFill>
                <a:effectLst/>
                <a:latin typeface="Times New Roman" panose="02020603050405020304" pitchFamily="18" charset="0"/>
                <a:ea typeface="Times New Roman" panose="02020603050405020304" pitchFamily="18" charset="0"/>
              </a:rPr>
              <a:t>Câu</a:t>
            </a:r>
            <a:r>
              <a:rPr lang="fr-FR" sz="4400" b="1" i="1" dirty="0">
                <a:solidFill>
                  <a:srgbClr val="000000"/>
                </a:solidFill>
                <a:effectLst/>
                <a:latin typeface="Times New Roman" panose="02020603050405020304" pitchFamily="18" charset="0"/>
                <a:ea typeface="Times New Roman" panose="02020603050405020304" pitchFamily="18" charset="0"/>
              </a:rPr>
              <a:t> 2.</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Hình</a:t>
            </a:r>
            <a:r>
              <a:rPr lang="fr-FR" sz="4400" dirty="0">
                <a:solidFill>
                  <a:srgbClr val="000000"/>
                </a:solidFill>
                <a:effectLst/>
                <a:latin typeface="Times New Roman" panose="02020603050405020304" pitchFamily="18" charset="0"/>
                <a:ea typeface="Times New Roman" panose="02020603050405020304" pitchFamily="18" charset="0"/>
              </a:rPr>
              <a:t> </a:t>
            </a:r>
            <a:r>
              <a:rPr lang="vi-VN" sz="4400" dirty="0">
                <a:solidFill>
                  <a:srgbClr val="000000"/>
                </a:solidFill>
                <a:effectLst/>
                <a:latin typeface="Times New Roman" panose="02020603050405020304" pitchFamily="18" charset="0"/>
                <a:ea typeface="Times New Roman" panose="02020603050405020304" pitchFamily="18" charset="0"/>
              </a:rPr>
              <a:t>bên</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mô</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tả</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dụng</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cụ</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dùng</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để</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tách</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các</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chất</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lỏng</a:t>
            </a:r>
            <a:r>
              <a:rPr lang="fr-FR" sz="4400" dirty="0">
                <a:solidFill>
                  <a:srgbClr val="000000"/>
                </a:solidFill>
                <a:effectLst/>
                <a:latin typeface="Times New Roman" panose="02020603050405020304" pitchFamily="18" charset="0"/>
                <a:ea typeface="Times New Roman" panose="02020603050405020304" pitchFamily="18" charset="0"/>
              </a:rPr>
              <a:t> ra </a:t>
            </a:r>
            <a:r>
              <a:rPr lang="fr-FR" sz="4400" dirty="0" err="1">
                <a:solidFill>
                  <a:srgbClr val="000000"/>
                </a:solidFill>
                <a:effectLst/>
                <a:latin typeface="Times New Roman" panose="02020603050405020304" pitchFamily="18" charset="0"/>
                <a:ea typeface="Times New Roman" panose="02020603050405020304" pitchFamily="18" charset="0"/>
              </a:rPr>
              <a:t>khỏi</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nhau</a:t>
            </a:r>
            <a:r>
              <a:rPr lang="fr-FR" sz="14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1B64F19-9E66-A6F2-56C6-08809768AECA}"/>
              </a:ext>
            </a:extLst>
          </p:cNvPr>
          <p:cNvPicPr/>
          <p:nvPr/>
        </p:nvPicPr>
        <p:blipFill>
          <a:blip r:embed="rId2"/>
          <a:stretch>
            <a:fillRect/>
          </a:stretch>
        </p:blipFill>
        <p:spPr>
          <a:xfrm>
            <a:off x="14904720" y="5568474"/>
            <a:ext cx="8449055" cy="4928838"/>
          </a:xfrm>
          <a:prstGeom prst="rect">
            <a:avLst/>
          </a:prstGeom>
        </p:spPr>
      </p:pic>
      <p:sp>
        <p:nvSpPr>
          <p:cNvPr id="6" name="TextBox 5">
            <a:extLst>
              <a:ext uri="{FF2B5EF4-FFF2-40B4-BE49-F238E27FC236}">
                <a16:creationId xmlns:a16="http://schemas.microsoft.com/office/drawing/2014/main" id="{D30086E5-F81F-42F5-FBEC-AEB2EC91B8A7}"/>
              </a:ext>
            </a:extLst>
          </p:cNvPr>
          <p:cNvSpPr txBox="1"/>
          <p:nvPr/>
        </p:nvSpPr>
        <p:spPr>
          <a:xfrm>
            <a:off x="2889504" y="7762359"/>
            <a:ext cx="12271248" cy="4832092"/>
          </a:xfrm>
          <a:prstGeom prst="rect">
            <a:avLst/>
          </a:prstGeom>
          <a:noFill/>
        </p:spPr>
        <p:txBody>
          <a:bodyPr wrap="square">
            <a:spAutoFit/>
          </a:bodyPr>
          <a:lstStyle/>
          <a:p>
            <a:pPr indent="457200" algn="just"/>
            <a:r>
              <a:rPr lang="en-US" sz="4400" dirty="0">
                <a:solidFill>
                  <a:srgbClr val="000000"/>
                </a:solidFill>
                <a:effectLst/>
                <a:latin typeface="Times New Roman" panose="02020603050405020304" pitchFamily="18" charset="0"/>
                <a:ea typeface="Times New Roman" panose="02020603050405020304" pitchFamily="18" charset="0"/>
              </a:rPr>
              <a:t>a. </a:t>
            </a:r>
            <a:r>
              <a:rPr lang="en-US" sz="4400" dirty="0" err="1">
                <a:solidFill>
                  <a:srgbClr val="000000"/>
                </a:solidFill>
                <a:effectLst/>
                <a:latin typeface="Times New Roman" panose="02020603050405020304" pitchFamily="18" charset="0"/>
                <a:ea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pháp</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nào</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đã</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tách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ra </a:t>
            </a:r>
            <a:r>
              <a:rPr lang="en-US" sz="4400" dirty="0" err="1">
                <a:solidFill>
                  <a:srgbClr val="000000"/>
                </a:solidFill>
                <a:effectLst/>
                <a:latin typeface="Times New Roman" panose="02020603050405020304" pitchFamily="18" charset="0"/>
                <a:ea typeface="Times New Roman" panose="02020603050405020304" pitchFamily="18" charset="0"/>
              </a:rPr>
              <a:t>khỏi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nhau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trường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này</a:t>
            </a:r>
            <a:r>
              <a:rPr lang="en-US" sz="4400" dirty="0">
                <a:solidFill>
                  <a:srgbClr val="00000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indent="457200" algn="just"/>
            <a:r>
              <a:rPr lang="en-US" sz="4400" dirty="0">
                <a:solidFill>
                  <a:srgbClr val="000000"/>
                </a:solidFill>
                <a:effectLst/>
                <a:latin typeface="Times New Roman" panose="02020603050405020304" pitchFamily="18" charset="0"/>
                <a:ea typeface="Times New Roman" panose="02020603050405020304" pitchFamily="18" charset="0"/>
              </a:rPr>
              <a:t>b. </a:t>
            </a:r>
            <a:r>
              <a:rPr lang="en-US" sz="4400" dirty="0" err="1">
                <a:solidFill>
                  <a:srgbClr val="000000"/>
                </a:solidFill>
                <a:effectLst/>
                <a:latin typeface="Times New Roman" panose="02020603050405020304" pitchFamily="18" charset="0"/>
                <a:ea typeface="Times New Roman" panose="02020603050405020304" pitchFamily="18" charset="0"/>
              </a:rPr>
              <a:t>Tên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chuyển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A</a:t>
            </a:r>
            <a:r>
              <a:rPr lang="en-US" sz="4400" dirty="0">
                <a:solidFill>
                  <a:srgbClr val="000000"/>
                </a:solidFill>
                <a:effectLst/>
                <a:latin typeface="Times New Roman" panose="02020603050405020304" pitchFamily="18" charset="0"/>
                <a:ea typeface="Times New Roman" panose="02020603050405020304" pitchFamily="18" charset="0"/>
              </a:rPr>
              <a:t> sang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B</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B</a:t>
            </a:r>
            <a:r>
              <a:rPr lang="en-US" sz="4400" dirty="0">
                <a:solidFill>
                  <a:srgbClr val="000000"/>
                </a:solidFill>
                <a:effectLst/>
                <a:latin typeface="Times New Roman" panose="02020603050405020304" pitchFamily="18" charset="0"/>
                <a:ea typeface="Times New Roman" panose="02020603050405020304" pitchFamily="18" charset="0"/>
              </a:rPr>
              <a:t> sang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gì</a:t>
            </a:r>
            <a:r>
              <a:rPr lang="en-US" sz="4400" dirty="0">
                <a:solidFill>
                  <a:srgbClr val="00000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indent="457200" algn="just"/>
            <a:r>
              <a:rPr lang="en-US" sz="4400" dirty="0" err="1">
                <a:solidFill>
                  <a:srgbClr val="000000"/>
                </a:solidFill>
                <a:effectLst/>
                <a:latin typeface="Times New Roman" panose="02020603050405020304" pitchFamily="18" charset="0"/>
                <a:ea typeface="Times New Roman" panose="02020603050405020304" pitchFamily="18" charset="0"/>
              </a:rPr>
              <a:t>c.Thành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phần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ở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có</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giống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nhau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không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Vì</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sao</a:t>
            </a:r>
            <a:r>
              <a:rPr lang="en-US" sz="4400" dirty="0">
                <a:solidFill>
                  <a:srgbClr val="00000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2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Google Shape;21;p17">
            <a:extLst>
              <a:ext uri="{FF2B5EF4-FFF2-40B4-BE49-F238E27FC236}">
                <a16:creationId xmlns:a16="http://schemas.microsoft.com/office/drawing/2014/main" id="{8BE47173-4E61-0FE3-2A80-79218E9DF715}"/>
              </a:ext>
            </a:extLst>
          </p:cNvPr>
          <p:cNvSpPr txBox="1">
            <a:spLocks/>
          </p:cNvSpPr>
          <p:nvPr/>
        </p:nvSpPr>
        <p:spPr>
          <a:xfrm>
            <a:off x="1219279" y="13097632"/>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9pPr>
          </a:lstStyle>
          <a:p>
            <a:r>
              <a:rPr lang="vi-VN" dirty="0"/>
              <a:t>Đại cương hóa hữu cơ</a:t>
            </a:r>
          </a:p>
        </p:txBody>
      </p:sp>
      <p:sp>
        <p:nvSpPr>
          <p:cNvPr id="3" name="Google Shape;22;p17">
            <a:extLst>
              <a:ext uri="{FF2B5EF4-FFF2-40B4-BE49-F238E27FC236}">
                <a16:creationId xmlns:a16="http://schemas.microsoft.com/office/drawing/2014/main" id="{F5CC8DB5-47A4-2294-C5D8-273368A02A1A}"/>
              </a:ext>
            </a:extLst>
          </p:cNvPr>
          <p:cNvSpPr txBox="1">
            <a:spLocks/>
          </p:cNvSpPr>
          <p:nvPr/>
        </p:nvSpPr>
        <p:spPr>
          <a:xfrm>
            <a:off x="8331743" y="12950149"/>
            <a:ext cx="7722103"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9pPr>
          </a:lstStyle>
          <a:p>
            <a:r>
              <a:rPr lang="vi-VN" dirty="0"/>
              <a:t>Hóa học 11 </a:t>
            </a:r>
          </a:p>
        </p:txBody>
      </p:sp>
      <p:sp>
        <p:nvSpPr>
          <p:cNvPr id="4" name="Google Shape;23;p17">
            <a:extLst>
              <a:ext uri="{FF2B5EF4-FFF2-40B4-BE49-F238E27FC236}">
                <a16:creationId xmlns:a16="http://schemas.microsoft.com/office/drawing/2014/main" id="{5F6628D5-A9D1-E233-85D3-2084474BB65A}"/>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2</a:t>
            </a:fld>
            <a:endParaRPr lang="en-US" dirty="0"/>
          </a:p>
        </p:txBody>
      </p:sp>
      <p:pic>
        <p:nvPicPr>
          <p:cNvPr id="5" name="Picture 4">
            <a:extLst>
              <a:ext uri="{FF2B5EF4-FFF2-40B4-BE49-F238E27FC236}">
                <a16:creationId xmlns:a16="http://schemas.microsoft.com/office/drawing/2014/main" id="{7D84F126-46BE-976A-BFB4-5A4ABEE33AF0}"/>
              </a:ext>
            </a:extLst>
          </p:cNvPr>
          <p:cNvPicPr>
            <a:picLocks noChangeAspect="1"/>
          </p:cNvPicPr>
          <p:nvPr/>
        </p:nvPicPr>
        <p:blipFill>
          <a:blip r:embed="rId3"/>
          <a:stretch>
            <a:fillRect/>
          </a:stretch>
        </p:blipFill>
        <p:spPr>
          <a:xfrm>
            <a:off x="2223996" y="2455164"/>
            <a:ext cx="5361989" cy="5829300"/>
          </a:xfrm>
          <a:prstGeom prst="rect">
            <a:avLst/>
          </a:prstGeom>
        </p:spPr>
      </p:pic>
      <p:sp>
        <p:nvSpPr>
          <p:cNvPr id="6" name="TextBox 5">
            <a:extLst>
              <a:ext uri="{FF2B5EF4-FFF2-40B4-BE49-F238E27FC236}">
                <a16:creationId xmlns:a16="http://schemas.microsoft.com/office/drawing/2014/main" id="{2F8518CC-8184-011C-9E04-E35ED55AB5D7}"/>
              </a:ext>
            </a:extLst>
          </p:cNvPr>
          <p:cNvSpPr txBox="1"/>
          <p:nvPr/>
        </p:nvSpPr>
        <p:spPr>
          <a:xfrm>
            <a:off x="1373963" y="9227855"/>
            <a:ext cx="5120640" cy="1323439"/>
          </a:xfrm>
          <a:prstGeom prst="rect">
            <a:avLst/>
          </a:prstGeom>
          <a:noFill/>
        </p:spPr>
        <p:txBody>
          <a:bodyPr wrap="square" rtlCol="0">
            <a:spAutoFit/>
          </a:bodyPr>
          <a:lstStyle/>
          <a:p>
            <a:pPr algn="ctr"/>
            <a:r>
              <a:rPr lang="vi-VN" sz="4000" dirty="0">
                <a:latin typeface="+mj-lt"/>
              </a:rPr>
              <a:t>Hình ảnh  chưng cất rượu thủ công </a:t>
            </a:r>
            <a:endParaRPr lang="en-US" sz="4000" dirty="0">
              <a:latin typeface="+mj-lt"/>
            </a:endParaRPr>
          </a:p>
        </p:txBody>
      </p:sp>
      <p:pic>
        <p:nvPicPr>
          <p:cNvPr id="7" name="Picture 6">
            <a:extLst>
              <a:ext uri="{FF2B5EF4-FFF2-40B4-BE49-F238E27FC236}">
                <a16:creationId xmlns:a16="http://schemas.microsoft.com/office/drawing/2014/main" id="{37FE7F7E-05C2-A456-0E6E-96A2820F1A3A}"/>
              </a:ext>
            </a:extLst>
          </p:cNvPr>
          <p:cNvPicPr>
            <a:picLocks noChangeAspect="1"/>
          </p:cNvPicPr>
          <p:nvPr/>
        </p:nvPicPr>
        <p:blipFill>
          <a:blip r:embed="rId4"/>
          <a:stretch>
            <a:fillRect/>
          </a:stretch>
        </p:blipFill>
        <p:spPr>
          <a:xfrm>
            <a:off x="8695282" y="2455164"/>
            <a:ext cx="5758139" cy="5829300"/>
          </a:xfrm>
          <a:prstGeom prst="rect">
            <a:avLst/>
          </a:prstGeom>
        </p:spPr>
      </p:pic>
      <p:sp>
        <p:nvSpPr>
          <p:cNvPr id="8" name="TextBox 7">
            <a:extLst>
              <a:ext uri="{FF2B5EF4-FFF2-40B4-BE49-F238E27FC236}">
                <a16:creationId xmlns:a16="http://schemas.microsoft.com/office/drawing/2014/main" id="{BDEED771-15A3-F34E-F759-4FFB7B29619F}"/>
              </a:ext>
            </a:extLst>
          </p:cNvPr>
          <p:cNvSpPr txBox="1"/>
          <p:nvPr/>
        </p:nvSpPr>
        <p:spPr>
          <a:xfrm>
            <a:off x="9196729" y="8998284"/>
            <a:ext cx="5310379" cy="1446550"/>
          </a:xfrm>
          <a:prstGeom prst="rect">
            <a:avLst/>
          </a:prstGeom>
          <a:noFill/>
        </p:spPr>
        <p:txBody>
          <a:bodyPr wrap="square" rtlCol="0">
            <a:spAutoFit/>
          </a:bodyPr>
          <a:lstStyle/>
          <a:p>
            <a:pPr algn="ctr"/>
            <a:r>
              <a:rPr lang="vi-VN" sz="4000" dirty="0">
                <a:solidFill>
                  <a:schemeClr val="tx1"/>
                </a:solidFill>
                <a:latin typeface="+mj-lt"/>
              </a:rPr>
              <a:t>T</a:t>
            </a:r>
            <a:r>
              <a:rPr lang="vi-VN" sz="4400" dirty="0">
                <a:latin typeface="+mj-lt"/>
              </a:rPr>
              <a:t>hiết bị chưng cất dầu hoa hồng </a:t>
            </a:r>
            <a:endParaRPr lang="en-US" sz="2800" dirty="0">
              <a:latin typeface="+mj-lt"/>
            </a:endParaRPr>
          </a:p>
        </p:txBody>
      </p:sp>
      <p:pic>
        <p:nvPicPr>
          <p:cNvPr id="9" name="Picture 8">
            <a:extLst>
              <a:ext uri="{FF2B5EF4-FFF2-40B4-BE49-F238E27FC236}">
                <a16:creationId xmlns:a16="http://schemas.microsoft.com/office/drawing/2014/main" id="{782ECF5E-9877-E21C-C345-3ADA96524D81}"/>
              </a:ext>
            </a:extLst>
          </p:cNvPr>
          <p:cNvPicPr>
            <a:picLocks noChangeAspect="1"/>
          </p:cNvPicPr>
          <p:nvPr/>
        </p:nvPicPr>
        <p:blipFill>
          <a:blip r:embed="rId5"/>
          <a:stretch>
            <a:fillRect/>
          </a:stretch>
        </p:blipFill>
        <p:spPr>
          <a:xfrm>
            <a:off x="15500545" y="2382012"/>
            <a:ext cx="6037475" cy="5975604"/>
          </a:xfrm>
          <a:prstGeom prst="rect">
            <a:avLst/>
          </a:prstGeom>
        </p:spPr>
      </p:pic>
      <p:sp>
        <p:nvSpPr>
          <p:cNvPr id="10" name="TextBox 9">
            <a:extLst>
              <a:ext uri="{FF2B5EF4-FFF2-40B4-BE49-F238E27FC236}">
                <a16:creationId xmlns:a16="http://schemas.microsoft.com/office/drawing/2014/main" id="{99465F2C-424D-4C52-C269-AA1E3CFC1418}"/>
              </a:ext>
            </a:extLst>
          </p:cNvPr>
          <p:cNvSpPr txBox="1"/>
          <p:nvPr/>
        </p:nvSpPr>
        <p:spPr>
          <a:xfrm>
            <a:off x="15796702" y="9373351"/>
            <a:ext cx="6547104" cy="830997"/>
          </a:xfrm>
          <a:prstGeom prst="rect">
            <a:avLst/>
          </a:prstGeom>
          <a:noFill/>
        </p:spPr>
        <p:txBody>
          <a:bodyPr wrap="square" rtlCol="0">
            <a:spAutoFit/>
          </a:bodyPr>
          <a:lstStyle/>
          <a:p>
            <a:r>
              <a:rPr lang="vi-VN" sz="4800" dirty="0">
                <a:latin typeface="+mj-lt"/>
              </a:rPr>
              <a:t>Ngâm rượu  nếp cẩm</a:t>
            </a:r>
            <a:endParaRPr lang="en-US" sz="4800" dirty="0">
              <a:latin typeface="+mj-lt"/>
            </a:endParaRPr>
          </a:p>
        </p:txBody>
      </p:sp>
      <p:pic>
        <p:nvPicPr>
          <p:cNvPr id="12" name="Picture 11">
            <a:extLst>
              <a:ext uri="{FF2B5EF4-FFF2-40B4-BE49-F238E27FC236}">
                <a16:creationId xmlns:a16="http://schemas.microsoft.com/office/drawing/2014/main" id="{67F1FAAA-BAF4-F539-5CB5-6D5054DC21A7}"/>
              </a:ext>
            </a:extLst>
          </p:cNvPr>
          <p:cNvPicPr>
            <a:picLocks noChangeAspect="1"/>
          </p:cNvPicPr>
          <p:nvPr/>
        </p:nvPicPr>
        <p:blipFill>
          <a:blip r:embed="rId6"/>
          <a:stretch>
            <a:fillRect/>
          </a:stretch>
        </p:blipFill>
        <p:spPr>
          <a:xfrm>
            <a:off x="5740755" y="10570741"/>
            <a:ext cx="2162175" cy="2438400"/>
          </a:xfrm>
          <a:prstGeom prst="rect">
            <a:avLst/>
          </a:prstGeom>
        </p:spPr>
      </p:pic>
      <p:sp>
        <p:nvSpPr>
          <p:cNvPr id="13" name="TextBox 12">
            <a:extLst>
              <a:ext uri="{FF2B5EF4-FFF2-40B4-BE49-F238E27FC236}">
                <a16:creationId xmlns:a16="http://schemas.microsoft.com/office/drawing/2014/main" id="{ABB503A9-2DFB-F705-7BFD-34BA78D05BE4}"/>
              </a:ext>
            </a:extLst>
          </p:cNvPr>
          <p:cNvSpPr txBox="1"/>
          <p:nvPr/>
        </p:nvSpPr>
        <p:spPr>
          <a:xfrm>
            <a:off x="8227397" y="11005602"/>
            <a:ext cx="11977895" cy="954107"/>
          </a:xfrm>
          <a:prstGeom prst="rect">
            <a:avLst/>
          </a:prstGeom>
          <a:noFill/>
        </p:spPr>
        <p:txBody>
          <a:bodyPr wrap="square" rtlCol="0">
            <a:spAutoFit/>
          </a:bodyPr>
          <a:lstStyle/>
          <a:p>
            <a:r>
              <a:rPr lang="en-US" sz="5600" dirty="0" err="1">
                <a:solidFill>
                  <a:srgbClr val="FF0000"/>
                </a:solidFill>
                <a:latin typeface="Times New Roman" panose="02020603050405020304" pitchFamily="18" charset="0"/>
                <a:cs typeface="Times New Roman" panose="02020603050405020304" pitchFamily="18" charset="0"/>
              </a:rPr>
              <a:t>Mục</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đích</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của</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những</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việc</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trên</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là</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gì</a:t>
            </a:r>
            <a:r>
              <a:rPr lang="en-US" sz="56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p24">
            <a:extLst>
              <a:ext uri="{FF2B5EF4-FFF2-40B4-BE49-F238E27FC236}">
                <a16:creationId xmlns:a16="http://schemas.microsoft.com/office/drawing/2014/main" id="{9E7F670F-EC17-C22E-50A9-7479E57673E1}"/>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20</a:t>
            </a:fld>
            <a:endParaRPr lang="en-US"/>
          </a:p>
        </p:txBody>
      </p:sp>
      <p:sp>
        <p:nvSpPr>
          <p:cNvPr id="3" name="TextBox 2">
            <a:extLst>
              <a:ext uri="{FF2B5EF4-FFF2-40B4-BE49-F238E27FC236}">
                <a16:creationId xmlns:a16="http://schemas.microsoft.com/office/drawing/2014/main" id="{D894AD17-8816-A0F9-5D6D-44A19E8D8647}"/>
              </a:ext>
            </a:extLst>
          </p:cNvPr>
          <p:cNvSpPr txBox="1"/>
          <p:nvPr/>
        </p:nvSpPr>
        <p:spPr>
          <a:xfrm>
            <a:off x="2633472" y="1682937"/>
            <a:ext cx="19952208" cy="12895838"/>
          </a:xfrm>
          <a:prstGeom prst="rect">
            <a:avLst/>
          </a:prstGeom>
          <a:noFill/>
        </p:spPr>
        <p:txBody>
          <a:bodyPr wrap="square">
            <a:spAutoFit/>
          </a:bodyPr>
          <a:lstStyle/>
          <a:p>
            <a:pPr algn="just"/>
            <a:r>
              <a:rPr lang="en-US" sz="8800" b="1" i="1" dirty="0" err="1">
                <a:solidFill>
                  <a:srgbClr val="000000"/>
                </a:solidFill>
                <a:effectLst/>
                <a:latin typeface="Times New Roman" panose="02020603050405020304" pitchFamily="18" charset="0"/>
                <a:ea typeface="Times New Roman" panose="02020603050405020304" pitchFamily="18" charset="0"/>
              </a:rPr>
              <a:t>Câu</a:t>
            </a:r>
            <a:r>
              <a:rPr lang="en-US" sz="8800" b="1" i="1" dirty="0">
                <a:solidFill>
                  <a:srgbClr val="000000"/>
                </a:solidFill>
                <a:effectLst/>
                <a:latin typeface="Times New Roman" panose="02020603050405020304" pitchFamily="18" charset="0"/>
                <a:ea typeface="Times New Roman" panose="02020603050405020304" pitchFamily="18" charset="0"/>
              </a:rPr>
              <a:t> 3.</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có</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một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số</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hoạt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chất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từ</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thảo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sử</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dụng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bồi</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bổ</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cơ</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hoặc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chữa</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bệnh</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người</a:t>
            </a:r>
            <a:r>
              <a:rPr lang="en-US" sz="8800" dirty="0">
                <a:solidFill>
                  <a:srgbClr val="000000"/>
                </a:solidFill>
                <a:effectLst/>
                <a:latin typeface="Times New Roman" panose="02020603050405020304" pitchFamily="18" charset="0"/>
                <a:ea typeface="Times New Roman" panose="02020603050405020304" pitchFamily="18" charset="0"/>
              </a:rPr>
              <a:t> ta </a:t>
            </a:r>
            <a:r>
              <a:rPr lang="en-US" sz="8800" dirty="0" err="1">
                <a:solidFill>
                  <a:srgbClr val="000000"/>
                </a:solidFill>
                <a:effectLst/>
                <a:latin typeface="Times New Roman" panose="02020603050405020304" pitchFamily="18" charset="0"/>
                <a:ea typeface="Times New Roman" panose="02020603050405020304" pitchFamily="18" charset="0"/>
              </a:rPr>
              <a:t>có</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lấy</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thảo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đem</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sắc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hoặc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ngâm</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rượu</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Phương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pháp</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nào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đã</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sử</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dụng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hoạt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chất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trong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các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trường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hợp</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này</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Vì</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sao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khi</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ngâm</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rượu</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không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cần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đun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nóng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nhưng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khi</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sắc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cần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đun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nóng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thảo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trong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nước</a:t>
            </a:r>
            <a:r>
              <a:rPr lang="en-US" sz="8800" dirty="0">
                <a:solidFill>
                  <a:srgbClr val="000000"/>
                </a:solidFill>
                <a:effectLst/>
                <a:latin typeface="Times New Roman" panose="02020603050405020304" pitchFamily="18" charset="0"/>
                <a:ea typeface="Times New Roman" panose="02020603050405020304" pitchFamily="18" charset="0"/>
              </a:rPr>
              <a:t>?</a:t>
            </a:r>
            <a:endParaRPr lang="en-US" sz="8800" dirty="0">
              <a:effectLst/>
              <a:latin typeface="Times New Roman" panose="02020603050405020304" pitchFamily="18" charset="0"/>
              <a:ea typeface="Times New Roman" panose="02020603050405020304" pitchFamily="18" charset="0"/>
            </a:endParaRPr>
          </a:p>
          <a:p>
            <a:endParaRPr lang="en-US" sz="4000" dirty="0"/>
          </a:p>
        </p:txBody>
      </p:sp>
    </p:spTree>
    <p:extLst>
      <p:ext uri="{BB962C8B-B14F-4D97-AF65-F5344CB8AC3E}">
        <p14:creationId xmlns:p14="http://schemas.microsoft.com/office/powerpoint/2010/main" val="178339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grpSp>
        <p:nvGrpSpPr>
          <p:cNvPr id="302" name="Group302"/>
          <p:cNvGrpSpPr/>
          <p:nvPr/>
        </p:nvGrpSpPr>
        <p:grpSpPr>
          <a:xfrm>
            <a:off x="3164379" y="2294656"/>
            <a:ext cx="17959270" cy="9078959"/>
            <a:chOff x="58315" y="1147195"/>
            <a:chExt cx="8978596" cy="4538954"/>
          </a:xfrm>
        </p:grpSpPr>
        <p:pic>
          <p:nvPicPr>
            <p:cNvPr id="265" name="Image"/>
            <p:cNvPicPr>
              <a:picLocks noChangeAspect="1"/>
            </p:cNvPicPr>
            <p:nvPr/>
          </p:nvPicPr>
          <p:blipFill>
            <a:blip r:embed="rId2"/>
            <a:stretch>
              <a:fillRect/>
            </a:stretch>
          </p:blipFill>
          <p:spPr>
            <a:xfrm>
              <a:off x="7914794" y="1666364"/>
              <a:ext cx="745300" cy="449500"/>
            </a:xfrm>
            <a:prstGeom prst="rect">
              <a:avLst/>
            </a:prstGeom>
          </p:spPr>
        </p:pic>
        <p:pic>
          <p:nvPicPr>
            <p:cNvPr id="236" name="Image"/>
            <p:cNvPicPr>
              <a:picLocks noChangeAspect="1"/>
            </p:cNvPicPr>
            <p:nvPr/>
          </p:nvPicPr>
          <p:blipFill>
            <a:blip r:embed="rId3"/>
            <a:stretch>
              <a:fillRect/>
            </a:stretch>
          </p:blipFill>
          <p:spPr>
            <a:xfrm>
              <a:off x="7386994" y="4093664"/>
              <a:ext cx="742400" cy="452400"/>
            </a:xfrm>
            <a:prstGeom prst="rect">
              <a:avLst/>
            </a:prstGeom>
          </p:spPr>
        </p:pic>
        <p:pic>
          <p:nvPicPr>
            <p:cNvPr id="267" name="Image"/>
            <p:cNvPicPr>
              <a:picLocks noChangeAspect="1"/>
            </p:cNvPicPr>
            <p:nvPr/>
          </p:nvPicPr>
          <p:blipFill>
            <a:blip r:embed="rId4"/>
            <a:stretch>
              <a:fillRect/>
            </a:stretch>
          </p:blipFill>
          <p:spPr>
            <a:xfrm>
              <a:off x="3240162" y="2975032"/>
              <a:ext cx="1496064" cy="558164"/>
            </a:xfrm>
            <a:prstGeom prst="rect">
              <a:avLst/>
            </a:prstGeom>
          </p:spPr>
        </p:pic>
        <p:sp>
          <p:nvSpPr>
            <p:cNvPr id="103" name="MMConnector"/>
            <p:cNvSpPr/>
            <p:nvPr/>
          </p:nvSpPr>
          <p:spPr>
            <a:xfrm>
              <a:off x="4426964" y="2973675"/>
              <a:ext cx="182700" cy="1836879"/>
            </a:xfrm>
            <a:custGeom>
              <a:avLst/>
              <a:gdLst/>
              <a:ahLst/>
              <a:cxnLst/>
              <a:rect l="0" t="0" r="0" b="0"/>
              <a:pathLst>
                <a:path w="182700" h="1836879" fill="none">
                  <a:moveTo>
                    <a:pt x="328570" y="918439"/>
                  </a:moveTo>
                  <a:lnTo>
                    <a:pt x="419920" y="918439"/>
                  </a:lnTo>
                  <a:lnTo>
                    <a:pt x="419920" y="-901039"/>
                  </a:lnTo>
                  <a:cubicBezTo>
                    <a:pt x="419920" y="-910644"/>
                    <a:pt x="427715" y="-918439"/>
                    <a:pt x="437320" y="-918439"/>
                  </a:cubicBezTo>
                  <a:lnTo>
                    <a:pt x="511270" y="-918439"/>
                  </a:lnTo>
                </a:path>
              </a:pathLst>
            </a:custGeom>
            <a:noFill/>
            <a:ln w="8700" cap="rnd">
              <a:solidFill>
                <a:srgbClr val="454545"/>
              </a:solidFill>
              <a:round/>
            </a:ln>
          </p:spPr>
        </p:sp>
        <p:sp>
          <p:nvSpPr>
            <p:cNvPr id="105" name="MMConnector"/>
            <p:cNvSpPr/>
            <p:nvPr/>
          </p:nvSpPr>
          <p:spPr>
            <a:xfrm>
              <a:off x="4426964" y="3549529"/>
              <a:ext cx="182700" cy="685170"/>
            </a:xfrm>
            <a:custGeom>
              <a:avLst/>
              <a:gdLst/>
              <a:ahLst/>
              <a:cxnLst/>
              <a:rect l="0" t="0" r="0" b="0"/>
              <a:pathLst>
                <a:path w="182700" h="685170" fill="none">
                  <a:moveTo>
                    <a:pt x="328570" y="342585"/>
                  </a:moveTo>
                  <a:lnTo>
                    <a:pt x="419920" y="342585"/>
                  </a:lnTo>
                  <a:lnTo>
                    <a:pt x="419920" y="-325185"/>
                  </a:lnTo>
                  <a:cubicBezTo>
                    <a:pt x="419920" y="-334790"/>
                    <a:pt x="427715" y="-342585"/>
                    <a:pt x="437320" y="-342585"/>
                  </a:cubicBezTo>
                  <a:lnTo>
                    <a:pt x="511270" y="-342585"/>
                  </a:lnTo>
                </a:path>
              </a:pathLst>
            </a:custGeom>
            <a:noFill/>
            <a:ln w="8700" cap="rnd">
              <a:solidFill>
                <a:srgbClr val="454545"/>
              </a:solidFill>
              <a:round/>
            </a:ln>
          </p:spPr>
        </p:sp>
        <p:sp>
          <p:nvSpPr>
            <p:cNvPr id="109" name="MMConnector"/>
            <p:cNvSpPr/>
            <p:nvPr/>
          </p:nvSpPr>
          <p:spPr>
            <a:xfrm>
              <a:off x="4426964" y="4225841"/>
              <a:ext cx="182700" cy="667454"/>
            </a:xfrm>
            <a:custGeom>
              <a:avLst/>
              <a:gdLst/>
              <a:ahLst/>
              <a:cxnLst/>
              <a:rect l="0" t="0" r="0" b="0"/>
              <a:pathLst>
                <a:path w="182700" h="667454" fill="none">
                  <a:moveTo>
                    <a:pt x="328570" y="-333727"/>
                  </a:moveTo>
                  <a:lnTo>
                    <a:pt x="419920" y="-333727"/>
                  </a:lnTo>
                  <a:lnTo>
                    <a:pt x="419920" y="316327"/>
                  </a:lnTo>
                  <a:cubicBezTo>
                    <a:pt x="419920" y="325932"/>
                    <a:pt x="427715" y="333727"/>
                    <a:pt x="437320" y="333727"/>
                  </a:cubicBezTo>
                  <a:lnTo>
                    <a:pt x="511270" y="333727"/>
                  </a:lnTo>
                </a:path>
              </a:pathLst>
            </a:custGeom>
            <a:noFill/>
            <a:ln w="8700" cap="rnd">
              <a:solidFill>
                <a:srgbClr val="454545"/>
              </a:solidFill>
              <a:round/>
            </a:ln>
          </p:spPr>
        </p:sp>
        <p:sp>
          <p:nvSpPr>
            <p:cNvPr id="114" name="MMConnector"/>
            <p:cNvSpPr/>
            <p:nvPr/>
          </p:nvSpPr>
          <p:spPr>
            <a:xfrm>
              <a:off x="4426964" y="4810554"/>
              <a:ext cx="182700" cy="1836879"/>
            </a:xfrm>
            <a:custGeom>
              <a:avLst/>
              <a:gdLst/>
              <a:ahLst/>
              <a:cxnLst/>
              <a:rect l="0" t="0" r="0" b="0"/>
              <a:pathLst>
                <a:path w="182700" h="1836879" fill="none">
                  <a:moveTo>
                    <a:pt x="328570" y="-918439"/>
                  </a:moveTo>
                  <a:lnTo>
                    <a:pt x="419920" y="-918439"/>
                  </a:lnTo>
                  <a:lnTo>
                    <a:pt x="419920" y="901039"/>
                  </a:lnTo>
                  <a:cubicBezTo>
                    <a:pt x="419920" y="910644"/>
                    <a:pt x="427715" y="918439"/>
                    <a:pt x="437320" y="918439"/>
                  </a:cubicBezTo>
                  <a:lnTo>
                    <a:pt x="511270" y="918439"/>
                  </a:lnTo>
                </a:path>
              </a:pathLst>
            </a:custGeom>
            <a:noFill/>
            <a:ln w="8700" cap="rnd">
              <a:solidFill>
                <a:srgbClr val="454545"/>
              </a:solidFill>
              <a:round/>
            </a:ln>
          </p:spPr>
        </p:sp>
        <p:sp>
          <p:nvSpPr>
            <p:cNvPr id="129" name="MMConnector"/>
            <p:cNvSpPr/>
            <p:nvPr/>
          </p:nvSpPr>
          <p:spPr>
            <a:xfrm>
              <a:off x="5751684" y="1930717"/>
              <a:ext cx="78300" cy="249038"/>
            </a:xfrm>
            <a:custGeom>
              <a:avLst/>
              <a:gdLst/>
              <a:ahLst/>
              <a:cxnLst/>
              <a:rect l="0" t="0" r="0" b="0"/>
              <a:pathLst>
                <a:path w="78300" h="249038" fill="none">
                  <a:moveTo>
                    <a:pt x="-39150" y="124519"/>
                  </a:moveTo>
                  <a:lnTo>
                    <a:pt x="0" y="124519"/>
                  </a:lnTo>
                  <a:lnTo>
                    <a:pt x="0" y="-107119"/>
                  </a:lnTo>
                  <a:cubicBezTo>
                    <a:pt x="0" y="-116724"/>
                    <a:pt x="7795" y="-124519"/>
                    <a:pt x="17400" y="-124519"/>
                  </a:cubicBezTo>
                  <a:lnTo>
                    <a:pt x="39150" y="-124519"/>
                  </a:lnTo>
                </a:path>
              </a:pathLst>
            </a:custGeom>
            <a:noFill/>
            <a:ln w="2900" cap="rnd">
              <a:solidFill>
                <a:srgbClr val="454545"/>
              </a:solidFill>
              <a:round/>
            </a:ln>
          </p:spPr>
        </p:sp>
        <p:sp>
          <p:nvSpPr>
            <p:cNvPr id="131" name="MMConnector"/>
            <p:cNvSpPr/>
            <p:nvPr/>
          </p:nvSpPr>
          <p:spPr>
            <a:xfrm>
              <a:off x="5751684" y="2044904"/>
              <a:ext cx="39150" cy="20663"/>
            </a:xfrm>
            <a:custGeom>
              <a:avLst/>
              <a:gdLst/>
              <a:ahLst/>
              <a:cxnLst/>
              <a:rect l="0" t="0" r="0" b="0"/>
              <a:pathLst>
                <a:path w="39150" h="20663" fill="none">
                  <a:moveTo>
                    <a:pt x="0" y="10331"/>
                  </a:moveTo>
                  <a:lnTo>
                    <a:pt x="0" y="7069"/>
                  </a:lnTo>
                  <a:cubicBezTo>
                    <a:pt x="0" y="-2536"/>
                    <a:pt x="7795" y="-10331"/>
                    <a:pt x="17400" y="-10331"/>
                  </a:cubicBezTo>
                  <a:lnTo>
                    <a:pt x="39150" y="-10331"/>
                  </a:lnTo>
                </a:path>
              </a:pathLst>
            </a:custGeom>
            <a:noFill/>
            <a:ln w="2900" cap="rnd">
              <a:solidFill>
                <a:srgbClr val="454545"/>
              </a:solidFill>
              <a:round/>
            </a:ln>
          </p:spPr>
        </p:sp>
        <p:sp>
          <p:nvSpPr>
            <p:cNvPr id="133" name="MMConnector"/>
            <p:cNvSpPr/>
            <p:nvPr/>
          </p:nvSpPr>
          <p:spPr>
            <a:xfrm>
              <a:off x="5751684" y="2179754"/>
              <a:ext cx="39150" cy="249038"/>
            </a:xfrm>
            <a:custGeom>
              <a:avLst/>
              <a:gdLst/>
              <a:ahLst/>
              <a:cxnLst/>
              <a:rect l="0" t="0" r="0" b="0"/>
              <a:pathLst>
                <a:path w="39150" h="249038" fill="none">
                  <a:moveTo>
                    <a:pt x="0" y="-124519"/>
                  </a:moveTo>
                  <a:lnTo>
                    <a:pt x="0" y="107119"/>
                  </a:lnTo>
                  <a:cubicBezTo>
                    <a:pt x="0" y="116724"/>
                    <a:pt x="7795" y="124519"/>
                    <a:pt x="17400" y="124519"/>
                  </a:cubicBezTo>
                  <a:lnTo>
                    <a:pt x="39150" y="124519"/>
                  </a:lnTo>
                </a:path>
              </a:pathLst>
            </a:custGeom>
            <a:noFill/>
            <a:ln w="2900" cap="rnd">
              <a:solidFill>
                <a:srgbClr val="454545"/>
              </a:solidFill>
              <a:round/>
            </a:ln>
          </p:spPr>
        </p:sp>
        <p:sp>
          <p:nvSpPr>
            <p:cNvPr id="135" name="MMConnector"/>
            <p:cNvSpPr/>
            <p:nvPr/>
          </p:nvSpPr>
          <p:spPr>
            <a:xfrm>
              <a:off x="6146838" y="1783361"/>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137" name="MMConnector"/>
            <p:cNvSpPr/>
            <p:nvPr/>
          </p:nvSpPr>
          <p:spPr>
            <a:xfrm>
              <a:off x="6146838" y="1829036"/>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140" name="MMConnector"/>
            <p:cNvSpPr/>
            <p:nvPr/>
          </p:nvSpPr>
          <p:spPr>
            <a:xfrm>
              <a:off x="6221890" y="1988898"/>
              <a:ext cx="125280" cy="91350"/>
            </a:xfrm>
            <a:custGeom>
              <a:avLst/>
              <a:gdLst/>
              <a:ahLst/>
              <a:cxnLst/>
              <a:rect l="0" t="0" r="0" b="0"/>
              <a:pathLst>
                <a:path w="125280" h="91350" fill="none">
                  <a:moveTo>
                    <a:pt x="-62640" y="45675"/>
                  </a:moveTo>
                  <a:lnTo>
                    <a:pt x="-30740" y="45675"/>
                  </a:lnTo>
                  <a:cubicBezTo>
                    <a:pt x="16449" y="-45675"/>
                    <a:pt x="16449" y="-45675"/>
                    <a:pt x="62640" y="-45675"/>
                  </a:cubicBezTo>
                </a:path>
              </a:pathLst>
            </a:custGeom>
            <a:noFill/>
            <a:ln w="2900" cap="rnd">
              <a:solidFill>
                <a:srgbClr val="454545"/>
              </a:solidFill>
              <a:round/>
            </a:ln>
          </p:spPr>
        </p:sp>
        <p:sp>
          <p:nvSpPr>
            <p:cNvPr id="142" name="MMConnector"/>
            <p:cNvSpPr/>
            <p:nvPr/>
          </p:nvSpPr>
          <p:spPr>
            <a:xfrm>
              <a:off x="6221890" y="2034573"/>
              <a:ext cx="93380" cy="2900"/>
            </a:xfrm>
            <a:custGeom>
              <a:avLst/>
              <a:gdLst/>
              <a:ahLst/>
              <a:cxnLst/>
              <a:rect l="0" t="0" r="0" b="0"/>
              <a:pathLst>
                <a:path w="93380" h="2900" fill="none">
                  <a:moveTo>
                    <a:pt x="-30740" y="0"/>
                  </a:moveTo>
                  <a:cubicBezTo>
                    <a:pt x="16449" y="0"/>
                    <a:pt x="16449" y="0"/>
                    <a:pt x="62640" y="0"/>
                  </a:cubicBezTo>
                </a:path>
              </a:pathLst>
            </a:custGeom>
            <a:noFill/>
            <a:ln w="2900" cap="rnd">
              <a:solidFill>
                <a:srgbClr val="454545"/>
              </a:solidFill>
              <a:round/>
            </a:ln>
          </p:spPr>
        </p:sp>
        <p:sp>
          <p:nvSpPr>
            <p:cNvPr id="144" name="MMConnector"/>
            <p:cNvSpPr/>
            <p:nvPr/>
          </p:nvSpPr>
          <p:spPr>
            <a:xfrm>
              <a:off x="6221890" y="2080248"/>
              <a:ext cx="93380" cy="91350"/>
            </a:xfrm>
            <a:custGeom>
              <a:avLst/>
              <a:gdLst/>
              <a:ahLst/>
              <a:cxnLst/>
              <a:rect l="0" t="0" r="0" b="0"/>
              <a:pathLst>
                <a:path w="93380" h="91350" fill="none">
                  <a:moveTo>
                    <a:pt x="-30740" y="-45675"/>
                  </a:moveTo>
                  <a:cubicBezTo>
                    <a:pt x="16449" y="45675"/>
                    <a:pt x="16449" y="45675"/>
                    <a:pt x="62640" y="45675"/>
                  </a:cubicBezTo>
                </a:path>
              </a:pathLst>
            </a:custGeom>
            <a:noFill/>
            <a:ln w="2900" cap="rnd">
              <a:solidFill>
                <a:srgbClr val="454545"/>
              </a:solidFill>
              <a:round/>
            </a:ln>
          </p:spPr>
        </p:sp>
        <p:sp>
          <p:nvSpPr>
            <p:cNvPr id="146" name="MMConnector"/>
            <p:cNvSpPr/>
            <p:nvPr/>
          </p:nvSpPr>
          <p:spPr>
            <a:xfrm>
              <a:off x="6123290" y="2274548"/>
              <a:ext cx="125280" cy="59450"/>
            </a:xfrm>
            <a:custGeom>
              <a:avLst/>
              <a:gdLst/>
              <a:ahLst/>
              <a:cxnLst/>
              <a:rect l="0" t="0" r="0" b="0"/>
              <a:pathLst>
                <a:path w="125280" h="59450" fill="none">
                  <a:moveTo>
                    <a:pt x="-62640" y="29725"/>
                  </a:moveTo>
                  <a:lnTo>
                    <a:pt x="-30740" y="29725"/>
                  </a:lnTo>
                  <a:cubicBezTo>
                    <a:pt x="16449" y="-29725"/>
                    <a:pt x="16449" y="-29725"/>
                    <a:pt x="62640" y="-29725"/>
                  </a:cubicBezTo>
                </a:path>
              </a:pathLst>
            </a:custGeom>
            <a:noFill/>
            <a:ln w="2900" cap="rnd">
              <a:solidFill>
                <a:srgbClr val="454545"/>
              </a:solidFill>
              <a:round/>
            </a:ln>
          </p:spPr>
        </p:sp>
        <p:sp>
          <p:nvSpPr>
            <p:cNvPr id="148" name="MMConnector"/>
            <p:cNvSpPr/>
            <p:nvPr/>
          </p:nvSpPr>
          <p:spPr>
            <a:xfrm>
              <a:off x="6123290" y="2333998"/>
              <a:ext cx="93380" cy="59450"/>
            </a:xfrm>
            <a:custGeom>
              <a:avLst/>
              <a:gdLst/>
              <a:ahLst/>
              <a:cxnLst/>
              <a:rect l="0" t="0" r="0" b="0"/>
              <a:pathLst>
                <a:path w="93380" h="59450" fill="none">
                  <a:moveTo>
                    <a:pt x="-30740" y="-29725"/>
                  </a:moveTo>
                  <a:cubicBezTo>
                    <a:pt x="16449" y="29725"/>
                    <a:pt x="16449" y="29725"/>
                    <a:pt x="62640" y="29725"/>
                  </a:cubicBezTo>
                </a:path>
              </a:pathLst>
            </a:custGeom>
            <a:noFill/>
            <a:ln w="2900" cap="rnd">
              <a:solidFill>
                <a:srgbClr val="454545"/>
              </a:solidFill>
              <a:round/>
            </a:ln>
          </p:spPr>
        </p:sp>
        <p:sp>
          <p:nvSpPr>
            <p:cNvPr id="150" name="MMConnector"/>
            <p:cNvSpPr/>
            <p:nvPr/>
          </p:nvSpPr>
          <p:spPr>
            <a:xfrm>
              <a:off x="5609584" y="2902557"/>
              <a:ext cx="78300" cy="608774"/>
            </a:xfrm>
            <a:custGeom>
              <a:avLst/>
              <a:gdLst/>
              <a:ahLst/>
              <a:cxnLst/>
              <a:rect l="0" t="0" r="0" b="0"/>
              <a:pathLst>
                <a:path w="78300" h="608774" fill="none">
                  <a:moveTo>
                    <a:pt x="-39150" y="304387"/>
                  </a:moveTo>
                  <a:lnTo>
                    <a:pt x="0" y="304387"/>
                  </a:lnTo>
                  <a:lnTo>
                    <a:pt x="0" y="-286987"/>
                  </a:lnTo>
                  <a:cubicBezTo>
                    <a:pt x="0" y="-296592"/>
                    <a:pt x="7795" y="-304387"/>
                    <a:pt x="17400" y="-304387"/>
                  </a:cubicBezTo>
                  <a:lnTo>
                    <a:pt x="39150" y="-304387"/>
                  </a:lnTo>
                </a:path>
              </a:pathLst>
            </a:custGeom>
            <a:noFill/>
            <a:ln w="2900" cap="rnd">
              <a:solidFill>
                <a:srgbClr val="454545"/>
              </a:solidFill>
              <a:round/>
            </a:ln>
          </p:spPr>
        </p:sp>
        <p:sp>
          <p:nvSpPr>
            <p:cNvPr id="152" name="MMConnector"/>
            <p:cNvSpPr/>
            <p:nvPr/>
          </p:nvSpPr>
          <p:spPr>
            <a:xfrm>
              <a:off x="5609584" y="3233837"/>
              <a:ext cx="39150" cy="53786"/>
            </a:xfrm>
            <a:custGeom>
              <a:avLst/>
              <a:gdLst/>
              <a:ahLst/>
              <a:cxnLst/>
              <a:rect l="0" t="0" r="0" b="0"/>
              <a:pathLst>
                <a:path w="39150" h="53786" fill="none">
                  <a:moveTo>
                    <a:pt x="0" y="-26893"/>
                  </a:moveTo>
                  <a:lnTo>
                    <a:pt x="0" y="9493"/>
                  </a:lnTo>
                  <a:cubicBezTo>
                    <a:pt x="0" y="19098"/>
                    <a:pt x="7795" y="26893"/>
                    <a:pt x="17400" y="26893"/>
                  </a:cubicBezTo>
                  <a:lnTo>
                    <a:pt x="39150" y="26893"/>
                  </a:lnTo>
                </a:path>
              </a:pathLst>
            </a:custGeom>
            <a:noFill/>
            <a:ln w="2900" cap="rnd">
              <a:solidFill>
                <a:srgbClr val="454545"/>
              </a:solidFill>
              <a:round/>
            </a:ln>
          </p:spPr>
        </p:sp>
        <p:sp>
          <p:nvSpPr>
            <p:cNvPr id="154" name="MMConnector"/>
            <p:cNvSpPr/>
            <p:nvPr/>
          </p:nvSpPr>
          <p:spPr>
            <a:xfrm>
              <a:off x="5609584" y="3511331"/>
              <a:ext cx="39150" cy="608774"/>
            </a:xfrm>
            <a:custGeom>
              <a:avLst/>
              <a:gdLst/>
              <a:ahLst/>
              <a:cxnLst/>
              <a:rect l="0" t="0" r="0" b="0"/>
              <a:pathLst>
                <a:path w="39150" h="608774" fill="none">
                  <a:moveTo>
                    <a:pt x="0" y="-304387"/>
                  </a:moveTo>
                  <a:lnTo>
                    <a:pt x="0" y="286987"/>
                  </a:lnTo>
                  <a:cubicBezTo>
                    <a:pt x="0" y="296592"/>
                    <a:pt x="7795" y="304387"/>
                    <a:pt x="17400" y="304387"/>
                  </a:cubicBezTo>
                  <a:lnTo>
                    <a:pt x="39150" y="304387"/>
                  </a:lnTo>
                </a:path>
              </a:pathLst>
            </a:custGeom>
            <a:noFill/>
            <a:ln w="2900" cap="rnd">
              <a:solidFill>
                <a:srgbClr val="454545"/>
              </a:solidFill>
              <a:round/>
            </a:ln>
          </p:spPr>
        </p:sp>
        <p:sp>
          <p:nvSpPr>
            <p:cNvPr id="156" name="MMConnector"/>
            <p:cNvSpPr/>
            <p:nvPr/>
          </p:nvSpPr>
          <p:spPr>
            <a:xfrm>
              <a:off x="5757774" y="5534693"/>
              <a:ext cx="125280" cy="388600"/>
            </a:xfrm>
            <a:custGeom>
              <a:avLst/>
              <a:gdLst/>
              <a:ahLst/>
              <a:cxnLst/>
              <a:rect l="0" t="0" r="0" b="0"/>
              <a:pathLst>
                <a:path w="125280" h="388600" fill="none">
                  <a:moveTo>
                    <a:pt x="-62640" y="194300"/>
                  </a:moveTo>
                  <a:lnTo>
                    <a:pt x="-30740" y="194300"/>
                  </a:lnTo>
                  <a:cubicBezTo>
                    <a:pt x="16449" y="-194300"/>
                    <a:pt x="16449" y="-194300"/>
                    <a:pt x="62640" y="-194300"/>
                  </a:cubicBezTo>
                </a:path>
              </a:pathLst>
            </a:custGeom>
            <a:noFill/>
            <a:ln w="2900" cap="rnd">
              <a:solidFill>
                <a:srgbClr val="454545"/>
              </a:solidFill>
              <a:round/>
            </a:ln>
          </p:spPr>
        </p:sp>
        <p:sp>
          <p:nvSpPr>
            <p:cNvPr id="158" name="MMConnector"/>
            <p:cNvSpPr/>
            <p:nvPr/>
          </p:nvSpPr>
          <p:spPr>
            <a:xfrm>
              <a:off x="5757774" y="5772493"/>
              <a:ext cx="93380" cy="87000"/>
            </a:xfrm>
            <a:custGeom>
              <a:avLst/>
              <a:gdLst/>
              <a:ahLst/>
              <a:cxnLst/>
              <a:rect l="0" t="0" r="0" b="0"/>
              <a:pathLst>
                <a:path w="93380" h="87000" fill="none">
                  <a:moveTo>
                    <a:pt x="-30740" y="-43500"/>
                  </a:moveTo>
                  <a:cubicBezTo>
                    <a:pt x="16449" y="43500"/>
                    <a:pt x="16449" y="43500"/>
                    <a:pt x="62640" y="43500"/>
                  </a:cubicBezTo>
                </a:path>
              </a:pathLst>
            </a:custGeom>
            <a:noFill/>
            <a:ln w="2900" cap="rnd">
              <a:solidFill>
                <a:srgbClr val="454545"/>
              </a:solidFill>
              <a:round/>
            </a:ln>
          </p:spPr>
        </p:sp>
        <p:sp>
          <p:nvSpPr>
            <p:cNvPr id="160" name="MMConnector"/>
            <p:cNvSpPr/>
            <p:nvPr/>
          </p:nvSpPr>
          <p:spPr>
            <a:xfrm>
              <a:off x="5757774" y="5923293"/>
              <a:ext cx="93380" cy="388600"/>
            </a:xfrm>
            <a:custGeom>
              <a:avLst/>
              <a:gdLst/>
              <a:ahLst/>
              <a:cxnLst/>
              <a:rect l="0" t="0" r="0" b="0"/>
              <a:pathLst>
                <a:path w="93380" h="388600" fill="none">
                  <a:moveTo>
                    <a:pt x="-30740" y="-194300"/>
                  </a:moveTo>
                  <a:cubicBezTo>
                    <a:pt x="16449" y="194300"/>
                    <a:pt x="16449" y="194300"/>
                    <a:pt x="62640" y="194300"/>
                  </a:cubicBezTo>
                </a:path>
              </a:pathLst>
            </a:custGeom>
            <a:noFill/>
            <a:ln w="2900" cap="rnd">
              <a:solidFill>
                <a:srgbClr val="454545"/>
              </a:solidFill>
              <a:round/>
            </a:ln>
          </p:spPr>
        </p:sp>
        <p:sp>
          <p:nvSpPr>
            <p:cNvPr id="162" name="MMConnector"/>
            <p:cNvSpPr/>
            <p:nvPr/>
          </p:nvSpPr>
          <p:spPr>
            <a:xfrm>
              <a:off x="5699774" y="4385931"/>
              <a:ext cx="125280" cy="347275"/>
            </a:xfrm>
            <a:custGeom>
              <a:avLst/>
              <a:gdLst/>
              <a:ahLst/>
              <a:cxnLst/>
              <a:rect l="0" t="0" r="0" b="0"/>
              <a:pathLst>
                <a:path w="125280" h="347275" fill="none">
                  <a:moveTo>
                    <a:pt x="-62640" y="173638"/>
                  </a:moveTo>
                  <a:lnTo>
                    <a:pt x="-30740" y="173638"/>
                  </a:lnTo>
                  <a:cubicBezTo>
                    <a:pt x="16449" y="-173637"/>
                    <a:pt x="16449" y="-173637"/>
                    <a:pt x="62640" y="-173637"/>
                  </a:cubicBezTo>
                </a:path>
              </a:pathLst>
            </a:custGeom>
            <a:noFill/>
            <a:ln w="2900" cap="rnd">
              <a:solidFill>
                <a:srgbClr val="454545"/>
              </a:solidFill>
              <a:round/>
            </a:ln>
          </p:spPr>
        </p:sp>
        <p:sp>
          <p:nvSpPr>
            <p:cNvPr id="164" name="MMConnector"/>
            <p:cNvSpPr/>
            <p:nvPr/>
          </p:nvSpPr>
          <p:spPr>
            <a:xfrm>
              <a:off x="5699774" y="4552681"/>
              <a:ext cx="93380" cy="13775"/>
            </a:xfrm>
            <a:custGeom>
              <a:avLst/>
              <a:gdLst/>
              <a:ahLst/>
              <a:cxnLst/>
              <a:rect l="0" t="0" r="0" b="0"/>
              <a:pathLst>
                <a:path w="93380" h="13775" fill="none">
                  <a:moveTo>
                    <a:pt x="-30740" y="6888"/>
                  </a:moveTo>
                  <a:cubicBezTo>
                    <a:pt x="16449" y="-6887"/>
                    <a:pt x="16449" y="-6887"/>
                    <a:pt x="62640" y="-6887"/>
                  </a:cubicBezTo>
                </a:path>
              </a:pathLst>
            </a:custGeom>
            <a:noFill/>
            <a:ln w="2900" cap="rnd">
              <a:solidFill>
                <a:srgbClr val="454545"/>
              </a:solidFill>
              <a:round/>
            </a:ln>
          </p:spPr>
        </p:sp>
        <p:sp>
          <p:nvSpPr>
            <p:cNvPr id="166" name="MMConnector"/>
            <p:cNvSpPr/>
            <p:nvPr/>
          </p:nvSpPr>
          <p:spPr>
            <a:xfrm>
              <a:off x="5699774" y="4733206"/>
              <a:ext cx="93380" cy="347275"/>
            </a:xfrm>
            <a:custGeom>
              <a:avLst/>
              <a:gdLst/>
              <a:ahLst/>
              <a:cxnLst/>
              <a:rect l="0" t="0" r="0" b="0"/>
              <a:pathLst>
                <a:path w="93380" h="347275" fill="none">
                  <a:moveTo>
                    <a:pt x="-30740" y="-173637"/>
                  </a:moveTo>
                  <a:cubicBezTo>
                    <a:pt x="16449" y="173638"/>
                    <a:pt x="16449" y="173638"/>
                    <a:pt x="62640" y="173638"/>
                  </a:cubicBezTo>
                </a:path>
              </a:pathLst>
            </a:custGeom>
            <a:noFill/>
            <a:ln w="2900" cap="rnd">
              <a:solidFill>
                <a:srgbClr val="454545"/>
              </a:solidFill>
              <a:round/>
            </a:ln>
          </p:spPr>
        </p:sp>
        <p:sp>
          <p:nvSpPr>
            <p:cNvPr id="170" name="MMConnector"/>
            <p:cNvSpPr/>
            <p:nvPr/>
          </p:nvSpPr>
          <p:spPr>
            <a:xfrm>
              <a:off x="6084092" y="2598171"/>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172" name="MMConnector"/>
            <p:cNvSpPr/>
            <p:nvPr/>
          </p:nvSpPr>
          <p:spPr>
            <a:xfrm>
              <a:off x="6169659" y="3165937"/>
              <a:ext cx="125280" cy="189588"/>
            </a:xfrm>
            <a:custGeom>
              <a:avLst/>
              <a:gdLst/>
              <a:ahLst/>
              <a:cxnLst/>
              <a:rect l="0" t="0" r="0" b="0"/>
              <a:pathLst>
                <a:path w="125280" h="189588" fill="none">
                  <a:moveTo>
                    <a:pt x="-62640" y="94794"/>
                  </a:moveTo>
                  <a:lnTo>
                    <a:pt x="-30740" y="94794"/>
                  </a:lnTo>
                  <a:cubicBezTo>
                    <a:pt x="16449" y="-94794"/>
                    <a:pt x="16449" y="-94794"/>
                    <a:pt x="62640" y="-94794"/>
                  </a:cubicBezTo>
                </a:path>
              </a:pathLst>
            </a:custGeom>
            <a:noFill/>
            <a:ln w="2900" cap="rnd">
              <a:solidFill>
                <a:srgbClr val="454545"/>
              </a:solidFill>
              <a:round/>
            </a:ln>
          </p:spPr>
        </p:sp>
        <p:sp>
          <p:nvSpPr>
            <p:cNvPr id="174" name="MMConnector"/>
            <p:cNvSpPr/>
            <p:nvPr/>
          </p:nvSpPr>
          <p:spPr>
            <a:xfrm>
              <a:off x="6169659" y="3355524"/>
              <a:ext cx="93380" cy="189588"/>
            </a:xfrm>
            <a:custGeom>
              <a:avLst/>
              <a:gdLst/>
              <a:ahLst/>
              <a:cxnLst/>
              <a:rect l="0" t="0" r="0" b="0"/>
              <a:pathLst>
                <a:path w="93380" h="189588" fill="none">
                  <a:moveTo>
                    <a:pt x="-30740" y="-94794"/>
                  </a:moveTo>
                  <a:cubicBezTo>
                    <a:pt x="16449" y="94794"/>
                    <a:pt x="16449" y="94794"/>
                    <a:pt x="62640" y="94794"/>
                  </a:cubicBezTo>
                </a:path>
              </a:pathLst>
            </a:custGeom>
            <a:noFill/>
            <a:ln w="2900" cap="rnd">
              <a:solidFill>
                <a:srgbClr val="454545"/>
              </a:solidFill>
              <a:round/>
            </a:ln>
          </p:spPr>
        </p:sp>
        <p:sp>
          <p:nvSpPr>
            <p:cNvPr id="176" name="MMConnector"/>
            <p:cNvSpPr/>
            <p:nvPr/>
          </p:nvSpPr>
          <p:spPr>
            <a:xfrm>
              <a:off x="6680639" y="2927231"/>
              <a:ext cx="125280" cy="287825"/>
            </a:xfrm>
            <a:custGeom>
              <a:avLst/>
              <a:gdLst/>
              <a:ahLst/>
              <a:cxnLst/>
              <a:rect l="0" t="0" r="0" b="0"/>
              <a:pathLst>
                <a:path w="125280" h="287825" fill="none">
                  <a:moveTo>
                    <a:pt x="-62640" y="143913"/>
                  </a:moveTo>
                  <a:lnTo>
                    <a:pt x="-30740" y="143913"/>
                  </a:lnTo>
                  <a:cubicBezTo>
                    <a:pt x="16449" y="-143912"/>
                    <a:pt x="16449" y="-143912"/>
                    <a:pt x="62640" y="-143912"/>
                  </a:cubicBezTo>
                </a:path>
              </a:pathLst>
            </a:custGeom>
            <a:noFill/>
            <a:ln w="2900" cap="rnd">
              <a:solidFill>
                <a:srgbClr val="454545"/>
              </a:solidFill>
              <a:round/>
            </a:ln>
          </p:spPr>
        </p:sp>
        <p:sp>
          <p:nvSpPr>
            <p:cNvPr id="178" name="MMConnector"/>
            <p:cNvSpPr/>
            <p:nvPr/>
          </p:nvSpPr>
          <p:spPr>
            <a:xfrm>
              <a:off x="6680639" y="2986681"/>
              <a:ext cx="93380" cy="168925"/>
            </a:xfrm>
            <a:custGeom>
              <a:avLst/>
              <a:gdLst/>
              <a:ahLst/>
              <a:cxnLst/>
              <a:rect l="0" t="0" r="0" b="0"/>
              <a:pathLst>
                <a:path w="93380" h="168925" fill="none">
                  <a:moveTo>
                    <a:pt x="-30740" y="84463"/>
                  </a:moveTo>
                  <a:cubicBezTo>
                    <a:pt x="16449" y="-84462"/>
                    <a:pt x="16449" y="-84462"/>
                    <a:pt x="62640" y="-84462"/>
                  </a:cubicBezTo>
                </a:path>
              </a:pathLst>
            </a:custGeom>
            <a:noFill/>
            <a:ln w="2900" cap="rnd">
              <a:solidFill>
                <a:srgbClr val="454545"/>
              </a:solidFill>
              <a:round/>
            </a:ln>
          </p:spPr>
        </p:sp>
        <p:sp>
          <p:nvSpPr>
            <p:cNvPr id="180" name="MMConnector"/>
            <p:cNvSpPr/>
            <p:nvPr/>
          </p:nvSpPr>
          <p:spPr>
            <a:xfrm>
              <a:off x="6680639" y="3032356"/>
              <a:ext cx="93380" cy="77575"/>
            </a:xfrm>
            <a:custGeom>
              <a:avLst/>
              <a:gdLst/>
              <a:ahLst/>
              <a:cxnLst/>
              <a:rect l="0" t="0" r="0" b="0"/>
              <a:pathLst>
                <a:path w="93380" h="77575" fill="none">
                  <a:moveTo>
                    <a:pt x="-30740" y="38788"/>
                  </a:moveTo>
                  <a:cubicBezTo>
                    <a:pt x="16449" y="-38787"/>
                    <a:pt x="16449" y="-38787"/>
                    <a:pt x="62640" y="-38787"/>
                  </a:cubicBezTo>
                </a:path>
              </a:pathLst>
            </a:custGeom>
            <a:noFill/>
            <a:ln w="2900" cap="rnd">
              <a:solidFill>
                <a:srgbClr val="454545"/>
              </a:solidFill>
              <a:round/>
            </a:ln>
          </p:spPr>
        </p:sp>
        <p:sp>
          <p:nvSpPr>
            <p:cNvPr id="182" name="MMConnector"/>
            <p:cNvSpPr/>
            <p:nvPr/>
          </p:nvSpPr>
          <p:spPr>
            <a:xfrm>
              <a:off x="6680639" y="3078031"/>
              <a:ext cx="93380" cy="13775"/>
            </a:xfrm>
            <a:custGeom>
              <a:avLst/>
              <a:gdLst/>
              <a:ahLst/>
              <a:cxnLst/>
              <a:rect l="0" t="0" r="0" b="0"/>
              <a:pathLst>
                <a:path w="93380" h="13775" fill="none">
                  <a:moveTo>
                    <a:pt x="-30740" y="-6887"/>
                  </a:moveTo>
                  <a:cubicBezTo>
                    <a:pt x="16449" y="6888"/>
                    <a:pt x="16449" y="6888"/>
                    <a:pt x="62640" y="6888"/>
                  </a:cubicBezTo>
                </a:path>
              </a:pathLst>
            </a:custGeom>
            <a:noFill/>
            <a:ln w="2900" cap="rnd">
              <a:solidFill>
                <a:srgbClr val="454545"/>
              </a:solidFill>
              <a:round/>
            </a:ln>
          </p:spPr>
        </p:sp>
        <p:sp>
          <p:nvSpPr>
            <p:cNvPr id="184" name="MMConnector"/>
            <p:cNvSpPr/>
            <p:nvPr/>
          </p:nvSpPr>
          <p:spPr>
            <a:xfrm>
              <a:off x="6680639" y="3123706"/>
              <a:ext cx="93380" cy="105125"/>
            </a:xfrm>
            <a:custGeom>
              <a:avLst/>
              <a:gdLst/>
              <a:ahLst/>
              <a:cxnLst/>
              <a:rect l="0" t="0" r="0" b="0"/>
              <a:pathLst>
                <a:path w="93380" h="105125" fill="none">
                  <a:moveTo>
                    <a:pt x="-30740" y="-52562"/>
                  </a:moveTo>
                  <a:cubicBezTo>
                    <a:pt x="16449" y="52563"/>
                    <a:pt x="16449" y="52563"/>
                    <a:pt x="62640" y="52563"/>
                  </a:cubicBezTo>
                </a:path>
              </a:pathLst>
            </a:custGeom>
            <a:noFill/>
            <a:ln w="2900" cap="rnd">
              <a:solidFill>
                <a:srgbClr val="454545"/>
              </a:solidFill>
              <a:round/>
            </a:ln>
          </p:spPr>
        </p:sp>
        <p:sp>
          <p:nvSpPr>
            <p:cNvPr id="186" name="MMConnector"/>
            <p:cNvSpPr/>
            <p:nvPr/>
          </p:nvSpPr>
          <p:spPr>
            <a:xfrm>
              <a:off x="6680639" y="3169381"/>
              <a:ext cx="93380" cy="196475"/>
            </a:xfrm>
            <a:custGeom>
              <a:avLst/>
              <a:gdLst/>
              <a:ahLst/>
              <a:cxnLst/>
              <a:rect l="0" t="0" r="0" b="0"/>
              <a:pathLst>
                <a:path w="93380" h="196475" fill="none">
                  <a:moveTo>
                    <a:pt x="-30740" y="-98237"/>
                  </a:moveTo>
                  <a:cubicBezTo>
                    <a:pt x="16449" y="98238"/>
                    <a:pt x="16449" y="98238"/>
                    <a:pt x="62640" y="98238"/>
                  </a:cubicBezTo>
                </a:path>
              </a:pathLst>
            </a:custGeom>
            <a:noFill/>
            <a:ln w="2900" cap="rnd">
              <a:solidFill>
                <a:srgbClr val="454545"/>
              </a:solidFill>
              <a:round/>
            </a:ln>
          </p:spPr>
        </p:sp>
        <p:sp>
          <p:nvSpPr>
            <p:cNvPr id="188" name="MMConnector"/>
            <p:cNvSpPr/>
            <p:nvPr/>
          </p:nvSpPr>
          <p:spPr>
            <a:xfrm>
              <a:off x="6680639" y="3215056"/>
              <a:ext cx="93380" cy="287825"/>
            </a:xfrm>
            <a:custGeom>
              <a:avLst/>
              <a:gdLst/>
              <a:ahLst/>
              <a:cxnLst/>
              <a:rect l="0" t="0" r="0" b="0"/>
              <a:pathLst>
                <a:path w="93380" h="287825" fill="none">
                  <a:moveTo>
                    <a:pt x="-30740" y="-143912"/>
                  </a:moveTo>
                  <a:cubicBezTo>
                    <a:pt x="16449" y="143913"/>
                    <a:pt x="16449" y="143913"/>
                    <a:pt x="62640" y="143913"/>
                  </a:cubicBezTo>
                </a:path>
              </a:pathLst>
            </a:custGeom>
            <a:noFill/>
            <a:ln w="2900" cap="rnd">
              <a:solidFill>
                <a:srgbClr val="454545"/>
              </a:solidFill>
              <a:round/>
            </a:ln>
          </p:spPr>
        </p:sp>
        <p:sp>
          <p:nvSpPr>
            <p:cNvPr id="190" name="MMConnector"/>
            <p:cNvSpPr/>
            <p:nvPr/>
          </p:nvSpPr>
          <p:spPr>
            <a:xfrm>
              <a:off x="6660339" y="3450318"/>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194" name="MMConnector"/>
            <p:cNvSpPr/>
            <p:nvPr/>
          </p:nvSpPr>
          <p:spPr>
            <a:xfrm>
              <a:off x="6049949" y="3747206"/>
              <a:ext cx="125280" cy="137025"/>
            </a:xfrm>
            <a:custGeom>
              <a:avLst/>
              <a:gdLst/>
              <a:ahLst/>
              <a:cxnLst/>
              <a:rect l="0" t="0" r="0" b="0"/>
              <a:pathLst>
                <a:path w="125280" h="137025" fill="none">
                  <a:moveTo>
                    <a:pt x="-62640" y="68513"/>
                  </a:moveTo>
                  <a:lnTo>
                    <a:pt x="-30740" y="68513"/>
                  </a:lnTo>
                  <a:cubicBezTo>
                    <a:pt x="16449" y="-68512"/>
                    <a:pt x="16449" y="-68512"/>
                    <a:pt x="62640" y="-68512"/>
                  </a:cubicBezTo>
                </a:path>
              </a:pathLst>
            </a:custGeom>
            <a:noFill/>
            <a:ln w="2900" cap="rnd">
              <a:solidFill>
                <a:srgbClr val="454545"/>
              </a:solidFill>
              <a:round/>
            </a:ln>
          </p:spPr>
        </p:sp>
        <p:sp>
          <p:nvSpPr>
            <p:cNvPr id="196" name="MMConnector"/>
            <p:cNvSpPr/>
            <p:nvPr/>
          </p:nvSpPr>
          <p:spPr>
            <a:xfrm>
              <a:off x="6049949" y="3884231"/>
              <a:ext cx="93380" cy="137025"/>
            </a:xfrm>
            <a:custGeom>
              <a:avLst/>
              <a:gdLst/>
              <a:ahLst/>
              <a:cxnLst/>
              <a:rect l="0" t="0" r="0" b="0"/>
              <a:pathLst>
                <a:path w="93380" h="137025" fill="none">
                  <a:moveTo>
                    <a:pt x="-30740" y="-68512"/>
                  </a:moveTo>
                  <a:cubicBezTo>
                    <a:pt x="16449" y="68513"/>
                    <a:pt x="16449" y="68513"/>
                    <a:pt x="62640" y="68513"/>
                  </a:cubicBezTo>
                </a:path>
              </a:pathLst>
            </a:custGeom>
            <a:noFill/>
            <a:ln w="2900" cap="rnd">
              <a:solidFill>
                <a:srgbClr val="454545"/>
              </a:solidFill>
              <a:round/>
            </a:ln>
          </p:spPr>
        </p:sp>
        <p:sp>
          <p:nvSpPr>
            <p:cNvPr id="198" name="MMConnector"/>
            <p:cNvSpPr/>
            <p:nvPr/>
          </p:nvSpPr>
          <p:spPr>
            <a:xfrm>
              <a:off x="6560929" y="392990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00" name="MMConnector"/>
            <p:cNvSpPr/>
            <p:nvPr/>
          </p:nvSpPr>
          <p:spPr>
            <a:xfrm>
              <a:off x="6560929" y="397558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02" name="MMConnector"/>
            <p:cNvSpPr/>
            <p:nvPr/>
          </p:nvSpPr>
          <p:spPr>
            <a:xfrm>
              <a:off x="6540629" y="3610181"/>
              <a:ext cx="125280" cy="137025"/>
            </a:xfrm>
            <a:custGeom>
              <a:avLst/>
              <a:gdLst/>
              <a:ahLst/>
              <a:cxnLst/>
              <a:rect l="0" t="0" r="0" b="0"/>
              <a:pathLst>
                <a:path w="125280" h="137025" fill="none">
                  <a:moveTo>
                    <a:pt x="-62640" y="68513"/>
                  </a:moveTo>
                  <a:lnTo>
                    <a:pt x="-30740" y="68513"/>
                  </a:lnTo>
                  <a:cubicBezTo>
                    <a:pt x="16449" y="-68512"/>
                    <a:pt x="16449" y="-68512"/>
                    <a:pt x="62640" y="-68512"/>
                  </a:cubicBezTo>
                </a:path>
              </a:pathLst>
            </a:custGeom>
            <a:noFill/>
            <a:ln w="2900" cap="rnd">
              <a:solidFill>
                <a:srgbClr val="454545"/>
              </a:solidFill>
              <a:round/>
            </a:ln>
          </p:spPr>
        </p:sp>
        <p:sp>
          <p:nvSpPr>
            <p:cNvPr id="204" name="MMConnector"/>
            <p:cNvSpPr/>
            <p:nvPr/>
          </p:nvSpPr>
          <p:spPr>
            <a:xfrm>
              <a:off x="6540629" y="3655856"/>
              <a:ext cx="93380" cy="45675"/>
            </a:xfrm>
            <a:custGeom>
              <a:avLst/>
              <a:gdLst/>
              <a:ahLst/>
              <a:cxnLst/>
              <a:rect l="0" t="0" r="0" b="0"/>
              <a:pathLst>
                <a:path w="93380" h="45675" fill="none">
                  <a:moveTo>
                    <a:pt x="-30740" y="22838"/>
                  </a:moveTo>
                  <a:cubicBezTo>
                    <a:pt x="16449" y="-22837"/>
                    <a:pt x="16449" y="-22837"/>
                    <a:pt x="62640" y="-22837"/>
                  </a:cubicBezTo>
                </a:path>
              </a:pathLst>
            </a:custGeom>
            <a:noFill/>
            <a:ln w="2900" cap="rnd">
              <a:solidFill>
                <a:srgbClr val="454545"/>
              </a:solidFill>
              <a:round/>
            </a:ln>
          </p:spPr>
        </p:sp>
        <p:sp>
          <p:nvSpPr>
            <p:cNvPr id="206" name="MMConnector"/>
            <p:cNvSpPr/>
            <p:nvPr/>
          </p:nvSpPr>
          <p:spPr>
            <a:xfrm>
              <a:off x="6540629" y="37015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08" name="MMConnector"/>
            <p:cNvSpPr/>
            <p:nvPr/>
          </p:nvSpPr>
          <p:spPr>
            <a:xfrm>
              <a:off x="6540629" y="3747206"/>
              <a:ext cx="93380" cy="137025"/>
            </a:xfrm>
            <a:custGeom>
              <a:avLst/>
              <a:gdLst/>
              <a:ahLst/>
              <a:cxnLst/>
              <a:rect l="0" t="0" r="0" b="0"/>
              <a:pathLst>
                <a:path w="93380" h="137025" fill="none">
                  <a:moveTo>
                    <a:pt x="-30740" y="-68512"/>
                  </a:moveTo>
                  <a:cubicBezTo>
                    <a:pt x="16449" y="68513"/>
                    <a:pt x="16449" y="68513"/>
                    <a:pt x="62640" y="68513"/>
                  </a:cubicBezTo>
                </a:path>
              </a:pathLst>
            </a:custGeom>
            <a:noFill/>
            <a:ln w="2900" cap="rnd">
              <a:solidFill>
                <a:srgbClr val="454545"/>
              </a:solidFill>
              <a:round/>
            </a:ln>
          </p:spPr>
        </p:sp>
        <p:sp>
          <p:nvSpPr>
            <p:cNvPr id="210" name="MMConnector"/>
            <p:cNvSpPr/>
            <p:nvPr/>
          </p:nvSpPr>
          <p:spPr>
            <a:xfrm>
              <a:off x="6120854" y="418945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12" name="MMConnector"/>
            <p:cNvSpPr/>
            <p:nvPr/>
          </p:nvSpPr>
          <p:spPr>
            <a:xfrm>
              <a:off x="6120854" y="42351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14" name="MMConnector"/>
            <p:cNvSpPr/>
            <p:nvPr/>
          </p:nvSpPr>
          <p:spPr>
            <a:xfrm>
              <a:off x="6184654" y="4447556"/>
              <a:ext cx="125280" cy="196475"/>
            </a:xfrm>
            <a:custGeom>
              <a:avLst/>
              <a:gdLst/>
              <a:ahLst/>
              <a:cxnLst/>
              <a:rect l="0" t="0" r="0" b="0"/>
              <a:pathLst>
                <a:path w="125280" h="196475" fill="none">
                  <a:moveTo>
                    <a:pt x="-62640" y="98238"/>
                  </a:moveTo>
                  <a:lnTo>
                    <a:pt x="-30740" y="98238"/>
                  </a:lnTo>
                  <a:cubicBezTo>
                    <a:pt x="16449" y="-98237"/>
                    <a:pt x="16449" y="-98237"/>
                    <a:pt x="62640" y="-98237"/>
                  </a:cubicBezTo>
                </a:path>
              </a:pathLst>
            </a:custGeom>
            <a:noFill/>
            <a:ln w="2900" cap="rnd">
              <a:solidFill>
                <a:srgbClr val="454545"/>
              </a:solidFill>
              <a:round/>
            </a:ln>
          </p:spPr>
        </p:sp>
        <p:sp>
          <p:nvSpPr>
            <p:cNvPr id="216" name="MMConnector"/>
            <p:cNvSpPr/>
            <p:nvPr/>
          </p:nvSpPr>
          <p:spPr>
            <a:xfrm>
              <a:off x="6184654" y="4493231"/>
              <a:ext cx="93380" cy="105125"/>
            </a:xfrm>
            <a:custGeom>
              <a:avLst/>
              <a:gdLst/>
              <a:ahLst/>
              <a:cxnLst/>
              <a:rect l="0" t="0" r="0" b="0"/>
              <a:pathLst>
                <a:path w="93380" h="105125" fill="none">
                  <a:moveTo>
                    <a:pt x="-30740" y="52563"/>
                  </a:moveTo>
                  <a:cubicBezTo>
                    <a:pt x="16449" y="-52562"/>
                    <a:pt x="16449" y="-52562"/>
                    <a:pt x="62640" y="-52562"/>
                  </a:cubicBezTo>
                </a:path>
              </a:pathLst>
            </a:custGeom>
            <a:noFill/>
            <a:ln w="2900" cap="rnd">
              <a:solidFill>
                <a:srgbClr val="454545"/>
              </a:solidFill>
              <a:round/>
            </a:ln>
          </p:spPr>
        </p:sp>
        <p:sp>
          <p:nvSpPr>
            <p:cNvPr id="218" name="MMConnector"/>
            <p:cNvSpPr/>
            <p:nvPr/>
          </p:nvSpPr>
          <p:spPr>
            <a:xfrm>
              <a:off x="6184654" y="4538906"/>
              <a:ext cx="93380" cy="13775"/>
            </a:xfrm>
            <a:custGeom>
              <a:avLst/>
              <a:gdLst/>
              <a:ahLst/>
              <a:cxnLst/>
              <a:rect l="0" t="0" r="0" b="0"/>
              <a:pathLst>
                <a:path w="93380" h="13775" fill="none">
                  <a:moveTo>
                    <a:pt x="-30740" y="6888"/>
                  </a:moveTo>
                  <a:cubicBezTo>
                    <a:pt x="16449" y="-6887"/>
                    <a:pt x="16449" y="-6887"/>
                    <a:pt x="62640" y="-6887"/>
                  </a:cubicBezTo>
                </a:path>
              </a:pathLst>
            </a:custGeom>
            <a:noFill/>
            <a:ln w="2900" cap="rnd">
              <a:solidFill>
                <a:srgbClr val="454545"/>
              </a:solidFill>
              <a:round/>
            </a:ln>
          </p:spPr>
        </p:sp>
        <p:sp>
          <p:nvSpPr>
            <p:cNvPr id="220" name="MMConnector"/>
            <p:cNvSpPr/>
            <p:nvPr/>
          </p:nvSpPr>
          <p:spPr>
            <a:xfrm>
              <a:off x="6184654" y="4584581"/>
              <a:ext cx="93380" cy="77575"/>
            </a:xfrm>
            <a:custGeom>
              <a:avLst/>
              <a:gdLst/>
              <a:ahLst/>
              <a:cxnLst/>
              <a:rect l="0" t="0" r="0" b="0"/>
              <a:pathLst>
                <a:path w="93380" h="77575" fill="none">
                  <a:moveTo>
                    <a:pt x="-30740" y="-38787"/>
                  </a:moveTo>
                  <a:cubicBezTo>
                    <a:pt x="16449" y="38788"/>
                    <a:pt x="16449" y="38788"/>
                    <a:pt x="62640" y="38788"/>
                  </a:cubicBezTo>
                </a:path>
              </a:pathLst>
            </a:custGeom>
            <a:noFill/>
            <a:ln w="2900" cap="rnd">
              <a:solidFill>
                <a:srgbClr val="454545"/>
              </a:solidFill>
              <a:round/>
            </a:ln>
          </p:spPr>
        </p:sp>
        <p:sp>
          <p:nvSpPr>
            <p:cNvPr id="222" name="MMConnector"/>
            <p:cNvSpPr/>
            <p:nvPr/>
          </p:nvSpPr>
          <p:spPr>
            <a:xfrm>
              <a:off x="6086054" y="4906843"/>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224" name="MMConnector"/>
            <p:cNvSpPr/>
            <p:nvPr/>
          </p:nvSpPr>
          <p:spPr>
            <a:xfrm>
              <a:off x="6817434" y="488400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30" name="MMConnector"/>
            <p:cNvSpPr/>
            <p:nvPr/>
          </p:nvSpPr>
          <p:spPr>
            <a:xfrm>
              <a:off x="6184654" y="4644031"/>
              <a:ext cx="93380" cy="196475"/>
            </a:xfrm>
            <a:custGeom>
              <a:avLst/>
              <a:gdLst/>
              <a:ahLst/>
              <a:cxnLst/>
              <a:rect l="0" t="0" r="0" b="0"/>
              <a:pathLst>
                <a:path w="93380" h="196475" fill="none">
                  <a:moveTo>
                    <a:pt x="-30740" y="-98237"/>
                  </a:moveTo>
                  <a:cubicBezTo>
                    <a:pt x="16449" y="98238"/>
                    <a:pt x="16449" y="98238"/>
                    <a:pt x="62640" y="98238"/>
                  </a:cubicBezTo>
                </a:path>
              </a:pathLst>
            </a:custGeom>
            <a:noFill/>
            <a:ln w="2900" cap="rnd">
              <a:solidFill>
                <a:srgbClr val="454545"/>
              </a:solidFill>
              <a:round/>
            </a:ln>
          </p:spPr>
        </p:sp>
        <p:sp>
          <p:nvSpPr>
            <p:cNvPr id="234" name="MMConnector"/>
            <p:cNvSpPr/>
            <p:nvPr/>
          </p:nvSpPr>
          <p:spPr>
            <a:xfrm>
              <a:off x="6817434" y="492968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38" name="MMConnector"/>
            <p:cNvSpPr/>
            <p:nvPr/>
          </p:nvSpPr>
          <p:spPr>
            <a:xfrm>
              <a:off x="6149324" y="5244331"/>
              <a:ext cx="101790" cy="192125"/>
            </a:xfrm>
            <a:custGeom>
              <a:avLst/>
              <a:gdLst/>
              <a:ahLst/>
              <a:cxnLst/>
              <a:rect l="0" t="0" r="0" b="0"/>
              <a:pathLst>
                <a:path w="101790" h="192125" fill="none">
                  <a:moveTo>
                    <a:pt x="-50895" y="96063"/>
                  </a:moveTo>
                  <a:lnTo>
                    <a:pt x="0" y="96063"/>
                  </a:lnTo>
                  <a:lnTo>
                    <a:pt x="0" y="-96062"/>
                  </a:lnTo>
                  <a:lnTo>
                    <a:pt x="50895" y="-96062"/>
                  </a:lnTo>
                </a:path>
              </a:pathLst>
            </a:custGeom>
            <a:noFill/>
            <a:ln w="2900" cap="rnd">
              <a:solidFill>
                <a:srgbClr val="454545"/>
              </a:solidFill>
              <a:round/>
              <a:tailEnd type="triangle" w="sm" len="sm"/>
            </a:ln>
          </p:spPr>
        </p:sp>
        <p:sp>
          <p:nvSpPr>
            <p:cNvPr id="240" name="MMConnector"/>
            <p:cNvSpPr/>
            <p:nvPr/>
          </p:nvSpPr>
          <p:spPr>
            <a:xfrm>
              <a:off x="6149324" y="5303781"/>
              <a:ext cx="50895" cy="73225"/>
            </a:xfrm>
            <a:custGeom>
              <a:avLst/>
              <a:gdLst/>
              <a:ahLst/>
              <a:cxnLst/>
              <a:rect l="0" t="0" r="0" b="0"/>
              <a:pathLst>
                <a:path w="50895" h="73225" fill="none">
                  <a:moveTo>
                    <a:pt x="0" y="36613"/>
                  </a:moveTo>
                  <a:lnTo>
                    <a:pt x="0" y="-36612"/>
                  </a:lnTo>
                  <a:lnTo>
                    <a:pt x="50895" y="-36612"/>
                  </a:lnTo>
                </a:path>
              </a:pathLst>
            </a:custGeom>
            <a:noFill/>
            <a:ln w="2900" cap="rnd">
              <a:solidFill>
                <a:srgbClr val="454545"/>
              </a:solidFill>
              <a:round/>
              <a:tailEnd type="triangle" w="sm" len="sm"/>
            </a:ln>
          </p:spPr>
        </p:sp>
        <p:sp>
          <p:nvSpPr>
            <p:cNvPr id="242" name="MMConnector"/>
            <p:cNvSpPr/>
            <p:nvPr/>
          </p:nvSpPr>
          <p:spPr>
            <a:xfrm>
              <a:off x="6149324" y="5363231"/>
              <a:ext cx="50895" cy="45675"/>
            </a:xfrm>
            <a:custGeom>
              <a:avLst/>
              <a:gdLst/>
              <a:ahLst/>
              <a:cxnLst/>
              <a:rect l="0" t="0" r="0" b="0"/>
              <a:pathLst>
                <a:path w="50895" h="45675" fill="none">
                  <a:moveTo>
                    <a:pt x="0" y="-22837"/>
                  </a:moveTo>
                  <a:lnTo>
                    <a:pt x="0" y="22838"/>
                  </a:lnTo>
                  <a:lnTo>
                    <a:pt x="50895" y="22838"/>
                  </a:lnTo>
                </a:path>
              </a:pathLst>
            </a:custGeom>
            <a:noFill/>
            <a:ln w="2900" cap="rnd">
              <a:solidFill>
                <a:srgbClr val="454545"/>
              </a:solidFill>
              <a:round/>
              <a:tailEnd type="triangle" w="sm" len="sm"/>
            </a:ln>
          </p:spPr>
        </p:sp>
        <p:sp>
          <p:nvSpPr>
            <p:cNvPr id="244" name="MMConnector"/>
            <p:cNvSpPr/>
            <p:nvPr/>
          </p:nvSpPr>
          <p:spPr>
            <a:xfrm>
              <a:off x="6149324" y="5436456"/>
              <a:ext cx="50895" cy="192125"/>
            </a:xfrm>
            <a:custGeom>
              <a:avLst/>
              <a:gdLst/>
              <a:ahLst/>
              <a:cxnLst/>
              <a:rect l="0" t="0" r="0" b="0"/>
              <a:pathLst>
                <a:path w="50895" h="192125" fill="none">
                  <a:moveTo>
                    <a:pt x="0" y="-96062"/>
                  </a:moveTo>
                  <a:lnTo>
                    <a:pt x="0" y="96063"/>
                  </a:lnTo>
                  <a:lnTo>
                    <a:pt x="50895" y="96063"/>
                  </a:lnTo>
                </a:path>
              </a:pathLst>
            </a:custGeom>
            <a:noFill/>
            <a:ln w="2900" cap="rnd">
              <a:solidFill>
                <a:srgbClr val="454545"/>
              </a:solidFill>
              <a:round/>
              <a:tailEnd type="triangle" w="sm" len="sm"/>
            </a:ln>
          </p:spPr>
        </p:sp>
        <p:sp>
          <p:nvSpPr>
            <p:cNvPr id="246" name="MMConnector"/>
            <p:cNvSpPr/>
            <p:nvPr/>
          </p:nvSpPr>
          <p:spPr>
            <a:xfrm>
              <a:off x="6237697" y="5733706"/>
              <a:ext cx="125280" cy="164575"/>
            </a:xfrm>
            <a:custGeom>
              <a:avLst/>
              <a:gdLst/>
              <a:ahLst/>
              <a:cxnLst/>
              <a:rect l="0" t="0" r="0" b="0"/>
              <a:pathLst>
                <a:path w="125280" h="164575" fill="none">
                  <a:moveTo>
                    <a:pt x="-62640" y="82288"/>
                  </a:moveTo>
                  <a:lnTo>
                    <a:pt x="-30740" y="82288"/>
                  </a:lnTo>
                  <a:cubicBezTo>
                    <a:pt x="16449" y="-82287"/>
                    <a:pt x="16449" y="-82287"/>
                    <a:pt x="62640" y="-82287"/>
                  </a:cubicBezTo>
                </a:path>
              </a:pathLst>
            </a:custGeom>
            <a:noFill/>
            <a:ln w="2900" cap="rnd">
              <a:solidFill>
                <a:srgbClr val="454545"/>
              </a:solidFill>
              <a:round/>
            </a:ln>
          </p:spPr>
        </p:sp>
        <p:sp>
          <p:nvSpPr>
            <p:cNvPr id="248" name="MMConnector"/>
            <p:cNvSpPr/>
            <p:nvPr/>
          </p:nvSpPr>
          <p:spPr>
            <a:xfrm>
              <a:off x="6237697" y="5779381"/>
              <a:ext cx="93380" cy="73225"/>
            </a:xfrm>
            <a:custGeom>
              <a:avLst/>
              <a:gdLst/>
              <a:ahLst/>
              <a:cxnLst/>
              <a:rect l="0" t="0" r="0" b="0"/>
              <a:pathLst>
                <a:path w="93380" h="73225" fill="none">
                  <a:moveTo>
                    <a:pt x="-30740" y="36613"/>
                  </a:moveTo>
                  <a:cubicBezTo>
                    <a:pt x="16449" y="-36612"/>
                    <a:pt x="16449" y="-36612"/>
                    <a:pt x="62640" y="-36612"/>
                  </a:cubicBezTo>
                </a:path>
              </a:pathLst>
            </a:custGeom>
            <a:noFill/>
            <a:ln w="2900" cap="rnd">
              <a:solidFill>
                <a:srgbClr val="454545"/>
              </a:solidFill>
              <a:round/>
            </a:ln>
          </p:spPr>
        </p:sp>
        <p:sp>
          <p:nvSpPr>
            <p:cNvPr id="250" name="MMConnector"/>
            <p:cNvSpPr/>
            <p:nvPr/>
          </p:nvSpPr>
          <p:spPr>
            <a:xfrm>
              <a:off x="6237697" y="58388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52" name="MMConnector"/>
            <p:cNvSpPr/>
            <p:nvPr/>
          </p:nvSpPr>
          <p:spPr>
            <a:xfrm>
              <a:off x="6237697" y="5898281"/>
              <a:ext cx="93380" cy="164575"/>
            </a:xfrm>
            <a:custGeom>
              <a:avLst/>
              <a:gdLst/>
              <a:ahLst/>
              <a:cxnLst/>
              <a:rect l="0" t="0" r="0" b="0"/>
              <a:pathLst>
                <a:path w="93380" h="164575" fill="none">
                  <a:moveTo>
                    <a:pt x="-30740" y="-82287"/>
                  </a:moveTo>
                  <a:cubicBezTo>
                    <a:pt x="16449" y="82288"/>
                    <a:pt x="16449" y="82288"/>
                    <a:pt x="62640" y="82288"/>
                  </a:cubicBezTo>
                </a:path>
              </a:pathLst>
            </a:custGeom>
            <a:noFill/>
            <a:ln w="2900" cap="rnd">
              <a:solidFill>
                <a:srgbClr val="454545"/>
              </a:solidFill>
              <a:round/>
            </a:ln>
          </p:spPr>
        </p:sp>
        <p:sp>
          <p:nvSpPr>
            <p:cNvPr id="255" name="MMConnector"/>
            <p:cNvSpPr/>
            <p:nvPr/>
          </p:nvSpPr>
          <p:spPr>
            <a:xfrm>
              <a:off x="6137492" y="6117593"/>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257" name="MMConnector"/>
            <p:cNvSpPr/>
            <p:nvPr/>
          </p:nvSpPr>
          <p:spPr>
            <a:xfrm>
              <a:off x="7680872" y="609475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59" name="MMConnector"/>
            <p:cNvSpPr/>
            <p:nvPr/>
          </p:nvSpPr>
          <p:spPr>
            <a:xfrm>
              <a:off x="7680872" y="61404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101" name="MainIdea"/>
            <p:cNvSpPr/>
            <p:nvPr/>
          </p:nvSpPr>
          <p:spPr>
            <a:xfrm>
              <a:off x="3075854" y="3744214"/>
              <a:ext cx="1679680" cy="295800"/>
            </a:xfrm>
            <a:custGeom>
              <a:avLst/>
              <a:gdLst>
                <a:gd name="rtl" fmla="*/ 115710 w 1679680"/>
                <a:gd name="rtt" fmla="*/ 47270 h 295800"/>
                <a:gd name="rtr" fmla="*/ 1565710 w 1679680"/>
                <a:gd name="rtb" fmla="*/ 250270 h 295800"/>
              </a:gdLst>
              <a:ahLst/>
              <a:cxnLst/>
              <a:rect l="rtl" t="rtt" r="rtr" b="rtb"/>
              <a:pathLst>
                <a:path w="1679680" h="295800">
                  <a:moveTo>
                    <a:pt x="147900" y="0"/>
                  </a:moveTo>
                  <a:lnTo>
                    <a:pt x="1531780" y="0"/>
                  </a:lnTo>
                  <a:cubicBezTo>
                    <a:pt x="1613465" y="0"/>
                    <a:pt x="1679680" y="66215"/>
                    <a:pt x="1679680" y="147900"/>
                  </a:cubicBezTo>
                  <a:cubicBezTo>
                    <a:pt x="1679680" y="229585"/>
                    <a:pt x="1613465" y="295800"/>
                    <a:pt x="1531780" y="295800"/>
                  </a:cubicBezTo>
                  <a:lnTo>
                    <a:pt x="147900" y="295800"/>
                  </a:lnTo>
                  <a:cubicBezTo>
                    <a:pt x="66215" y="295800"/>
                    <a:pt x="0" y="229585"/>
                    <a:pt x="0" y="147900"/>
                  </a:cubicBezTo>
                  <a:cubicBezTo>
                    <a:pt x="0" y="66215"/>
                    <a:pt x="66215" y="0"/>
                    <a:pt x="147900" y="0"/>
                  </a:cubicBezTo>
                  <a:close/>
                </a:path>
              </a:pathLst>
            </a:custGeom>
            <a:solidFill>
              <a:srgbClr val="00AF54"/>
            </a:solidFill>
            <a:ln w="8700" cap="flat">
              <a:solidFill>
                <a:srgbClr val="00AF54"/>
              </a:solidFill>
              <a:round/>
            </a:ln>
          </p:spPr>
          <p:txBody>
            <a:bodyPr wrap="square" lIns="0" tIns="0" rIns="0" bIns="22003" rtlCol="0" anchor="ctr"/>
            <a:lstStyle/>
            <a:p>
              <a:pPr algn="ctr">
                <a:lnSpc>
                  <a:spcPct val="100000"/>
                </a:lnSpc>
              </a:pPr>
              <a:r>
                <a:rPr sz="1320" b="1">
                  <a:solidFill>
                    <a:srgbClr val="FFFFFF"/>
                  </a:solidFill>
                </a:rPr>
                <a:t>Bài 11: PHƯƠNG PHÁP TÁCH BIỆT VÀ TINH CHẾ HCHC</a:t>
              </a:r>
            </a:p>
          </p:txBody>
        </p:sp>
        <p:sp>
          <p:nvSpPr>
            <p:cNvPr id="102" name="MainTopic"/>
            <p:cNvSpPr/>
            <p:nvPr/>
          </p:nvSpPr>
          <p:spPr>
            <a:xfrm>
              <a:off x="4938234" y="1997236"/>
              <a:ext cx="774300" cy="116000"/>
            </a:xfrm>
            <a:custGeom>
              <a:avLst/>
              <a:gdLst>
                <a:gd name="rtl" fmla="*/ 51620 w 774300"/>
                <a:gd name="rtt" fmla="*/ 25520 h 116000"/>
                <a:gd name="rtr" fmla="*/ 724420 w 774300"/>
                <a:gd name="rtb" fmla="*/ 92220 h 116000"/>
              </a:gdLst>
              <a:ahLst/>
              <a:cxnLst/>
              <a:rect l="rtl" t="rtt" r="rtr" b="rtb"/>
              <a:pathLst>
                <a:path w="774300" h="116000">
                  <a:moveTo>
                    <a:pt x="11600" y="0"/>
                  </a:moveTo>
                  <a:lnTo>
                    <a:pt x="762700" y="0"/>
                  </a:lnTo>
                  <a:cubicBezTo>
                    <a:pt x="770495" y="0"/>
                    <a:pt x="774300" y="3805"/>
                    <a:pt x="774300" y="11600"/>
                  </a:cubicBezTo>
                  <a:lnTo>
                    <a:pt x="774300" y="104400"/>
                  </a:lnTo>
                  <a:cubicBezTo>
                    <a:pt x="774300" y="112195"/>
                    <a:pt x="770495" y="116000"/>
                    <a:pt x="762700" y="116000"/>
                  </a:cubicBezTo>
                  <a:lnTo>
                    <a:pt x="11600" y="116000"/>
                  </a:lnTo>
                  <a:cubicBezTo>
                    <a:pt x="3805" y="116000"/>
                    <a:pt x="0" y="112195"/>
                    <a:pt x="0" y="104400"/>
                  </a:cubicBezTo>
                  <a:lnTo>
                    <a:pt x="0" y="11600"/>
                  </a:lnTo>
                  <a:cubicBezTo>
                    <a:pt x="0" y="3805"/>
                    <a:pt x="3805" y="0"/>
                    <a:pt x="11600" y="0"/>
                  </a:cubicBezTo>
                  <a:close/>
                </a:path>
              </a:pathLst>
            </a:custGeom>
            <a:solidFill>
              <a:srgbClr val="FFFF00"/>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chưng cất</a:t>
              </a:r>
            </a:p>
          </p:txBody>
        </p:sp>
        <p:sp>
          <p:nvSpPr>
            <p:cNvPr id="104" name="MainTopic"/>
            <p:cNvSpPr/>
            <p:nvPr/>
          </p:nvSpPr>
          <p:spPr>
            <a:xfrm>
              <a:off x="4938234" y="3148944"/>
              <a:ext cx="632200" cy="116000"/>
            </a:xfrm>
            <a:custGeom>
              <a:avLst/>
              <a:gdLst>
                <a:gd name="rtl" fmla="*/ 51620 w 632200"/>
                <a:gd name="rtt" fmla="*/ 25520 h 116000"/>
                <a:gd name="rtr" fmla="*/ 582320 w 632200"/>
                <a:gd name="rtb" fmla="*/ 92220 h 116000"/>
              </a:gdLst>
              <a:ahLst/>
              <a:cxnLst/>
              <a:rect l="rtl" t="rtt" r="rtr" b="rtb"/>
              <a:pathLst>
                <a:path w="632200" h="116000">
                  <a:moveTo>
                    <a:pt x="11600" y="0"/>
                  </a:moveTo>
                  <a:lnTo>
                    <a:pt x="620600" y="0"/>
                  </a:lnTo>
                  <a:cubicBezTo>
                    <a:pt x="628395" y="0"/>
                    <a:pt x="632200" y="3805"/>
                    <a:pt x="632200" y="11600"/>
                  </a:cubicBezTo>
                  <a:lnTo>
                    <a:pt x="632200" y="104400"/>
                  </a:lnTo>
                  <a:cubicBezTo>
                    <a:pt x="632200" y="112195"/>
                    <a:pt x="628395" y="116000"/>
                    <a:pt x="620600" y="116000"/>
                  </a:cubicBezTo>
                  <a:lnTo>
                    <a:pt x="11600" y="116000"/>
                  </a:lnTo>
                  <a:cubicBezTo>
                    <a:pt x="3805" y="116000"/>
                    <a:pt x="0" y="112195"/>
                    <a:pt x="0" y="104400"/>
                  </a:cubicBezTo>
                  <a:lnTo>
                    <a:pt x="0" y="11600"/>
                  </a:lnTo>
                  <a:cubicBezTo>
                    <a:pt x="0" y="3805"/>
                    <a:pt x="3805" y="0"/>
                    <a:pt x="11600" y="0"/>
                  </a:cubicBezTo>
                  <a:close/>
                </a:path>
              </a:pathLst>
            </a:custGeom>
            <a:solidFill>
              <a:srgbClr val="D6747E"/>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chiết</a:t>
              </a:r>
            </a:p>
          </p:txBody>
        </p:sp>
        <p:sp>
          <p:nvSpPr>
            <p:cNvPr id="108" name="MainTopic"/>
            <p:cNvSpPr/>
            <p:nvPr/>
          </p:nvSpPr>
          <p:spPr>
            <a:xfrm>
              <a:off x="4938234" y="4501568"/>
              <a:ext cx="698900" cy="116000"/>
            </a:xfrm>
            <a:custGeom>
              <a:avLst/>
              <a:gdLst>
                <a:gd name="rtl" fmla="*/ 51620 w 698900"/>
                <a:gd name="rtt" fmla="*/ 25520 h 116000"/>
                <a:gd name="rtr" fmla="*/ 649020 w 698900"/>
                <a:gd name="rtb" fmla="*/ 92220 h 116000"/>
              </a:gdLst>
              <a:ahLst/>
              <a:cxnLst/>
              <a:rect l="rtl" t="rtt" r="rtr" b="rtb"/>
              <a:pathLst>
                <a:path w="698900" h="116000">
                  <a:moveTo>
                    <a:pt x="11600" y="0"/>
                  </a:moveTo>
                  <a:lnTo>
                    <a:pt x="687300" y="0"/>
                  </a:lnTo>
                  <a:cubicBezTo>
                    <a:pt x="695095" y="0"/>
                    <a:pt x="698900" y="3805"/>
                    <a:pt x="698900" y="11600"/>
                  </a:cubicBezTo>
                  <a:lnTo>
                    <a:pt x="698900" y="104400"/>
                  </a:lnTo>
                  <a:cubicBezTo>
                    <a:pt x="698900" y="112195"/>
                    <a:pt x="695095" y="116000"/>
                    <a:pt x="687300" y="116000"/>
                  </a:cubicBezTo>
                  <a:lnTo>
                    <a:pt x="11600" y="116000"/>
                  </a:lnTo>
                  <a:cubicBezTo>
                    <a:pt x="3805" y="116000"/>
                    <a:pt x="0" y="112195"/>
                    <a:pt x="0" y="104400"/>
                  </a:cubicBezTo>
                  <a:lnTo>
                    <a:pt x="0" y="11600"/>
                  </a:lnTo>
                  <a:cubicBezTo>
                    <a:pt x="0" y="3805"/>
                    <a:pt x="3805" y="0"/>
                    <a:pt x="11600" y="0"/>
                  </a:cubicBezTo>
                  <a:close/>
                </a:path>
              </a:pathLst>
            </a:custGeom>
            <a:solidFill>
              <a:srgbClr val="F9C27E"/>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kết tinh</a:t>
              </a:r>
            </a:p>
          </p:txBody>
        </p:sp>
        <p:sp>
          <p:nvSpPr>
            <p:cNvPr id="113" name="MainTopic"/>
            <p:cNvSpPr/>
            <p:nvPr/>
          </p:nvSpPr>
          <p:spPr>
            <a:xfrm>
              <a:off x="4938234" y="5670993"/>
              <a:ext cx="756900" cy="116000"/>
            </a:xfrm>
            <a:custGeom>
              <a:avLst/>
              <a:gdLst>
                <a:gd name="rtl" fmla="*/ 51620 w 756900"/>
                <a:gd name="rtt" fmla="*/ 25520 h 116000"/>
                <a:gd name="rtr" fmla="*/ 707020 w 756900"/>
                <a:gd name="rtb" fmla="*/ 92220 h 116000"/>
              </a:gdLst>
              <a:ahLst/>
              <a:cxnLst/>
              <a:rect l="rtl" t="rtt" r="rtr" b="rtb"/>
              <a:pathLst>
                <a:path w="756900" h="116000">
                  <a:moveTo>
                    <a:pt x="11600" y="0"/>
                  </a:moveTo>
                  <a:lnTo>
                    <a:pt x="745300" y="0"/>
                  </a:lnTo>
                  <a:cubicBezTo>
                    <a:pt x="753095" y="0"/>
                    <a:pt x="756900" y="3805"/>
                    <a:pt x="756900" y="11600"/>
                  </a:cubicBezTo>
                  <a:lnTo>
                    <a:pt x="756900" y="104400"/>
                  </a:lnTo>
                  <a:cubicBezTo>
                    <a:pt x="756900" y="112195"/>
                    <a:pt x="753095" y="116000"/>
                    <a:pt x="745300" y="116000"/>
                  </a:cubicBezTo>
                  <a:lnTo>
                    <a:pt x="11600" y="116000"/>
                  </a:lnTo>
                  <a:cubicBezTo>
                    <a:pt x="3805" y="116000"/>
                    <a:pt x="0" y="112195"/>
                    <a:pt x="0" y="104400"/>
                  </a:cubicBezTo>
                  <a:lnTo>
                    <a:pt x="0" y="11600"/>
                  </a:lnTo>
                  <a:cubicBezTo>
                    <a:pt x="0" y="3805"/>
                    <a:pt x="3805" y="0"/>
                    <a:pt x="11600" y="0"/>
                  </a:cubicBezTo>
                  <a:close/>
                </a:path>
              </a:pathLst>
            </a:custGeom>
            <a:solidFill>
              <a:srgbClr val="00B0F0"/>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sắc kí cột</a:t>
              </a:r>
            </a:p>
          </p:txBody>
        </p:sp>
        <p:sp>
          <p:nvSpPr>
            <p:cNvPr id="128" name="SubTopic"/>
            <p:cNvSpPr/>
            <p:nvPr/>
          </p:nvSpPr>
          <p:spPr>
            <a:xfrm>
              <a:off x="5790834" y="1769948"/>
              <a:ext cx="293364" cy="72500"/>
            </a:xfrm>
            <a:custGeom>
              <a:avLst/>
              <a:gdLst>
                <a:gd name="rtl" fmla="*/ 28478 w 293364"/>
                <a:gd name="rtt" fmla="*/ 9570 h 72500"/>
                <a:gd name="rtr" fmla="*/ 263378 w 293364"/>
                <a:gd name="rtb" fmla="*/ 64670 h 72500"/>
              </a:gdLst>
              <a:ahLst/>
              <a:cxnLst/>
              <a:rect l="rtl" t="rtt" r="rtr" b="rtb"/>
              <a:pathLst>
                <a:path w="293364" h="72500">
                  <a:moveTo>
                    <a:pt x="36250" y="0"/>
                  </a:moveTo>
                  <a:lnTo>
                    <a:pt x="257114" y="0"/>
                  </a:lnTo>
                  <a:cubicBezTo>
                    <a:pt x="277135" y="0"/>
                    <a:pt x="293364" y="16229"/>
                    <a:pt x="293364" y="36250"/>
                  </a:cubicBezTo>
                  <a:cubicBezTo>
                    <a:pt x="293364" y="56271"/>
                    <a:pt x="277135" y="72500"/>
                    <a:pt x="257114" y="72500"/>
                  </a:cubicBezTo>
                  <a:lnTo>
                    <a:pt x="36250" y="72500"/>
                  </a:lnTo>
                  <a:cubicBezTo>
                    <a:pt x="16229" y="72500"/>
                    <a:pt x="0" y="56271"/>
                    <a:pt x="0" y="36250"/>
                  </a:cubicBezTo>
                  <a:cubicBezTo>
                    <a:pt x="0" y="16229"/>
                    <a:pt x="16229" y="0"/>
                    <a:pt x="36250" y="0"/>
                  </a:cubicBezTo>
                  <a:close/>
                </a:path>
              </a:pathLst>
            </a:custGeom>
            <a:solidFill>
              <a:srgbClr val="5C9D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Nguyên tắc</a:t>
              </a:r>
            </a:p>
          </p:txBody>
        </p:sp>
        <p:sp>
          <p:nvSpPr>
            <p:cNvPr id="130" name="SubTopic"/>
            <p:cNvSpPr/>
            <p:nvPr/>
          </p:nvSpPr>
          <p:spPr>
            <a:xfrm>
              <a:off x="5790834" y="1998323"/>
              <a:ext cx="368416" cy="72500"/>
            </a:xfrm>
            <a:custGeom>
              <a:avLst/>
              <a:gdLst>
                <a:gd name="rtl" fmla="*/ 28478 w 368416"/>
                <a:gd name="rtt" fmla="*/ 9570 h 72500"/>
                <a:gd name="rtr" fmla="*/ 338778 w 368416"/>
                <a:gd name="rtb" fmla="*/ 64670 h 72500"/>
              </a:gdLst>
              <a:ahLst/>
              <a:cxnLst/>
              <a:rect l="rtl" t="rtt" r="rtr" b="rtb"/>
              <a:pathLst>
                <a:path w="368416" h="72500">
                  <a:moveTo>
                    <a:pt x="36250" y="0"/>
                  </a:moveTo>
                  <a:lnTo>
                    <a:pt x="332166" y="0"/>
                  </a:lnTo>
                  <a:cubicBezTo>
                    <a:pt x="352187" y="0"/>
                    <a:pt x="368416" y="16229"/>
                    <a:pt x="368416" y="36250"/>
                  </a:cubicBezTo>
                  <a:cubicBezTo>
                    <a:pt x="368416" y="56271"/>
                    <a:pt x="352187" y="72500"/>
                    <a:pt x="332166" y="72500"/>
                  </a:cubicBezTo>
                  <a:lnTo>
                    <a:pt x="36250" y="72500"/>
                  </a:lnTo>
                  <a:cubicBezTo>
                    <a:pt x="16229" y="72500"/>
                    <a:pt x="0" y="56271"/>
                    <a:pt x="0" y="36250"/>
                  </a:cubicBezTo>
                  <a:cubicBezTo>
                    <a:pt x="0" y="16229"/>
                    <a:pt x="16229" y="0"/>
                    <a:pt x="36250" y="0"/>
                  </a:cubicBez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32" name="SubTopic"/>
            <p:cNvSpPr/>
            <p:nvPr/>
          </p:nvSpPr>
          <p:spPr>
            <a:xfrm>
              <a:off x="5790834" y="2268023"/>
              <a:ext cx="269816" cy="72500"/>
            </a:xfrm>
            <a:custGeom>
              <a:avLst/>
              <a:gdLst>
                <a:gd name="rtl" fmla="*/ 28478 w 269816"/>
                <a:gd name="rtt" fmla="*/ 9570 h 72500"/>
                <a:gd name="rtr" fmla="*/ 240178 w 269816"/>
                <a:gd name="rtb" fmla="*/ 64670 h 72500"/>
              </a:gdLst>
              <a:ahLst/>
              <a:cxnLst/>
              <a:rect l="rtl" t="rtt" r="rtr" b="rtb"/>
              <a:pathLst>
                <a:path w="269816" h="72500">
                  <a:moveTo>
                    <a:pt x="36250" y="0"/>
                  </a:moveTo>
                  <a:lnTo>
                    <a:pt x="233566" y="0"/>
                  </a:lnTo>
                  <a:cubicBezTo>
                    <a:pt x="253587" y="0"/>
                    <a:pt x="269816" y="16229"/>
                    <a:pt x="269816" y="36250"/>
                  </a:cubicBezTo>
                  <a:cubicBezTo>
                    <a:pt x="269816" y="56271"/>
                    <a:pt x="253587" y="72500"/>
                    <a:pt x="233566" y="72500"/>
                  </a:cubicBezTo>
                  <a:lnTo>
                    <a:pt x="36250" y="72500"/>
                  </a:lnTo>
                  <a:cubicBezTo>
                    <a:pt x="16229" y="72500"/>
                    <a:pt x="0" y="56271"/>
                    <a:pt x="0" y="36250"/>
                  </a:cubicBezTo>
                  <a:cubicBezTo>
                    <a:pt x="0" y="16229"/>
                    <a:pt x="16229" y="0"/>
                    <a:pt x="3625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34" name="SubTopic"/>
            <p:cNvSpPr/>
            <p:nvPr/>
          </p:nvSpPr>
          <p:spPr>
            <a:xfrm>
              <a:off x="6209478" y="1724273"/>
              <a:ext cx="1194916" cy="72500"/>
            </a:xfrm>
            <a:custGeom>
              <a:avLst/>
              <a:gdLst>
                <a:gd name="rtl" fmla="*/ 28478 w 1194916"/>
                <a:gd name="rtt" fmla="*/ 9570 h 72500"/>
                <a:gd name="rtr" fmla="*/ 1165278 w 1194916"/>
                <a:gd name="rtb" fmla="*/ 64670 h 72500"/>
              </a:gdLst>
              <a:ahLst/>
              <a:cxnLst/>
              <a:rect l="rtl" t="rtt" r="rtr" b="rtb"/>
              <a:pathLst>
                <a:path w="1194916" h="72500">
                  <a:moveTo>
                    <a:pt x="18125" y="0"/>
                  </a:moveTo>
                  <a:lnTo>
                    <a:pt x="1176791" y="0"/>
                  </a:lnTo>
                  <a:lnTo>
                    <a:pt x="1194916" y="36250"/>
                  </a:lnTo>
                  <a:lnTo>
                    <a:pt x="1176791" y="72500"/>
                  </a:lnTo>
                  <a:lnTo>
                    <a:pt x="18125" y="72500"/>
                  </a:lnTo>
                  <a:lnTo>
                    <a:pt x="0" y="36250"/>
                  </a:lnTo>
                  <a:lnTo>
                    <a:pt x="18125" y="0"/>
                  </a:lnTo>
                  <a:close/>
                </a:path>
              </a:pathLst>
            </a:custGeom>
            <a:solidFill>
              <a:srgbClr val="5E84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 chất dựa vào sự khác nhau về nhiệt độ của các chất</a:t>
              </a:r>
            </a:p>
          </p:txBody>
        </p:sp>
        <p:sp>
          <p:nvSpPr>
            <p:cNvPr id="136" name="SubTopic"/>
            <p:cNvSpPr/>
            <p:nvPr/>
          </p:nvSpPr>
          <p:spPr>
            <a:xfrm>
              <a:off x="6209478" y="1815623"/>
              <a:ext cx="496016" cy="72500"/>
            </a:xfrm>
            <a:custGeom>
              <a:avLst/>
              <a:gdLst>
                <a:gd name="rtl" fmla="*/ 28478 w 496016"/>
                <a:gd name="rtt" fmla="*/ 9570 h 72500"/>
                <a:gd name="rtr" fmla="*/ 466378 w 496016"/>
                <a:gd name="rtb" fmla="*/ 64670 h 72500"/>
              </a:gdLst>
              <a:ahLst/>
              <a:cxnLst/>
              <a:rect l="rtl" t="rtt" r="rtr" b="rtb"/>
              <a:pathLst>
                <a:path w="496016" h="72500">
                  <a:moveTo>
                    <a:pt x="18125" y="0"/>
                  </a:moveTo>
                  <a:lnTo>
                    <a:pt x="477891" y="0"/>
                  </a:lnTo>
                  <a:lnTo>
                    <a:pt x="496016" y="36250"/>
                  </a:lnTo>
                  <a:lnTo>
                    <a:pt x="477891" y="72500"/>
                  </a:lnTo>
                  <a:lnTo>
                    <a:pt x="18125" y="72500"/>
                  </a:lnTo>
                  <a:lnTo>
                    <a:pt x="0" y="36250"/>
                  </a:lnTo>
                  <a:lnTo>
                    <a:pt x="18125" y="0"/>
                  </a:lnTo>
                  <a:close/>
                </a:path>
              </a:pathLst>
            </a:custGeom>
            <a:solidFill>
              <a:srgbClr val="5E84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Một áp suất nhất định</a:t>
              </a:r>
            </a:p>
          </p:txBody>
        </p:sp>
        <p:sp>
          <p:nvSpPr>
            <p:cNvPr id="139" name="SubTopic"/>
            <p:cNvSpPr/>
            <p:nvPr/>
          </p:nvSpPr>
          <p:spPr>
            <a:xfrm>
              <a:off x="6284530" y="1906973"/>
              <a:ext cx="501816" cy="72500"/>
            </a:xfrm>
            <a:custGeom>
              <a:avLst/>
              <a:gdLst>
                <a:gd name="rtl" fmla="*/ 28478 w 501816"/>
                <a:gd name="rtt" fmla="*/ 9570 h 72500"/>
                <a:gd name="rtr" fmla="*/ 472178 w 501816"/>
                <a:gd name="rtb" fmla="*/ 64670 h 72500"/>
              </a:gdLst>
              <a:ahLst/>
              <a:cxnLst/>
              <a:rect l="rtl" t="rtt" r="rtr" b="rtb"/>
              <a:pathLst>
                <a:path w="501816" h="72500">
                  <a:moveTo>
                    <a:pt x="18125" y="0"/>
                  </a:moveTo>
                  <a:lnTo>
                    <a:pt x="483691" y="0"/>
                  </a:lnTo>
                  <a:lnTo>
                    <a:pt x="501816" y="36250"/>
                  </a:lnTo>
                  <a:lnTo>
                    <a:pt x="483691" y="72500"/>
                  </a:lnTo>
                  <a:lnTo>
                    <a:pt x="18125" y="72500"/>
                  </a:lnTo>
                  <a:lnTo>
                    <a:pt x="0" y="36250"/>
                  </a:lnTo>
                  <a:lnTo>
                    <a:pt x="18125" y="0"/>
                  </a:ln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Thể lỏng sang thể hơi</a:t>
              </a:r>
            </a:p>
          </p:txBody>
        </p:sp>
        <p:sp>
          <p:nvSpPr>
            <p:cNvPr id="141" name="SubTopic"/>
            <p:cNvSpPr/>
            <p:nvPr/>
          </p:nvSpPr>
          <p:spPr>
            <a:xfrm>
              <a:off x="6284530" y="1998323"/>
              <a:ext cx="733816" cy="72500"/>
            </a:xfrm>
            <a:custGeom>
              <a:avLst/>
              <a:gdLst>
                <a:gd name="rtl" fmla="*/ 28478 w 733816"/>
                <a:gd name="rtt" fmla="*/ 9570 h 72500"/>
                <a:gd name="rtr" fmla="*/ 704178 w 733816"/>
                <a:gd name="rtb" fmla="*/ 64670 h 72500"/>
              </a:gdLst>
              <a:ahLst/>
              <a:cxnLst/>
              <a:rect l="rtl" t="rtt" r="rtr" b="rtb"/>
              <a:pathLst>
                <a:path w="733816" h="72500">
                  <a:moveTo>
                    <a:pt x="18125" y="0"/>
                  </a:moveTo>
                  <a:lnTo>
                    <a:pt x="715691" y="0"/>
                  </a:lnTo>
                  <a:lnTo>
                    <a:pt x="733816" y="36250"/>
                  </a:lnTo>
                  <a:lnTo>
                    <a:pt x="715691" y="72500"/>
                  </a:lnTo>
                  <a:lnTo>
                    <a:pt x="18125" y="72500"/>
                  </a:lnTo>
                  <a:lnTo>
                    <a:pt x="0" y="36250"/>
                  </a:lnTo>
                  <a:lnTo>
                    <a:pt x="18125" y="0"/>
                  </a:ln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Làm lạnh nhanh cho hơi ngưng tụ</a:t>
              </a:r>
            </a:p>
          </p:txBody>
        </p:sp>
        <p:sp>
          <p:nvSpPr>
            <p:cNvPr id="143" name="SubTopic"/>
            <p:cNvSpPr/>
            <p:nvPr/>
          </p:nvSpPr>
          <p:spPr>
            <a:xfrm>
              <a:off x="6284530" y="2089673"/>
              <a:ext cx="742516" cy="72500"/>
            </a:xfrm>
            <a:custGeom>
              <a:avLst/>
              <a:gdLst>
                <a:gd name="rtl" fmla="*/ 28478 w 742516"/>
                <a:gd name="rtt" fmla="*/ 9570 h 72500"/>
                <a:gd name="rtr" fmla="*/ 712878 w 742516"/>
                <a:gd name="rtb" fmla="*/ 64670 h 72500"/>
              </a:gdLst>
              <a:ahLst/>
              <a:cxnLst/>
              <a:rect l="rtl" t="rtt" r="rtr" b="rtb"/>
              <a:pathLst>
                <a:path w="742516" h="72500">
                  <a:moveTo>
                    <a:pt x="18125" y="0"/>
                  </a:moveTo>
                  <a:lnTo>
                    <a:pt x="724391" y="0"/>
                  </a:lnTo>
                  <a:lnTo>
                    <a:pt x="742516" y="36250"/>
                  </a:lnTo>
                  <a:lnTo>
                    <a:pt x="724391" y="72500"/>
                  </a:lnTo>
                  <a:lnTo>
                    <a:pt x="18125" y="72500"/>
                  </a:lnTo>
                  <a:lnTo>
                    <a:pt x="0" y="36250"/>
                  </a:lnTo>
                  <a:lnTo>
                    <a:pt x="18125" y="0"/>
                  </a:ln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Thu chất lỏng ở nhiệt độ thích hợp</a:t>
              </a:r>
            </a:p>
          </p:txBody>
        </p:sp>
        <p:sp>
          <p:nvSpPr>
            <p:cNvPr id="145" name="SubTopic"/>
            <p:cNvSpPr/>
            <p:nvPr/>
          </p:nvSpPr>
          <p:spPr>
            <a:xfrm>
              <a:off x="6185930" y="2181023"/>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4DC7BC"/>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Dùng để tách các chất lỏng ra khỏi hỗn hợp các chất có nhiệt độ sôi khác nhau</a:t>
              </a:r>
            </a:p>
          </p:txBody>
        </p:sp>
        <p:sp>
          <p:nvSpPr>
            <p:cNvPr id="147" name="SubTopic"/>
            <p:cNvSpPr/>
            <p:nvPr/>
          </p:nvSpPr>
          <p:spPr>
            <a:xfrm>
              <a:off x="6185930" y="2327473"/>
              <a:ext cx="638116" cy="72500"/>
            </a:xfrm>
            <a:custGeom>
              <a:avLst/>
              <a:gdLst>
                <a:gd name="rtl" fmla="*/ 28478 w 638116"/>
                <a:gd name="rtt" fmla="*/ 9570 h 72500"/>
                <a:gd name="rtr" fmla="*/ 608478 w 638116"/>
                <a:gd name="rtb" fmla="*/ 64670 h 72500"/>
              </a:gdLst>
              <a:ahLst/>
              <a:cxnLst/>
              <a:rect l="rtl" t="rtt" r="rtr" b="rtb"/>
              <a:pathLst>
                <a:path w="638116" h="72500">
                  <a:moveTo>
                    <a:pt x="18125" y="0"/>
                  </a:moveTo>
                  <a:lnTo>
                    <a:pt x="619991" y="0"/>
                  </a:lnTo>
                  <a:lnTo>
                    <a:pt x="638116" y="36250"/>
                  </a:lnTo>
                  <a:lnTo>
                    <a:pt x="619991" y="72500"/>
                  </a:lnTo>
                  <a:lnTo>
                    <a:pt x="18125" y="72500"/>
                  </a:lnTo>
                  <a:lnTo>
                    <a:pt x="0" y="36250"/>
                  </a:lnTo>
                  <a:lnTo>
                    <a:pt x="18125" y="0"/>
                  </a:ln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Nhằm thu chất lỏng tinh khiết</a:t>
              </a:r>
            </a:p>
          </p:txBody>
        </p:sp>
        <p:sp>
          <p:nvSpPr>
            <p:cNvPr id="149" name="SubTopic"/>
            <p:cNvSpPr/>
            <p:nvPr/>
          </p:nvSpPr>
          <p:spPr>
            <a:xfrm>
              <a:off x="5648734" y="2495673"/>
              <a:ext cx="372718" cy="204995"/>
            </a:xfrm>
            <a:custGeom>
              <a:avLst/>
              <a:gdLst>
                <a:gd name="rtl" fmla="*/ 62529 w 372718"/>
                <a:gd name="rtt" fmla="*/ 75818 h 204995"/>
                <a:gd name="rtr" fmla="*/ 309029 w 372718"/>
                <a:gd name="rtb" fmla="*/ 130918 h 204995"/>
              </a:gdLst>
              <a:ahLst/>
              <a:cxnLst/>
              <a:rect l="rtl" t="rtt" r="rtr" b="rtb"/>
              <a:pathLst>
                <a:path w="372718" h="204995">
                  <a:moveTo>
                    <a:pt x="186359" y="0"/>
                  </a:moveTo>
                  <a:lnTo>
                    <a:pt x="372718" y="102498"/>
                  </a:lnTo>
                  <a:lnTo>
                    <a:pt x="186359" y="204995"/>
                  </a:lnTo>
                  <a:lnTo>
                    <a:pt x="0" y="102498"/>
                  </a:lnTo>
                  <a:lnTo>
                    <a:pt x="186359" y="0"/>
                  </a:lnTo>
                  <a:close/>
                </a:path>
              </a:pathLst>
            </a:custGeom>
            <a:solidFill>
              <a:srgbClr val="D2D9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Nguyên tắc </a:t>
              </a:r>
            </a:p>
          </p:txBody>
        </p:sp>
        <p:sp>
          <p:nvSpPr>
            <p:cNvPr id="151" name="SubTopic"/>
            <p:cNvSpPr/>
            <p:nvPr/>
          </p:nvSpPr>
          <p:spPr>
            <a:xfrm>
              <a:off x="5648734" y="3134702"/>
              <a:ext cx="458285" cy="252057"/>
            </a:xfrm>
            <a:custGeom>
              <a:avLst/>
              <a:gdLst>
                <a:gd name="rtl" fmla="*/ 73413 w 458285"/>
                <a:gd name="rtt" fmla="*/ 99348 h 252057"/>
                <a:gd name="rtr" fmla="*/ 383713 w 458285"/>
                <a:gd name="rtb" fmla="*/ 154448 h 252057"/>
              </a:gdLst>
              <a:ahLst/>
              <a:cxnLst/>
              <a:rect l="rtl" t="rtt" r="rtr" b="rtb"/>
              <a:pathLst>
                <a:path w="458285" h="252057">
                  <a:moveTo>
                    <a:pt x="229143" y="0"/>
                  </a:moveTo>
                  <a:lnTo>
                    <a:pt x="458285" y="126028"/>
                  </a:lnTo>
                  <a:lnTo>
                    <a:pt x="229143" y="252057"/>
                  </a:lnTo>
                  <a:lnTo>
                    <a:pt x="0" y="126028"/>
                  </a:lnTo>
                  <a:lnTo>
                    <a:pt x="229143" y="0"/>
                  </a:lnTo>
                  <a:close/>
                </a:path>
              </a:pathLst>
            </a:custGeom>
            <a:solidFill>
              <a:srgbClr val="D2D9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53" name="SubTopic"/>
            <p:cNvSpPr/>
            <p:nvPr/>
          </p:nvSpPr>
          <p:spPr>
            <a:xfrm>
              <a:off x="5648734" y="3722610"/>
              <a:ext cx="338575" cy="186216"/>
            </a:xfrm>
            <a:custGeom>
              <a:avLst/>
              <a:gdLst>
                <a:gd name="rtl" fmla="*/ 62858 w 338575"/>
                <a:gd name="rtt" fmla="*/ 66428 h 186216"/>
                <a:gd name="rtr" fmla="*/ 274558 w 338575"/>
                <a:gd name="rtb" fmla="*/ 121528 h 186216"/>
              </a:gdLst>
              <a:ahLst/>
              <a:cxnLst/>
              <a:rect l="rtl" t="rtt" r="rtr" b="rtb"/>
              <a:pathLst>
                <a:path w="338575" h="186216">
                  <a:moveTo>
                    <a:pt x="169288" y="0"/>
                  </a:moveTo>
                  <a:lnTo>
                    <a:pt x="338575" y="93108"/>
                  </a:lnTo>
                  <a:lnTo>
                    <a:pt x="169288" y="186216"/>
                  </a:lnTo>
                  <a:lnTo>
                    <a:pt x="0" y="93108"/>
                  </a:lnTo>
                  <a:lnTo>
                    <a:pt x="169288" y="0"/>
                  </a:lnTo>
                  <a:close/>
                </a:path>
              </a:pathLst>
            </a:custGeom>
            <a:solidFill>
              <a:srgbClr val="D2D9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55" name="SubTopic"/>
            <p:cNvSpPr/>
            <p:nvPr/>
          </p:nvSpPr>
          <p:spPr>
            <a:xfrm>
              <a:off x="5820414" y="5277840"/>
              <a:ext cx="278016" cy="125107"/>
            </a:xfrm>
            <a:custGeom>
              <a:avLst/>
              <a:gdLst>
                <a:gd name="rtl" fmla="*/ 20978 w 278016"/>
                <a:gd name="rtt" fmla="*/ 35874 h 125107"/>
                <a:gd name="rtr" fmla="*/ 255878 w 278016"/>
                <a:gd name="rtb" fmla="*/ 90974 h 125107"/>
              </a:gdLst>
              <a:ahLst/>
              <a:cxnLst/>
              <a:rect l="rtl" t="rtt" r="rtr" b="rtb"/>
              <a:pathLst>
                <a:path w="278016" h="125107">
                  <a:moveTo>
                    <a:pt x="0" y="62554"/>
                  </a:moveTo>
                  <a:cubicBezTo>
                    <a:pt x="0" y="28006"/>
                    <a:pt x="62236" y="0"/>
                    <a:pt x="139008" y="0"/>
                  </a:cubicBezTo>
                  <a:cubicBezTo>
                    <a:pt x="215780" y="0"/>
                    <a:pt x="278016" y="28006"/>
                    <a:pt x="278016" y="62554"/>
                  </a:cubicBezTo>
                  <a:cubicBezTo>
                    <a:pt x="278016" y="97101"/>
                    <a:pt x="215780" y="125107"/>
                    <a:pt x="139008" y="125107"/>
                  </a:cubicBezTo>
                  <a:cubicBezTo>
                    <a:pt x="62236" y="125107"/>
                    <a:pt x="0" y="97101"/>
                    <a:pt x="0" y="62554"/>
                  </a:cubicBezTo>
                  <a:close/>
                </a:path>
              </a:pathLst>
            </a:custGeom>
            <a:solidFill>
              <a:srgbClr val="EF6653"/>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Nguyên tắc</a:t>
              </a:r>
            </a:p>
          </p:txBody>
        </p:sp>
        <p:sp>
          <p:nvSpPr>
            <p:cNvPr id="157" name="SubTopic"/>
            <p:cNvSpPr/>
            <p:nvPr/>
          </p:nvSpPr>
          <p:spPr>
            <a:xfrm>
              <a:off x="5820414" y="5736198"/>
              <a:ext cx="354643" cy="159589"/>
            </a:xfrm>
            <a:custGeom>
              <a:avLst/>
              <a:gdLst>
                <a:gd name="rtl" fmla="*/ 21592 w 354643"/>
                <a:gd name="rtt" fmla="*/ 53115 h 159589"/>
                <a:gd name="rtr" fmla="*/ 331892 w 354643"/>
                <a:gd name="rtb" fmla="*/ 108215 h 159589"/>
              </a:gdLst>
              <a:ahLst/>
              <a:cxnLst/>
              <a:rect l="rtl" t="rtt" r="rtr" b="rtb"/>
              <a:pathLst>
                <a:path w="354643" h="159589">
                  <a:moveTo>
                    <a:pt x="0" y="79795"/>
                  </a:moveTo>
                  <a:cubicBezTo>
                    <a:pt x="0" y="35725"/>
                    <a:pt x="79390" y="0"/>
                    <a:pt x="177322" y="0"/>
                  </a:cubicBezTo>
                  <a:cubicBezTo>
                    <a:pt x="275253" y="0"/>
                    <a:pt x="354643" y="35725"/>
                    <a:pt x="354643" y="79795"/>
                  </a:cubicBezTo>
                  <a:cubicBezTo>
                    <a:pt x="354643" y="123864"/>
                    <a:pt x="275253" y="159589"/>
                    <a:pt x="177322" y="159589"/>
                  </a:cubicBezTo>
                  <a:cubicBezTo>
                    <a:pt x="79390" y="159589"/>
                    <a:pt x="0" y="123864"/>
                    <a:pt x="0" y="79795"/>
                  </a:cubicBezTo>
                  <a:close/>
                </a:path>
              </a:pathLst>
            </a:custGeom>
            <a:solidFill>
              <a:srgbClr val="EF6653"/>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59" name="SubTopic"/>
            <p:cNvSpPr/>
            <p:nvPr/>
          </p:nvSpPr>
          <p:spPr>
            <a:xfrm>
              <a:off x="5820414" y="6060345"/>
              <a:ext cx="254438" cy="114497"/>
            </a:xfrm>
            <a:custGeom>
              <a:avLst/>
              <a:gdLst>
                <a:gd name="rtl" fmla="*/ 20789 w 254438"/>
                <a:gd name="rtt" fmla="*/ 30569 h 114497"/>
                <a:gd name="rtr" fmla="*/ 232489 w 254438"/>
                <a:gd name="rtb" fmla="*/ 85669 h 114497"/>
              </a:gdLst>
              <a:ahLst/>
              <a:cxnLst/>
              <a:rect l="rtl" t="rtt" r="rtr" b="rtb"/>
              <a:pathLst>
                <a:path w="254438" h="114497">
                  <a:moveTo>
                    <a:pt x="0" y="57249"/>
                  </a:moveTo>
                  <a:cubicBezTo>
                    <a:pt x="0" y="25631"/>
                    <a:pt x="56958" y="0"/>
                    <a:pt x="127219" y="0"/>
                  </a:cubicBezTo>
                  <a:cubicBezTo>
                    <a:pt x="197480" y="0"/>
                    <a:pt x="254438" y="25631"/>
                    <a:pt x="254438" y="57249"/>
                  </a:cubicBezTo>
                  <a:cubicBezTo>
                    <a:pt x="254438" y="88866"/>
                    <a:pt x="197480" y="114497"/>
                    <a:pt x="127219" y="114497"/>
                  </a:cubicBezTo>
                  <a:cubicBezTo>
                    <a:pt x="56958" y="114497"/>
                    <a:pt x="0" y="88866"/>
                    <a:pt x="0" y="57249"/>
                  </a:cubicBezTo>
                  <a:close/>
                </a:path>
              </a:pathLst>
            </a:custGeom>
            <a:solidFill>
              <a:srgbClr val="EF6653"/>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61" name="SubTopic"/>
            <p:cNvSpPr/>
            <p:nvPr/>
          </p:nvSpPr>
          <p:spPr>
            <a:xfrm>
              <a:off x="5762414" y="4176043"/>
              <a:ext cx="295800" cy="72500"/>
            </a:xfrm>
            <a:custGeom>
              <a:avLst/>
              <a:gdLst>
                <a:gd name="rtl" fmla="*/ 24070 w 295800"/>
                <a:gd name="rtt" fmla="*/ 9570 h 72500"/>
                <a:gd name="rtr" fmla="*/ 270570 w 295800"/>
                <a:gd name="rtb" fmla="*/ 64670 h 72500"/>
              </a:gdLst>
              <a:ahLst/>
              <a:cxnLst/>
              <a:rect l="rtl" t="rtt" r="rtr" b="rtb"/>
              <a:pathLst>
                <a:path w="295800" h="72500">
                  <a:moveTo>
                    <a:pt x="11600" y="0"/>
                  </a:moveTo>
                  <a:lnTo>
                    <a:pt x="284200" y="0"/>
                  </a:lnTo>
                  <a:cubicBezTo>
                    <a:pt x="291995" y="0"/>
                    <a:pt x="295800" y="3805"/>
                    <a:pt x="295800" y="11600"/>
                  </a:cubicBezTo>
                  <a:lnTo>
                    <a:pt x="295800" y="60900"/>
                  </a:lnTo>
                  <a:cubicBezTo>
                    <a:pt x="295800" y="68695"/>
                    <a:pt x="291995" y="72500"/>
                    <a:pt x="2842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Nguyên tắc </a:t>
              </a:r>
            </a:p>
          </p:txBody>
        </p:sp>
        <p:sp>
          <p:nvSpPr>
            <p:cNvPr id="163" name="SubTopic"/>
            <p:cNvSpPr/>
            <p:nvPr/>
          </p:nvSpPr>
          <p:spPr>
            <a:xfrm>
              <a:off x="5762414" y="4509543"/>
              <a:ext cx="359600" cy="72500"/>
            </a:xfrm>
            <a:custGeom>
              <a:avLst/>
              <a:gdLst>
                <a:gd name="rtl" fmla="*/ 24070 w 359600"/>
                <a:gd name="rtt" fmla="*/ 9570 h 72500"/>
                <a:gd name="rtr" fmla="*/ 334370 w 359600"/>
                <a:gd name="rtb" fmla="*/ 64670 h 72500"/>
              </a:gdLst>
              <a:ahLst/>
              <a:cxnLst/>
              <a:rect l="rtl" t="rtt" r="rtr" b="rtb"/>
              <a:pathLst>
                <a:path w="359600" h="72500">
                  <a:moveTo>
                    <a:pt x="11600" y="0"/>
                  </a:moveTo>
                  <a:lnTo>
                    <a:pt x="348000" y="0"/>
                  </a:lnTo>
                  <a:cubicBezTo>
                    <a:pt x="355795" y="0"/>
                    <a:pt x="359600" y="3805"/>
                    <a:pt x="359600" y="11600"/>
                  </a:cubicBezTo>
                  <a:lnTo>
                    <a:pt x="359600" y="60900"/>
                  </a:lnTo>
                  <a:cubicBezTo>
                    <a:pt x="359600" y="68695"/>
                    <a:pt x="355795" y="72500"/>
                    <a:pt x="3480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65" name="SubTopic"/>
            <p:cNvSpPr/>
            <p:nvPr/>
          </p:nvSpPr>
          <p:spPr>
            <a:xfrm>
              <a:off x="5762414" y="4870593"/>
              <a:ext cx="261000" cy="72500"/>
            </a:xfrm>
            <a:custGeom>
              <a:avLst/>
              <a:gdLst>
                <a:gd name="rtl" fmla="*/ 24070 w 261000"/>
                <a:gd name="rtt" fmla="*/ 9570 h 72500"/>
                <a:gd name="rtr" fmla="*/ 235770 w 261000"/>
                <a:gd name="rtb" fmla="*/ 64670 h 72500"/>
              </a:gdLst>
              <a:ahLst/>
              <a:cxnLst/>
              <a:rect l="rtl" t="rtt" r="rtr" b="rtb"/>
              <a:pathLst>
                <a:path w="261000" h="72500">
                  <a:moveTo>
                    <a:pt x="11600" y="0"/>
                  </a:moveTo>
                  <a:lnTo>
                    <a:pt x="249400" y="0"/>
                  </a:lnTo>
                  <a:cubicBezTo>
                    <a:pt x="257195" y="0"/>
                    <a:pt x="261000" y="3805"/>
                    <a:pt x="261000" y="11600"/>
                  </a:cubicBezTo>
                  <a:lnTo>
                    <a:pt x="261000" y="60900"/>
                  </a:lnTo>
                  <a:cubicBezTo>
                    <a:pt x="261000" y="68695"/>
                    <a:pt x="257195" y="72500"/>
                    <a:pt x="2494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69" name="SubTopic"/>
            <p:cNvSpPr/>
            <p:nvPr/>
          </p:nvSpPr>
          <p:spPr>
            <a:xfrm>
              <a:off x="6146732" y="2561921"/>
              <a:ext cx="1389100" cy="72500"/>
            </a:xfrm>
            <a:custGeom>
              <a:avLst/>
              <a:gdLst>
                <a:gd name="rtl" fmla="*/ 24070 w 1389100"/>
                <a:gd name="rtt" fmla="*/ 9570 h 72500"/>
                <a:gd name="rtr" fmla="*/ 1363870 w 1389100"/>
                <a:gd name="rtb" fmla="*/ 64670 h 72500"/>
              </a:gdLst>
              <a:ahLst/>
              <a:cxnLst/>
              <a:rect l="rtl" t="rtt" r="rtr" b="rtb"/>
              <a:pathLst>
                <a:path w="1389100" h="72500">
                  <a:moveTo>
                    <a:pt x="0" y="0"/>
                  </a:moveTo>
                  <a:lnTo>
                    <a:pt x="1389100" y="0"/>
                  </a:lnTo>
                  <a:lnTo>
                    <a:pt x="1389100" y="72500"/>
                  </a:lnTo>
                  <a:lnTo>
                    <a:pt x="0" y="72500"/>
                  </a:lnTo>
                  <a:lnTo>
                    <a:pt x="0" y="0"/>
                  </a:lnTo>
                  <a:close/>
                </a:path>
              </a:pathLst>
            </a:custGeom>
            <a:solidFill>
              <a:srgbClr val="F9C27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Dựa vào sự khác nhau trong 2 môi trường không trộn lẫn vào nhau</a:t>
              </a:r>
            </a:p>
          </p:txBody>
        </p:sp>
        <p:sp>
          <p:nvSpPr>
            <p:cNvPr id="171" name="SubTopic"/>
            <p:cNvSpPr/>
            <p:nvPr/>
          </p:nvSpPr>
          <p:spPr>
            <a:xfrm>
              <a:off x="6232299" y="3034893"/>
              <a:ext cx="385700" cy="72500"/>
            </a:xfrm>
            <a:custGeom>
              <a:avLst/>
              <a:gdLst>
                <a:gd name="rtl" fmla="*/ 24070 w 385700"/>
                <a:gd name="rtt" fmla="*/ 9570 h 72500"/>
                <a:gd name="rtr" fmla="*/ 360470 w 385700"/>
                <a:gd name="rtb" fmla="*/ 64670 h 72500"/>
              </a:gdLst>
              <a:ahLst/>
              <a:cxnLst/>
              <a:rect l="rtl" t="rtt" r="rtr" b="rtb"/>
              <a:pathLst>
                <a:path w="385700" h="72500">
                  <a:moveTo>
                    <a:pt x="0" y="0"/>
                  </a:moveTo>
                  <a:lnTo>
                    <a:pt x="385700" y="0"/>
                  </a:lnTo>
                  <a:lnTo>
                    <a:pt x="385700" y="72500"/>
                  </a:lnTo>
                  <a:lnTo>
                    <a:pt x="0" y="72500"/>
                  </a:lnTo>
                  <a:lnTo>
                    <a:pt x="0" y="0"/>
                  </a:lnTo>
                  <a:close/>
                </a:path>
              </a:pathLst>
            </a:custGeom>
            <a:solidFill>
              <a:srgbClr val="7CC38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lỏng</a:t>
              </a:r>
            </a:p>
          </p:txBody>
        </p:sp>
        <p:sp>
          <p:nvSpPr>
            <p:cNvPr id="173" name="SubTopic"/>
            <p:cNvSpPr/>
            <p:nvPr/>
          </p:nvSpPr>
          <p:spPr>
            <a:xfrm>
              <a:off x="6232299" y="3414068"/>
              <a:ext cx="365400" cy="72500"/>
            </a:xfrm>
            <a:custGeom>
              <a:avLst/>
              <a:gdLst>
                <a:gd name="rtl" fmla="*/ 24070 w 365400"/>
                <a:gd name="rtt" fmla="*/ 9570 h 72500"/>
                <a:gd name="rtr" fmla="*/ 340170 w 365400"/>
                <a:gd name="rtb" fmla="*/ 64670 h 72500"/>
              </a:gdLst>
              <a:ahLst/>
              <a:cxnLst/>
              <a:rect l="rtl" t="rtt" r="rtr" b="rtb"/>
              <a:pathLst>
                <a:path w="365400" h="72500">
                  <a:moveTo>
                    <a:pt x="0" y="0"/>
                  </a:moveTo>
                  <a:lnTo>
                    <a:pt x="365400" y="0"/>
                  </a:lnTo>
                  <a:lnTo>
                    <a:pt x="365400" y="72500"/>
                  </a:lnTo>
                  <a:lnTo>
                    <a:pt x="0" y="72500"/>
                  </a:lnTo>
                  <a:lnTo>
                    <a:pt x="0" y="0"/>
                  </a:lnTo>
                  <a:close/>
                </a:path>
              </a:pathLst>
            </a:custGeom>
            <a:solidFill>
              <a:srgbClr val="7CC38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rắn</a:t>
              </a:r>
            </a:p>
          </p:txBody>
        </p:sp>
        <p:sp>
          <p:nvSpPr>
            <p:cNvPr id="175" name="SubTopic"/>
            <p:cNvSpPr/>
            <p:nvPr/>
          </p:nvSpPr>
          <p:spPr>
            <a:xfrm>
              <a:off x="6743279" y="2719518"/>
              <a:ext cx="1499300" cy="127600"/>
            </a:xfrm>
            <a:custGeom>
              <a:avLst/>
              <a:gdLst>
                <a:gd name="rtl" fmla="*/ 24070 w 1499300"/>
                <a:gd name="rtt" fmla="*/ 9570 h 127600"/>
                <a:gd name="rtr" fmla="*/ 1474070 w 1499300"/>
                <a:gd name="rtb" fmla="*/ 119770 h 127600"/>
              </a:gdLst>
              <a:ahLst/>
              <a:cxnLst/>
              <a:rect l="rtl" t="rtt" r="rtr" b="rtb"/>
              <a:pathLst>
                <a:path w="1499300" h="127600">
                  <a:moveTo>
                    <a:pt x="0" y="0"/>
                  </a:moveTo>
                  <a:lnTo>
                    <a:pt x="1499300" y="0"/>
                  </a:lnTo>
                  <a:lnTo>
                    <a:pt x="1499300" y="127600"/>
                  </a:lnTo>
                  <a:lnTo>
                    <a:pt x="0" y="127600"/>
                  </a:lnTo>
                  <a:lnTo>
                    <a:pt x="0" y="0"/>
                  </a:lnTo>
                  <a:close/>
                </a:path>
              </a:pathLst>
            </a:custGeom>
            <a:solidFill>
              <a:srgbClr val="F8C2C6"/>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Tách các chất hữu cơ tan trong nước thành những phân đoạn có tính phân cực khác nhau</a:t>
              </a:r>
            </a:p>
          </p:txBody>
        </p:sp>
        <p:sp>
          <p:nvSpPr>
            <p:cNvPr id="177" name="SubTopic"/>
            <p:cNvSpPr/>
            <p:nvPr/>
          </p:nvSpPr>
          <p:spPr>
            <a:xfrm>
              <a:off x="6743279" y="2865968"/>
              <a:ext cx="907700" cy="72500"/>
            </a:xfrm>
            <a:custGeom>
              <a:avLst/>
              <a:gdLst>
                <a:gd name="rtl" fmla="*/ 24070 w 907700"/>
                <a:gd name="rtt" fmla="*/ 9570 h 72500"/>
                <a:gd name="rtr" fmla="*/ 882470 w 907700"/>
                <a:gd name="rtb" fmla="*/ 64670 h 72500"/>
              </a:gdLst>
              <a:ahLst/>
              <a:cxnLst/>
              <a:rect l="rtl" t="rtt" r="rtr" b="rtb"/>
              <a:pathLst>
                <a:path w="907700" h="72500">
                  <a:moveTo>
                    <a:pt x="0" y="0"/>
                  </a:moveTo>
                  <a:lnTo>
                    <a:pt x="907700" y="0"/>
                  </a:lnTo>
                  <a:lnTo>
                    <a:pt x="9077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Lắc dung môi chiết với hỗn HCHC và H2O</a:t>
              </a:r>
            </a:p>
          </p:txBody>
        </p:sp>
        <p:sp>
          <p:nvSpPr>
            <p:cNvPr id="179" name="SubTopic"/>
            <p:cNvSpPr/>
            <p:nvPr/>
          </p:nvSpPr>
          <p:spPr>
            <a:xfrm>
              <a:off x="6743279" y="2957318"/>
              <a:ext cx="988900" cy="72500"/>
            </a:xfrm>
            <a:custGeom>
              <a:avLst/>
              <a:gdLst>
                <a:gd name="rtl" fmla="*/ 24070 w 988900"/>
                <a:gd name="rtt" fmla="*/ 9570 h 72500"/>
                <a:gd name="rtr" fmla="*/ 963670 w 988900"/>
                <a:gd name="rtb" fmla="*/ 64670 h 72500"/>
              </a:gdLst>
              <a:ahLst/>
              <a:cxnLst/>
              <a:rect l="rtl" t="rtt" r="rtr" b="rtb"/>
              <a:pathLst>
                <a:path w="988900" h="72500">
                  <a:moveTo>
                    <a:pt x="0" y="0"/>
                  </a:moveTo>
                  <a:lnTo>
                    <a:pt x="988900" y="0"/>
                  </a:lnTo>
                  <a:lnTo>
                    <a:pt x="9889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hữu cơ phần lớn tan trong dung môi chiết</a:t>
              </a:r>
            </a:p>
          </p:txBody>
        </p:sp>
        <p:sp>
          <p:nvSpPr>
            <p:cNvPr id="181" name="SubTopic"/>
            <p:cNvSpPr/>
            <p:nvPr/>
          </p:nvSpPr>
          <p:spPr>
            <a:xfrm>
              <a:off x="6743279" y="3048668"/>
              <a:ext cx="1081700" cy="72500"/>
            </a:xfrm>
            <a:custGeom>
              <a:avLst/>
              <a:gdLst>
                <a:gd name="rtl" fmla="*/ 24070 w 1081700"/>
                <a:gd name="rtt" fmla="*/ 9570 h 72500"/>
                <a:gd name="rtr" fmla="*/ 1056470 w 1081700"/>
                <a:gd name="rtb" fmla="*/ 64670 h 72500"/>
              </a:gdLst>
              <a:ahLst/>
              <a:cxnLst/>
              <a:rect l="rtl" t="rtt" r="rtr" b="rtb"/>
              <a:pathLst>
                <a:path w="1081700" h="72500">
                  <a:moveTo>
                    <a:pt x="0" y="0"/>
                  </a:moveTo>
                  <a:lnTo>
                    <a:pt x="1081700" y="0"/>
                  </a:lnTo>
                  <a:lnTo>
                    <a:pt x="10817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Dùng phễu chiết để tách riêng dd chiết ra khỏi H2O</a:t>
              </a:r>
            </a:p>
          </p:txBody>
        </p:sp>
        <p:sp>
          <p:nvSpPr>
            <p:cNvPr id="183" name="SubTopic"/>
            <p:cNvSpPr/>
            <p:nvPr/>
          </p:nvSpPr>
          <p:spPr>
            <a:xfrm>
              <a:off x="6743279" y="3140018"/>
              <a:ext cx="913500" cy="72500"/>
            </a:xfrm>
            <a:custGeom>
              <a:avLst/>
              <a:gdLst>
                <a:gd name="rtl" fmla="*/ 24070 w 913500"/>
                <a:gd name="rtt" fmla="*/ 9570 h 72500"/>
                <a:gd name="rtr" fmla="*/ 888270 w 913500"/>
                <a:gd name="rtb" fmla="*/ 64670 h 72500"/>
              </a:gdLst>
              <a:ahLst/>
              <a:cxnLst/>
              <a:rect l="rtl" t="rtt" r="rtr" b="rtb"/>
              <a:pathLst>
                <a:path w="913500" h="72500">
                  <a:moveTo>
                    <a:pt x="0" y="0"/>
                  </a:moveTo>
                  <a:lnTo>
                    <a:pt x="913500" y="0"/>
                  </a:lnTo>
                  <a:lnTo>
                    <a:pt x="9135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lỏng có khối lượng riêng nhỏ tách lớp</a:t>
              </a:r>
            </a:p>
          </p:txBody>
        </p:sp>
        <p:sp>
          <p:nvSpPr>
            <p:cNvPr id="185" name="SubTopic"/>
            <p:cNvSpPr/>
            <p:nvPr/>
          </p:nvSpPr>
          <p:spPr>
            <a:xfrm>
              <a:off x="6743279" y="3231368"/>
              <a:ext cx="385700" cy="72500"/>
            </a:xfrm>
            <a:custGeom>
              <a:avLst/>
              <a:gdLst>
                <a:gd name="rtl" fmla="*/ 24070 w 385700"/>
                <a:gd name="rtt" fmla="*/ 9570 h 72500"/>
                <a:gd name="rtr" fmla="*/ 360470 w 385700"/>
                <a:gd name="rtb" fmla="*/ 64670 h 72500"/>
              </a:gdLst>
              <a:ahLst/>
              <a:cxnLst/>
              <a:rect l="rtl" t="rtt" r="rtr" b="rtb"/>
              <a:pathLst>
                <a:path w="385700" h="72500">
                  <a:moveTo>
                    <a:pt x="0" y="0"/>
                  </a:moveTo>
                  <a:lnTo>
                    <a:pt x="385700" y="0"/>
                  </a:lnTo>
                  <a:lnTo>
                    <a:pt x="3857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Lập lại nhiều lần</a:t>
              </a:r>
            </a:p>
          </p:txBody>
        </p:sp>
        <p:sp>
          <p:nvSpPr>
            <p:cNvPr id="187" name="SubTopic"/>
            <p:cNvSpPr/>
            <p:nvPr/>
          </p:nvSpPr>
          <p:spPr>
            <a:xfrm>
              <a:off x="6743279" y="3322718"/>
              <a:ext cx="1096200" cy="72500"/>
            </a:xfrm>
            <a:custGeom>
              <a:avLst/>
              <a:gdLst>
                <a:gd name="rtl" fmla="*/ 24070 w 1096200"/>
                <a:gd name="rtt" fmla="*/ 9570 h 72500"/>
                <a:gd name="rtr" fmla="*/ 1070970 w 1096200"/>
                <a:gd name="rtb" fmla="*/ 64670 h 72500"/>
              </a:gdLst>
              <a:ahLst/>
              <a:cxnLst/>
              <a:rect l="rtl" t="rtt" r="rtr" b="rtb"/>
              <a:pathLst>
                <a:path w="1096200" h="72500">
                  <a:moveTo>
                    <a:pt x="0" y="0"/>
                  </a:moveTo>
                  <a:lnTo>
                    <a:pt x="1096200" y="0"/>
                  </a:lnTo>
                  <a:lnTo>
                    <a:pt x="10962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Chưng cất dung môi ở nhiệt độ và áp suất thích hợp</a:t>
              </a:r>
            </a:p>
          </p:txBody>
        </p:sp>
        <p:sp>
          <p:nvSpPr>
            <p:cNvPr id="189" name="SubTopic"/>
            <p:cNvSpPr/>
            <p:nvPr/>
          </p:nvSpPr>
          <p:spPr>
            <a:xfrm>
              <a:off x="6722979" y="3414068"/>
              <a:ext cx="1432600" cy="72500"/>
            </a:xfrm>
            <a:custGeom>
              <a:avLst/>
              <a:gdLst>
                <a:gd name="rtl" fmla="*/ 24070 w 1432600"/>
                <a:gd name="rtt" fmla="*/ 9570 h 72500"/>
                <a:gd name="rtr" fmla="*/ 1407370 w 1432600"/>
                <a:gd name="rtb" fmla="*/ 64670 h 72500"/>
              </a:gdLst>
              <a:ahLst/>
              <a:cxnLst/>
              <a:rect l="rtl" t="rtt" r="rtr" b="rtb"/>
              <a:pathLst>
                <a:path w="1432600" h="72500">
                  <a:moveTo>
                    <a:pt x="0" y="0"/>
                  </a:moveTo>
                  <a:lnTo>
                    <a:pt x="1432600" y="0"/>
                  </a:lnTo>
                  <a:lnTo>
                    <a:pt x="1432600" y="72500"/>
                  </a:lnTo>
                  <a:lnTo>
                    <a:pt x="0" y="72500"/>
                  </a:lnTo>
                  <a:lnTo>
                    <a:pt x="0" y="0"/>
                  </a:lnTo>
                  <a:close/>
                </a:path>
              </a:pathLst>
            </a:custGeom>
            <a:solidFill>
              <a:srgbClr val="7CC38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Dùng dung môi lỏng hòa tan chất hữu cơ để tách ra khỏi hỗn hợp rắn</a:t>
              </a:r>
            </a:p>
          </p:txBody>
        </p:sp>
        <p:sp>
          <p:nvSpPr>
            <p:cNvPr id="193" name="SubTopic"/>
            <p:cNvSpPr/>
            <p:nvPr/>
          </p:nvSpPr>
          <p:spPr>
            <a:xfrm>
              <a:off x="6112589" y="3642443"/>
              <a:ext cx="365400" cy="72500"/>
            </a:xfrm>
            <a:custGeom>
              <a:avLst/>
              <a:gdLst>
                <a:gd name="rtl" fmla="*/ 24070 w 365400"/>
                <a:gd name="rtt" fmla="*/ 9570 h 72500"/>
                <a:gd name="rtr" fmla="*/ 340170 w 365400"/>
                <a:gd name="rtb" fmla="*/ 64670 h 72500"/>
              </a:gdLst>
              <a:ahLst/>
              <a:cxnLst/>
              <a:rect l="rtl" t="rtt" r="rtr" b="rtb"/>
              <a:pathLst>
                <a:path w="365400" h="72500">
                  <a:moveTo>
                    <a:pt x="11600" y="0"/>
                  </a:moveTo>
                  <a:lnTo>
                    <a:pt x="353800" y="0"/>
                  </a:lnTo>
                  <a:cubicBezTo>
                    <a:pt x="361595" y="0"/>
                    <a:pt x="365400" y="3805"/>
                    <a:pt x="365400" y="11600"/>
                  </a:cubicBezTo>
                  <a:lnTo>
                    <a:pt x="365400" y="60900"/>
                  </a:lnTo>
                  <a:cubicBezTo>
                    <a:pt x="365400" y="68695"/>
                    <a:pt x="361595" y="72500"/>
                    <a:pt x="3538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rắn</a:t>
              </a:r>
            </a:p>
          </p:txBody>
        </p:sp>
        <p:sp>
          <p:nvSpPr>
            <p:cNvPr id="195" name="SubTopic"/>
            <p:cNvSpPr/>
            <p:nvPr/>
          </p:nvSpPr>
          <p:spPr>
            <a:xfrm>
              <a:off x="6112589" y="3916493"/>
              <a:ext cx="385700" cy="72500"/>
            </a:xfrm>
            <a:custGeom>
              <a:avLst/>
              <a:gdLst>
                <a:gd name="rtl" fmla="*/ 24070 w 385700"/>
                <a:gd name="rtt" fmla="*/ 9570 h 72500"/>
                <a:gd name="rtr" fmla="*/ 360470 w 385700"/>
                <a:gd name="rtb" fmla="*/ 64670 h 72500"/>
              </a:gdLst>
              <a:ahLst/>
              <a:cxnLst/>
              <a:rect l="rtl" t="rtt" r="rtr" b="rtb"/>
              <a:pathLst>
                <a:path w="385700" h="72500">
                  <a:moveTo>
                    <a:pt x="11600" y="0"/>
                  </a:moveTo>
                  <a:lnTo>
                    <a:pt x="374100" y="0"/>
                  </a:lnTo>
                  <a:cubicBezTo>
                    <a:pt x="381895" y="0"/>
                    <a:pt x="385700" y="3805"/>
                    <a:pt x="385700" y="11600"/>
                  </a:cubicBezTo>
                  <a:lnTo>
                    <a:pt x="385700" y="60900"/>
                  </a:lnTo>
                  <a:cubicBezTo>
                    <a:pt x="385700" y="68695"/>
                    <a:pt x="381895" y="72500"/>
                    <a:pt x="374100" y="72500"/>
                  </a:cubicBezTo>
                  <a:lnTo>
                    <a:pt x="11600" y="72500"/>
                  </a:lnTo>
                  <a:cubicBezTo>
                    <a:pt x="3805" y="72500"/>
                    <a:pt x="0" y="68695"/>
                    <a:pt x="0" y="60900"/>
                  </a:cubicBezTo>
                  <a:lnTo>
                    <a:pt x="0" y="11600"/>
                  </a:lnTo>
                  <a:cubicBezTo>
                    <a:pt x="0" y="3805"/>
                    <a:pt x="3805" y="0"/>
                    <a:pt x="1160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lỏng</a:t>
              </a:r>
            </a:p>
          </p:txBody>
        </p:sp>
        <p:sp>
          <p:nvSpPr>
            <p:cNvPr id="197" name="SubTopic"/>
            <p:cNvSpPr/>
            <p:nvPr/>
          </p:nvSpPr>
          <p:spPr>
            <a:xfrm>
              <a:off x="6623569" y="3870818"/>
              <a:ext cx="516200" cy="72500"/>
            </a:xfrm>
            <a:custGeom>
              <a:avLst/>
              <a:gdLst>
                <a:gd name="rtl" fmla="*/ 24070 w 516200"/>
                <a:gd name="rtt" fmla="*/ 9570 h 72500"/>
                <a:gd name="rtr" fmla="*/ 490970 w 516200"/>
                <a:gd name="rtb" fmla="*/ 64670 h 72500"/>
              </a:gdLst>
              <a:ahLst/>
              <a:cxnLst/>
              <a:rect l="rtl" t="rtt" r="rtr" b="rtb"/>
              <a:pathLst>
                <a:path w="516200" h="72500">
                  <a:moveTo>
                    <a:pt x="11600" y="0"/>
                  </a:moveTo>
                  <a:lnTo>
                    <a:pt x="504600" y="0"/>
                  </a:lnTo>
                  <a:cubicBezTo>
                    <a:pt x="512395" y="0"/>
                    <a:pt x="516200" y="3805"/>
                    <a:pt x="516200" y="11600"/>
                  </a:cubicBezTo>
                  <a:lnTo>
                    <a:pt x="516200" y="60900"/>
                  </a:lnTo>
                  <a:cubicBezTo>
                    <a:pt x="516200" y="68695"/>
                    <a:pt x="512395" y="72500"/>
                    <a:pt x="504600" y="72500"/>
                  </a:cubicBezTo>
                  <a:lnTo>
                    <a:pt x="11600" y="72500"/>
                  </a:lnTo>
                  <a:cubicBezTo>
                    <a:pt x="3805" y="72500"/>
                    <a:pt x="0" y="68695"/>
                    <a:pt x="0" y="60900"/>
                  </a:cubicBezTo>
                  <a:lnTo>
                    <a:pt x="0" y="11600"/>
                  </a:lnTo>
                  <a:cubicBezTo>
                    <a:pt x="0" y="3805"/>
                    <a:pt x="3805" y="0"/>
                    <a:pt x="1160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ở dạnh nhũ tương</a:t>
              </a:r>
            </a:p>
          </p:txBody>
        </p:sp>
        <p:sp>
          <p:nvSpPr>
            <p:cNvPr id="199" name="SubTopic"/>
            <p:cNvSpPr/>
            <p:nvPr/>
          </p:nvSpPr>
          <p:spPr>
            <a:xfrm>
              <a:off x="6623569" y="3962168"/>
              <a:ext cx="481400" cy="72500"/>
            </a:xfrm>
            <a:custGeom>
              <a:avLst/>
              <a:gdLst>
                <a:gd name="rtl" fmla="*/ 24070 w 481400"/>
                <a:gd name="rtt" fmla="*/ 9570 h 72500"/>
                <a:gd name="rtr" fmla="*/ 456170 w 481400"/>
                <a:gd name="rtb" fmla="*/ 64670 h 72500"/>
              </a:gdLst>
              <a:ahLst/>
              <a:cxnLst/>
              <a:rect l="rtl" t="rtt" r="rtr" b="rtb"/>
              <a:pathLst>
                <a:path w="481400" h="72500">
                  <a:moveTo>
                    <a:pt x="11600" y="0"/>
                  </a:moveTo>
                  <a:lnTo>
                    <a:pt x="469800" y="0"/>
                  </a:lnTo>
                  <a:cubicBezTo>
                    <a:pt x="477595" y="0"/>
                    <a:pt x="481400" y="3805"/>
                    <a:pt x="481400" y="11600"/>
                  </a:cubicBezTo>
                  <a:lnTo>
                    <a:pt x="481400" y="60900"/>
                  </a:lnTo>
                  <a:cubicBezTo>
                    <a:pt x="481400" y="68695"/>
                    <a:pt x="477595" y="72500"/>
                    <a:pt x="469800" y="72500"/>
                  </a:cubicBezTo>
                  <a:lnTo>
                    <a:pt x="11600" y="72500"/>
                  </a:lnTo>
                  <a:cubicBezTo>
                    <a:pt x="3805" y="72500"/>
                    <a:pt x="0" y="68695"/>
                    <a:pt x="0" y="60900"/>
                  </a:cubicBezTo>
                  <a:lnTo>
                    <a:pt x="0" y="11600"/>
                  </a:lnTo>
                  <a:cubicBezTo>
                    <a:pt x="0" y="3805"/>
                    <a:pt x="3805" y="0"/>
                    <a:pt x="1160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dạng huyền phù</a:t>
              </a:r>
            </a:p>
          </p:txBody>
        </p:sp>
        <p:sp>
          <p:nvSpPr>
            <p:cNvPr id="201" name="SubTopic"/>
            <p:cNvSpPr/>
            <p:nvPr/>
          </p:nvSpPr>
          <p:spPr>
            <a:xfrm>
              <a:off x="6603269" y="3505418"/>
              <a:ext cx="893200" cy="72500"/>
            </a:xfrm>
            <a:custGeom>
              <a:avLst/>
              <a:gdLst>
                <a:gd name="rtl" fmla="*/ 24070 w 893200"/>
                <a:gd name="rtt" fmla="*/ 9570 h 72500"/>
                <a:gd name="rtr" fmla="*/ 867970 w 893200"/>
                <a:gd name="rtb" fmla="*/ 64670 h 72500"/>
              </a:gdLst>
              <a:ahLst/>
              <a:cxnLst/>
              <a:rect l="rtl" t="rtt" r="rtr" b="rtb"/>
              <a:pathLst>
                <a:path w="893200" h="72500">
                  <a:moveTo>
                    <a:pt x="11600" y="0"/>
                  </a:moveTo>
                  <a:lnTo>
                    <a:pt x="881600" y="0"/>
                  </a:lnTo>
                  <a:cubicBezTo>
                    <a:pt x="889395" y="0"/>
                    <a:pt x="893200" y="3805"/>
                    <a:pt x="893200" y="11600"/>
                  </a:cubicBezTo>
                  <a:lnTo>
                    <a:pt x="893200" y="60900"/>
                  </a:lnTo>
                  <a:cubicBezTo>
                    <a:pt x="893200" y="68695"/>
                    <a:pt x="889395" y="72500"/>
                    <a:pt x="8816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HCHC ra khỏi hỗ hợp chất ở thể rắn</a:t>
              </a:r>
            </a:p>
          </p:txBody>
        </p:sp>
        <p:sp>
          <p:nvSpPr>
            <p:cNvPr id="203" name="SubTopic"/>
            <p:cNvSpPr/>
            <p:nvPr/>
          </p:nvSpPr>
          <p:spPr>
            <a:xfrm>
              <a:off x="6603269" y="3596768"/>
              <a:ext cx="414700" cy="72500"/>
            </a:xfrm>
            <a:custGeom>
              <a:avLst/>
              <a:gdLst>
                <a:gd name="rtl" fmla="*/ 24070 w 414700"/>
                <a:gd name="rtt" fmla="*/ 9570 h 72500"/>
                <a:gd name="rtr" fmla="*/ 389470 w 414700"/>
                <a:gd name="rtb" fmla="*/ 64670 h 72500"/>
              </a:gdLst>
              <a:ahLst/>
              <a:cxnLst/>
              <a:rect l="rtl" t="rtt" r="rtr" b="rtb"/>
              <a:pathLst>
                <a:path w="414700" h="72500">
                  <a:moveTo>
                    <a:pt x="11600" y="0"/>
                  </a:moveTo>
                  <a:lnTo>
                    <a:pt x="403100" y="0"/>
                  </a:lnTo>
                  <a:cubicBezTo>
                    <a:pt x="410895" y="0"/>
                    <a:pt x="414700" y="3805"/>
                    <a:pt x="414700" y="11600"/>
                  </a:cubicBezTo>
                  <a:lnTo>
                    <a:pt x="414700" y="60900"/>
                  </a:lnTo>
                  <a:cubicBezTo>
                    <a:pt x="414700" y="68695"/>
                    <a:pt x="410895" y="72500"/>
                    <a:pt x="4031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Ngâm rượu thuốc</a:t>
              </a:r>
            </a:p>
          </p:txBody>
        </p:sp>
        <p:sp>
          <p:nvSpPr>
            <p:cNvPr id="205" name="SubTopic"/>
            <p:cNvSpPr/>
            <p:nvPr/>
          </p:nvSpPr>
          <p:spPr>
            <a:xfrm>
              <a:off x="6603269" y="3688118"/>
              <a:ext cx="487200" cy="72500"/>
            </a:xfrm>
            <a:custGeom>
              <a:avLst/>
              <a:gdLst>
                <a:gd name="rtl" fmla="*/ 24070 w 487200"/>
                <a:gd name="rtt" fmla="*/ 9570 h 72500"/>
                <a:gd name="rtr" fmla="*/ 461970 w 487200"/>
                <a:gd name="rtb" fmla="*/ 64670 h 72500"/>
              </a:gdLst>
              <a:ahLst/>
              <a:cxnLst/>
              <a:rect l="rtl" t="rtt" r="rtr" b="rtb"/>
              <a:pathLst>
                <a:path w="487200" h="72500">
                  <a:moveTo>
                    <a:pt x="11600" y="0"/>
                  </a:moveTo>
                  <a:lnTo>
                    <a:pt x="475600" y="0"/>
                  </a:lnTo>
                  <a:cubicBezTo>
                    <a:pt x="483395" y="0"/>
                    <a:pt x="487200" y="3805"/>
                    <a:pt x="487200" y="11600"/>
                  </a:cubicBezTo>
                  <a:lnTo>
                    <a:pt x="487200" y="60900"/>
                  </a:lnTo>
                  <a:cubicBezTo>
                    <a:pt x="487200" y="68695"/>
                    <a:pt x="483395" y="72500"/>
                    <a:pt x="4756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Phân tích thổ nhưỡng</a:t>
              </a:r>
            </a:p>
          </p:txBody>
        </p:sp>
        <p:sp>
          <p:nvSpPr>
            <p:cNvPr id="207" name="SubTopic"/>
            <p:cNvSpPr/>
            <p:nvPr/>
          </p:nvSpPr>
          <p:spPr>
            <a:xfrm>
              <a:off x="6603269" y="3779468"/>
              <a:ext cx="742400" cy="72500"/>
            </a:xfrm>
            <a:custGeom>
              <a:avLst/>
              <a:gdLst>
                <a:gd name="rtl" fmla="*/ 24070 w 742400"/>
                <a:gd name="rtt" fmla="*/ 9570 h 72500"/>
                <a:gd name="rtr" fmla="*/ 717170 w 742400"/>
                <a:gd name="rtb" fmla="*/ 64670 h 72500"/>
              </a:gdLst>
              <a:ahLst/>
              <a:cxnLst/>
              <a:rect l="rtl" t="rtt" r="rtr" b="rtb"/>
              <a:pathLst>
                <a:path w="742400" h="72500">
                  <a:moveTo>
                    <a:pt x="11600" y="0"/>
                  </a:moveTo>
                  <a:lnTo>
                    <a:pt x="730800" y="0"/>
                  </a:lnTo>
                  <a:cubicBezTo>
                    <a:pt x="738595" y="0"/>
                    <a:pt x="742400" y="3805"/>
                    <a:pt x="742400" y="11600"/>
                  </a:cubicBezTo>
                  <a:lnTo>
                    <a:pt x="742400" y="60900"/>
                  </a:lnTo>
                  <a:cubicBezTo>
                    <a:pt x="742400" y="68695"/>
                    <a:pt x="738595" y="72500"/>
                    <a:pt x="7308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Lượng dư thuốc bảo vệ thực vật...</a:t>
              </a:r>
            </a:p>
          </p:txBody>
        </p:sp>
        <p:sp>
          <p:nvSpPr>
            <p:cNvPr id="209" name="SubTopic"/>
            <p:cNvSpPr/>
            <p:nvPr/>
          </p:nvSpPr>
          <p:spPr>
            <a:xfrm>
              <a:off x="6183494" y="4130368"/>
              <a:ext cx="800400" cy="72500"/>
            </a:xfrm>
            <a:custGeom>
              <a:avLst/>
              <a:gdLst>
                <a:gd name="rtl" fmla="*/ 24070 w 800400"/>
                <a:gd name="rtt" fmla="*/ 9570 h 72500"/>
                <a:gd name="rtr" fmla="*/ 775170 w 800400"/>
                <a:gd name="rtb" fmla="*/ 64670 h 72500"/>
              </a:gdLst>
              <a:ahLst/>
              <a:cxnLst/>
              <a:rect l="rtl" t="rtt" r="rtr" b="rtb"/>
              <a:pathLst>
                <a:path w="800400" h="72500">
                  <a:moveTo>
                    <a:pt x="11600" y="0"/>
                  </a:moveTo>
                  <a:lnTo>
                    <a:pt x="788800" y="0"/>
                  </a:lnTo>
                  <a:cubicBezTo>
                    <a:pt x="796595" y="0"/>
                    <a:pt x="800400" y="3805"/>
                    <a:pt x="800400" y="11600"/>
                  </a:cubicBezTo>
                  <a:lnTo>
                    <a:pt x="800400" y="60900"/>
                  </a:lnTo>
                  <a:cubicBezTo>
                    <a:pt x="800400" y="68695"/>
                    <a:pt x="796595" y="72500"/>
                    <a:pt x="7888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hỗ hợp chất rắn dựa vào độ tan</a:t>
              </a:r>
            </a:p>
          </p:txBody>
        </p:sp>
        <p:sp>
          <p:nvSpPr>
            <p:cNvPr id="211" name="SubTopic"/>
            <p:cNvSpPr/>
            <p:nvPr/>
          </p:nvSpPr>
          <p:spPr>
            <a:xfrm>
              <a:off x="6183494" y="4221718"/>
              <a:ext cx="698900" cy="72500"/>
            </a:xfrm>
            <a:custGeom>
              <a:avLst/>
              <a:gdLst>
                <a:gd name="rtl" fmla="*/ 24070 w 698900"/>
                <a:gd name="rtt" fmla="*/ 9570 h 72500"/>
                <a:gd name="rtr" fmla="*/ 673670 w 698900"/>
                <a:gd name="rtb" fmla="*/ 64670 h 72500"/>
              </a:gdLst>
              <a:ahLst/>
              <a:cxnLst/>
              <a:rect l="rtl" t="rtt" r="rtr" b="rtb"/>
              <a:pathLst>
                <a:path w="698900" h="72500">
                  <a:moveTo>
                    <a:pt x="11600" y="0"/>
                  </a:moveTo>
                  <a:lnTo>
                    <a:pt x="687300" y="0"/>
                  </a:lnTo>
                  <a:cubicBezTo>
                    <a:pt x="695095" y="0"/>
                    <a:pt x="698900" y="3805"/>
                    <a:pt x="698900" y="11600"/>
                  </a:cubicBezTo>
                  <a:lnTo>
                    <a:pt x="698900" y="60900"/>
                  </a:lnTo>
                  <a:cubicBezTo>
                    <a:pt x="698900" y="68695"/>
                    <a:pt x="695095" y="72500"/>
                    <a:pt x="6873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Sự thay đổi độ tan theo nhiệt độ</a:t>
              </a:r>
            </a:p>
          </p:txBody>
        </p:sp>
        <p:sp>
          <p:nvSpPr>
            <p:cNvPr id="213" name="SubTopic"/>
            <p:cNvSpPr/>
            <p:nvPr/>
          </p:nvSpPr>
          <p:spPr>
            <a:xfrm>
              <a:off x="6247294" y="4313068"/>
              <a:ext cx="1006300" cy="72500"/>
            </a:xfrm>
            <a:custGeom>
              <a:avLst/>
              <a:gdLst>
                <a:gd name="rtl" fmla="*/ 24070 w 1006300"/>
                <a:gd name="rtt" fmla="*/ 9570 h 72500"/>
                <a:gd name="rtr" fmla="*/ 981070 w 1006300"/>
                <a:gd name="rtb" fmla="*/ 64670 h 72500"/>
              </a:gdLst>
              <a:ahLst/>
              <a:cxnLst/>
              <a:rect l="rtl" t="rtt" r="rtr" b="rtb"/>
              <a:pathLst>
                <a:path w="1006300" h="72500">
                  <a:moveTo>
                    <a:pt x="11600" y="0"/>
                  </a:moveTo>
                  <a:lnTo>
                    <a:pt x="994700" y="0"/>
                  </a:lnTo>
                  <a:cubicBezTo>
                    <a:pt x="1002495" y="0"/>
                    <a:pt x="1006300" y="3805"/>
                    <a:pt x="1006300" y="11600"/>
                  </a:cubicBezTo>
                  <a:lnTo>
                    <a:pt x="1006300" y="60900"/>
                  </a:lnTo>
                  <a:cubicBezTo>
                    <a:pt x="1006300" y="68695"/>
                    <a:pt x="1002495" y="72500"/>
                    <a:pt x="9947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Hòa tan chất rắn tạo dd bão hòa ở nhiệt độ cao</a:t>
              </a:r>
            </a:p>
          </p:txBody>
        </p:sp>
        <p:sp>
          <p:nvSpPr>
            <p:cNvPr id="215" name="SubTopic"/>
            <p:cNvSpPr/>
            <p:nvPr/>
          </p:nvSpPr>
          <p:spPr>
            <a:xfrm>
              <a:off x="6247294" y="4404418"/>
              <a:ext cx="696000" cy="72500"/>
            </a:xfrm>
            <a:custGeom>
              <a:avLst/>
              <a:gdLst>
                <a:gd name="rtl" fmla="*/ 24070 w 696000"/>
                <a:gd name="rtt" fmla="*/ 9570 h 72500"/>
                <a:gd name="rtr" fmla="*/ 670770 w 696000"/>
                <a:gd name="rtb" fmla="*/ 64670 h 72500"/>
              </a:gdLst>
              <a:ahLst/>
              <a:cxnLst/>
              <a:rect l="rtl" t="rtt" r="rtr" b="rtb"/>
              <a:pathLst>
                <a:path w="696000" h="72500">
                  <a:moveTo>
                    <a:pt x="11600" y="0"/>
                  </a:moveTo>
                  <a:lnTo>
                    <a:pt x="684400" y="0"/>
                  </a:lnTo>
                  <a:cubicBezTo>
                    <a:pt x="692195" y="0"/>
                    <a:pt x="696000" y="3805"/>
                    <a:pt x="696000" y="11600"/>
                  </a:cubicBezTo>
                  <a:lnTo>
                    <a:pt x="696000" y="60900"/>
                  </a:lnTo>
                  <a:cubicBezTo>
                    <a:pt x="696000" y="68695"/>
                    <a:pt x="692195" y="72500"/>
                    <a:pt x="6844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Lọc nóng loại bỏ chất không tan</a:t>
              </a:r>
            </a:p>
          </p:txBody>
        </p:sp>
        <p:sp>
          <p:nvSpPr>
            <p:cNvPr id="217" name="SubTopic"/>
            <p:cNvSpPr/>
            <p:nvPr/>
          </p:nvSpPr>
          <p:spPr>
            <a:xfrm>
              <a:off x="6247294" y="4495768"/>
              <a:ext cx="478500" cy="72500"/>
            </a:xfrm>
            <a:custGeom>
              <a:avLst/>
              <a:gdLst>
                <a:gd name="rtl" fmla="*/ 24070 w 478500"/>
                <a:gd name="rtt" fmla="*/ 9570 h 72500"/>
                <a:gd name="rtr" fmla="*/ 453270 w 478500"/>
                <a:gd name="rtb" fmla="*/ 64670 h 72500"/>
              </a:gdLst>
              <a:ahLst/>
              <a:cxnLst/>
              <a:rect l="rtl" t="rtt" r="rtr" b="rtb"/>
              <a:pathLst>
                <a:path w="478500" h="72500">
                  <a:moveTo>
                    <a:pt x="11600" y="0"/>
                  </a:moveTo>
                  <a:lnTo>
                    <a:pt x="466900" y="0"/>
                  </a:lnTo>
                  <a:cubicBezTo>
                    <a:pt x="474695" y="0"/>
                    <a:pt x="478500" y="3805"/>
                    <a:pt x="478500" y="11600"/>
                  </a:cubicBezTo>
                  <a:lnTo>
                    <a:pt x="478500" y="60900"/>
                  </a:lnTo>
                  <a:cubicBezTo>
                    <a:pt x="478500" y="68695"/>
                    <a:pt x="474695" y="72500"/>
                    <a:pt x="4669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Để nguội và làm lạnh</a:t>
              </a:r>
            </a:p>
          </p:txBody>
        </p:sp>
        <p:sp>
          <p:nvSpPr>
            <p:cNvPr id="219" name="SubTopic"/>
            <p:cNvSpPr/>
            <p:nvPr/>
          </p:nvSpPr>
          <p:spPr>
            <a:xfrm>
              <a:off x="6247294" y="4587118"/>
              <a:ext cx="440800" cy="72500"/>
            </a:xfrm>
            <a:custGeom>
              <a:avLst/>
              <a:gdLst>
                <a:gd name="rtl" fmla="*/ 24070 w 440800"/>
                <a:gd name="rtt" fmla="*/ 9570 h 72500"/>
                <a:gd name="rtr" fmla="*/ 415570 w 440800"/>
                <a:gd name="rtb" fmla="*/ 64670 h 72500"/>
              </a:gdLst>
              <a:ahLst/>
              <a:cxnLst/>
              <a:rect l="rtl" t="rtt" r="rtr" b="rtb"/>
              <a:pathLst>
                <a:path w="440800" h="72500">
                  <a:moveTo>
                    <a:pt x="11600" y="0"/>
                  </a:moveTo>
                  <a:lnTo>
                    <a:pt x="429200" y="0"/>
                  </a:lnTo>
                  <a:cubicBezTo>
                    <a:pt x="436995" y="0"/>
                    <a:pt x="440800" y="3805"/>
                    <a:pt x="440800" y="11600"/>
                  </a:cubicBezTo>
                  <a:lnTo>
                    <a:pt x="440800" y="60900"/>
                  </a:lnTo>
                  <a:cubicBezTo>
                    <a:pt x="440800" y="68695"/>
                    <a:pt x="436995" y="72500"/>
                    <a:pt x="4292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Lọc để thu chất rắn</a:t>
              </a:r>
            </a:p>
          </p:txBody>
        </p:sp>
        <p:sp>
          <p:nvSpPr>
            <p:cNvPr id="221" name="SubTopic"/>
            <p:cNvSpPr/>
            <p:nvPr/>
          </p:nvSpPr>
          <p:spPr>
            <a:xfrm>
              <a:off x="6148694" y="4832893"/>
              <a:ext cx="606100" cy="73950"/>
            </a:xfrm>
            <a:custGeom>
              <a:avLst/>
              <a:gdLst>
                <a:gd name="rtl" fmla="*/ 20300 w 606100"/>
                <a:gd name="rtt" fmla="*/ 8555 h 73950"/>
                <a:gd name="rtr" fmla="*/ 585800 w 606100"/>
                <a:gd name="rtb" fmla="*/ 66555 h 73950"/>
              </a:gdLst>
              <a:ahLst/>
              <a:cxnLst/>
              <a:rect l="rtl" t="rtt" r="rtr" b="rtb"/>
              <a:pathLst>
                <a:path w="606100" h="73950" stroke="0">
                  <a:moveTo>
                    <a:pt x="0" y="0"/>
                  </a:moveTo>
                  <a:lnTo>
                    <a:pt x="606100" y="0"/>
                  </a:lnTo>
                  <a:lnTo>
                    <a:pt x="606100" y="73950"/>
                  </a:lnTo>
                  <a:lnTo>
                    <a:pt x="0" y="73950"/>
                  </a:lnTo>
                  <a:lnTo>
                    <a:pt x="0" y="0"/>
                  </a:lnTo>
                  <a:close/>
                </a:path>
                <a:path w="606100" h="73950" fill="none">
                  <a:moveTo>
                    <a:pt x="0" y="73950"/>
                  </a:moveTo>
                  <a:lnTo>
                    <a:pt x="606100" y="73950"/>
                  </a:lnTo>
                </a:path>
              </a:pathLst>
            </a:custGeom>
            <a:solidFill>
              <a:srgbClr val="FFFFFF"/>
            </a:solidFill>
            <a:ln w="2900" cap="flat">
              <a:solidFill>
                <a:srgbClr val="454545"/>
              </a:solidFill>
              <a:round/>
            </a:ln>
          </p:spPr>
          <p:txBody>
            <a:bodyPr wrap="none" lIns="0" tIns="0" rIns="0" bIns="22003" rtlCol="0" anchor="ctr"/>
            <a:lstStyle/>
            <a:p>
              <a:pPr algn="ctr">
                <a:lnSpc>
                  <a:spcPct val="100000"/>
                </a:lnSpc>
              </a:pPr>
              <a:r>
                <a:rPr sz="720" b="1">
                  <a:solidFill>
                    <a:srgbClr val="303030"/>
                  </a:solidFill>
                </a:rPr>
                <a:t>Tách và tinh chế chất rắn</a:t>
              </a:r>
            </a:p>
          </p:txBody>
        </p:sp>
        <p:sp>
          <p:nvSpPr>
            <p:cNvPr id="223" name="SubTopic"/>
            <p:cNvSpPr/>
            <p:nvPr/>
          </p:nvSpPr>
          <p:spPr>
            <a:xfrm>
              <a:off x="6880074" y="4824918"/>
              <a:ext cx="823600" cy="72500"/>
            </a:xfrm>
            <a:custGeom>
              <a:avLst/>
              <a:gdLst>
                <a:gd name="rtl" fmla="*/ 24070 w 823600"/>
                <a:gd name="rtt" fmla="*/ 9570 h 72500"/>
                <a:gd name="rtr" fmla="*/ 798370 w 823600"/>
                <a:gd name="rtb" fmla="*/ 64670 h 72500"/>
              </a:gdLst>
              <a:ahLst/>
              <a:cxnLst/>
              <a:rect l="rtl" t="rtt" r="rtr" b="rtb"/>
              <a:pathLst>
                <a:path w="823600" h="72500">
                  <a:moveTo>
                    <a:pt x="11600" y="0"/>
                  </a:moveTo>
                  <a:lnTo>
                    <a:pt x="812000" y="0"/>
                  </a:lnTo>
                  <a:cubicBezTo>
                    <a:pt x="819795" y="0"/>
                    <a:pt x="823600" y="3805"/>
                    <a:pt x="823600" y="11600"/>
                  </a:cubicBezTo>
                  <a:lnTo>
                    <a:pt x="823600" y="60900"/>
                  </a:lnTo>
                  <a:cubicBezTo>
                    <a:pt x="823600" y="68695"/>
                    <a:pt x="819795" y="72500"/>
                    <a:pt x="812000" y="72500"/>
                  </a:cubicBezTo>
                  <a:lnTo>
                    <a:pt x="11600" y="72500"/>
                  </a:lnTo>
                  <a:cubicBezTo>
                    <a:pt x="3805" y="72500"/>
                    <a:pt x="0" y="68695"/>
                    <a:pt x="0" y="60900"/>
                  </a:cubicBezTo>
                  <a:lnTo>
                    <a:pt x="0" y="11600"/>
                  </a:lnTo>
                  <a:cubicBezTo>
                    <a:pt x="0" y="3805"/>
                    <a:pt x="3805" y="0"/>
                    <a:pt x="11600" y="0"/>
                  </a:cubicBezTo>
                  <a:close/>
                </a:path>
              </a:pathLst>
            </a:custGeom>
            <a:solidFill>
              <a:srgbClr val="F8AE1A"/>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Tinh chế đường đỏ thành đường trắng</a:t>
              </a:r>
            </a:p>
          </p:txBody>
        </p:sp>
        <p:sp>
          <p:nvSpPr>
            <p:cNvPr id="229" name="SubTopic"/>
            <p:cNvSpPr/>
            <p:nvPr/>
          </p:nvSpPr>
          <p:spPr>
            <a:xfrm>
              <a:off x="6247294" y="4678468"/>
              <a:ext cx="1499300" cy="127600"/>
            </a:xfrm>
            <a:custGeom>
              <a:avLst/>
              <a:gdLst>
                <a:gd name="rtl" fmla="*/ 24070 w 1499300"/>
                <a:gd name="rtt" fmla="*/ 9570 h 127600"/>
                <a:gd name="rtr" fmla="*/ 1474070 w 1499300"/>
                <a:gd name="rtb" fmla="*/ 119770 h 127600"/>
              </a:gdLst>
              <a:ahLst/>
              <a:cxnLst/>
              <a:rect l="rtl" t="rtt" r="rtr" b="rtb"/>
              <a:pathLst>
                <a:path w="1499300" h="127600">
                  <a:moveTo>
                    <a:pt x="11600" y="0"/>
                  </a:moveTo>
                  <a:lnTo>
                    <a:pt x="1487700" y="0"/>
                  </a:lnTo>
                  <a:cubicBezTo>
                    <a:pt x="1495495" y="0"/>
                    <a:pt x="1499300" y="3805"/>
                    <a:pt x="1499300" y="11600"/>
                  </a:cubicBezTo>
                  <a:lnTo>
                    <a:pt x="1499300" y="116000"/>
                  </a:lnTo>
                  <a:cubicBezTo>
                    <a:pt x="1499300" y="123795"/>
                    <a:pt x="1495495" y="127600"/>
                    <a:pt x="1487700" y="127600"/>
                  </a:cubicBezTo>
                  <a:lnTo>
                    <a:pt x="11600" y="127600"/>
                  </a:lnTo>
                  <a:cubicBezTo>
                    <a:pt x="3805" y="127600"/>
                    <a:pt x="0" y="123795"/>
                    <a:pt x="0" y="116000"/>
                  </a:cubicBezTo>
                  <a:lnTo>
                    <a:pt x="0" y="11600"/>
                  </a:lnTo>
                  <a:cubicBezTo>
                    <a:pt x="0" y="3805"/>
                    <a:pt x="3805" y="0"/>
                    <a:pt x="11600" y="0"/>
                  </a:cubicBezTo>
                  <a:close/>
                </a:path>
              </a:pathLst>
            </a:custGeom>
            <a:solidFill>
              <a:srgbClr val="F8C2C6"/>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Thực hiện lại nhiều lần cùng 1 dung môi hoặc trong các dung môi khác nhau sẽ thu được tinh thể chất cần tinh chế</a:t>
              </a:r>
            </a:p>
          </p:txBody>
        </p:sp>
        <p:sp>
          <p:nvSpPr>
            <p:cNvPr id="233" name="SubTopic"/>
            <p:cNvSpPr/>
            <p:nvPr/>
          </p:nvSpPr>
          <p:spPr>
            <a:xfrm>
              <a:off x="6880074" y="4916268"/>
              <a:ext cx="693100" cy="72500"/>
            </a:xfrm>
            <a:custGeom>
              <a:avLst/>
              <a:gdLst>
                <a:gd name="rtl" fmla="*/ 24070 w 693100"/>
                <a:gd name="rtt" fmla="*/ 9570 h 72500"/>
                <a:gd name="rtr" fmla="*/ 667870 w 693100"/>
                <a:gd name="rtb" fmla="*/ 64670 h 72500"/>
              </a:gdLst>
              <a:ahLst/>
              <a:cxnLst/>
              <a:rect l="rtl" t="rtt" r="rtr" b="rtb"/>
              <a:pathLst>
                <a:path w="693100" h="72500">
                  <a:moveTo>
                    <a:pt x="11600" y="0"/>
                  </a:moveTo>
                  <a:lnTo>
                    <a:pt x="681500" y="0"/>
                  </a:lnTo>
                  <a:cubicBezTo>
                    <a:pt x="689295" y="0"/>
                    <a:pt x="693100" y="3805"/>
                    <a:pt x="693100" y="11600"/>
                  </a:cubicBezTo>
                  <a:lnTo>
                    <a:pt x="693100" y="60900"/>
                  </a:lnTo>
                  <a:cubicBezTo>
                    <a:pt x="693100" y="68695"/>
                    <a:pt x="689295" y="72500"/>
                    <a:pt x="681500" y="72500"/>
                  </a:cubicBezTo>
                  <a:lnTo>
                    <a:pt x="11600" y="72500"/>
                  </a:lnTo>
                  <a:cubicBezTo>
                    <a:pt x="3805" y="72500"/>
                    <a:pt x="0" y="68695"/>
                    <a:pt x="0" y="60900"/>
                  </a:cubicBezTo>
                  <a:lnTo>
                    <a:pt x="0" y="11600"/>
                  </a:lnTo>
                  <a:cubicBezTo>
                    <a:pt x="0" y="3805"/>
                    <a:pt x="3805" y="0"/>
                    <a:pt x="11600" y="0"/>
                  </a:cubicBezTo>
                  <a:close/>
                </a:path>
              </a:pathLst>
            </a:custGeom>
            <a:solidFill>
              <a:srgbClr val="F8AE1A"/>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Đường cát, đường phèn từ mía</a:t>
              </a:r>
            </a:p>
          </p:txBody>
        </p:sp>
        <p:sp>
          <p:nvSpPr>
            <p:cNvPr id="235" name="Floating"/>
            <p:cNvSpPr/>
            <p:nvPr/>
          </p:nvSpPr>
          <p:spPr>
            <a:xfrm>
              <a:off x="64116" y="4586575"/>
              <a:ext cx="145000" cy="105850"/>
            </a:xfrm>
            <a:custGeom>
              <a:avLst/>
              <a:gdLst>
                <a:gd name="rtl" fmla="*/ 42775 w 145000"/>
                <a:gd name="rtt" fmla="*/ 22765 h 105850"/>
                <a:gd name="rtr" fmla="*/ 77575 w 145000"/>
                <a:gd name="rtb" fmla="*/ 79315 h 105850"/>
              </a:gdLst>
              <a:ahLst/>
              <a:cxnLst/>
              <a:rect l="rtl" t="rtt" r="rtr" b="rtb"/>
              <a:pathLst>
                <a:path w="145000" h="105850">
                  <a:moveTo>
                    <a:pt x="11600" y="0"/>
                  </a:moveTo>
                  <a:lnTo>
                    <a:pt x="133400" y="0"/>
                  </a:lnTo>
                  <a:cubicBezTo>
                    <a:pt x="141195" y="0"/>
                    <a:pt x="145000" y="3805"/>
                    <a:pt x="145000" y="11600"/>
                  </a:cubicBezTo>
                  <a:lnTo>
                    <a:pt x="145000" y="94250"/>
                  </a:lnTo>
                  <a:cubicBezTo>
                    <a:pt x="145000" y="102045"/>
                    <a:pt x="141195" y="105850"/>
                    <a:pt x="133400" y="105850"/>
                  </a:cubicBezTo>
                  <a:lnTo>
                    <a:pt x="11600" y="105850"/>
                  </a:lnTo>
                  <a:cubicBezTo>
                    <a:pt x="3805" y="105850"/>
                    <a:pt x="0" y="102045"/>
                    <a:pt x="0" y="94250"/>
                  </a:cubicBezTo>
                  <a:lnTo>
                    <a:pt x="0" y="11600"/>
                  </a:lnTo>
                  <a:cubicBezTo>
                    <a:pt x="0" y="3805"/>
                    <a:pt x="3805" y="0"/>
                    <a:pt x="11600" y="0"/>
                  </a:cubicBezTo>
                  <a:close/>
                </a:path>
              </a:pathLst>
            </a:custGeom>
            <a:solidFill>
              <a:srgbClr val="FFFFFF"/>
            </a:solidFill>
            <a:ln w="5800" cap="flat">
              <a:solidFill>
                <a:srgbClr val="FFFFFF"/>
              </a:solidFill>
              <a:round/>
            </a:ln>
          </p:spPr>
        </p:sp>
        <p:sp>
          <p:nvSpPr>
            <p:cNvPr id="237" name="SubTopic"/>
            <p:cNvSpPr/>
            <p:nvPr/>
          </p:nvSpPr>
          <p:spPr>
            <a:xfrm>
              <a:off x="6200219" y="508446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Tách chất dựa vào sự phân bố khác nhau của chúng giữa 2 pha động và pha tĩnh</a:t>
              </a:r>
            </a:p>
          </p:txBody>
        </p:sp>
        <p:sp>
          <p:nvSpPr>
            <p:cNvPr id="239" name="SubTopic"/>
            <p:cNvSpPr/>
            <p:nvPr/>
          </p:nvSpPr>
          <p:spPr>
            <a:xfrm>
              <a:off x="6200219" y="5230918"/>
              <a:ext cx="1505216" cy="72500"/>
            </a:xfrm>
            <a:custGeom>
              <a:avLst/>
              <a:gdLst>
                <a:gd name="rtl" fmla="*/ 28478 w 1505216"/>
                <a:gd name="rtt" fmla="*/ 9570 h 72500"/>
                <a:gd name="rtr" fmla="*/ 1475578 w 1505216"/>
                <a:gd name="rtb" fmla="*/ 64670 h 72500"/>
              </a:gdLst>
              <a:ahLst/>
              <a:cxnLst/>
              <a:rect l="rtl" t="rtt" r="rtr" b="rtb"/>
              <a:pathLst>
                <a:path w="1505216" h="72500">
                  <a:moveTo>
                    <a:pt x="18125" y="0"/>
                  </a:moveTo>
                  <a:lnTo>
                    <a:pt x="1487091" y="0"/>
                  </a:lnTo>
                  <a:lnTo>
                    <a:pt x="1505216" y="36250"/>
                  </a:lnTo>
                  <a:lnTo>
                    <a:pt x="1487091" y="72500"/>
                  </a:lnTo>
                  <a:lnTo>
                    <a:pt x="18125" y="72500"/>
                  </a:lnTo>
                  <a:lnTo>
                    <a:pt x="0" y="36250"/>
                  </a:lnTo>
                  <a:lnTo>
                    <a:pt x="18125"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Pha động là dung môi và dung dịch mẫu chất cần tách di chuyển qua cột</a:t>
              </a:r>
            </a:p>
          </p:txBody>
        </p:sp>
        <p:sp>
          <p:nvSpPr>
            <p:cNvPr id="241" name="SubTopic"/>
            <p:cNvSpPr/>
            <p:nvPr/>
          </p:nvSpPr>
          <p:spPr>
            <a:xfrm>
              <a:off x="6200219" y="532226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Pha tĩnh là chất rắn có diện tích bề mặt lớn có khả năng hấp phụ khác nhau các chất trong hỗn hợp cần tách</a:t>
              </a:r>
            </a:p>
          </p:txBody>
        </p:sp>
        <p:sp>
          <p:nvSpPr>
            <p:cNvPr id="243" name="SubTopic"/>
            <p:cNvSpPr/>
            <p:nvPr/>
          </p:nvSpPr>
          <p:spPr>
            <a:xfrm>
              <a:off x="6200219" y="546871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Dung môi chạy qua cột, các chất hữu cơ được tách qua từng phân đoạn</a:t>
              </a:r>
            </a:p>
          </p:txBody>
        </p:sp>
        <p:sp>
          <p:nvSpPr>
            <p:cNvPr id="245" name="SubTopic"/>
            <p:cNvSpPr/>
            <p:nvPr/>
          </p:nvSpPr>
          <p:spPr>
            <a:xfrm>
              <a:off x="6300337" y="5615168"/>
              <a:ext cx="1221016" cy="72500"/>
            </a:xfrm>
            <a:custGeom>
              <a:avLst/>
              <a:gdLst>
                <a:gd name="rtl" fmla="*/ 28478 w 1221016"/>
                <a:gd name="rtt" fmla="*/ 9570 h 72500"/>
                <a:gd name="rtr" fmla="*/ 1191378 w 1221016"/>
                <a:gd name="rtb" fmla="*/ 64670 h 72500"/>
              </a:gdLst>
              <a:ahLst/>
              <a:cxnLst/>
              <a:rect l="rtl" t="rtt" r="rtr" b="rtb"/>
              <a:pathLst>
                <a:path w="1221016" h="72500">
                  <a:moveTo>
                    <a:pt x="18125" y="0"/>
                  </a:moveTo>
                  <a:lnTo>
                    <a:pt x="1202891" y="0"/>
                  </a:lnTo>
                  <a:lnTo>
                    <a:pt x="1221016" y="36250"/>
                  </a:lnTo>
                  <a:lnTo>
                    <a:pt x="1202891" y="72500"/>
                  </a:lnTo>
                  <a:lnTo>
                    <a:pt x="18125" y="72500"/>
                  </a:lnTo>
                  <a:lnTo>
                    <a:pt x="0" y="36250"/>
                  </a:lnTo>
                  <a:lnTo>
                    <a:pt x="18125" y="0"/>
                  </a:lnTo>
                  <a:close/>
                </a:path>
              </a:pathLst>
            </a:custGeom>
            <a:solidFill>
              <a:srgbClr val="ECD8E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Dùng các cột thủy tinh có chứa các chất hấp phụ dạng bột</a:t>
              </a:r>
            </a:p>
          </p:txBody>
        </p:sp>
        <p:sp>
          <p:nvSpPr>
            <p:cNvPr id="247" name="SubTopic"/>
            <p:cNvSpPr/>
            <p:nvPr/>
          </p:nvSpPr>
          <p:spPr>
            <a:xfrm>
              <a:off x="6300337" y="5706518"/>
              <a:ext cx="652616" cy="72500"/>
            </a:xfrm>
            <a:custGeom>
              <a:avLst/>
              <a:gdLst>
                <a:gd name="rtl" fmla="*/ 28478 w 652616"/>
                <a:gd name="rtt" fmla="*/ 9570 h 72500"/>
                <a:gd name="rtr" fmla="*/ 622978 w 652616"/>
                <a:gd name="rtb" fmla="*/ 64670 h 72500"/>
              </a:gdLst>
              <a:ahLst/>
              <a:cxnLst/>
              <a:rect l="rtl" t="rtt" r="rtr" b="rtb"/>
              <a:pathLst>
                <a:path w="652616" h="72500">
                  <a:moveTo>
                    <a:pt x="18125" y="0"/>
                  </a:moveTo>
                  <a:lnTo>
                    <a:pt x="634491" y="0"/>
                  </a:lnTo>
                  <a:lnTo>
                    <a:pt x="652616" y="36250"/>
                  </a:lnTo>
                  <a:lnTo>
                    <a:pt x="634491" y="72500"/>
                  </a:lnTo>
                  <a:lnTo>
                    <a:pt x="18125" y="72500"/>
                  </a:lnTo>
                  <a:lnTo>
                    <a:pt x="0" y="36250"/>
                  </a:lnTo>
                  <a:lnTo>
                    <a:pt x="18125" y="0"/>
                  </a:lnTo>
                  <a:close/>
                </a:path>
              </a:pathLst>
            </a:custGeom>
            <a:solidFill>
              <a:srgbClr val="ECD8E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Cho hôn hợp cần tách lên cột</a:t>
              </a:r>
            </a:p>
          </p:txBody>
        </p:sp>
        <p:sp>
          <p:nvSpPr>
            <p:cNvPr id="249" name="SubTopic"/>
            <p:cNvSpPr/>
            <p:nvPr/>
          </p:nvSpPr>
          <p:spPr>
            <a:xfrm>
              <a:off x="6300337" y="579786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ECD8E4"/>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Cho dung môi thích hợp chảy liên tục qua cột. Thu các chất ở từng phân đoạn khác nhau</a:t>
              </a:r>
            </a:p>
          </p:txBody>
        </p:sp>
        <p:sp>
          <p:nvSpPr>
            <p:cNvPr id="251" name="SubTopic"/>
            <p:cNvSpPr/>
            <p:nvPr/>
          </p:nvSpPr>
          <p:spPr>
            <a:xfrm>
              <a:off x="6300337" y="5944318"/>
              <a:ext cx="881716" cy="72500"/>
            </a:xfrm>
            <a:custGeom>
              <a:avLst/>
              <a:gdLst>
                <a:gd name="rtl" fmla="*/ 28478 w 881716"/>
                <a:gd name="rtt" fmla="*/ 9570 h 72500"/>
                <a:gd name="rtr" fmla="*/ 852078 w 881716"/>
                <a:gd name="rtb" fmla="*/ 64670 h 72500"/>
              </a:gdLst>
              <a:ahLst/>
              <a:cxnLst/>
              <a:rect l="rtl" t="rtt" r="rtr" b="rtb"/>
              <a:pathLst>
                <a:path w="881716" h="72500">
                  <a:moveTo>
                    <a:pt x="18125" y="0"/>
                  </a:moveTo>
                  <a:lnTo>
                    <a:pt x="863591" y="0"/>
                  </a:lnTo>
                  <a:lnTo>
                    <a:pt x="881716" y="36250"/>
                  </a:lnTo>
                  <a:lnTo>
                    <a:pt x="863591" y="72500"/>
                  </a:lnTo>
                  <a:lnTo>
                    <a:pt x="18125" y="72500"/>
                  </a:lnTo>
                  <a:lnTo>
                    <a:pt x="0" y="36250"/>
                  </a:lnTo>
                  <a:lnTo>
                    <a:pt x="18125" y="0"/>
                  </a:lnTo>
                  <a:close/>
                </a:path>
              </a:pathLst>
            </a:custGeom>
            <a:solidFill>
              <a:srgbClr val="ECD8E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Cô cạn dung môi thu được chất cần tách</a:t>
              </a:r>
            </a:p>
          </p:txBody>
        </p:sp>
        <p:sp>
          <p:nvSpPr>
            <p:cNvPr id="254" name="SubTopic"/>
            <p:cNvSpPr/>
            <p:nvPr/>
          </p:nvSpPr>
          <p:spPr>
            <a:xfrm>
              <a:off x="6200132" y="6043643"/>
              <a:ext cx="1418100" cy="73950"/>
            </a:xfrm>
            <a:custGeom>
              <a:avLst/>
              <a:gdLst>
                <a:gd name="rtl" fmla="*/ 20300 w 1418100"/>
                <a:gd name="rtt" fmla="*/ 8555 h 73950"/>
                <a:gd name="rtr" fmla="*/ 1397800 w 1418100"/>
                <a:gd name="rtb" fmla="*/ 66555 h 73950"/>
              </a:gdLst>
              <a:ahLst/>
              <a:cxnLst/>
              <a:rect l="rtl" t="rtt" r="rtr" b="rtb"/>
              <a:pathLst>
                <a:path w="1418100" h="73950" stroke="0">
                  <a:moveTo>
                    <a:pt x="0" y="0"/>
                  </a:moveTo>
                  <a:lnTo>
                    <a:pt x="1418100" y="0"/>
                  </a:lnTo>
                  <a:lnTo>
                    <a:pt x="1418100" y="73950"/>
                  </a:lnTo>
                  <a:lnTo>
                    <a:pt x="0" y="73950"/>
                  </a:lnTo>
                  <a:lnTo>
                    <a:pt x="0" y="0"/>
                  </a:lnTo>
                  <a:close/>
                </a:path>
                <a:path w="1418100" h="73950" fill="none">
                  <a:moveTo>
                    <a:pt x="0" y="73950"/>
                  </a:moveTo>
                  <a:lnTo>
                    <a:pt x="1418100" y="73950"/>
                  </a:lnTo>
                </a:path>
              </a:pathLst>
            </a:custGeom>
            <a:solidFill>
              <a:srgbClr val="FFFFFF"/>
            </a:solidFill>
            <a:ln w="2900" cap="flat">
              <a:solidFill>
                <a:srgbClr val="454545"/>
              </a:solidFill>
              <a:round/>
            </a:ln>
          </p:spPr>
          <p:txBody>
            <a:bodyPr wrap="none" lIns="0" tIns="0" rIns="0" bIns="22003" rtlCol="0" anchor="ctr"/>
            <a:lstStyle/>
            <a:p>
              <a:pPr algn="ctr">
                <a:lnSpc>
                  <a:spcPct val="100000"/>
                </a:lnSpc>
              </a:pPr>
              <a:r>
                <a:rPr sz="720" b="1">
                  <a:solidFill>
                    <a:srgbClr val="303030"/>
                  </a:solidFill>
                </a:rPr>
                <a:t>Tách chất hữu cơ có hàm lượng nhỏ và khó tách ra khỏi nhau</a:t>
              </a:r>
            </a:p>
          </p:txBody>
        </p:sp>
        <p:sp>
          <p:nvSpPr>
            <p:cNvPr id="256" name="SubTopic"/>
            <p:cNvSpPr/>
            <p:nvPr/>
          </p:nvSpPr>
          <p:spPr>
            <a:xfrm>
              <a:off x="7743512" y="6035668"/>
              <a:ext cx="603200" cy="72500"/>
            </a:xfrm>
            <a:custGeom>
              <a:avLst/>
              <a:gdLst>
                <a:gd name="rtl" fmla="*/ 24070 w 603200"/>
                <a:gd name="rtt" fmla="*/ 9570 h 72500"/>
                <a:gd name="rtr" fmla="*/ 577970 w 603200"/>
                <a:gd name="rtb" fmla="*/ 64670 h 72500"/>
              </a:gdLst>
              <a:ahLst/>
              <a:cxnLst/>
              <a:rect l="rtl" t="rtt" r="rtr" b="rtb"/>
              <a:pathLst>
                <a:path w="603200" h="72500">
                  <a:moveTo>
                    <a:pt x="11600" y="0"/>
                  </a:moveTo>
                  <a:lnTo>
                    <a:pt x="591600" y="0"/>
                  </a:lnTo>
                  <a:cubicBezTo>
                    <a:pt x="599395" y="0"/>
                    <a:pt x="603200" y="3805"/>
                    <a:pt x="603200" y="11600"/>
                  </a:cubicBezTo>
                  <a:lnTo>
                    <a:pt x="603200" y="60900"/>
                  </a:lnTo>
                  <a:cubicBezTo>
                    <a:pt x="603200" y="68695"/>
                    <a:pt x="599395" y="72500"/>
                    <a:pt x="591600" y="72500"/>
                  </a:cubicBezTo>
                  <a:lnTo>
                    <a:pt x="11600" y="72500"/>
                  </a:lnTo>
                  <a:cubicBezTo>
                    <a:pt x="3805" y="72500"/>
                    <a:pt x="0" y="68695"/>
                    <a:pt x="0" y="60900"/>
                  </a:cubicBezTo>
                  <a:lnTo>
                    <a:pt x="0" y="11600"/>
                  </a:lnTo>
                  <a:cubicBezTo>
                    <a:pt x="0" y="3805"/>
                    <a:pt x="3805" y="0"/>
                    <a:pt x="11600" y="0"/>
                  </a:cubicBezTo>
                  <a:close/>
                </a:path>
              </a:pathLst>
            </a:custGeom>
            <a:solidFill>
              <a:srgbClr val="FFFF00"/>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chất ra khỏi cây thuốc</a:t>
              </a:r>
            </a:p>
          </p:txBody>
        </p:sp>
        <p:sp>
          <p:nvSpPr>
            <p:cNvPr id="258" name="SubTopic"/>
            <p:cNvSpPr/>
            <p:nvPr/>
          </p:nvSpPr>
          <p:spPr>
            <a:xfrm>
              <a:off x="7743512" y="6127018"/>
              <a:ext cx="1290500" cy="72500"/>
            </a:xfrm>
            <a:custGeom>
              <a:avLst/>
              <a:gdLst>
                <a:gd name="rtl" fmla="*/ 24070 w 1290500"/>
                <a:gd name="rtt" fmla="*/ 9570 h 72500"/>
                <a:gd name="rtr" fmla="*/ 1265270 w 1290500"/>
                <a:gd name="rtb" fmla="*/ 64670 h 72500"/>
              </a:gdLst>
              <a:ahLst/>
              <a:cxnLst/>
              <a:rect l="rtl" t="rtt" r="rtr" b="rtb"/>
              <a:pathLst>
                <a:path w="1290500" h="72500">
                  <a:moveTo>
                    <a:pt x="11600" y="0"/>
                  </a:moveTo>
                  <a:lnTo>
                    <a:pt x="1278900" y="0"/>
                  </a:lnTo>
                  <a:cubicBezTo>
                    <a:pt x="1286695" y="0"/>
                    <a:pt x="1290500" y="3805"/>
                    <a:pt x="1290500" y="11600"/>
                  </a:cubicBezTo>
                  <a:lnTo>
                    <a:pt x="1290500" y="60900"/>
                  </a:lnTo>
                  <a:cubicBezTo>
                    <a:pt x="1290500" y="68695"/>
                    <a:pt x="1286695" y="72500"/>
                    <a:pt x="1278900" y="72500"/>
                  </a:cubicBezTo>
                  <a:lnTo>
                    <a:pt x="11600" y="72500"/>
                  </a:lnTo>
                  <a:cubicBezTo>
                    <a:pt x="3805" y="72500"/>
                    <a:pt x="0" y="68695"/>
                    <a:pt x="0" y="60900"/>
                  </a:cubicBezTo>
                  <a:lnTo>
                    <a:pt x="0" y="11600"/>
                  </a:lnTo>
                  <a:cubicBezTo>
                    <a:pt x="0" y="3805"/>
                    <a:pt x="3805" y="0"/>
                    <a:pt x="11600" y="0"/>
                  </a:cubicBezTo>
                  <a:close/>
                </a:path>
              </a:pathLst>
            </a:custGeom>
            <a:solidFill>
              <a:srgbClr val="FFFF00"/>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các chất có hoạt tính sinh học từ cây cỏ trong thiên nhiên</a:t>
              </a:r>
            </a:p>
          </p:txBody>
        </p:sp>
        <p:grpSp>
          <p:nvGrpSpPr>
            <p:cNvPr id="303" name="Group 303"/>
            <p:cNvGrpSpPr/>
            <p:nvPr/>
          </p:nvGrpSpPr>
          <p:grpSpPr>
            <a:xfrm>
              <a:off x="8185944" y="2893427"/>
              <a:ext cx="466900" cy="484300"/>
              <a:chOff x="8185944" y="2893427"/>
              <a:chExt cx="466900" cy="484300"/>
            </a:xfrm>
          </p:grpSpPr>
          <p:sp>
            <p:nvSpPr>
              <p:cNvPr id="260" name="Floating"/>
              <p:cNvSpPr/>
              <p:nvPr/>
            </p:nvSpPr>
            <p:spPr>
              <a:xfrm>
                <a:off x="8185944" y="2893427"/>
                <a:ext cx="466900" cy="484300"/>
              </a:xfrm>
              <a:custGeom>
                <a:avLst/>
                <a:gdLst/>
                <a:ahLst/>
                <a:cxnLst/>
                <a:rect l="0" t="0" r="0" b="0"/>
                <a:pathLst>
                  <a:path w="466900" h="484300">
                    <a:moveTo>
                      <a:pt x="11600" y="0"/>
                    </a:moveTo>
                    <a:lnTo>
                      <a:pt x="455300" y="0"/>
                    </a:lnTo>
                    <a:cubicBezTo>
                      <a:pt x="463095" y="0"/>
                      <a:pt x="466900" y="3805"/>
                      <a:pt x="466900" y="11600"/>
                    </a:cubicBezTo>
                    <a:lnTo>
                      <a:pt x="466900" y="472700"/>
                    </a:lnTo>
                    <a:cubicBezTo>
                      <a:pt x="466900" y="480495"/>
                      <a:pt x="463095" y="484300"/>
                      <a:pt x="455300" y="484300"/>
                    </a:cubicBezTo>
                    <a:lnTo>
                      <a:pt x="11600" y="484300"/>
                    </a:lnTo>
                    <a:cubicBezTo>
                      <a:pt x="3805" y="484300"/>
                      <a:pt x="0" y="480495"/>
                      <a:pt x="0" y="472700"/>
                    </a:cubicBezTo>
                    <a:lnTo>
                      <a:pt x="0" y="11600"/>
                    </a:lnTo>
                    <a:cubicBezTo>
                      <a:pt x="0" y="3805"/>
                      <a:pt x="3805" y="0"/>
                      <a:pt x="11600" y="0"/>
                    </a:cubicBezTo>
                    <a:close/>
                  </a:path>
                </a:pathLst>
              </a:custGeom>
              <a:solidFill>
                <a:srgbClr val="FFFFFF"/>
              </a:solidFill>
              <a:ln w="5800" cap="flat">
                <a:solidFill>
                  <a:srgbClr val="FFFFFF"/>
                </a:solidFill>
                <a:round/>
              </a:ln>
            </p:spPr>
          </p:sp>
          <p:pic>
            <p:nvPicPr>
              <p:cNvPr id="261" name="Image"/>
              <p:cNvPicPr>
                <a:picLocks noChangeAspect="1"/>
              </p:cNvPicPr>
              <p:nvPr/>
            </p:nvPicPr>
            <p:blipFill>
              <a:blip r:embed="rId5"/>
              <a:stretch>
                <a:fillRect/>
              </a:stretch>
            </p:blipFill>
            <p:spPr>
              <a:xfrm>
                <a:off x="8239594" y="2918367"/>
                <a:ext cx="365400" cy="435000"/>
              </a:xfrm>
              <a:prstGeom prst="rect">
                <a:avLst/>
              </a:prstGeom>
            </p:spPr>
          </p:pic>
        </p:grpSp>
        <p:grpSp>
          <p:nvGrpSpPr>
            <p:cNvPr id="304" name="Group 304"/>
            <p:cNvGrpSpPr/>
            <p:nvPr/>
          </p:nvGrpSpPr>
          <p:grpSpPr>
            <a:xfrm>
              <a:off x="7874194" y="5305502"/>
              <a:ext cx="809100" cy="522000"/>
              <a:chOff x="7874194" y="5305502"/>
              <a:chExt cx="809100" cy="522000"/>
            </a:xfrm>
          </p:grpSpPr>
          <p:sp>
            <p:nvSpPr>
              <p:cNvPr id="262" name="Floating"/>
              <p:cNvSpPr/>
              <p:nvPr/>
            </p:nvSpPr>
            <p:spPr>
              <a:xfrm>
                <a:off x="7874194" y="5305502"/>
                <a:ext cx="809100" cy="522000"/>
              </a:xfrm>
              <a:custGeom>
                <a:avLst/>
                <a:gdLst/>
                <a:ahLst/>
                <a:cxnLst/>
                <a:rect l="0" t="0" r="0" b="0"/>
                <a:pathLst>
                  <a:path w="809100" h="522000">
                    <a:moveTo>
                      <a:pt x="11600" y="0"/>
                    </a:moveTo>
                    <a:lnTo>
                      <a:pt x="797500" y="0"/>
                    </a:lnTo>
                    <a:cubicBezTo>
                      <a:pt x="805295" y="0"/>
                      <a:pt x="809100" y="3805"/>
                      <a:pt x="809100" y="11600"/>
                    </a:cubicBezTo>
                    <a:lnTo>
                      <a:pt x="809100" y="510400"/>
                    </a:lnTo>
                    <a:cubicBezTo>
                      <a:pt x="809100" y="518195"/>
                      <a:pt x="805295" y="522000"/>
                      <a:pt x="797500" y="522000"/>
                    </a:cubicBezTo>
                    <a:lnTo>
                      <a:pt x="11600" y="522000"/>
                    </a:lnTo>
                    <a:cubicBezTo>
                      <a:pt x="3805" y="522000"/>
                      <a:pt x="0" y="518195"/>
                      <a:pt x="0" y="510400"/>
                    </a:cubicBezTo>
                    <a:lnTo>
                      <a:pt x="0" y="11600"/>
                    </a:lnTo>
                    <a:cubicBezTo>
                      <a:pt x="0" y="3805"/>
                      <a:pt x="3805" y="0"/>
                      <a:pt x="11600" y="0"/>
                    </a:cubicBezTo>
                    <a:close/>
                  </a:path>
                </a:pathLst>
              </a:custGeom>
              <a:solidFill>
                <a:srgbClr val="FFFFFF"/>
              </a:solidFill>
              <a:ln w="5800" cap="flat">
                <a:solidFill>
                  <a:srgbClr val="00AF54"/>
                </a:solidFill>
                <a:round/>
              </a:ln>
            </p:spPr>
          </p:sp>
          <p:pic>
            <p:nvPicPr>
              <p:cNvPr id="263" name="Image"/>
              <p:cNvPicPr>
                <a:picLocks noChangeAspect="1"/>
              </p:cNvPicPr>
              <p:nvPr/>
            </p:nvPicPr>
            <p:blipFill>
              <a:blip r:embed="rId6"/>
              <a:stretch>
                <a:fillRect/>
              </a:stretch>
            </p:blipFill>
            <p:spPr>
              <a:xfrm>
                <a:off x="7927844" y="5330442"/>
                <a:ext cx="707600" cy="472700"/>
              </a:xfrm>
              <a:prstGeom prst="rect">
                <a:avLst/>
              </a:prstGeom>
            </p:spPr>
          </p:pic>
        </p:grpSp>
        <p:sp>
          <p:nvSpPr>
            <p:cNvPr id="266" name="Floating"/>
            <p:cNvSpPr/>
            <p:nvPr/>
          </p:nvSpPr>
          <p:spPr>
            <a:xfrm>
              <a:off x="3717769" y="2792767"/>
              <a:ext cx="326250" cy="105850"/>
            </a:xfrm>
            <a:custGeom>
              <a:avLst/>
              <a:gdLst>
                <a:gd name="rtl" fmla="*/ 42775 w 326250"/>
                <a:gd name="rtt" fmla="*/ 22765 h 105850"/>
                <a:gd name="rtr" fmla="*/ 77575 w 326250"/>
                <a:gd name="rtb" fmla="*/ 79315 h 105850"/>
              </a:gdLst>
              <a:ahLst/>
              <a:cxnLst/>
              <a:rect l="rtl" t="rtt" r="rtr" b="rtb"/>
              <a:pathLst>
                <a:path w="326250" h="105850">
                  <a:moveTo>
                    <a:pt x="11600" y="0"/>
                  </a:moveTo>
                  <a:lnTo>
                    <a:pt x="314650" y="0"/>
                  </a:lnTo>
                  <a:cubicBezTo>
                    <a:pt x="322445" y="0"/>
                    <a:pt x="326250" y="3805"/>
                    <a:pt x="326250" y="11600"/>
                  </a:cubicBezTo>
                  <a:lnTo>
                    <a:pt x="326250" y="94250"/>
                  </a:lnTo>
                  <a:cubicBezTo>
                    <a:pt x="326250" y="102045"/>
                    <a:pt x="322445" y="105850"/>
                    <a:pt x="314650" y="105850"/>
                  </a:cubicBezTo>
                  <a:lnTo>
                    <a:pt x="11600" y="105850"/>
                  </a:lnTo>
                  <a:cubicBezTo>
                    <a:pt x="3805" y="105850"/>
                    <a:pt x="0" y="102045"/>
                    <a:pt x="0" y="94250"/>
                  </a:cubicBezTo>
                  <a:lnTo>
                    <a:pt x="0" y="11600"/>
                  </a:lnTo>
                  <a:cubicBezTo>
                    <a:pt x="0" y="3805"/>
                    <a:pt x="3805" y="0"/>
                    <a:pt x="11600" y="0"/>
                  </a:cubicBezTo>
                  <a:close/>
                </a:path>
              </a:pathLst>
            </a:custGeom>
            <a:solidFill>
              <a:srgbClr val="FFFFFF"/>
            </a:solidFill>
            <a:ln w="5800" cap="flat">
              <a:solidFill>
                <a:srgbClr val="FFFFFF"/>
              </a:solidFill>
              <a:round/>
            </a:ln>
          </p:spPr>
        </p:sp>
        <p:sp>
          <p:nvSpPr>
            <p:cNvPr id="305" name="shape305"/>
            <p:cNvSpPr/>
            <p:nvPr/>
          </p:nvSpPr>
          <p:spPr>
            <a:xfrm>
              <a:off x="4774384" y="3871814"/>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5800" cap="flat">
              <a:solidFill>
                <a:srgbClr val="454545"/>
              </a:solidFill>
              <a:round/>
            </a:ln>
          </p:spPr>
        </p:sp>
        <p:sp>
          <p:nvSpPr>
            <p:cNvPr id="306" name="shape306"/>
            <p:cNvSpPr/>
            <p:nvPr/>
          </p:nvSpPr>
          <p:spPr>
            <a:xfrm>
              <a:off x="4774384" y="3871814"/>
              <a:ext cx="40600" cy="40600"/>
            </a:xfrm>
            <a:custGeom>
              <a:avLst/>
              <a:gdLst/>
              <a:ahLst/>
              <a:cxnLst/>
              <a:rect l="0" t="0" r="0" b="0"/>
              <a:pathLst>
                <a:path w="40600" h="40600">
                  <a:moveTo>
                    <a:pt x="11600" y="20300"/>
                  </a:moveTo>
                  <a:lnTo>
                    <a:pt x="29000" y="20300"/>
                  </a:lnTo>
                </a:path>
              </a:pathLst>
            </a:custGeom>
            <a:ln w="5800" cap="flat">
              <a:solidFill>
                <a:srgbClr val="454545"/>
              </a:solidFill>
              <a:round/>
            </a:ln>
          </p:spPr>
        </p:sp>
        <p:sp>
          <p:nvSpPr>
            <p:cNvPr id="307" name="shape307"/>
            <p:cNvSpPr/>
            <p:nvPr/>
          </p:nvSpPr>
          <p:spPr>
            <a:xfrm>
              <a:off x="5731384" y="2034936"/>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08" name="shape308"/>
            <p:cNvSpPr/>
            <p:nvPr/>
          </p:nvSpPr>
          <p:spPr>
            <a:xfrm>
              <a:off x="5731384" y="2034936"/>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09" name="shape309"/>
            <p:cNvSpPr/>
            <p:nvPr/>
          </p:nvSpPr>
          <p:spPr>
            <a:xfrm>
              <a:off x="5589284" y="3186644"/>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0" name="shape310"/>
            <p:cNvSpPr/>
            <p:nvPr/>
          </p:nvSpPr>
          <p:spPr>
            <a:xfrm>
              <a:off x="5589284" y="3186644"/>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1" name="shape311"/>
            <p:cNvSpPr/>
            <p:nvPr/>
          </p:nvSpPr>
          <p:spPr>
            <a:xfrm>
              <a:off x="5652388" y="453926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2" name="shape312"/>
            <p:cNvSpPr/>
            <p:nvPr/>
          </p:nvSpPr>
          <p:spPr>
            <a:xfrm>
              <a:off x="5652388" y="453926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3" name="shape313"/>
            <p:cNvSpPr/>
            <p:nvPr/>
          </p:nvSpPr>
          <p:spPr>
            <a:xfrm>
              <a:off x="5710388" y="57086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4" name="shape314"/>
            <p:cNvSpPr/>
            <p:nvPr/>
          </p:nvSpPr>
          <p:spPr>
            <a:xfrm>
              <a:off x="5710388" y="57086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5" name="shape315"/>
            <p:cNvSpPr/>
            <p:nvPr/>
          </p:nvSpPr>
          <p:spPr>
            <a:xfrm>
              <a:off x="6099452" y="178589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6" name="shape316"/>
            <p:cNvSpPr/>
            <p:nvPr/>
          </p:nvSpPr>
          <p:spPr>
            <a:xfrm>
              <a:off x="6099452" y="178589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7" name="shape317"/>
            <p:cNvSpPr/>
            <p:nvPr/>
          </p:nvSpPr>
          <p:spPr>
            <a:xfrm>
              <a:off x="6174504" y="201427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8" name="shape318"/>
            <p:cNvSpPr/>
            <p:nvPr/>
          </p:nvSpPr>
          <p:spPr>
            <a:xfrm>
              <a:off x="6174504" y="201427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9" name="shape319"/>
            <p:cNvSpPr/>
            <p:nvPr/>
          </p:nvSpPr>
          <p:spPr>
            <a:xfrm>
              <a:off x="6075904" y="228397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0" name="shape320"/>
            <p:cNvSpPr/>
            <p:nvPr/>
          </p:nvSpPr>
          <p:spPr>
            <a:xfrm>
              <a:off x="6075904" y="228397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1" name="shape321"/>
            <p:cNvSpPr/>
            <p:nvPr/>
          </p:nvSpPr>
          <p:spPr>
            <a:xfrm>
              <a:off x="6036706" y="2577871"/>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2" name="shape322"/>
            <p:cNvSpPr/>
            <p:nvPr/>
          </p:nvSpPr>
          <p:spPr>
            <a:xfrm>
              <a:off x="6036706" y="2577871"/>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3" name="shape323"/>
            <p:cNvSpPr/>
            <p:nvPr/>
          </p:nvSpPr>
          <p:spPr>
            <a:xfrm>
              <a:off x="6122273" y="3240431"/>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4" name="shape324"/>
            <p:cNvSpPr/>
            <p:nvPr/>
          </p:nvSpPr>
          <p:spPr>
            <a:xfrm>
              <a:off x="6122273" y="3240431"/>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5" name="shape325"/>
            <p:cNvSpPr/>
            <p:nvPr/>
          </p:nvSpPr>
          <p:spPr>
            <a:xfrm>
              <a:off x="6002563" y="379541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6" name="shape326"/>
            <p:cNvSpPr/>
            <p:nvPr/>
          </p:nvSpPr>
          <p:spPr>
            <a:xfrm>
              <a:off x="6002563" y="379541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7" name="shape327"/>
            <p:cNvSpPr/>
            <p:nvPr/>
          </p:nvSpPr>
          <p:spPr>
            <a:xfrm>
              <a:off x="6129024" y="53200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8" name="shape328"/>
            <p:cNvSpPr/>
            <p:nvPr/>
          </p:nvSpPr>
          <p:spPr>
            <a:xfrm>
              <a:off x="6129024" y="53200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9" name="shape329"/>
            <p:cNvSpPr/>
            <p:nvPr/>
          </p:nvSpPr>
          <p:spPr>
            <a:xfrm>
              <a:off x="6190311" y="57956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0" name="shape330"/>
            <p:cNvSpPr/>
            <p:nvPr/>
          </p:nvSpPr>
          <p:spPr>
            <a:xfrm>
              <a:off x="6190311" y="57956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1" name="shape331"/>
            <p:cNvSpPr/>
            <p:nvPr/>
          </p:nvSpPr>
          <p:spPr>
            <a:xfrm>
              <a:off x="6090106" y="60972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2" name="shape332"/>
            <p:cNvSpPr/>
            <p:nvPr/>
          </p:nvSpPr>
          <p:spPr>
            <a:xfrm>
              <a:off x="6090106" y="60972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3" name="shape333"/>
            <p:cNvSpPr/>
            <p:nvPr/>
          </p:nvSpPr>
          <p:spPr>
            <a:xfrm>
              <a:off x="6073468" y="41919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4" name="shape334"/>
            <p:cNvSpPr/>
            <p:nvPr/>
          </p:nvSpPr>
          <p:spPr>
            <a:xfrm>
              <a:off x="6073468" y="41919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5" name="shape335"/>
            <p:cNvSpPr/>
            <p:nvPr/>
          </p:nvSpPr>
          <p:spPr>
            <a:xfrm>
              <a:off x="6137268" y="45254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6" name="shape336"/>
            <p:cNvSpPr/>
            <p:nvPr/>
          </p:nvSpPr>
          <p:spPr>
            <a:xfrm>
              <a:off x="6137268" y="45254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7" name="shape337"/>
            <p:cNvSpPr/>
            <p:nvPr/>
          </p:nvSpPr>
          <p:spPr>
            <a:xfrm>
              <a:off x="6038668" y="48865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8" name="shape338"/>
            <p:cNvSpPr/>
            <p:nvPr/>
          </p:nvSpPr>
          <p:spPr>
            <a:xfrm>
              <a:off x="6038668" y="48865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9" name="shape339"/>
            <p:cNvSpPr/>
            <p:nvPr/>
          </p:nvSpPr>
          <p:spPr>
            <a:xfrm>
              <a:off x="6633253" y="30508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0" name="shape340"/>
            <p:cNvSpPr/>
            <p:nvPr/>
          </p:nvSpPr>
          <p:spPr>
            <a:xfrm>
              <a:off x="6633253" y="30508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1" name="shape341"/>
            <p:cNvSpPr/>
            <p:nvPr/>
          </p:nvSpPr>
          <p:spPr>
            <a:xfrm>
              <a:off x="6612953" y="343001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2" name="shape342"/>
            <p:cNvSpPr/>
            <p:nvPr/>
          </p:nvSpPr>
          <p:spPr>
            <a:xfrm>
              <a:off x="6612953" y="343001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3" name="shape343"/>
            <p:cNvSpPr/>
            <p:nvPr/>
          </p:nvSpPr>
          <p:spPr>
            <a:xfrm>
              <a:off x="6493243" y="36583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4" name="shape344"/>
            <p:cNvSpPr/>
            <p:nvPr/>
          </p:nvSpPr>
          <p:spPr>
            <a:xfrm>
              <a:off x="6493243" y="36583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5" name="shape345"/>
            <p:cNvSpPr/>
            <p:nvPr/>
          </p:nvSpPr>
          <p:spPr>
            <a:xfrm>
              <a:off x="6513543" y="39324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6" name="shape346"/>
            <p:cNvSpPr/>
            <p:nvPr/>
          </p:nvSpPr>
          <p:spPr>
            <a:xfrm>
              <a:off x="6513543" y="39324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7" name="shape347"/>
            <p:cNvSpPr/>
            <p:nvPr/>
          </p:nvSpPr>
          <p:spPr>
            <a:xfrm>
              <a:off x="6770048" y="48865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8" name="shape348"/>
            <p:cNvSpPr/>
            <p:nvPr/>
          </p:nvSpPr>
          <p:spPr>
            <a:xfrm>
              <a:off x="6770048" y="48865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9" name="shape349"/>
            <p:cNvSpPr/>
            <p:nvPr/>
          </p:nvSpPr>
          <p:spPr>
            <a:xfrm>
              <a:off x="7633486" y="60972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50" name="shape350"/>
            <p:cNvSpPr/>
            <p:nvPr/>
          </p:nvSpPr>
          <p:spPr>
            <a:xfrm>
              <a:off x="7633486" y="60972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51" name="shape351"/>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52" name="shape352"/>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53" name="shape353"/>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54" name="shape354"/>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55" name="shape355"/>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56" name="shape356"/>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57" name="shape357"/>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58" name="shape358"/>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59" name="shape359"/>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0" name="shape360"/>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61" name="shape361"/>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62" name="shape362"/>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3" name="shape363"/>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64" name="shape364"/>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65" name="shape365"/>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6" name="shape366"/>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67" name="shape367"/>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68" name="shape368"/>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9" name="shape369"/>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0" name="shape370"/>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71" name="shape371"/>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72" name="shape372"/>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3" name="shape373"/>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74" name="shape374"/>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75" name="shape375"/>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6" name="shape376"/>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77" name="shape377"/>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78" name="shape378"/>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9" name="shape379"/>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0" name="shape380"/>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81" name="shape381"/>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82" name="shape382"/>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3" name="shape383"/>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84" name="shape384"/>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85" name="shape385"/>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6" name="shape386"/>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87" name="shape387"/>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88" name="shape388"/>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9" name="shape389"/>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0" name="shape390"/>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91" name="shape391"/>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92" name="shape392"/>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3" name="shape393"/>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94" name="shape394"/>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95" name="shape395"/>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6" name="shape396"/>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97" name="shape397"/>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98" name="shape398"/>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9" name="shape399"/>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0" name="shape400"/>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01" name="shape401"/>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02" name="shape402"/>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3" name="shape403"/>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04" name="shape404"/>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05" name="shape405"/>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6" name="shape406"/>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07" name="shape407"/>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08" name="shape408"/>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9" name="shape409"/>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0" name="shape410"/>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11" name="shape411"/>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12" name="shape412"/>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3" name="shape413"/>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14" name="shape414"/>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15" name="shape415"/>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6" name="shape416"/>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17" name="shape417"/>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18" name="shape418"/>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9" name="shape419"/>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0" name="shape420"/>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21" name="shape421"/>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22" name="shape422"/>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3" name="shape423"/>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24" name="shape424"/>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25" name="shape425"/>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6" name="shape426"/>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27" name="shape427"/>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28" name="shape428"/>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9" name="shape429"/>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30" name="shape430"/>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31" name="shape431"/>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32" name="shape432"/>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33" name="shape433"/>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34" name="shape434"/>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35" name="shape435"/>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436" name="shape436"/>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437" name="shape437"/>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438" name="shape438"/>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439" name="shape439"/>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sp>
          <p:nvSpPr>
            <p:cNvPr id="440" name="shape440"/>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41" name="shape441"/>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42" name="shape442"/>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43" name="shape443"/>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44" name="shape444"/>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45" name="shape445"/>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46" name="shape446"/>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47" name="shape447"/>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48" name="shape448"/>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49" name="shape449"/>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0" name="shape450"/>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51" name="shape451"/>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52" name="shape452"/>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3" name="shape453"/>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54" name="shape454"/>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55" name="shape455"/>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6" name="shape456"/>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57" name="shape457"/>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58" name="shape458"/>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9" name="shape459"/>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0" name="shape460"/>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61" name="shape461"/>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62" name="shape462"/>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3" name="shape463"/>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64" name="shape464"/>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65" name="shape465"/>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6" name="shape466"/>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67" name="shape467"/>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68" name="shape468"/>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9" name="shape469"/>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0" name="shape470"/>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71" name="shape471"/>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72" name="shape472"/>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3" name="shape473"/>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74" name="shape474"/>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75" name="shape475"/>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6" name="shape476"/>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77" name="shape477"/>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78" name="shape478"/>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9" name="shape479"/>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0" name="shape480"/>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81" name="shape481"/>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82" name="shape482"/>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3" name="shape483"/>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84" name="shape484"/>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85" name="shape485"/>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6" name="shape486"/>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87" name="shape487"/>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88" name="shape488"/>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9" name="shape489"/>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0" name="shape490"/>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91" name="shape491"/>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92" name="shape492"/>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3" name="shape493"/>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94" name="shape494"/>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95" name="shape495"/>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6" name="shape496"/>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97" name="shape497"/>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98" name="shape498"/>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9" name="shape499"/>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0" name="shape500"/>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01" name="shape501"/>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02" name="shape502"/>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3" name="shape503"/>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04" name="shape504"/>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05" name="shape505"/>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6" name="shape506"/>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07" name="shape507"/>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08" name="shape508"/>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9" name="shape509"/>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0" name="shape510"/>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11" name="shape511"/>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12" name="shape512"/>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3" name="shape513"/>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14" name="shape514"/>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15" name="shape515"/>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6" name="shape516"/>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17" name="shape517"/>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18" name="shape518"/>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9" name="shape519"/>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20" name="shape520"/>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21" name="shape521"/>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22" name="shape522"/>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23" name="shape523"/>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24" name="shape524"/>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525" name="shape525"/>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526" name="shape526"/>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527" name="shape527"/>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528" name="shape528"/>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sp>
          <p:nvSpPr>
            <p:cNvPr id="529" name="shape529"/>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0" name="shape530"/>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31" name="shape531"/>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32" name="shape532"/>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3" name="shape533"/>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34" name="shape534"/>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35" name="shape535"/>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6" name="shape536"/>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37" name="shape537"/>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38" name="shape538"/>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9" name="shape539"/>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0" name="shape540"/>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41" name="shape541"/>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42" name="shape542"/>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3" name="shape543"/>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44" name="shape544"/>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45" name="shape545"/>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6" name="shape546"/>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47" name="shape547"/>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48" name="shape548"/>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9" name="shape549"/>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0" name="shape550"/>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51" name="shape551"/>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52" name="shape552"/>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3" name="shape553"/>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54" name="shape554"/>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55" name="shape555"/>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6" name="shape556"/>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57" name="shape557"/>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58" name="shape558"/>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9" name="shape559"/>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0" name="shape560"/>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61" name="shape561"/>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62" name="shape562"/>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3" name="shape563"/>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64" name="shape564"/>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65" name="shape565"/>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6" name="shape566"/>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67" name="shape567"/>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68" name="shape568"/>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9" name="shape569"/>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0" name="shape570"/>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71" name="shape571"/>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72" name="shape572"/>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3" name="shape573"/>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74" name="shape574"/>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75" name="shape575"/>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6" name="shape576"/>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77" name="shape577"/>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78" name="shape578"/>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9" name="shape579"/>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0" name="shape580"/>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81" name="shape581"/>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82" name="shape582"/>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3" name="shape583"/>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84" name="shape584"/>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85" name="shape585"/>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6" name="shape586"/>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87" name="shape587"/>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88" name="shape588"/>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9" name="shape589"/>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0" name="shape590"/>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91" name="shape591"/>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92" name="shape592"/>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3" name="shape593"/>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94" name="shape594"/>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95" name="shape595"/>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6" name="shape596"/>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97" name="shape597"/>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98" name="shape598"/>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9" name="shape599"/>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0" name="shape600"/>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01" name="shape601"/>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02" name="shape602"/>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3" name="shape603"/>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04" name="shape604"/>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05" name="shape605"/>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6" name="shape606"/>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07" name="shape607"/>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08" name="shape608"/>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9" name="shape609"/>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10" name="shape610"/>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11" name="shape611"/>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12" name="shape612"/>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13" name="shape613"/>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614" name="shape614"/>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615" name="shape615"/>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616" name="shape616"/>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617" name="shape617"/>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sp>
          <p:nvSpPr>
            <p:cNvPr id="618" name="shape618"/>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19" name="shape619"/>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0" name="shape620"/>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21" name="shape621"/>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22" name="shape622"/>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3" name="shape623"/>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24" name="shape624"/>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25" name="shape625"/>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6" name="shape626"/>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27" name="shape627"/>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28" name="shape628"/>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9" name="shape629"/>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0" name="shape630"/>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31" name="shape631"/>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32" name="shape632"/>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3" name="shape633"/>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34" name="shape634"/>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35" name="shape635"/>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6" name="shape636"/>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37" name="shape637"/>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38" name="shape638"/>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9" name="shape639"/>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0" name="shape640"/>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41" name="shape641"/>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42" name="shape642"/>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3" name="shape643"/>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44" name="shape644"/>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45" name="shape645"/>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6" name="shape646"/>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47" name="shape647"/>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48" name="shape648"/>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9" name="shape649"/>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0" name="shape650"/>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51" name="shape651"/>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52" name="shape652"/>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3" name="shape653"/>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54" name="shape654"/>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55" name="shape655"/>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6" name="shape656"/>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57" name="shape657"/>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58" name="shape658"/>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9" name="shape659"/>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0" name="shape660"/>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61" name="shape661"/>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62" name="shape662"/>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3" name="shape663"/>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64" name="shape664"/>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65" name="shape665"/>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6" name="shape666"/>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67" name="shape667"/>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68" name="shape668"/>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9" name="shape669"/>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0" name="shape670"/>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71" name="shape671"/>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72" name="shape672"/>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3" name="shape673"/>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74" name="shape674"/>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75" name="shape675"/>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6" name="shape676"/>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77" name="shape677"/>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78" name="shape678"/>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9" name="shape679"/>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0" name="shape680"/>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81" name="shape681"/>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82" name="shape682"/>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3" name="shape683"/>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84" name="shape684"/>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85" name="shape685"/>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6" name="shape686"/>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87" name="shape687"/>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88" name="shape688"/>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9" name="shape689"/>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0" name="shape690"/>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91" name="shape691"/>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92" name="shape692"/>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3" name="shape693"/>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94" name="shape694"/>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95" name="shape695"/>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6" name="shape696"/>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97" name="shape697"/>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98" name="shape698"/>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9" name="shape699"/>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700" name="shape700"/>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701" name="shape701"/>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702" name="shape702"/>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703" name="shape703"/>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704" name="shape704"/>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705" name="shape705"/>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706" name="shape706"/>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E6F45-D120-795E-FEEA-CB508F987E13}"/>
              </a:ext>
            </a:extLst>
          </p:cNvPr>
          <p:cNvSpPr/>
          <p:nvPr/>
        </p:nvSpPr>
        <p:spPr>
          <a:xfrm>
            <a:off x="4539343" y="3422650"/>
            <a:ext cx="17275629" cy="3170099"/>
          </a:xfrm>
          <a:prstGeom prst="rect">
            <a:avLst/>
          </a:prstGeom>
          <a:noFill/>
        </p:spPr>
        <p:txBody>
          <a:bodyPr wrap="square">
            <a:spAutoFit/>
          </a:bodyPr>
          <a:lstStyle/>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HOẠT ĐỘNG </a:t>
            </a:r>
          </a:p>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LUYỆN TẬP</a:t>
            </a:r>
          </a:p>
        </p:txBody>
      </p:sp>
    </p:spTree>
    <p:extLst>
      <p:ext uri="{BB962C8B-B14F-4D97-AF65-F5344CB8AC3E}">
        <p14:creationId xmlns:p14="http://schemas.microsoft.com/office/powerpoint/2010/main" val="358696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
            <a:extLst>
              <a:ext uri="{FF2B5EF4-FFF2-40B4-BE49-F238E27FC236}">
                <a16:creationId xmlns:a16="http://schemas.microsoft.com/office/drawing/2014/main" id="{F0BCD342-F801-D916-6CCF-5CF43C6B6FCF}"/>
              </a:ext>
            </a:extLst>
          </p:cNvPr>
          <p:cNvGrpSpPr/>
          <p:nvPr/>
        </p:nvGrpSpPr>
        <p:grpSpPr>
          <a:xfrm>
            <a:off x="-416407" y="4602849"/>
            <a:ext cx="20397220" cy="7330069"/>
            <a:chOff x="247182" y="1094912"/>
            <a:chExt cx="10793581" cy="3879350"/>
          </a:xfrm>
        </p:grpSpPr>
        <p:grpSp>
          <p:nvGrpSpPr>
            <p:cNvPr id="32" name="Group 50">
              <a:extLst>
                <a:ext uri="{FF2B5EF4-FFF2-40B4-BE49-F238E27FC236}">
                  <a16:creationId xmlns:a16="http://schemas.microsoft.com/office/drawing/2014/main" id="{8E01B18B-7090-386B-EC88-C9426E20D98C}"/>
                </a:ext>
              </a:extLst>
            </p:cNvPr>
            <p:cNvGrpSpPr/>
            <p:nvPr/>
          </p:nvGrpSpPr>
          <p:grpSpPr>
            <a:xfrm>
              <a:off x="247182" y="1094914"/>
              <a:ext cx="2038172" cy="3879348"/>
              <a:chOff x="5537206" y="642135"/>
              <a:chExt cx="2031262" cy="3606407"/>
            </a:xfrm>
          </p:grpSpPr>
          <p:sp>
            <p:nvSpPr>
              <p:cNvPr id="45" name="Rectangle 51">
                <a:extLst>
                  <a:ext uri="{FF2B5EF4-FFF2-40B4-BE49-F238E27FC236}">
                    <a16:creationId xmlns:a16="http://schemas.microsoft.com/office/drawing/2014/main" id="{F1CD5949-AAB2-CF31-F431-AD66C5E7E902}"/>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46" name="Oval 52">
                <a:extLst>
                  <a:ext uri="{FF2B5EF4-FFF2-40B4-BE49-F238E27FC236}">
                    <a16:creationId xmlns:a16="http://schemas.microsoft.com/office/drawing/2014/main" id="{BD80096C-D7DA-C83C-DA07-9626D0DEF42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47" name="TextBox 53">
                <a:extLst>
                  <a:ext uri="{FF2B5EF4-FFF2-40B4-BE49-F238E27FC236}">
                    <a16:creationId xmlns:a16="http://schemas.microsoft.com/office/drawing/2014/main" id="{A1F7FE89-2243-B4CC-4EB0-0B3E6F108D5F}"/>
                  </a:ext>
                </a:extLst>
              </p:cNvPr>
              <p:cNvSpPr txBox="1"/>
              <p:nvPr/>
            </p:nvSpPr>
            <p:spPr>
              <a:xfrm>
                <a:off x="6198744" y="1019842"/>
                <a:ext cx="1240929" cy="1797656"/>
              </a:xfrm>
              <a:prstGeom prst="rect">
                <a:avLst/>
              </a:prstGeom>
              <a:noFill/>
            </p:spPr>
            <p:txBody>
              <a:bodyPr wrap="square" rtlCol="0">
                <a:spAutoFit/>
              </a:bodyPr>
              <a:lstStyle>
                <a:defPPr>
                  <a:defRPr lang="vi-VN"/>
                </a:defPPr>
                <a:lvl1pPr>
                  <a:defRPr sz="3200" i="1">
                    <a:solidFill>
                      <a:schemeClr val="bg1"/>
                    </a:solidFill>
                  </a:defRPr>
                </a:lvl1pPr>
              </a:lstStyle>
              <a:p>
                <a:pPr indent="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5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00A0E270-A0F9-1E5A-373A-8F7573742206}"/>
                </a:ext>
              </a:extLst>
            </p:cNvPr>
            <p:cNvGrpSpPr/>
            <p:nvPr/>
          </p:nvGrpSpPr>
          <p:grpSpPr>
            <a:xfrm>
              <a:off x="3163101" y="1094912"/>
              <a:ext cx="2329709" cy="3879349"/>
              <a:chOff x="5537206" y="642130"/>
              <a:chExt cx="2321811" cy="3606402"/>
            </a:xfrm>
          </p:grpSpPr>
          <p:sp>
            <p:nvSpPr>
              <p:cNvPr id="42" name="Rectangle 55">
                <a:extLst>
                  <a:ext uri="{FF2B5EF4-FFF2-40B4-BE49-F238E27FC236}">
                    <a16:creationId xmlns:a16="http://schemas.microsoft.com/office/drawing/2014/main" id="{9BD0C952-5949-B586-34F6-F40649315FA6}"/>
                  </a:ext>
                </a:extLst>
              </p:cNvPr>
              <p:cNvSpPr/>
              <p:nvPr/>
            </p:nvSpPr>
            <p:spPr>
              <a:xfrm>
                <a:off x="5781322" y="642130"/>
                <a:ext cx="2077695"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43" name="Oval 56">
                <a:extLst>
                  <a:ext uri="{FF2B5EF4-FFF2-40B4-BE49-F238E27FC236}">
                    <a16:creationId xmlns:a16="http://schemas.microsoft.com/office/drawing/2014/main" id="{BFA58389-F59F-37BB-D5C9-158788F3506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44" name="TextBox 57">
                <a:extLst>
                  <a:ext uri="{FF2B5EF4-FFF2-40B4-BE49-F238E27FC236}">
                    <a16:creationId xmlns:a16="http://schemas.microsoft.com/office/drawing/2014/main" id="{92B020E4-1EF4-1999-B5BD-8FDC0D8336C7}"/>
                  </a:ext>
                </a:extLst>
              </p:cNvPr>
              <p:cNvSpPr txBox="1"/>
              <p:nvPr/>
            </p:nvSpPr>
            <p:spPr>
              <a:xfrm>
                <a:off x="5898595" y="1380182"/>
                <a:ext cx="1741151" cy="1294696"/>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en-US" sz="5500" dirty="0" err="1">
                    <a:effectLst/>
                    <a:latin typeface="Times New Roman" panose="02020603050405020304" pitchFamily="18" charset="0"/>
                    <a:ea typeface="Times New Roman" panose="02020603050405020304" pitchFamily="18" charset="0"/>
                  </a:rPr>
                  <a:t>Chiết</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bằng</a:t>
                </a:r>
                <a:r>
                  <a:rPr lang="en-US" sz="5500" dirty="0">
                    <a:effectLst/>
                    <a:latin typeface="Times New Roman" panose="02020603050405020304" pitchFamily="18" charset="0"/>
                    <a:ea typeface="Times New Roman" panose="02020603050405020304" pitchFamily="18" charset="0"/>
                  </a:rPr>
                  <a:t> dung </a:t>
                </a:r>
                <a:r>
                  <a:rPr lang="en-US" sz="5500" dirty="0" err="1">
                    <a:effectLst/>
                    <a:latin typeface="Times New Roman" panose="02020603050405020304" pitchFamily="18" charset="0"/>
                    <a:ea typeface="Times New Roman" panose="02020603050405020304" pitchFamily="18" charset="0"/>
                  </a:rPr>
                  <a:t>môi</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hexan</a:t>
                </a:r>
                <a:endParaRPr kumimoji="0" lang="en-US" sz="5500" b="1"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grpSp>
        <p:grpSp>
          <p:nvGrpSpPr>
            <p:cNvPr id="34" name="Group 3">
              <a:extLst>
                <a:ext uri="{FF2B5EF4-FFF2-40B4-BE49-F238E27FC236}">
                  <a16:creationId xmlns:a16="http://schemas.microsoft.com/office/drawing/2014/main" id="{B65672A8-952A-DFD6-7D60-A1F5264C7C88}"/>
                </a:ext>
              </a:extLst>
            </p:cNvPr>
            <p:cNvGrpSpPr/>
            <p:nvPr/>
          </p:nvGrpSpPr>
          <p:grpSpPr>
            <a:xfrm>
              <a:off x="6079022" y="1094912"/>
              <a:ext cx="2131828" cy="3879350"/>
              <a:chOff x="5537206" y="642131"/>
              <a:chExt cx="2124600" cy="3606399"/>
            </a:xfrm>
          </p:grpSpPr>
          <p:sp>
            <p:nvSpPr>
              <p:cNvPr id="39" name="Rectangle 45">
                <a:extLst>
                  <a:ext uri="{FF2B5EF4-FFF2-40B4-BE49-F238E27FC236}">
                    <a16:creationId xmlns:a16="http://schemas.microsoft.com/office/drawing/2014/main" id="{ABA1E213-9073-8D37-4805-3AABE1D961B9}"/>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40" name="Oval 46">
                <a:extLst>
                  <a:ext uri="{FF2B5EF4-FFF2-40B4-BE49-F238E27FC236}">
                    <a16:creationId xmlns:a16="http://schemas.microsoft.com/office/drawing/2014/main" id="{5724497C-AD3E-0983-D5F2-9FA34DE9C75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41" name="TextBox 47">
                <a:extLst>
                  <a:ext uri="{FF2B5EF4-FFF2-40B4-BE49-F238E27FC236}">
                    <a16:creationId xmlns:a16="http://schemas.microsoft.com/office/drawing/2014/main" id="{6736BAAB-D4FD-EC07-C9FF-F13DFDD58A0B}"/>
                  </a:ext>
                </a:extLst>
              </p:cNvPr>
              <p:cNvSpPr txBox="1"/>
              <p:nvPr/>
            </p:nvSpPr>
            <p:spPr>
              <a:xfrm>
                <a:off x="6125080" y="1285546"/>
                <a:ext cx="1536726" cy="1711117"/>
              </a:xfrm>
              <a:prstGeom prst="rect">
                <a:avLst/>
              </a:prstGeom>
              <a:noFill/>
            </p:spPr>
            <p:txBody>
              <a:bodyPr wrap="square" rtlCol="0">
                <a:spAutoFit/>
              </a:bodyPr>
              <a:lstStyle>
                <a:defPPr>
                  <a:defRPr lang="vi-VN"/>
                </a:defPPr>
                <a:lvl1pPr>
                  <a:defRPr sz="3200" i="1">
                    <a:solidFill>
                      <a:schemeClr val="bg1"/>
                    </a:solidFill>
                  </a:defRPr>
                </a:lvl1pPr>
              </a:lstStyle>
              <a:p>
                <a:r>
                  <a:rPr lang="en-US" sz="5500" dirty="0" err="1">
                    <a:effectLst/>
                    <a:latin typeface="Times New Roman" panose="02020603050405020304" pitchFamily="18" charset="0"/>
                    <a:ea typeface="Times New Roman" panose="02020603050405020304" pitchFamily="18" charset="0"/>
                  </a:rPr>
                  <a:t>Chiết</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bằng</a:t>
                </a:r>
                <a:r>
                  <a:rPr lang="en-US" sz="5500" dirty="0">
                    <a:effectLst/>
                    <a:latin typeface="Times New Roman" panose="02020603050405020304" pitchFamily="18" charset="0"/>
                    <a:ea typeface="Times New Roman" panose="02020603050405020304" pitchFamily="18" charset="0"/>
                  </a:rPr>
                  <a:t> dung </a:t>
                </a:r>
                <a:r>
                  <a:rPr lang="en-US" sz="5500" dirty="0" err="1">
                    <a:effectLst/>
                    <a:latin typeface="Times New Roman" panose="02020603050405020304" pitchFamily="18" charset="0"/>
                    <a:ea typeface="Times New Roman" panose="02020603050405020304" pitchFamily="18" charset="0"/>
                  </a:rPr>
                  <a:t>môi</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etanol</a:t>
                </a:r>
                <a:endParaRPr lang="en-US" sz="5500" i="0" dirty="0">
                  <a:latin typeface="Times New Roman" panose="02020603050405020304" pitchFamily="18" charset="0"/>
                  <a:cs typeface="Times New Roman" panose="02020603050405020304" pitchFamily="18" charset="0"/>
                </a:endParaRPr>
              </a:p>
            </p:txBody>
          </p:sp>
        </p:grpSp>
        <p:grpSp>
          <p:nvGrpSpPr>
            <p:cNvPr id="35" name="Group 58">
              <a:extLst>
                <a:ext uri="{FF2B5EF4-FFF2-40B4-BE49-F238E27FC236}">
                  <a16:creationId xmlns:a16="http://schemas.microsoft.com/office/drawing/2014/main" id="{6993AD9E-608B-3711-6CAE-5105C6E3B8C4}"/>
                </a:ext>
              </a:extLst>
            </p:cNvPr>
            <p:cNvGrpSpPr/>
            <p:nvPr/>
          </p:nvGrpSpPr>
          <p:grpSpPr>
            <a:xfrm>
              <a:off x="8994942" y="1094914"/>
              <a:ext cx="2045821" cy="3879347"/>
              <a:chOff x="5537206" y="642132"/>
              <a:chExt cx="2038885" cy="3606396"/>
            </a:xfrm>
          </p:grpSpPr>
          <p:sp>
            <p:nvSpPr>
              <p:cNvPr id="36" name="Rectangle 59">
                <a:extLst>
                  <a:ext uri="{FF2B5EF4-FFF2-40B4-BE49-F238E27FC236}">
                    <a16:creationId xmlns:a16="http://schemas.microsoft.com/office/drawing/2014/main" id="{A0866273-1299-5CF6-29A7-0F8FA667AF7F}"/>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37" name="Oval 60">
                <a:extLst>
                  <a:ext uri="{FF2B5EF4-FFF2-40B4-BE49-F238E27FC236}">
                    <a16:creationId xmlns:a16="http://schemas.microsoft.com/office/drawing/2014/main" id="{E8C7972D-F512-297A-BB94-F21536CFAFEC}"/>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8" name="TextBox 61">
                    <a:extLst>
                      <a:ext uri="{FF2B5EF4-FFF2-40B4-BE49-F238E27FC236}">
                        <a16:creationId xmlns:a16="http://schemas.microsoft.com/office/drawing/2014/main" id="{24656E13-9495-3DD6-3800-5BD09FCC1E73}"/>
                      </a:ext>
                    </a:extLst>
                  </p:cNvPr>
                  <p:cNvSpPr txBox="1"/>
                  <p:nvPr/>
                </p:nvSpPr>
                <p:spPr>
                  <a:xfrm>
                    <a:off x="6131245" y="1193990"/>
                    <a:ext cx="1444846" cy="174297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Ch</m:t>
                          </m:r>
                          <m:r>
                            <m:rPr>
                              <m:nor/>
                            </m:rPr>
                            <a:rPr lang="en-US" sz="5500">
                              <a:latin typeface="Times New Roman" panose="02020603050405020304" pitchFamily="18" charset="0"/>
                              <a:cs typeface="Times New Roman" panose="02020603050405020304" pitchFamily="18" charset="0"/>
                            </a:rPr>
                            <m:t>ư</m:t>
                          </m:r>
                          <m:r>
                            <m:rPr>
                              <m:nor/>
                            </m:rPr>
                            <a:rPr lang="en-US" sz="5500">
                              <a:latin typeface="Times New Roman" panose="02020603050405020304" pitchFamily="18" charset="0"/>
                              <a:cs typeface="Times New Roman" panose="02020603050405020304" pitchFamily="18" charset="0"/>
                            </a:rPr>
                            <m:t>ng</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ấ</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ở á</m:t>
                          </m:r>
                          <m:r>
                            <m:rPr>
                              <m:nor/>
                            </m:rPr>
                            <a:rPr lang="en-US" sz="5500">
                              <a:latin typeface="Times New Roman" panose="02020603050405020304" pitchFamily="18" charset="0"/>
                              <a:cs typeface="Times New Roman" panose="02020603050405020304" pitchFamily="18" charset="0"/>
                            </a:rPr>
                            <m:t>p</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su</m:t>
                          </m:r>
                          <m:r>
                            <m:rPr>
                              <m:nor/>
                            </m:rPr>
                            <a:rPr lang="en-US" sz="5500">
                              <a:latin typeface="Times New Roman" panose="02020603050405020304" pitchFamily="18" charset="0"/>
                              <a:cs typeface="Times New Roman" panose="02020603050405020304" pitchFamily="18" charset="0"/>
                            </a:rPr>
                            <m:t>ấ</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th</m:t>
                          </m:r>
                          <m:r>
                            <m:rPr>
                              <m:nor/>
                            </m:rPr>
                            <a:rPr lang="en-US" sz="5500">
                              <a:latin typeface="Times New Roman" panose="02020603050405020304" pitchFamily="18" charset="0"/>
                              <a:cs typeface="Times New Roman" panose="02020603050405020304" pitchFamily="18" charset="0"/>
                            </a:rPr>
                            <m:t>ườ</m:t>
                          </m:r>
                          <m:r>
                            <m:rPr>
                              <m:nor/>
                            </m:rPr>
                            <a:rPr lang="en-US" sz="5500">
                              <a:latin typeface="Times New Roman" panose="02020603050405020304" pitchFamily="18" charset="0"/>
                              <a:cs typeface="Times New Roman" panose="02020603050405020304" pitchFamily="18" charset="0"/>
                            </a:rPr>
                            <m:t>ng</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38" name="TextBox 61">
                    <a:extLst>
                      <a:ext uri="{FF2B5EF4-FFF2-40B4-BE49-F238E27FC236}">
                        <a16:creationId xmlns:a16="http://schemas.microsoft.com/office/drawing/2014/main" id="{24656E13-9495-3DD6-3800-5BD09FCC1E73}"/>
                      </a:ext>
                    </a:extLst>
                  </p:cNvPr>
                  <p:cNvSpPr txBox="1">
                    <a:spLocks noRot="1" noChangeAspect="1" noMove="1" noResize="1" noEditPoints="1" noAdjustHandles="1" noChangeArrowheads="1" noChangeShapeType="1" noTextEdit="1"/>
                  </p:cNvSpPr>
                  <p:nvPr/>
                </p:nvSpPr>
                <p:spPr>
                  <a:xfrm>
                    <a:off x="6131245" y="1193990"/>
                    <a:ext cx="1444846" cy="1742979"/>
                  </a:xfrm>
                  <a:prstGeom prst="rect">
                    <a:avLst/>
                  </a:prstGeom>
                  <a:blipFill>
                    <a:blip r:embed="rId2"/>
                    <a:stretch>
                      <a:fillRect/>
                    </a:stretch>
                  </a:blipFill>
                </p:spPr>
                <p:txBody>
                  <a:bodyPr/>
                  <a:lstStyle/>
                  <a:p>
                    <a:r>
                      <a:rPr lang="en-US">
                        <a:noFill/>
                      </a:rPr>
                      <a:t> </a:t>
                    </a:r>
                  </a:p>
                </p:txBody>
              </p:sp>
            </mc:Fallback>
          </mc:AlternateContent>
        </p:grpSp>
      </p:grpSp>
      <p:sp>
        <p:nvSpPr>
          <p:cNvPr id="48" name="Oval 49">
            <a:extLst>
              <a:ext uri="{FF2B5EF4-FFF2-40B4-BE49-F238E27FC236}">
                <a16:creationId xmlns:a16="http://schemas.microsoft.com/office/drawing/2014/main" id="{8D736FDA-6DC7-9F99-1A01-AE5DEA1B0048}"/>
              </a:ext>
            </a:extLst>
          </p:cNvPr>
          <p:cNvSpPr/>
          <p:nvPr/>
        </p:nvSpPr>
        <p:spPr>
          <a:xfrm>
            <a:off x="16065179" y="697105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49" name="Group 11">
            <a:extLst>
              <a:ext uri="{FF2B5EF4-FFF2-40B4-BE49-F238E27FC236}">
                <a16:creationId xmlns:a16="http://schemas.microsoft.com/office/drawing/2014/main" id="{7C00E3E2-C728-1041-E2BC-9CBDB3B127C4}"/>
              </a:ext>
            </a:extLst>
          </p:cNvPr>
          <p:cNvGrpSpPr/>
          <p:nvPr/>
        </p:nvGrpSpPr>
        <p:grpSpPr>
          <a:xfrm>
            <a:off x="490879" y="1991267"/>
            <a:ext cx="24054113" cy="2025755"/>
            <a:chOff x="226013" y="1411166"/>
            <a:chExt cx="24054113" cy="2025755"/>
          </a:xfrm>
        </p:grpSpPr>
        <p:grpSp>
          <p:nvGrpSpPr>
            <p:cNvPr id="50" name="Group 20">
              <a:extLst>
                <a:ext uri="{FF2B5EF4-FFF2-40B4-BE49-F238E27FC236}">
                  <a16:creationId xmlns:a16="http://schemas.microsoft.com/office/drawing/2014/main" id="{36006AD8-CA77-325E-69B5-B8BB30C8FBDA}"/>
                </a:ext>
              </a:extLst>
            </p:cNvPr>
            <p:cNvGrpSpPr/>
            <p:nvPr/>
          </p:nvGrpSpPr>
          <p:grpSpPr>
            <a:xfrm>
              <a:off x="226013" y="1529255"/>
              <a:ext cx="24054113" cy="1907666"/>
              <a:chOff x="534987" y="1224347"/>
              <a:chExt cx="23238960" cy="1599856"/>
            </a:xfrm>
          </p:grpSpPr>
          <p:sp>
            <p:nvSpPr>
              <p:cNvPr id="52" name="Rounded Rectangle 24">
                <a:extLst>
                  <a:ext uri="{FF2B5EF4-FFF2-40B4-BE49-F238E27FC236}">
                    <a16:creationId xmlns:a16="http://schemas.microsoft.com/office/drawing/2014/main" id="{ECD08D9E-8C01-86C0-37A2-91D871F75568}"/>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53" name="Group 25">
                <a:extLst>
                  <a:ext uri="{FF2B5EF4-FFF2-40B4-BE49-F238E27FC236}">
                    <a16:creationId xmlns:a16="http://schemas.microsoft.com/office/drawing/2014/main" id="{894791D5-9865-50D7-D4FC-A0C290B07EDB}"/>
                  </a:ext>
                </a:extLst>
              </p:cNvPr>
              <p:cNvGrpSpPr/>
              <p:nvPr/>
            </p:nvGrpSpPr>
            <p:grpSpPr>
              <a:xfrm>
                <a:off x="534987" y="1647866"/>
                <a:ext cx="3223234" cy="1176337"/>
                <a:chOff x="534987" y="1647866"/>
                <a:chExt cx="3223234" cy="1176337"/>
              </a:xfrm>
            </p:grpSpPr>
            <p:sp>
              <p:nvSpPr>
                <p:cNvPr id="54" name="Isosceles Triangle 44">
                  <a:extLst>
                    <a:ext uri="{FF2B5EF4-FFF2-40B4-BE49-F238E27FC236}">
                      <a16:creationId xmlns:a16="http://schemas.microsoft.com/office/drawing/2014/main" id="{0E2033EB-919F-8F54-F6DF-4DE0D4315134}"/>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5" name="Pentagon 27">
                  <a:extLst>
                    <a:ext uri="{FF2B5EF4-FFF2-40B4-BE49-F238E27FC236}">
                      <a16:creationId xmlns:a16="http://schemas.microsoft.com/office/drawing/2014/main" id="{BDFDA5CB-2833-991D-8EC6-392D34E9EAFA}"/>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56" name="Group 11">
                  <a:extLst>
                    <a:ext uri="{FF2B5EF4-FFF2-40B4-BE49-F238E27FC236}">
                      <a16:creationId xmlns:a16="http://schemas.microsoft.com/office/drawing/2014/main" id="{0CC3E916-15F7-115E-F07B-0129058C6BB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59" name="Freeform 31">
                    <a:extLst>
                      <a:ext uri="{FF2B5EF4-FFF2-40B4-BE49-F238E27FC236}">
                        <a16:creationId xmlns:a16="http://schemas.microsoft.com/office/drawing/2014/main" id="{3CBA4E16-400A-B540-C1C2-4F6D2BBB9D3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0" name="Freeform 32">
                    <a:extLst>
                      <a:ext uri="{FF2B5EF4-FFF2-40B4-BE49-F238E27FC236}">
                        <a16:creationId xmlns:a16="http://schemas.microsoft.com/office/drawing/2014/main" id="{031DC42D-05A7-C286-60FC-64359368872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1" name="Freeform 33">
                    <a:extLst>
                      <a:ext uri="{FF2B5EF4-FFF2-40B4-BE49-F238E27FC236}">
                        <a16:creationId xmlns:a16="http://schemas.microsoft.com/office/drawing/2014/main" id="{6B2D3B68-928A-8DDA-1D9C-CB593DE9845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2" name="Rectangle 34">
                    <a:extLst>
                      <a:ext uri="{FF2B5EF4-FFF2-40B4-BE49-F238E27FC236}">
                        <a16:creationId xmlns:a16="http://schemas.microsoft.com/office/drawing/2014/main" id="{2DBC7096-1FCA-3F5F-EAD8-F026F712413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3" name="Rectangle 35">
                    <a:extLst>
                      <a:ext uri="{FF2B5EF4-FFF2-40B4-BE49-F238E27FC236}">
                        <a16:creationId xmlns:a16="http://schemas.microsoft.com/office/drawing/2014/main" id="{16A157D0-57E1-1A16-6D30-7CEDB0A75FD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4" name="Rectangle 36">
                    <a:extLst>
                      <a:ext uri="{FF2B5EF4-FFF2-40B4-BE49-F238E27FC236}">
                        <a16:creationId xmlns:a16="http://schemas.microsoft.com/office/drawing/2014/main" id="{75778307-29EC-C2F6-5AD9-D47FED7977A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5" name="Rectangle 37">
                    <a:extLst>
                      <a:ext uri="{FF2B5EF4-FFF2-40B4-BE49-F238E27FC236}">
                        <a16:creationId xmlns:a16="http://schemas.microsoft.com/office/drawing/2014/main" id="{E938A21E-7C15-D0E4-ABD0-8E371B4170D3}"/>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7" name="Chevron 29">
                  <a:extLst>
                    <a:ext uri="{FF2B5EF4-FFF2-40B4-BE49-F238E27FC236}">
                      <a16:creationId xmlns:a16="http://schemas.microsoft.com/office/drawing/2014/main" id="{32E5792F-10AA-2AFC-F3FC-2C8EF3411273}"/>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8" name="TextBox 13">
                  <a:extLst>
                    <a:ext uri="{FF2B5EF4-FFF2-40B4-BE49-F238E27FC236}">
                      <a16:creationId xmlns:a16="http://schemas.microsoft.com/office/drawing/2014/main" id="{CF0DFEE4-0242-F4BF-9379-33F0AE0BAF3C}"/>
                    </a:ext>
                  </a:extLst>
                </p:cNvPr>
                <p:cNvSpPr txBox="1">
                  <a:spLocks noChangeArrowheads="1"/>
                </p:cNvSpPr>
                <p:nvPr/>
              </p:nvSpPr>
              <p:spPr bwMode="auto">
                <a:xfrm>
                  <a:off x="1548479" y="1724559"/>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1</a:t>
                  </a:r>
                </a:p>
              </p:txBody>
            </p:sp>
          </p:grpSp>
        </p:grpSp>
        <mc:AlternateContent xmlns:mc="http://schemas.openxmlformats.org/markup-compatibility/2006" xmlns:a14="http://schemas.microsoft.com/office/drawing/2010/main">
          <mc:Choice Requires="a14">
            <p:sp>
              <p:nvSpPr>
                <p:cNvPr id="51" name="Text Box 5">
                  <a:extLst>
                    <a:ext uri="{FF2B5EF4-FFF2-40B4-BE49-F238E27FC236}">
                      <a16:creationId xmlns:a16="http://schemas.microsoft.com/office/drawing/2014/main" id="{50B601D6-72B5-583C-3FE4-07F159EECE96}"/>
                    </a:ext>
                  </a:extLst>
                </p:cNvPr>
                <p:cNvSpPr txBox="1">
                  <a:spLocks noChangeArrowheads="1"/>
                </p:cNvSpPr>
                <p:nvPr/>
              </p:nvSpPr>
              <p:spPr bwMode="auto">
                <a:xfrm>
                  <a:off x="3259059" y="1411166"/>
                  <a:ext cx="20954199" cy="191926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benzene</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nhi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độ </m:t>
                        </m:r>
                        <m:r>
                          <m:rPr>
                            <m:nor/>
                          </m:rPr>
                          <a:rPr lang="en-US" sz="5600">
                            <a:latin typeface="Times New Roman" panose="02020603050405020304" pitchFamily="18" charset="0"/>
                            <a:cs typeface="Times New Roman" panose="02020603050405020304" pitchFamily="18" charset="0"/>
                          </a:rPr>
                          <m:t>s</m:t>
                        </m:r>
                        <m:r>
                          <m:rPr>
                            <m:nor/>
                          </m:rPr>
                          <a:rPr lang="en-US" sz="5600">
                            <a:latin typeface="Times New Roman" panose="02020603050405020304" pitchFamily="18" charset="0"/>
                            <a:cs typeface="Times New Roman" panose="02020603050405020304" pitchFamily="18" charset="0"/>
                          </a:rPr>
                          <m:t>ô</m:t>
                        </m:r>
                        <m:r>
                          <m:rPr>
                            <m:nor/>
                          </m:rPr>
                          <a:rPr lang="en-US" sz="5600">
                            <a:latin typeface="Times New Roman" panose="02020603050405020304" pitchFamily="18" charset="0"/>
                            <a:cs typeface="Times New Roman" panose="02020603050405020304" pitchFamily="18" charset="0"/>
                          </a:rPr>
                          <m:t>i</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l</m:t>
                        </m:r>
                        <m:r>
                          <m:rPr>
                            <m:nor/>
                          </m:rPr>
                          <a:rPr lang="en-US" sz="5600">
                            <a:latin typeface="Times New Roman" panose="02020603050405020304" pitchFamily="18" charset="0"/>
                            <a:cs typeface="Times New Roman" panose="02020603050405020304" pitchFamily="18" charset="0"/>
                          </a:rPr>
                          <m:t>à 800</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v</m:t>
                        </m:r>
                        <m:r>
                          <m:rPr>
                            <m:nor/>
                          </m:rPr>
                          <a:rPr lang="en-US" sz="5600">
                            <a:latin typeface="Times New Roman" panose="02020603050405020304" pitchFamily="18" charset="0"/>
                            <a:cs typeface="Times New Roman" panose="02020603050405020304" pitchFamily="18" charset="0"/>
                          </a:rPr>
                          <m:t>à </m:t>
                        </m:r>
                        <m:r>
                          <m:rPr>
                            <m:nor/>
                          </m:rPr>
                          <a:rPr lang="en-US" sz="5600">
                            <a:latin typeface="Times New Roman" panose="02020603050405020304" pitchFamily="18" charset="0"/>
                            <a:cs typeface="Times New Roman" panose="02020603050405020304" pitchFamily="18" charset="0"/>
                          </a:rPr>
                          <m:t>acetic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acid</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nhi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độ </m:t>
                        </m:r>
                        <m:r>
                          <m:rPr>
                            <m:nor/>
                          </m:rPr>
                          <a:rPr lang="en-US" sz="5600">
                            <a:latin typeface="Times New Roman" panose="02020603050405020304" pitchFamily="18" charset="0"/>
                            <a:cs typeface="Times New Roman" panose="02020603050405020304" pitchFamily="18" charset="0"/>
                          </a:rPr>
                          <m:t>s</m:t>
                        </m:r>
                        <m:r>
                          <m:rPr>
                            <m:nor/>
                          </m:rPr>
                          <a:rPr lang="en-US" sz="5600">
                            <a:latin typeface="Times New Roman" panose="02020603050405020304" pitchFamily="18" charset="0"/>
                            <a:cs typeface="Times New Roman" panose="02020603050405020304" pitchFamily="18" charset="0"/>
                          </a:rPr>
                          <m:t>ô</m:t>
                        </m:r>
                        <m:r>
                          <m:rPr>
                            <m:nor/>
                          </m:rPr>
                          <a:rPr lang="en-US" sz="5600">
                            <a:latin typeface="Times New Roman" panose="02020603050405020304" pitchFamily="18" charset="0"/>
                            <a:cs typeface="Times New Roman" panose="02020603050405020304" pitchFamily="18" charset="0"/>
                          </a:rPr>
                          <m:t>i</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l</m:t>
                        </m:r>
                        <m:r>
                          <m:rPr>
                            <m:nor/>
                          </m:rPr>
                          <a:rPr lang="en-US" sz="5600">
                            <a:latin typeface="Times New Roman" panose="02020603050405020304" pitchFamily="18" charset="0"/>
                            <a:cs typeface="Times New Roman" panose="02020603050405020304" pitchFamily="18" charset="0"/>
                          </a:rPr>
                          <m:t>à 1180</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ra</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kh</m:t>
                        </m:r>
                        <m:r>
                          <m:rPr>
                            <m:nor/>
                          </m:rPr>
                          <a:rPr lang="en-US" sz="5600">
                            <a:latin typeface="Times New Roman" panose="02020603050405020304" pitchFamily="18" charset="0"/>
                            <a:cs typeface="Times New Roman" panose="02020603050405020304" pitchFamily="18" charset="0"/>
                          </a:rPr>
                          <m:t>ỏ</m:t>
                        </m:r>
                        <m:r>
                          <m:rPr>
                            <m:nor/>
                          </m:rPr>
                          <a:rPr lang="en-US" sz="5600">
                            <a:latin typeface="Times New Roman" panose="02020603050405020304" pitchFamily="18" charset="0"/>
                            <a:cs typeface="Times New Roman" panose="02020603050405020304" pitchFamily="18" charset="0"/>
                          </a:rPr>
                          <m:t>i</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nhau</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ó </m:t>
                        </m:r>
                        <m:r>
                          <m:rPr>
                            <m:nor/>
                          </m:rPr>
                          <a:rPr lang="en-US" sz="5600">
                            <a:latin typeface="Times New Roman" panose="02020603050405020304" pitchFamily="18" charset="0"/>
                            <a:cs typeface="Times New Roman" panose="02020603050405020304" pitchFamily="18" charset="0"/>
                          </a:rPr>
                          <m:t>th</m:t>
                        </m:r>
                        <m:r>
                          <m:rPr>
                            <m:nor/>
                          </m:rPr>
                          <a:rPr lang="en-US" sz="5600">
                            <a:latin typeface="Times New Roman" panose="02020603050405020304" pitchFamily="18" charset="0"/>
                            <a:cs typeface="Times New Roman" panose="02020603050405020304" pitchFamily="18" charset="0"/>
                          </a:rPr>
                          <m:t>ể </m:t>
                        </m:r>
                        <m:r>
                          <m:rPr>
                            <m:nor/>
                          </m:rPr>
                          <a:rPr lang="en-US" sz="5600">
                            <a:latin typeface="Times New Roman" panose="02020603050405020304" pitchFamily="18" charset="0"/>
                            <a:cs typeface="Times New Roman" panose="02020603050405020304" pitchFamily="18" charset="0"/>
                          </a:rPr>
                          <m:t>d</m:t>
                        </m:r>
                        <m:r>
                          <m:rPr>
                            <m:nor/>
                          </m:rPr>
                          <a:rPr lang="en-US" sz="5600">
                            <a:latin typeface="Times New Roman" panose="02020603050405020304" pitchFamily="18" charset="0"/>
                            <a:cs typeface="Times New Roman" panose="02020603050405020304" pitchFamily="18" charset="0"/>
                          </a:rPr>
                          <m:t>ù</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ươ</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p</m:t>
                        </m:r>
                        <m:r>
                          <m:rPr>
                            <m:nor/>
                          </m:rPr>
                          <a:rPr lang="en-US" sz="5600">
                            <a:latin typeface="Times New Roman" panose="02020603050405020304" pitchFamily="18" charset="0"/>
                            <a:cs typeface="Times New Roman" panose="02020603050405020304" pitchFamily="18" charset="0"/>
                          </a:rPr>
                          <m:t>?</m:t>
                        </m:r>
                      </m:oMath>
                    </m:oMathPara>
                  </a14:m>
                  <a:endParaRPr lang="en-US" sz="5600" dirty="0">
                    <a:latin typeface="Times New Roman" panose="02020603050405020304" pitchFamily="18" charset="0"/>
                    <a:cs typeface="Times New Roman" panose="02020603050405020304" pitchFamily="18" charset="0"/>
                  </a:endParaRPr>
                </a:p>
              </p:txBody>
            </p:sp>
          </mc:Choice>
          <mc:Fallback xmlns="">
            <p:sp>
              <p:nvSpPr>
                <p:cNvPr id="51" name="Text Box 5">
                  <a:extLst>
                    <a:ext uri="{FF2B5EF4-FFF2-40B4-BE49-F238E27FC236}">
                      <a16:creationId xmlns:a16="http://schemas.microsoft.com/office/drawing/2014/main" id="{50B601D6-72B5-583C-3FE4-07F159EECE96}"/>
                    </a:ext>
                  </a:extLst>
                </p:cNvPr>
                <p:cNvSpPr txBox="1">
                  <a:spLocks noRot="1" noChangeAspect="1" noMove="1" noResize="1" noEditPoints="1" noAdjustHandles="1" noChangeArrowheads="1" noChangeShapeType="1" noTextEdit="1"/>
                </p:cNvSpPr>
                <p:nvPr/>
              </p:nvSpPr>
              <p:spPr bwMode="auto">
                <a:xfrm>
                  <a:off x="3259059" y="1411166"/>
                  <a:ext cx="20954199" cy="191926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0023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416407" y="4602849"/>
            <a:ext cx="20414733" cy="7330071"/>
            <a:chOff x="247182" y="1094912"/>
            <a:chExt cx="10802848" cy="3879351"/>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094914"/>
              <a:ext cx="2038172" cy="3879349"/>
              <a:chOff x="5537206" y="642135"/>
              <a:chExt cx="2031262" cy="3606407"/>
            </a:xfrm>
          </p:grpSpPr>
          <p:sp>
            <p:nvSpPr>
              <p:cNvPr id="259" name="Rectangle 51">
                <a:extLst>
                  <a:ext uri="{FF2B5EF4-FFF2-40B4-BE49-F238E27FC236}">
                    <a16:creationId xmlns:a16="http://schemas.microsoft.com/office/drawing/2014/main"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00131" y="1198476"/>
                <a:ext cx="1492639" cy="1805732"/>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1094914"/>
              <a:ext cx="2038174" cy="3879349"/>
              <a:chOff x="5537206" y="642132"/>
              <a:chExt cx="2031264" cy="3606402"/>
            </a:xfrm>
          </p:grpSpPr>
          <p:sp>
            <p:nvSpPr>
              <p:cNvPr id="256" name="Rectangle 55">
                <a:extLst>
                  <a:ext uri="{FF2B5EF4-FFF2-40B4-BE49-F238E27FC236}">
                    <a16:creationId xmlns:a16="http://schemas.microsoft.com/office/drawing/2014/main" id="{FF959755-E133-FE71-E1C7-4B3BA1BC6AED}"/>
                  </a:ext>
                </a:extLst>
              </p:cNvPr>
              <p:cNvSpPr/>
              <p:nvPr/>
            </p:nvSpPr>
            <p:spPr>
              <a:xfrm>
                <a:off x="5827751" y="64213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6037705" y="1198472"/>
                <a:ext cx="1467582" cy="2696874"/>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1094912"/>
              <a:ext cx="2038174" cy="3879350"/>
              <a:chOff x="5537206" y="642131"/>
              <a:chExt cx="2031264" cy="3606399"/>
            </a:xfrm>
          </p:grpSpPr>
          <p:sp>
            <p:nvSpPr>
              <p:cNvPr id="61" name="Rectangle 45">
                <a:extLst>
                  <a:ext uri="{FF2B5EF4-FFF2-40B4-BE49-F238E27FC236}">
                    <a16:creationId xmlns:a16="http://schemas.microsoft.com/office/drawing/2014/main" id="{0C377D84-C468-2881-D511-7FFA9904A78A}"/>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73641" y="1541855"/>
                <a:ext cx="1490412" cy="2127540"/>
              </a:xfrm>
              <a:prstGeom prst="rect">
                <a:avLst/>
              </a:prstGeom>
              <a:noFill/>
            </p:spPr>
            <p:txBody>
              <a:bodyPr wrap="square" rtlCol="0">
                <a:spAutoFit/>
              </a:bodyPr>
              <a:lstStyle>
                <a:defPPr>
                  <a:defRPr lang="vi-VN"/>
                </a:defPPr>
                <a:lvl1pPr>
                  <a:defRPr sz="3200" i="1">
                    <a:solidFill>
                      <a:schemeClr val="bg1"/>
                    </a:solidFill>
                  </a:defRPr>
                </a:lvl1pPr>
              </a:lstStyle>
              <a:p>
                <a:pPr indent="219075">
                  <a:spcBef>
                    <a:spcPts val="600"/>
                  </a:spcBef>
                  <a:spcAft>
                    <a:spcPts val="600"/>
                  </a:spcAft>
                </a:pPr>
                <a:r>
                  <a:rPr lang="en-US" sz="5500" dirty="0" err="1">
                    <a:effectLst/>
                    <a:latin typeface="Times New Roman" panose="02020603050405020304" pitchFamily="18" charset="0"/>
                    <a:ea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lượng</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riêng</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rPr>
                  <a:t>.</a:t>
                </a:r>
                <a:r>
                  <a:rPr lang="en-US" sz="5500" kern="1800" spc="-25" dirty="0">
                    <a:effectLst/>
                    <a:latin typeface="Times New Roman" panose="02020603050405020304" pitchFamily="18" charset="0"/>
                    <a:ea typeface="Times New Roman" panose="02020603050405020304" pitchFamily="18" charset="0"/>
                  </a:rPr>
                  <a:t> </a:t>
                </a:r>
                <a:endParaRPr lang="en-US" sz="5500" dirty="0">
                  <a:effectLst/>
                  <a:latin typeface="Times New Roman" panose="02020603050405020304" pitchFamily="18" charset="0"/>
                  <a:ea typeface="Times New Roman" panose="02020603050405020304" pitchFamily="18"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1094914"/>
              <a:ext cx="2055088" cy="3879347"/>
              <a:chOff x="5537206" y="642132"/>
              <a:chExt cx="2048121" cy="3606396"/>
            </a:xfrm>
          </p:grpSpPr>
          <p:sp>
            <p:nvSpPr>
              <p:cNvPr id="58" name="Rectangle 59">
                <a:extLst>
                  <a:ext uri="{FF2B5EF4-FFF2-40B4-BE49-F238E27FC236}">
                    <a16:creationId xmlns:a16="http://schemas.microsoft.com/office/drawing/2014/main" id="{858BB183-9700-382C-438C-460288C678C2}"/>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6140481" y="1541903"/>
                    <a:ext cx="1444846" cy="1682346"/>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ó độ </m:t>
                          </m:r>
                          <m:r>
                            <m:rPr>
                              <m:nor/>
                            </m:rPr>
                            <a:rPr lang="en-US" sz="5500">
                              <a:latin typeface="Times New Roman" panose="02020603050405020304" pitchFamily="18" charset="0"/>
                              <a:cs typeface="Times New Roman" panose="02020603050405020304" pitchFamily="18" charset="0"/>
                            </a:rPr>
                            <m:t>tan</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kh</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nhau</m:t>
                          </m:r>
                          <m:r>
                            <m:rPr>
                              <m:nor/>
                            </m:rPr>
                            <a:rPr lang="en-US" sz="5500">
                              <a:latin typeface="Times New Roman" panose="02020603050405020304" pitchFamily="18" charset="0"/>
                              <a:cs typeface="Times New Roman" panose="02020603050405020304" pitchFamily="18" charset="0"/>
                            </a:rPr>
                            <m:t>.</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6140481" y="1541903"/>
                    <a:ext cx="1444846" cy="1682346"/>
                  </a:xfrm>
                  <a:prstGeom prst="rect">
                    <a:avLst/>
                  </a:prstGeom>
                  <a:blipFill>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a16="http://schemas.microsoft.com/office/drawing/2014/main" id="{891E4DE8-704B-39F9-984C-2F7D8B0A34D3}"/>
              </a:ext>
            </a:extLst>
          </p:cNvPr>
          <p:cNvSpPr/>
          <p:nvPr/>
        </p:nvSpPr>
        <p:spPr>
          <a:xfrm>
            <a:off x="10715993" y="698605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490879" y="2109356"/>
            <a:ext cx="24054113" cy="1907666"/>
            <a:chOff x="226013" y="1529255"/>
            <a:chExt cx="24054113" cy="1907666"/>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529255"/>
              <a:ext cx="24054113" cy="1907666"/>
              <a:chOff x="534987" y="1224347"/>
              <a:chExt cx="23238960" cy="159985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2</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941633" y="1858231"/>
                  <a:ext cx="18270043" cy="1152969"/>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lgn="l" defTabSz="2177278">
                    <a:spcBef>
                      <a:spcPct val="50000"/>
                    </a:spcBef>
                    <a:buClrTx/>
                    <a:buNone/>
                    <a:defRPr/>
                  </a:pPr>
                  <a14:m>
                    <m:oMathPara xmlns:m="http://schemas.openxmlformats.org/officeDocument/2006/math">
                      <m:oMathParaPr>
                        <m:jc m:val="centerGroup"/>
                      </m:oMathParaPr>
                      <m:oMath xmlns:m="http://schemas.openxmlformats.org/officeDocument/2006/math">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ươ</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p</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ư</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ấ</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d</m:t>
                        </m:r>
                        <m:r>
                          <m:rPr>
                            <m:nor/>
                          </m:rPr>
                          <a:rPr lang="en-US" sz="5600">
                            <a:latin typeface="Times New Roman" panose="02020603050405020304" pitchFamily="18" charset="0"/>
                            <a:cs typeface="Times New Roman" panose="02020603050405020304" pitchFamily="18" charset="0"/>
                          </a:rPr>
                          <m:t>ù</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để </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bi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ấ</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oMath>
                    </m:oMathPara>
                  </a14:m>
                  <a:endParaRPr kumimoji="0" lang="en-US" altLang="vi-VN" sz="5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941633" y="1858231"/>
                  <a:ext cx="18270043" cy="115296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25075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416407" y="4602849"/>
            <a:ext cx="20382767" cy="7330070"/>
            <a:chOff x="247182" y="1094912"/>
            <a:chExt cx="10785933" cy="3879351"/>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094914"/>
              <a:ext cx="2038172" cy="3879349"/>
              <a:chOff x="5537206" y="642135"/>
              <a:chExt cx="2031262" cy="3606407"/>
            </a:xfrm>
          </p:grpSpPr>
          <p:sp>
            <p:nvSpPr>
              <p:cNvPr id="259" name="Rectangle 51">
                <a:extLst>
                  <a:ext uri="{FF2B5EF4-FFF2-40B4-BE49-F238E27FC236}">
                    <a16:creationId xmlns:a16="http://schemas.microsoft.com/office/drawing/2014/main"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395317"/>
                <a:ext cx="1492639" cy="1711121"/>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fr-FR" sz="5500" b="1"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endParaRPr kumimoji="0" lang="en-US" sz="5500" b="1"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5" y="1094914"/>
              <a:ext cx="2334743" cy="3879349"/>
              <a:chOff x="5537206" y="642132"/>
              <a:chExt cx="2326826" cy="3606402"/>
            </a:xfrm>
          </p:grpSpPr>
          <p:sp>
            <p:nvSpPr>
              <p:cNvPr id="256" name="Rectangle 55">
                <a:extLst>
                  <a:ext uri="{FF2B5EF4-FFF2-40B4-BE49-F238E27FC236}">
                    <a16:creationId xmlns:a16="http://schemas.microsoft.com/office/drawing/2014/main" id="{FF959755-E133-FE71-E1C7-4B3BA1BC6AED}"/>
                  </a:ext>
                </a:extLst>
              </p:cNvPr>
              <p:cNvSpPr/>
              <p:nvPr/>
            </p:nvSpPr>
            <p:spPr>
              <a:xfrm>
                <a:off x="5827751" y="64213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6122881" y="1235670"/>
                <a:ext cx="1741151" cy="2251302"/>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1" y="1094912"/>
              <a:ext cx="2053630" cy="3879350"/>
              <a:chOff x="5537206" y="642131"/>
              <a:chExt cx="2046668" cy="3606399"/>
            </a:xfrm>
          </p:grpSpPr>
          <p:sp>
            <p:nvSpPr>
              <p:cNvPr id="61" name="Rectangle 45">
                <a:extLst>
                  <a:ext uri="{FF2B5EF4-FFF2-40B4-BE49-F238E27FC236}">
                    <a16:creationId xmlns:a16="http://schemas.microsoft.com/office/drawing/2014/main" id="{0C377D84-C468-2881-D511-7FFA9904A78A}"/>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93462" y="1134084"/>
                <a:ext cx="1490412" cy="2251299"/>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1094914"/>
              <a:ext cx="2038173" cy="3879347"/>
              <a:chOff x="5537206" y="642132"/>
              <a:chExt cx="2031263" cy="3606396"/>
            </a:xfrm>
          </p:grpSpPr>
          <p:sp>
            <p:nvSpPr>
              <p:cNvPr id="58" name="Rectangle 59">
                <a:extLst>
                  <a:ext uri="{FF2B5EF4-FFF2-40B4-BE49-F238E27FC236}">
                    <a16:creationId xmlns:a16="http://schemas.microsoft.com/office/drawing/2014/main" id="{858BB183-9700-382C-438C-460288C678C2}"/>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6037910" y="1435743"/>
                    <a:ext cx="1444846" cy="1682346"/>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ó độ </m:t>
                          </m:r>
                          <m:r>
                            <m:rPr>
                              <m:nor/>
                            </m:rPr>
                            <a:rPr lang="en-US" sz="5500">
                              <a:latin typeface="Times New Roman" panose="02020603050405020304" pitchFamily="18" charset="0"/>
                              <a:cs typeface="Times New Roman" panose="02020603050405020304" pitchFamily="18" charset="0"/>
                            </a:rPr>
                            <m:t>tan</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kh</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nhau</m:t>
                          </m:r>
                          <m:r>
                            <m:rPr>
                              <m:nor/>
                            </m:rPr>
                            <a:rPr lang="en-US" sz="5500">
                              <a:latin typeface="Times New Roman" panose="02020603050405020304" pitchFamily="18" charset="0"/>
                              <a:cs typeface="Times New Roman" panose="02020603050405020304" pitchFamily="18" charset="0"/>
                            </a:rPr>
                            <m:t>.</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6037910" y="1435743"/>
                    <a:ext cx="1444846" cy="1682346"/>
                  </a:xfrm>
                  <a:prstGeom prst="rect">
                    <a:avLst/>
                  </a:prstGeom>
                  <a:blipFill>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a16="http://schemas.microsoft.com/office/drawing/2014/main" id="{891E4DE8-704B-39F9-984C-2F7D8B0A34D3}"/>
              </a:ext>
            </a:extLst>
          </p:cNvPr>
          <p:cNvSpPr/>
          <p:nvPr/>
        </p:nvSpPr>
        <p:spPr>
          <a:xfrm>
            <a:off x="5101145" y="6969774"/>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490879" y="2109356"/>
            <a:ext cx="24054113" cy="1907666"/>
            <a:chOff x="226013" y="1529255"/>
            <a:chExt cx="24054113" cy="1907666"/>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529255"/>
              <a:ext cx="24054113" cy="1907666"/>
              <a:chOff x="534987" y="1224347"/>
              <a:chExt cx="23238960" cy="159985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3</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562308" y="1858231"/>
                  <a:ext cx="17179856" cy="1074486"/>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Ph</m:t>
                        </m:r>
                        <m:r>
                          <m:rPr>
                            <m:nor/>
                          </m:rPr>
                          <a:rPr lang="en-US" sz="5500">
                            <a:latin typeface="Times New Roman" panose="02020603050405020304" pitchFamily="18" charset="0"/>
                            <a:cs typeface="Times New Roman" panose="02020603050405020304" pitchFamily="18" charset="0"/>
                          </a:rPr>
                          <m:t>ươ</m:t>
                        </m:r>
                        <m:r>
                          <m:rPr>
                            <m:nor/>
                          </m:rPr>
                          <a:rPr lang="en-US" sz="5500">
                            <a:latin typeface="Times New Roman" panose="02020603050405020304" pitchFamily="18" charset="0"/>
                            <a:cs typeface="Times New Roman" panose="02020603050405020304" pitchFamily="18" charset="0"/>
                          </a:rPr>
                          <m:t>ng</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ph</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p</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chi</m:t>
                        </m:r>
                        <m:r>
                          <m:rPr>
                            <m:nor/>
                          </m:rPr>
                          <a:rPr lang="en-US" sz="5500">
                            <a:latin typeface="Times New Roman" panose="02020603050405020304" pitchFamily="18" charset="0"/>
                            <a:cs typeface="Times New Roman" panose="02020603050405020304" pitchFamily="18" charset="0"/>
                          </a:rPr>
                          <m:t>ế</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d</m:t>
                        </m:r>
                        <m:r>
                          <m:rPr>
                            <m:nor/>
                          </m:rPr>
                          <a:rPr lang="en-US" sz="5500">
                            <a:latin typeface="Times New Roman" panose="02020603050405020304" pitchFamily="18" charset="0"/>
                            <a:cs typeface="Times New Roman" panose="02020603050405020304" pitchFamily="18" charset="0"/>
                          </a:rPr>
                          <m:t>ù</m:t>
                        </m:r>
                        <m:r>
                          <m:rPr>
                            <m:nor/>
                          </m:rPr>
                          <a:rPr lang="en-US" sz="5500">
                            <a:latin typeface="Times New Roman" panose="02020603050405020304" pitchFamily="18" charset="0"/>
                            <a:cs typeface="Times New Roman" panose="02020603050405020304" pitchFamily="18" charset="0"/>
                          </a:rPr>
                          <m:t>ng</m:t>
                        </m:r>
                        <m:r>
                          <m:rPr>
                            <m:nor/>
                          </m:rPr>
                          <a:rPr lang="en-US" sz="5500">
                            <a:latin typeface="Times New Roman" panose="02020603050405020304" pitchFamily="18" charset="0"/>
                            <a:cs typeface="Times New Roman" panose="02020603050405020304" pitchFamily="18" charset="0"/>
                          </a:rPr>
                          <m:t> để </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ch</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bi</m:t>
                        </m:r>
                        <m:r>
                          <m:rPr>
                            <m:nor/>
                          </m:rPr>
                          <a:rPr lang="en-US" sz="5500">
                            <a:latin typeface="Times New Roman" panose="02020603050405020304" pitchFamily="18" charset="0"/>
                            <a:cs typeface="Times New Roman" panose="02020603050405020304" pitchFamily="18" charset="0"/>
                          </a:rPr>
                          <m:t>ệ</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ch</m:t>
                        </m:r>
                        <m:r>
                          <m:rPr>
                            <m:nor/>
                          </m:rPr>
                          <a:rPr lang="en-US" sz="5500">
                            <a:latin typeface="Times New Roman" panose="02020603050405020304" pitchFamily="18" charset="0"/>
                            <a:cs typeface="Times New Roman" panose="02020603050405020304" pitchFamily="18" charset="0"/>
                          </a:rPr>
                          <m:t>ấ</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562308" y="1858231"/>
                  <a:ext cx="17179856" cy="107448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5606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416409" y="5711623"/>
            <a:ext cx="20382769" cy="7330070"/>
            <a:chOff x="247181" y="1094912"/>
            <a:chExt cx="10785934" cy="3879351"/>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1" y="1094914"/>
              <a:ext cx="2084568" cy="3879349"/>
              <a:chOff x="5537206" y="642135"/>
              <a:chExt cx="2077501" cy="3606407"/>
            </a:xfrm>
          </p:grpSpPr>
          <p:sp>
            <p:nvSpPr>
              <p:cNvPr id="259" name="Rectangle 51">
                <a:extLst>
                  <a:ext uri="{FF2B5EF4-FFF2-40B4-BE49-F238E27FC236}">
                    <a16:creationId xmlns:a16="http://schemas.microsoft.com/office/drawing/2014/main"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122068" y="1380802"/>
                <a:ext cx="1492639" cy="1797656"/>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6" y="1094914"/>
              <a:ext cx="2303525" cy="3879349"/>
              <a:chOff x="5537206" y="642132"/>
              <a:chExt cx="2295714" cy="3606402"/>
            </a:xfrm>
          </p:grpSpPr>
          <p:sp>
            <p:nvSpPr>
              <p:cNvPr id="256" name="Rectangle 55">
                <a:extLst>
                  <a:ext uri="{FF2B5EF4-FFF2-40B4-BE49-F238E27FC236}">
                    <a16:creationId xmlns:a16="http://schemas.microsoft.com/office/drawing/2014/main" id="{FF959755-E133-FE71-E1C7-4B3BA1BC6AED}"/>
                  </a:ext>
                </a:extLst>
              </p:cNvPr>
              <p:cNvSpPr/>
              <p:nvPr/>
            </p:nvSpPr>
            <p:spPr>
              <a:xfrm>
                <a:off x="5827751" y="64213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6091769" y="1424330"/>
                <a:ext cx="1741151" cy="1805729"/>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1094912"/>
              <a:ext cx="2038174" cy="3879350"/>
              <a:chOff x="5537206" y="642131"/>
              <a:chExt cx="2031264" cy="3606399"/>
            </a:xfrm>
          </p:grpSpPr>
          <p:sp>
            <p:nvSpPr>
              <p:cNvPr id="61" name="Rectangle 45">
                <a:extLst>
                  <a:ext uri="{FF2B5EF4-FFF2-40B4-BE49-F238E27FC236}">
                    <a16:creationId xmlns:a16="http://schemas.microsoft.com/office/drawing/2014/main" id="{0C377D84-C468-2881-D511-7FFA9904A78A}"/>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206644"/>
                <a:ext cx="1490412" cy="2251299"/>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1094914"/>
              <a:ext cx="2038173" cy="3879347"/>
              <a:chOff x="5537206" y="642132"/>
              <a:chExt cx="2031263" cy="3606396"/>
            </a:xfrm>
          </p:grpSpPr>
          <p:sp>
            <p:nvSpPr>
              <p:cNvPr id="58" name="Rectangle 59">
                <a:extLst>
                  <a:ext uri="{FF2B5EF4-FFF2-40B4-BE49-F238E27FC236}">
                    <a16:creationId xmlns:a16="http://schemas.microsoft.com/office/drawing/2014/main" id="{858BB183-9700-382C-438C-460288C678C2}"/>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991242" y="1290619"/>
                <a:ext cx="1444846" cy="2127540"/>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377906" y="809835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490879" y="2116666"/>
            <a:ext cx="24025103" cy="2706135"/>
            <a:chOff x="226013" y="1536565"/>
            <a:chExt cx="24025103" cy="2706135"/>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536565"/>
              <a:ext cx="24025103" cy="2706135"/>
              <a:chOff x="534987" y="1230477"/>
              <a:chExt cx="23210933" cy="226948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948634" y="1230477"/>
                <a:ext cx="22797286" cy="226948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4</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769376" y="2171231"/>
                  <a:ext cx="15932118" cy="109064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lgn="l" defTabSz="2177278">
                    <a:spcBef>
                      <a:spcPct val="50000"/>
                    </a:spcBef>
                    <a:buClrTx/>
                    <a:buNone/>
                    <a:defRPr/>
                  </a:pPr>
                  <a14:m>
                    <m:oMathPara xmlns:m="http://schemas.openxmlformats.org/officeDocument/2006/math">
                      <m:oMathParaPr>
                        <m:jc m:val="centerGroup"/>
                      </m:oMathParaPr>
                      <m:oMath xmlns:m="http://schemas.openxmlformats.org/officeDocument/2006/math">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ươ</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p</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k</m:t>
                        </m:r>
                        <m:r>
                          <m:rPr>
                            <m:nor/>
                          </m:rPr>
                          <a:rPr lang="en-US" sz="5600">
                            <a:latin typeface="Times New Roman" panose="02020603050405020304" pitchFamily="18" charset="0"/>
                            <a:cs typeface="Times New Roman" panose="02020603050405020304" pitchFamily="18" charset="0"/>
                          </a:rPr>
                          <m:t>ế</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tinh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d</m:t>
                        </m:r>
                        <m:r>
                          <m:rPr>
                            <m:nor/>
                          </m:rPr>
                          <a:rPr lang="en-US" sz="5600">
                            <a:latin typeface="Times New Roman" panose="02020603050405020304" pitchFamily="18" charset="0"/>
                            <a:cs typeface="Times New Roman" panose="02020603050405020304" pitchFamily="18" charset="0"/>
                          </a:rPr>
                          <m:t>ù</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để </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bi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ấ</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m:t>
                        </m:r>
                      </m:oMath>
                    </m:oMathPara>
                  </a14:m>
                  <a:endParaRPr kumimoji="0" lang="en-US" altLang="vi-VN" sz="5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769376" y="2171231"/>
                  <a:ext cx="15932118" cy="109064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8874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80431" y="5664737"/>
            <a:ext cx="20382767" cy="7772519"/>
            <a:chOff x="247182" y="1094914"/>
            <a:chExt cx="10785933" cy="4113513"/>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094914"/>
              <a:ext cx="2038172" cy="3879349"/>
              <a:chOff x="5537206" y="642135"/>
              <a:chExt cx="2031262" cy="3606407"/>
            </a:xfrm>
          </p:grpSpPr>
          <p:sp>
            <p:nvSpPr>
              <p:cNvPr id="259" name="Rectangle 51">
                <a:extLst>
                  <a:ext uri="{FF2B5EF4-FFF2-40B4-BE49-F238E27FC236}">
                    <a16:creationId xmlns:a16="http://schemas.microsoft.com/office/drawing/2014/main"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69013"/>
              </a:xfrm>
              <a:prstGeom prst="rect">
                <a:avLst/>
              </a:prstGeom>
              <a:noFill/>
            </p:spPr>
            <p:txBody>
              <a:bodyPr wrap="square" rtlCol="0">
                <a:spAutoFit/>
              </a:bodyPr>
              <a:lstStyle>
                <a:defPPr>
                  <a:defRPr lang="vi-VN"/>
                </a:defPPr>
                <a:lvl1pPr>
                  <a:defRPr sz="3200" i="1">
                    <a:solidFill>
                      <a:schemeClr val="bg1"/>
                    </a:solidFill>
                  </a:defRPr>
                </a:lvl1pPr>
              </a:lstStyle>
              <a:p>
                <a:pPr marL="228600" indent="41910">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Chiết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1329078"/>
              <a:ext cx="2272309" cy="3879349"/>
              <a:chOff x="5537206" y="859822"/>
              <a:chExt cx="2264604" cy="3606402"/>
            </a:xfrm>
          </p:grpSpPr>
          <p:sp>
            <p:nvSpPr>
              <p:cNvPr id="256" name="Rectangle 55">
                <a:extLst>
                  <a:ext uri="{FF2B5EF4-FFF2-40B4-BE49-F238E27FC236}">
                    <a16:creationId xmlns:a16="http://schemas.microsoft.com/office/drawing/2014/main" id="{FF959755-E133-FE71-E1C7-4B3BA1BC6AED}"/>
                  </a:ext>
                </a:extLst>
              </p:cNvPr>
              <p:cNvSpPr/>
              <p:nvPr/>
            </p:nvSpPr>
            <p:spPr>
              <a:xfrm>
                <a:off x="5827751" y="85982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6060659" y="1816168"/>
                <a:ext cx="1741151" cy="914585"/>
              </a:xfrm>
              <a:prstGeom prst="rect">
                <a:avLst/>
              </a:prstGeom>
              <a:noFill/>
            </p:spPr>
            <p:txBody>
              <a:bodyPr wrap="square" rtlCol="0">
                <a:spAutoFit/>
              </a:bodyPr>
              <a:lstStyle>
                <a:defPPr>
                  <a:defRPr lang="vi-VN"/>
                </a:defPPr>
                <a:lvl1pPr>
                  <a:defRPr sz="3200" i="1">
                    <a:solidFill>
                      <a:schemeClr val="bg1"/>
                    </a:solidFill>
                  </a:defRPr>
                </a:lvl1pPr>
              </a:lstStyle>
              <a:p>
                <a:pPr marL="228600" indent="41910">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1" y="1329076"/>
              <a:ext cx="2186612" cy="3879350"/>
              <a:chOff x="5537206" y="859821"/>
              <a:chExt cx="2179199" cy="3606399"/>
            </a:xfrm>
          </p:grpSpPr>
          <p:sp>
            <p:nvSpPr>
              <p:cNvPr id="61" name="Rectangle 45">
                <a:extLst>
                  <a:ext uri="{FF2B5EF4-FFF2-40B4-BE49-F238E27FC236}">
                    <a16:creationId xmlns:a16="http://schemas.microsoft.com/office/drawing/2014/main" id="{0C377D84-C468-2881-D511-7FFA9904A78A}"/>
                  </a:ext>
                </a:extLst>
              </p:cNvPr>
              <p:cNvSpPr/>
              <p:nvPr/>
            </p:nvSpPr>
            <p:spPr>
              <a:xfrm>
                <a:off x="5827751" y="85982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7" y="1903245"/>
                <a:ext cx="1700368"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Kết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tinh</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1329078"/>
              <a:ext cx="2038173" cy="3879347"/>
              <a:chOff x="5537206" y="859822"/>
              <a:chExt cx="2031263" cy="3606396"/>
            </a:xfrm>
          </p:grpSpPr>
          <p:sp>
            <p:nvSpPr>
              <p:cNvPr id="58" name="Rectangle 59">
                <a:extLst>
                  <a:ext uri="{FF2B5EF4-FFF2-40B4-BE49-F238E27FC236}">
                    <a16:creationId xmlns:a16="http://schemas.microsoft.com/office/drawing/2014/main" id="{858BB183-9700-382C-438C-460288C678C2}"/>
                  </a:ext>
                </a:extLst>
              </p:cNvPr>
              <p:cNvSpPr/>
              <p:nvPr/>
            </p:nvSpPr>
            <p:spPr>
              <a:xfrm>
                <a:off x="5827750" y="85982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6030025" y="1804214"/>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Sắc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kí</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44887" y="813860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4" name="Group 20">
            <a:extLst>
              <a:ext uri="{FF2B5EF4-FFF2-40B4-BE49-F238E27FC236}">
                <a16:creationId xmlns:a16="http://schemas.microsoft.com/office/drawing/2014/main" id="{3610751E-E89B-16A3-0727-666AB97FA645}"/>
              </a:ext>
            </a:extLst>
          </p:cNvPr>
          <p:cNvGrpSpPr/>
          <p:nvPr/>
        </p:nvGrpSpPr>
        <p:grpSpPr>
          <a:xfrm>
            <a:off x="726855" y="1343588"/>
            <a:ext cx="24054113" cy="3735318"/>
            <a:chOff x="534987" y="1224347"/>
            <a:chExt cx="23238960" cy="159985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496261"/>
              <a:ext cx="3223234" cy="1327942"/>
              <a:chOff x="534987" y="1496261"/>
              <a:chExt cx="3223234" cy="1327942"/>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496261"/>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7" y="3554700"/>
                  <a:ext cx="357187"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5</a:t>
                </a:r>
              </a:p>
            </p:txBody>
          </p:sp>
        </p:grpSp>
      </p:grpSp>
      <p:sp>
        <p:nvSpPr>
          <p:cNvPr id="4" name="Rectangle 3"/>
          <p:cNvSpPr/>
          <p:nvPr/>
        </p:nvSpPr>
        <p:spPr>
          <a:xfrm>
            <a:off x="4052016" y="1365112"/>
            <a:ext cx="20073738" cy="3735318"/>
          </a:xfrm>
          <a:prstGeom prst="rect">
            <a:avLst/>
          </a:prstGeom>
        </p:spPr>
        <p:txBody>
          <a:bodyPr wrap="square">
            <a:spAutoFit/>
          </a:bodyPr>
          <a:lstStyle/>
          <a:p>
            <a:pPr>
              <a:lnSpc>
                <a:spcPct val="107000"/>
              </a:lnSpc>
              <a:spcBef>
                <a:spcPts val="600"/>
              </a:spcBef>
              <a:spcAft>
                <a:spcPts val="600"/>
              </a:spcAft>
            </a:pP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nhuyễn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nguội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chắt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3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wipe(left)">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273E8-CD87-132C-91C5-F64A09A115B0}"/>
              </a:ext>
            </a:extLst>
          </p:cNvPr>
          <p:cNvSpPr/>
          <p:nvPr/>
        </p:nvSpPr>
        <p:spPr>
          <a:xfrm>
            <a:off x="8491212" y="1535205"/>
            <a:ext cx="7090403" cy="892552"/>
          </a:xfrm>
          <a:prstGeom prst="rect">
            <a:avLst/>
          </a:prstGeom>
          <a:noFill/>
        </p:spPr>
        <p:txBody>
          <a:bodyPr wrap="none">
            <a:spAutoFit/>
          </a:bodyPr>
          <a:lstStyle/>
          <a:p>
            <a:pPr algn="ctr" eaLnBrk="1" fontAlgn="auto" hangingPunct="1">
              <a:spcBef>
                <a:spcPts val="0"/>
              </a:spcBef>
              <a:spcAft>
                <a:spcPts val="0"/>
              </a:spcAft>
              <a:defRPr/>
            </a:pPr>
            <a:r>
              <a:rPr lang="vi-VN" sz="5200" b="1" dirty="0">
                <a:ln w="0"/>
                <a:solidFill>
                  <a:schemeClr val="tx1"/>
                </a:solidFill>
                <a:effectLst>
                  <a:reflection blurRad="6350" stA="53000" endA="300" endPos="35500" dir="5400000" sy="-90000" algn="bl" rotWithShape="0"/>
                </a:effectLst>
                <a:latin typeface="+mj-lt"/>
                <a:cs typeface="Arial" panose="020B0604020202020204" pitchFamily="34" charset="0"/>
              </a:rPr>
              <a:t>HƯỚNG DẪN VỀ NHÀ</a:t>
            </a:r>
            <a:endParaRPr lang="en-US" sz="5200" b="1" dirty="0">
              <a:ln w="0"/>
              <a:solidFill>
                <a:schemeClr val="tx1"/>
              </a:solidFill>
              <a:effectLst>
                <a:reflection blurRad="6350" stA="53000" endA="300" endPos="35500" dir="5400000" sy="-90000" algn="bl" rotWithShape="0"/>
              </a:effectLst>
              <a:latin typeface="+mj-lt"/>
              <a:cs typeface="Arial" panose="020B0604020202020204" pitchFamily="34" charset="0"/>
            </a:endParaRPr>
          </a:p>
        </p:txBody>
      </p:sp>
      <p:sp>
        <p:nvSpPr>
          <p:cNvPr id="3" name="TextBox 2">
            <a:extLst>
              <a:ext uri="{FF2B5EF4-FFF2-40B4-BE49-F238E27FC236}">
                <a16:creationId xmlns:a16="http://schemas.microsoft.com/office/drawing/2014/main" id="{AF9E2D71-67E9-26AA-0C45-FD9A3EDD7A8C}"/>
              </a:ext>
            </a:extLst>
          </p:cNvPr>
          <p:cNvSpPr txBox="1">
            <a:spLocks noChangeArrowheads="1"/>
          </p:cNvSpPr>
          <p:nvPr/>
        </p:nvSpPr>
        <p:spPr bwMode="auto">
          <a:xfrm>
            <a:off x="4170634" y="3437700"/>
            <a:ext cx="23611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spcBef>
                <a:spcPts val="1000"/>
              </a:spcBef>
              <a:buFont typeface="Arial" panose="020B0604020202020204" pitchFamily="34" charset="0"/>
              <a:buChar char="•"/>
              <a:defRPr sz="3200">
                <a:solidFill>
                  <a:schemeClr val="tx1"/>
                </a:solidFill>
                <a:latin typeface="The Hand" panose="03070502030502020204" pitchFamily="66" charset="0"/>
              </a:defRPr>
            </a:lvl1pPr>
            <a:lvl2pPr marL="742950" indent="-285750">
              <a:lnSpc>
                <a:spcPct val="110000"/>
              </a:lnSpc>
              <a:spcBef>
                <a:spcPts val="500"/>
              </a:spcBef>
              <a:buFont typeface="Arial" panose="020B0604020202020204" pitchFamily="34" charset="0"/>
              <a:buChar char="•"/>
              <a:defRPr sz="2800">
                <a:solidFill>
                  <a:schemeClr val="tx1"/>
                </a:solidFill>
                <a:latin typeface="The Hand" panose="03070502030502020204" pitchFamily="66" charset="0"/>
              </a:defRPr>
            </a:lvl2pPr>
            <a:lvl3pPr marL="1143000" indent="-228600">
              <a:lnSpc>
                <a:spcPct val="110000"/>
              </a:lnSpc>
              <a:spcBef>
                <a:spcPts val="500"/>
              </a:spcBef>
              <a:buFont typeface="Arial" panose="020B0604020202020204" pitchFamily="34" charset="0"/>
              <a:buChar char="•"/>
              <a:defRPr sz="2400">
                <a:solidFill>
                  <a:schemeClr val="tx1"/>
                </a:solidFill>
                <a:latin typeface="The Hand" panose="03070502030502020204" pitchFamily="66" charset="0"/>
              </a:defRPr>
            </a:lvl3pPr>
            <a:lvl4pPr marL="16002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4pPr>
            <a:lvl5pPr marL="20574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9pPr>
          </a:lstStyle>
          <a:p>
            <a:pPr marL="0" indent="0" algn="just">
              <a:lnSpc>
                <a:spcPct val="100000"/>
              </a:lnSpc>
              <a:spcBef>
                <a:spcPct val="0"/>
              </a:spcBef>
              <a:buNone/>
            </a:pP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Chưng</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cất</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bưởi</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sả</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ct val="0"/>
              </a:spcBef>
              <a:buNone/>
            </a:pPr>
            <a:endParaRPr lang="en-US"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27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 name="Google Shape;170;p1">
            <a:extLst>
              <a:ext uri="{FF2B5EF4-FFF2-40B4-BE49-F238E27FC236}">
                <a16:creationId xmlns:a16="http://schemas.microsoft.com/office/drawing/2014/main" id="{8AA3C471-E51A-44ED-9F88-A84F7F6142AC}"/>
              </a:ext>
            </a:extLst>
          </p:cNvPr>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3" name="Google Shape;172;p1">
            <a:extLst>
              <a:ext uri="{FF2B5EF4-FFF2-40B4-BE49-F238E27FC236}">
                <a16:creationId xmlns:a16="http://schemas.microsoft.com/office/drawing/2014/main" id="{FF2F9206-181B-D95D-586F-830504BA58D6}"/>
              </a:ext>
            </a:extLst>
          </p:cNvPr>
          <p:cNvSpPr txBox="1"/>
          <p:nvPr/>
        </p:nvSpPr>
        <p:spPr>
          <a:xfrm>
            <a:off x="10894" y="184309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Tahoma"/>
                <a:ea typeface="Tahoma"/>
                <a:cs typeface="Tahoma"/>
                <a:sym typeface="Tahoma"/>
              </a:rPr>
              <a:t>Chương</a:t>
            </a:r>
            <a:r>
              <a:rPr lang="en-US" sz="4800" b="1" dirty="0">
                <a:solidFill>
                  <a:srgbClr val="776249"/>
                </a:solidFill>
                <a:latin typeface="Tahoma"/>
                <a:ea typeface="Tahoma"/>
                <a:cs typeface="Tahoma"/>
                <a:sym typeface="Tahoma"/>
              </a:rPr>
              <a:t> 3: ĐẠI CƯƠNG VỀ HÓA HỌC HỮU CƠ</a:t>
            </a:r>
            <a:endParaRPr dirty="0"/>
          </a:p>
        </p:txBody>
      </p:sp>
      <p:grpSp>
        <p:nvGrpSpPr>
          <p:cNvPr id="4" name="Google Shape;173;p1">
            <a:extLst>
              <a:ext uri="{FF2B5EF4-FFF2-40B4-BE49-F238E27FC236}">
                <a16:creationId xmlns:a16="http://schemas.microsoft.com/office/drawing/2014/main" id="{BF0A533C-BB56-E2DC-FE97-733783AA4234}"/>
              </a:ext>
            </a:extLst>
          </p:cNvPr>
          <p:cNvGrpSpPr/>
          <p:nvPr/>
        </p:nvGrpSpPr>
        <p:grpSpPr>
          <a:xfrm>
            <a:off x="265472" y="2795722"/>
            <a:ext cx="23787482" cy="3249695"/>
            <a:chOff x="2806785" y="3548397"/>
            <a:chExt cx="18976301" cy="3249907"/>
          </a:xfrm>
        </p:grpSpPr>
        <p:sp>
          <p:nvSpPr>
            <p:cNvPr id="5" name="Google Shape;174;p1">
              <a:extLst>
                <a:ext uri="{FF2B5EF4-FFF2-40B4-BE49-F238E27FC236}">
                  <a16:creationId xmlns:a16="http://schemas.microsoft.com/office/drawing/2014/main" id="{80CBC3FC-AFAB-4A30-CDF2-F37623A2EC5C}"/>
                </a:ext>
              </a:extLst>
            </p:cNvPr>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6" name="Google Shape;175;p1">
              <a:extLst>
                <a:ext uri="{FF2B5EF4-FFF2-40B4-BE49-F238E27FC236}">
                  <a16:creationId xmlns:a16="http://schemas.microsoft.com/office/drawing/2014/main" id="{628454B8-0C46-2857-A7F4-C7309F0E44E2}"/>
                </a:ext>
              </a:extLst>
            </p:cNvPr>
            <p:cNvSpPr txBox="1"/>
            <p:nvPr/>
          </p:nvSpPr>
          <p:spPr>
            <a:xfrm>
              <a:off x="2806785" y="3548397"/>
              <a:ext cx="18976301" cy="3249907"/>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135F82"/>
                  </a:solidFill>
                  <a:latin typeface="Questrial"/>
                  <a:ea typeface="Questrial"/>
                  <a:cs typeface="Questrial"/>
                  <a:sym typeface="Questrial"/>
                </a:rPr>
                <a:t>Bài</a:t>
              </a:r>
              <a:r>
                <a:rPr lang="en-US" sz="6600" b="1" dirty="0">
                  <a:solidFill>
                    <a:srgbClr val="135F82"/>
                  </a:solidFill>
                  <a:latin typeface="Questrial"/>
                  <a:ea typeface="Questrial"/>
                  <a:cs typeface="Questrial"/>
                  <a:sym typeface="Questrial"/>
                </a:rPr>
                <a:t> 11: </a:t>
              </a:r>
              <a:endParaRPr sz="6600" b="1" dirty="0">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dirty="0">
                  <a:solidFill>
                    <a:srgbClr val="135F82"/>
                  </a:solidFill>
                  <a:latin typeface="Questrial"/>
                  <a:ea typeface="Questrial"/>
                  <a:cs typeface="Questrial"/>
                  <a:sym typeface="Questrial"/>
                </a:rPr>
                <a:t>PHƯƠNG PHÁP TÁCH BIỆT VÀ TINH CHẾ HỢP CHẤT HỮU CƠ</a:t>
              </a:r>
              <a:endParaRPr sz="6600" b="1" dirty="0">
                <a:solidFill>
                  <a:srgbClr val="135F82"/>
                </a:solidFill>
                <a:latin typeface="Questrial"/>
                <a:ea typeface="Questrial"/>
                <a:cs typeface="Questrial"/>
                <a:sym typeface="Questrial"/>
              </a:endParaRPr>
            </a:p>
          </p:txBody>
        </p:sp>
      </p:grpSp>
      <p:grpSp>
        <p:nvGrpSpPr>
          <p:cNvPr id="7" name="Google Shape;185;p1">
            <a:extLst>
              <a:ext uri="{FF2B5EF4-FFF2-40B4-BE49-F238E27FC236}">
                <a16:creationId xmlns:a16="http://schemas.microsoft.com/office/drawing/2014/main" id="{75A15CCC-DD67-56C8-3B06-3A899181EE55}"/>
              </a:ext>
            </a:extLst>
          </p:cNvPr>
          <p:cNvGrpSpPr/>
          <p:nvPr/>
        </p:nvGrpSpPr>
        <p:grpSpPr>
          <a:xfrm>
            <a:off x="1116660" y="7257191"/>
            <a:ext cx="20008033" cy="922567"/>
            <a:chOff x="7459670" y="7086599"/>
            <a:chExt cx="20011654" cy="922734"/>
          </a:xfrm>
        </p:grpSpPr>
        <p:sp>
          <p:nvSpPr>
            <p:cNvPr id="8" name="Google Shape;186;p1">
              <a:hlinkClick r:id="" action="ppaction://noaction"/>
              <a:extLst>
                <a:ext uri="{FF2B5EF4-FFF2-40B4-BE49-F238E27FC236}">
                  <a16:creationId xmlns:a16="http://schemas.microsoft.com/office/drawing/2014/main" id="{ED53AC84-63ED-638D-F8FF-6FF06EF1C44C}"/>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Phương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chưng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cất</a:t>
              </a:r>
              <a:endParaRPr sz="4800" b="1" dirty="0">
                <a:solidFill>
                  <a:srgbClr val="135F82"/>
                </a:solidFill>
                <a:latin typeface="Tahoma"/>
                <a:ea typeface="Tahoma"/>
                <a:cs typeface="Tahoma"/>
                <a:sym typeface="Tahoma"/>
              </a:endParaRPr>
            </a:p>
          </p:txBody>
        </p:sp>
        <p:grpSp>
          <p:nvGrpSpPr>
            <p:cNvPr id="9" name="Google Shape;187;p1">
              <a:extLst>
                <a:ext uri="{FF2B5EF4-FFF2-40B4-BE49-F238E27FC236}">
                  <a16:creationId xmlns:a16="http://schemas.microsoft.com/office/drawing/2014/main" id="{9212FCA4-B499-A0B3-2A11-4633481DC39C}"/>
                </a:ext>
              </a:extLst>
            </p:cNvPr>
            <p:cNvGrpSpPr/>
            <p:nvPr/>
          </p:nvGrpSpPr>
          <p:grpSpPr>
            <a:xfrm>
              <a:off x="7459670" y="7086599"/>
              <a:ext cx="1392614" cy="872846"/>
              <a:chOff x="7459670" y="7543799"/>
              <a:chExt cx="1381117" cy="872846"/>
            </a:xfrm>
          </p:grpSpPr>
          <p:sp>
            <p:nvSpPr>
              <p:cNvPr id="10" name="Google Shape;188;p1">
                <a:extLst>
                  <a:ext uri="{FF2B5EF4-FFF2-40B4-BE49-F238E27FC236}">
                    <a16:creationId xmlns:a16="http://schemas.microsoft.com/office/drawing/2014/main" id="{8AF9112D-0EE4-8E3E-283E-70C611B5131E}"/>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1" name="Google Shape;189;p1">
                <a:extLst>
                  <a:ext uri="{FF2B5EF4-FFF2-40B4-BE49-F238E27FC236}">
                    <a16:creationId xmlns:a16="http://schemas.microsoft.com/office/drawing/2014/main" id="{A29A1A97-F58C-38CA-8EF1-5D17B4024323}"/>
                  </a:ext>
                </a:extLst>
              </p:cNvPr>
              <p:cNvGrpSpPr/>
              <p:nvPr/>
            </p:nvGrpSpPr>
            <p:grpSpPr>
              <a:xfrm>
                <a:off x="7469187" y="7685126"/>
                <a:ext cx="1371600" cy="731520"/>
                <a:chOff x="7469187" y="7685126"/>
                <a:chExt cx="1371600" cy="731520"/>
              </a:xfrm>
            </p:grpSpPr>
            <p:sp>
              <p:nvSpPr>
                <p:cNvPr id="12" name="Google Shape;190;p1">
                  <a:extLst>
                    <a:ext uri="{FF2B5EF4-FFF2-40B4-BE49-F238E27FC236}">
                      <a16:creationId xmlns:a16="http://schemas.microsoft.com/office/drawing/2014/main" id="{9477B5C0-33CB-A64A-AF83-B0F5A3EB8B87}"/>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3" name="Google Shape;191;p1">
                  <a:extLst>
                    <a:ext uri="{FF2B5EF4-FFF2-40B4-BE49-F238E27FC236}">
                      <a16:creationId xmlns:a16="http://schemas.microsoft.com/office/drawing/2014/main" id="{C2A33328-D072-A801-EFB6-430D832AEA22}"/>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4" name="Google Shape;185;p1">
            <a:extLst>
              <a:ext uri="{FF2B5EF4-FFF2-40B4-BE49-F238E27FC236}">
                <a16:creationId xmlns:a16="http://schemas.microsoft.com/office/drawing/2014/main" id="{6205AAB6-600E-BC7A-4ED4-668336F63E6B}"/>
              </a:ext>
            </a:extLst>
          </p:cNvPr>
          <p:cNvGrpSpPr/>
          <p:nvPr/>
        </p:nvGrpSpPr>
        <p:grpSpPr>
          <a:xfrm>
            <a:off x="1062580" y="8471477"/>
            <a:ext cx="20008034" cy="922567"/>
            <a:chOff x="7459669" y="7086600"/>
            <a:chExt cx="20011655" cy="922734"/>
          </a:xfrm>
        </p:grpSpPr>
        <p:sp>
          <p:nvSpPr>
            <p:cNvPr id="15" name="Google Shape;186;p1">
              <a:hlinkClick r:id="" action="ppaction://noaction"/>
              <a:extLst>
                <a:ext uri="{FF2B5EF4-FFF2-40B4-BE49-F238E27FC236}">
                  <a16:creationId xmlns:a16="http://schemas.microsoft.com/office/drawing/2014/main" id="{560C3421-5D28-5260-29B5-D8DE5CDB2043}"/>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Phương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chiết</a:t>
              </a:r>
              <a:endParaRPr sz="4800" b="1" dirty="0">
                <a:solidFill>
                  <a:srgbClr val="135F82"/>
                </a:solidFill>
                <a:latin typeface="Tahoma"/>
                <a:ea typeface="Tahoma"/>
                <a:cs typeface="Tahoma"/>
                <a:sym typeface="Tahoma"/>
              </a:endParaRPr>
            </a:p>
          </p:txBody>
        </p:sp>
        <p:grpSp>
          <p:nvGrpSpPr>
            <p:cNvPr id="16" name="Google Shape;187;p1">
              <a:extLst>
                <a:ext uri="{FF2B5EF4-FFF2-40B4-BE49-F238E27FC236}">
                  <a16:creationId xmlns:a16="http://schemas.microsoft.com/office/drawing/2014/main" id="{899F8E4A-306E-03A4-F503-FA680291E8E0}"/>
                </a:ext>
              </a:extLst>
            </p:cNvPr>
            <p:cNvGrpSpPr/>
            <p:nvPr/>
          </p:nvGrpSpPr>
          <p:grpSpPr>
            <a:xfrm>
              <a:off x="7459669" y="7086600"/>
              <a:ext cx="1392615" cy="872846"/>
              <a:chOff x="7459669" y="7543800"/>
              <a:chExt cx="1381118" cy="872846"/>
            </a:xfrm>
          </p:grpSpPr>
          <p:sp>
            <p:nvSpPr>
              <p:cNvPr id="17" name="Google Shape;188;p1">
                <a:extLst>
                  <a:ext uri="{FF2B5EF4-FFF2-40B4-BE49-F238E27FC236}">
                    <a16:creationId xmlns:a16="http://schemas.microsoft.com/office/drawing/2014/main" id="{AF729334-EAE1-142B-DB89-8406BFD8B03C}"/>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 name="Google Shape;189;p1">
                <a:extLst>
                  <a:ext uri="{FF2B5EF4-FFF2-40B4-BE49-F238E27FC236}">
                    <a16:creationId xmlns:a16="http://schemas.microsoft.com/office/drawing/2014/main" id="{5DDC3C95-1597-F9BE-9C2C-2C2ED266B6A4}"/>
                  </a:ext>
                </a:extLst>
              </p:cNvPr>
              <p:cNvGrpSpPr/>
              <p:nvPr/>
            </p:nvGrpSpPr>
            <p:grpSpPr>
              <a:xfrm>
                <a:off x="7469187" y="7685126"/>
                <a:ext cx="1371600" cy="731520"/>
                <a:chOff x="7469187" y="7685126"/>
                <a:chExt cx="1371600" cy="731520"/>
              </a:xfrm>
            </p:grpSpPr>
            <p:sp>
              <p:nvSpPr>
                <p:cNvPr id="19" name="Google Shape;190;p1">
                  <a:extLst>
                    <a:ext uri="{FF2B5EF4-FFF2-40B4-BE49-F238E27FC236}">
                      <a16:creationId xmlns:a16="http://schemas.microsoft.com/office/drawing/2014/main" id="{EB607AAD-EC5B-421E-0A15-7AEA420CD8CC}"/>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rgbClr val="FFFFFF"/>
                    </a:solidFill>
                    <a:latin typeface="Calibri"/>
                    <a:ea typeface="Calibri"/>
                    <a:cs typeface="Calibri"/>
                    <a:sym typeface="Calibri"/>
                  </a:endParaRPr>
                </a:p>
              </p:txBody>
            </p:sp>
            <p:sp>
              <p:nvSpPr>
                <p:cNvPr id="20" name="Google Shape;191;p1">
                  <a:extLst>
                    <a:ext uri="{FF2B5EF4-FFF2-40B4-BE49-F238E27FC236}">
                      <a16:creationId xmlns:a16="http://schemas.microsoft.com/office/drawing/2014/main" id="{D617FD30-C315-0D3B-A597-18EF602766C1}"/>
                    </a:ext>
                  </a:extLst>
                </p:cNvPr>
                <p:cNvSpPr txBox="1"/>
                <p:nvPr/>
              </p:nvSpPr>
              <p:spPr>
                <a:xfrm>
                  <a:off x="7997786" y="7688759"/>
                  <a:ext cx="721134"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a:t>
                  </a:r>
                  <a:endParaRPr dirty="0"/>
                </a:p>
              </p:txBody>
            </p:sp>
          </p:grpSp>
        </p:grpSp>
      </p:grpSp>
      <p:grpSp>
        <p:nvGrpSpPr>
          <p:cNvPr id="21" name="Google Shape;185;p1">
            <a:extLst>
              <a:ext uri="{FF2B5EF4-FFF2-40B4-BE49-F238E27FC236}">
                <a16:creationId xmlns:a16="http://schemas.microsoft.com/office/drawing/2014/main" id="{EFC2E8D0-181A-50B5-CC11-3BAFBDD4E2D9}"/>
              </a:ext>
            </a:extLst>
          </p:cNvPr>
          <p:cNvGrpSpPr/>
          <p:nvPr/>
        </p:nvGrpSpPr>
        <p:grpSpPr>
          <a:xfrm>
            <a:off x="1067495" y="9715260"/>
            <a:ext cx="20008034" cy="922567"/>
            <a:chOff x="7459669" y="7086600"/>
            <a:chExt cx="20011655" cy="922734"/>
          </a:xfrm>
        </p:grpSpPr>
        <p:sp>
          <p:nvSpPr>
            <p:cNvPr id="22" name="Google Shape;186;p1">
              <a:hlinkClick r:id="" action="ppaction://noaction"/>
              <a:extLst>
                <a:ext uri="{FF2B5EF4-FFF2-40B4-BE49-F238E27FC236}">
                  <a16:creationId xmlns:a16="http://schemas.microsoft.com/office/drawing/2014/main" id="{DA316640-CBE1-09FA-1D88-99299F4DBBBE}"/>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Phương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kết</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tinh</a:t>
              </a:r>
              <a:endParaRPr sz="4800" b="1" dirty="0">
                <a:solidFill>
                  <a:srgbClr val="135F82"/>
                </a:solidFill>
                <a:latin typeface="Tahoma"/>
                <a:ea typeface="Tahoma"/>
                <a:cs typeface="Tahoma"/>
                <a:sym typeface="Tahoma"/>
              </a:endParaRPr>
            </a:p>
          </p:txBody>
        </p:sp>
        <p:grpSp>
          <p:nvGrpSpPr>
            <p:cNvPr id="23" name="Google Shape;187;p1">
              <a:extLst>
                <a:ext uri="{FF2B5EF4-FFF2-40B4-BE49-F238E27FC236}">
                  <a16:creationId xmlns:a16="http://schemas.microsoft.com/office/drawing/2014/main" id="{38D2636A-5E63-04AA-2A22-2C6B518D3DF6}"/>
                </a:ext>
              </a:extLst>
            </p:cNvPr>
            <p:cNvGrpSpPr/>
            <p:nvPr/>
          </p:nvGrpSpPr>
          <p:grpSpPr>
            <a:xfrm>
              <a:off x="7459669" y="7086600"/>
              <a:ext cx="1392615" cy="872846"/>
              <a:chOff x="7459669" y="7543800"/>
              <a:chExt cx="1381118" cy="872846"/>
            </a:xfrm>
          </p:grpSpPr>
          <p:sp>
            <p:nvSpPr>
              <p:cNvPr id="24" name="Google Shape;188;p1">
                <a:extLst>
                  <a:ext uri="{FF2B5EF4-FFF2-40B4-BE49-F238E27FC236}">
                    <a16:creationId xmlns:a16="http://schemas.microsoft.com/office/drawing/2014/main" id="{464256EF-3B0B-8EE1-2D77-66D93F563347}"/>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5" name="Google Shape;189;p1">
                <a:extLst>
                  <a:ext uri="{FF2B5EF4-FFF2-40B4-BE49-F238E27FC236}">
                    <a16:creationId xmlns:a16="http://schemas.microsoft.com/office/drawing/2014/main" id="{32CF4EF3-E8A7-0114-2702-D9F881E8A38B}"/>
                  </a:ext>
                </a:extLst>
              </p:cNvPr>
              <p:cNvGrpSpPr/>
              <p:nvPr/>
            </p:nvGrpSpPr>
            <p:grpSpPr>
              <a:xfrm>
                <a:off x="7469187" y="7685126"/>
                <a:ext cx="1371600" cy="731520"/>
                <a:chOff x="7469187" y="7685126"/>
                <a:chExt cx="1371600" cy="731520"/>
              </a:xfrm>
            </p:grpSpPr>
            <p:sp>
              <p:nvSpPr>
                <p:cNvPr id="26" name="Google Shape;190;p1">
                  <a:extLst>
                    <a:ext uri="{FF2B5EF4-FFF2-40B4-BE49-F238E27FC236}">
                      <a16:creationId xmlns:a16="http://schemas.microsoft.com/office/drawing/2014/main" id="{2D6B4AD0-701A-4F80-EF8A-60413CFB276B}"/>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7" name="Google Shape;191;p1">
                  <a:extLst>
                    <a:ext uri="{FF2B5EF4-FFF2-40B4-BE49-F238E27FC236}">
                      <a16:creationId xmlns:a16="http://schemas.microsoft.com/office/drawing/2014/main" id="{FE8B2FBD-0F4E-A6C4-A0AD-BB27EF200B1D}"/>
                    </a:ext>
                  </a:extLst>
                </p:cNvPr>
                <p:cNvSpPr txBox="1"/>
                <p:nvPr/>
              </p:nvSpPr>
              <p:spPr>
                <a:xfrm>
                  <a:off x="7517954" y="7688759"/>
                  <a:ext cx="1205842"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III</a:t>
                  </a:r>
                  <a:endParaRPr dirty="0"/>
                </a:p>
              </p:txBody>
            </p:sp>
          </p:grpSp>
        </p:grpSp>
      </p:grpSp>
      <p:grpSp>
        <p:nvGrpSpPr>
          <p:cNvPr id="28" name="Google Shape;185;p1">
            <a:extLst>
              <a:ext uri="{FF2B5EF4-FFF2-40B4-BE49-F238E27FC236}">
                <a16:creationId xmlns:a16="http://schemas.microsoft.com/office/drawing/2014/main" id="{2E75E503-66FF-EEAD-0D24-2843DD1DEEDF}"/>
              </a:ext>
            </a:extLst>
          </p:cNvPr>
          <p:cNvGrpSpPr/>
          <p:nvPr/>
        </p:nvGrpSpPr>
        <p:grpSpPr>
          <a:xfrm>
            <a:off x="1072410" y="10959042"/>
            <a:ext cx="20008034" cy="922567"/>
            <a:chOff x="7459669" y="7086600"/>
            <a:chExt cx="20011655" cy="922734"/>
          </a:xfrm>
        </p:grpSpPr>
        <p:sp>
          <p:nvSpPr>
            <p:cNvPr id="29" name="Google Shape;186;p1">
              <a:hlinkClick r:id="" action="ppaction://noaction"/>
              <a:extLst>
                <a:ext uri="{FF2B5EF4-FFF2-40B4-BE49-F238E27FC236}">
                  <a16:creationId xmlns:a16="http://schemas.microsoft.com/office/drawing/2014/main" id="{AC918D1D-3AE7-2425-D4C7-43B5B33B8C36}"/>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Sắc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kí</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cột</a:t>
              </a:r>
              <a:endParaRPr sz="4800" b="1" dirty="0">
                <a:solidFill>
                  <a:srgbClr val="135F82"/>
                </a:solidFill>
                <a:latin typeface="Tahoma"/>
                <a:ea typeface="Tahoma"/>
                <a:cs typeface="Tahoma"/>
                <a:sym typeface="Tahoma"/>
              </a:endParaRPr>
            </a:p>
          </p:txBody>
        </p:sp>
        <p:grpSp>
          <p:nvGrpSpPr>
            <p:cNvPr id="30" name="Google Shape;187;p1">
              <a:extLst>
                <a:ext uri="{FF2B5EF4-FFF2-40B4-BE49-F238E27FC236}">
                  <a16:creationId xmlns:a16="http://schemas.microsoft.com/office/drawing/2014/main" id="{D01FDF72-4E54-EE12-3429-34FBE0DFFEF4}"/>
                </a:ext>
              </a:extLst>
            </p:cNvPr>
            <p:cNvGrpSpPr/>
            <p:nvPr/>
          </p:nvGrpSpPr>
          <p:grpSpPr>
            <a:xfrm>
              <a:off x="7459669" y="7086600"/>
              <a:ext cx="1392615" cy="872846"/>
              <a:chOff x="7459669" y="7543800"/>
              <a:chExt cx="1381118" cy="872846"/>
            </a:xfrm>
          </p:grpSpPr>
          <p:sp>
            <p:nvSpPr>
              <p:cNvPr id="31" name="Google Shape;188;p1">
                <a:extLst>
                  <a:ext uri="{FF2B5EF4-FFF2-40B4-BE49-F238E27FC236}">
                    <a16:creationId xmlns:a16="http://schemas.microsoft.com/office/drawing/2014/main" id="{82295BD3-0237-DB05-F374-5A1CB0473BD3}"/>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32" name="Google Shape;189;p1">
                <a:extLst>
                  <a:ext uri="{FF2B5EF4-FFF2-40B4-BE49-F238E27FC236}">
                    <a16:creationId xmlns:a16="http://schemas.microsoft.com/office/drawing/2014/main" id="{DCD8B820-8EA7-81B8-360A-EF4103DC5AED}"/>
                  </a:ext>
                </a:extLst>
              </p:cNvPr>
              <p:cNvGrpSpPr/>
              <p:nvPr/>
            </p:nvGrpSpPr>
            <p:grpSpPr>
              <a:xfrm>
                <a:off x="7469187" y="7685126"/>
                <a:ext cx="1371600" cy="731520"/>
                <a:chOff x="7469187" y="7685126"/>
                <a:chExt cx="1371600" cy="731520"/>
              </a:xfrm>
            </p:grpSpPr>
            <p:sp>
              <p:nvSpPr>
                <p:cNvPr id="33" name="Google Shape;190;p1">
                  <a:extLst>
                    <a:ext uri="{FF2B5EF4-FFF2-40B4-BE49-F238E27FC236}">
                      <a16:creationId xmlns:a16="http://schemas.microsoft.com/office/drawing/2014/main" id="{1B962229-5715-85C9-3764-54F40B1EBD45}"/>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34" name="Google Shape;191;p1">
                  <a:extLst>
                    <a:ext uri="{FF2B5EF4-FFF2-40B4-BE49-F238E27FC236}">
                      <a16:creationId xmlns:a16="http://schemas.microsoft.com/office/drawing/2014/main" id="{316A8BB5-2873-9CF8-FAB5-0F195EDD7378}"/>
                    </a:ext>
                  </a:extLst>
                </p:cNvPr>
                <p:cNvSpPr txBox="1"/>
                <p:nvPr/>
              </p:nvSpPr>
              <p:spPr>
                <a:xfrm>
                  <a:off x="7681621" y="7688759"/>
                  <a:ext cx="964643"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IV</a:t>
                  </a:r>
                  <a:endParaRPr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p16">
            <a:extLst>
              <a:ext uri="{FF2B5EF4-FFF2-40B4-BE49-F238E27FC236}">
                <a16:creationId xmlns:a16="http://schemas.microsoft.com/office/drawing/2014/main" id="{13B0BE39-F4B1-39F2-A8BB-CF85D22F8DF3}"/>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4</a:t>
            </a:fld>
            <a:endParaRPr lang="en-US"/>
          </a:p>
        </p:txBody>
      </p:sp>
      <p:sp>
        <p:nvSpPr>
          <p:cNvPr id="3" name="Title 1">
            <a:extLst>
              <a:ext uri="{FF2B5EF4-FFF2-40B4-BE49-F238E27FC236}">
                <a16:creationId xmlns:a16="http://schemas.microsoft.com/office/drawing/2014/main" id="{83BA3D86-26FB-78AB-A53A-E75670A3AE4A}"/>
              </a:ext>
            </a:extLst>
          </p:cNvPr>
          <p:cNvSpPr txBox="1">
            <a:spLocks/>
          </p:cNvSpPr>
          <p:nvPr/>
        </p:nvSpPr>
        <p:spPr>
          <a:xfrm>
            <a:off x="1676400" y="730250"/>
            <a:ext cx="21032788" cy="2651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Click to edit Master title style</a:t>
            </a:r>
          </a:p>
        </p:txBody>
      </p:sp>
      <p:sp>
        <p:nvSpPr>
          <p:cNvPr id="4" name="TextBox 3">
            <a:extLst>
              <a:ext uri="{FF2B5EF4-FFF2-40B4-BE49-F238E27FC236}">
                <a16:creationId xmlns:a16="http://schemas.microsoft.com/office/drawing/2014/main" id="{302281CD-CC4A-3967-304C-B75C3EB9CA25}"/>
              </a:ext>
            </a:extLst>
          </p:cNvPr>
          <p:cNvSpPr txBox="1"/>
          <p:nvPr/>
        </p:nvSpPr>
        <p:spPr>
          <a:xfrm>
            <a:off x="7278624" y="3687202"/>
            <a:ext cx="13423392" cy="1200329"/>
          </a:xfrm>
          <a:prstGeom prst="rect">
            <a:avLst/>
          </a:prstGeom>
          <a:noFill/>
        </p:spPr>
        <p:txBody>
          <a:bodyPr wrap="square" rtlCol="0">
            <a:spAutoFit/>
          </a:bodyPr>
          <a:lstStyle/>
          <a:p>
            <a:r>
              <a:rPr lang="vi-VN" sz="7200" b="1" dirty="0">
                <a:latin typeface="+mj-lt"/>
              </a:rPr>
              <a:t>Trò chơi 1:  Hái hoa dân chủ</a:t>
            </a:r>
            <a:endParaRPr lang="en-US" sz="7200" b="1" dirty="0">
              <a:latin typeface="+mj-lt"/>
            </a:endParaRPr>
          </a:p>
        </p:txBody>
      </p:sp>
      <p:sp>
        <p:nvSpPr>
          <p:cNvPr id="5" name="TextBox 4">
            <a:extLst>
              <a:ext uri="{FF2B5EF4-FFF2-40B4-BE49-F238E27FC236}">
                <a16:creationId xmlns:a16="http://schemas.microsoft.com/office/drawing/2014/main" id="{5CAF7F30-FCE6-8BE5-E2E9-4C4918CF55A5}"/>
              </a:ext>
            </a:extLst>
          </p:cNvPr>
          <p:cNvSpPr txBox="1"/>
          <p:nvPr/>
        </p:nvSpPr>
        <p:spPr>
          <a:xfrm>
            <a:off x="1292772" y="5506614"/>
            <a:ext cx="22607752" cy="7478970"/>
          </a:xfrm>
          <a:prstGeom prst="rect">
            <a:avLst/>
          </a:prstGeom>
          <a:noFill/>
        </p:spPr>
        <p:txBody>
          <a:bodyPr wrap="square" rtlCol="0">
            <a:spAutoFit/>
          </a:bodyPr>
          <a:lstStyle/>
          <a:p>
            <a:r>
              <a:rPr lang="vi-VN" sz="8000" dirty="0">
                <a:latin typeface="Times New Roman" panose="02020603050405020304" pitchFamily="18" charset="0"/>
                <a:cs typeface="Times New Roman" panose="02020603050405020304" pitchFamily="18" charset="0"/>
              </a:rPr>
              <a:t>Lớp được chia làm hai nhóm, cử đại diện nhóm  lên bốc thăm câu hỏi tương ứng với các phiếu số 1, số 2, số 3, số 4</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số</a:t>
            </a:r>
            <a:r>
              <a:rPr lang="en-US" sz="8000" dirty="0">
                <a:latin typeface="Times New Roman" panose="02020603050405020304" pitchFamily="18" charset="0"/>
                <a:cs typeface="Times New Roman" panose="02020603050405020304" pitchFamily="18" charset="0"/>
              </a:rPr>
              <a:t> 5, </a:t>
            </a:r>
            <a:r>
              <a:rPr lang="en-US" sz="8000" dirty="0" err="1">
                <a:latin typeface="Times New Roman" panose="02020603050405020304" pitchFamily="18" charset="0"/>
                <a:cs typeface="Times New Roman" panose="02020603050405020304" pitchFamily="18" charset="0"/>
              </a:rPr>
              <a:t>số</a:t>
            </a:r>
            <a:r>
              <a:rPr lang="en-US" sz="8000" dirty="0">
                <a:latin typeface="Times New Roman" panose="02020603050405020304" pitchFamily="18" charset="0"/>
                <a:cs typeface="Times New Roman" panose="02020603050405020304" pitchFamily="18" charset="0"/>
              </a:rPr>
              <a:t> 6</a:t>
            </a:r>
            <a:r>
              <a:rPr lang="vi-VN" sz="8000" dirty="0">
                <a:latin typeface="Times New Roman" panose="02020603050405020304" pitchFamily="18" charset="0"/>
                <a:cs typeface="Times New Roman" panose="02020603050405020304" pitchFamily="18" charset="0"/>
              </a:rPr>
              <a:t>.</a:t>
            </a:r>
          </a:p>
          <a:p>
            <a:r>
              <a:rPr lang="vi-VN" sz="8000" dirty="0">
                <a:latin typeface="Times New Roman" panose="02020603050405020304" pitchFamily="18" charset="0"/>
                <a:cs typeface="Times New Roman" panose="02020603050405020304" pitchFamily="18" charset="0"/>
              </a:rPr>
              <a:t>Thời gian thảo luận và trả lời là 2 phút</a:t>
            </a:r>
          </a:p>
          <a:p>
            <a:r>
              <a:rPr lang="vi-VN" sz="8000" dirty="0">
                <a:latin typeface="Times New Roman" panose="02020603050405020304" pitchFamily="18" charset="0"/>
                <a:cs typeface="Times New Roman" panose="02020603050405020304" pitchFamily="18" charset="0"/>
              </a:rPr>
              <a:t>Đại diện nhóm trình bày</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a:p>
            <a:r>
              <a:rPr lang="vi-VN" sz="8000" dirty="0">
                <a:latin typeface="Times New Roman" panose="02020603050405020304" pitchFamily="18" charset="0"/>
                <a:cs typeface="Times New Roman" panose="02020603050405020304" pitchFamily="18" charset="0"/>
              </a:rPr>
              <a:t>Nhóm khác đặt câu hỏi phản biện.  </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90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25;p18">
            <a:extLst>
              <a:ext uri="{FF2B5EF4-FFF2-40B4-BE49-F238E27FC236}">
                <a16:creationId xmlns:a16="http://schemas.microsoft.com/office/drawing/2014/main" id="{1EF8844A-AE1E-25F3-3409-50CB50AFCB68}"/>
              </a:ext>
            </a:extLst>
          </p:cNvPr>
          <p:cNvSpPr txBox="1">
            <a:spLocks/>
          </p:cNvSpPr>
          <p:nvPr/>
        </p:nvSpPr>
        <p:spPr>
          <a:xfrm>
            <a:off x="749808" y="2048497"/>
            <a:ext cx="20976335" cy="168225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88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highlight>
                  <a:srgbClr val="FFFF00"/>
                </a:highlight>
              </a:rPr>
              <a:t>PHIẾU SỐ </a:t>
            </a:r>
            <a:r>
              <a:rPr lang="vi-VN" dirty="0">
                <a:highlight>
                  <a:srgbClr val="FFFF00"/>
                </a:highlight>
              </a:rPr>
              <a:t>1: </a:t>
            </a:r>
          </a:p>
        </p:txBody>
      </p:sp>
      <p:sp>
        <p:nvSpPr>
          <p:cNvPr id="56" name="Google Shape;29;p18">
            <a:extLst>
              <a:ext uri="{FF2B5EF4-FFF2-40B4-BE49-F238E27FC236}">
                <a16:creationId xmlns:a16="http://schemas.microsoft.com/office/drawing/2014/main" id="{5D43EAF1-E50B-8A86-E465-9876C04979DC}"/>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5</a:t>
            </a:fld>
            <a:endParaRPr lang="en-US"/>
          </a:p>
        </p:txBody>
      </p:sp>
      <p:pic>
        <p:nvPicPr>
          <p:cNvPr id="57" name="Picture 56">
            <a:extLst>
              <a:ext uri="{FF2B5EF4-FFF2-40B4-BE49-F238E27FC236}">
                <a16:creationId xmlns:a16="http://schemas.microsoft.com/office/drawing/2014/main" id="{0360DF0A-AB4E-B02E-88E5-DC8B589886C5}"/>
              </a:ext>
            </a:extLst>
          </p:cNvPr>
          <p:cNvPicPr>
            <a:picLocks noChangeAspect="1"/>
          </p:cNvPicPr>
          <p:nvPr/>
        </p:nvPicPr>
        <p:blipFill>
          <a:blip r:embed="rId2"/>
          <a:stretch>
            <a:fillRect/>
          </a:stretch>
        </p:blipFill>
        <p:spPr>
          <a:xfrm>
            <a:off x="3182112" y="3730752"/>
            <a:ext cx="17977104" cy="8983421"/>
          </a:xfrm>
          <a:prstGeom prst="rect">
            <a:avLst/>
          </a:prstGeom>
        </p:spPr>
      </p:pic>
    </p:spTree>
    <p:extLst>
      <p:ext uri="{BB962C8B-B14F-4D97-AF65-F5344CB8AC3E}">
        <p14:creationId xmlns:p14="http://schemas.microsoft.com/office/powerpoint/2010/main" val="249212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p19">
            <a:extLst>
              <a:ext uri="{FF2B5EF4-FFF2-40B4-BE49-F238E27FC236}">
                <a16:creationId xmlns:a16="http://schemas.microsoft.com/office/drawing/2014/main" id="{D8DEC92C-47CC-2093-AC84-12DD6C1E1F1E}"/>
              </a:ext>
            </a:extLst>
          </p:cNvPr>
          <p:cNvSpPr txBox="1">
            <a:spLocks/>
          </p:cNvSpPr>
          <p:nvPr/>
        </p:nvSpPr>
        <p:spPr>
          <a:xfrm>
            <a:off x="1219280" y="1463842"/>
            <a:ext cx="21947029" cy="1736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60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highlight>
                  <a:srgbClr val="FFFF00"/>
                </a:highlight>
              </a:rPr>
              <a:t>PHIẾU SỐ 2</a:t>
            </a:r>
          </a:p>
          <a:p>
            <a:r>
              <a:rPr lang="vi-VN" dirty="0"/>
              <a:t>Thực hiện ghép cột thông tin A và cột B phù hợp </a:t>
            </a:r>
          </a:p>
        </p:txBody>
      </p:sp>
      <p:sp>
        <p:nvSpPr>
          <p:cNvPr id="3" name="Google Shape;35;p19">
            <a:extLst>
              <a:ext uri="{FF2B5EF4-FFF2-40B4-BE49-F238E27FC236}">
                <a16:creationId xmlns:a16="http://schemas.microsoft.com/office/drawing/2014/main" id="{3D403F2C-72D5-9D42-1429-0E4A24BD0637}"/>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6</a:t>
            </a:fld>
            <a:endParaRPr lang="en-US"/>
          </a:p>
        </p:txBody>
      </p:sp>
      <p:graphicFrame>
        <p:nvGraphicFramePr>
          <p:cNvPr id="4" name="Table 3">
            <a:extLst>
              <a:ext uri="{FF2B5EF4-FFF2-40B4-BE49-F238E27FC236}">
                <a16:creationId xmlns:a16="http://schemas.microsoft.com/office/drawing/2014/main" id="{7323679A-780C-AF21-DE3A-D211CE4C6EE6}"/>
              </a:ext>
            </a:extLst>
          </p:cNvPr>
          <p:cNvGraphicFramePr>
            <a:graphicFrameLocks noGrp="1"/>
          </p:cNvGraphicFramePr>
          <p:nvPr>
            <p:extLst>
              <p:ext uri="{D42A27DB-BD31-4B8C-83A1-F6EECF244321}">
                <p14:modId xmlns:p14="http://schemas.microsoft.com/office/powerpoint/2010/main" val="1578250861"/>
              </p:ext>
            </p:extLst>
          </p:nvPr>
        </p:nvGraphicFramePr>
        <p:xfrm>
          <a:off x="0" y="3358428"/>
          <a:ext cx="23830692" cy="10372316"/>
        </p:xfrm>
        <a:graphic>
          <a:graphicData uri="http://schemas.openxmlformats.org/drawingml/2006/table">
            <a:tbl>
              <a:tblPr firstRow="1" firstCol="1" bandRow="1">
                <a:tableStyleId>{5C22544A-7EE6-4342-B048-85BDC9FD1C3A}</a:tableStyleId>
              </a:tblPr>
              <a:tblGrid>
                <a:gridCol w="5142663">
                  <a:extLst>
                    <a:ext uri="{9D8B030D-6E8A-4147-A177-3AD203B41FA5}">
                      <a16:colId xmlns:a16="http://schemas.microsoft.com/office/drawing/2014/main" val="1405216531"/>
                    </a:ext>
                  </a:extLst>
                </a:gridCol>
                <a:gridCol w="18688029">
                  <a:extLst>
                    <a:ext uri="{9D8B030D-6E8A-4147-A177-3AD203B41FA5}">
                      <a16:colId xmlns:a16="http://schemas.microsoft.com/office/drawing/2014/main" val="1964551034"/>
                    </a:ext>
                  </a:extLst>
                </a:gridCol>
              </a:tblGrid>
              <a:tr h="1085708">
                <a:tc>
                  <a:txBody>
                    <a:bodyPr/>
                    <a:lstStyle/>
                    <a:p>
                      <a:pPr algn="ctr"/>
                      <a:r>
                        <a:rPr lang="en-US" sz="4800" dirty="0" err="1">
                          <a:effectLst/>
                          <a:latin typeface="Times New Roman" panose="02020603050405020304" pitchFamily="18" charset="0"/>
                          <a:cs typeface="Times New Roman" panose="02020603050405020304" pitchFamily="18" charset="0"/>
                        </a:rPr>
                        <a:t>Cột</a:t>
                      </a:r>
                      <a:r>
                        <a:rPr lang="en-US" sz="4800" dirty="0">
                          <a:effectLst/>
                          <a:latin typeface="Times New Roman" panose="02020603050405020304" pitchFamily="18" charset="0"/>
                          <a:cs typeface="Times New Roman" panose="02020603050405020304" pitchFamily="18" charset="0"/>
                        </a:rPr>
                        <a:t> A</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US" sz="4800" dirty="0" err="1">
                          <a:effectLst/>
                          <a:latin typeface="Times New Roman" panose="02020603050405020304" pitchFamily="18" charset="0"/>
                          <a:cs typeface="Times New Roman" panose="02020603050405020304" pitchFamily="18" charset="0"/>
                        </a:rPr>
                        <a:t>Cột</a:t>
                      </a:r>
                      <a:r>
                        <a:rPr lang="en-US" sz="4800" dirty="0">
                          <a:effectLst/>
                          <a:latin typeface="Times New Roman" panose="02020603050405020304" pitchFamily="18" charset="0"/>
                          <a:cs typeface="Times New Roman" panose="02020603050405020304" pitchFamily="18" charset="0"/>
                        </a:rPr>
                        <a:t> B</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97691925"/>
                  </a:ext>
                </a:extLst>
              </a:tr>
              <a:tr h="2678911">
                <a:tc>
                  <a:txBody>
                    <a:bodyPr/>
                    <a:lstStyle/>
                    <a:p>
                      <a:pPr algn="just"/>
                      <a:r>
                        <a:rPr lang="en-US" sz="4800" dirty="0">
                          <a:effectLst/>
                          <a:latin typeface="Times New Roman" panose="02020603050405020304" pitchFamily="18" charset="0"/>
                          <a:cs typeface="Times New Roman" panose="02020603050405020304" pitchFamily="18" charset="0"/>
                        </a:rPr>
                        <a:t>1. </a:t>
                      </a:r>
                      <a:r>
                        <a:rPr lang="en-US" sz="4800" dirty="0" err="1">
                          <a:effectLst/>
                          <a:latin typeface="Times New Roman" panose="02020603050405020304" pitchFamily="18" charset="0"/>
                          <a:cs typeface="Times New Roman" panose="02020603050405020304" pitchFamily="18" charset="0"/>
                        </a:rPr>
                        <a:t>Nguyên</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tắc</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a. </a:t>
                      </a:r>
                      <a:r>
                        <a:rPr lang="en-US" sz="6000" dirty="0" err="1">
                          <a:effectLst/>
                          <a:latin typeface="Times New Roman" panose="02020603050405020304" pitchFamily="18" charset="0"/>
                          <a:cs typeface="Times New Roman" panose="02020603050405020304" pitchFamily="18" charset="0"/>
                        </a:rPr>
                        <a:t>dùng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để</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tách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ra </a:t>
                      </a:r>
                      <a:r>
                        <a:rPr lang="en-US" sz="6000" dirty="0" err="1">
                          <a:effectLst/>
                          <a:latin typeface="Times New Roman" panose="02020603050405020304" pitchFamily="18" charset="0"/>
                          <a:cs typeface="Times New Roman" panose="02020603050405020304" pitchFamily="18" charset="0"/>
                        </a:rPr>
                        <a:t>khỏi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hỗn</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hợp</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có</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nhiệt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độ</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sôi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khác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nhau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nhắm</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thu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được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tinh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khiết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hơn</a:t>
                      </a:r>
                      <a:r>
                        <a:rPr lang="en-US" sz="6000" dirty="0">
                          <a:effectLst/>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29645534"/>
                  </a:ext>
                </a:extLst>
              </a:tr>
              <a:tr h="1121297">
                <a:tc>
                  <a:txBody>
                    <a:bodyPr/>
                    <a:lstStyle/>
                    <a:p>
                      <a:pPr algn="just"/>
                      <a:r>
                        <a:rPr lang="en-US" sz="4800" dirty="0">
                          <a:effectLst/>
                          <a:latin typeface="Times New Roman" panose="02020603050405020304" pitchFamily="18" charset="0"/>
                          <a:cs typeface="Times New Roman" panose="02020603050405020304" pitchFamily="18" charset="0"/>
                        </a:rPr>
                        <a:t>2. </a:t>
                      </a:r>
                      <a:r>
                        <a:rPr lang="en-US" sz="4800" dirty="0" err="1">
                          <a:effectLst/>
                          <a:latin typeface="Times New Roman" panose="02020603050405020304" pitchFamily="18" charset="0"/>
                          <a:cs typeface="Times New Roman" panose="02020603050405020304" pitchFamily="18" charset="0"/>
                        </a:rPr>
                        <a:t>Ứng</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dụng</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b. </a:t>
                      </a:r>
                      <a:r>
                        <a:rPr lang="en-US" sz="6000" dirty="0" err="1">
                          <a:effectLst/>
                          <a:latin typeface="Times New Roman" panose="02020603050405020304" pitchFamily="18" charset="0"/>
                          <a:cs typeface="Times New Roman" panose="02020603050405020304" pitchFamily="18" charset="0"/>
                        </a:rPr>
                        <a:t>Chưng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tinh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dầu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bưởi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tinh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dầu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sả</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chanh</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83932406"/>
                  </a:ext>
                </a:extLst>
              </a:tr>
              <a:tr h="2678911">
                <a:tc>
                  <a:txBody>
                    <a:bodyPr/>
                    <a:lstStyle/>
                    <a:p>
                      <a:pPr algn="just"/>
                      <a:r>
                        <a:rPr lang="en-US" sz="4800" dirty="0">
                          <a:effectLst/>
                          <a:latin typeface="Times New Roman" panose="02020603050405020304" pitchFamily="18" charset="0"/>
                          <a:cs typeface="Times New Roman" panose="02020603050405020304" pitchFamily="18" charset="0"/>
                        </a:rPr>
                        <a:t>3. </a:t>
                      </a:r>
                      <a:r>
                        <a:rPr lang="en-US" sz="4800" dirty="0" err="1">
                          <a:effectLst/>
                          <a:latin typeface="Times New Roman" panose="02020603050405020304" pitchFamily="18" charset="0"/>
                          <a:cs typeface="Times New Roman" panose="02020603050405020304" pitchFamily="18" charset="0"/>
                        </a:rPr>
                        <a:t>Cách</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tiến</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hành</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c. </a:t>
                      </a:r>
                      <a:r>
                        <a:rPr lang="en-US" sz="6000" dirty="0" err="1">
                          <a:effectLst/>
                          <a:latin typeface="Times New Roman" panose="02020603050405020304" pitchFamily="18" charset="0"/>
                          <a:cs typeface="Times New Roman" panose="02020603050405020304" pitchFamily="18" charset="0"/>
                        </a:rPr>
                        <a:t>là</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phương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pháp</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tách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dựa</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vào</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sự</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khác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nhau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về</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nhiệt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độ</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sôi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của</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trong</a:t>
                      </a:r>
                      <a:r>
                        <a:rPr lang="en-US" sz="6000" dirty="0">
                          <a:effectLst/>
                          <a:latin typeface="Times New Roman" panose="02020603050405020304" pitchFamily="18" charset="0"/>
                          <a:cs typeface="Times New Roman" panose="02020603050405020304" pitchFamily="18" charset="0"/>
                        </a:rPr>
                        <a:t> </a:t>
                      </a:r>
                      <a:r>
                        <a:rPr lang="vi-VN" sz="6000" dirty="0">
                          <a:effectLst/>
                          <a:latin typeface="Times New Roman" panose="02020603050405020304" pitchFamily="18" charset="0"/>
                          <a:cs typeface="Times New Roman" panose="02020603050405020304" pitchFamily="18" charset="0"/>
                        </a:rPr>
                        <a:t>hỗ</a:t>
                      </a:r>
                      <a:r>
                        <a:rPr lang="en-US" sz="6000" dirty="0">
                          <a:effectLst/>
                          <a:latin typeface="Times New Roman" panose="02020603050405020304" pitchFamily="18" charset="0"/>
                          <a:cs typeface="Times New Roman" panose="02020603050405020304" pitchFamily="18" charset="0"/>
                        </a:rPr>
                        <a:t>n </a:t>
                      </a:r>
                      <a:r>
                        <a:rPr lang="en-US" sz="6000" dirty="0" err="1">
                          <a:effectLst/>
                          <a:latin typeface="Times New Roman" panose="02020603050405020304" pitchFamily="18" charset="0"/>
                          <a:cs typeface="Times New Roman" panose="02020603050405020304" pitchFamily="18" charset="0"/>
                        </a:rPr>
                        <a:t>hợp</a:t>
                      </a:r>
                      <a:r>
                        <a:rPr lang="en-US" sz="6000" dirty="0">
                          <a:effectLst/>
                          <a:latin typeface="Times New Roman" panose="02020603050405020304" pitchFamily="18" charset="0"/>
                          <a:cs typeface="Times New Roman" panose="02020603050405020304" pitchFamily="18" charset="0"/>
                        </a:rPr>
                        <a:t> ở </a:t>
                      </a:r>
                      <a:r>
                        <a:rPr lang="en-US" sz="6000" dirty="0" err="1">
                          <a:effectLst/>
                          <a:latin typeface="Times New Roman" panose="02020603050405020304" pitchFamily="18" charset="0"/>
                          <a:cs typeface="Times New Roman" panose="02020603050405020304" pitchFamily="18" charset="0"/>
                        </a:rPr>
                        <a:t>một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áp</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suất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định</a:t>
                      </a:r>
                      <a:r>
                        <a:rPr lang="en-US" sz="6000" dirty="0">
                          <a:effectLst/>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95345049"/>
                  </a:ext>
                </a:extLst>
              </a:tr>
              <a:tr h="2678911">
                <a:tc>
                  <a:txBody>
                    <a:bodyPr/>
                    <a:lstStyle/>
                    <a:p>
                      <a:pPr algn="just"/>
                      <a:r>
                        <a:rPr lang="en-US" sz="4800" dirty="0">
                          <a:effectLst/>
                          <a:latin typeface="Times New Roman" panose="02020603050405020304" pitchFamily="18" charset="0"/>
                          <a:cs typeface="Times New Roman" panose="02020603050405020304" pitchFamily="18" charset="0"/>
                        </a:rPr>
                        <a:t>4. </a:t>
                      </a:r>
                      <a:r>
                        <a:rPr lang="en-US" sz="4800" dirty="0" err="1">
                          <a:effectLst/>
                          <a:latin typeface="Times New Roman" panose="02020603050405020304" pitchFamily="18" charset="0"/>
                          <a:cs typeface="Times New Roman" panose="02020603050405020304" pitchFamily="18" charset="0"/>
                        </a:rPr>
                        <a:t>Ví</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dụ</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thực</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tế</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d.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cần</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tách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được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chuyển</a:t>
                      </a:r>
                      <a:r>
                        <a:rPr lang="en-US" sz="6000" dirty="0">
                          <a:effectLst/>
                          <a:latin typeface="Times New Roman" panose="02020603050405020304" pitchFamily="18" charset="0"/>
                          <a:cs typeface="Times New Roman" panose="02020603050405020304" pitchFamily="18" charset="0"/>
                        </a:rPr>
                        <a:t> sang </a:t>
                      </a:r>
                      <a:r>
                        <a:rPr lang="en-US" sz="6000" dirty="0" err="1">
                          <a:effectLst/>
                          <a:latin typeface="Times New Roman" panose="02020603050405020304" pitchFamily="18" charset="0"/>
                          <a:cs typeface="Times New Roman" panose="02020603050405020304" pitchFamily="18" charset="0"/>
                        </a:rPr>
                        <a:t>pha</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hơi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rồi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làm</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lạnh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cho</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hơi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ngưng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tụ</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thu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lấy</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ở </a:t>
                      </a:r>
                      <a:r>
                        <a:rPr lang="en-US" sz="6000" dirty="0" err="1">
                          <a:effectLst/>
                          <a:latin typeface="Times New Roman" panose="02020603050405020304" pitchFamily="18" charset="0"/>
                          <a:cs typeface="Times New Roman" panose="02020603050405020304" pitchFamily="18" charset="0"/>
                        </a:rPr>
                        <a:t>khoảng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nhiệt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độ</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xác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định</a:t>
                      </a:r>
                      <a:r>
                        <a:rPr lang="en-US" sz="6000" dirty="0">
                          <a:effectLst/>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1930523"/>
                  </a:ext>
                </a:extLst>
              </a:tr>
            </a:tbl>
          </a:graphicData>
        </a:graphic>
      </p:graphicFrame>
    </p:spTree>
    <p:extLst>
      <p:ext uri="{BB962C8B-B14F-4D97-AF65-F5344CB8AC3E}">
        <p14:creationId xmlns:p14="http://schemas.microsoft.com/office/powerpoint/2010/main" val="395961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23">
            <a:extLst>
              <a:ext uri="{FF2B5EF4-FFF2-40B4-BE49-F238E27FC236}">
                <a16:creationId xmlns:a16="http://schemas.microsoft.com/office/drawing/2014/main" id="{94225C95-1D45-114E-0F2E-16F938BE03CE}"/>
              </a:ext>
            </a:extLst>
          </p:cNvPr>
          <p:cNvSpPr txBox="1">
            <a:spLocks/>
          </p:cNvSpPr>
          <p:nvPr/>
        </p:nvSpPr>
        <p:spPr>
          <a:xfrm>
            <a:off x="1219280" y="1737360"/>
            <a:ext cx="21947029" cy="5303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sz="7500" dirty="0">
                <a:highlight>
                  <a:srgbClr val="FFFF00"/>
                </a:highlight>
              </a:rPr>
              <a:t>P</a:t>
            </a:r>
            <a:r>
              <a:rPr lang="en-US" sz="7500" dirty="0">
                <a:highlight>
                  <a:srgbClr val="FFFF00"/>
                </a:highlight>
              </a:rPr>
              <a:t>HIẾU SỐ</a:t>
            </a:r>
            <a:r>
              <a:rPr lang="vi-VN" sz="7500" dirty="0">
                <a:highlight>
                  <a:srgbClr val="FFFF00"/>
                </a:highlight>
              </a:rPr>
              <a:t> 3</a:t>
            </a:r>
          </a:p>
        </p:txBody>
      </p:sp>
      <p:sp>
        <p:nvSpPr>
          <p:cNvPr id="3" name="Google Shape;62;p23">
            <a:extLst>
              <a:ext uri="{FF2B5EF4-FFF2-40B4-BE49-F238E27FC236}">
                <a16:creationId xmlns:a16="http://schemas.microsoft.com/office/drawing/2014/main" id="{112D3B76-63D0-6A0E-D97B-46B953E3FC0E}"/>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7</a:t>
            </a:fld>
            <a:endParaRPr lang="en-US"/>
          </a:p>
        </p:txBody>
      </p:sp>
      <p:pic>
        <p:nvPicPr>
          <p:cNvPr id="4" name="Picture 3">
            <a:extLst>
              <a:ext uri="{FF2B5EF4-FFF2-40B4-BE49-F238E27FC236}">
                <a16:creationId xmlns:a16="http://schemas.microsoft.com/office/drawing/2014/main" id="{FDA34B93-C273-88BD-96A0-D9395B5A81A8}"/>
              </a:ext>
            </a:extLst>
          </p:cNvPr>
          <p:cNvPicPr/>
          <p:nvPr/>
        </p:nvPicPr>
        <p:blipFill>
          <a:blip r:embed="rId2"/>
          <a:stretch>
            <a:fillRect/>
          </a:stretch>
        </p:blipFill>
        <p:spPr>
          <a:xfrm>
            <a:off x="781050" y="3668236"/>
            <a:ext cx="13315949" cy="7361714"/>
          </a:xfrm>
          <a:prstGeom prst="rect">
            <a:avLst/>
          </a:prstGeom>
        </p:spPr>
      </p:pic>
      <p:sp>
        <p:nvSpPr>
          <p:cNvPr id="5" name="TextBox 4">
            <a:extLst>
              <a:ext uri="{FF2B5EF4-FFF2-40B4-BE49-F238E27FC236}">
                <a16:creationId xmlns:a16="http://schemas.microsoft.com/office/drawing/2014/main" id="{8D85E571-55C8-6073-1086-753F856043A3}"/>
              </a:ext>
            </a:extLst>
          </p:cNvPr>
          <p:cNvSpPr txBox="1"/>
          <p:nvPr/>
        </p:nvSpPr>
        <p:spPr>
          <a:xfrm>
            <a:off x="14509247" y="4008383"/>
            <a:ext cx="8407903" cy="7201972"/>
          </a:xfrm>
          <a:prstGeom prst="rect">
            <a:avLst/>
          </a:prstGeom>
          <a:noFill/>
        </p:spPr>
        <p:txBody>
          <a:bodyPr wrap="square" rtlCol="0">
            <a:spAutoFit/>
          </a:bodyPr>
          <a:lstStyle/>
          <a:p>
            <a:r>
              <a:rPr lang="vi-VN" sz="6600" dirty="0">
                <a:solidFill>
                  <a:srgbClr val="000000"/>
                </a:solidFill>
                <a:effectLst/>
                <a:latin typeface="Times New Roman" panose="02020603050405020304" pitchFamily="18" charset="0"/>
                <a:ea typeface="Calibri" panose="020F0502020204030204" pitchFamily="34" charset="0"/>
              </a:rPr>
              <a:t>B</a:t>
            </a:r>
            <a:r>
              <a:rPr lang="fr-FR" sz="6600" dirty="0" err="1">
                <a:solidFill>
                  <a:srgbClr val="000000"/>
                </a:solidFill>
                <a:effectLst/>
                <a:latin typeface="Times New Roman" panose="02020603050405020304" pitchFamily="18" charset="0"/>
                <a:ea typeface="Calibri" panose="020F0502020204030204" pitchFamily="34" charset="0"/>
              </a:rPr>
              <a:t>ằng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vi-VN" sz="6600" dirty="0">
                <a:solidFill>
                  <a:srgbClr val="000000"/>
                </a:solidFill>
                <a:effectLst/>
                <a:latin typeface="Times New Roman" panose="02020603050405020304" pitchFamily="18" charset="0"/>
                <a:ea typeface="Calibri" panose="020F0502020204030204" pitchFamily="34" charset="0"/>
              </a:rPr>
              <a:t>bên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người</a:t>
            </a:r>
            <a:r>
              <a:rPr lang="fr-FR" sz="6600" dirty="0">
                <a:solidFill>
                  <a:srgbClr val="000000"/>
                </a:solidFill>
                <a:effectLst/>
                <a:latin typeface="Times New Roman" panose="02020603050405020304" pitchFamily="18" charset="0"/>
                <a:ea typeface="Calibri" panose="020F0502020204030204" pitchFamily="34" charset="0"/>
              </a:rPr>
              <a:t> ta </a:t>
            </a:r>
            <a:r>
              <a:rPr lang="fr-FR" sz="6600" dirty="0" err="1">
                <a:solidFill>
                  <a:srgbClr val="000000"/>
                </a:solidFill>
                <a:effectLst/>
                <a:latin typeface="Times New Roman" panose="02020603050405020304" pitchFamily="18" charset="0"/>
                <a:ea typeface="Calibri" panose="020F0502020204030204" pitchFamily="34" charset="0"/>
              </a:rPr>
              <a:t>đã</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thu</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được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hợp</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chất</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hữu</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cơ</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chuyển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từ</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thảo</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dược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vào</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dung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môi</a:t>
            </a:r>
            <a:r>
              <a:rPr lang="fr-FR" sz="6600" dirty="0">
                <a:solidFill>
                  <a:srgbClr val="000000"/>
                </a:solidFill>
                <a:effectLst/>
                <a:latin typeface="Times New Roman" panose="02020603050405020304" pitchFamily="18" charset="0"/>
                <a:ea typeface="Calibri" panose="020F0502020204030204" pitchFamily="34" charset="0"/>
              </a:rPr>
              <a:t> là </a:t>
            </a:r>
            <a:r>
              <a:rPr lang="fr-FR" sz="6600" dirty="0" err="1">
                <a:solidFill>
                  <a:srgbClr val="000000"/>
                </a:solidFill>
                <a:effectLst/>
                <a:latin typeface="Times New Roman" panose="02020603050405020304" pitchFamily="18" charset="0"/>
                <a:ea typeface="Calibri" panose="020F0502020204030204" pitchFamily="34" charset="0"/>
              </a:rPr>
              <a:t>rượu</a:t>
            </a:r>
            <a:r>
              <a:rPr lang="fr-FR" sz="6600" dirty="0">
                <a:solidFill>
                  <a:srgbClr val="000000"/>
                </a:solidFill>
                <a:effectLst/>
                <a:latin typeface="Times New Roman" panose="02020603050405020304" pitchFamily="18" charset="0"/>
                <a:ea typeface="Calibri" panose="020F0502020204030204" pitchFamily="34" charset="0"/>
              </a:rPr>
              <a:t>. Nguyên </a:t>
            </a:r>
            <a:r>
              <a:rPr lang="fr-FR" sz="6600" dirty="0" err="1">
                <a:solidFill>
                  <a:srgbClr val="000000"/>
                </a:solidFill>
                <a:effectLst/>
                <a:latin typeface="Times New Roman" panose="02020603050405020304" pitchFamily="18" charset="0"/>
                <a:ea typeface="Calibri" panose="020F0502020204030204" pitchFamily="34" charset="0"/>
              </a:rPr>
              <a:t>tắc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tiến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hành</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Phương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pháp</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đó</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như</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thế</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nào</a:t>
            </a:r>
            <a:r>
              <a:rPr lang="fr-FR" sz="6600" dirty="0">
                <a:solidFill>
                  <a:srgbClr val="000000"/>
                </a:solidFill>
                <a:effectLst/>
                <a:latin typeface="Times New Roman" panose="02020603050405020304" pitchFamily="18" charset="0"/>
                <a:ea typeface="Calibri" panose="020F0502020204030204" pitchFamily="34" charset="0"/>
              </a:rPr>
              <a:t>?</a:t>
            </a:r>
            <a:endParaRPr lang="en-US" sz="1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4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26">
            <a:extLst>
              <a:ext uri="{FF2B5EF4-FFF2-40B4-BE49-F238E27FC236}">
                <a16:creationId xmlns:a16="http://schemas.microsoft.com/office/drawing/2014/main" id="{CFE54FD7-E03D-C4B8-FD1E-3DBA56F44121}"/>
              </a:ext>
            </a:extLst>
          </p:cNvPr>
          <p:cNvSpPr txBox="1">
            <a:spLocks/>
          </p:cNvSpPr>
          <p:nvPr/>
        </p:nvSpPr>
        <p:spPr>
          <a:xfrm>
            <a:off x="1590040" y="1621496"/>
            <a:ext cx="21947029" cy="13717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60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highlight>
                  <a:srgbClr val="FFFF00"/>
                </a:highlight>
              </a:rPr>
              <a:t>PHIẾU SỐ</a:t>
            </a:r>
            <a:r>
              <a:rPr lang="vi-VN" dirty="0">
                <a:highlight>
                  <a:srgbClr val="FFFF00"/>
                </a:highlight>
              </a:rPr>
              <a:t> 4: </a:t>
            </a:r>
            <a:r>
              <a:rPr lang="vi-VN" dirty="0"/>
              <a:t>Ghép cột</a:t>
            </a:r>
          </a:p>
        </p:txBody>
      </p:sp>
      <p:sp>
        <p:nvSpPr>
          <p:cNvPr id="3" name="Google Shape;82;p26">
            <a:extLst>
              <a:ext uri="{FF2B5EF4-FFF2-40B4-BE49-F238E27FC236}">
                <a16:creationId xmlns:a16="http://schemas.microsoft.com/office/drawing/2014/main" id="{54132D84-5646-4FE2-F94E-A1C55F3F678A}"/>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8</a:t>
            </a:fld>
            <a:endParaRPr lang="en-US"/>
          </a:p>
        </p:txBody>
      </p:sp>
      <p:graphicFrame>
        <p:nvGraphicFramePr>
          <p:cNvPr id="4" name="Table 3">
            <a:extLst>
              <a:ext uri="{FF2B5EF4-FFF2-40B4-BE49-F238E27FC236}">
                <a16:creationId xmlns:a16="http://schemas.microsoft.com/office/drawing/2014/main" id="{F149AC32-2081-B049-813B-EFF18E872806}"/>
              </a:ext>
            </a:extLst>
          </p:cNvPr>
          <p:cNvGraphicFramePr>
            <a:graphicFrameLocks noGrp="1"/>
          </p:cNvGraphicFramePr>
          <p:nvPr>
            <p:extLst>
              <p:ext uri="{D42A27DB-BD31-4B8C-83A1-F6EECF244321}">
                <p14:modId xmlns:p14="http://schemas.microsoft.com/office/powerpoint/2010/main" val="2549455997"/>
              </p:ext>
            </p:extLst>
          </p:nvPr>
        </p:nvGraphicFramePr>
        <p:xfrm>
          <a:off x="1219278" y="2724151"/>
          <a:ext cx="22317791" cy="10852022"/>
        </p:xfrm>
        <a:graphic>
          <a:graphicData uri="http://schemas.openxmlformats.org/drawingml/2006/table">
            <a:tbl>
              <a:tblPr firstRow="1" firstCol="1" bandRow="1">
                <a:tableStyleId>{5C22544A-7EE6-4342-B048-85BDC9FD1C3A}</a:tableStyleId>
              </a:tblPr>
              <a:tblGrid>
                <a:gridCol w="5358071">
                  <a:extLst>
                    <a:ext uri="{9D8B030D-6E8A-4147-A177-3AD203B41FA5}">
                      <a16:colId xmlns:a16="http://schemas.microsoft.com/office/drawing/2014/main" val="1993306315"/>
                    </a:ext>
                  </a:extLst>
                </a:gridCol>
                <a:gridCol w="16959720">
                  <a:extLst>
                    <a:ext uri="{9D8B030D-6E8A-4147-A177-3AD203B41FA5}">
                      <a16:colId xmlns:a16="http://schemas.microsoft.com/office/drawing/2014/main" val="3087856197"/>
                    </a:ext>
                  </a:extLst>
                </a:gridCol>
              </a:tblGrid>
              <a:tr h="810198">
                <a:tc>
                  <a:txBody>
                    <a:bodyPr/>
                    <a:lstStyle/>
                    <a:p>
                      <a:pPr algn="ctr"/>
                      <a:r>
                        <a:rPr lang="en-US" sz="4000" dirty="0" err="1">
                          <a:effectLst/>
                          <a:latin typeface="Times New Roman" panose="02020603050405020304" pitchFamily="18" charset="0"/>
                          <a:cs typeface="Times New Roman" panose="02020603050405020304" pitchFamily="18" charset="0"/>
                        </a:rPr>
                        <a:t>Cột</a:t>
                      </a:r>
                      <a:r>
                        <a:rPr lang="en-US" sz="4000" dirty="0">
                          <a:effectLst/>
                          <a:latin typeface="Times New Roman" panose="02020603050405020304" pitchFamily="18" charset="0"/>
                          <a:cs typeface="Times New Roman" panose="02020603050405020304" pitchFamily="18" charset="0"/>
                        </a:rPr>
                        <a:t> A</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4000" dirty="0" err="1">
                          <a:effectLst/>
                          <a:latin typeface="Times New Roman" panose="02020603050405020304" pitchFamily="18" charset="0"/>
                          <a:cs typeface="Times New Roman" panose="02020603050405020304" pitchFamily="18" charset="0"/>
                        </a:rPr>
                        <a:t>Cột</a:t>
                      </a:r>
                      <a:r>
                        <a:rPr lang="en-US" sz="4000" dirty="0">
                          <a:effectLst/>
                          <a:latin typeface="Times New Roman" panose="02020603050405020304" pitchFamily="18" charset="0"/>
                          <a:cs typeface="Times New Roman" panose="02020603050405020304" pitchFamily="18" charset="0"/>
                        </a:rPr>
                        <a:t> B</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2195786"/>
                  </a:ext>
                </a:extLst>
              </a:tr>
              <a:tr h="3818722">
                <a:tc>
                  <a:txBody>
                    <a:bodyPr/>
                    <a:lstStyle/>
                    <a:p>
                      <a:pPr algn="just"/>
                      <a:r>
                        <a:rPr lang="en-US" sz="4000" dirty="0">
                          <a:effectLst/>
                          <a:latin typeface="Times New Roman" panose="02020603050405020304" pitchFamily="18" charset="0"/>
                          <a:cs typeface="Times New Roman" panose="02020603050405020304" pitchFamily="18" charset="0"/>
                        </a:rPr>
                        <a:t>1. </a:t>
                      </a:r>
                      <a:r>
                        <a:rPr lang="en-US" sz="4000" dirty="0" err="1">
                          <a:effectLst/>
                          <a:latin typeface="Times New Roman" panose="02020603050405020304" pitchFamily="18" charset="0"/>
                          <a:cs typeface="Times New Roman" panose="02020603050405020304" pitchFamily="18" charset="0"/>
                        </a:rPr>
                        <a:t>Nguyên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tắc</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a. </a:t>
                      </a:r>
                      <a:r>
                        <a:rPr lang="en-US" sz="4000" dirty="0" err="1">
                          <a:effectLst/>
                          <a:latin typeface="Times New Roman" panose="02020603050405020304" pitchFamily="18" charset="0"/>
                          <a:cs typeface="Times New Roman" panose="02020603050405020304" pitchFamily="18" charset="0"/>
                        </a:rPr>
                        <a:t>Dùng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hòa</a:t>
                      </a:r>
                      <a:r>
                        <a:rPr lang="en-US" sz="4000" dirty="0">
                          <a:effectLst/>
                          <a:latin typeface="Times New Roman" panose="02020603050405020304" pitchFamily="18" charset="0"/>
                          <a:cs typeface="Times New Roman" panose="02020603050405020304" pitchFamily="18" charset="0"/>
                        </a:rPr>
                        <a:t> tan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năng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hòa</a:t>
                      </a:r>
                      <a:r>
                        <a:rPr lang="en-US" sz="4000" dirty="0">
                          <a:effectLst/>
                          <a:latin typeface="Times New Roman" panose="02020603050405020304" pitchFamily="18" charset="0"/>
                          <a:cs typeface="Times New Roman" panose="02020603050405020304" pitchFamily="18" charset="0"/>
                        </a:rPr>
                        <a:t> tan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trộn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lẫn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với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ban </a:t>
                      </a:r>
                      <a:r>
                        <a:rPr lang="en-US" sz="4000" dirty="0" err="1">
                          <a:effectLst/>
                          <a:latin typeface="Times New Roman" panose="02020603050405020304" pitchFamily="18" charset="0"/>
                          <a:cs typeface="Times New Roman" panose="02020603050405020304" pitchFamily="18" charset="0"/>
                        </a:rPr>
                        <a:t>đầu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nhiệt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thấp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lắc</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chuyển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lớn</a:t>
                      </a:r>
                      <a:r>
                        <a:rPr lang="en-US" sz="4000" dirty="0">
                          <a:effectLst/>
                          <a:latin typeface="Times New Roman" panose="02020603050405020304" pitchFamily="18" charset="0"/>
                          <a:cs typeface="Times New Roman" panose="02020603050405020304" pitchFamily="18" charset="0"/>
                        </a:rPr>
                        <a:t> sang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phễu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riêng</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dịch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dịch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chứa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khỏi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sau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chưng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cất</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ở </a:t>
                      </a:r>
                      <a:r>
                        <a:rPr lang="en-US" sz="4000" dirty="0" err="1">
                          <a:effectLst/>
                          <a:latin typeface="Times New Roman" panose="02020603050405020304" pitchFamily="18" charset="0"/>
                          <a:cs typeface="Times New Roman" panose="02020603050405020304" pitchFamily="18" charset="0"/>
                        </a:rPr>
                        <a:t>nhiệt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áp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suất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sẽ</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7982736"/>
                  </a:ext>
                </a:extLst>
              </a:tr>
              <a:tr h="1091064">
                <a:tc>
                  <a:txBody>
                    <a:bodyPr/>
                    <a:lstStyle/>
                    <a:p>
                      <a:r>
                        <a:rPr lang="en-US" sz="4000">
                          <a:effectLst/>
                          <a:latin typeface="Times New Roman" panose="02020603050405020304" pitchFamily="18" charset="0"/>
                          <a:cs typeface="Times New Roman" panose="02020603050405020304" pitchFamily="18" charset="0"/>
                        </a:rPr>
                        <a:t>2. Chiết lỏng - lỏng</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a:effectLst/>
                          <a:latin typeface="Times New Roman" panose="02020603050405020304" pitchFamily="18" charset="0"/>
                          <a:cs typeface="Times New Roman" panose="02020603050405020304" pitchFamily="18" charset="0"/>
                        </a:rPr>
                        <a:t>b. Dung dung môi lỏng hòa tan chất hữu cơ để tách chúng ra khỏi hỗn hợp rắn.</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4346635"/>
                  </a:ext>
                </a:extLst>
              </a:tr>
              <a:tr h="587656">
                <a:tc>
                  <a:txBody>
                    <a:bodyPr/>
                    <a:lstStyle/>
                    <a:p>
                      <a:pPr algn="just"/>
                      <a:r>
                        <a:rPr lang="en-US" sz="4000">
                          <a:effectLst/>
                          <a:latin typeface="Times New Roman" panose="02020603050405020304" pitchFamily="18" charset="0"/>
                          <a:cs typeface="Times New Roman" panose="02020603050405020304" pitchFamily="18" charset="0"/>
                        </a:rPr>
                        <a:t>3. Chiết lỏng-rắn</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c. </a:t>
                      </a:r>
                      <a:r>
                        <a:rPr lang="en-US" sz="4000" dirty="0" err="1">
                          <a:effectLst/>
                          <a:latin typeface="Times New Roman" panose="02020603050405020304" pitchFamily="18" charset="0"/>
                          <a:cs typeface="Times New Roman" panose="02020603050405020304" pitchFamily="18" charset="0"/>
                        </a:rPr>
                        <a:t>Ngâm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rượu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dầu</a:t>
                      </a:r>
                      <a:r>
                        <a:rPr lang="en-US" sz="4000" dirty="0">
                          <a:effectLst/>
                          <a:latin typeface="Times New Roman" panose="02020603050405020304" pitchFamily="18" charset="0"/>
                          <a:cs typeface="Times New Roman" panose="02020603050405020304" pitchFamily="18" charset="0"/>
                        </a:rPr>
                        <a:t> tram,…</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4549377"/>
                  </a:ext>
                </a:extLst>
              </a:tr>
              <a:tr h="2938278">
                <a:tc>
                  <a:txBody>
                    <a:bodyPr/>
                    <a:lstStyle/>
                    <a:p>
                      <a:pPr algn="just"/>
                      <a:r>
                        <a:rPr lang="en-US" sz="4000">
                          <a:effectLst/>
                          <a:latin typeface="Times New Roman" panose="02020603050405020304" pitchFamily="18" charset="0"/>
                          <a:cs typeface="Times New Roman" panose="02020603050405020304" pitchFamily="18" charset="0"/>
                        </a:rPr>
                        <a:t>4. Ứng dụng</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d. </a:t>
                      </a:r>
                      <a:r>
                        <a:rPr lang="en-US" sz="4000" dirty="0" err="1">
                          <a:effectLst/>
                          <a:latin typeface="Times New Roman" panose="02020603050405020304" pitchFamily="18" charset="0"/>
                          <a:cs typeface="Times New Roman" panose="02020603050405020304" pitchFamily="18" charset="0"/>
                        </a:rPr>
                        <a:t>Dùng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lấy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nó</a:t>
                      </a:r>
                      <a:r>
                        <a:rPr lang="en-US" sz="4000" dirty="0">
                          <a:effectLst/>
                          <a:latin typeface="Times New Roman" panose="02020603050405020304" pitchFamily="18" charset="0"/>
                          <a:cs typeface="Times New Roman" panose="02020603050405020304" pitchFamily="18" charset="0"/>
                        </a:rPr>
                        <a:t> ở </a:t>
                      </a:r>
                      <a:r>
                        <a:rPr lang="en-US" sz="4000" dirty="0" err="1">
                          <a:effectLst/>
                          <a:latin typeface="Times New Roman" panose="02020603050405020304" pitchFamily="18" charset="0"/>
                          <a:cs typeface="Times New Roman" panose="02020603050405020304" pitchFamily="18" charset="0"/>
                        </a:rPr>
                        <a:t>dạng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nhũ</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tương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hoặc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huyền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phù</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lấy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ra </a:t>
                      </a:r>
                      <a:r>
                        <a:rPr lang="en-US" sz="4000" dirty="0" err="1">
                          <a:effectLst/>
                          <a:latin typeface="Times New Roman" panose="02020603050405020304" pitchFamily="18" charset="0"/>
                          <a:cs typeface="Times New Roman" panose="02020603050405020304" pitchFamily="18" charset="0"/>
                        </a:rPr>
                        <a:t>khỏi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hôn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ở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rắn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thường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áp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dụng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ngâm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rượu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thuốc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thổ</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nhưỡng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dư</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lượng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thuốc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bảo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thực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sản</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5882645"/>
                  </a:ext>
                </a:extLst>
              </a:tr>
              <a:tr h="1474438">
                <a:tc>
                  <a:txBody>
                    <a:bodyPr/>
                    <a:lstStyle/>
                    <a:p>
                      <a:pPr algn="just"/>
                      <a:r>
                        <a:rPr lang="en-US" sz="4000">
                          <a:effectLst/>
                          <a:latin typeface="Times New Roman" panose="02020603050405020304" pitchFamily="18" charset="0"/>
                          <a:cs typeface="Times New Roman" panose="02020603050405020304" pitchFamily="18" charset="0"/>
                        </a:rPr>
                        <a:t>5. Ví dụ thực tế</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f.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phương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pháp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biệt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chế</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hỗn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dựa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hòa</a:t>
                      </a:r>
                      <a:r>
                        <a:rPr lang="en-US" sz="4000" dirty="0">
                          <a:effectLst/>
                          <a:latin typeface="Times New Roman" panose="02020603050405020304" pitchFamily="18" charset="0"/>
                          <a:cs typeface="Times New Roman" panose="02020603050405020304" pitchFamily="18" charset="0"/>
                        </a:rPr>
                        <a:t> tan </a:t>
                      </a:r>
                      <a:r>
                        <a:rPr lang="en-US" sz="4000" dirty="0" err="1">
                          <a:effectLst/>
                          <a:latin typeface="Times New Roman" panose="02020603050405020304" pitchFamily="18" charset="0"/>
                          <a:cs typeface="Times New Roman" panose="02020603050405020304" pitchFamily="18" charset="0"/>
                        </a:rPr>
                        <a:t>khác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chúng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hai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trường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trộn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lẫn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nhau</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9342393"/>
                  </a:ext>
                </a:extLst>
              </a:tr>
            </a:tbl>
          </a:graphicData>
        </a:graphic>
      </p:graphicFrame>
    </p:spTree>
    <p:extLst>
      <p:ext uri="{BB962C8B-B14F-4D97-AF65-F5344CB8AC3E}">
        <p14:creationId xmlns:p14="http://schemas.microsoft.com/office/powerpoint/2010/main" val="182995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23">
            <a:extLst>
              <a:ext uri="{FF2B5EF4-FFF2-40B4-BE49-F238E27FC236}">
                <a16:creationId xmlns:a16="http://schemas.microsoft.com/office/drawing/2014/main" id="{F12CA9A3-268C-D0BC-6B9F-BC94943E8EAD}"/>
              </a:ext>
            </a:extLst>
          </p:cNvPr>
          <p:cNvSpPr txBox="1">
            <a:spLocks/>
          </p:cNvSpPr>
          <p:nvPr/>
        </p:nvSpPr>
        <p:spPr>
          <a:xfrm>
            <a:off x="1219280" y="1412893"/>
            <a:ext cx="21947029" cy="5303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highlight>
                  <a:srgbClr val="FFFF00"/>
                </a:highlight>
              </a:rPr>
              <a:t>Phiếu số 5</a:t>
            </a:r>
          </a:p>
        </p:txBody>
      </p:sp>
      <p:sp>
        <p:nvSpPr>
          <p:cNvPr id="3" name="Google Shape;62;p23">
            <a:extLst>
              <a:ext uri="{FF2B5EF4-FFF2-40B4-BE49-F238E27FC236}">
                <a16:creationId xmlns:a16="http://schemas.microsoft.com/office/drawing/2014/main" id="{25941548-B7FE-185E-1DC0-D479B31D0B60}"/>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9</a:t>
            </a:fld>
            <a:endParaRPr lang="en-US"/>
          </a:p>
        </p:txBody>
      </p:sp>
      <p:sp>
        <p:nvSpPr>
          <p:cNvPr id="4" name="TextBox 3">
            <a:extLst>
              <a:ext uri="{FF2B5EF4-FFF2-40B4-BE49-F238E27FC236}">
                <a16:creationId xmlns:a16="http://schemas.microsoft.com/office/drawing/2014/main" id="{64146AD5-7ED1-E418-AECF-31BC3827170F}"/>
              </a:ext>
            </a:extLst>
          </p:cNvPr>
          <p:cNvSpPr txBox="1"/>
          <p:nvPr/>
        </p:nvSpPr>
        <p:spPr>
          <a:xfrm>
            <a:off x="12318497" y="3562350"/>
            <a:ext cx="8407903" cy="6186309"/>
          </a:xfrm>
          <a:prstGeom prst="rect">
            <a:avLst/>
          </a:prstGeom>
          <a:noFill/>
        </p:spPr>
        <p:txBody>
          <a:bodyPr wrap="square" rtlCol="0">
            <a:spAutoFit/>
          </a:bodyPr>
          <a:lstStyle/>
          <a:p>
            <a:r>
              <a:rPr lang="vi-VN" sz="6600" dirty="0">
                <a:solidFill>
                  <a:srgbClr val="000000"/>
                </a:solidFill>
                <a:effectLst/>
                <a:latin typeface="Times New Roman" panose="02020603050405020304" pitchFamily="18" charset="0"/>
                <a:ea typeface="Calibri" panose="020F0502020204030204" pitchFamily="34" charset="0"/>
              </a:rPr>
              <a:t>B</a:t>
            </a:r>
            <a:r>
              <a:rPr lang="fr-FR" sz="6600" dirty="0" err="1">
                <a:solidFill>
                  <a:srgbClr val="000000"/>
                </a:solidFill>
                <a:effectLst/>
                <a:latin typeface="Times New Roman" panose="02020603050405020304" pitchFamily="18" charset="0"/>
                <a:ea typeface="Calibri" panose="020F0502020204030204" pitchFamily="34" charset="0"/>
              </a:rPr>
              <a:t>ằng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vi-VN" sz="6600" dirty="0">
                <a:solidFill>
                  <a:srgbClr val="000000"/>
                </a:solidFill>
                <a:effectLst/>
                <a:latin typeface="Times New Roman" panose="02020603050405020304" pitchFamily="18" charset="0"/>
                <a:ea typeface="Calibri" panose="020F0502020204030204" pitchFamily="34" charset="0"/>
              </a:rPr>
              <a:t>bên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người</a:t>
            </a:r>
            <a:r>
              <a:rPr lang="fr-FR" sz="6600" dirty="0">
                <a:solidFill>
                  <a:srgbClr val="000000"/>
                </a:solidFill>
                <a:effectLst/>
                <a:latin typeface="Times New Roman" panose="02020603050405020304" pitchFamily="18" charset="0"/>
                <a:ea typeface="Calibri" panose="020F0502020204030204" pitchFamily="34" charset="0"/>
              </a:rPr>
              <a:t> ta </a:t>
            </a:r>
            <a:r>
              <a:rPr lang="fr-FR" sz="6600" dirty="0" err="1">
                <a:solidFill>
                  <a:srgbClr val="000000"/>
                </a:solidFill>
                <a:effectLst/>
                <a:latin typeface="Times New Roman" panose="02020603050405020304" pitchFamily="18" charset="0"/>
                <a:ea typeface="Calibri" panose="020F0502020204030204" pitchFamily="34" charset="0"/>
              </a:rPr>
              <a:t>đã</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thu</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được</a:t>
            </a:r>
            <a:r>
              <a:rPr lang="fr-FR" sz="6600" dirty="0">
                <a:solidFill>
                  <a:srgbClr val="000000"/>
                </a:solidFill>
                <a:effectLst/>
                <a:latin typeface="Times New Roman" panose="02020603050405020304" pitchFamily="18" charset="0"/>
                <a:ea typeface="Calibri" panose="020F0502020204030204" pitchFamily="34" charset="0"/>
              </a:rPr>
              <a:t> </a:t>
            </a:r>
            <a:r>
              <a:rPr lang="vi-VN" sz="6600" dirty="0">
                <a:solidFill>
                  <a:srgbClr val="000000"/>
                </a:solidFill>
                <a:effectLst/>
                <a:latin typeface="Times New Roman" panose="02020603050405020304" pitchFamily="18" charset="0"/>
                <a:ea typeface="Calibri" panose="020F0502020204030204" pitchFamily="34" charset="0"/>
              </a:rPr>
              <a:t>đường kính trắng tinh khiết. </a:t>
            </a:r>
            <a:r>
              <a:rPr lang="fr-FR" sz="6600" dirty="0">
                <a:solidFill>
                  <a:srgbClr val="000000"/>
                </a:solidFill>
                <a:effectLst/>
                <a:latin typeface="Times New Roman" panose="02020603050405020304" pitchFamily="18" charset="0"/>
                <a:ea typeface="Calibri" panose="020F0502020204030204" pitchFamily="34" charset="0"/>
              </a:rPr>
              <a:t>Nguyên </a:t>
            </a:r>
            <a:r>
              <a:rPr lang="fr-FR" sz="6600" dirty="0" err="1">
                <a:solidFill>
                  <a:srgbClr val="000000"/>
                </a:solidFill>
                <a:effectLst/>
                <a:latin typeface="Times New Roman" panose="02020603050405020304" pitchFamily="18" charset="0"/>
                <a:ea typeface="Calibri" panose="020F0502020204030204" pitchFamily="34" charset="0"/>
              </a:rPr>
              <a:t>tắc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tiến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hành</a:t>
            </a:r>
            <a:r>
              <a:rPr lang="fr-FR" sz="6600" dirty="0">
                <a:latin typeface="Times New Roman" panose="02020603050405020304" pitchFamily="18" charset="0"/>
                <a:ea typeface="Calibri" panose="020F0502020204030204" pitchFamily="34" charset="0"/>
              </a:rPr>
              <a:t> </a:t>
            </a:r>
            <a:r>
              <a:rPr lang="fr-FR" sz="6600" dirty="0" err="1">
                <a:latin typeface="Times New Roman" panose="02020603050405020304" pitchFamily="18" charset="0"/>
                <a:ea typeface="Calibri" panose="020F0502020204030204" pitchFamily="34" charset="0"/>
              </a:rPr>
              <a:t>của</a:t>
            </a:r>
            <a:r>
              <a:rPr lang="fr-FR" sz="6600" dirty="0">
                <a:latin typeface="Times New Roman" panose="02020603050405020304" pitchFamily="18" charset="0"/>
                <a:ea typeface="Calibri" panose="020F0502020204030204" pitchFamily="34" charset="0"/>
              </a:rPr>
              <a:t> </a:t>
            </a:r>
            <a:r>
              <a:rPr lang="fr-FR" sz="6600" dirty="0" err="1">
                <a:latin typeface="Times New Roman" panose="02020603050405020304" pitchFamily="18" charset="0"/>
                <a:ea typeface="Calibri" panose="020F0502020204030204" pitchFamily="34" charset="0"/>
              </a:rPr>
              <a:t>p</a:t>
            </a:r>
            <a:r>
              <a:rPr lang="fr-FR" sz="6600" dirty="0" err="1">
                <a:solidFill>
                  <a:srgbClr val="000000"/>
                </a:solidFill>
                <a:effectLst/>
                <a:latin typeface="Times New Roman" panose="02020603050405020304" pitchFamily="18" charset="0"/>
                <a:ea typeface="Calibri" panose="020F0502020204030204" pitchFamily="34" charset="0"/>
              </a:rPr>
              <a:t>hương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pháp</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đó</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như</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thế</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nào</a:t>
            </a:r>
            <a:r>
              <a:rPr lang="fr-FR" sz="6600" dirty="0">
                <a:solidFill>
                  <a:srgbClr val="000000"/>
                </a:solidFill>
                <a:effectLst/>
                <a:latin typeface="Times New Roman" panose="02020603050405020304" pitchFamily="18" charset="0"/>
                <a:ea typeface="Calibri" panose="020F0502020204030204" pitchFamily="34" charset="0"/>
              </a:rPr>
              <a:t>?</a:t>
            </a:r>
            <a:endParaRPr lang="en-US" sz="13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DA94614-2761-D50A-7359-4DDC9F28A185}"/>
              </a:ext>
            </a:extLst>
          </p:cNvPr>
          <p:cNvPicPr>
            <a:picLocks noChangeAspect="1"/>
          </p:cNvPicPr>
          <p:nvPr/>
        </p:nvPicPr>
        <p:blipFill>
          <a:blip r:embed="rId2"/>
          <a:stretch>
            <a:fillRect/>
          </a:stretch>
        </p:blipFill>
        <p:spPr>
          <a:xfrm>
            <a:off x="2081691" y="3333135"/>
            <a:ext cx="8029688" cy="10384453"/>
          </a:xfrm>
          <a:prstGeom prst="rect">
            <a:avLst/>
          </a:prstGeom>
        </p:spPr>
      </p:pic>
    </p:spTree>
    <p:extLst>
      <p:ext uri="{BB962C8B-B14F-4D97-AF65-F5344CB8AC3E}">
        <p14:creationId xmlns:p14="http://schemas.microsoft.com/office/powerpoint/2010/main" val="650281503"/>
      </p:ext>
    </p:extLst>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2612</Words>
  <Application>Microsoft Office PowerPoint</Application>
  <PresentationFormat>Custom</PresentationFormat>
  <Paragraphs>271</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Questrial</vt:lpstr>
      <vt:lpstr>Times New Roman (Headings)</vt:lpstr>
      <vt:lpstr>Arial</vt:lpstr>
      <vt:lpstr>Times New Roman</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Ngọc Lê Nguyễn</cp:lastModifiedBy>
  <cp:revision>21</cp:revision>
  <dcterms:created xsi:type="dcterms:W3CDTF">2013-08-07T06:38:09Z</dcterms:created>
  <dcterms:modified xsi:type="dcterms:W3CDTF">2023-06-06T03:47:08Z</dcterms:modified>
</cp:coreProperties>
</file>