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31" r:id="rId3"/>
    <p:sldId id="267" r:id="rId4"/>
    <p:sldId id="269" r:id="rId5"/>
    <p:sldId id="333" r:id="rId6"/>
    <p:sldId id="332" r:id="rId7"/>
    <p:sldId id="313" r:id="rId8"/>
    <p:sldId id="351" r:id="rId9"/>
    <p:sldId id="334" r:id="rId10"/>
    <p:sldId id="336" r:id="rId11"/>
    <p:sldId id="321" r:id="rId12"/>
    <p:sldId id="352" r:id="rId13"/>
    <p:sldId id="353" r:id="rId14"/>
    <p:sldId id="354" r:id="rId15"/>
    <p:sldId id="355" r:id="rId16"/>
    <p:sldId id="356" r:id="rId17"/>
    <p:sldId id="357" r:id="rId18"/>
    <p:sldId id="314" r:id="rId19"/>
    <p:sldId id="343" r:id="rId20"/>
    <p:sldId id="350" r:id="rId21"/>
    <p:sldId id="345" r:id="rId22"/>
    <p:sldId id="294" r:id="rId23"/>
    <p:sldId id="295" r:id="rId24"/>
    <p:sldId id="296" r:id="rId25"/>
    <p:sldId id="297" r:id="rId26"/>
    <p:sldId id="299"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96"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31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996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21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3/13/2023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pic>
        <p:nvPicPr>
          <p:cNvPr id="13" name="Picture 12"/>
          <p:cNvPicPr>
            <a:picLocks noChangeAspect="1"/>
          </p:cNvPicPr>
          <p:nvPr userDrawn="1"/>
        </p:nvPicPr>
        <p:blipFill>
          <a:blip r:embed="rId19"/>
          <a:stretch>
            <a:fillRect/>
          </a:stretch>
        </p:blipFill>
        <p:spPr>
          <a:xfrm>
            <a:off x="0" y="-37331"/>
            <a:ext cx="12192000" cy="6895331"/>
          </a:xfrm>
          <a:prstGeom prst="rect">
            <a:avLst/>
          </a:prstGeom>
        </p:spPr>
      </p:pic>
      <p:sp>
        <p:nvSpPr>
          <p:cNvPr id="12" name="TextBox 9">
            <a:extLst>
              <a:ext uri="{FF2B5EF4-FFF2-40B4-BE49-F238E27FC236}">
                <a16:creationId xmlns:a16="http://schemas.microsoft.com/office/drawing/2014/main" id="{FE798370-27E2-9F41-A466-FC64C7FFD70A}"/>
              </a:ext>
            </a:extLst>
          </p:cNvPr>
          <p:cNvSpPr txBox="1"/>
          <p:nvPr userDrawn="1"/>
        </p:nvSpPr>
        <p:spPr>
          <a:xfrm>
            <a:off x="8264106" y="71082"/>
            <a:ext cx="3763125"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tx1"/>
                </a:solidFill>
              </a:rPr>
              <a:t>Lesson 2.3: Pronunciation &amp; Speaking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3083528"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tx1"/>
                </a:solidFill>
              </a:rPr>
              <a:t>Unit 2: Life in the Country</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chemeClr val="tx1"/>
                </a:solidFill>
                <a:effectLst/>
              </a:rPr>
              <a:t>Tiếng</a:t>
            </a:r>
            <a:r>
              <a:rPr lang="en-US" sz="1600" baseline="0" dirty="0">
                <a:solidFill>
                  <a:schemeClr val="tx1"/>
                </a:solidFill>
                <a:effectLst/>
              </a:rPr>
              <a:t> </a:t>
            </a:r>
            <a:r>
              <a:rPr lang="en-US" sz="1600" baseline="0" dirty="0" err="1">
                <a:solidFill>
                  <a:schemeClr val="tx1"/>
                </a:solidFill>
                <a:effectLst/>
              </a:rPr>
              <a:t>Anh</a:t>
            </a:r>
            <a:r>
              <a:rPr lang="en-US" sz="1600" baseline="0">
                <a:solidFill>
                  <a:schemeClr val="tx1"/>
                </a:solidFill>
                <a:effectLst/>
              </a:rPr>
              <a:t> 8 </a:t>
            </a:r>
            <a:r>
              <a:rPr lang="en-US" sz="1600" baseline="0" dirty="0" err="1">
                <a:solidFill>
                  <a:schemeClr val="tx1"/>
                </a:solidFill>
                <a:effectLst/>
              </a:rPr>
              <a:t>i</a:t>
            </a:r>
            <a:r>
              <a:rPr lang="en-US" sz="1600" baseline="0" dirty="0">
                <a:solidFill>
                  <a:schemeClr val="tx1"/>
                </a:solidFill>
                <a:effectLst/>
              </a:rPr>
              <a:t>-Learn Smart World </a:t>
            </a:r>
            <a:endParaRPr lang="en-US" sz="1600" dirty="0">
              <a:solidFill>
                <a:schemeClr val="tx1"/>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20"/>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chemeClr val="tx1"/>
                </a:solidFill>
                <a:effectLst/>
              </a:rPr>
              <a:t>DTP Education Solutions </a:t>
            </a:r>
            <a:endParaRPr lang="en-US" sz="1600" dirty="0">
              <a:solidFill>
                <a:schemeClr val="tx1"/>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89" r:id="rId13"/>
    <p:sldLayoutId id="2147483690" r:id="rId14"/>
    <p:sldLayoutId id="2147483691" r:id="rId15"/>
    <p:sldLayoutId id="2147483695" r:id="rId16"/>
    <p:sldLayoutId id="214748369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32608" cy="6858000"/>
          </a:xfrm>
          <a:prstGeom prst="rect">
            <a:avLst/>
          </a:prstGeom>
        </p:spPr>
      </p:pic>
      <p:sp>
        <p:nvSpPr>
          <p:cNvPr id="3" name="TextBox 2"/>
          <p:cNvSpPr txBox="1"/>
          <p:nvPr/>
        </p:nvSpPr>
        <p:spPr>
          <a:xfrm>
            <a:off x="6291353" y="2974496"/>
            <a:ext cx="5253486" cy="2062103"/>
          </a:xfrm>
          <a:prstGeom prst="rect">
            <a:avLst/>
          </a:prstGeom>
          <a:noFill/>
        </p:spPr>
        <p:txBody>
          <a:bodyPr wrap="square" rtlCol="0">
            <a:spAutoFit/>
          </a:bodyPr>
          <a:lstStyle/>
          <a:p>
            <a:pPr lvl="0" algn="ctr"/>
            <a:r>
              <a:rPr lang="en-US" sz="3200" b="1" dirty="0">
                <a:solidFill>
                  <a:srgbClr val="0070C0"/>
                </a:solidFill>
              </a:rPr>
              <a:t>Unit 2: Life in the Country</a:t>
            </a:r>
            <a:endParaRPr lang="en-US" sz="2000" b="1" dirty="0">
              <a:solidFill>
                <a:srgbClr val="0070C0"/>
              </a:solidFill>
            </a:endParaRPr>
          </a:p>
          <a:p>
            <a:pPr lvl="0" algn="ctr"/>
            <a:r>
              <a:rPr lang="en-US" sz="3200" b="1" dirty="0">
                <a:solidFill>
                  <a:srgbClr val="00B050"/>
                </a:solidFill>
              </a:rPr>
              <a:t>Lesson 2.3: </a:t>
            </a:r>
          </a:p>
          <a:p>
            <a:pPr lvl="0" algn="ctr"/>
            <a:r>
              <a:rPr lang="en-US" sz="3200" b="1" dirty="0">
                <a:solidFill>
                  <a:srgbClr val="00B050"/>
                </a:solidFill>
              </a:rPr>
              <a:t>Pronunciation &amp; Speaking</a:t>
            </a:r>
          </a:p>
          <a:p>
            <a:pPr lvl="0" algn="ctr"/>
            <a:r>
              <a:rPr lang="en-US" sz="3200" dirty="0">
                <a:solidFill>
                  <a:srgbClr val="FF0000"/>
                </a:solidFill>
              </a:rPr>
              <a:t>Pages</a:t>
            </a:r>
            <a:r>
              <a:rPr lang="en-US" sz="3200" dirty="0">
                <a:solidFill>
                  <a:prstClr val="black"/>
                </a:solidFill>
              </a:rPr>
              <a:t> </a:t>
            </a:r>
            <a:r>
              <a:rPr lang="en-US" sz="3200" dirty="0">
                <a:solidFill>
                  <a:srgbClr val="FF0000"/>
                </a:solidFill>
              </a:rPr>
              <a:t>20 &amp; 21</a:t>
            </a: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8878" y="633387"/>
            <a:ext cx="8764260" cy="1200329"/>
          </a:xfrm>
          <a:prstGeom prst="rect">
            <a:avLst/>
          </a:prstGeom>
        </p:spPr>
        <p:txBody>
          <a:bodyPr wrap="square">
            <a:spAutoFit/>
          </a:bodyPr>
          <a:lstStyle/>
          <a:p>
            <a:r>
              <a:rPr lang="en-US" sz="3600" dirty="0">
                <a:solidFill>
                  <a:schemeClr val="accent5"/>
                </a:solidFill>
              </a:rPr>
              <a:t>Listen and cross out the sentence whose intonation doesn’t rise.</a:t>
            </a:r>
          </a:p>
        </p:txBody>
      </p:sp>
      <p:sp>
        <p:nvSpPr>
          <p:cNvPr id="3" name="Rectangle 2"/>
          <p:cNvSpPr/>
          <p:nvPr/>
        </p:nvSpPr>
        <p:spPr>
          <a:xfrm>
            <a:off x="353683" y="612475"/>
            <a:ext cx="171665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c</a:t>
            </a:r>
          </a:p>
        </p:txBody>
      </p:sp>
      <p:sp>
        <p:nvSpPr>
          <p:cNvPr id="13" name="Rectangle 12"/>
          <p:cNvSpPr/>
          <p:nvPr/>
        </p:nvSpPr>
        <p:spPr>
          <a:xfrm>
            <a:off x="2289006" y="4829578"/>
            <a:ext cx="8666209" cy="1200329"/>
          </a:xfrm>
          <a:prstGeom prst="rect">
            <a:avLst/>
          </a:prstGeom>
        </p:spPr>
        <p:txBody>
          <a:bodyPr wrap="square">
            <a:spAutoFit/>
          </a:bodyPr>
          <a:lstStyle/>
          <a:p>
            <a:r>
              <a:rPr lang="en-US" sz="3600" dirty="0">
                <a:solidFill>
                  <a:srgbClr val="0070C0"/>
                </a:solidFill>
              </a:rPr>
              <a:t>Read the sentences with the rising intonation to a partner.</a:t>
            </a:r>
          </a:p>
        </p:txBody>
      </p:sp>
      <p:sp>
        <p:nvSpPr>
          <p:cNvPr id="14" name="Rectangle 13"/>
          <p:cNvSpPr/>
          <p:nvPr/>
        </p:nvSpPr>
        <p:spPr>
          <a:xfrm>
            <a:off x="439947" y="4827756"/>
            <a:ext cx="171665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d</a:t>
            </a:r>
          </a:p>
        </p:txBody>
      </p:sp>
      <p:sp>
        <p:nvSpPr>
          <p:cNvPr id="11" name="TextBox 10">
            <a:extLst>
              <a:ext uri="{FF2B5EF4-FFF2-40B4-BE49-F238E27FC236}">
                <a16:creationId xmlns:a16="http://schemas.microsoft.com/office/drawing/2014/main" id="{AEE320F2-88FB-3772-1498-56B97723BC1C}"/>
              </a:ext>
            </a:extLst>
          </p:cNvPr>
          <p:cNvSpPr txBox="1"/>
          <p:nvPr/>
        </p:nvSpPr>
        <p:spPr>
          <a:xfrm>
            <a:off x="2278878" y="1929843"/>
            <a:ext cx="6128238" cy="2232021"/>
          </a:xfrm>
          <a:prstGeom prst="rect">
            <a:avLst/>
          </a:prstGeom>
          <a:noFill/>
        </p:spPr>
        <p:txBody>
          <a:bodyPr wrap="square">
            <a:spAutoFit/>
          </a:bodyPr>
          <a:lstStyle/>
          <a:p>
            <a:pPr>
              <a:lnSpc>
                <a:spcPct val="150000"/>
              </a:lnSpc>
            </a:pPr>
            <a:r>
              <a:rPr lang="en-US" sz="3200" dirty="0">
                <a:solidFill>
                  <a:srgbClr val="0070C0"/>
                </a:solidFill>
              </a:rPr>
              <a:t>Does he love to pick flowers?</a:t>
            </a:r>
          </a:p>
          <a:p>
            <a:pPr>
              <a:lnSpc>
                <a:spcPct val="150000"/>
              </a:lnSpc>
            </a:pPr>
            <a:r>
              <a:rPr lang="en-US" sz="3200" dirty="0">
                <a:solidFill>
                  <a:srgbClr val="0070C0"/>
                </a:solidFill>
              </a:rPr>
              <a:t>Do they prefer to play soccer?</a:t>
            </a:r>
          </a:p>
          <a:p>
            <a:pPr>
              <a:lnSpc>
                <a:spcPct val="150000"/>
              </a:lnSpc>
            </a:pPr>
            <a:r>
              <a:rPr lang="en-US" sz="3200" dirty="0">
                <a:solidFill>
                  <a:srgbClr val="0070C0"/>
                </a:solidFill>
              </a:rPr>
              <a:t>Do you like to visit the country?</a:t>
            </a:r>
          </a:p>
        </p:txBody>
      </p:sp>
      <p:pic>
        <p:nvPicPr>
          <p:cNvPr id="12" name="CD1 TRACK 24">
            <a:hlinkClick r:id="" action="ppaction://media"/>
            <a:extLst>
              <a:ext uri="{FF2B5EF4-FFF2-40B4-BE49-F238E27FC236}">
                <a16:creationId xmlns:a16="http://schemas.microsoft.com/office/drawing/2014/main" id="{8B279534-F887-A4EF-4201-F0AAC9A807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40267" y="1210331"/>
            <a:ext cx="609600" cy="609600"/>
          </a:xfrm>
          <a:prstGeom prst="rect">
            <a:avLst/>
          </a:prstGeom>
        </p:spPr>
      </p:pic>
      <p:cxnSp>
        <p:nvCxnSpPr>
          <p:cNvPr id="16" name="Straight Arrow Connector 15">
            <a:extLst>
              <a:ext uri="{FF2B5EF4-FFF2-40B4-BE49-F238E27FC236}">
                <a16:creationId xmlns:a16="http://schemas.microsoft.com/office/drawing/2014/main" id="{2201B030-0E46-1155-47FA-44623DBDBEBD}"/>
              </a:ext>
            </a:extLst>
          </p:cNvPr>
          <p:cNvCxnSpPr/>
          <p:nvPr/>
        </p:nvCxnSpPr>
        <p:spPr>
          <a:xfrm flipV="1">
            <a:off x="5770684" y="1986116"/>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ADF519A8-860E-6C0E-AA7B-23516B1B4F21}"/>
              </a:ext>
            </a:extLst>
          </p:cNvPr>
          <p:cNvCxnSpPr/>
          <p:nvPr/>
        </p:nvCxnSpPr>
        <p:spPr>
          <a:xfrm flipV="1">
            <a:off x="6096000" y="2747124"/>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8A402B9E-A04D-7022-7E87-EDFDEB861B1C}"/>
              </a:ext>
            </a:extLst>
          </p:cNvPr>
          <p:cNvCxnSpPr>
            <a:cxnSpLocks/>
          </p:cNvCxnSpPr>
          <p:nvPr/>
        </p:nvCxnSpPr>
        <p:spPr>
          <a:xfrm>
            <a:off x="6034865" y="3508132"/>
            <a:ext cx="1292058" cy="232119"/>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3621C62D-4D7C-894D-3426-A297729894A0}"/>
              </a:ext>
            </a:extLst>
          </p:cNvPr>
          <p:cNvCxnSpPr/>
          <p:nvPr/>
        </p:nvCxnSpPr>
        <p:spPr>
          <a:xfrm>
            <a:off x="2289007" y="3873485"/>
            <a:ext cx="52709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72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12"/>
                </p:tgtEl>
              </p:cMediaNode>
            </p:audio>
          </p:childTnLst>
        </p:cTn>
      </p:par>
    </p:tnLst>
    <p:bldLst>
      <p:bldP spid="13"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a:t>
            </a:r>
            <a:r>
              <a:rPr lang="en-US" sz="3600" dirty="0" smtClean="0">
                <a:solidFill>
                  <a:schemeClr val="bg1"/>
                </a:solidFill>
              </a:rPr>
              <a:t>Practice  </a:t>
            </a:r>
            <a:endParaRPr lang="en-US" sz="3600" dirty="0">
              <a:solidFill>
                <a:schemeClr val="bg1"/>
              </a:solidFill>
            </a:endParaRPr>
          </a:p>
        </p:txBody>
      </p:sp>
    </p:spTree>
    <p:extLst>
      <p:ext uri="{BB962C8B-B14F-4D97-AF65-F5344CB8AC3E}">
        <p14:creationId xmlns:p14="http://schemas.microsoft.com/office/powerpoint/2010/main" val="3534669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464098-4291-8B4F-ACC6-611BE9FA7076}"/>
              </a:ext>
            </a:extLst>
          </p:cNvPr>
          <p:cNvSpPr/>
          <p:nvPr/>
        </p:nvSpPr>
        <p:spPr>
          <a:xfrm>
            <a:off x="1433146" y="569640"/>
            <a:ext cx="9311054" cy="1077218"/>
          </a:xfrm>
          <a:prstGeom prst="rect">
            <a:avLst/>
          </a:prstGeom>
        </p:spPr>
        <p:txBody>
          <a:bodyPr wrap="square">
            <a:spAutoFit/>
          </a:bodyPr>
          <a:lstStyle/>
          <a:p>
            <a:r>
              <a:rPr lang="en-US" sz="3200" dirty="0">
                <a:solidFill>
                  <a:srgbClr val="0070C0"/>
                </a:solidFill>
              </a:rPr>
              <a:t>In pairs: Ask and answer about what young people like to do in these places.</a:t>
            </a:r>
          </a:p>
        </p:txBody>
      </p:sp>
      <p:sp>
        <p:nvSpPr>
          <p:cNvPr id="6" name="Speech Bubble: Oval 5">
            <a:extLst>
              <a:ext uri="{FF2B5EF4-FFF2-40B4-BE49-F238E27FC236}">
                <a16:creationId xmlns:a16="http://schemas.microsoft.com/office/drawing/2014/main" id="{C763AAB1-B54E-1790-6FA0-F64B43499D81}"/>
              </a:ext>
            </a:extLst>
          </p:cNvPr>
          <p:cNvSpPr/>
          <p:nvPr/>
        </p:nvSpPr>
        <p:spPr>
          <a:xfrm>
            <a:off x="985187" y="1653986"/>
            <a:ext cx="4764982"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What do young </a:t>
            </a:r>
          </a:p>
          <a:p>
            <a:pPr algn="ctr"/>
            <a:r>
              <a:rPr lang="en-US" sz="3200" dirty="0"/>
              <a:t>people like to do in Summerdale?</a:t>
            </a:r>
          </a:p>
        </p:txBody>
      </p:sp>
      <p:sp>
        <p:nvSpPr>
          <p:cNvPr id="7" name="Speech Bubble: Oval 6">
            <a:extLst>
              <a:ext uri="{FF2B5EF4-FFF2-40B4-BE49-F238E27FC236}">
                <a16:creationId xmlns:a16="http://schemas.microsoft.com/office/drawing/2014/main" id="{E284F925-4B1E-9D5E-F61E-845763DFA906}"/>
              </a:ext>
            </a:extLst>
          </p:cNvPr>
          <p:cNvSpPr/>
          <p:nvPr/>
        </p:nvSpPr>
        <p:spPr>
          <a:xfrm>
            <a:off x="800550" y="4134244"/>
            <a:ext cx="4949619"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They like to play </a:t>
            </a:r>
          </a:p>
          <a:p>
            <a:pPr algn="ctr"/>
            <a:r>
              <a:rPr lang="en-US" sz="3200" dirty="0"/>
              <a:t>shuttlecock. They often play at the park.</a:t>
            </a:r>
          </a:p>
        </p:txBody>
      </p:sp>
      <p:pic>
        <p:nvPicPr>
          <p:cNvPr id="9" name="Picture 8">
            <a:extLst>
              <a:ext uri="{FF2B5EF4-FFF2-40B4-BE49-F238E27FC236}">
                <a16:creationId xmlns:a16="http://schemas.microsoft.com/office/drawing/2014/main" id="{D21955B7-5F75-C7A7-55A4-FFBCDADAD0B5}"/>
              </a:ext>
            </a:extLst>
          </p:cNvPr>
          <p:cNvPicPr>
            <a:picLocks noChangeAspect="1"/>
          </p:cNvPicPr>
          <p:nvPr/>
        </p:nvPicPr>
        <p:blipFill>
          <a:blip r:embed="rId2"/>
          <a:stretch>
            <a:fillRect/>
          </a:stretch>
        </p:blipFill>
        <p:spPr>
          <a:xfrm>
            <a:off x="6723188" y="1646858"/>
            <a:ext cx="4115374" cy="4239217"/>
          </a:xfrm>
          <a:prstGeom prst="rect">
            <a:avLst/>
          </a:prstGeom>
        </p:spPr>
      </p:pic>
    </p:spTree>
    <p:extLst>
      <p:ext uri="{BB962C8B-B14F-4D97-AF65-F5344CB8AC3E}">
        <p14:creationId xmlns:p14="http://schemas.microsoft.com/office/powerpoint/2010/main" val="340690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5385AE-4D9A-2979-3C6A-957C4E68E845}"/>
              </a:ext>
            </a:extLst>
          </p:cNvPr>
          <p:cNvPicPr>
            <a:picLocks noChangeAspect="1"/>
          </p:cNvPicPr>
          <p:nvPr/>
        </p:nvPicPr>
        <p:blipFill>
          <a:blip r:embed="rId2"/>
          <a:stretch>
            <a:fillRect/>
          </a:stretch>
        </p:blipFill>
        <p:spPr>
          <a:xfrm>
            <a:off x="5424852" y="1514019"/>
            <a:ext cx="6625517" cy="3801948"/>
          </a:xfrm>
          <a:prstGeom prst="rect">
            <a:avLst/>
          </a:prstGeom>
        </p:spPr>
      </p:pic>
      <p:sp>
        <p:nvSpPr>
          <p:cNvPr id="4" name="Speech Bubble: Oval 3">
            <a:extLst>
              <a:ext uri="{FF2B5EF4-FFF2-40B4-BE49-F238E27FC236}">
                <a16:creationId xmlns:a16="http://schemas.microsoft.com/office/drawing/2014/main" id="{69145B67-FC06-3442-9287-2060DC9106B0}"/>
              </a:ext>
            </a:extLst>
          </p:cNvPr>
          <p:cNvSpPr/>
          <p:nvPr/>
        </p:nvSpPr>
        <p:spPr>
          <a:xfrm>
            <a:off x="431272" y="1028699"/>
            <a:ext cx="4597927"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Do young people </a:t>
            </a:r>
          </a:p>
          <a:p>
            <a:pPr algn="ctr"/>
            <a:r>
              <a:rPr lang="en-US" sz="3200" dirty="0"/>
              <a:t>like to play spinning tops in Greenville?</a:t>
            </a:r>
          </a:p>
        </p:txBody>
      </p:sp>
      <p:sp>
        <p:nvSpPr>
          <p:cNvPr id="6" name="Speech Bubble: Oval 5">
            <a:extLst>
              <a:ext uri="{FF2B5EF4-FFF2-40B4-BE49-F238E27FC236}">
                <a16:creationId xmlns:a16="http://schemas.microsoft.com/office/drawing/2014/main" id="{2C0EDC21-289D-981D-3B62-4CB88212A7F1}"/>
              </a:ext>
            </a:extLst>
          </p:cNvPr>
          <p:cNvSpPr/>
          <p:nvPr/>
        </p:nvSpPr>
        <p:spPr>
          <a:xfrm>
            <a:off x="776160" y="3756014"/>
            <a:ext cx="4569561"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No, they don't. </a:t>
            </a:r>
          </a:p>
          <a:p>
            <a:pPr algn="ctr"/>
            <a:r>
              <a:rPr lang="en-US" sz="3200" dirty="0"/>
              <a:t>They prefer to pick flowers.</a:t>
            </a:r>
          </a:p>
        </p:txBody>
      </p:sp>
    </p:spTree>
    <p:extLst>
      <p:ext uri="{BB962C8B-B14F-4D97-AF65-F5344CB8AC3E}">
        <p14:creationId xmlns:p14="http://schemas.microsoft.com/office/powerpoint/2010/main" val="150666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0F235-68B5-4281-6078-624F63CAB67B}"/>
              </a:ext>
            </a:extLst>
          </p:cNvPr>
          <p:cNvPicPr>
            <a:picLocks noChangeAspect="1"/>
          </p:cNvPicPr>
          <p:nvPr/>
        </p:nvPicPr>
        <p:blipFill>
          <a:blip r:embed="rId2"/>
          <a:stretch>
            <a:fillRect/>
          </a:stretch>
        </p:blipFill>
        <p:spPr>
          <a:xfrm>
            <a:off x="7548286" y="1432124"/>
            <a:ext cx="3953427" cy="4134427"/>
          </a:xfrm>
          <a:prstGeom prst="rect">
            <a:avLst/>
          </a:prstGeom>
        </p:spPr>
      </p:pic>
      <p:sp>
        <p:nvSpPr>
          <p:cNvPr id="4" name="Speech Bubble: Oval 3">
            <a:extLst>
              <a:ext uri="{FF2B5EF4-FFF2-40B4-BE49-F238E27FC236}">
                <a16:creationId xmlns:a16="http://schemas.microsoft.com/office/drawing/2014/main" id="{8D6DD61D-5BB9-04C5-8E5B-209E05F53D45}"/>
              </a:ext>
            </a:extLst>
          </p:cNvPr>
          <p:cNvSpPr/>
          <p:nvPr/>
        </p:nvSpPr>
        <p:spPr>
          <a:xfrm>
            <a:off x="923642" y="1028699"/>
            <a:ext cx="4597927"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What do young </a:t>
            </a:r>
          </a:p>
          <a:p>
            <a:pPr algn="ctr"/>
            <a:r>
              <a:rPr lang="en-US" sz="3200" dirty="0"/>
              <a:t>people like to do</a:t>
            </a:r>
          </a:p>
          <a:p>
            <a:pPr algn="ctr"/>
            <a:r>
              <a:rPr lang="en-US" sz="3200" dirty="0"/>
              <a:t> in Riverton?</a:t>
            </a:r>
          </a:p>
        </p:txBody>
      </p:sp>
      <p:sp>
        <p:nvSpPr>
          <p:cNvPr id="5" name="Speech Bubble: Oval 4">
            <a:extLst>
              <a:ext uri="{FF2B5EF4-FFF2-40B4-BE49-F238E27FC236}">
                <a16:creationId xmlns:a16="http://schemas.microsoft.com/office/drawing/2014/main" id="{170DFBAA-C63D-3BC7-E3DE-76433B8ECE5E}"/>
              </a:ext>
            </a:extLst>
          </p:cNvPr>
          <p:cNvSpPr/>
          <p:nvPr/>
        </p:nvSpPr>
        <p:spPr>
          <a:xfrm>
            <a:off x="1022345" y="3975821"/>
            <a:ext cx="4569561"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They like to play </a:t>
            </a:r>
          </a:p>
          <a:p>
            <a:pPr algn="ctr"/>
            <a:r>
              <a:rPr lang="en-US" sz="3200" dirty="0"/>
              <a:t>Tug of war. They always play at school.</a:t>
            </a:r>
          </a:p>
        </p:txBody>
      </p:sp>
    </p:spTree>
    <p:extLst>
      <p:ext uri="{BB962C8B-B14F-4D97-AF65-F5344CB8AC3E}">
        <p14:creationId xmlns:p14="http://schemas.microsoft.com/office/powerpoint/2010/main" val="50237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211D1-29C2-3778-F444-8A5AB3B2F524}"/>
              </a:ext>
            </a:extLst>
          </p:cNvPr>
          <p:cNvPicPr>
            <a:picLocks noChangeAspect="1"/>
          </p:cNvPicPr>
          <p:nvPr/>
        </p:nvPicPr>
        <p:blipFill>
          <a:blip r:embed="rId2"/>
          <a:stretch>
            <a:fillRect/>
          </a:stretch>
        </p:blipFill>
        <p:spPr>
          <a:xfrm>
            <a:off x="5310553" y="1525107"/>
            <a:ext cx="6583741" cy="3763385"/>
          </a:xfrm>
          <a:prstGeom prst="rect">
            <a:avLst/>
          </a:prstGeom>
        </p:spPr>
      </p:pic>
      <p:sp>
        <p:nvSpPr>
          <p:cNvPr id="4" name="Speech Bubble: Oval 3">
            <a:extLst>
              <a:ext uri="{FF2B5EF4-FFF2-40B4-BE49-F238E27FC236}">
                <a16:creationId xmlns:a16="http://schemas.microsoft.com/office/drawing/2014/main" id="{F8852066-1F36-DA23-85BB-EA38E5591E4D}"/>
              </a:ext>
            </a:extLst>
          </p:cNvPr>
          <p:cNvSpPr/>
          <p:nvPr/>
        </p:nvSpPr>
        <p:spPr>
          <a:xfrm>
            <a:off x="269339" y="1035794"/>
            <a:ext cx="4597927"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Do young people</a:t>
            </a:r>
          </a:p>
          <a:p>
            <a:pPr algn="ctr"/>
            <a:r>
              <a:rPr lang="en-US" sz="3200" dirty="0"/>
              <a:t>like to </a:t>
            </a:r>
            <a:r>
              <a:rPr lang="en-US" sz="3200" dirty="0" smtClean="0"/>
              <a:t>herd buffalo </a:t>
            </a:r>
            <a:r>
              <a:rPr lang="en-US" sz="3200" dirty="0"/>
              <a:t>in Mapleton?</a:t>
            </a:r>
          </a:p>
        </p:txBody>
      </p:sp>
      <p:sp>
        <p:nvSpPr>
          <p:cNvPr id="5" name="Speech Bubble: Oval 4">
            <a:extLst>
              <a:ext uri="{FF2B5EF4-FFF2-40B4-BE49-F238E27FC236}">
                <a16:creationId xmlns:a16="http://schemas.microsoft.com/office/drawing/2014/main" id="{7CC5498F-A012-505F-8933-3882260781F5}"/>
              </a:ext>
            </a:extLst>
          </p:cNvPr>
          <p:cNvSpPr/>
          <p:nvPr/>
        </p:nvSpPr>
        <p:spPr>
          <a:xfrm>
            <a:off x="405201" y="3808767"/>
            <a:ext cx="4569561"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No, they don’t. </a:t>
            </a:r>
          </a:p>
          <a:p>
            <a:pPr algn="ctr"/>
            <a:r>
              <a:rPr lang="en-US" sz="3200" dirty="0"/>
              <a:t>They prefer to jump rope.</a:t>
            </a:r>
          </a:p>
        </p:txBody>
      </p:sp>
    </p:spTree>
    <p:extLst>
      <p:ext uri="{BB962C8B-B14F-4D97-AF65-F5344CB8AC3E}">
        <p14:creationId xmlns:p14="http://schemas.microsoft.com/office/powerpoint/2010/main" val="415532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9BBA8-1132-EED6-371B-583DEB5F103C}"/>
              </a:ext>
            </a:extLst>
          </p:cNvPr>
          <p:cNvPicPr>
            <a:picLocks noChangeAspect="1"/>
          </p:cNvPicPr>
          <p:nvPr/>
        </p:nvPicPr>
        <p:blipFill>
          <a:blip r:embed="rId2"/>
          <a:stretch>
            <a:fillRect/>
          </a:stretch>
        </p:blipFill>
        <p:spPr>
          <a:xfrm>
            <a:off x="7544617" y="1347497"/>
            <a:ext cx="4048690" cy="4163006"/>
          </a:xfrm>
          <a:prstGeom prst="rect">
            <a:avLst/>
          </a:prstGeom>
        </p:spPr>
      </p:pic>
      <p:sp>
        <p:nvSpPr>
          <p:cNvPr id="5" name="Speech Bubble: Oval 4">
            <a:extLst>
              <a:ext uri="{FF2B5EF4-FFF2-40B4-BE49-F238E27FC236}">
                <a16:creationId xmlns:a16="http://schemas.microsoft.com/office/drawing/2014/main" id="{3AC01EE3-C507-821C-18C6-BBFECA073F37}"/>
              </a:ext>
            </a:extLst>
          </p:cNvPr>
          <p:cNvSpPr/>
          <p:nvPr/>
        </p:nvSpPr>
        <p:spPr>
          <a:xfrm>
            <a:off x="1238699" y="1047317"/>
            <a:ext cx="4764982"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What do young </a:t>
            </a:r>
          </a:p>
          <a:p>
            <a:pPr algn="ctr"/>
            <a:r>
              <a:rPr lang="en-US" sz="3200" dirty="0"/>
              <a:t>people like to do in Vermont?</a:t>
            </a:r>
          </a:p>
        </p:txBody>
      </p:sp>
      <p:sp>
        <p:nvSpPr>
          <p:cNvPr id="6" name="Speech Bubble: Oval 5">
            <a:extLst>
              <a:ext uri="{FF2B5EF4-FFF2-40B4-BE49-F238E27FC236}">
                <a16:creationId xmlns:a16="http://schemas.microsoft.com/office/drawing/2014/main" id="{F0408435-067B-3270-9D4B-D0E617D8F0BD}"/>
              </a:ext>
            </a:extLst>
          </p:cNvPr>
          <p:cNvSpPr/>
          <p:nvPr/>
        </p:nvSpPr>
        <p:spPr>
          <a:xfrm>
            <a:off x="1146381" y="3764967"/>
            <a:ext cx="4949619"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They like to herd buffalo. They usually do it at the weekend.</a:t>
            </a:r>
          </a:p>
        </p:txBody>
      </p:sp>
    </p:spTree>
    <p:extLst>
      <p:ext uri="{BB962C8B-B14F-4D97-AF65-F5344CB8AC3E}">
        <p14:creationId xmlns:p14="http://schemas.microsoft.com/office/powerpoint/2010/main" val="66736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57FBE2-3C6B-8501-B0B1-BC208CF648A8}"/>
              </a:ext>
            </a:extLst>
          </p:cNvPr>
          <p:cNvPicPr>
            <a:picLocks noChangeAspect="1"/>
          </p:cNvPicPr>
          <p:nvPr/>
        </p:nvPicPr>
        <p:blipFill>
          <a:blip r:embed="rId2"/>
          <a:stretch>
            <a:fillRect/>
          </a:stretch>
        </p:blipFill>
        <p:spPr>
          <a:xfrm>
            <a:off x="6096000" y="1691141"/>
            <a:ext cx="5869743" cy="3312703"/>
          </a:xfrm>
          <a:prstGeom prst="rect">
            <a:avLst/>
          </a:prstGeom>
        </p:spPr>
      </p:pic>
      <p:sp>
        <p:nvSpPr>
          <p:cNvPr id="5" name="Speech Bubble: Oval 4">
            <a:extLst>
              <a:ext uri="{FF2B5EF4-FFF2-40B4-BE49-F238E27FC236}">
                <a16:creationId xmlns:a16="http://schemas.microsoft.com/office/drawing/2014/main" id="{B171A929-DDAA-6AE5-0CD7-198A995133E3}"/>
              </a:ext>
            </a:extLst>
          </p:cNvPr>
          <p:cNvSpPr/>
          <p:nvPr/>
        </p:nvSpPr>
        <p:spPr>
          <a:xfrm>
            <a:off x="695042" y="888022"/>
            <a:ext cx="4597927"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Do children</a:t>
            </a:r>
          </a:p>
          <a:p>
            <a:pPr algn="ctr"/>
            <a:r>
              <a:rPr lang="en-US" sz="3200" dirty="0"/>
              <a:t>like to play soccer in </a:t>
            </a:r>
            <a:r>
              <a:rPr lang="en-US" sz="3200" dirty="0" err="1"/>
              <a:t>Hornsey</a:t>
            </a:r>
            <a:r>
              <a:rPr lang="en-US" sz="3200" dirty="0"/>
              <a:t>?</a:t>
            </a:r>
          </a:p>
        </p:txBody>
      </p:sp>
      <p:sp>
        <p:nvSpPr>
          <p:cNvPr id="6" name="Speech Bubble: Oval 5">
            <a:extLst>
              <a:ext uri="{FF2B5EF4-FFF2-40B4-BE49-F238E27FC236}">
                <a16:creationId xmlns:a16="http://schemas.microsoft.com/office/drawing/2014/main" id="{0CE0C6D6-6115-3FE5-415E-17965D7DF7A4}"/>
              </a:ext>
            </a:extLst>
          </p:cNvPr>
          <p:cNvSpPr/>
          <p:nvPr/>
        </p:nvSpPr>
        <p:spPr>
          <a:xfrm>
            <a:off x="1124923" y="3729636"/>
            <a:ext cx="4569561"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No, they don’t. </a:t>
            </a:r>
          </a:p>
          <a:p>
            <a:pPr algn="ctr"/>
            <a:r>
              <a:rPr lang="en-US" sz="3200" dirty="0"/>
              <a:t>They prefer to play shuttlecock.</a:t>
            </a:r>
          </a:p>
        </p:txBody>
      </p:sp>
    </p:spTree>
    <p:extLst>
      <p:ext uri="{BB962C8B-B14F-4D97-AF65-F5344CB8AC3E}">
        <p14:creationId xmlns:p14="http://schemas.microsoft.com/office/powerpoint/2010/main" val="28970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Speaking  </a:t>
            </a:r>
          </a:p>
        </p:txBody>
      </p:sp>
    </p:spTree>
    <p:extLst>
      <p:ext uri="{BB962C8B-B14F-4D97-AF65-F5344CB8AC3E}">
        <p14:creationId xmlns:p14="http://schemas.microsoft.com/office/powerpoint/2010/main" val="852815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526" y="1588062"/>
            <a:ext cx="237566" cy="369332"/>
          </a:xfrm>
          <a:prstGeom prst="rect">
            <a:avLst/>
          </a:prstGeom>
        </p:spPr>
        <p:txBody>
          <a:bodyPr wrap="none">
            <a:spAutoFit/>
          </a:bodyPr>
          <a:lstStyle/>
          <a:p>
            <a:r>
              <a:rPr lang="en-US" dirty="0"/>
              <a:t> </a:t>
            </a:r>
          </a:p>
        </p:txBody>
      </p:sp>
      <p:sp>
        <p:nvSpPr>
          <p:cNvPr id="3" name="Rectangle 2"/>
          <p:cNvSpPr/>
          <p:nvPr/>
        </p:nvSpPr>
        <p:spPr>
          <a:xfrm>
            <a:off x="3209026" y="535641"/>
            <a:ext cx="6870342" cy="646331"/>
          </a:xfrm>
          <a:prstGeom prst="rect">
            <a:avLst/>
          </a:prstGeom>
        </p:spPr>
        <p:txBody>
          <a:bodyPr wrap="none">
            <a:spAutoFit/>
          </a:bodyPr>
          <a:lstStyle/>
          <a:p>
            <a:r>
              <a:rPr lang="en-US" sz="3600" b="1" dirty="0">
                <a:solidFill>
                  <a:srgbClr val="FF0000"/>
                </a:solidFill>
              </a:rPr>
              <a:t>FUN AND GAMES IN THE COUNTRY</a:t>
            </a:r>
          </a:p>
        </p:txBody>
      </p:sp>
      <p:sp>
        <p:nvSpPr>
          <p:cNvPr id="4" name="Rectangle 3"/>
          <p:cNvSpPr/>
          <p:nvPr/>
        </p:nvSpPr>
        <p:spPr>
          <a:xfrm>
            <a:off x="292136" y="1331978"/>
            <a:ext cx="4068849" cy="4524315"/>
          </a:xfrm>
          <a:prstGeom prst="rect">
            <a:avLst/>
          </a:prstGeom>
        </p:spPr>
        <p:txBody>
          <a:bodyPr wrap="square">
            <a:spAutoFit/>
          </a:bodyPr>
          <a:lstStyle/>
          <a:p>
            <a:r>
              <a:rPr lang="en-US" sz="3200" dirty="0">
                <a:solidFill>
                  <a:schemeClr val="accent5"/>
                </a:solidFill>
              </a:rPr>
              <a:t>In pairs: What activities do young people often like to do in the country? Where and when do they usually do the activities? Talk about the activities below and some of your own ideas. </a:t>
            </a:r>
          </a:p>
        </p:txBody>
      </p:sp>
      <p:sp>
        <p:nvSpPr>
          <p:cNvPr id="6" name="Rectangle 5"/>
          <p:cNvSpPr/>
          <p:nvPr/>
        </p:nvSpPr>
        <p:spPr>
          <a:xfrm>
            <a:off x="353683" y="612475"/>
            <a:ext cx="171665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a</a:t>
            </a:r>
          </a:p>
        </p:txBody>
      </p:sp>
      <p:pic>
        <p:nvPicPr>
          <p:cNvPr id="14" name="Picture 13">
            <a:extLst>
              <a:ext uri="{FF2B5EF4-FFF2-40B4-BE49-F238E27FC236}">
                <a16:creationId xmlns:a16="http://schemas.microsoft.com/office/drawing/2014/main" id="{7433843D-1A3F-F1CB-4D02-6AC9BBDE9585}"/>
              </a:ext>
            </a:extLst>
          </p:cNvPr>
          <p:cNvPicPr>
            <a:picLocks noChangeAspect="1"/>
          </p:cNvPicPr>
          <p:nvPr/>
        </p:nvPicPr>
        <p:blipFill>
          <a:blip r:embed="rId2"/>
          <a:stretch>
            <a:fillRect/>
          </a:stretch>
        </p:blipFill>
        <p:spPr>
          <a:xfrm>
            <a:off x="4226743" y="1597374"/>
            <a:ext cx="7869680" cy="4263811"/>
          </a:xfrm>
          <a:prstGeom prst="rect">
            <a:avLst/>
          </a:prstGeom>
        </p:spPr>
      </p:pic>
    </p:spTree>
    <p:extLst>
      <p:ext uri="{BB962C8B-B14F-4D97-AF65-F5344CB8AC3E}">
        <p14:creationId xmlns:p14="http://schemas.microsoft.com/office/powerpoint/2010/main" val="128884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579308" y="1656049"/>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579308" y="2650889"/>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Pronunciation</a:t>
            </a:r>
            <a:endParaRPr lang="en-US" b="1" dirty="0"/>
          </a:p>
        </p:txBody>
      </p:sp>
      <p:sp>
        <p:nvSpPr>
          <p:cNvPr id="13" name="Rounded Rectangle 12"/>
          <p:cNvSpPr/>
          <p:nvPr/>
        </p:nvSpPr>
        <p:spPr>
          <a:xfrm>
            <a:off x="4579308" y="4640569"/>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579308" y="5635409"/>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579308" y="3645729"/>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sz="2800" b="1" dirty="0"/>
          </a:p>
        </p:txBody>
      </p:sp>
      <p:sp>
        <p:nvSpPr>
          <p:cNvPr id="16" name="Rounded Rectangle 15"/>
          <p:cNvSpPr/>
          <p:nvPr/>
        </p:nvSpPr>
        <p:spPr>
          <a:xfrm>
            <a:off x="4579308" y="661209"/>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2584237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940774" y="1152457"/>
            <a:ext cx="4750777" cy="1951172"/>
          </a:xfrm>
          <a:prstGeom prst="wedgeRoundRectCallout">
            <a:avLst>
              <a:gd name="adj1" fmla="val -1063"/>
              <a:gd name="adj2" fmla="val 7897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chemeClr val="accent5"/>
                </a:solidFill>
              </a:rPr>
              <a:t>What do young people </a:t>
            </a:r>
          </a:p>
          <a:p>
            <a:pPr algn="ctr"/>
            <a:r>
              <a:rPr lang="en-US" sz="3600" dirty="0">
                <a:solidFill>
                  <a:schemeClr val="accent5"/>
                </a:solidFill>
              </a:rPr>
              <a:t>like to do in the country?</a:t>
            </a:r>
          </a:p>
        </p:txBody>
      </p:sp>
      <p:sp>
        <p:nvSpPr>
          <p:cNvPr id="5" name="Rounded Rectangular Callout 4"/>
          <p:cNvSpPr/>
          <p:nvPr/>
        </p:nvSpPr>
        <p:spPr>
          <a:xfrm>
            <a:off x="6395934" y="1152457"/>
            <a:ext cx="5106840" cy="1951172"/>
          </a:xfrm>
          <a:prstGeom prst="wedgeRoundRectCallout">
            <a:avLst>
              <a:gd name="adj1" fmla="val -55957"/>
              <a:gd name="adj2" fmla="val 77793"/>
              <a:gd name="adj3" fmla="val 16667"/>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chemeClr val="accent5"/>
                </a:solidFill>
              </a:rPr>
              <a:t>They like to jump rope. They usually jump rope after school.</a:t>
            </a:r>
          </a:p>
        </p:txBody>
      </p:sp>
      <p:sp>
        <p:nvSpPr>
          <p:cNvPr id="6" name="Rounded Rectangular Callout 5"/>
          <p:cNvSpPr/>
          <p:nvPr/>
        </p:nvSpPr>
        <p:spPr>
          <a:xfrm>
            <a:off x="940775" y="4290702"/>
            <a:ext cx="4750777" cy="1353960"/>
          </a:xfrm>
          <a:prstGeom prst="wedgeRoundRectCallout">
            <a:avLst>
              <a:gd name="adj1" fmla="val -1063"/>
              <a:gd name="adj2" fmla="val 7897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chemeClr val="accent5"/>
                </a:solidFill>
              </a:rPr>
              <a:t>Do they like to play </a:t>
            </a:r>
          </a:p>
          <a:p>
            <a:pPr algn="ctr"/>
            <a:r>
              <a:rPr lang="en-US" sz="3600" dirty="0">
                <a:solidFill>
                  <a:schemeClr val="accent5"/>
                </a:solidFill>
              </a:rPr>
              <a:t>tug of war?</a:t>
            </a:r>
          </a:p>
        </p:txBody>
      </p:sp>
      <p:sp>
        <p:nvSpPr>
          <p:cNvPr id="7" name="Rounded Rectangular Callout 6"/>
          <p:cNvSpPr/>
          <p:nvPr/>
        </p:nvSpPr>
        <p:spPr>
          <a:xfrm>
            <a:off x="6395934" y="4290702"/>
            <a:ext cx="5106840" cy="1353960"/>
          </a:xfrm>
          <a:prstGeom prst="wedgeRoundRectCallout">
            <a:avLst>
              <a:gd name="adj1" fmla="val -61908"/>
              <a:gd name="adj2" fmla="val 78382"/>
              <a:gd name="adj3" fmla="val 16667"/>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chemeClr val="accent5"/>
                </a:solidFill>
              </a:rPr>
              <a:t>Yes, they do, but I </a:t>
            </a:r>
          </a:p>
          <a:p>
            <a:pPr algn="ctr"/>
            <a:r>
              <a:rPr lang="en-US" sz="3600" dirty="0">
                <a:solidFill>
                  <a:schemeClr val="accent5"/>
                </a:solidFill>
              </a:rPr>
              <a:t>think they prefer to...</a:t>
            </a:r>
          </a:p>
        </p:txBody>
      </p:sp>
    </p:spTree>
    <p:extLst>
      <p:ext uri="{BB962C8B-B14F-4D97-AF65-F5344CB8AC3E}">
        <p14:creationId xmlns:p14="http://schemas.microsoft.com/office/powerpoint/2010/main" val="129813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9464" y="647307"/>
            <a:ext cx="8747186" cy="1077218"/>
          </a:xfrm>
          <a:prstGeom prst="rect">
            <a:avLst/>
          </a:prstGeom>
        </p:spPr>
        <p:txBody>
          <a:bodyPr wrap="square">
            <a:spAutoFit/>
          </a:bodyPr>
          <a:lstStyle/>
          <a:p>
            <a:r>
              <a:rPr lang="en-US" sz="3200" dirty="0">
                <a:solidFill>
                  <a:schemeClr val="accent5"/>
                </a:solidFill>
              </a:rPr>
              <a:t>Which activities do you prefer to do? Which activities don't you like? Why?</a:t>
            </a:r>
          </a:p>
        </p:txBody>
      </p:sp>
      <p:sp>
        <p:nvSpPr>
          <p:cNvPr id="4" name="Rectangle 3"/>
          <p:cNvSpPr/>
          <p:nvPr/>
        </p:nvSpPr>
        <p:spPr>
          <a:xfrm>
            <a:off x="353683" y="612475"/>
            <a:ext cx="171665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b</a:t>
            </a:r>
          </a:p>
        </p:txBody>
      </p:sp>
      <p:sp>
        <p:nvSpPr>
          <p:cNvPr id="5" name="Oval Callout 4"/>
          <p:cNvSpPr/>
          <p:nvPr/>
        </p:nvSpPr>
        <p:spPr>
          <a:xfrm>
            <a:off x="2471800" y="2310055"/>
            <a:ext cx="7763774" cy="3255476"/>
          </a:xfrm>
          <a:prstGeom prst="wedgeEllipseCallou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solidFill>
                  <a:schemeClr val="accent5"/>
                </a:solidFill>
              </a:rPr>
              <a:t>I prefer to play tug of war because it’s fun and I can play with my friends. I don’t like to herd buffalo because it’s boring. </a:t>
            </a:r>
          </a:p>
        </p:txBody>
      </p:sp>
    </p:spTree>
    <p:extLst>
      <p:ext uri="{BB962C8B-B14F-4D97-AF65-F5344CB8AC3E}">
        <p14:creationId xmlns:p14="http://schemas.microsoft.com/office/powerpoint/2010/main" val="346326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7493" y="645000"/>
            <a:ext cx="10058400"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Write four sentences about what you can do for fun in the country.</a:t>
            </a:r>
          </a:p>
        </p:txBody>
      </p:sp>
      <p:sp>
        <p:nvSpPr>
          <p:cNvPr id="5" name="Rectangle 4"/>
          <p:cNvSpPr/>
          <p:nvPr/>
        </p:nvSpPr>
        <p:spPr>
          <a:xfrm>
            <a:off x="874832" y="2485409"/>
            <a:ext cx="10869282" cy="3046988"/>
          </a:xfrm>
          <a:prstGeom prst="rect">
            <a:avLst/>
          </a:prstGeom>
        </p:spPr>
        <p:txBody>
          <a:bodyPr wrap="square">
            <a:spAutoFit/>
          </a:bodyPr>
          <a:lstStyle/>
          <a:p>
            <a:pPr lvl="0" algn="just"/>
            <a:r>
              <a:rPr lang="en-US" sz="3200" dirty="0">
                <a:solidFill>
                  <a:srgbClr val="4472C4"/>
                </a:solidFill>
              </a:rPr>
              <a:t>Example:</a:t>
            </a:r>
          </a:p>
          <a:p>
            <a:pPr lvl="0" algn="just"/>
            <a:r>
              <a:rPr lang="en-US" sz="3200" dirty="0">
                <a:solidFill>
                  <a:srgbClr val="4472C4"/>
                </a:solidFill>
              </a:rPr>
              <a:t>There are many things young people can do for fun in the country. Boys can play tug of war, and girls can jump rope. Some boys prefer spinning tops, and some girls prefer to pick flowers. Most of them like to do things with friends.  </a:t>
            </a:r>
          </a:p>
          <a:p>
            <a:pPr lvl="0" algn="just"/>
            <a:endParaRPr lang="en-US" sz="3200" dirty="0">
              <a:solidFill>
                <a:srgbClr val="4472C4"/>
              </a:solidFill>
            </a:endParaRPr>
          </a:p>
        </p:txBody>
      </p:sp>
    </p:spTree>
    <p:extLst>
      <p:ext uri="{BB962C8B-B14F-4D97-AF65-F5344CB8AC3E}">
        <p14:creationId xmlns:p14="http://schemas.microsoft.com/office/powerpoint/2010/main" val="28555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433056" y="2082712"/>
            <a:ext cx="7925940"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Pronunciation </a:t>
            </a:r>
          </a:p>
          <a:p>
            <a:r>
              <a:rPr lang="en-US" sz="3600" i="1" dirty="0">
                <a:solidFill>
                  <a:srgbClr val="0070C0"/>
                </a:solidFill>
              </a:rPr>
              <a:t>Intonation of Yes/No questions.</a:t>
            </a:r>
          </a:p>
        </p:txBody>
      </p:sp>
      <p:sp>
        <p:nvSpPr>
          <p:cNvPr id="8" name="Rectangle 7"/>
          <p:cNvSpPr/>
          <p:nvPr/>
        </p:nvSpPr>
        <p:spPr>
          <a:xfrm>
            <a:off x="433056" y="3900009"/>
            <a:ext cx="9853943"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Speaking</a:t>
            </a:r>
          </a:p>
          <a:p>
            <a:r>
              <a:rPr lang="en-US" sz="3600" i="1" dirty="0">
                <a:solidFill>
                  <a:srgbClr val="0070C0"/>
                </a:solidFill>
              </a:rPr>
              <a:t>Talk about folk games and activities in the country.</a:t>
            </a:r>
          </a:p>
        </p:txBody>
      </p:sp>
    </p:spTree>
    <p:extLst>
      <p:ext uri="{BB962C8B-B14F-4D97-AF65-F5344CB8AC3E}">
        <p14:creationId xmlns:p14="http://schemas.microsoft.com/office/powerpoint/2010/main" val="2237482687"/>
      </p:ext>
    </p:extLst>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Practice saying Yes/No questions</a:t>
            </a:r>
          </a:p>
          <a:p>
            <a:pPr marL="571500" indent="-571500">
              <a:buFontTx/>
              <a:buChar char="-"/>
            </a:pPr>
            <a:r>
              <a:rPr lang="en-US" sz="3600" i="1">
                <a:solidFill>
                  <a:srgbClr val="0070C0"/>
                </a:solidFill>
              </a:rPr>
              <a:t>Prepare </a:t>
            </a:r>
            <a:r>
              <a:rPr lang="en-US" sz="3600" i="1" dirty="0">
                <a:solidFill>
                  <a:srgbClr val="0070C0"/>
                </a:solidFill>
              </a:rPr>
              <a:t>the next lesson (pages 22 SB)</a:t>
            </a:r>
          </a:p>
          <a:p>
            <a:pPr marL="571500" indent="-571500">
              <a:buFontTx/>
              <a:buChar char="-"/>
            </a:pPr>
            <a:r>
              <a:rPr lang="en-US" sz="3600" i="1" dirty="0">
                <a:solidFill>
                  <a:srgbClr val="0070C0"/>
                </a:solidFill>
              </a:rPr>
              <a:t>Play the consolidation games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0" y="367542"/>
            <a:ext cx="5976258" cy="6151175"/>
          </a:xfrm>
          <a:prstGeom prst="rect">
            <a:avLst/>
          </a:prstGeom>
        </p:spPr>
      </p:pic>
      <p:sp>
        <p:nvSpPr>
          <p:cNvPr id="3" name="TextBox 2"/>
          <p:cNvSpPr txBox="1"/>
          <p:nvPr/>
        </p:nvSpPr>
        <p:spPr>
          <a:xfrm>
            <a:off x="5976258" y="588368"/>
            <a:ext cx="6200197" cy="5909310"/>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3600" dirty="0">
              <a:solidFill>
                <a:srgbClr val="FF0000"/>
              </a:solidFill>
              <a:ea typeface="Times New Roman" panose="02020603050405020304" pitchFamily="18" charset="0"/>
            </a:endParaRPr>
          </a:p>
          <a:p>
            <a:r>
              <a:rPr lang="en-US" sz="3600" dirty="0">
                <a:solidFill>
                  <a:srgbClr val="0070C0"/>
                </a:solidFill>
              </a:rPr>
              <a:t>- practice intonation for Yes / No questions</a:t>
            </a:r>
          </a:p>
          <a:p>
            <a:r>
              <a:rPr lang="en-US" sz="3600" dirty="0">
                <a:solidFill>
                  <a:srgbClr val="0070C0"/>
                </a:solidFill>
              </a:rPr>
              <a:t>- practice talking about </a:t>
            </a:r>
            <a:r>
              <a:rPr lang="en-US" sz="3600" i="1" dirty="0">
                <a:solidFill>
                  <a:srgbClr val="0070C0"/>
                </a:solidFill>
              </a:rPr>
              <a:t>folk games and activities in the country</a:t>
            </a:r>
            <a:r>
              <a:rPr lang="en-US" sz="3600" dirty="0">
                <a:solidFill>
                  <a:srgbClr val="0070C0"/>
                </a:solidFill>
              </a:rPr>
              <a:t>, using </a:t>
            </a:r>
            <a:r>
              <a:rPr lang="en-US" sz="3600" i="1" dirty="0">
                <a:solidFill>
                  <a:srgbClr val="0070C0"/>
                </a:solidFill>
              </a:rPr>
              <a:t>Which activities do you prefer to do? Which activities don't you like? Why?</a:t>
            </a:r>
            <a:endParaRPr lang="en-US" sz="3600" dirty="0">
              <a:solidFill>
                <a:srgbClr val="0070C0"/>
              </a:solidFill>
            </a:endParaRPr>
          </a:p>
          <a:p>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091"/>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872779487"/>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43" y="379562"/>
            <a:ext cx="11904453" cy="1200329"/>
          </a:xfrm>
          <a:prstGeom prst="rect">
            <a:avLst/>
          </a:prstGeom>
          <a:noFill/>
        </p:spPr>
        <p:txBody>
          <a:bodyPr wrap="square" rtlCol="0">
            <a:spAutoFit/>
          </a:bodyPr>
          <a:lstStyle/>
          <a:p>
            <a:r>
              <a:rPr lang="en-US" sz="3600" b="1" dirty="0">
                <a:solidFill>
                  <a:schemeClr val="accent1"/>
                </a:solidFill>
              </a:rPr>
              <a:t>Choose the word whose underlined part is pronounced differently form that of the others.</a:t>
            </a:r>
          </a:p>
        </p:txBody>
      </p:sp>
      <p:sp>
        <p:nvSpPr>
          <p:cNvPr id="3" name="TextBox 2"/>
          <p:cNvSpPr txBox="1"/>
          <p:nvPr/>
        </p:nvSpPr>
        <p:spPr>
          <a:xfrm>
            <a:off x="207035" y="1673525"/>
            <a:ext cx="11887200" cy="3416320"/>
          </a:xfrm>
          <a:prstGeom prst="rect">
            <a:avLst/>
          </a:prstGeom>
          <a:noFill/>
        </p:spPr>
        <p:txBody>
          <a:bodyPr wrap="square" rtlCol="0">
            <a:spAutoFit/>
          </a:bodyPr>
          <a:lstStyle/>
          <a:p>
            <a:pPr marL="342900" indent="-342900">
              <a:buFontTx/>
              <a:buAutoNum type="arabicPeriod"/>
            </a:pPr>
            <a:r>
              <a:rPr lang="en-US" sz="3600" dirty="0">
                <a:solidFill>
                  <a:prstClr val="black"/>
                </a:solidFill>
              </a:rPr>
              <a:t> A. h</a:t>
            </a:r>
            <a:r>
              <a:rPr lang="en-US" sz="3600" u="sng" dirty="0">
                <a:solidFill>
                  <a:prstClr val="black"/>
                </a:solidFill>
              </a:rPr>
              <a:t>e</a:t>
            </a:r>
            <a:r>
              <a:rPr lang="en-US" sz="3600" dirty="0">
                <a:solidFill>
                  <a:prstClr val="black"/>
                </a:solidFill>
              </a:rPr>
              <a:t>rd           B. h</a:t>
            </a:r>
            <a:r>
              <a:rPr lang="en-US" sz="3600" u="sng" dirty="0">
                <a:solidFill>
                  <a:prstClr val="black"/>
                </a:solidFill>
              </a:rPr>
              <a:t>e</a:t>
            </a:r>
            <a:r>
              <a:rPr lang="en-US" sz="3600" dirty="0">
                <a:solidFill>
                  <a:prstClr val="black"/>
                </a:solidFill>
              </a:rPr>
              <a:t>lp              C. s</a:t>
            </a:r>
            <a:r>
              <a:rPr lang="en-US" sz="3600" u="sng" dirty="0">
                <a:solidFill>
                  <a:prstClr val="black"/>
                </a:solidFill>
              </a:rPr>
              <a:t>e</a:t>
            </a:r>
            <a:r>
              <a:rPr lang="en-US" sz="3600" dirty="0">
                <a:solidFill>
                  <a:prstClr val="black"/>
                </a:solidFill>
              </a:rPr>
              <a:t>nd              </a:t>
            </a:r>
            <a:r>
              <a:rPr lang="en-US" sz="3600" dirty="0" smtClean="0">
                <a:solidFill>
                  <a:prstClr val="black"/>
                </a:solidFill>
              </a:rPr>
              <a:t>D</a:t>
            </a:r>
            <a:r>
              <a:rPr lang="en-US" sz="3600" dirty="0">
                <a:solidFill>
                  <a:prstClr val="black"/>
                </a:solidFill>
              </a:rPr>
              <a:t>. s</a:t>
            </a:r>
            <a:r>
              <a:rPr lang="en-US" sz="3600" u="sng" dirty="0">
                <a:solidFill>
                  <a:prstClr val="black"/>
                </a:solidFill>
              </a:rPr>
              <a:t>e</a:t>
            </a:r>
            <a:r>
              <a:rPr lang="en-US" sz="3600" dirty="0">
                <a:solidFill>
                  <a:prstClr val="black"/>
                </a:solidFill>
              </a:rPr>
              <a:t>ll</a:t>
            </a:r>
            <a:endParaRPr lang="en-US" sz="3600" u="sng" dirty="0">
              <a:solidFill>
                <a:prstClr val="black"/>
              </a:solidFill>
            </a:endParaRPr>
          </a:p>
          <a:p>
            <a:r>
              <a:rPr lang="en-US" sz="3600" dirty="0">
                <a:solidFill>
                  <a:srgbClr val="FF0000"/>
                </a:solidFill>
              </a:rPr>
              <a:t>       /</a:t>
            </a:r>
            <a:r>
              <a:rPr lang="en-US" sz="3600" dirty="0" err="1">
                <a:solidFill>
                  <a:srgbClr val="FF0000"/>
                </a:solidFill>
              </a:rPr>
              <a:t>hɜːd</a:t>
            </a:r>
            <a:r>
              <a:rPr lang="en-US" sz="3600" dirty="0">
                <a:solidFill>
                  <a:srgbClr val="FF0000"/>
                </a:solidFill>
              </a:rPr>
              <a:t>/            /help/                 /send/                /</a:t>
            </a:r>
            <a:r>
              <a:rPr lang="en-US" sz="3600" dirty="0" err="1">
                <a:solidFill>
                  <a:srgbClr val="FF0000"/>
                </a:solidFill>
              </a:rPr>
              <a:t>sel</a:t>
            </a:r>
            <a:r>
              <a:rPr lang="en-US" sz="3600" dirty="0">
                <a:solidFill>
                  <a:srgbClr val="FF0000"/>
                </a:solidFill>
              </a:rPr>
              <a:t>/</a:t>
            </a:r>
          </a:p>
          <a:p>
            <a:r>
              <a:rPr lang="en-US" sz="3600" dirty="0">
                <a:solidFill>
                  <a:prstClr val="black"/>
                </a:solidFill>
              </a:rPr>
              <a:t>2. A. f</a:t>
            </a:r>
            <a:r>
              <a:rPr lang="en-US" sz="3600" u="sng" dirty="0">
                <a:solidFill>
                  <a:prstClr val="black"/>
                </a:solidFill>
              </a:rPr>
              <a:t>o</a:t>
            </a:r>
            <a:r>
              <a:rPr lang="en-US" sz="3600" dirty="0">
                <a:solidFill>
                  <a:prstClr val="black"/>
                </a:solidFill>
              </a:rPr>
              <a:t>lk            B. r</a:t>
            </a:r>
            <a:r>
              <a:rPr lang="en-US" sz="3600" u="sng" dirty="0">
                <a:solidFill>
                  <a:prstClr val="black"/>
                </a:solidFill>
              </a:rPr>
              <a:t>o</a:t>
            </a:r>
            <a:r>
              <a:rPr lang="en-US" sz="3600" dirty="0">
                <a:solidFill>
                  <a:prstClr val="black"/>
                </a:solidFill>
              </a:rPr>
              <a:t>pe              C. t</a:t>
            </a:r>
            <a:r>
              <a:rPr lang="en-US" sz="3600" u="sng" dirty="0">
                <a:solidFill>
                  <a:prstClr val="black"/>
                </a:solidFill>
              </a:rPr>
              <a:t>o</a:t>
            </a:r>
            <a:r>
              <a:rPr lang="en-US" sz="3600" dirty="0">
                <a:solidFill>
                  <a:prstClr val="black"/>
                </a:solidFill>
              </a:rPr>
              <a:t>p                 D. h</a:t>
            </a:r>
            <a:r>
              <a:rPr lang="en-US" sz="3600" u="sng" dirty="0">
                <a:solidFill>
                  <a:prstClr val="black"/>
                </a:solidFill>
              </a:rPr>
              <a:t>o</a:t>
            </a:r>
            <a:r>
              <a:rPr lang="en-US" sz="3600" dirty="0">
                <a:solidFill>
                  <a:prstClr val="black"/>
                </a:solidFill>
              </a:rPr>
              <a:t>me</a:t>
            </a:r>
          </a:p>
          <a:p>
            <a:r>
              <a:rPr lang="en-US" sz="3600" dirty="0">
                <a:solidFill>
                  <a:srgbClr val="FF0000"/>
                </a:solidFill>
              </a:rPr>
              <a:t>       /</a:t>
            </a:r>
            <a:r>
              <a:rPr lang="en-US" sz="3600" dirty="0" err="1">
                <a:solidFill>
                  <a:srgbClr val="FF0000"/>
                </a:solidFill>
              </a:rPr>
              <a:t>foʊk</a:t>
            </a:r>
            <a:r>
              <a:rPr lang="en-US" sz="3600" dirty="0">
                <a:solidFill>
                  <a:srgbClr val="FF0000"/>
                </a:solidFill>
              </a:rPr>
              <a:t>/           /</a:t>
            </a:r>
            <a:r>
              <a:rPr lang="en-US" sz="3600" dirty="0" err="1">
                <a:solidFill>
                  <a:srgbClr val="FF0000"/>
                </a:solidFill>
              </a:rPr>
              <a:t>roʊp</a:t>
            </a:r>
            <a:r>
              <a:rPr lang="en-US" sz="3600" dirty="0">
                <a:solidFill>
                  <a:srgbClr val="FF0000"/>
                </a:solidFill>
              </a:rPr>
              <a:t>/                 /</a:t>
            </a:r>
            <a:r>
              <a:rPr lang="en-US" sz="3600" dirty="0" err="1">
                <a:solidFill>
                  <a:srgbClr val="FF0000"/>
                </a:solidFill>
              </a:rPr>
              <a:t>tɑːp</a:t>
            </a:r>
            <a:r>
              <a:rPr lang="en-US" sz="3600" dirty="0">
                <a:solidFill>
                  <a:srgbClr val="FF0000"/>
                </a:solidFill>
              </a:rPr>
              <a:t>/                /muːn/</a:t>
            </a:r>
          </a:p>
          <a:p>
            <a:r>
              <a:rPr lang="en-US" sz="3600" dirty="0">
                <a:solidFill>
                  <a:prstClr val="black"/>
                </a:solidFill>
              </a:rPr>
              <a:t>3. A. j</a:t>
            </a:r>
            <a:r>
              <a:rPr lang="en-US" sz="3600" u="sng" dirty="0">
                <a:solidFill>
                  <a:prstClr val="black"/>
                </a:solidFill>
              </a:rPr>
              <a:t>u</a:t>
            </a:r>
            <a:r>
              <a:rPr lang="en-US" sz="3600" dirty="0">
                <a:solidFill>
                  <a:prstClr val="black"/>
                </a:solidFill>
              </a:rPr>
              <a:t>mp         B. p</a:t>
            </a:r>
            <a:r>
              <a:rPr lang="en-US" sz="3600" u="sng" dirty="0">
                <a:solidFill>
                  <a:prstClr val="black"/>
                </a:solidFill>
              </a:rPr>
              <a:t>u</a:t>
            </a:r>
            <a:r>
              <a:rPr lang="en-US" sz="3600" dirty="0">
                <a:solidFill>
                  <a:prstClr val="black"/>
                </a:solidFill>
              </a:rPr>
              <a:t>ll                C. sh</a:t>
            </a:r>
            <a:r>
              <a:rPr lang="en-US" sz="3600" u="sng" dirty="0">
                <a:solidFill>
                  <a:prstClr val="black"/>
                </a:solidFill>
              </a:rPr>
              <a:t>u</a:t>
            </a:r>
            <a:r>
              <a:rPr lang="en-US" sz="3600" dirty="0">
                <a:solidFill>
                  <a:prstClr val="black"/>
                </a:solidFill>
              </a:rPr>
              <a:t>t               D. c</a:t>
            </a:r>
            <a:r>
              <a:rPr lang="en-US" sz="3600" u="sng" dirty="0">
                <a:solidFill>
                  <a:prstClr val="black"/>
                </a:solidFill>
              </a:rPr>
              <a:t>u</a:t>
            </a:r>
            <a:r>
              <a:rPr lang="en-US" sz="3600" dirty="0">
                <a:solidFill>
                  <a:prstClr val="black"/>
                </a:solidFill>
              </a:rPr>
              <a:t>t</a:t>
            </a:r>
          </a:p>
          <a:p>
            <a:r>
              <a:rPr lang="en-US" sz="3600" dirty="0">
                <a:solidFill>
                  <a:prstClr val="black"/>
                </a:solidFill>
              </a:rPr>
              <a:t>      </a:t>
            </a:r>
            <a:r>
              <a:rPr lang="en-US" sz="3600" dirty="0">
                <a:solidFill>
                  <a:srgbClr val="FF0000"/>
                </a:solidFill>
              </a:rPr>
              <a:t>/</a:t>
            </a:r>
            <a:r>
              <a:rPr lang="en-US" sz="3600" dirty="0" err="1">
                <a:solidFill>
                  <a:srgbClr val="FF0000"/>
                </a:solidFill>
              </a:rPr>
              <a:t>dʒʌmp</a:t>
            </a:r>
            <a:r>
              <a:rPr lang="en-US" sz="3600" dirty="0">
                <a:solidFill>
                  <a:srgbClr val="FF0000"/>
                </a:solidFill>
              </a:rPr>
              <a:t>/        /</a:t>
            </a:r>
            <a:r>
              <a:rPr lang="en-US" sz="3600" dirty="0" err="1">
                <a:solidFill>
                  <a:srgbClr val="FF0000"/>
                </a:solidFill>
              </a:rPr>
              <a:t>pʊl</a:t>
            </a:r>
            <a:r>
              <a:rPr lang="en-US" sz="3600" dirty="0">
                <a:solidFill>
                  <a:srgbClr val="FF0000"/>
                </a:solidFill>
              </a:rPr>
              <a:t>/                   /</a:t>
            </a:r>
            <a:r>
              <a:rPr lang="en-US" sz="3600" dirty="0" err="1">
                <a:solidFill>
                  <a:srgbClr val="FF0000"/>
                </a:solidFill>
              </a:rPr>
              <a:t>ʃʌt</a:t>
            </a:r>
            <a:r>
              <a:rPr lang="en-US" sz="3600" dirty="0">
                <a:solidFill>
                  <a:srgbClr val="FF0000"/>
                </a:solidFill>
              </a:rPr>
              <a:t>/                   /</a:t>
            </a:r>
            <a:r>
              <a:rPr lang="en-US" sz="3600" dirty="0" err="1">
                <a:solidFill>
                  <a:srgbClr val="FF0000"/>
                </a:solidFill>
              </a:rPr>
              <a:t>kʌt</a:t>
            </a:r>
            <a:r>
              <a:rPr lang="en-US" sz="3600" dirty="0">
                <a:solidFill>
                  <a:srgbClr val="FF0000"/>
                </a:solidFill>
              </a:rPr>
              <a:t>/</a:t>
            </a:r>
            <a:endParaRPr lang="en-US" dirty="0">
              <a:solidFill>
                <a:prstClr val="black"/>
              </a:solidFill>
            </a:endParaRPr>
          </a:p>
        </p:txBody>
      </p:sp>
      <p:sp>
        <p:nvSpPr>
          <p:cNvPr id="4" name="Oval 3"/>
          <p:cNvSpPr/>
          <p:nvPr/>
        </p:nvSpPr>
        <p:spPr>
          <a:xfrm>
            <a:off x="620050" y="1735071"/>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71071" y="2838220"/>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930603" y="3867222"/>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4175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667" y="370935"/>
            <a:ext cx="11930333" cy="1200329"/>
          </a:xfrm>
          <a:prstGeom prst="rect">
            <a:avLst/>
          </a:prstGeom>
          <a:noFill/>
        </p:spPr>
        <p:txBody>
          <a:bodyPr wrap="square" rtlCol="0">
            <a:spAutoFit/>
          </a:bodyPr>
          <a:lstStyle/>
          <a:p>
            <a:r>
              <a:rPr lang="en-US" sz="3600" dirty="0">
                <a:solidFill>
                  <a:srgbClr val="0070C0"/>
                </a:solidFill>
              </a:rPr>
              <a:t>Choose the words whose main stress is placed differently from the others.</a:t>
            </a:r>
          </a:p>
        </p:txBody>
      </p:sp>
      <p:sp>
        <p:nvSpPr>
          <p:cNvPr id="3" name="TextBox 2"/>
          <p:cNvSpPr txBox="1"/>
          <p:nvPr/>
        </p:nvSpPr>
        <p:spPr>
          <a:xfrm>
            <a:off x="155275" y="2194273"/>
            <a:ext cx="11956212" cy="3416320"/>
          </a:xfrm>
          <a:prstGeom prst="rect">
            <a:avLst/>
          </a:prstGeom>
          <a:noFill/>
        </p:spPr>
        <p:txBody>
          <a:bodyPr wrap="square" rtlCol="0">
            <a:spAutoFit/>
          </a:bodyPr>
          <a:lstStyle/>
          <a:p>
            <a:pPr marL="342900" indent="-342900">
              <a:buFontTx/>
              <a:buAutoNum type="arabicPeriod"/>
            </a:pPr>
            <a:r>
              <a:rPr lang="en-US" sz="3600" dirty="0">
                <a:solidFill>
                  <a:prstClr val="black"/>
                </a:solidFill>
              </a:rPr>
              <a:t> A. visit               B. follow             C. travel               D. enjoy</a:t>
            </a:r>
          </a:p>
          <a:p>
            <a:r>
              <a:rPr lang="en-US" sz="3600" dirty="0">
                <a:solidFill>
                  <a:prstClr val="black"/>
                </a:solidFill>
              </a:rPr>
              <a:t>      </a:t>
            </a:r>
            <a:r>
              <a:rPr lang="en-US" sz="3600" dirty="0">
                <a:solidFill>
                  <a:srgbClr val="FF0000"/>
                </a:solidFill>
              </a:rPr>
              <a:t>/ˈ</a:t>
            </a:r>
            <a:r>
              <a:rPr lang="en-US" sz="3600" dirty="0" err="1">
                <a:solidFill>
                  <a:srgbClr val="FF0000"/>
                </a:solidFill>
              </a:rPr>
              <a:t>vɪzɪt</a:t>
            </a:r>
            <a:r>
              <a:rPr lang="en-US" sz="3600" dirty="0">
                <a:solidFill>
                  <a:srgbClr val="FF0000"/>
                </a:solidFill>
              </a:rPr>
              <a:t>/               /ˈ</a:t>
            </a:r>
            <a:r>
              <a:rPr lang="en-US" sz="3600" dirty="0" err="1">
                <a:solidFill>
                  <a:srgbClr val="FF0000"/>
                </a:solidFill>
              </a:rPr>
              <a:t>fɑːloʊ</a:t>
            </a:r>
            <a:r>
              <a:rPr lang="en-US" sz="3600" dirty="0">
                <a:solidFill>
                  <a:srgbClr val="FF0000"/>
                </a:solidFill>
              </a:rPr>
              <a:t>/             /ˈ</a:t>
            </a:r>
            <a:r>
              <a:rPr lang="en-US" sz="3600" dirty="0" err="1">
                <a:solidFill>
                  <a:srgbClr val="FF0000"/>
                </a:solidFill>
              </a:rPr>
              <a:t>trævəl</a:t>
            </a:r>
            <a:r>
              <a:rPr lang="en-US" sz="3600" dirty="0">
                <a:solidFill>
                  <a:srgbClr val="FF0000"/>
                </a:solidFill>
              </a:rPr>
              <a:t>/             /</a:t>
            </a:r>
            <a:r>
              <a:rPr lang="en-US" sz="3600" dirty="0" err="1">
                <a:solidFill>
                  <a:srgbClr val="FF0000"/>
                </a:solidFill>
              </a:rPr>
              <a:t>ɪnˈdʒɔɪ</a:t>
            </a:r>
            <a:r>
              <a:rPr lang="en-US" sz="3600" dirty="0">
                <a:solidFill>
                  <a:srgbClr val="FF0000"/>
                </a:solidFill>
              </a:rPr>
              <a:t>/</a:t>
            </a:r>
          </a:p>
          <a:p>
            <a:r>
              <a:rPr lang="en-US" sz="3600" dirty="0">
                <a:solidFill>
                  <a:prstClr val="black"/>
                </a:solidFill>
              </a:rPr>
              <a:t>2. A. police           B. country          C. weather          D. hometown</a:t>
            </a:r>
          </a:p>
          <a:p>
            <a:r>
              <a:rPr lang="en-US" sz="3600" dirty="0">
                <a:solidFill>
                  <a:srgbClr val="FF0000"/>
                </a:solidFill>
              </a:rPr>
              <a:t>      /</a:t>
            </a:r>
            <a:r>
              <a:rPr lang="en-US" sz="3600" dirty="0" err="1">
                <a:solidFill>
                  <a:srgbClr val="FF0000"/>
                </a:solidFill>
              </a:rPr>
              <a:t>pəˈliːs</a:t>
            </a:r>
            <a:r>
              <a:rPr lang="en-US" sz="3600" dirty="0">
                <a:solidFill>
                  <a:srgbClr val="FF0000"/>
                </a:solidFill>
              </a:rPr>
              <a:t>/             /ˈ</a:t>
            </a:r>
            <a:r>
              <a:rPr lang="en-US" sz="3600" dirty="0" err="1">
                <a:solidFill>
                  <a:srgbClr val="FF0000"/>
                </a:solidFill>
              </a:rPr>
              <a:t>kʌntri</a:t>
            </a:r>
            <a:r>
              <a:rPr lang="en-US" sz="3600" dirty="0">
                <a:solidFill>
                  <a:srgbClr val="FF0000"/>
                </a:solidFill>
              </a:rPr>
              <a:t>/              /ˈ</a:t>
            </a:r>
            <a:r>
              <a:rPr lang="en-US" sz="3600" dirty="0" err="1">
                <a:solidFill>
                  <a:srgbClr val="FF0000"/>
                </a:solidFill>
              </a:rPr>
              <a:t>weðər</a:t>
            </a:r>
            <a:r>
              <a:rPr lang="en-US" sz="3600" dirty="0">
                <a:solidFill>
                  <a:srgbClr val="FF0000"/>
                </a:solidFill>
              </a:rPr>
              <a:t>/            /ˈ</a:t>
            </a:r>
            <a:r>
              <a:rPr lang="en-US" sz="3600" dirty="0" err="1">
                <a:solidFill>
                  <a:srgbClr val="FF0000"/>
                </a:solidFill>
              </a:rPr>
              <a:t>hoʊmtaʊn</a:t>
            </a:r>
            <a:r>
              <a:rPr lang="en-US" sz="3600" dirty="0">
                <a:solidFill>
                  <a:srgbClr val="FF0000"/>
                </a:solidFill>
              </a:rPr>
              <a:t>/ </a:t>
            </a:r>
          </a:p>
          <a:p>
            <a:r>
              <a:rPr lang="en-US" sz="3600" dirty="0">
                <a:solidFill>
                  <a:prstClr val="black"/>
                </a:solidFill>
              </a:rPr>
              <a:t>3. A. buffalo         B. tradition         C. festival           D. family</a:t>
            </a:r>
          </a:p>
          <a:p>
            <a:r>
              <a:rPr lang="en-US" sz="3600" dirty="0">
                <a:solidFill>
                  <a:srgbClr val="FF0000"/>
                </a:solidFill>
              </a:rPr>
              <a:t>     /ˈ</a:t>
            </a:r>
            <a:r>
              <a:rPr lang="en-US" sz="3600" dirty="0" err="1">
                <a:solidFill>
                  <a:srgbClr val="FF0000"/>
                </a:solidFill>
              </a:rPr>
              <a:t>bʌfəloʊ</a:t>
            </a:r>
            <a:r>
              <a:rPr lang="en-US" sz="3600" dirty="0">
                <a:solidFill>
                  <a:srgbClr val="FF0000"/>
                </a:solidFill>
              </a:rPr>
              <a:t>/           /</a:t>
            </a:r>
            <a:r>
              <a:rPr lang="en-US" sz="3600" dirty="0" err="1">
                <a:solidFill>
                  <a:srgbClr val="FF0000"/>
                </a:solidFill>
              </a:rPr>
              <a:t>trəˈdɪʃən</a:t>
            </a:r>
            <a:r>
              <a:rPr lang="en-US" sz="3600" dirty="0">
                <a:solidFill>
                  <a:srgbClr val="FF0000"/>
                </a:solidFill>
              </a:rPr>
              <a:t>/        /ˈ</a:t>
            </a:r>
            <a:r>
              <a:rPr lang="en-US" sz="3600" dirty="0" err="1">
                <a:solidFill>
                  <a:srgbClr val="FF0000"/>
                </a:solidFill>
              </a:rPr>
              <a:t>festəvəl</a:t>
            </a:r>
            <a:r>
              <a:rPr lang="en-US" sz="3600" dirty="0">
                <a:solidFill>
                  <a:srgbClr val="FF0000"/>
                </a:solidFill>
              </a:rPr>
              <a:t>/          /ˈ</a:t>
            </a:r>
            <a:r>
              <a:rPr lang="en-US" sz="3600" dirty="0" err="1">
                <a:solidFill>
                  <a:srgbClr val="FF0000"/>
                </a:solidFill>
              </a:rPr>
              <a:t>fæməli</a:t>
            </a:r>
            <a:r>
              <a:rPr lang="en-US" sz="3600" dirty="0">
                <a:solidFill>
                  <a:srgbClr val="FF0000"/>
                </a:solidFill>
              </a:rPr>
              <a:t>/</a:t>
            </a:r>
          </a:p>
        </p:txBody>
      </p:sp>
      <p:sp>
        <p:nvSpPr>
          <p:cNvPr id="4" name="Oval 3"/>
          <p:cNvSpPr/>
          <p:nvPr/>
        </p:nvSpPr>
        <p:spPr>
          <a:xfrm>
            <a:off x="9379235" y="2194273"/>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9176" y="3358968"/>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44362" y="4496352"/>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2036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79533"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Pronunciation </a:t>
            </a:r>
          </a:p>
        </p:txBody>
      </p:sp>
    </p:spTree>
    <p:extLst>
      <p:ext uri="{BB962C8B-B14F-4D97-AF65-F5344CB8AC3E}">
        <p14:creationId xmlns:p14="http://schemas.microsoft.com/office/powerpoint/2010/main" val="2627695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747BB3-5FF3-2ECC-EDA8-D3DDEF792D41}"/>
              </a:ext>
            </a:extLst>
          </p:cNvPr>
          <p:cNvSpPr txBox="1"/>
          <p:nvPr/>
        </p:nvSpPr>
        <p:spPr>
          <a:xfrm>
            <a:off x="1595804" y="2624378"/>
            <a:ext cx="6128238" cy="2222468"/>
          </a:xfrm>
          <a:prstGeom prst="rect">
            <a:avLst/>
          </a:prstGeom>
          <a:noFill/>
        </p:spPr>
        <p:txBody>
          <a:bodyPr wrap="square">
            <a:spAutoFit/>
          </a:bodyPr>
          <a:lstStyle/>
          <a:p>
            <a:r>
              <a:rPr lang="en-US" sz="3600" u="sng" dirty="0">
                <a:solidFill>
                  <a:srgbClr val="0070C0"/>
                </a:solidFill>
              </a:rPr>
              <a:t>For example</a:t>
            </a:r>
            <a:r>
              <a:rPr lang="en-US" sz="3600" dirty="0">
                <a:solidFill>
                  <a:srgbClr val="0070C0"/>
                </a:solidFill>
              </a:rPr>
              <a:t>:</a:t>
            </a:r>
          </a:p>
          <a:p>
            <a:pPr>
              <a:lnSpc>
                <a:spcPct val="150000"/>
              </a:lnSpc>
            </a:pPr>
            <a:r>
              <a:rPr lang="en-US" sz="3600" dirty="0">
                <a:solidFill>
                  <a:srgbClr val="0070C0"/>
                </a:solidFill>
              </a:rPr>
              <a:t>Does he like to play folk games?</a:t>
            </a:r>
          </a:p>
          <a:p>
            <a:pPr>
              <a:lnSpc>
                <a:spcPct val="150000"/>
              </a:lnSpc>
            </a:pPr>
            <a:r>
              <a:rPr lang="en-US" sz="3600" dirty="0">
                <a:solidFill>
                  <a:srgbClr val="0070C0"/>
                </a:solidFill>
              </a:rPr>
              <a:t>Do you enjoy jumping rope?</a:t>
            </a:r>
          </a:p>
        </p:txBody>
      </p:sp>
      <p:sp>
        <p:nvSpPr>
          <p:cNvPr id="4" name="Rectangle 3">
            <a:extLst>
              <a:ext uri="{FF2B5EF4-FFF2-40B4-BE49-F238E27FC236}">
                <a16:creationId xmlns:a16="http://schemas.microsoft.com/office/drawing/2014/main" id="{88546408-74A9-3F33-9BF7-0C4C2D4A6C4F}"/>
              </a:ext>
            </a:extLst>
          </p:cNvPr>
          <p:cNvSpPr/>
          <p:nvPr/>
        </p:nvSpPr>
        <p:spPr>
          <a:xfrm>
            <a:off x="353683" y="612475"/>
            <a:ext cx="171665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a</a:t>
            </a:r>
          </a:p>
        </p:txBody>
      </p:sp>
      <p:sp>
        <p:nvSpPr>
          <p:cNvPr id="5" name="Rectangle 4">
            <a:extLst>
              <a:ext uri="{FF2B5EF4-FFF2-40B4-BE49-F238E27FC236}">
                <a16:creationId xmlns:a16="http://schemas.microsoft.com/office/drawing/2014/main" id="{6995E17E-3965-77DF-C7C1-521DEA2BDEAC}"/>
              </a:ext>
            </a:extLst>
          </p:cNvPr>
          <p:cNvSpPr/>
          <p:nvPr/>
        </p:nvSpPr>
        <p:spPr>
          <a:xfrm>
            <a:off x="3291637" y="691314"/>
            <a:ext cx="6402971" cy="646331"/>
          </a:xfrm>
          <a:prstGeom prst="rect">
            <a:avLst/>
          </a:prstGeom>
        </p:spPr>
        <p:txBody>
          <a:bodyPr wrap="none">
            <a:spAutoFit/>
          </a:bodyPr>
          <a:lstStyle/>
          <a:p>
            <a:r>
              <a:rPr lang="en-US" sz="3600" b="1" dirty="0">
                <a:solidFill>
                  <a:srgbClr val="FF0000"/>
                </a:solidFill>
              </a:rPr>
              <a:t>Intonation for Yes/No questions</a:t>
            </a:r>
          </a:p>
        </p:txBody>
      </p:sp>
      <p:sp>
        <p:nvSpPr>
          <p:cNvPr id="7" name="TextBox 6">
            <a:extLst>
              <a:ext uri="{FF2B5EF4-FFF2-40B4-BE49-F238E27FC236}">
                <a16:creationId xmlns:a16="http://schemas.microsoft.com/office/drawing/2014/main" id="{A0E7A58B-FC5D-522D-8BA1-4E530BB6FAB1}"/>
              </a:ext>
            </a:extLst>
          </p:cNvPr>
          <p:cNvSpPr txBox="1"/>
          <p:nvPr/>
        </p:nvSpPr>
        <p:spPr>
          <a:xfrm>
            <a:off x="2914649" y="1657846"/>
            <a:ext cx="7917473" cy="646331"/>
          </a:xfrm>
          <a:prstGeom prst="rect">
            <a:avLst/>
          </a:prstGeom>
          <a:noFill/>
        </p:spPr>
        <p:txBody>
          <a:bodyPr wrap="square">
            <a:spAutoFit/>
          </a:bodyPr>
          <a:lstStyle/>
          <a:p>
            <a:r>
              <a:rPr lang="en-US" sz="3600" dirty="0">
                <a:solidFill>
                  <a:srgbClr val="0070C0"/>
                </a:solidFill>
              </a:rPr>
              <a:t>Intonation for Yes/No questions rises</a:t>
            </a:r>
          </a:p>
        </p:txBody>
      </p:sp>
      <p:cxnSp>
        <p:nvCxnSpPr>
          <p:cNvPr id="9" name="Straight Arrow Connector 8">
            <a:extLst>
              <a:ext uri="{FF2B5EF4-FFF2-40B4-BE49-F238E27FC236}">
                <a16:creationId xmlns:a16="http://schemas.microsoft.com/office/drawing/2014/main" id="{6CD5DA5B-2D3F-D46E-AFF0-3FE66B3826F0}"/>
              </a:ext>
            </a:extLst>
          </p:cNvPr>
          <p:cNvCxnSpPr/>
          <p:nvPr/>
        </p:nvCxnSpPr>
        <p:spPr>
          <a:xfrm flipV="1">
            <a:off x="6233746" y="3191608"/>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FF99D59B-1BCA-F281-17D5-EC8C2495F54F}"/>
              </a:ext>
            </a:extLst>
          </p:cNvPr>
          <p:cNvCxnSpPr/>
          <p:nvPr/>
        </p:nvCxnSpPr>
        <p:spPr>
          <a:xfrm flipV="1">
            <a:off x="5797061" y="4135316"/>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4151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0564" y="1981177"/>
            <a:ext cx="10490810" cy="646331"/>
          </a:xfrm>
          <a:prstGeom prst="rect">
            <a:avLst/>
          </a:prstGeom>
        </p:spPr>
        <p:txBody>
          <a:bodyPr wrap="square">
            <a:spAutoFit/>
          </a:bodyPr>
          <a:lstStyle/>
          <a:p>
            <a:r>
              <a:rPr lang="en-US" sz="3600" dirty="0">
                <a:solidFill>
                  <a:srgbClr val="0070C0"/>
                </a:solidFill>
              </a:rPr>
              <a:t>Listen to the words and how the intonation rises.</a:t>
            </a:r>
          </a:p>
        </p:txBody>
      </p:sp>
      <p:sp>
        <p:nvSpPr>
          <p:cNvPr id="9" name="Rectangle 8"/>
          <p:cNvSpPr/>
          <p:nvPr/>
        </p:nvSpPr>
        <p:spPr>
          <a:xfrm>
            <a:off x="353683" y="612475"/>
            <a:ext cx="171665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b</a:t>
            </a:r>
          </a:p>
        </p:txBody>
      </p:sp>
      <p:sp>
        <p:nvSpPr>
          <p:cNvPr id="10" name="Rectangle 9"/>
          <p:cNvSpPr/>
          <p:nvPr/>
        </p:nvSpPr>
        <p:spPr>
          <a:xfrm>
            <a:off x="2397906" y="3030849"/>
            <a:ext cx="6385081" cy="1391471"/>
          </a:xfrm>
          <a:prstGeom prst="rect">
            <a:avLst/>
          </a:prstGeom>
        </p:spPr>
        <p:txBody>
          <a:bodyPr wrap="none">
            <a:spAutoFit/>
          </a:bodyPr>
          <a:lstStyle/>
          <a:p>
            <a:r>
              <a:rPr lang="en-US" sz="3600" dirty="0">
                <a:solidFill>
                  <a:schemeClr val="accent5"/>
                </a:solidFill>
              </a:rPr>
              <a:t>Does she like to eat hamburgers?</a:t>
            </a:r>
          </a:p>
          <a:p>
            <a:pPr>
              <a:lnSpc>
                <a:spcPct val="150000"/>
              </a:lnSpc>
            </a:pPr>
            <a:r>
              <a:rPr lang="en-US" sz="3600" dirty="0">
                <a:solidFill>
                  <a:schemeClr val="accent5"/>
                </a:solidFill>
              </a:rPr>
              <a:t>Do they like to jump rope?</a:t>
            </a:r>
          </a:p>
        </p:txBody>
      </p:sp>
      <p:pic>
        <p:nvPicPr>
          <p:cNvPr id="3" name="CD1 TRACK 23">
            <a:hlinkClick r:id="" action="ppaction://media"/>
            <a:extLst>
              <a:ext uri="{FF2B5EF4-FFF2-40B4-BE49-F238E27FC236}">
                <a16:creationId xmlns:a16="http://schemas.microsoft.com/office/drawing/2014/main" id="{6CD048DD-19C3-D769-9C75-4C642C2337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21374" y="2017908"/>
            <a:ext cx="609600" cy="609600"/>
          </a:xfrm>
          <a:prstGeom prst="rect">
            <a:avLst/>
          </a:prstGeom>
        </p:spPr>
      </p:pic>
      <p:cxnSp>
        <p:nvCxnSpPr>
          <p:cNvPr id="5" name="Straight Arrow Connector 4">
            <a:extLst>
              <a:ext uri="{FF2B5EF4-FFF2-40B4-BE49-F238E27FC236}">
                <a16:creationId xmlns:a16="http://schemas.microsoft.com/office/drawing/2014/main" id="{683D746D-278A-6A2A-CA6D-439666FD4CB5}"/>
              </a:ext>
            </a:extLst>
          </p:cNvPr>
          <p:cNvCxnSpPr>
            <a:cxnSpLocks/>
          </p:cNvCxnSpPr>
          <p:nvPr/>
        </p:nvCxnSpPr>
        <p:spPr>
          <a:xfrm flipV="1">
            <a:off x="6333391" y="2741255"/>
            <a:ext cx="2230317" cy="280802"/>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a:extLst>
              <a:ext uri="{FF2B5EF4-FFF2-40B4-BE49-F238E27FC236}">
                <a16:creationId xmlns:a16="http://schemas.microsoft.com/office/drawing/2014/main" id="{E2E93B08-47B3-31EB-9FA7-BF04AA2830B4}"/>
              </a:ext>
            </a:extLst>
          </p:cNvPr>
          <p:cNvCxnSpPr/>
          <p:nvPr/>
        </p:nvCxnSpPr>
        <p:spPr>
          <a:xfrm flipV="1">
            <a:off x="6333392" y="3719041"/>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4892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
                </p:tgtEl>
              </p:cMediaNode>
            </p:audio>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2225" fill="hold"/>
                                        <p:tgtEl>
                                          <p:spTgt spid="3"/>
                                        </p:tgtEl>
                                      </p:cBhvr>
                                    </p:cmd>
                                  </p:childTnLst>
                                </p:cTn>
                              </p:par>
                            </p:childTnLst>
                          </p:cTn>
                        </p:par>
                      </p:childTnLst>
                    </p:cTn>
                  </p:par>
                </p:childTnLst>
              </p:cTn>
              <p:nextCondLst>
                <p:cond evt="onClick" delay="0">
                  <p:tgtEl>
                    <p:spTgt spid="3"/>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795</Words>
  <Application>Microsoft Office PowerPoint</Application>
  <PresentationFormat>Widescreen</PresentationFormat>
  <Paragraphs>104</Paragraphs>
  <Slides>27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Rieu Phan Van</cp:lastModifiedBy>
  <cp:revision>123</cp:revision>
  <dcterms:created xsi:type="dcterms:W3CDTF">2023-02-01T04:45:54Z</dcterms:created>
  <dcterms:modified xsi:type="dcterms:W3CDTF">2023-03-13T16:06:19Z</dcterms:modified>
</cp:coreProperties>
</file>