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0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6" r:id="rId18"/>
    <p:sldId id="297" r:id="rId19"/>
    <p:sldId id="295" r:id="rId20"/>
    <p:sldId id="298" r:id="rId21"/>
    <p:sldId id="299" r:id="rId22"/>
    <p:sldId id="300" r:id="rId23"/>
    <p:sldId id="301" r:id="rId24"/>
    <p:sldId id="302" r:id="rId25"/>
    <p:sldId id="303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CC00FF"/>
    <a:srgbClr val="FF6600"/>
    <a:srgbClr val="FF0066"/>
    <a:srgbClr val="F9DDFF"/>
    <a:srgbClr val="F2B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13" autoAdjust="0"/>
    <p:restoredTop sz="93009" autoAdjust="0"/>
  </p:normalViewPr>
  <p:slideViewPr>
    <p:cSldViewPr snapToGrid="0">
      <p:cViewPr varScale="1">
        <p:scale>
          <a:sx n="52" d="100"/>
          <a:sy n="52" d="100"/>
        </p:scale>
        <p:origin x="118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014F1-548A-4C63-955D-B57C2F34CA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80F24A-CD5D-4D07-A674-996FBDFF06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DEEF0-59A6-4795-AD8C-51D9B8A7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33CEC8-CEB6-4E86-ACD1-CAF25A32C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9A8C13-4A83-4EC9-9107-C0E7CD772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826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80D41-785B-44E5-ADFA-1E3C8973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CCA8BD-45E1-4CF0-8DEC-F08D8C9B18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4E5A9-2411-4F68-BAD6-EE860A734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CC616-9A52-4C29-A048-E67A25945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1F6293-36FC-4E04-BBE5-CD60257BA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611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E2F030-445C-43A8-A710-B8B7312C0F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EFE53A-75B9-4EE6-8438-1AC7E2B9E1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8E72D1-7025-45C9-BF24-28AE273AC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2B521-528D-4849-AB5A-3CDE67F98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67B440-1E72-4B6F-BF60-3DF87BFAC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39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10FF1-8BDF-4095-8B86-0FEEFFCB9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9427E-0168-4977-9475-B1FE19566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143E-7D34-41FA-95F0-13D1A5462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A199C-F61E-4661-99AC-819079C9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ED5DC2-1B0E-452B-9311-1C97F5E7E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3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00628-BE97-4928-8323-3B9627C3C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1313E9-151F-4CE8-9150-B3C18FB35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5B4EE-28FA-4298-8019-452EE1EFC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6C1A6D-6E62-45FF-BD06-DD233A88A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E8E1A-D1D1-4588-BC8B-DA08EDC0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49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11A39-311A-4473-867A-457734D3D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DA582-3D2C-4D17-875A-E7A90A70D5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D57EC3-32F8-464D-9F24-56CC9E146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819AA0-9970-445B-A186-AF1835157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23344-BB62-4E1D-BED7-86A3FDADD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FEB08-5FD1-488E-A161-0FFAD3C74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96125-E76E-4E03-80D3-4EC3AA7F3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B19072-4E8E-4FAF-B4CF-DDE3528C8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190547-5A19-4ACA-813E-49EDB4003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3E6385-2312-400E-931E-D2894FE5E6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A50CB0-3972-4CD0-BF9D-98BDE591FF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3F4DA9-EEBA-45B8-9E0F-591C47DD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AB2D68-B5FC-4DE0-94D6-1EC88952A6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CA95B-2D19-4919-80DC-6DC2E44A4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546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4026A-6A61-462C-8411-222CA67B7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878C5A-013D-4C19-A1DF-13C5C51F4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9C2DFD-2B76-4EFA-91D6-F4298B399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7F1DAB-2F52-4267-878F-66F9F3970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00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99ED81-6132-4188-82A0-A031F832CF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CF687D-A06A-4608-938C-FF796FE59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E6D12-B45C-4F9D-ABCA-106421640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619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6A26A-03F2-4059-B327-AC000B266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8D87E-DC4D-4F64-ACBA-452E40D98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E54F7A-1882-4418-B2A6-89EF77A81A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8F0947-C913-45EE-8658-5CBB1190A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B5BB1A-9FDF-4F4F-9206-670B2345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171C5A-987E-4D2D-8976-91A115B0F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25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5F4BEC-AF15-41CB-A2FE-ED6FAF86C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BF68E9-941A-452F-991B-70C8AFE349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16C134-D2F8-48A5-96CB-A58AE94510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6AC314-5A74-4701-9DD2-ACE6FA1EF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40BA5-74F6-4700-A87D-B72A3CA9F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E2093-1C14-403D-AD3B-85D0277D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474C10-9F0B-497D-B60E-0EA7CAD5F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65300-D3E6-4933-899D-A7801AB96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3F0F8-7282-45BC-8C05-1D354C4D4C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F8316C-7511-4921-AA1A-EDA2B0846BA2}" type="datetimeFigureOut">
              <a:rPr lang="en-US" smtClean="0"/>
              <a:t>04/25/2022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BD2DC-1A76-41D7-AC3F-C24902FE8C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DC2A0-77C3-4FEE-BB35-DFEFCB24F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0EED3-9861-4CA8-99DA-2002D9536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9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sv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long straight road&#10;&#10;Description automatically generated with low confidence">
            <a:extLst>
              <a:ext uri="{FF2B5EF4-FFF2-40B4-BE49-F238E27FC236}">
                <a16:creationId xmlns:a16="http://schemas.microsoft.com/office/drawing/2014/main" id="{6B370567-C1AE-4026-8D34-7A1C41DEF1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/>
          <a:stretch/>
        </p:blipFill>
        <p:spPr>
          <a:xfrm>
            <a:off x="0" y="0"/>
            <a:ext cx="9150433" cy="6858000"/>
          </a:xfrm>
          <a:prstGeom prst="rect">
            <a:avLst/>
          </a:prstGeom>
        </p:spPr>
      </p:pic>
      <p:sp>
        <p:nvSpPr>
          <p:cNvPr id="6" name="Hexagon 5">
            <a:extLst>
              <a:ext uri="{FF2B5EF4-FFF2-40B4-BE49-F238E27FC236}">
                <a16:creationId xmlns:a16="http://schemas.microsoft.com/office/drawing/2014/main" id="{234A2574-9D9B-4C14-A448-5575E3A5EA1E}"/>
              </a:ext>
            </a:extLst>
          </p:cNvPr>
          <p:cNvSpPr/>
          <p:nvPr/>
        </p:nvSpPr>
        <p:spPr>
          <a:xfrm>
            <a:off x="6096000" y="0"/>
            <a:ext cx="7955280" cy="6858000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C966DFE6-A661-45EB-A881-63F324A67294}"/>
              </a:ext>
            </a:extLst>
          </p:cNvPr>
          <p:cNvSpPr/>
          <p:nvPr/>
        </p:nvSpPr>
        <p:spPr>
          <a:xfrm>
            <a:off x="6371859" y="-185195"/>
            <a:ext cx="8384932" cy="7228390"/>
          </a:xfrm>
          <a:prstGeom prst="hexagon">
            <a:avLst/>
          </a:prstGeom>
          <a:noFill/>
          <a:ln w="28575">
            <a:gradFill>
              <a:gsLst>
                <a:gs pos="0">
                  <a:srgbClr val="C00000"/>
                </a:gs>
                <a:gs pos="51000">
                  <a:srgbClr val="8F1D62"/>
                </a:gs>
                <a:gs pos="100000">
                  <a:srgbClr val="7030A0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1E959C4-8C72-4AD0-B553-4E6712F6B89E}"/>
              </a:ext>
            </a:extLst>
          </p:cNvPr>
          <p:cNvSpPr/>
          <p:nvPr/>
        </p:nvSpPr>
        <p:spPr>
          <a:xfrm>
            <a:off x="8470546" y="1701480"/>
            <a:ext cx="2787112" cy="856527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C00000"/>
              </a:gs>
              <a:gs pos="51000">
                <a:srgbClr val="8F1D62"/>
              </a:gs>
              <a:gs pos="100000">
                <a:srgbClr val="7030A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3600" b="1"/>
              <a:t>BÀI 9</a:t>
            </a:r>
            <a:endParaRPr lang="en-US" sz="3600" b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B3A958-634D-44C3-AEE3-396D2D4A65C6}"/>
              </a:ext>
            </a:extLst>
          </p:cNvPr>
          <p:cNvSpPr txBox="1"/>
          <p:nvPr/>
        </p:nvSpPr>
        <p:spPr>
          <a:xfrm>
            <a:off x="6792838" y="2988365"/>
            <a:ext cx="6020192" cy="140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vi-VN" sz="4000" b="1" dirty="0"/>
              <a:t>ĐỒ THỊ QUÃNG ĐƯỜNG – THỜI GIAN</a:t>
            </a:r>
            <a:endParaRPr lang="en-US" sz="4000" b="1" dirty="0"/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6D3E3DC2-455A-42B0-8716-CC83D307E78B}"/>
              </a:ext>
            </a:extLst>
          </p:cNvPr>
          <p:cNvSpPr/>
          <p:nvPr/>
        </p:nvSpPr>
        <p:spPr>
          <a:xfrm>
            <a:off x="5773664" y="5000127"/>
            <a:ext cx="2953588" cy="2546196"/>
          </a:xfrm>
          <a:prstGeom prst="hexagon">
            <a:avLst/>
          </a:prstGeom>
          <a:solidFill>
            <a:srgbClr val="7030A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>
            <a:extLst>
              <a:ext uri="{FF2B5EF4-FFF2-40B4-BE49-F238E27FC236}">
                <a16:creationId xmlns:a16="http://schemas.microsoft.com/office/drawing/2014/main" id="{C690DBF6-3A52-4221-8C4C-63FC8108E9F8}"/>
              </a:ext>
            </a:extLst>
          </p:cNvPr>
          <p:cNvSpPr/>
          <p:nvPr/>
        </p:nvSpPr>
        <p:spPr>
          <a:xfrm>
            <a:off x="4283210" y="4171224"/>
            <a:ext cx="1950720" cy="1681655"/>
          </a:xfrm>
          <a:prstGeom prst="hexagon">
            <a:avLst/>
          </a:prstGeom>
          <a:solidFill>
            <a:srgbClr val="C00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981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6EC6AC0-B5FD-447D-815A-4366CEDC3222}"/>
              </a:ext>
            </a:extLst>
          </p:cNvPr>
          <p:cNvGrpSpPr/>
          <p:nvPr/>
        </p:nvGrpSpPr>
        <p:grpSpPr>
          <a:xfrm>
            <a:off x="446439" y="353586"/>
            <a:ext cx="899160" cy="899160"/>
            <a:chOff x="1270000" y="2529840"/>
            <a:chExt cx="899160" cy="89916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5CEEC48A-C9B9-42F4-8AB2-F30A859E3B81}"/>
                </a:ext>
              </a:extLst>
            </p:cNvPr>
            <p:cNvSpPr/>
            <p:nvPr/>
          </p:nvSpPr>
          <p:spPr>
            <a:xfrm>
              <a:off x="1270000" y="2529840"/>
              <a:ext cx="899160" cy="899160"/>
            </a:xfrm>
            <a:prstGeom prst="ellipse">
              <a:avLst/>
            </a:prstGeom>
            <a:gradFill flip="none" rotWithShape="1">
              <a:gsLst>
                <a:gs pos="0">
                  <a:srgbClr val="7030A0"/>
                </a:gs>
                <a:gs pos="49000">
                  <a:srgbClr val="9C1648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4000" b="1"/>
                <a:t>?</a:t>
              </a:r>
              <a:endParaRPr lang="en-US" sz="4000" b="1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2DC7B10-0B23-44BF-869B-FD092D45E606}"/>
                </a:ext>
              </a:extLst>
            </p:cNvPr>
            <p:cNvSpPr/>
            <p:nvPr/>
          </p:nvSpPr>
          <p:spPr>
            <a:xfrm>
              <a:off x="1358900" y="2618740"/>
              <a:ext cx="721360" cy="72136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6F9C3D4-FA81-490E-A47F-CF0B30F4B523}"/>
              </a:ext>
            </a:extLst>
          </p:cNvPr>
          <p:cNvSpPr txBox="1"/>
          <p:nvPr/>
        </p:nvSpPr>
        <p:spPr>
          <a:xfrm>
            <a:off x="1434499" y="442486"/>
            <a:ext cx="10366513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dirty="0"/>
              <a:t>Nêu nhận xét về đường nối các điểm O, A, B, C, D trên hình 9.2 (thẳng hay cong, nghiêng hay nằm ngang).</a:t>
            </a:r>
            <a:endParaRPr 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E9B7BE-E4E9-4E79-85AA-0C4E3B0FEE8D}"/>
              </a:ext>
            </a:extLst>
          </p:cNvPr>
          <p:cNvGrpSpPr/>
          <p:nvPr/>
        </p:nvGrpSpPr>
        <p:grpSpPr>
          <a:xfrm>
            <a:off x="5389692" y="1614773"/>
            <a:ext cx="1412616" cy="518029"/>
            <a:chOff x="5000676" y="619760"/>
            <a:chExt cx="1897580" cy="61152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F905EB5-480C-4B37-874E-1796ABB1BE7E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B6B022B-BC56-46F7-B2A9-5E638C540FC4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401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D8FAC96-86B3-4D4D-B44C-2B0D58D16E02}"/>
              </a:ext>
            </a:extLst>
          </p:cNvPr>
          <p:cNvGrpSpPr/>
          <p:nvPr/>
        </p:nvGrpSpPr>
        <p:grpSpPr>
          <a:xfrm>
            <a:off x="-2" y="1339089"/>
            <a:ext cx="777765" cy="4179821"/>
            <a:chOff x="-2" y="1339089"/>
            <a:chExt cx="777765" cy="4179821"/>
          </a:xfrm>
        </p:grpSpPr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6ED67B57-8E9E-42B5-AE9E-A571BCC67285}"/>
                </a:ext>
              </a:extLst>
            </p:cNvPr>
            <p:cNvSpPr/>
            <p:nvPr/>
          </p:nvSpPr>
          <p:spPr>
            <a:xfrm rot="5400000">
              <a:off x="-1701030" y="3040117"/>
              <a:ext cx="4179821" cy="777765"/>
            </a:xfrm>
            <a:prstGeom prst="trapezoid">
              <a:avLst>
                <a:gd name="adj" fmla="val 49325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1A5B0E8-F4A7-4763-A63F-5CB743F66FD9}"/>
                </a:ext>
              </a:extLst>
            </p:cNvPr>
            <p:cNvSpPr txBox="1"/>
            <p:nvPr/>
          </p:nvSpPr>
          <p:spPr>
            <a:xfrm rot="16200000">
              <a:off x="-793267" y="3086027"/>
              <a:ext cx="2364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LUYỆN TẬP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BA5812F-0CEF-49FC-B566-4B0D6C6131AF}"/>
              </a:ext>
            </a:extLst>
          </p:cNvPr>
          <p:cNvSpPr txBox="1"/>
          <p:nvPr/>
        </p:nvSpPr>
        <p:spPr>
          <a:xfrm>
            <a:off x="856035" y="262647"/>
            <a:ext cx="11102502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/>
              <a:t>Dựa vào bảng ghi số liệu dưới đây về quãng đường và thời gian của một người đi bộ, em hãy vẽ đồ thị quãng đường – thời gian của người này</a:t>
            </a:r>
            <a:endParaRPr lang="en-US" sz="240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748D8F2-E6C8-4E89-85D5-A38D06A63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283416"/>
              </p:ext>
            </p:extLst>
          </p:nvPr>
        </p:nvGraphicFramePr>
        <p:xfrm>
          <a:off x="2268607" y="1689092"/>
          <a:ext cx="8128002" cy="83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622">
                  <a:extLst>
                    <a:ext uri="{9D8B030D-6E8A-4147-A177-3AD203B41FA5}">
                      <a16:colId xmlns:a16="http://schemas.microsoft.com/office/drawing/2014/main" val="3035062409"/>
                    </a:ext>
                  </a:extLst>
                </a:gridCol>
                <a:gridCol w="1206230">
                  <a:extLst>
                    <a:ext uri="{9D8B030D-6E8A-4147-A177-3AD203B41FA5}">
                      <a16:colId xmlns:a16="http://schemas.microsoft.com/office/drawing/2014/main" val="2077364804"/>
                    </a:ext>
                  </a:extLst>
                </a:gridCol>
                <a:gridCol w="1235413">
                  <a:extLst>
                    <a:ext uri="{9D8B030D-6E8A-4147-A177-3AD203B41FA5}">
                      <a16:colId xmlns:a16="http://schemas.microsoft.com/office/drawing/2014/main" val="1403507891"/>
                    </a:ext>
                  </a:extLst>
                </a:gridCol>
                <a:gridCol w="1196502">
                  <a:extLst>
                    <a:ext uri="{9D8B030D-6E8A-4147-A177-3AD203B41FA5}">
                      <a16:colId xmlns:a16="http://schemas.microsoft.com/office/drawing/2014/main" val="2337650749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3326594331"/>
                    </a:ext>
                  </a:extLst>
                </a:gridCol>
                <a:gridCol w="1152188">
                  <a:extLst>
                    <a:ext uri="{9D8B030D-6E8A-4147-A177-3AD203B41FA5}">
                      <a16:colId xmlns:a16="http://schemas.microsoft.com/office/drawing/2014/main" val="886485394"/>
                    </a:ext>
                  </a:extLst>
                </a:gridCol>
              </a:tblGrid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1"/>
                        <a:t>t</a:t>
                      </a:r>
                      <a:r>
                        <a:rPr lang="vi-VN" b="1"/>
                        <a:t> (h)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64247284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1"/>
                        <a:t>s</a:t>
                      </a:r>
                      <a:r>
                        <a:rPr lang="vi-VN" b="1"/>
                        <a:t> (km)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 dirty="0"/>
                        <a:t>0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7,5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 dirty="0"/>
                        <a:t>10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5260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F91785F-F91B-4E9B-8581-89A36DF08CC5}"/>
              </a:ext>
            </a:extLst>
          </p:cNvPr>
          <p:cNvSpPr txBox="1"/>
          <p:nvPr/>
        </p:nvSpPr>
        <p:spPr>
          <a:xfrm>
            <a:off x="3314179" y="1200297"/>
            <a:ext cx="6482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dirty="0"/>
              <a:t>Bảng ghi số liệu quãng đường </a:t>
            </a:r>
            <a:r>
              <a:rPr lang="vi-VN" i="1" dirty="0"/>
              <a:t>s</a:t>
            </a:r>
            <a:r>
              <a:rPr lang="vi-VN" dirty="0"/>
              <a:t> và thời gian </a:t>
            </a:r>
            <a:r>
              <a:rPr lang="vi-VN" i="1" dirty="0"/>
              <a:t>t</a:t>
            </a:r>
            <a:r>
              <a:rPr lang="vi-VN" dirty="0"/>
              <a:t> của người đi bộ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1884FCE-5BCD-4478-8E24-B3C2F973EA02}"/>
              </a:ext>
            </a:extLst>
          </p:cNvPr>
          <p:cNvGrpSpPr/>
          <p:nvPr/>
        </p:nvGrpSpPr>
        <p:grpSpPr>
          <a:xfrm>
            <a:off x="5389692" y="2672665"/>
            <a:ext cx="1412616" cy="518029"/>
            <a:chOff x="5000676" y="619760"/>
            <a:chExt cx="1897580" cy="61152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EEA1E8A-BEBE-428E-B090-C6BB42027CBD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EEFD8AA-4D77-4BE2-AFE9-CA23E9C2C3DD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4E315A9A-83BD-4C3F-9CE4-F6CED691A73B}"/>
              </a:ext>
            </a:extLst>
          </p:cNvPr>
          <p:cNvGrpSpPr/>
          <p:nvPr/>
        </p:nvGrpSpPr>
        <p:grpSpPr>
          <a:xfrm>
            <a:off x="1276480" y="2890200"/>
            <a:ext cx="5001176" cy="3887051"/>
            <a:chOff x="3751323" y="2949634"/>
            <a:chExt cx="5001176" cy="388705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0FA74A6-E42A-43E7-B448-FD07A35DBE72}"/>
                </a:ext>
              </a:extLst>
            </p:cNvPr>
            <p:cNvCxnSpPr/>
            <p:nvPr/>
          </p:nvCxnSpPr>
          <p:spPr>
            <a:xfrm>
              <a:off x="4660235" y="3127266"/>
              <a:ext cx="0" cy="3276000"/>
            </a:xfrm>
            <a:prstGeom prst="line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14A83F5-6C6B-44E7-9194-F12CDCB9A7DB}"/>
                </a:ext>
              </a:extLst>
            </p:cNvPr>
            <p:cNvCxnSpPr/>
            <p:nvPr/>
          </p:nvCxnSpPr>
          <p:spPr>
            <a:xfrm>
              <a:off x="4660235" y="6423538"/>
              <a:ext cx="3600000" cy="0"/>
            </a:xfrm>
            <a:prstGeom prst="line">
              <a:avLst/>
            </a:pr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AE463060-9BEF-4ECB-8998-51B1FF5FF964}"/>
                </a:ext>
              </a:extLst>
            </p:cNvPr>
            <p:cNvSpPr/>
            <p:nvPr/>
          </p:nvSpPr>
          <p:spPr>
            <a:xfrm>
              <a:off x="4619721" y="6379724"/>
              <a:ext cx="87630" cy="876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424EEEB-E1B0-41FB-8603-810F9D40C5D9}"/>
                </a:ext>
              </a:extLst>
            </p:cNvPr>
            <p:cNvSpPr txBox="1"/>
            <p:nvPr/>
          </p:nvSpPr>
          <p:spPr>
            <a:xfrm>
              <a:off x="4302727" y="6340902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CE611FF-F9BC-4233-B199-3B5F60408F88}"/>
                </a:ext>
              </a:extLst>
            </p:cNvPr>
            <p:cNvSpPr txBox="1"/>
            <p:nvPr/>
          </p:nvSpPr>
          <p:spPr>
            <a:xfrm>
              <a:off x="8083509" y="6467353"/>
              <a:ext cx="668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t </a:t>
              </a:r>
              <a:r>
                <a:rPr lang="vi-VN">
                  <a:solidFill>
                    <a:srgbClr val="C00000"/>
                  </a:solidFill>
                </a:rPr>
                <a:t>(h)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584E69E-1716-470D-8F48-F9304ADE7FB5}"/>
                </a:ext>
              </a:extLst>
            </p:cNvPr>
            <p:cNvSpPr txBox="1"/>
            <p:nvPr/>
          </p:nvSpPr>
          <p:spPr>
            <a:xfrm>
              <a:off x="3751323" y="2949634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(km)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3F0E9F56-4DE4-48EA-B67A-56E3C3C579D6}"/>
                </a:ext>
              </a:extLst>
            </p:cNvPr>
            <p:cNvGrpSpPr/>
            <p:nvPr/>
          </p:nvGrpSpPr>
          <p:grpSpPr>
            <a:xfrm>
              <a:off x="5133027" y="6340902"/>
              <a:ext cx="572928" cy="495783"/>
              <a:chOff x="5133027" y="6340902"/>
              <a:chExt cx="572928" cy="49578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2FA5CEAA-1CD9-4B86-9B60-4BD0412421A4}"/>
                  </a:ext>
                </a:extLst>
              </p:cNvPr>
              <p:cNvCxnSpPr/>
              <p:nvPr/>
            </p:nvCxnSpPr>
            <p:spPr>
              <a:xfrm>
                <a:off x="537591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02983B3B-960B-4890-A382-4A751C36B2BF}"/>
                  </a:ext>
                </a:extLst>
              </p:cNvPr>
              <p:cNvSpPr txBox="1"/>
              <p:nvPr/>
            </p:nvSpPr>
            <p:spPr>
              <a:xfrm>
                <a:off x="5133027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0,5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BE99D5A7-4C1C-4150-8928-3ECC2BB216FD}"/>
                </a:ext>
              </a:extLst>
            </p:cNvPr>
            <p:cNvGrpSpPr/>
            <p:nvPr/>
          </p:nvGrpSpPr>
          <p:grpSpPr>
            <a:xfrm>
              <a:off x="5940457" y="6340902"/>
              <a:ext cx="302255" cy="495783"/>
              <a:chOff x="5940457" y="6340902"/>
              <a:chExt cx="302255" cy="495783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AA39313A-AC43-4E2F-80BF-1DFDECE41BF3}"/>
                  </a:ext>
                </a:extLst>
              </p:cNvPr>
              <p:cNvCxnSpPr/>
              <p:nvPr/>
            </p:nvCxnSpPr>
            <p:spPr>
              <a:xfrm>
                <a:off x="609600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ABD511C-13F7-401E-A2DC-B970557812AB}"/>
                  </a:ext>
                </a:extLst>
              </p:cNvPr>
              <p:cNvSpPr txBox="1"/>
              <p:nvPr/>
            </p:nvSpPr>
            <p:spPr>
              <a:xfrm>
                <a:off x="5940457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D20287-A1D9-4D68-9BAE-2859B148E034}"/>
                </a:ext>
              </a:extLst>
            </p:cNvPr>
            <p:cNvGrpSpPr/>
            <p:nvPr/>
          </p:nvGrpSpPr>
          <p:grpSpPr>
            <a:xfrm>
              <a:off x="6572305" y="6340902"/>
              <a:ext cx="572928" cy="495783"/>
              <a:chOff x="6572305" y="6340902"/>
              <a:chExt cx="572928" cy="495783"/>
            </a:xfrm>
          </p:grpSpPr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0102BD1D-472B-4EB3-88B5-54BA4DC6F0C6}"/>
                  </a:ext>
                </a:extLst>
              </p:cNvPr>
              <p:cNvCxnSpPr/>
              <p:nvPr/>
            </p:nvCxnSpPr>
            <p:spPr>
              <a:xfrm>
                <a:off x="681609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EE0EEADF-0ACD-4C57-A1DF-C9938FE48674}"/>
                  </a:ext>
                </a:extLst>
              </p:cNvPr>
              <p:cNvSpPr txBox="1"/>
              <p:nvPr/>
            </p:nvSpPr>
            <p:spPr>
              <a:xfrm>
                <a:off x="6572305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6BC6DA22-1DD3-4397-AEB9-B3DDC3F26C38}"/>
                </a:ext>
              </a:extLst>
            </p:cNvPr>
            <p:cNvGrpSpPr/>
            <p:nvPr/>
          </p:nvGrpSpPr>
          <p:grpSpPr>
            <a:xfrm>
              <a:off x="7379735" y="6340902"/>
              <a:ext cx="302255" cy="495783"/>
              <a:chOff x="7379735" y="6340902"/>
              <a:chExt cx="302255" cy="495783"/>
            </a:xfrm>
          </p:grpSpPr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DE651238-4DFB-42B4-836D-EFB690591569}"/>
                  </a:ext>
                </a:extLst>
              </p:cNvPr>
              <p:cNvCxnSpPr/>
              <p:nvPr/>
            </p:nvCxnSpPr>
            <p:spPr>
              <a:xfrm>
                <a:off x="753618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4D6CA29C-E8D9-4062-B888-22C3F9DDA909}"/>
                  </a:ext>
                </a:extLst>
              </p:cNvPr>
              <p:cNvSpPr txBox="1"/>
              <p:nvPr/>
            </p:nvSpPr>
            <p:spPr>
              <a:xfrm>
                <a:off x="7379735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0873228D-CDD1-4216-AFB2-8B2FD36DE236}"/>
                </a:ext>
              </a:extLst>
            </p:cNvPr>
            <p:cNvGrpSpPr/>
            <p:nvPr/>
          </p:nvGrpSpPr>
          <p:grpSpPr>
            <a:xfrm>
              <a:off x="4067839" y="5507242"/>
              <a:ext cx="675611" cy="369332"/>
              <a:chOff x="4067839" y="5507242"/>
              <a:chExt cx="675611" cy="369332"/>
            </a:xfrm>
          </p:grpSpPr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924EFF6F-4CF4-4C0C-88D8-803ED5AC9031}"/>
                  </a:ext>
                </a:extLst>
              </p:cNvPr>
              <p:cNvCxnSpPr/>
              <p:nvPr/>
            </p:nvCxnSpPr>
            <p:spPr>
              <a:xfrm>
                <a:off x="4574502" y="569190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6700AD77-CF9A-4587-AA63-3663D02B6E89}"/>
                  </a:ext>
                </a:extLst>
              </p:cNvPr>
              <p:cNvSpPr txBox="1"/>
              <p:nvPr/>
            </p:nvSpPr>
            <p:spPr>
              <a:xfrm>
                <a:off x="4067839" y="5507242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5971B57-8223-4E6B-AA0E-B89D3DDA3A17}"/>
                </a:ext>
              </a:extLst>
            </p:cNvPr>
            <p:cNvGrpSpPr/>
            <p:nvPr/>
          </p:nvGrpSpPr>
          <p:grpSpPr>
            <a:xfrm>
              <a:off x="4155994" y="4786600"/>
              <a:ext cx="587456" cy="369332"/>
              <a:chOff x="4155994" y="4786600"/>
              <a:chExt cx="587456" cy="36933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9F6917F6-A214-4755-A0B6-EC493C430ABC}"/>
                  </a:ext>
                </a:extLst>
              </p:cNvPr>
              <p:cNvCxnSpPr/>
              <p:nvPr/>
            </p:nvCxnSpPr>
            <p:spPr>
              <a:xfrm>
                <a:off x="4574502" y="497181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C11FEB35-3D96-4866-875B-9B68A07F323C}"/>
                  </a:ext>
                </a:extLst>
              </p:cNvPr>
              <p:cNvSpPr txBox="1"/>
              <p:nvPr/>
            </p:nvSpPr>
            <p:spPr>
              <a:xfrm>
                <a:off x="4155994" y="4786600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561B98C-830F-4D5E-822B-8011D252B9D4}"/>
                </a:ext>
              </a:extLst>
            </p:cNvPr>
            <p:cNvGrpSpPr/>
            <p:nvPr/>
          </p:nvGrpSpPr>
          <p:grpSpPr>
            <a:xfrm>
              <a:off x="4049959" y="4067614"/>
              <a:ext cx="693491" cy="369332"/>
              <a:chOff x="4049959" y="4067614"/>
              <a:chExt cx="693491" cy="369332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8E31FBAD-300B-4B34-8AD7-6430A8F75546}"/>
                  </a:ext>
                </a:extLst>
              </p:cNvPr>
              <p:cNvCxnSpPr/>
              <p:nvPr/>
            </p:nvCxnSpPr>
            <p:spPr>
              <a:xfrm>
                <a:off x="4574502" y="425172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FB0AC5CB-0626-48EF-8AE0-C756D2C22AFA}"/>
                  </a:ext>
                </a:extLst>
              </p:cNvPr>
              <p:cNvSpPr txBox="1"/>
              <p:nvPr/>
            </p:nvSpPr>
            <p:spPr>
              <a:xfrm>
                <a:off x="4049959" y="4067614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7,5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D6FE2E2A-ACBE-43D5-8BD8-EB707D93C395}"/>
                </a:ext>
              </a:extLst>
            </p:cNvPr>
            <p:cNvGrpSpPr/>
            <p:nvPr/>
          </p:nvGrpSpPr>
          <p:grpSpPr>
            <a:xfrm>
              <a:off x="4085116" y="3347525"/>
              <a:ext cx="658334" cy="369332"/>
              <a:chOff x="4085116" y="3347525"/>
              <a:chExt cx="658334" cy="369332"/>
            </a:xfrm>
          </p:grpSpPr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6C817AA7-BAF6-4514-B23B-D2745FE90791}"/>
                  </a:ext>
                </a:extLst>
              </p:cNvPr>
              <p:cNvCxnSpPr/>
              <p:nvPr/>
            </p:nvCxnSpPr>
            <p:spPr>
              <a:xfrm>
                <a:off x="4574502" y="353163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C107AD61-EFBF-481A-A819-9A5F79F43EB9}"/>
                  </a:ext>
                </a:extLst>
              </p:cNvPr>
              <p:cNvSpPr txBox="1"/>
              <p:nvPr/>
            </p:nvSpPr>
            <p:spPr>
              <a:xfrm>
                <a:off x="4085116" y="3347525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8B123083-7B5B-4526-B5C0-2C749DA7BE28}"/>
              </a:ext>
            </a:extLst>
          </p:cNvPr>
          <p:cNvSpPr txBox="1"/>
          <p:nvPr/>
        </p:nvSpPr>
        <p:spPr>
          <a:xfrm>
            <a:off x="6104345" y="3895369"/>
            <a:ext cx="6008309" cy="210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dirty="0"/>
              <a:t>Vẽ hai trục tọa độ O</a:t>
            </a:r>
            <a:r>
              <a:rPr lang="vi-VN" sz="2400" i="1" dirty="0"/>
              <a:t>s</a:t>
            </a:r>
            <a:r>
              <a:rPr lang="vi-VN" sz="2400" dirty="0"/>
              <a:t> (biểu diễn độ dài quãng đường) và O</a:t>
            </a:r>
            <a:r>
              <a:rPr lang="vi-VN" sz="2400" i="1" dirty="0"/>
              <a:t>t</a:t>
            </a:r>
            <a:r>
              <a:rPr lang="vi-VN" sz="2400" dirty="0"/>
              <a:t> (biểu diễn thời gian) theo tỉ lệ: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vi-VN" sz="2400" dirty="0"/>
              <a:t>Mỗi độ chia trên trục Ot ứng với 0,5h</a:t>
            </a:r>
          </a:p>
          <a:p>
            <a:pPr marL="342900" indent="-342900">
              <a:lnSpc>
                <a:spcPct val="110000"/>
              </a:lnSpc>
              <a:buFontTx/>
              <a:buChar char="-"/>
            </a:pPr>
            <a:r>
              <a:rPr lang="vi-VN" sz="2400" dirty="0"/>
              <a:t>Mỗi độ chia trên trục Os ứng với 2,5km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1808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8C420802-FD9B-46CC-A6E6-338CE5E07103}"/>
              </a:ext>
            </a:extLst>
          </p:cNvPr>
          <p:cNvCxnSpPr>
            <a:cxnSpLocks/>
          </p:cNvCxnSpPr>
          <p:nvPr/>
        </p:nvCxnSpPr>
        <p:spPr>
          <a:xfrm flipV="1">
            <a:off x="3221677" y="3545842"/>
            <a:ext cx="2757740" cy="278145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9D8FAC96-86B3-4D4D-B44C-2B0D58D16E02}"/>
              </a:ext>
            </a:extLst>
          </p:cNvPr>
          <p:cNvGrpSpPr/>
          <p:nvPr/>
        </p:nvGrpSpPr>
        <p:grpSpPr>
          <a:xfrm>
            <a:off x="-2" y="1339089"/>
            <a:ext cx="777765" cy="4179821"/>
            <a:chOff x="-2" y="1339089"/>
            <a:chExt cx="777765" cy="4179821"/>
          </a:xfrm>
        </p:grpSpPr>
        <p:sp>
          <p:nvSpPr>
            <p:cNvPr id="2" name="Trapezoid 1">
              <a:extLst>
                <a:ext uri="{FF2B5EF4-FFF2-40B4-BE49-F238E27FC236}">
                  <a16:creationId xmlns:a16="http://schemas.microsoft.com/office/drawing/2014/main" id="{6ED67B57-8E9E-42B5-AE9E-A571BCC67285}"/>
                </a:ext>
              </a:extLst>
            </p:cNvPr>
            <p:cNvSpPr/>
            <p:nvPr/>
          </p:nvSpPr>
          <p:spPr>
            <a:xfrm rot="5400000">
              <a:off x="-1701030" y="3040117"/>
              <a:ext cx="4179821" cy="777765"/>
            </a:xfrm>
            <a:prstGeom prst="trapezoid">
              <a:avLst>
                <a:gd name="adj" fmla="val 49325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1A5B0E8-F4A7-4763-A63F-5CB743F66FD9}"/>
                </a:ext>
              </a:extLst>
            </p:cNvPr>
            <p:cNvSpPr txBox="1"/>
            <p:nvPr/>
          </p:nvSpPr>
          <p:spPr>
            <a:xfrm rot="16200000">
              <a:off x="-793267" y="3086027"/>
              <a:ext cx="2364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LUYỆN TẬP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72DC6A1A-EE28-4D57-B864-41472EE77969}"/>
              </a:ext>
            </a:extLst>
          </p:cNvPr>
          <p:cNvSpPr txBox="1"/>
          <p:nvPr/>
        </p:nvSpPr>
        <p:spPr>
          <a:xfrm>
            <a:off x="1186026" y="173904"/>
            <a:ext cx="1013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/>
              <a:t>Xác định các điểm có giá trị </a:t>
            </a:r>
            <a:r>
              <a:rPr lang="vi-VN" sz="2200" i="1"/>
              <a:t>s</a:t>
            </a:r>
            <a:r>
              <a:rPr lang="vi-VN" sz="2200"/>
              <a:t> và </a:t>
            </a:r>
            <a:r>
              <a:rPr lang="vi-VN" sz="2200" i="1"/>
              <a:t>t</a:t>
            </a:r>
            <a:r>
              <a:rPr lang="vi-VN" sz="2200"/>
              <a:t> tương ứng trong bảng:</a:t>
            </a:r>
            <a:endParaRPr lang="en-US" sz="220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C892A27-7F19-4B1A-ADBF-871EAD2F68B9}"/>
              </a:ext>
            </a:extLst>
          </p:cNvPr>
          <p:cNvSpPr txBox="1"/>
          <p:nvPr/>
        </p:nvSpPr>
        <p:spPr>
          <a:xfrm>
            <a:off x="1186025" y="1583111"/>
            <a:ext cx="1013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/>
              <a:t>Điểm gốc O (biểu diễn nơi xuất phát của người đi bộ) có </a:t>
            </a:r>
            <a:r>
              <a:rPr lang="vi-VN" sz="2200" i="1"/>
              <a:t>s</a:t>
            </a:r>
            <a:r>
              <a:rPr lang="vi-VN" sz="2200"/>
              <a:t> = 0, </a:t>
            </a:r>
            <a:r>
              <a:rPr lang="vi-VN" sz="2200" i="1"/>
              <a:t>t</a:t>
            </a:r>
            <a:r>
              <a:rPr lang="vi-VN" sz="2200"/>
              <a:t> = 0 </a:t>
            </a:r>
            <a:endParaRPr lang="en-US" sz="220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CE3A9A5-FA91-43F8-A894-CF9348189C40}"/>
              </a:ext>
            </a:extLst>
          </p:cNvPr>
          <p:cNvSpPr txBox="1"/>
          <p:nvPr/>
        </p:nvSpPr>
        <p:spPr>
          <a:xfrm>
            <a:off x="1186025" y="2034270"/>
            <a:ext cx="102419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 dirty="0"/>
              <a:t>Lần lượt xác định các điểm còn lại: Điểm X (t = 0,5h; s = 2,5km), điểm Y (t = 1h; s = 5km), điểm Z (t = 1,5h; s = 7,5km), điểm T (t = 2h; s = 10km), </a:t>
            </a:r>
            <a:endParaRPr lang="en-US" sz="2200" dirty="0"/>
          </a:p>
        </p:txBody>
      </p:sp>
      <p:graphicFrame>
        <p:nvGraphicFramePr>
          <p:cNvPr id="109" name="Table 6">
            <a:extLst>
              <a:ext uri="{FF2B5EF4-FFF2-40B4-BE49-F238E27FC236}">
                <a16:creationId xmlns:a16="http://schemas.microsoft.com/office/drawing/2014/main" id="{68ECC93E-12AD-4227-8A13-737CA83BB8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601698"/>
              </p:ext>
            </p:extLst>
          </p:nvPr>
        </p:nvGraphicFramePr>
        <p:xfrm>
          <a:off x="2018586" y="655587"/>
          <a:ext cx="8128002" cy="83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622">
                  <a:extLst>
                    <a:ext uri="{9D8B030D-6E8A-4147-A177-3AD203B41FA5}">
                      <a16:colId xmlns:a16="http://schemas.microsoft.com/office/drawing/2014/main" val="3035062409"/>
                    </a:ext>
                  </a:extLst>
                </a:gridCol>
                <a:gridCol w="1206230">
                  <a:extLst>
                    <a:ext uri="{9D8B030D-6E8A-4147-A177-3AD203B41FA5}">
                      <a16:colId xmlns:a16="http://schemas.microsoft.com/office/drawing/2014/main" val="2077364804"/>
                    </a:ext>
                  </a:extLst>
                </a:gridCol>
                <a:gridCol w="1235413">
                  <a:extLst>
                    <a:ext uri="{9D8B030D-6E8A-4147-A177-3AD203B41FA5}">
                      <a16:colId xmlns:a16="http://schemas.microsoft.com/office/drawing/2014/main" val="1403507891"/>
                    </a:ext>
                  </a:extLst>
                </a:gridCol>
                <a:gridCol w="1196502">
                  <a:extLst>
                    <a:ext uri="{9D8B030D-6E8A-4147-A177-3AD203B41FA5}">
                      <a16:colId xmlns:a16="http://schemas.microsoft.com/office/drawing/2014/main" val="2337650749"/>
                    </a:ext>
                  </a:extLst>
                </a:gridCol>
                <a:gridCol w="1177047">
                  <a:extLst>
                    <a:ext uri="{9D8B030D-6E8A-4147-A177-3AD203B41FA5}">
                      <a16:colId xmlns:a16="http://schemas.microsoft.com/office/drawing/2014/main" val="3326594331"/>
                    </a:ext>
                  </a:extLst>
                </a:gridCol>
                <a:gridCol w="1152188">
                  <a:extLst>
                    <a:ext uri="{9D8B030D-6E8A-4147-A177-3AD203B41FA5}">
                      <a16:colId xmlns:a16="http://schemas.microsoft.com/office/drawing/2014/main" val="886485394"/>
                    </a:ext>
                  </a:extLst>
                </a:gridCol>
              </a:tblGrid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1"/>
                        <a:t>t</a:t>
                      </a:r>
                      <a:r>
                        <a:rPr lang="vi-VN" b="1"/>
                        <a:t> (h)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64247284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1"/>
                        <a:t>s</a:t>
                      </a:r>
                      <a:r>
                        <a:rPr lang="vi-VN" b="1"/>
                        <a:t> (km)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7,5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526067"/>
                  </a:ext>
                </a:extLst>
              </a:tr>
            </a:tbl>
          </a:graphicData>
        </a:graphic>
      </p:graphicFrame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D6F69B7-4B10-4E18-A072-53F39BADB04A}"/>
              </a:ext>
            </a:extLst>
          </p:cNvPr>
          <p:cNvGrpSpPr/>
          <p:nvPr/>
        </p:nvGrpSpPr>
        <p:grpSpPr>
          <a:xfrm>
            <a:off x="2254292" y="2916064"/>
            <a:ext cx="5001176" cy="3887051"/>
            <a:chOff x="3730302" y="2539730"/>
            <a:chExt cx="5001176" cy="3887051"/>
          </a:xfrm>
        </p:grpSpPr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FDC2CC08-1335-4DDE-89ED-6314B7BC7EB0}"/>
                </a:ext>
              </a:extLst>
            </p:cNvPr>
            <p:cNvCxnSpPr/>
            <p:nvPr/>
          </p:nvCxnSpPr>
          <p:spPr>
            <a:xfrm>
              <a:off x="4639214" y="2717362"/>
              <a:ext cx="0" cy="3276000"/>
            </a:xfrm>
            <a:prstGeom prst="line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4DF0EEF8-BCF4-452F-BE24-434C48C03626}"/>
                </a:ext>
              </a:extLst>
            </p:cNvPr>
            <p:cNvCxnSpPr/>
            <p:nvPr/>
          </p:nvCxnSpPr>
          <p:spPr>
            <a:xfrm>
              <a:off x="4639214" y="6013634"/>
              <a:ext cx="3600000" cy="0"/>
            </a:xfrm>
            <a:prstGeom prst="line">
              <a:avLst/>
            </a:pr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5A8C1434-CD4D-4702-86BF-41C0DB045280}"/>
                </a:ext>
              </a:extLst>
            </p:cNvPr>
            <p:cNvSpPr/>
            <p:nvPr/>
          </p:nvSpPr>
          <p:spPr>
            <a:xfrm>
              <a:off x="4598700" y="5969820"/>
              <a:ext cx="87630" cy="8763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782DDC2-0B2F-4902-8D77-A3D7EEFBF1AD}"/>
                </a:ext>
              </a:extLst>
            </p:cNvPr>
            <p:cNvSpPr txBox="1"/>
            <p:nvPr/>
          </p:nvSpPr>
          <p:spPr>
            <a:xfrm>
              <a:off x="4281706" y="5930998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5953D520-51BE-4AA9-BAE8-30EF6311AAE7}"/>
                </a:ext>
              </a:extLst>
            </p:cNvPr>
            <p:cNvSpPr txBox="1"/>
            <p:nvPr/>
          </p:nvSpPr>
          <p:spPr>
            <a:xfrm>
              <a:off x="8062488" y="6057449"/>
              <a:ext cx="668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t </a:t>
              </a:r>
              <a:r>
                <a:rPr lang="vi-VN">
                  <a:solidFill>
                    <a:srgbClr val="C00000"/>
                  </a:solidFill>
                </a:rPr>
                <a:t>(h)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1353F989-9A56-4287-AE9B-FC58117C64F7}"/>
                </a:ext>
              </a:extLst>
            </p:cNvPr>
            <p:cNvSpPr txBox="1"/>
            <p:nvPr/>
          </p:nvSpPr>
          <p:spPr>
            <a:xfrm>
              <a:off x="3730302" y="2539730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(km)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817FA1A9-E956-4B40-800A-715C35359786}"/>
                </a:ext>
              </a:extLst>
            </p:cNvPr>
            <p:cNvGrpSpPr/>
            <p:nvPr/>
          </p:nvGrpSpPr>
          <p:grpSpPr>
            <a:xfrm>
              <a:off x="5113437" y="5930998"/>
              <a:ext cx="572928" cy="495783"/>
              <a:chOff x="5134458" y="6340902"/>
              <a:chExt cx="572928" cy="495783"/>
            </a:xfrm>
          </p:grpSpPr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02D73DE4-9795-4E2A-8163-B3F1BF8B9D28}"/>
                  </a:ext>
                </a:extLst>
              </p:cNvPr>
              <p:cNvCxnSpPr/>
              <p:nvPr/>
            </p:nvCxnSpPr>
            <p:spPr>
              <a:xfrm>
                <a:off x="537591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31C237C4-7E68-4E09-A1DF-603729BD5D93}"/>
                  </a:ext>
                </a:extLst>
              </p:cNvPr>
              <p:cNvSpPr txBox="1"/>
              <p:nvPr/>
            </p:nvSpPr>
            <p:spPr>
              <a:xfrm>
                <a:off x="5134458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0,5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2F06C1DB-C163-4199-A0CA-A093FA077175}"/>
                </a:ext>
              </a:extLst>
            </p:cNvPr>
            <p:cNvGrpSpPr/>
            <p:nvPr/>
          </p:nvGrpSpPr>
          <p:grpSpPr>
            <a:xfrm>
              <a:off x="5919436" y="5930998"/>
              <a:ext cx="302255" cy="495783"/>
              <a:chOff x="5940457" y="6340902"/>
              <a:chExt cx="302255" cy="495783"/>
            </a:xfrm>
          </p:grpSpPr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22FB212A-844B-4BA2-81E1-771CC173F72D}"/>
                  </a:ext>
                </a:extLst>
              </p:cNvPr>
              <p:cNvCxnSpPr/>
              <p:nvPr/>
            </p:nvCxnSpPr>
            <p:spPr>
              <a:xfrm>
                <a:off x="609600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B001ECBE-49D6-426A-94E0-CF285E0D3848}"/>
                  </a:ext>
                </a:extLst>
              </p:cNvPr>
              <p:cNvSpPr txBox="1"/>
              <p:nvPr/>
            </p:nvSpPr>
            <p:spPr>
              <a:xfrm>
                <a:off x="5940457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5BA0FC0-C113-4016-8A2F-FB50E00C9AF8}"/>
                </a:ext>
              </a:extLst>
            </p:cNvPr>
            <p:cNvGrpSpPr/>
            <p:nvPr/>
          </p:nvGrpSpPr>
          <p:grpSpPr>
            <a:xfrm>
              <a:off x="6552715" y="5930998"/>
              <a:ext cx="529023" cy="495783"/>
              <a:chOff x="6573736" y="6340902"/>
              <a:chExt cx="529023" cy="495783"/>
            </a:xfrm>
          </p:grpSpPr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42DD984-F0A3-4786-BC41-29AEEADC1905}"/>
                  </a:ext>
                </a:extLst>
              </p:cNvPr>
              <p:cNvCxnSpPr/>
              <p:nvPr/>
            </p:nvCxnSpPr>
            <p:spPr>
              <a:xfrm>
                <a:off x="681609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99DB99F5-AFAE-411F-8856-3145CDE5F842}"/>
                  </a:ext>
                </a:extLst>
              </p:cNvPr>
              <p:cNvSpPr txBox="1"/>
              <p:nvPr/>
            </p:nvSpPr>
            <p:spPr>
              <a:xfrm>
                <a:off x="6573736" y="6467353"/>
                <a:ext cx="5290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456352E-59B0-412C-9DED-18C72AFAB4B3}"/>
                </a:ext>
              </a:extLst>
            </p:cNvPr>
            <p:cNvGrpSpPr/>
            <p:nvPr/>
          </p:nvGrpSpPr>
          <p:grpSpPr>
            <a:xfrm>
              <a:off x="7358714" y="5930998"/>
              <a:ext cx="302255" cy="495783"/>
              <a:chOff x="7379735" y="6340902"/>
              <a:chExt cx="302255" cy="495783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2257D241-E9AF-4ED0-B013-EFC5465675DC}"/>
                  </a:ext>
                </a:extLst>
              </p:cNvPr>
              <p:cNvCxnSpPr/>
              <p:nvPr/>
            </p:nvCxnSpPr>
            <p:spPr>
              <a:xfrm>
                <a:off x="753618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1356BEFC-6B46-4BAB-B2C2-92B6EF2E2EB1}"/>
                  </a:ext>
                </a:extLst>
              </p:cNvPr>
              <p:cNvSpPr txBox="1"/>
              <p:nvPr/>
            </p:nvSpPr>
            <p:spPr>
              <a:xfrm>
                <a:off x="7379735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E8FB744D-99AA-43E3-B8B3-D628B2A6E01D}"/>
                </a:ext>
              </a:extLst>
            </p:cNvPr>
            <p:cNvGrpSpPr/>
            <p:nvPr/>
          </p:nvGrpSpPr>
          <p:grpSpPr>
            <a:xfrm>
              <a:off x="4046818" y="5097338"/>
              <a:ext cx="675611" cy="369332"/>
              <a:chOff x="4067839" y="5507242"/>
              <a:chExt cx="675611" cy="369332"/>
            </a:xfrm>
          </p:grpSpPr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A9079D72-F9E3-4B24-A658-054E78DD4A09}"/>
                  </a:ext>
                </a:extLst>
              </p:cNvPr>
              <p:cNvCxnSpPr/>
              <p:nvPr/>
            </p:nvCxnSpPr>
            <p:spPr>
              <a:xfrm>
                <a:off x="4574502" y="569190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6C8D8479-C537-4593-AABB-BFCB511F92C9}"/>
                  </a:ext>
                </a:extLst>
              </p:cNvPr>
              <p:cNvSpPr txBox="1"/>
              <p:nvPr/>
            </p:nvSpPr>
            <p:spPr>
              <a:xfrm>
                <a:off x="4067839" y="5507242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CC2E3784-DA22-4F60-8A80-FA3C81E3CD17}"/>
                </a:ext>
              </a:extLst>
            </p:cNvPr>
            <p:cNvGrpSpPr/>
            <p:nvPr/>
          </p:nvGrpSpPr>
          <p:grpSpPr>
            <a:xfrm>
              <a:off x="4135205" y="4377799"/>
              <a:ext cx="587224" cy="369332"/>
              <a:chOff x="4156226" y="4787703"/>
              <a:chExt cx="587224" cy="369332"/>
            </a:xfrm>
          </p:grpSpPr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DD4E5B11-801F-4D95-8F0B-9F0B23E61F54}"/>
                  </a:ext>
                </a:extLst>
              </p:cNvPr>
              <p:cNvCxnSpPr/>
              <p:nvPr/>
            </p:nvCxnSpPr>
            <p:spPr>
              <a:xfrm>
                <a:off x="4574502" y="497181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76173185-532A-46F8-BA5D-A1F2FADFF4F1}"/>
                  </a:ext>
                </a:extLst>
              </p:cNvPr>
              <p:cNvSpPr txBox="1"/>
              <p:nvPr/>
            </p:nvSpPr>
            <p:spPr>
              <a:xfrm>
                <a:off x="4156226" y="4787703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23" name="Group 122">
              <a:extLst>
                <a:ext uri="{FF2B5EF4-FFF2-40B4-BE49-F238E27FC236}">
                  <a16:creationId xmlns:a16="http://schemas.microsoft.com/office/drawing/2014/main" id="{189548EE-7DFF-4757-ABC3-34BD915A8319}"/>
                </a:ext>
              </a:extLst>
            </p:cNvPr>
            <p:cNvGrpSpPr/>
            <p:nvPr/>
          </p:nvGrpSpPr>
          <p:grpSpPr>
            <a:xfrm>
              <a:off x="4028938" y="3657710"/>
              <a:ext cx="693491" cy="369332"/>
              <a:chOff x="4049959" y="4067614"/>
              <a:chExt cx="693491" cy="369332"/>
            </a:xfrm>
          </p:grpSpPr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1DC2297C-9216-4003-AA51-EC542A87FA11}"/>
                  </a:ext>
                </a:extLst>
              </p:cNvPr>
              <p:cNvCxnSpPr/>
              <p:nvPr/>
            </p:nvCxnSpPr>
            <p:spPr>
              <a:xfrm>
                <a:off x="4574502" y="425172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0B7E0A0E-D1E1-494A-920B-6544F0B72F17}"/>
                  </a:ext>
                </a:extLst>
              </p:cNvPr>
              <p:cNvSpPr txBox="1"/>
              <p:nvPr/>
            </p:nvSpPr>
            <p:spPr>
              <a:xfrm>
                <a:off x="4049959" y="4067614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7,5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0FBFB83F-BD3B-4A9F-8964-A53BE0533424}"/>
                </a:ext>
              </a:extLst>
            </p:cNvPr>
            <p:cNvGrpSpPr/>
            <p:nvPr/>
          </p:nvGrpSpPr>
          <p:grpSpPr>
            <a:xfrm>
              <a:off x="4026094" y="2937896"/>
              <a:ext cx="696335" cy="369332"/>
              <a:chOff x="4047115" y="3347800"/>
              <a:chExt cx="696335" cy="369332"/>
            </a:xfrm>
          </p:grpSpPr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345FCC6A-2800-4B7B-A06E-2998BA5F902B}"/>
                  </a:ext>
                </a:extLst>
              </p:cNvPr>
              <p:cNvCxnSpPr/>
              <p:nvPr/>
            </p:nvCxnSpPr>
            <p:spPr>
              <a:xfrm>
                <a:off x="4574502" y="353163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C7A448C5-5C7D-421B-82FA-55C76B1556D4}"/>
                  </a:ext>
                </a:extLst>
              </p:cNvPr>
              <p:cNvSpPr txBox="1"/>
              <p:nvPr/>
            </p:nvSpPr>
            <p:spPr>
              <a:xfrm>
                <a:off x="4047115" y="3347800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487ECFE5-7C3A-40FC-B908-373C928FF471}"/>
              </a:ext>
            </a:extLst>
          </p:cNvPr>
          <p:cNvCxnSpPr/>
          <p:nvPr/>
        </p:nvCxnSpPr>
        <p:spPr>
          <a:xfrm flipV="1">
            <a:off x="3878879" y="5658338"/>
            <a:ext cx="0" cy="570419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E079779-A15D-4D78-B851-22C654B2BDD1}"/>
              </a:ext>
            </a:extLst>
          </p:cNvPr>
          <p:cNvCxnSpPr/>
          <p:nvPr/>
        </p:nvCxnSpPr>
        <p:spPr>
          <a:xfrm flipH="1">
            <a:off x="3322320" y="5658338"/>
            <a:ext cx="556559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978AF25-7B88-4C07-A53A-4260DF641868}"/>
              </a:ext>
            </a:extLst>
          </p:cNvPr>
          <p:cNvCxnSpPr>
            <a:cxnSpLocks/>
          </p:cNvCxnSpPr>
          <p:nvPr/>
        </p:nvCxnSpPr>
        <p:spPr>
          <a:xfrm flipV="1">
            <a:off x="4598969" y="4938248"/>
            <a:ext cx="0" cy="1290509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F6CF6096-9683-4A21-933C-BE8C53CCBFC1}"/>
              </a:ext>
            </a:extLst>
          </p:cNvPr>
          <p:cNvCxnSpPr>
            <a:cxnSpLocks/>
          </p:cNvCxnSpPr>
          <p:nvPr/>
        </p:nvCxnSpPr>
        <p:spPr>
          <a:xfrm flipH="1">
            <a:off x="3320080" y="4938248"/>
            <a:ext cx="1278889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C573D118-65F9-47C7-8E6D-B48362DCEDBC}"/>
              </a:ext>
            </a:extLst>
          </p:cNvPr>
          <p:cNvCxnSpPr>
            <a:cxnSpLocks/>
          </p:cNvCxnSpPr>
          <p:nvPr/>
        </p:nvCxnSpPr>
        <p:spPr>
          <a:xfrm flipV="1">
            <a:off x="5319059" y="4218158"/>
            <a:ext cx="0" cy="201060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2D4963D-BD03-492C-8001-DFD2BE50E9CB}"/>
              </a:ext>
            </a:extLst>
          </p:cNvPr>
          <p:cNvCxnSpPr>
            <a:cxnSpLocks/>
          </p:cNvCxnSpPr>
          <p:nvPr/>
        </p:nvCxnSpPr>
        <p:spPr>
          <a:xfrm flipH="1">
            <a:off x="3320081" y="4218158"/>
            <a:ext cx="1998978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3FDA978-2EE5-4738-8591-6AE520C4B317}"/>
              </a:ext>
            </a:extLst>
          </p:cNvPr>
          <p:cNvCxnSpPr>
            <a:cxnSpLocks/>
          </p:cNvCxnSpPr>
          <p:nvPr/>
        </p:nvCxnSpPr>
        <p:spPr>
          <a:xfrm flipV="1">
            <a:off x="6039149" y="3498068"/>
            <a:ext cx="0" cy="273069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5B72CEDF-3AC9-41C0-8494-760F541C3EB1}"/>
              </a:ext>
            </a:extLst>
          </p:cNvPr>
          <p:cNvCxnSpPr>
            <a:cxnSpLocks/>
          </p:cNvCxnSpPr>
          <p:nvPr/>
        </p:nvCxnSpPr>
        <p:spPr>
          <a:xfrm flipH="1">
            <a:off x="3199946" y="3498068"/>
            <a:ext cx="2839203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0E662531-8FFD-439C-B1CD-686C3917291A}"/>
              </a:ext>
            </a:extLst>
          </p:cNvPr>
          <p:cNvGrpSpPr/>
          <p:nvPr/>
        </p:nvGrpSpPr>
        <p:grpSpPr>
          <a:xfrm>
            <a:off x="3798820" y="5110492"/>
            <a:ext cx="520750" cy="632319"/>
            <a:chOff x="5139940" y="4650075"/>
            <a:chExt cx="520750" cy="632319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5C8E8A8C-A410-4B89-A3D6-A50470E33797}"/>
                </a:ext>
              </a:extLst>
            </p:cNvPr>
            <p:cNvSpPr/>
            <p:nvPr/>
          </p:nvSpPr>
          <p:spPr>
            <a:xfrm>
              <a:off x="5139940" y="5113446"/>
              <a:ext cx="168948" cy="168948"/>
            </a:xfrm>
            <a:prstGeom prst="ellipse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FB83B3F6-0087-4FDF-ADF1-DE86A4555983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X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BCC4CB6C-9EC8-4E88-ACB0-2F49CEF20840}"/>
              </a:ext>
            </a:extLst>
          </p:cNvPr>
          <p:cNvGrpSpPr/>
          <p:nvPr/>
        </p:nvGrpSpPr>
        <p:grpSpPr>
          <a:xfrm>
            <a:off x="4492871" y="4465206"/>
            <a:ext cx="516009" cy="571086"/>
            <a:chOff x="5833991" y="4004789"/>
            <a:chExt cx="516009" cy="571086"/>
          </a:xfrm>
        </p:grpSpPr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B4B573F8-131A-4128-8466-78F6F9655F20}"/>
                </a:ext>
              </a:extLst>
            </p:cNvPr>
            <p:cNvSpPr/>
            <p:nvPr/>
          </p:nvSpPr>
          <p:spPr>
            <a:xfrm>
              <a:off x="5833991" y="4406927"/>
              <a:ext cx="168948" cy="168948"/>
            </a:xfrm>
            <a:prstGeom prst="ellipse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E35665B-48E8-41D9-806D-104D41B4E34A}"/>
                </a:ext>
              </a:extLst>
            </p:cNvPr>
            <p:cNvSpPr txBox="1"/>
            <p:nvPr/>
          </p:nvSpPr>
          <p:spPr>
            <a:xfrm>
              <a:off x="5852160" y="4004789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Y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F46D1F89-3243-4AB6-B2A6-F876F484072E}"/>
              </a:ext>
            </a:extLst>
          </p:cNvPr>
          <p:cNvGrpSpPr/>
          <p:nvPr/>
        </p:nvGrpSpPr>
        <p:grpSpPr>
          <a:xfrm>
            <a:off x="5194248" y="3675910"/>
            <a:ext cx="497840" cy="623929"/>
            <a:chOff x="6535368" y="3215493"/>
            <a:chExt cx="497840" cy="623929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8A735B22-898B-4EA9-95E2-074D2AA1E2A0}"/>
                </a:ext>
              </a:extLst>
            </p:cNvPr>
            <p:cNvSpPr/>
            <p:nvPr/>
          </p:nvSpPr>
          <p:spPr>
            <a:xfrm>
              <a:off x="6564893" y="3670474"/>
              <a:ext cx="168948" cy="168948"/>
            </a:xfrm>
            <a:prstGeom prst="ellipse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4BF60B54-04C9-4962-B6A6-F276C2C28EF2}"/>
                </a:ext>
              </a:extLst>
            </p:cNvPr>
            <p:cNvSpPr txBox="1"/>
            <p:nvPr/>
          </p:nvSpPr>
          <p:spPr>
            <a:xfrm>
              <a:off x="6535368" y="3215493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Z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62FD2B13-2F38-455B-B565-AD2173BA8594}"/>
              </a:ext>
            </a:extLst>
          </p:cNvPr>
          <p:cNvGrpSpPr/>
          <p:nvPr/>
        </p:nvGrpSpPr>
        <p:grpSpPr>
          <a:xfrm>
            <a:off x="5954675" y="2913723"/>
            <a:ext cx="497840" cy="649663"/>
            <a:chOff x="7295795" y="2453306"/>
            <a:chExt cx="497840" cy="649663"/>
          </a:xfrm>
        </p:grpSpPr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BAB63AF3-85B1-4802-A81A-ABAB86253396}"/>
                </a:ext>
              </a:extLst>
            </p:cNvPr>
            <p:cNvSpPr/>
            <p:nvPr/>
          </p:nvSpPr>
          <p:spPr>
            <a:xfrm>
              <a:off x="7295795" y="2934021"/>
              <a:ext cx="168948" cy="168948"/>
            </a:xfrm>
            <a:prstGeom prst="ellipse">
              <a:avLst/>
            </a:prstGeom>
            <a:solidFill>
              <a:srgbClr val="CC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5A03B38B-4CB4-454A-A86A-DFF2505BC603}"/>
                </a:ext>
              </a:extLst>
            </p:cNvPr>
            <p:cNvSpPr txBox="1"/>
            <p:nvPr/>
          </p:nvSpPr>
          <p:spPr>
            <a:xfrm>
              <a:off x="7295795" y="2453306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T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161" name="Oval 160">
            <a:extLst>
              <a:ext uri="{FF2B5EF4-FFF2-40B4-BE49-F238E27FC236}">
                <a16:creationId xmlns:a16="http://schemas.microsoft.com/office/drawing/2014/main" id="{0608F3DF-0FC3-4914-8B99-85A5DBE029B1}"/>
              </a:ext>
            </a:extLst>
          </p:cNvPr>
          <p:cNvSpPr/>
          <p:nvPr/>
        </p:nvSpPr>
        <p:spPr>
          <a:xfrm>
            <a:off x="3077471" y="6295358"/>
            <a:ext cx="168948" cy="168948"/>
          </a:xfrm>
          <a:prstGeom prst="ellipse">
            <a:avLst/>
          </a:prstGeom>
          <a:solidFill>
            <a:srgbClr val="CC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821D870F-ECED-48F7-BA15-332ECF52E6F4}"/>
              </a:ext>
            </a:extLst>
          </p:cNvPr>
          <p:cNvSpPr txBox="1"/>
          <p:nvPr/>
        </p:nvSpPr>
        <p:spPr>
          <a:xfrm>
            <a:off x="6321666" y="4299839"/>
            <a:ext cx="5538291" cy="875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vi-VN" sz="2200" dirty="0"/>
              <a:t>Nối các điểm đã vẽ sẽ được </a:t>
            </a:r>
            <a:r>
              <a:rPr lang="vi-VN" sz="2200" b="1" dirty="0">
                <a:solidFill>
                  <a:srgbClr val="C00000"/>
                </a:solidFill>
              </a:rPr>
              <a:t>đồ thị quãng đường – thời gian </a:t>
            </a:r>
            <a:r>
              <a:rPr lang="vi-VN" sz="2200" dirty="0"/>
              <a:t>của người đi bộ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89211460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107" grpId="0"/>
      <p:bldP spid="108" grpId="0"/>
      <p:bldP spid="161" grpId="0" animBg="1"/>
      <p:bldP spid="1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A245492-DD3D-4E5F-BFB3-DB2E3B05E1F5}"/>
              </a:ext>
            </a:extLst>
          </p:cNvPr>
          <p:cNvGrpSpPr/>
          <p:nvPr/>
        </p:nvGrpSpPr>
        <p:grpSpPr>
          <a:xfrm>
            <a:off x="528320" y="1068225"/>
            <a:ext cx="1016000" cy="1016000"/>
            <a:chOff x="325120" y="895505"/>
            <a:chExt cx="1016000" cy="101600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F43367BC-88B2-4741-A614-DD55246704BD}"/>
                </a:ext>
              </a:extLst>
            </p:cNvPr>
            <p:cNvSpPr/>
            <p:nvPr/>
          </p:nvSpPr>
          <p:spPr>
            <a:xfrm>
              <a:off x="325120" y="895505"/>
              <a:ext cx="1016000" cy="1016000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 descr="Head with gears with solid fill">
              <a:extLst>
                <a:ext uri="{FF2B5EF4-FFF2-40B4-BE49-F238E27FC236}">
                  <a16:creationId xmlns:a16="http://schemas.microsoft.com/office/drawing/2014/main" id="{16D8EB40-5236-49EE-9E2B-C2CF760652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483870" y="1054255"/>
              <a:ext cx="698500" cy="69850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E27BEC0-E792-4059-8414-F8028A83C9BF}"/>
                </a:ext>
              </a:extLst>
            </p:cNvPr>
            <p:cNvSpPr/>
            <p:nvPr/>
          </p:nvSpPr>
          <p:spPr>
            <a:xfrm>
              <a:off x="401320" y="971705"/>
              <a:ext cx="863600" cy="8636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2669158-1E86-4713-A221-EB84EE1C5BFD}"/>
              </a:ext>
            </a:extLst>
          </p:cNvPr>
          <p:cNvGrpSpPr/>
          <p:nvPr/>
        </p:nvGrpSpPr>
        <p:grpSpPr>
          <a:xfrm>
            <a:off x="-304800" y="0"/>
            <a:ext cx="4897120" cy="822960"/>
            <a:chOff x="-304800" y="0"/>
            <a:chExt cx="4897120" cy="822960"/>
          </a:xfrm>
        </p:grpSpPr>
        <p:sp>
          <p:nvSpPr>
            <p:cNvPr id="6" name="Parallelogram 5">
              <a:extLst>
                <a:ext uri="{FF2B5EF4-FFF2-40B4-BE49-F238E27FC236}">
                  <a16:creationId xmlns:a16="http://schemas.microsoft.com/office/drawing/2014/main" id="{9E28401A-F3AA-40C8-A7CB-609159714B78}"/>
                </a:ext>
              </a:extLst>
            </p:cNvPr>
            <p:cNvSpPr/>
            <p:nvPr/>
          </p:nvSpPr>
          <p:spPr>
            <a:xfrm>
              <a:off x="-304800" y="0"/>
              <a:ext cx="4897120" cy="822960"/>
            </a:xfrm>
            <a:prstGeom prst="parallelogram">
              <a:avLst>
                <a:gd name="adj" fmla="val 36111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222992-C38B-4E02-AEEB-748FA16A9F1E}"/>
                </a:ext>
              </a:extLst>
            </p:cNvPr>
            <p:cNvSpPr txBox="1"/>
            <p:nvPr/>
          </p:nvSpPr>
          <p:spPr>
            <a:xfrm>
              <a:off x="1090930" y="149788"/>
              <a:ext cx="27736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VẬN DỤNG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9E0CEE6-487B-4979-B244-0AEF023B9984}"/>
              </a:ext>
            </a:extLst>
          </p:cNvPr>
          <p:cNvSpPr txBox="1"/>
          <p:nvPr/>
        </p:nvSpPr>
        <p:spPr>
          <a:xfrm>
            <a:off x="1691640" y="1253228"/>
            <a:ext cx="10485120" cy="946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vi-VN" sz="2400"/>
              <a:t>Trong trường hợp nào thì đồ thị quãng đường – thời gian có dạng là một đường thẳng nằm ngang?</a:t>
            </a:r>
            <a:endParaRPr lang="en-US" sz="240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740A1A-2BAC-4296-AE20-891363719BCC}"/>
              </a:ext>
            </a:extLst>
          </p:cNvPr>
          <p:cNvGrpSpPr/>
          <p:nvPr/>
        </p:nvGrpSpPr>
        <p:grpSpPr>
          <a:xfrm>
            <a:off x="5389692" y="2255478"/>
            <a:ext cx="1412616" cy="518029"/>
            <a:chOff x="5000676" y="619760"/>
            <a:chExt cx="1897580" cy="61152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37738CDD-90C4-4F79-AE14-BDE4AA562C51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708EBFE-F4FF-40D2-879B-4C7B337E7D16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113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oat sailing on the water&#10;&#10;Description automatically generated with low confidence">
            <a:extLst>
              <a:ext uri="{FF2B5EF4-FFF2-40B4-BE49-F238E27FC236}">
                <a16:creationId xmlns:a16="http://schemas.microsoft.com/office/drawing/2014/main" id="{52EE3C70-F040-41FC-AA4A-0F1D5C56B1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D1055E8-E49E-42E8-A68A-0F34195AA062}"/>
              </a:ext>
            </a:extLst>
          </p:cNvPr>
          <p:cNvGrpSpPr/>
          <p:nvPr/>
        </p:nvGrpSpPr>
        <p:grpSpPr>
          <a:xfrm>
            <a:off x="0" y="5831840"/>
            <a:ext cx="12192000" cy="1026160"/>
            <a:chOff x="0" y="5831840"/>
            <a:chExt cx="12192000" cy="10261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2987C76-C50C-4831-AB30-E7AF077D03B3}"/>
                </a:ext>
              </a:extLst>
            </p:cNvPr>
            <p:cNvSpPr/>
            <p:nvPr/>
          </p:nvSpPr>
          <p:spPr>
            <a:xfrm>
              <a:off x="0" y="5831840"/>
              <a:ext cx="12192000" cy="1026160"/>
            </a:xfrm>
            <a:prstGeom prst="rect">
              <a:avLst/>
            </a:prstGeom>
            <a:solidFill>
              <a:schemeClr val="tx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24121C48-43BC-4F7F-86E8-AD040B8A93BD}"/>
                </a:ext>
              </a:extLst>
            </p:cNvPr>
            <p:cNvSpPr txBox="1"/>
            <p:nvPr/>
          </p:nvSpPr>
          <p:spPr>
            <a:xfrm>
              <a:off x="701040" y="5929421"/>
              <a:ext cx="107899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400" b="1" i="1">
                  <a:solidFill>
                    <a:schemeClr val="bg1"/>
                  </a:solidFill>
                </a:rPr>
                <a:t>Đồ thị quãng đường – thời gian mô tả </a:t>
              </a:r>
              <a:r>
                <a:rPr lang="vi-VN" sz="2400" b="1" i="1">
                  <a:solidFill>
                    <a:srgbClr val="FFC000"/>
                  </a:solidFill>
                </a:rPr>
                <a:t>liên hệ </a:t>
              </a:r>
              <a:r>
                <a:rPr lang="vi-VN" sz="2400" b="1" i="1">
                  <a:solidFill>
                    <a:schemeClr val="bg1"/>
                  </a:solidFill>
                </a:rPr>
                <a:t>giữa </a:t>
              </a:r>
              <a:r>
                <a:rPr lang="vi-VN" sz="2400" b="1" i="1">
                  <a:solidFill>
                    <a:srgbClr val="FFC000"/>
                  </a:solidFill>
                </a:rPr>
                <a:t>quãng đường đi được </a:t>
              </a:r>
              <a:r>
                <a:rPr lang="vi-VN" sz="2400" b="1" i="1">
                  <a:solidFill>
                    <a:schemeClr val="bg1"/>
                  </a:solidFill>
                </a:rPr>
                <a:t>của vật và </a:t>
              </a:r>
              <a:r>
                <a:rPr lang="vi-VN" sz="2400" b="1" i="1">
                  <a:solidFill>
                    <a:srgbClr val="FFC000"/>
                  </a:solidFill>
                </a:rPr>
                <a:t>thời gian</a:t>
              </a:r>
              <a:endParaRPr lang="en-US" sz="2400" b="1" i="1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77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8E6771E5-FE9A-4BDE-BE4E-74CCA2B1FE38}"/>
              </a:ext>
            </a:extLst>
          </p:cNvPr>
          <p:cNvSpPr/>
          <p:nvPr/>
        </p:nvSpPr>
        <p:spPr>
          <a:xfrm>
            <a:off x="9526550" y="5709920"/>
            <a:ext cx="2248996" cy="1219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0000"/>
              </a:gs>
              <a:gs pos="51000">
                <a:srgbClr val="9E1545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2F10ED-D41E-4E06-B99E-BAF8C7C47FFB}"/>
              </a:ext>
            </a:extLst>
          </p:cNvPr>
          <p:cNvSpPr txBox="1"/>
          <p:nvPr/>
        </p:nvSpPr>
        <p:spPr>
          <a:xfrm>
            <a:off x="7300575" y="3347274"/>
            <a:ext cx="4787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4000" b="1" dirty="0"/>
              <a:t>VẬN DỤNG ĐỒ THỊ QUÃNG ĐƯỜNG – THỜI GIAN</a:t>
            </a:r>
            <a:endParaRPr lang="en-US" sz="40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3E30AB7-9210-40E1-8226-48ED578AB22B}"/>
              </a:ext>
            </a:extLst>
          </p:cNvPr>
          <p:cNvGrpSpPr/>
          <p:nvPr/>
        </p:nvGrpSpPr>
        <p:grpSpPr>
          <a:xfrm>
            <a:off x="9694259" y="1087120"/>
            <a:ext cx="3117501" cy="1219200"/>
            <a:chOff x="6910419" y="1107440"/>
            <a:chExt cx="3117501" cy="1219200"/>
          </a:xfrm>
        </p:grpSpPr>
        <p:sp>
          <p:nvSpPr>
            <p:cNvPr id="5" name="Flowchart: Preparation 4">
              <a:extLst>
                <a:ext uri="{FF2B5EF4-FFF2-40B4-BE49-F238E27FC236}">
                  <a16:creationId xmlns:a16="http://schemas.microsoft.com/office/drawing/2014/main" id="{E5EAD702-8052-4D93-8CEA-66A9D76452FA}"/>
                </a:ext>
              </a:extLst>
            </p:cNvPr>
            <p:cNvSpPr/>
            <p:nvPr/>
          </p:nvSpPr>
          <p:spPr>
            <a:xfrm>
              <a:off x="6910419" y="1107440"/>
              <a:ext cx="3117501" cy="1219200"/>
            </a:xfrm>
            <a:prstGeom prst="flowChartPreparation">
              <a:avLst/>
            </a:prstGeom>
            <a:gradFill flip="none" rotWithShape="1">
              <a:gsLst>
                <a:gs pos="0">
                  <a:srgbClr val="C00000"/>
                </a:gs>
                <a:gs pos="51000">
                  <a:srgbClr val="9E1545"/>
                </a:gs>
                <a:gs pos="100000">
                  <a:srgbClr val="7030A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F74B7B-9852-45D1-8C6A-097A5FD52BC5}"/>
                </a:ext>
              </a:extLst>
            </p:cNvPr>
            <p:cNvSpPr txBox="1"/>
            <p:nvPr/>
          </p:nvSpPr>
          <p:spPr>
            <a:xfrm>
              <a:off x="7718140" y="1255375"/>
              <a:ext cx="12464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5400" b="1">
                  <a:solidFill>
                    <a:schemeClr val="bg1"/>
                  </a:solidFill>
                </a:rPr>
                <a:t>02</a:t>
              </a:r>
              <a:endParaRPr lang="en-US" sz="5400" b="1">
                <a:solidFill>
                  <a:schemeClr val="bg1"/>
                </a:solidFill>
              </a:endParaRPr>
            </a:p>
          </p:txBody>
        </p:sp>
      </p:grpSp>
      <p:pic>
        <p:nvPicPr>
          <p:cNvPr id="10" name="Picture 9" descr="A person riding a surfboard&#10;&#10;Description automatically generated with medium confidence">
            <a:extLst>
              <a:ext uri="{FF2B5EF4-FFF2-40B4-BE49-F238E27FC236}">
                <a16:creationId xmlns:a16="http://schemas.microsoft.com/office/drawing/2014/main" id="{20554AF3-BA71-4E19-BB47-73D74A9761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0"/>
          <a:stretch>
            <a:fillRect/>
          </a:stretch>
        </p:blipFill>
        <p:spPr>
          <a:xfrm flipH="1">
            <a:off x="-1290320" y="0"/>
            <a:ext cx="9631680" cy="6858000"/>
          </a:xfrm>
          <a:custGeom>
            <a:avLst/>
            <a:gdLst>
              <a:gd name="connsiteX0" fmla="*/ 8354078 w 9631680"/>
              <a:gd name="connsiteY0" fmla="*/ 0 h 6858000"/>
              <a:gd name="connsiteX1" fmla="*/ 0 w 9631680"/>
              <a:gd name="connsiteY1" fmla="*/ 0 h 6858000"/>
              <a:gd name="connsiteX2" fmla="*/ 2212322 w 9631680"/>
              <a:gd name="connsiteY2" fmla="*/ 6858000 h 6858000"/>
              <a:gd name="connsiteX3" fmla="*/ 9631680 w 9631680"/>
              <a:gd name="connsiteY3" fmla="*/ 6858000 h 6858000"/>
              <a:gd name="connsiteX4" fmla="*/ 9631680 w 9631680"/>
              <a:gd name="connsiteY4" fmla="*/ 39604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31680" h="6858000">
                <a:moveTo>
                  <a:pt x="8354078" y="0"/>
                </a:moveTo>
                <a:lnTo>
                  <a:pt x="0" y="0"/>
                </a:lnTo>
                <a:lnTo>
                  <a:pt x="2212322" y="6858000"/>
                </a:lnTo>
                <a:lnTo>
                  <a:pt x="9631680" y="6858000"/>
                </a:lnTo>
                <a:lnTo>
                  <a:pt x="9631680" y="3960452"/>
                </a:lnTo>
                <a:close/>
              </a:path>
            </a:pathLst>
          </a:custGeom>
        </p:spPr>
      </p:pic>
      <p:sp>
        <p:nvSpPr>
          <p:cNvPr id="11" name="Parallelogram 10">
            <a:extLst>
              <a:ext uri="{FF2B5EF4-FFF2-40B4-BE49-F238E27FC236}">
                <a16:creationId xmlns:a16="http://schemas.microsoft.com/office/drawing/2014/main" id="{053563A8-CD24-4433-9DBC-8C9A96F550BD}"/>
              </a:ext>
            </a:extLst>
          </p:cNvPr>
          <p:cNvSpPr/>
          <p:nvPr/>
        </p:nvSpPr>
        <p:spPr>
          <a:xfrm>
            <a:off x="5608000" y="2158385"/>
            <a:ext cx="2032320" cy="4699615"/>
          </a:xfrm>
          <a:prstGeom prst="parallelogram">
            <a:avLst>
              <a:gd name="adj" fmla="val 73713"/>
            </a:avLst>
          </a:pr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01612"/>
      </p:ext>
    </p:extLst>
  </p:cSld>
  <p:clrMapOvr>
    <a:masterClrMapping/>
  </p:clrMapOvr>
  <p:transition spd="slow">
    <p:comb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D7B22517-79D2-4381-82D2-E9A5BAD8D61A}"/>
              </a:ext>
            </a:extLst>
          </p:cNvPr>
          <p:cNvSpPr/>
          <p:nvPr/>
        </p:nvSpPr>
        <p:spPr>
          <a:xfrm>
            <a:off x="0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32F7EB9B-A462-47CB-9C7F-3E995555522B}"/>
              </a:ext>
            </a:extLst>
          </p:cNvPr>
          <p:cNvSpPr/>
          <p:nvPr/>
        </p:nvSpPr>
        <p:spPr>
          <a:xfrm>
            <a:off x="66040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2390D-CDE5-4C05-A663-E6CD7D6D9D09}"/>
              </a:ext>
            </a:extLst>
          </p:cNvPr>
          <p:cNvSpPr txBox="1"/>
          <p:nvPr/>
        </p:nvSpPr>
        <p:spPr>
          <a:xfrm>
            <a:off x="1427480" y="270301"/>
            <a:ext cx="9237207" cy="959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2000"/>
              </a:lnSpc>
            </a:pPr>
            <a:r>
              <a:rPr lang="vi-VN" sz="2400" b="1"/>
              <a:t>Tìm quãng đường (hoặc tốc độ, hay thời gian chuyển động của vật) từ đồ thị</a:t>
            </a:r>
            <a:endParaRPr lang="en-US" sz="2400" b="1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F6C23F78-FF17-4653-9DCA-0635AA1C98B3}"/>
              </a:ext>
            </a:extLst>
          </p:cNvPr>
          <p:cNvSpPr/>
          <p:nvPr/>
        </p:nvSpPr>
        <p:spPr>
          <a:xfrm flipH="1">
            <a:off x="11347186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B4A8EAAC-6348-4B54-BC7F-094429B40AF7}"/>
              </a:ext>
            </a:extLst>
          </p:cNvPr>
          <p:cNvSpPr/>
          <p:nvPr/>
        </p:nvSpPr>
        <p:spPr>
          <a:xfrm flipH="1">
            <a:off x="1076452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6E907D-6E90-4249-8728-23085733F793}"/>
              </a:ext>
            </a:extLst>
          </p:cNvPr>
          <p:cNvGrpSpPr/>
          <p:nvPr/>
        </p:nvGrpSpPr>
        <p:grpSpPr>
          <a:xfrm>
            <a:off x="1318603" y="1398143"/>
            <a:ext cx="10028583" cy="803599"/>
            <a:chOff x="1202635" y="1510063"/>
            <a:chExt cx="10028583" cy="8035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8361CF-25FA-4238-8A6E-B93BBCD53A73}"/>
                </a:ext>
              </a:extLst>
            </p:cNvPr>
            <p:cNvSpPr/>
            <p:nvPr/>
          </p:nvSpPr>
          <p:spPr>
            <a:xfrm>
              <a:off x="1202635" y="1510063"/>
              <a:ext cx="10028583" cy="8035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676DA4-8CF6-4999-88F6-DC3BF1D829AF}"/>
                </a:ext>
              </a:extLst>
            </p:cNvPr>
            <p:cNvSpPr txBox="1"/>
            <p:nvPr/>
          </p:nvSpPr>
          <p:spPr>
            <a:xfrm>
              <a:off x="1612645" y="1683963"/>
              <a:ext cx="872933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2400" b="1"/>
                <a:t>Tìm quãng đường s khi biết thời gian t (</a:t>
              </a:r>
              <a:r>
                <a:rPr lang="vi-VN" sz="2400" b="1">
                  <a:latin typeface="Arial (Body)"/>
                </a:rPr>
                <a:t>hoặc </a:t>
              </a:r>
              <a:r>
                <a:rPr lang="en-US" sz="2400" b="1">
                  <a:latin typeface="Arial (Body)"/>
                  <a:cs typeface="Arial" panose="020B0604020202020204" pitchFamily="34" charset="0"/>
                </a:rPr>
                <a:t>ngược lại</a:t>
              </a:r>
              <a:r>
                <a:rPr lang="vi-VN" sz="2400" b="1"/>
                <a:t>)</a:t>
              </a:r>
              <a:endParaRPr lang="en-US" sz="2400" b="1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87487EB-FA8E-4B6C-B5E6-8E7B2E0FB441}"/>
              </a:ext>
            </a:extLst>
          </p:cNvPr>
          <p:cNvGrpSpPr/>
          <p:nvPr/>
        </p:nvGrpSpPr>
        <p:grpSpPr>
          <a:xfrm>
            <a:off x="777426" y="1206917"/>
            <a:ext cx="1022456" cy="1186048"/>
            <a:chOff x="661458" y="1318837"/>
            <a:chExt cx="1022456" cy="1186048"/>
          </a:xfrm>
        </p:grpSpPr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B69F1169-991A-4DCB-9F05-F9451296C0E6}"/>
                </a:ext>
              </a:extLst>
            </p:cNvPr>
            <p:cNvSpPr/>
            <p:nvPr/>
          </p:nvSpPr>
          <p:spPr>
            <a:xfrm rot="5400000">
              <a:off x="579662" y="1400633"/>
              <a:ext cx="1186048" cy="1022456"/>
            </a:xfrm>
            <a:prstGeom prst="hexagon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5D51B19F-0159-4098-8705-0C8256F5C402}"/>
                </a:ext>
              </a:extLst>
            </p:cNvPr>
            <p:cNvSpPr/>
            <p:nvPr/>
          </p:nvSpPr>
          <p:spPr>
            <a:xfrm rot="5400000">
              <a:off x="662335" y="1474838"/>
              <a:ext cx="1020703" cy="879917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2ED4060-C7F5-4620-8189-8EA9E55ABC06}"/>
                </a:ext>
              </a:extLst>
            </p:cNvPr>
            <p:cNvSpPr txBox="1"/>
            <p:nvPr/>
          </p:nvSpPr>
          <p:spPr>
            <a:xfrm>
              <a:off x="785911" y="1619474"/>
              <a:ext cx="773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200" b="1"/>
                <a:t>01</a:t>
              </a:r>
              <a:endParaRPr lang="en-US" sz="3200" b="1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088AD0F-4E48-4920-A779-7923079F5E2B}"/>
              </a:ext>
            </a:extLst>
          </p:cNvPr>
          <p:cNvSpPr txBox="1"/>
          <p:nvPr/>
        </p:nvSpPr>
        <p:spPr>
          <a:xfrm>
            <a:off x="558897" y="2334975"/>
            <a:ext cx="112657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Ví dụ để tìm quãng đường s ca nô đi được sau thời gian t = 2h kể từ lúc xuất phát, ta thực hiện như sau: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C44453-0125-49DD-ADA9-FA842A302AB4}"/>
              </a:ext>
            </a:extLst>
          </p:cNvPr>
          <p:cNvSpPr txBox="1"/>
          <p:nvPr/>
        </p:nvSpPr>
        <p:spPr>
          <a:xfrm>
            <a:off x="6801086" y="3259356"/>
            <a:ext cx="4730513" cy="12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2000"/>
              </a:lnSpc>
            </a:pPr>
            <a:r>
              <a:rPr lang="vi-VN" sz="2200" dirty="0">
                <a:latin typeface="Arial" panose="020B0604020202020204" pitchFamily="34" charset="0"/>
                <a:cs typeface="Arial" panose="020B0604020202020204" pitchFamily="34" charset="0"/>
              </a:rPr>
              <a:t>Chọn điểm t = 2h trên trục Ot. Từ đó, vẽ một đường thẳng đứng cắt đồ thị tại điểm B.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7EA890-A248-4686-B140-86C06DE9C96D}"/>
              </a:ext>
            </a:extLst>
          </p:cNvPr>
          <p:cNvSpPr txBox="1"/>
          <p:nvPr/>
        </p:nvSpPr>
        <p:spPr>
          <a:xfrm>
            <a:off x="6801086" y="4567194"/>
            <a:ext cx="4857514" cy="12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2000"/>
              </a:lnSpc>
            </a:pPr>
            <a:r>
              <a:rPr lang="vi-VN" sz="2200" dirty="0">
                <a:latin typeface="Arial" panose="020B0604020202020204" pitchFamily="34" charset="0"/>
                <a:cs typeface="Arial" panose="020B0604020202020204" pitchFamily="34" charset="0"/>
              </a:rPr>
              <a:t>Từ B, vẽ một đường nằm ngang cắt trục Os, ta được s = 30km, đó là quãng đường ca nô đi được sau 2h.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4959EA-F520-497F-A21A-AB293BEB5891}"/>
              </a:ext>
            </a:extLst>
          </p:cNvPr>
          <p:cNvCxnSpPr/>
          <p:nvPr/>
        </p:nvCxnSpPr>
        <p:spPr>
          <a:xfrm flipV="1">
            <a:off x="4632435" y="5036380"/>
            <a:ext cx="0" cy="1281108"/>
          </a:xfrm>
          <a:prstGeom prst="line">
            <a:avLst/>
          </a:prstGeom>
          <a:ln w="28575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FA06C02-9829-41BA-92DE-C3297B2855B8}"/>
              </a:ext>
            </a:extLst>
          </p:cNvPr>
          <p:cNvCxnSpPr/>
          <p:nvPr/>
        </p:nvCxnSpPr>
        <p:spPr>
          <a:xfrm>
            <a:off x="3340608" y="5036380"/>
            <a:ext cx="1291827" cy="0"/>
          </a:xfrm>
          <a:prstGeom prst="line">
            <a:avLst/>
          </a:prstGeom>
          <a:ln w="28575">
            <a:solidFill>
              <a:srgbClr val="FF66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DC2371-A9B0-488A-AA74-A32C2E5A5879}"/>
              </a:ext>
            </a:extLst>
          </p:cNvPr>
          <p:cNvGrpSpPr/>
          <p:nvPr/>
        </p:nvGrpSpPr>
        <p:grpSpPr>
          <a:xfrm>
            <a:off x="2292174" y="3024356"/>
            <a:ext cx="5001176" cy="3887051"/>
            <a:chOff x="2292174" y="2932916"/>
            <a:chExt cx="5001176" cy="388705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03AA7C2-FD83-4553-9806-D98E31CC2976}"/>
                </a:ext>
              </a:extLst>
            </p:cNvPr>
            <p:cNvGrpSpPr/>
            <p:nvPr/>
          </p:nvGrpSpPr>
          <p:grpSpPr>
            <a:xfrm>
              <a:off x="2292174" y="2932916"/>
              <a:ext cx="5001176" cy="3887051"/>
              <a:chOff x="3751323" y="2949634"/>
              <a:chExt cx="5001176" cy="3887051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B73DB2DD-90A1-4356-9495-3DC99FF6F341}"/>
                  </a:ext>
                </a:extLst>
              </p:cNvPr>
              <p:cNvCxnSpPr/>
              <p:nvPr/>
            </p:nvCxnSpPr>
            <p:spPr>
              <a:xfrm>
                <a:off x="4660235" y="3127266"/>
                <a:ext cx="0" cy="3276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7E8B446-16B1-4F2D-AC4B-2A97F53F077D}"/>
                  </a:ext>
                </a:extLst>
              </p:cNvPr>
              <p:cNvCxnSpPr/>
              <p:nvPr/>
            </p:nvCxnSpPr>
            <p:spPr>
              <a:xfrm>
                <a:off x="4660235" y="6423538"/>
                <a:ext cx="3600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91ED2DE-5774-46D8-8E81-7D29985E3D78}"/>
                  </a:ext>
                </a:extLst>
              </p:cNvPr>
              <p:cNvSpPr/>
              <p:nvPr/>
            </p:nvSpPr>
            <p:spPr>
              <a:xfrm>
                <a:off x="4619721" y="6379724"/>
                <a:ext cx="87630" cy="8763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074999A-A514-4DB0-8F6E-9D35578F5F3A}"/>
                  </a:ext>
                </a:extLst>
              </p:cNvPr>
              <p:cNvSpPr txBox="1"/>
              <p:nvPr/>
            </p:nvSpPr>
            <p:spPr>
              <a:xfrm>
                <a:off x="4302727" y="6340902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O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8B9A7FD-6E80-492F-B035-26695C4D93EB}"/>
                  </a:ext>
                </a:extLst>
              </p:cNvPr>
              <p:cNvSpPr txBox="1"/>
              <p:nvPr/>
            </p:nvSpPr>
            <p:spPr>
              <a:xfrm>
                <a:off x="8083509" y="6467353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(h)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F03EE48-3111-4C13-A020-9AF687E9951C}"/>
                  </a:ext>
                </a:extLst>
              </p:cNvPr>
              <p:cNvSpPr txBox="1"/>
              <p:nvPr/>
            </p:nvSpPr>
            <p:spPr>
              <a:xfrm>
                <a:off x="3751323" y="2949634"/>
                <a:ext cx="82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s </a:t>
                </a:r>
                <a:r>
                  <a:rPr lang="vi-VN">
                    <a:solidFill>
                      <a:srgbClr val="C00000"/>
                    </a:solidFill>
                  </a:rPr>
                  <a:t>(km)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E9176BC-56B6-418F-BA96-58359558BF1C}"/>
                  </a:ext>
                </a:extLst>
              </p:cNvPr>
              <p:cNvGrpSpPr/>
              <p:nvPr/>
            </p:nvGrpSpPr>
            <p:grpSpPr>
              <a:xfrm>
                <a:off x="5220818" y="6340902"/>
                <a:ext cx="302255" cy="495783"/>
                <a:chOff x="5220818" y="6340902"/>
                <a:chExt cx="302255" cy="495783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D2E706D-6D55-460E-BA41-831CBFBB15E3}"/>
                    </a:ext>
                  </a:extLst>
                </p:cNvPr>
                <p:cNvCxnSpPr/>
                <p:nvPr/>
              </p:nvCxnSpPr>
              <p:spPr>
                <a:xfrm>
                  <a:off x="537591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B6ADF3C-1D7B-4612-BC3B-1FCB331DEEB6}"/>
                    </a:ext>
                  </a:extLst>
                </p:cNvPr>
                <p:cNvSpPr txBox="1"/>
                <p:nvPr/>
              </p:nvSpPr>
              <p:spPr>
                <a:xfrm>
                  <a:off x="5220818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F192833-792F-4480-8066-691A34711689}"/>
                  </a:ext>
                </a:extLst>
              </p:cNvPr>
              <p:cNvGrpSpPr/>
              <p:nvPr/>
            </p:nvGrpSpPr>
            <p:grpSpPr>
              <a:xfrm>
                <a:off x="5940457" y="6340902"/>
                <a:ext cx="302255" cy="495783"/>
                <a:chOff x="5940457" y="6340902"/>
                <a:chExt cx="302255" cy="495783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7F3B314D-FBA4-4101-949E-FCB7FA037B03}"/>
                    </a:ext>
                  </a:extLst>
                </p:cNvPr>
                <p:cNvCxnSpPr/>
                <p:nvPr/>
              </p:nvCxnSpPr>
              <p:spPr>
                <a:xfrm>
                  <a:off x="60960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30B81C6-67BF-437D-8D8B-0688AC456601}"/>
                    </a:ext>
                  </a:extLst>
                </p:cNvPr>
                <p:cNvSpPr txBox="1"/>
                <p:nvPr/>
              </p:nvSpPr>
              <p:spPr>
                <a:xfrm>
                  <a:off x="5940457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56C6A63-BF41-4115-88DD-6B65659EE561}"/>
                  </a:ext>
                </a:extLst>
              </p:cNvPr>
              <p:cNvGrpSpPr/>
              <p:nvPr/>
            </p:nvGrpSpPr>
            <p:grpSpPr>
              <a:xfrm>
                <a:off x="6660096" y="6340902"/>
                <a:ext cx="302255" cy="495783"/>
                <a:chOff x="6660096" y="6340902"/>
                <a:chExt cx="302255" cy="49578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ADCFA4C0-403F-4159-936F-0BC2CAA7E2B5}"/>
                    </a:ext>
                  </a:extLst>
                </p:cNvPr>
                <p:cNvCxnSpPr/>
                <p:nvPr/>
              </p:nvCxnSpPr>
              <p:spPr>
                <a:xfrm>
                  <a:off x="68160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DD7281C-BC39-4FC2-AB06-33DD67A7E181}"/>
                    </a:ext>
                  </a:extLst>
                </p:cNvPr>
                <p:cNvSpPr txBox="1"/>
                <p:nvPr/>
              </p:nvSpPr>
              <p:spPr>
                <a:xfrm>
                  <a:off x="6660096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D65B66E-4198-4E3C-B50B-66CB2A617A98}"/>
                  </a:ext>
                </a:extLst>
              </p:cNvPr>
              <p:cNvGrpSpPr/>
              <p:nvPr/>
            </p:nvGrpSpPr>
            <p:grpSpPr>
              <a:xfrm>
                <a:off x="7379735" y="6340902"/>
                <a:ext cx="302255" cy="495783"/>
                <a:chOff x="7379735" y="6340902"/>
                <a:chExt cx="302255" cy="495783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E907BFFA-1F4E-4823-B69D-6E685A495C32}"/>
                    </a:ext>
                  </a:extLst>
                </p:cNvPr>
                <p:cNvCxnSpPr/>
                <p:nvPr/>
              </p:nvCxnSpPr>
              <p:spPr>
                <a:xfrm>
                  <a:off x="753618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96DAE36-7F6A-45EF-A3B4-F83CDC37D38C}"/>
                    </a:ext>
                  </a:extLst>
                </p:cNvPr>
                <p:cNvSpPr txBox="1"/>
                <p:nvPr/>
              </p:nvSpPr>
              <p:spPr>
                <a:xfrm>
                  <a:off x="7379735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0723371-13E2-4D2F-84EE-E9062CF924A6}"/>
                  </a:ext>
                </a:extLst>
              </p:cNvPr>
              <p:cNvGrpSpPr/>
              <p:nvPr/>
            </p:nvGrpSpPr>
            <p:grpSpPr>
              <a:xfrm>
                <a:off x="4067839" y="5507242"/>
                <a:ext cx="675611" cy="369332"/>
                <a:chOff x="4067839" y="5507242"/>
                <a:chExt cx="675611" cy="369332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14D66DD6-8BD1-4BCF-898F-E595BDF3021C}"/>
                    </a:ext>
                  </a:extLst>
                </p:cNvPr>
                <p:cNvCxnSpPr/>
                <p:nvPr/>
              </p:nvCxnSpPr>
              <p:spPr>
                <a:xfrm>
                  <a:off x="4574502" y="569190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664C17C-A8CE-4F4C-840B-A8E1EE8906E3}"/>
                    </a:ext>
                  </a:extLst>
                </p:cNvPr>
                <p:cNvSpPr txBox="1"/>
                <p:nvPr/>
              </p:nvSpPr>
              <p:spPr>
                <a:xfrm>
                  <a:off x="4067839" y="5507242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63D2472-9779-4178-B4CD-25F1208BC3EA}"/>
                  </a:ext>
                </a:extLst>
              </p:cNvPr>
              <p:cNvGrpSpPr/>
              <p:nvPr/>
            </p:nvGrpSpPr>
            <p:grpSpPr>
              <a:xfrm>
                <a:off x="4058899" y="4787428"/>
                <a:ext cx="684551" cy="369332"/>
                <a:chOff x="4058899" y="4787428"/>
                <a:chExt cx="684551" cy="369332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8C87A61D-6F8B-4B24-B74C-C130B54BB2B3}"/>
                    </a:ext>
                  </a:extLst>
                </p:cNvPr>
                <p:cNvCxnSpPr/>
                <p:nvPr/>
              </p:nvCxnSpPr>
              <p:spPr>
                <a:xfrm>
                  <a:off x="4574502" y="497181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5383EFC-5173-4D72-9530-ACD8E386296C}"/>
                    </a:ext>
                  </a:extLst>
                </p:cNvPr>
                <p:cNvSpPr txBox="1"/>
                <p:nvPr/>
              </p:nvSpPr>
              <p:spPr>
                <a:xfrm>
                  <a:off x="4058899" y="4787428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D8E3B89-ADEE-436B-A09B-8725569C6763}"/>
                  </a:ext>
                </a:extLst>
              </p:cNvPr>
              <p:cNvGrpSpPr/>
              <p:nvPr/>
            </p:nvGrpSpPr>
            <p:grpSpPr>
              <a:xfrm>
                <a:off x="4049959" y="4067614"/>
                <a:ext cx="693491" cy="369332"/>
                <a:chOff x="4049959" y="4067614"/>
                <a:chExt cx="693491" cy="369332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C581D434-F44F-44F4-935E-40DBAF7A6004}"/>
                    </a:ext>
                  </a:extLst>
                </p:cNvPr>
                <p:cNvCxnSpPr/>
                <p:nvPr/>
              </p:nvCxnSpPr>
              <p:spPr>
                <a:xfrm>
                  <a:off x="4574502" y="425172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5F27C58-9864-4F39-829A-E82C4EE4B2D2}"/>
                    </a:ext>
                  </a:extLst>
                </p:cNvPr>
                <p:cNvSpPr txBox="1"/>
                <p:nvPr/>
              </p:nvSpPr>
              <p:spPr>
                <a:xfrm>
                  <a:off x="4049959" y="4067614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C4B29E9-E44E-47E6-BD0C-C1537DE21D10}"/>
                  </a:ext>
                </a:extLst>
              </p:cNvPr>
              <p:cNvGrpSpPr/>
              <p:nvPr/>
            </p:nvGrpSpPr>
            <p:grpSpPr>
              <a:xfrm>
                <a:off x="4047115" y="3347800"/>
                <a:ext cx="696335" cy="369332"/>
                <a:chOff x="4047115" y="3347800"/>
                <a:chExt cx="696335" cy="369332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8FF934F2-A0C5-42D2-8E50-36A5ABAF261E}"/>
                    </a:ext>
                  </a:extLst>
                </p:cNvPr>
                <p:cNvCxnSpPr/>
                <p:nvPr/>
              </p:nvCxnSpPr>
              <p:spPr>
                <a:xfrm>
                  <a:off x="4574502" y="353163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AB9F937-8C93-4237-9231-6AF60417F0D8}"/>
                    </a:ext>
                  </a:extLst>
                </p:cNvPr>
                <p:cNvSpPr txBox="1"/>
                <p:nvPr/>
              </p:nvSpPr>
              <p:spPr>
                <a:xfrm>
                  <a:off x="4047115" y="3347800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98D3C9B-7557-4ECD-B736-3675A8B365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2870" y="3514920"/>
              <a:ext cx="2883130" cy="28817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A43B06BC-7830-4064-8C81-294B08699FB5}"/>
              </a:ext>
            </a:extLst>
          </p:cNvPr>
          <p:cNvSpPr txBox="1"/>
          <p:nvPr/>
        </p:nvSpPr>
        <p:spPr>
          <a:xfrm>
            <a:off x="4723902" y="4913981"/>
            <a:ext cx="1196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solidFill>
                  <a:schemeClr val="bg2">
                    <a:lumMod val="25000"/>
                  </a:schemeClr>
                </a:solidFill>
              </a:rPr>
              <a:t>B (2;30)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EE00AF8-D649-48EF-8ABC-98178127C328}"/>
              </a:ext>
            </a:extLst>
          </p:cNvPr>
          <p:cNvSpPr/>
          <p:nvPr/>
        </p:nvSpPr>
        <p:spPr>
          <a:xfrm>
            <a:off x="2557870" y="4749021"/>
            <a:ext cx="551591" cy="55159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8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9" fill="hold">
                          <p:stCondLst>
                            <p:cond delay="indefinite"/>
                          </p:stCondLst>
                          <p:childTnLst>
                            <p:par>
                              <p:cTn id="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5" grpId="0" animBg="1"/>
          <p:bldP spid="6" grpId="0" animBg="1"/>
          <p:bldP spid="14" grpId="0"/>
          <p:bldP spid="46" grpId="0"/>
          <p:bldP spid="47" grpId="0"/>
          <p:bldP spid="58" grpId="0"/>
          <p:bldP spid="5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" dur="3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 tmFilter="0,0; .5, 1; 1, 1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 tmFilter="0,0; .5, 1; 1, 1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3" fill="hold">
                          <p:stCondLst>
                            <p:cond delay="indefinite"/>
                          </p:stCondLst>
                          <p:childTnLst>
                            <p:par>
                              <p:cTn id="6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8" fill="hold">
                          <p:stCondLst>
                            <p:cond delay="indefinite"/>
                          </p:stCondLst>
                          <p:childTnLst>
                            <p:par>
                              <p:cTn id="6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0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 tmFilter="0,0; .5, 1; 1, 1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4" fill="hold">
                          <p:stCondLst>
                            <p:cond delay="indefinite"/>
                          </p:stCondLst>
                          <p:childTnLst>
                            <p:par>
                              <p:cTn id="8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6" presetID="2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9" fill="hold">
                          <p:stCondLst>
                            <p:cond delay="indefinite"/>
                          </p:stCondLst>
                          <p:childTnLst>
                            <p:par>
                              <p:cTn id="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9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/>
          <p:bldP spid="5" grpId="0" animBg="1"/>
          <p:bldP spid="6" grpId="0" animBg="1"/>
          <p:bldP spid="14" grpId="0"/>
          <p:bldP spid="46" grpId="0"/>
          <p:bldP spid="47" grpId="0"/>
          <p:bldP spid="58" grpId="0"/>
          <p:bldP spid="59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A picture containing sky, boat, transport, airplane&#10;&#10;Description automatically generated">
            <a:extLst>
              <a:ext uri="{FF2B5EF4-FFF2-40B4-BE49-F238E27FC236}">
                <a16:creationId xmlns:a16="http://schemas.microsoft.com/office/drawing/2014/main" id="{D392207A-929E-47E1-9A15-726E876D27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175" y="4824494"/>
            <a:ext cx="4953000" cy="1981200"/>
          </a:xfrm>
          <a:prstGeom prst="rect">
            <a:avLst/>
          </a:prstGeom>
        </p:spPr>
      </p:pic>
      <p:sp>
        <p:nvSpPr>
          <p:cNvPr id="2" name="Arrow: Pentagon 1">
            <a:extLst>
              <a:ext uri="{FF2B5EF4-FFF2-40B4-BE49-F238E27FC236}">
                <a16:creationId xmlns:a16="http://schemas.microsoft.com/office/drawing/2014/main" id="{D7B22517-79D2-4381-82D2-E9A5BAD8D61A}"/>
              </a:ext>
            </a:extLst>
          </p:cNvPr>
          <p:cNvSpPr/>
          <p:nvPr/>
        </p:nvSpPr>
        <p:spPr>
          <a:xfrm>
            <a:off x="0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32F7EB9B-A462-47CB-9C7F-3E995555522B}"/>
              </a:ext>
            </a:extLst>
          </p:cNvPr>
          <p:cNvSpPr/>
          <p:nvPr/>
        </p:nvSpPr>
        <p:spPr>
          <a:xfrm>
            <a:off x="66040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22390D-CDE5-4C05-A663-E6CD7D6D9D09}"/>
              </a:ext>
            </a:extLst>
          </p:cNvPr>
          <p:cNvSpPr txBox="1"/>
          <p:nvPr/>
        </p:nvSpPr>
        <p:spPr>
          <a:xfrm>
            <a:off x="1427480" y="270301"/>
            <a:ext cx="9237207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vi-VN" sz="2400" b="1" dirty="0"/>
              <a:t>Tìm quãng đường (hoặc tốc độ, hay thời gian chuyển động của vật) từ đồ thị</a:t>
            </a:r>
            <a:endParaRPr lang="en-US" sz="2400" b="1" dirty="0"/>
          </a:p>
        </p:txBody>
      </p:sp>
      <p:sp>
        <p:nvSpPr>
          <p:cNvPr id="5" name="Arrow: Pentagon 4">
            <a:extLst>
              <a:ext uri="{FF2B5EF4-FFF2-40B4-BE49-F238E27FC236}">
                <a16:creationId xmlns:a16="http://schemas.microsoft.com/office/drawing/2014/main" id="{F6C23F78-FF17-4653-9DCA-0635AA1C98B3}"/>
              </a:ext>
            </a:extLst>
          </p:cNvPr>
          <p:cNvSpPr/>
          <p:nvPr/>
        </p:nvSpPr>
        <p:spPr>
          <a:xfrm flipH="1">
            <a:off x="11347186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Chevron 5">
            <a:extLst>
              <a:ext uri="{FF2B5EF4-FFF2-40B4-BE49-F238E27FC236}">
                <a16:creationId xmlns:a16="http://schemas.microsoft.com/office/drawing/2014/main" id="{B4A8EAAC-6348-4B54-BC7F-094429B40AF7}"/>
              </a:ext>
            </a:extLst>
          </p:cNvPr>
          <p:cNvSpPr/>
          <p:nvPr/>
        </p:nvSpPr>
        <p:spPr>
          <a:xfrm flipH="1">
            <a:off x="1076452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88AD0F-4E48-4920-A779-7923079F5E2B}"/>
              </a:ext>
            </a:extLst>
          </p:cNvPr>
          <p:cNvSpPr txBox="1"/>
          <p:nvPr/>
        </p:nvSpPr>
        <p:spPr>
          <a:xfrm>
            <a:off x="422407" y="1469167"/>
            <a:ext cx="11265711" cy="80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Để xác định được thời gian t khi biết trước quãng đường chuyển động s = 30km của vật trên đồ thị, ta thực hiện như sau: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C44453-0125-49DD-ADA9-FA842A302AB4}"/>
              </a:ext>
            </a:extLst>
          </p:cNvPr>
          <p:cNvSpPr txBox="1"/>
          <p:nvPr/>
        </p:nvSpPr>
        <p:spPr>
          <a:xfrm>
            <a:off x="6386672" y="2712095"/>
            <a:ext cx="5072511" cy="1180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Chọn điểm ứng với s = 30km trên trục Os. Từ điểm này vẽ một đường nằm ngang cắt đồ thị tại điểm B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F7EA890-A248-4686-B140-86C06DE9C96D}"/>
              </a:ext>
            </a:extLst>
          </p:cNvPr>
          <p:cNvSpPr txBox="1"/>
          <p:nvPr/>
        </p:nvSpPr>
        <p:spPr>
          <a:xfrm>
            <a:off x="6428656" y="3975341"/>
            <a:ext cx="4960514" cy="80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Từ B, vẽ một đường thẳng đứng cắt trục Ot, ta được t = 2h.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F4959EA-F520-497F-A21A-AB293BEB5891}"/>
              </a:ext>
            </a:extLst>
          </p:cNvPr>
          <p:cNvCxnSpPr/>
          <p:nvPr/>
        </p:nvCxnSpPr>
        <p:spPr>
          <a:xfrm flipV="1">
            <a:off x="3767741" y="4446010"/>
            <a:ext cx="0" cy="1281108"/>
          </a:xfrm>
          <a:prstGeom prst="line">
            <a:avLst/>
          </a:prstGeom>
          <a:ln w="28575">
            <a:solidFill>
              <a:srgbClr val="CC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3FA06C02-9829-41BA-92DE-C3297B2855B8}"/>
              </a:ext>
            </a:extLst>
          </p:cNvPr>
          <p:cNvCxnSpPr/>
          <p:nvPr/>
        </p:nvCxnSpPr>
        <p:spPr>
          <a:xfrm>
            <a:off x="2475914" y="4446010"/>
            <a:ext cx="1291827" cy="0"/>
          </a:xfrm>
          <a:prstGeom prst="line">
            <a:avLst/>
          </a:prstGeom>
          <a:ln w="28575">
            <a:solidFill>
              <a:srgbClr val="CC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BDC2371-A9B0-488A-AA74-A32C2E5A5879}"/>
              </a:ext>
            </a:extLst>
          </p:cNvPr>
          <p:cNvGrpSpPr/>
          <p:nvPr/>
        </p:nvGrpSpPr>
        <p:grpSpPr>
          <a:xfrm>
            <a:off x="1427480" y="2423826"/>
            <a:ext cx="5001176" cy="3887051"/>
            <a:chOff x="2292174" y="2932916"/>
            <a:chExt cx="5001176" cy="3887051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D03AA7C2-FD83-4553-9806-D98E31CC2976}"/>
                </a:ext>
              </a:extLst>
            </p:cNvPr>
            <p:cNvGrpSpPr/>
            <p:nvPr/>
          </p:nvGrpSpPr>
          <p:grpSpPr>
            <a:xfrm>
              <a:off x="2292174" y="2932916"/>
              <a:ext cx="5001176" cy="3887051"/>
              <a:chOff x="3751323" y="2949634"/>
              <a:chExt cx="5001176" cy="3887051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B73DB2DD-90A1-4356-9495-3DC99FF6F341}"/>
                  </a:ext>
                </a:extLst>
              </p:cNvPr>
              <p:cNvCxnSpPr/>
              <p:nvPr/>
            </p:nvCxnSpPr>
            <p:spPr>
              <a:xfrm>
                <a:off x="4660235" y="3127266"/>
                <a:ext cx="0" cy="3276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7E8B446-16B1-4F2D-AC4B-2A97F53F077D}"/>
                  </a:ext>
                </a:extLst>
              </p:cNvPr>
              <p:cNvCxnSpPr/>
              <p:nvPr/>
            </p:nvCxnSpPr>
            <p:spPr>
              <a:xfrm>
                <a:off x="4660235" y="6423538"/>
                <a:ext cx="3600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C91ED2DE-5774-46D8-8E81-7D29985E3D78}"/>
                  </a:ext>
                </a:extLst>
              </p:cNvPr>
              <p:cNvSpPr/>
              <p:nvPr/>
            </p:nvSpPr>
            <p:spPr>
              <a:xfrm>
                <a:off x="4619721" y="6379724"/>
                <a:ext cx="87630" cy="8763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074999A-A514-4DB0-8F6E-9D35578F5F3A}"/>
                  </a:ext>
                </a:extLst>
              </p:cNvPr>
              <p:cNvSpPr txBox="1"/>
              <p:nvPr/>
            </p:nvSpPr>
            <p:spPr>
              <a:xfrm>
                <a:off x="4302727" y="6340902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O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8B9A7FD-6E80-492F-B035-26695C4D93EB}"/>
                  </a:ext>
                </a:extLst>
              </p:cNvPr>
              <p:cNvSpPr txBox="1"/>
              <p:nvPr/>
            </p:nvSpPr>
            <p:spPr>
              <a:xfrm>
                <a:off x="8083509" y="6467353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(h)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F03EE48-3111-4C13-A020-9AF687E9951C}"/>
                  </a:ext>
                </a:extLst>
              </p:cNvPr>
              <p:cNvSpPr txBox="1"/>
              <p:nvPr/>
            </p:nvSpPr>
            <p:spPr>
              <a:xfrm>
                <a:off x="3751323" y="2949634"/>
                <a:ext cx="82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s </a:t>
                </a:r>
                <a:r>
                  <a:rPr lang="vi-VN">
                    <a:solidFill>
                      <a:srgbClr val="C00000"/>
                    </a:solidFill>
                  </a:rPr>
                  <a:t>(km)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2E9176BC-56B6-418F-BA96-58359558BF1C}"/>
                  </a:ext>
                </a:extLst>
              </p:cNvPr>
              <p:cNvGrpSpPr/>
              <p:nvPr/>
            </p:nvGrpSpPr>
            <p:grpSpPr>
              <a:xfrm>
                <a:off x="5220818" y="6340902"/>
                <a:ext cx="302255" cy="495783"/>
                <a:chOff x="5220818" y="6340902"/>
                <a:chExt cx="302255" cy="495783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FD2E706D-6D55-460E-BA41-831CBFBB15E3}"/>
                    </a:ext>
                  </a:extLst>
                </p:cNvPr>
                <p:cNvCxnSpPr/>
                <p:nvPr/>
              </p:nvCxnSpPr>
              <p:spPr>
                <a:xfrm>
                  <a:off x="537591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6B6ADF3C-1D7B-4612-BC3B-1FCB331DEEB6}"/>
                    </a:ext>
                  </a:extLst>
                </p:cNvPr>
                <p:cNvSpPr txBox="1"/>
                <p:nvPr/>
              </p:nvSpPr>
              <p:spPr>
                <a:xfrm>
                  <a:off x="5220818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F192833-792F-4480-8066-691A34711689}"/>
                  </a:ext>
                </a:extLst>
              </p:cNvPr>
              <p:cNvGrpSpPr/>
              <p:nvPr/>
            </p:nvGrpSpPr>
            <p:grpSpPr>
              <a:xfrm>
                <a:off x="5940457" y="6340902"/>
                <a:ext cx="302255" cy="495783"/>
                <a:chOff x="5940457" y="6340902"/>
                <a:chExt cx="302255" cy="495783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7F3B314D-FBA4-4101-949E-FCB7FA037B03}"/>
                    </a:ext>
                  </a:extLst>
                </p:cNvPr>
                <p:cNvCxnSpPr/>
                <p:nvPr/>
              </p:nvCxnSpPr>
              <p:spPr>
                <a:xfrm>
                  <a:off x="60960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30B81C6-67BF-437D-8D8B-0688AC456601}"/>
                    </a:ext>
                  </a:extLst>
                </p:cNvPr>
                <p:cNvSpPr txBox="1"/>
                <p:nvPr/>
              </p:nvSpPr>
              <p:spPr>
                <a:xfrm>
                  <a:off x="5940457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456C6A63-BF41-4115-88DD-6B65659EE561}"/>
                  </a:ext>
                </a:extLst>
              </p:cNvPr>
              <p:cNvGrpSpPr/>
              <p:nvPr/>
            </p:nvGrpSpPr>
            <p:grpSpPr>
              <a:xfrm>
                <a:off x="6660096" y="6340902"/>
                <a:ext cx="302255" cy="495783"/>
                <a:chOff x="6660096" y="6340902"/>
                <a:chExt cx="302255" cy="495783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ADCFA4C0-403F-4159-936F-0BC2CAA7E2B5}"/>
                    </a:ext>
                  </a:extLst>
                </p:cNvPr>
                <p:cNvCxnSpPr/>
                <p:nvPr/>
              </p:nvCxnSpPr>
              <p:spPr>
                <a:xfrm>
                  <a:off x="68160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DD7281C-BC39-4FC2-AB06-33DD67A7E181}"/>
                    </a:ext>
                  </a:extLst>
                </p:cNvPr>
                <p:cNvSpPr txBox="1"/>
                <p:nvPr/>
              </p:nvSpPr>
              <p:spPr>
                <a:xfrm>
                  <a:off x="6660096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3D65B66E-4198-4E3C-B50B-66CB2A617A98}"/>
                  </a:ext>
                </a:extLst>
              </p:cNvPr>
              <p:cNvGrpSpPr/>
              <p:nvPr/>
            </p:nvGrpSpPr>
            <p:grpSpPr>
              <a:xfrm>
                <a:off x="7379735" y="6340902"/>
                <a:ext cx="302255" cy="495783"/>
                <a:chOff x="7379735" y="6340902"/>
                <a:chExt cx="302255" cy="495783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E907BFFA-1F4E-4823-B69D-6E685A495C32}"/>
                    </a:ext>
                  </a:extLst>
                </p:cNvPr>
                <p:cNvCxnSpPr/>
                <p:nvPr/>
              </p:nvCxnSpPr>
              <p:spPr>
                <a:xfrm>
                  <a:off x="753618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96DAE36-7F6A-45EF-A3B4-F83CDC37D38C}"/>
                    </a:ext>
                  </a:extLst>
                </p:cNvPr>
                <p:cNvSpPr txBox="1"/>
                <p:nvPr/>
              </p:nvSpPr>
              <p:spPr>
                <a:xfrm>
                  <a:off x="7379735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40723371-13E2-4D2F-84EE-E9062CF924A6}"/>
                  </a:ext>
                </a:extLst>
              </p:cNvPr>
              <p:cNvGrpSpPr/>
              <p:nvPr/>
            </p:nvGrpSpPr>
            <p:grpSpPr>
              <a:xfrm>
                <a:off x="4067839" y="5507242"/>
                <a:ext cx="675611" cy="369332"/>
                <a:chOff x="4067839" y="5507242"/>
                <a:chExt cx="675611" cy="369332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14D66DD6-8BD1-4BCF-898F-E595BDF3021C}"/>
                    </a:ext>
                  </a:extLst>
                </p:cNvPr>
                <p:cNvCxnSpPr/>
                <p:nvPr/>
              </p:nvCxnSpPr>
              <p:spPr>
                <a:xfrm>
                  <a:off x="4574502" y="569190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D664C17C-A8CE-4F4C-840B-A8E1EE8906E3}"/>
                    </a:ext>
                  </a:extLst>
                </p:cNvPr>
                <p:cNvSpPr txBox="1"/>
                <p:nvPr/>
              </p:nvSpPr>
              <p:spPr>
                <a:xfrm>
                  <a:off x="4067839" y="5507242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63D2472-9779-4178-B4CD-25F1208BC3EA}"/>
                  </a:ext>
                </a:extLst>
              </p:cNvPr>
              <p:cNvGrpSpPr/>
              <p:nvPr/>
            </p:nvGrpSpPr>
            <p:grpSpPr>
              <a:xfrm>
                <a:off x="4058899" y="4787428"/>
                <a:ext cx="684551" cy="369332"/>
                <a:chOff x="4058899" y="4787428"/>
                <a:chExt cx="684551" cy="369332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8C87A61D-6F8B-4B24-B74C-C130B54BB2B3}"/>
                    </a:ext>
                  </a:extLst>
                </p:cNvPr>
                <p:cNvCxnSpPr/>
                <p:nvPr/>
              </p:nvCxnSpPr>
              <p:spPr>
                <a:xfrm>
                  <a:off x="4574502" y="497181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5383EFC-5173-4D72-9530-ACD8E386296C}"/>
                    </a:ext>
                  </a:extLst>
                </p:cNvPr>
                <p:cNvSpPr txBox="1"/>
                <p:nvPr/>
              </p:nvSpPr>
              <p:spPr>
                <a:xfrm>
                  <a:off x="4058899" y="4787428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5D8E3B89-ADEE-436B-A09B-8725569C6763}"/>
                  </a:ext>
                </a:extLst>
              </p:cNvPr>
              <p:cNvGrpSpPr/>
              <p:nvPr/>
            </p:nvGrpSpPr>
            <p:grpSpPr>
              <a:xfrm>
                <a:off x="4049959" y="4067614"/>
                <a:ext cx="693491" cy="369332"/>
                <a:chOff x="4049959" y="4067614"/>
                <a:chExt cx="693491" cy="369332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C581D434-F44F-44F4-935E-40DBAF7A6004}"/>
                    </a:ext>
                  </a:extLst>
                </p:cNvPr>
                <p:cNvCxnSpPr/>
                <p:nvPr/>
              </p:nvCxnSpPr>
              <p:spPr>
                <a:xfrm>
                  <a:off x="4574502" y="425172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5F27C58-9864-4F39-829A-E82C4EE4B2D2}"/>
                    </a:ext>
                  </a:extLst>
                </p:cNvPr>
                <p:cNvSpPr txBox="1"/>
                <p:nvPr/>
              </p:nvSpPr>
              <p:spPr>
                <a:xfrm>
                  <a:off x="4049959" y="4067614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7C4B29E9-E44E-47E6-BD0C-C1537DE21D10}"/>
                  </a:ext>
                </a:extLst>
              </p:cNvPr>
              <p:cNvGrpSpPr/>
              <p:nvPr/>
            </p:nvGrpSpPr>
            <p:grpSpPr>
              <a:xfrm>
                <a:off x="4047115" y="3347800"/>
                <a:ext cx="696335" cy="369332"/>
                <a:chOff x="4047115" y="3347800"/>
                <a:chExt cx="696335" cy="369332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8FF934F2-A0C5-42D2-8E50-36A5ABAF261E}"/>
                    </a:ext>
                  </a:extLst>
                </p:cNvPr>
                <p:cNvCxnSpPr/>
                <p:nvPr/>
              </p:nvCxnSpPr>
              <p:spPr>
                <a:xfrm>
                  <a:off x="4574502" y="353163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BAB9F937-8C93-4237-9231-6AF60417F0D8}"/>
                    </a:ext>
                  </a:extLst>
                </p:cNvPr>
                <p:cNvSpPr txBox="1"/>
                <p:nvPr/>
              </p:nvSpPr>
              <p:spPr>
                <a:xfrm>
                  <a:off x="4047115" y="3347800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98D3C9B-7557-4ECD-B736-3675A8B365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2870" y="3514920"/>
              <a:ext cx="2883130" cy="28817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A43B06BC-7830-4064-8C81-294B08699FB5}"/>
              </a:ext>
            </a:extLst>
          </p:cNvPr>
          <p:cNvSpPr txBox="1"/>
          <p:nvPr/>
        </p:nvSpPr>
        <p:spPr>
          <a:xfrm>
            <a:off x="3859208" y="4313451"/>
            <a:ext cx="1196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solidFill>
                  <a:schemeClr val="bg2">
                    <a:lumMod val="25000"/>
                  </a:schemeClr>
                </a:solidFill>
              </a:rPr>
              <a:t>B (2;30)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5EE00AF8-D649-48EF-8ABC-98178127C328}"/>
              </a:ext>
            </a:extLst>
          </p:cNvPr>
          <p:cNvSpPr/>
          <p:nvPr/>
        </p:nvSpPr>
        <p:spPr>
          <a:xfrm>
            <a:off x="3501117" y="5850415"/>
            <a:ext cx="551591" cy="55159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4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6" grpId="0"/>
      <p:bldP spid="47" grpId="0"/>
      <p:bldP spid="58" grpId="0"/>
      <p:bldP spid="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607A83E8-76E7-4104-91B9-DD4F06DA46C9}"/>
              </a:ext>
            </a:extLst>
          </p:cNvPr>
          <p:cNvGrpSpPr/>
          <p:nvPr/>
        </p:nvGrpSpPr>
        <p:grpSpPr>
          <a:xfrm>
            <a:off x="1318603" y="1398143"/>
            <a:ext cx="10028583" cy="803599"/>
            <a:chOff x="1318603" y="1398143"/>
            <a:chExt cx="10028583" cy="8035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D68567-BC46-4289-A22B-04C9254FC550}"/>
                </a:ext>
              </a:extLst>
            </p:cNvPr>
            <p:cNvSpPr/>
            <p:nvPr/>
          </p:nvSpPr>
          <p:spPr>
            <a:xfrm>
              <a:off x="1318603" y="1398143"/>
              <a:ext cx="10028583" cy="803599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65F8F96-75E0-48A3-A43C-F65A171D623F}"/>
                </a:ext>
              </a:extLst>
            </p:cNvPr>
            <p:cNvSpPr txBox="1"/>
            <p:nvPr/>
          </p:nvSpPr>
          <p:spPr>
            <a:xfrm>
              <a:off x="3768312" y="1521668"/>
              <a:ext cx="45555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2800" b="1">
                  <a:solidFill>
                    <a:schemeClr val="bg2">
                      <a:lumMod val="25000"/>
                    </a:schemeClr>
                  </a:solidFill>
                  <a:latin typeface="Arial (Body)"/>
                </a:rPr>
                <a:t>Tìm </a:t>
              </a:r>
              <a:r>
                <a:rPr lang="en-US" sz="2800" b="1">
                  <a:solidFill>
                    <a:schemeClr val="bg2">
                      <a:lumMod val="25000"/>
                    </a:schemeClr>
                  </a:solidFill>
                  <a:latin typeface="Arial (Body)"/>
                </a:rPr>
                <a:t>tốc độ </a:t>
              </a:r>
              <a:r>
                <a:rPr lang="en-US" sz="2800" b="1" i="1">
                  <a:solidFill>
                    <a:schemeClr val="bg2">
                      <a:lumMod val="25000"/>
                    </a:schemeClr>
                  </a:solidFill>
                  <a:latin typeface="Arial (Body)"/>
                  <a:sym typeface="Symbol" panose="05050102010706020507" pitchFamily="18" charset="2"/>
                </a:rPr>
                <a:t> </a:t>
              </a:r>
              <a:r>
                <a:rPr lang="en-US" sz="2800" b="1">
                  <a:solidFill>
                    <a:schemeClr val="bg2">
                      <a:lumMod val="25000"/>
                    </a:schemeClr>
                  </a:solidFill>
                  <a:latin typeface="Arial (Body)"/>
                  <a:sym typeface="Symbol" panose="05050102010706020507" pitchFamily="18" charset="2"/>
                </a:rPr>
                <a:t>từ đồ thị</a:t>
              </a:r>
              <a:endParaRPr lang="en-US" sz="2800" b="1">
                <a:solidFill>
                  <a:schemeClr val="bg2">
                    <a:lumMod val="25000"/>
                  </a:schemeClr>
                </a:solidFill>
                <a:latin typeface="Arial (Body)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8230CDD-B2C1-48E2-A5D5-A3B8FB888B48}"/>
              </a:ext>
            </a:extLst>
          </p:cNvPr>
          <p:cNvGrpSpPr/>
          <p:nvPr/>
        </p:nvGrpSpPr>
        <p:grpSpPr>
          <a:xfrm>
            <a:off x="935421" y="4626082"/>
            <a:ext cx="2722179" cy="679004"/>
            <a:chOff x="935421" y="4180312"/>
            <a:chExt cx="2722179" cy="679004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20E3B674-98E4-48E4-8348-3CABE7DC0732}"/>
                </a:ext>
              </a:extLst>
            </p:cNvPr>
            <p:cNvSpPr/>
            <p:nvPr/>
          </p:nvSpPr>
          <p:spPr>
            <a:xfrm>
              <a:off x="935421" y="4180312"/>
              <a:ext cx="2722179" cy="679004"/>
            </a:xfrm>
            <a:prstGeom prst="round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C574499-72D5-49F5-8573-37AFB9BC4457}"/>
                </a:ext>
              </a:extLst>
            </p:cNvPr>
            <p:cNvSpPr txBox="1"/>
            <p:nvPr/>
          </p:nvSpPr>
          <p:spPr>
            <a:xfrm>
              <a:off x="1602826" y="4208030"/>
              <a:ext cx="17660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GHI NHỚ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DC620D8-F9BA-424D-9047-808C8C9CD2E4}"/>
              </a:ext>
            </a:extLst>
          </p:cNvPr>
          <p:cNvSpPr txBox="1"/>
          <p:nvPr/>
        </p:nvSpPr>
        <p:spPr>
          <a:xfrm>
            <a:off x="1928647" y="2395395"/>
            <a:ext cx="8334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Từ đồ thị, xác định quãng đường s và thời gian t tương ứng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15AAD2-62DD-4D53-B8BD-EC05BC6B4B42}"/>
              </a:ext>
            </a:extLst>
          </p:cNvPr>
          <p:cNvSpPr txBox="1"/>
          <p:nvPr/>
        </p:nvSpPr>
        <p:spPr>
          <a:xfrm>
            <a:off x="1928647" y="3007402"/>
            <a:ext cx="55179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Tính tốc độ của ca nô bằng công thức: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DCB910-D292-428D-9FE1-BCA5030FB614}"/>
              </a:ext>
            </a:extLst>
          </p:cNvPr>
          <p:cNvGrpSpPr/>
          <p:nvPr/>
        </p:nvGrpSpPr>
        <p:grpSpPr>
          <a:xfrm>
            <a:off x="5198630" y="3724398"/>
            <a:ext cx="1794737" cy="947275"/>
            <a:chOff x="3498574" y="5682126"/>
            <a:chExt cx="1794737" cy="9472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8AA283B-1E07-44A9-B4BB-D257B778027F}"/>
                    </a:ext>
                  </a:extLst>
                </p:cNvPr>
                <p:cNvSpPr txBox="1"/>
                <p:nvPr/>
              </p:nvSpPr>
              <p:spPr>
                <a:xfrm>
                  <a:off x="3834620" y="5731821"/>
                  <a:ext cx="1279264" cy="7944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32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</a:t>
                  </a:r>
                  <a:r>
                    <a:rPr lang="vi-VN" sz="28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num>
                        <m:den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den>
                      </m:f>
                    </m:oMath>
                  </a14:m>
                  <a:r>
                    <a:rPr lang="vi-VN" sz="32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 i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BFCF74E-2753-4125-8900-5D6F43C17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620" y="5731821"/>
                  <a:ext cx="1279264" cy="794448"/>
                </a:xfrm>
                <a:prstGeom prst="rect">
                  <a:avLst/>
                </a:prstGeom>
                <a:blipFill>
                  <a:blip r:embed="rId2"/>
                  <a:stretch>
                    <a:fillRect l="-1238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5CF742D-FE6C-4334-9D88-22F1081EE13F}"/>
                </a:ext>
              </a:extLst>
            </p:cNvPr>
            <p:cNvSpPr/>
            <p:nvPr/>
          </p:nvSpPr>
          <p:spPr>
            <a:xfrm>
              <a:off x="3498574" y="5682126"/>
              <a:ext cx="1794737" cy="94727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2C528E9-0012-4D44-AE3F-3F5E7C3FBAF9}"/>
              </a:ext>
            </a:extLst>
          </p:cNvPr>
          <p:cNvGrpSpPr/>
          <p:nvPr/>
        </p:nvGrpSpPr>
        <p:grpSpPr>
          <a:xfrm>
            <a:off x="935421" y="5167081"/>
            <a:ext cx="10552386" cy="1462599"/>
            <a:chOff x="935421" y="4721311"/>
            <a:chExt cx="10552386" cy="146259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34413E3C-9D44-42F4-9636-A43A3E04ECB5}"/>
                </a:ext>
              </a:extLst>
            </p:cNvPr>
            <p:cNvSpPr/>
            <p:nvPr/>
          </p:nvSpPr>
          <p:spPr>
            <a:xfrm>
              <a:off x="935421" y="4721311"/>
              <a:ext cx="10552386" cy="1462599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0C030E-19E8-47EE-BFAA-9936DC64ACEA}"/>
                </a:ext>
              </a:extLst>
            </p:cNvPr>
            <p:cNvSpPr txBox="1"/>
            <p:nvPr/>
          </p:nvSpPr>
          <p:spPr>
            <a:xfrm>
              <a:off x="1443985" y="5037111"/>
              <a:ext cx="9608825" cy="8733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vi-VN" sz="24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Từ đồ thị quãng đường – thời gian cho trước, có thể tìm được quãng đường vật đi (hoặc tốc độ, hay thời gian chuyển động của vật)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E45E49D-566C-47E8-81F2-A92EF8A418E1}"/>
              </a:ext>
            </a:extLst>
          </p:cNvPr>
          <p:cNvGrpSpPr/>
          <p:nvPr/>
        </p:nvGrpSpPr>
        <p:grpSpPr>
          <a:xfrm>
            <a:off x="427985" y="4520750"/>
            <a:ext cx="1016000" cy="1016000"/>
            <a:chOff x="21585" y="3630406"/>
            <a:chExt cx="1016000" cy="1016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BF513EF-5E8F-4200-AE8B-4B8F2E4D6745}"/>
                </a:ext>
              </a:extLst>
            </p:cNvPr>
            <p:cNvGrpSpPr/>
            <p:nvPr/>
          </p:nvGrpSpPr>
          <p:grpSpPr>
            <a:xfrm>
              <a:off x="21585" y="3630406"/>
              <a:ext cx="1016000" cy="1016000"/>
              <a:chOff x="325120" y="895505"/>
              <a:chExt cx="1016000" cy="1016000"/>
            </a:xfrm>
          </p:grpSpPr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A2937995-949F-4D36-95AC-BFC067C60931}"/>
                  </a:ext>
                </a:extLst>
              </p:cNvPr>
              <p:cNvSpPr/>
              <p:nvPr/>
            </p:nvSpPr>
            <p:spPr>
              <a:xfrm>
                <a:off x="325120" y="895505"/>
                <a:ext cx="1016000" cy="1016000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47000">
                    <a:srgbClr val="9B164A"/>
                  </a:gs>
                  <a:gs pos="100000">
                    <a:srgbClr val="7030A0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2B324E2-49ED-4AE1-9FCA-549352FFC58E}"/>
                  </a:ext>
                </a:extLst>
              </p:cNvPr>
              <p:cNvSpPr/>
              <p:nvPr/>
            </p:nvSpPr>
            <p:spPr>
              <a:xfrm>
                <a:off x="401320" y="971705"/>
                <a:ext cx="863600" cy="8636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6" name="Graphic 15" descr="Brain in head with solid fill">
              <a:extLst>
                <a:ext uri="{FF2B5EF4-FFF2-40B4-BE49-F238E27FC236}">
                  <a16:creationId xmlns:a16="http://schemas.microsoft.com/office/drawing/2014/main" id="{4F8D2C55-3FFD-4E91-A085-C4F423CB0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H="1">
              <a:off x="170627" y="3794982"/>
              <a:ext cx="679004" cy="679004"/>
            </a:xfrm>
            <a:prstGeom prst="rect">
              <a:avLst/>
            </a:prstGeom>
          </p:spPr>
        </p:pic>
      </p:grpSp>
      <p:sp>
        <p:nvSpPr>
          <p:cNvPr id="26" name="Arrow: Pentagon 25">
            <a:extLst>
              <a:ext uri="{FF2B5EF4-FFF2-40B4-BE49-F238E27FC236}">
                <a16:creationId xmlns:a16="http://schemas.microsoft.com/office/drawing/2014/main" id="{E043F3A6-0AE4-4CAF-BED7-758975D0BD5B}"/>
              </a:ext>
            </a:extLst>
          </p:cNvPr>
          <p:cNvSpPr/>
          <p:nvPr/>
        </p:nvSpPr>
        <p:spPr>
          <a:xfrm>
            <a:off x="0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Chevron 26">
            <a:extLst>
              <a:ext uri="{FF2B5EF4-FFF2-40B4-BE49-F238E27FC236}">
                <a16:creationId xmlns:a16="http://schemas.microsoft.com/office/drawing/2014/main" id="{7DC64131-FC1A-4424-B9C1-3823993664C0}"/>
              </a:ext>
            </a:extLst>
          </p:cNvPr>
          <p:cNvSpPr/>
          <p:nvPr/>
        </p:nvSpPr>
        <p:spPr>
          <a:xfrm>
            <a:off x="66040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ED14B3B-CC22-4C5B-8274-BEF816B85D00}"/>
              </a:ext>
            </a:extLst>
          </p:cNvPr>
          <p:cNvSpPr txBox="1"/>
          <p:nvPr/>
        </p:nvSpPr>
        <p:spPr>
          <a:xfrm>
            <a:off x="1427480" y="270301"/>
            <a:ext cx="9237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400" b="1"/>
              <a:t>Tìm quãng đường (hoặc tốc độ, hay thời gian chuyển động của vật) từ đồ thị</a:t>
            </a:r>
            <a:endParaRPr lang="en-US" sz="2400" b="1"/>
          </a:p>
        </p:txBody>
      </p:sp>
      <p:sp>
        <p:nvSpPr>
          <p:cNvPr id="29" name="Arrow: Pentagon 28">
            <a:extLst>
              <a:ext uri="{FF2B5EF4-FFF2-40B4-BE49-F238E27FC236}">
                <a16:creationId xmlns:a16="http://schemas.microsoft.com/office/drawing/2014/main" id="{60FEBE60-96F0-42A9-8F2A-E4C5782972E1}"/>
              </a:ext>
            </a:extLst>
          </p:cNvPr>
          <p:cNvSpPr/>
          <p:nvPr/>
        </p:nvSpPr>
        <p:spPr>
          <a:xfrm flipH="1">
            <a:off x="11347186" y="375920"/>
            <a:ext cx="844814" cy="619760"/>
          </a:xfrm>
          <a:prstGeom prst="homePlate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DAE6EDCD-1999-46CD-A20F-809B69655BE8}"/>
              </a:ext>
            </a:extLst>
          </p:cNvPr>
          <p:cNvSpPr/>
          <p:nvPr/>
        </p:nvSpPr>
        <p:spPr>
          <a:xfrm flipH="1">
            <a:off x="10764520" y="375920"/>
            <a:ext cx="767080" cy="619760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4DF27F7-DC73-48C4-950B-1AD7BFE99371}"/>
              </a:ext>
            </a:extLst>
          </p:cNvPr>
          <p:cNvGrpSpPr/>
          <p:nvPr/>
        </p:nvGrpSpPr>
        <p:grpSpPr>
          <a:xfrm>
            <a:off x="777426" y="1206917"/>
            <a:ext cx="1022456" cy="1186048"/>
            <a:chOff x="661458" y="1318837"/>
            <a:chExt cx="1022456" cy="1186048"/>
          </a:xfrm>
        </p:grpSpPr>
        <p:sp>
          <p:nvSpPr>
            <p:cNvPr id="35" name="Hexagon 34">
              <a:extLst>
                <a:ext uri="{FF2B5EF4-FFF2-40B4-BE49-F238E27FC236}">
                  <a16:creationId xmlns:a16="http://schemas.microsoft.com/office/drawing/2014/main" id="{A8B8C540-F914-40A5-9333-92BB97359442}"/>
                </a:ext>
              </a:extLst>
            </p:cNvPr>
            <p:cNvSpPr/>
            <p:nvPr/>
          </p:nvSpPr>
          <p:spPr>
            <a:xfrm rot="5400000">
              <a:off x="579662" y="1400633"/>
              <a:ext cx="1186048" cy="1022456"/>
            </a:xfrm>
            <a:prstGeom prst="hexagon">
              <a:avLst/>
            </a:prstGeom>
            <a:solidFill>
              <a:schemeClr val="bg1"/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Hexagon 35">
              <a:extLst>
                <a:ext uri="{FF2B5EF4-FFF2-40B4-BE49-F238E27FC236}">
                  <a16:creationId xmlns:a16="http://schemas.microsoft.com/office/drawing/2014/main" id="{378A5B96-7725-4D9D-A750-B6C44496CDF3}"/>
                </a:ext>
              </a:extLst>
            </p:cNvPr>
            <p:cNvSpPr/>
            <p:nvPr/>
          </p:nvSpPr>
          <p:spPr>
            <a:xfrm rot="5400000">
              <a:off x="662335" y="1474838"/>
              <a:ext cx="1020703" cy="879917"/>
            </a:xfrm>
            <a:prstGeom prst="hexagon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37C813B-0E3E-4FC2-8B5E-9BD199E7FA92}"/>
                </a:ext>
              </a:extLst>
            </p:cNvPr>
            <p:cNvSpPr txBox="1"/>
            <p:nvPr/>
          </p:nvSpPr>
          <p:spPr>
            <a:xfrm>
              <a:off x="785911" y="1619474"/>
              <a:ext cx="7735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vi-VN" sz="3200" b="1">
                  <a:solidFill>
                    <a:schemeClr val="bg2">
                      <a:lumMod val="25000"/>
                    </a:schemeClr>
                  </a:solidFill>
                </a:rPr>
                <a:t>02</a:t>
              </a:r>
              <a:endParaRPr lang="en-US" sz="3200" b="1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0869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B6DBBDF-916A-471B-B9E1-317C01D771DD}"/>
              </a:ext>
            </a:extLst>
          </p:cNvPr>
          <p:cNvGrpSpPr/>
          <p:nvPr/>
        </p:nvGrpSpPr>
        <p:grpSpPr>
          <a:xfrm>
            <a:off x="-2" y="1339089"/>
            <a:ext cx="777765" cy="4179821"/>
            <a:chOff x="-2" y="1339089"/>
            <a:chExt cx="777765" cy="4179821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BA6A3DAB-1B9C-411D-A880-5B3AED150A07}"/>
                </a:ext>
              </a:extLst>
            </p:cNvPr>
            <p:cNvSpPr/>
            <p:nvPr/>
          </p:nvSpPr>
          <p:spPr>
            <a:xfrm rot="5400000">
              <a:off x="-1701030" y="3040117"/>
              <a:ext cx="4179821" cy="777765"/>
            </a:xfrm>
            <a:prstGeom prst="trapezoid">
              <a:avLst>
                <a:gd name="adj" fmla="val 49325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5E4D160-CB31-4C03-A768-50868377281B}"/>
                </a:ext>
              </a:extLst>
            </p:cNvPr>
            <p:cNvSpPr txBox="1"/>
            <p:nvPr/>
          </p:nvSpPr>
          <p:spPr>
            <a:xfrm rot="16200000">
              <a:off x="-793267" y="3086027"/>
              <a:ext cx="2364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LUYỆN TẬP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CB3A05-A789-4BC9-96FD-639F7F49ED81}"/>
              </a:ext>
            </a:extLst>
          </p:cNvPr>
          <p:cNvSpPr txBox="1"/>
          <p:nvPr/>
        </p:nvSpPr>
        <p:spPr>
          <a:xfrm>
            <a:off x="1089498" y="262647"/>
            <a:ext cx="11102502" cy="127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b="1" dirty="0">
                <a:latin typeface="Arial" panose="020B0604020202020204" pitchFamily="34" charset="0"/>
                <a:cs typeface="Arial" panose="020B0604020202020204" pitchFamily="34" charset="0"/>
              </a:rPr>
              <a:t>Từ đồ thị ở trên, hãy nêu cách tìm:</a:t>
            </a:r>
          </a:p>
          <a:p>
            <a:pPr marL="457200" indent="-457200">
              <a:lnSpc>
                <a:spcPct val="110000"/>
              </a:lnSpc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Thời gian để ca nô đi hết quãng đường 60km</a:t>
            </a:r>
          </a:p>
          <a:p>
            <a:pPr marL="457200" indent="-457200">
              <a:lnSpc>
                <a:spcPct val="110000"/>
              </a:lnSpc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Tốc độ của ca nô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358526-12F5-4B8F-BC98-E92DF9BF2BD5}"/>
              </a:ext>
            </a:extLst>
          </p:cNvPr>
          <p:cNvSpPr txBox="1"/>
          <p:nvPr/>
        </p:nvSpPr>
        <p:spPr>
          <a:xfrm>
            <a:off x="5929587" y="2659624"/>
            <a:ext cx="5870808" cy="127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Để xác định thời gian t khi biết quãng đường chuyển động s = 60km trên đồ thị, ta thực hiện như sau: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40A3CE-D8E1-4C24-837A-F3D3477E8CD0}"/>
              </a:ext>
            </a:extLst>
          </p:cNvPr>
          <p:cNvSpPr txBox="1"/>
          <p:nvPr/>
        </p:nvSpPr>
        <p:spPr>
          <a:xfrm>
            <a:off x="5996424" y="4069491"/>
            <a:ext cx="5803971" cy="1279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Chọn điểm ứng với s = 60km trên trục Os. Từ điểm này vẽ một đường nằm ngang cắt đồ thị tại điểm 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DB2A2-D378-4E24-BD4B-53C677AD29D6}"/>
              </a:ext>
            </a:extLst>
          </p:cNvPr>
          <p:cNvSpPr txBox="1"/>
          <p:nvPr/>
        </p:nvSpPr>
        <p:spPr>
          <a:xfrm>
            <a:off x="6024064" y="5509119"/>
            <a:ext cx="5747971" cy="87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Từ C, vẽ một đường thẳng đứng cắt trục Ot, ta được t = 4h.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75B432D-3B71-44B0-9E8B-A328792425D4}"/>
              </a:ext>
            </a:extLst>
          </p:cNvPr>
          <p:cNvCxnSpPr>
            <a:cxnSpLocks/>
          </p:cNvCxnSpPr>
          <p:nvPr/>
        </p:nvCxnSpPr>
        <p:spPr>
          <a:xfrm flipV="1">
            <a:off x="4707950" y="3164183"/>
            <a:ext cx="24287" cy="2746191"/>
          </a:xfrm>
          <a:prstGeom prst="line">
            <a:avLst/>
          </a:prstGeom>
          <a:ln w="28575">
            <a:solidFill>
              <a:srgbClr val="FF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6A4347-7100-4582-A119-D40FB786CB02}"/>
              </a:ext>
            </a:extLst>
          </p:cNvPr>
          <p:cNvCxnSpPr>
            <a:cxnSpLocks/>
          </p:cNvCxnSpPr>
          <p:nvPr/>
        </p:nvCxnSpPr>
        <p:spPr>
          <a:xfrm>
            <a:off x="1976845" y="3164183"/>
            <a:ext cx="2755392" cy="0"/>
          </a:xfrm>
          <a:prstGeom prst="line">
            <a:avLst/>
          </a:prstGeom>
          <a:ln w="28575">
            <a:solidFill>
              <a:srgbClr val="FF0066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6FB6B95-0388-4C6B-A20B-F961F8074440}"/>
              </a:ext>
            </a:extLst>
          </p:cNvPr>
          <p:cNvGrpSpPr/>
          <p:nvPr/>
        </p:nvGrpSpPr>
        <p:grpSpPr>
          <a:xfrm>
            <a:off x="928411" y="2582179"/>
            <a:ext cx="5001176" cy="3887051"/>
            <a:chOff x="2292174" y="2932916"/>
            <a:chExt cx="5001176" cy="388705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9558AE2-E1E5-49F5-8D7B-CBAF5DA570D5}"/>
                </a:ext>
              </a:extLst>
            </p:cNvPr>
            <p:cNvGrpSpPr/>
            <p:nvPr/>
          </p:nvGrpSpPr>
          <p:grpSpPr>
            <a:xfrm>
              <a:off x="2292174" y="2932916"/>
              <a:ext cx="5001176" cy="3887051"/>
              <a:chOff x="3751323" y="2949634"/>
              <a:chExt cx="5001176" cy="3887051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A92B8E61-75A5-43A1-83D8-437CADBA4300}"/>
                  </a:ext>
                </a:extLst>
              </p:cNvPr>
              <p:cNvCxnSpPr/>
              <p:nvPr/>
            </p:nvCxnSpPr>
            <p:spPr>
              <a:xfrm>
                <a:off x="4660235" y="3127266"/>
                <a:ext cx="0" cy="3276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695D63A1-1F21-46CE-BC82-A9D5912A5027}"/>
                  </a:ext>
                </a:extLst>
              </p:cNvPr>
              <p:cNvCxnSpPr/>
              <p:nvPr/>
            </p:nvCxnSpPr>
            <p:spPr>
              <a:xfrm>
                <a:off x="4660235" y="6423538"/>
                <a:ext cx="3600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21246729-A721-48D6-8252-56D2D1701189}"/>
                  </a:ext>
                </a:extLst>
              </p:cNvPr>
              <p:cNvSpPr/>
              <p:nvPr/>
            </p:nvSpPr>
            <p:spPr>
              <a:xfrm>
                <a:off x="4619721" y="6379724"/>
                <a:ext cx="87630" cy="8763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DDB78E0-94CF-405A-B324-3FAFC54F5722}"/>
                  </a:ext>
                </a:extLst>
              </p:cNvPr>
              <p:cNvSpPr txBox="1"/>
              <p:nvPr/>
            </p:nvSpPr>
            <p:spPr>
              <a:xfrm>
                <a:off x="4302727" y="6340902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O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FF9023A-F456-44B4-9A0E-AD51FA2D9522}"/>
                  </a:ext>
                </a:extLst>
              </p:cNvPr>
              <p:cNvSpPr txBox="1"/>
              <p:nvPr/>
            </p:nvSpPr>
            <p:spPr>
              <a:xfrm>
                <a:off x="8083509" y="6467353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(h)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C67672B7-1793-491A-B714-94447848B514}"/>
                  </a:ext>
                </a:extLst>
              </p:cNvPr>
              <p:cNvSpPr txBox="1"/>
              <p:nvPr/>
            </p:nvSpPr>
            <p:spPr>
              <a:xfrm>
                <a:off x="3751323" y="2949634"/>
                <a:ext cx="82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s </a:t>
                </a:r>
                <a:r>
                  <a:rPr lang="vi-VN">
                    <a:solidFill>
                      <a:srgbClr val="C00000"/>
                    </a:solidFill>
                  </a:rPr>
                  <a:t>(km)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D5E9477-5FBD-4942-B9CC-49E2A26C08B4}"/>
                  </a:ext>
                </a:extLst>
              </p:cNvPr>
              <p:cNvGrpSpPr/>
              <p:nvPr/>
            </p:nvGrpSpPr>
            <p:grpSpPr>
              <a:xfrm>
                <a:off x="5220818" y="6340902"/>
                <a:ext cx="302255" cy="495783"/>
                <a:chOff x="5220818" y="6340902"/>
                <a:chExt cx="302255" cy="495783"/>
              </a:xfrm>
            </p:grpSpPr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79263CD-2729-499B-B61B-E13E876A5E06}"/>
                    </a:ext>
                  </a:extLst>
                </p:cNvPr>
                <p:cNvCxnSpPr/>
                <p:nvPr/>
              </p:nvCxnSpPr>
              <p:spPr>
                <a:xfrm>
                  <a:off x="537591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31D96E0-4D4E-49DB-8EA1-B48B2C5AD880}"/>
                    </a:ext>
                  </a:extLst>
                </p:cNvPr>
                <p:cNvSpPr txBox="1"/>
                <p:nvPr/>
              </p:nvSpPr>
              <p:spPr>
                <a:xfrm>
                  <a:off x="5220818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45C3E185-1DC4-4423-872D-A69B61272DDF}"/>
                  </a:ext>
                </a:extLst>
              </p:cNvPr>
              <p:cNvGrpSpPr/>
              <p:nvPr/>
            </p:nvGrpSpPr>
            <p:grpSpPr>
              <a:xfrm>
                <a:off x="5940457" y="6340902"/>
                <a:ext cx="302255" cy="495783"/>
                <a:chOff x="5940457" y="6340902"/>
                <a:chExt cx="302255" cy="495783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D1629A2F-25DD-497D-8E1E-3D888C70D077}"/>
                    </a:ext>
                  </a:extLst>
                </p:cNvPr>
                <p:cNvCxnSpPr/>
                <p:nvPr/>
              </p:nvCxnSpPr>
              <p:spPr>
                <a:xfrm>
                  <a:off x="60960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DFD8BD5-CDBD-4597-AFAD-3D1756DA2CCF}"/>
                    </a:ext>
                  </a:extLst>
                </p:cNvPr>
                <p:cNvSpPr txBox="1"/>
                <p:nvPr/>
              </p:nvSpPr>
              <p:spPr>
                <a:xfrm>
                  <a:off x="5940457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50D7D6E-10D5-47FF-8F1A-57F26B3445FC}"/>
                  </a:ext>
                </a:extLst>
              </p:cNvPr>
              <p:cNvGrpSpPr/>
              <p:nvPr/>
            </p:nvGrpSpPr>
            <p:grpSpPr>
              <a:xfrm>
                <a:off x="6660096" y="6340902"/>
                <a:ext cx="302255" cy="495783"/>
                <a:chOff x="6660096" y="6340902"/>
                <a:chExt cx="302255" cy="495783"/>
              </a:xfrm>
            </p:grpSpPr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150226FC-4E0C-4F54-8D62-470CE99B2551}"/>
                    </a:ext>
                  </a:extLst>
                </p:cNvPr>
                <p:cNvCxnSpPr/>
                <p:nvPr/>
              </p:nvCxnSpPr>
              <p:spPr>
                <a:xfrm>
                  <a:off x="68160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77BF6B91-D9DE-48A1-ABC0-80E58FA4A51D}"/>
                    </a:ext>
                  </a:extLst>
                </p:cNvPr>
                <p:cNvSpPr txBox="1"/>
                <p:nvPr/>
              </p:nvSpPr>
              <p:spPr>
                <a:xfrm>
                  <a:off x="6660096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64D881AD-DA5E-4856-B019-41A704BE4882}"/>
                  </a:ext>
                </a:extLst>
              </p:cNvPr>
              <p:cNvGrpSpPr/>
              <p:nvPr/>
            </p:nvGrpSpPr>
            <p:grpSpPr>
              <a:xfrm>
                <a:off x="7379735" y="6340902"/>
                <a:ext cx="302255" cy="495783"/>
                <a:chOff x="7379735" y="6340902"/>
                <a:chExt cx="302255" cy="495783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24681BB0-1A19-42F0-880C-611D40199E0D}"/>
                    </a:ext>
                  </a:extLst>
                </p:cNvPr>
                <p:cNvCxnSpPr/>
                <p:nvPr/>
              </p:nvCxnSpPr>
              <p:spPr>
                <a:xfrm>
                  <a:off x="753618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C403DBBA-7DB8-4504-B911-437C6F7AC855}"/>
                    </a:ext>
                  </a:extLst>
                </p:cNvPr>
                <p:cNvSpPr txBox="1"/>
                <p:nvPr/>
              </p:nvSpPr>
              <p:spPr>
                <a:xfrm>
                  <a:off x="7379735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F74F0AF-B306-4AAD-9EA6-5B1A92D0CFD4}"/>
                  </a:ext>
                </a:extLst>
              </p:cNvPr>
              <p:cNvGrpSpPr/>
              <p:nvPr/>
            </p:nvGrpSpPr>
            <p:grpSpPr>
              <a:xfrm>
                <a:off x="4067839" y="5507242"/>
                <a:ext cx="675611" cy="369332"/>
                <a:chOff x="4067839" y="5507242"/>
                <a:chExt cx="675611" cy="369332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BD34172-E331-431C-AD65-00ABC733E71E}"/>
                    </a:ext>
                  </a:extLst>
                </p:cNvPr>
                <p:cNvCxnSpPr/>
                <p:nvPr/>
              </p:nvCxnSpPr>
              <p:spPr>
                <a:xfrm>
                  <a:off x="4574502" y="569190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FDB99C84-A950-484C-8598-C94CC6622CD9}"/>
                    </a:ext>
                  </a:extLst>
                </p:cNvPr>
                <p:cNvSpPr txBox="1"/>
                <p:nvPr/>
              </p:nvSpPr>
              <p:spPr>
                <a:xfrm>
                  <a:off x="4067839" y="5507242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F34E0D5A-4C9B-4C46-9F57-87995858461D}"/>
                  </a:ext>
                </a:extLst>
              </p:cNvPr>
              <p:cNvGrpSpPr/>
              <p:nvPr/>
            </p:nvGrpSpPr>
            <p:grpSpPr>
              <a:xfrm>
                <a:off x="4058899" y="4787428"/>
                <a:ext cx="684551" cy="369332"/>
                <a:chOff x="4058899" y="4787428"/>
                <a:chExt cx="684551" cy="369332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AA168731-C9CB-423F-8270-5DC6E75853C1}"/>
                    </a:ext>
                  </a:extLst>
                </p:cNvPr>
                <p:cNvCxnSpPr/>
                <p:nvPr/>
              </p:nvCxnSpPr>
              <p:spPr>
                <a:xfrm>
                  <a:off x="4574502" y="497181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F56A2141-D91C-4508-B98A-C16E4910D367}"/>
                    </a:ext>
                  </a:extLst>
                </p:cNvPr>
                <p:cNvSpPr txBox="1"/>
                <p:nvPr/>
              </p:nvSpPr>
              <p:spPr>
                <a:xfrm>
                  <a:off x="4058899" y="4787428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802D766E-E85E-4260-8776-AC63985FC698}"/>
                  </a:ext>
                </a:extLst>
              </p:cNvPr>
              <p:cNvGrpSpPr/>
              <p:nvPr/>
            </p:nvGrpSpPr>
            <p:grpSpPr>
              <a:xfrm>
                <a:off x="4049959" y="4067614"/>
                <a:ext cx="693491" cy="369332"/>
                <a:chOff x="4049959" y="4067614"/>
                <a:chExt cx="693491" cy="369332"/>
              </a:xfrm>
            </p:grpSpPr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80D36F90-5F31-428F-BAC8-84550F0620FD}"/>
                    </a:ext>
                  </a:extLst>
                </p:cNvPr>
                <p:cNvCxnSpPr/>
                <p:nvPr/>
              </p:nvCxnSpPr>
              <p:spPr>
                <a:xfrm>
                  <a:off x="4574502" y="425172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7DCADD8E-0208-4664-8474-3283B75F8EFC}"/>
                    </a:ext>
                  </a:extLst>
                </p:cNvPr>
                <p:cNvSpPr txBox="1"/>
                <p:nvPr/>
              </p:nvSpPr>
              <p:spPr>
                <a:xfrm>
                  <a:off x="4049959" y="4067614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00A89771-6100-4797-B075-465357545935}"/>
                  </a:ext>
                </a:extLst>
              </p:cNvPr>
              <p:cNvGrpSpPr/>
              <p:nvPr/>
            </p:nvGrpSpPr>
            <p:grpSpPr>
              <a:xfrm>
                <a:off x="4047115" y="3347800"/>
                <a:ext cx="696335" cy="369332"/>
                <a:chOff x="4047115" y="3347800"/>
                <a:chExt cx="696335" cy="369332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DCDF7F99-9D24-4B5D-A6AB-7768EEB9B4CF}"/>
                    </a:ext>
                  </a:extLst>
                </p:cNvPr>
                <p:cNvCxnSpPr/>
                <p:nvPr/>
              </p:nvCxnSpPr>
              <p:spPr>
                <a:xfrm>
                  <a:off x="4574502" y="353163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1433C40-67A6-4886-872D-E76D1755C3C9}"/>
                    </a:ext>
                  </a:extLst>
                </p:cNvPr>
                <p:cNvSpPr txBox="1"/>
                <p:nvPr/>
              </p:nvSpPr>
              <p:spPr>
                <a:xfrm>
                  <a:off x="4047115" y="3347800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9A2E553-CA31-470A-803D-47AAAE9C40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12870" y="3514920"/>
              <a:ext cx="2883130" cy="28817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19ED19DB-6EB7-4939-9908-CE302CB7D07C}"/>
              </a:ext>
            </a:extLst>
          </p:cNvPr>
          <p:cNvSpPr txBox="1"/>
          <p:nvPr/>
        </p:nvSpPr>
        <p:spPr>
          <a:xfrm>
            <a:off x="3837184" y="2668823"/>
            <a:ext cx="1196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>
                <a:solidFill>
                  <a:schemeClr val="bg2">
                    <a:lumMod val="25000"/>
                  </a:schemeClr>
                </a:solidFill>
              </a:rPr>
              <a:t>C (4;60)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1157B10-9FA4-46EF-B2AF-BE533783AF8A}"/>
              </a:ext>
            </a:extLst>
          </p:cNvPr>
          <p:cNvSpPr/>
          <p:nvPr/>
        </p:nvSpPr>
        <p:spPr>
          <a:xfrm>
            <a:off x="4444297" y="6035811"/>
            <a:ext cx="551591" cy="551591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D454606-3B21-448D-BD95-47831FE754C7}"/>
              </a:ext>
            </a:extLst>
          </p:cNvPr>
          <p:cNvGrpSpPr/>
          <p:nvPr/>
        </p:nvGrpSpPr>
        <p:grpSpPr>
          <a:xfrm>
            <a:off x="5389692" y="1506790"/>
            <a:ext cx="1412616" cy="518029"/>
            <a:chOff x="5000676" y="619760"/>
            <a:chExt cx="1897580" cy="61152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2EAC621-4E4D-4565-B71D-059D79847EF1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3D48E372-1521-46C6-9CB2-231E59F10373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2F538A00-AA5D-48F8-A49E-819D43E1BECD}"/>
              </a:ext>
            </a:extLst>
          </p:cNvPr>
          <p:cNvSpPr/>
          <p:nvPr/>
        </p:nvSpPr>
        <p:spPr>
          <a:xfrm>
            <a:off x="4647763" y="3090840"/>
            <a:ext cx="168948" cy="168948"/>
          </a:xfrm>
          <a:prstGeom prst="ellips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C312018-4DEE-4325-A30F-F1DDF4C49539}"/>
              </a:ext>
            </a:extLst>
          </p:cNvPr>
          <p:cNvSpPr txBox="1"/>
          <p:nvPr/>
        </p:nvSpPr>
        <p:spPr>
          <a:xfrm>
            <a:off x="927323" y="2044251"/>
            <a:ext cx="9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</p:spTree>
    <p:extLst>
      <p:ext uri="{BB962C8B-B14F-4D97-AF65-F5344CB8AC3E}">
        <p14:creationId xmlns:p14="http://schemas.microsoft.com/office/powerpoint/2010/main" val="1956516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16" grpId="0"/>
      <p:bldP spid="17" grpId="0"/>
      <p:bldP spid="53" grpId="0"/>
      <p:bldP spid="54" grpId="0" animBg="1"/>
      <p:bldP spid="60" grpId="0" animBg="1"/>
      <p:bldP spid="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boat on the water&#10;&#10;Description automatically generated with low confidence">
            <a:extLst>
              <a:ext uri="{FF2B5EF4-FFF2-40B4-BE49-F238E27FC236}">
                <a16:creationId xmlns:a16="http://schemas.microsoft.com/office/drawing/2014/main" id="{1393C979-219D-44A4-8565-692E1425FF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52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AE705D-63BC-479D-858E-8AE25BBAD4B4}"/>
              </a:ext>
            </a:extLst>
          </p:cNvPr>
          <p:cNvSpPr/>
          <p:nvPr/>
        </p:nvSpPr>
        <p:spPr>
          <a:xfrm>
            <a:off x="0" y="5527040"/>
            <a:ext cx="12188952" cy="133096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0000"/>
              </a:lnSpc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79AF1A-F0B4-4338-80FA-E77530D9AC3F}"/>
              </a:ext>
            </a:extLst>
          </p:cNvPr>
          <p:cNvSpPr txBox="1"/>
          <p:nvPr/>
        </p:nvSpPr>
        <p:spPr>
          <a:xfrm>
            <a:off x="437322" y="5777021"/>
            <a:ext cx="11539330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b="1" i="1">
                <a:solidFill>
                  <a:schemeClr val="bg1"/>
                </a:solidFill>
              </a:rPr>
              <a:t>Để mô tả chuyển động của một vật, như chiếc thuyền ở hình trên, người ta có thể sử dụng những cách nào?</a:t>
            </a:r>
            <a:endParaRPr lang="en-US" sz="2400" b="1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88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B6DBBDF-916A-471B-B9E1-317C01D771DD}"/>
              </a:ext>
            </a:extLst>
          </p:cNvPr>
          <p:cNvGrpSpPr/>
          <p:nvPr/>
        </p:nvGrpSpPr>
        <p:grpSpPr>
          <a:xfrm>
            <a:off x="-2" y="1339089"/>
            <a:ext cx="777765" cy="4179821"/>
            <a:chOff x="-2" y="1339089"/>
            <a:chExt cx="777765" cy="4179821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BA6A3DAB-1B9C-411D-A880-5B3AED150A07}"/>
                </a:ext>
              </a:extLst>
            </p:cNvPr>
            <p:cNvSpPr/>
            <p:nvPr/>
          </p:nvSpPr>
          <p:spPr>
            <a:xfrm rot="5400000">
              <a:off x="-1701030" y="3040117"/>
              <a:ext cx="4179821" cy="777765"/>
            </a:xfrm>
            <a:prstGeom prst="trapezoid">
              <a:avLst>
                <a:gd name="adj" fmla="val 49325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5E4D160-CB31-4C03-A768-50868377281B}"/>
                </a:ext>
              </a:extLst>
            </p:cNvPr>
            <p:cNvSpPr txBox="1"/>
            <p:nvPr/>
          </p:nvSpPr>
          <p:spPr>
            <a:xfrm rot="16200000">
              <a:off x="-793267" y="3086027"/>
              <a:ext cx="2364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LUYỆN TẬP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CCB3A05-A789-4BC9-96FD-639F7F49ED81}"/>
              </a:ext>
            </a:extLst>
          </p:cNvPr>
          <p:cNvSpPr txBox="1"/>
          <p:nvPr/>
        </p:nvSpPr>
        <p:spPr>
          <a:xfrm>
            <a:off x="1089498" y="262647"/>
            <a:ext cx="11102502" cy="1381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vi-VN" sz="2400" b="1" dirty="0">
                <a:latin typeface="Arial" panose="020B0604020202020204" pitchFamily="34" charset="0"/>
                <a:cs typeface="Arial" panose="020B0604020202020204" pitchFamily="34" charset="0"/>
              </a:rPr>
              <a:t>Từ đồ thị ở trên, hãy nêu cách tìm:</a:t>
            </a:r>
          </a:p>
          <a:p>
            <a:pPr marL="457200" indent="-457200">
              <a:lnSpc>
                <a:spcPct val="120000"/>
              </a:lnSpc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Thời gian để ca nô đi hết quãng đường 60km</a:t>
            </a:r>
          </a:p>
          <a:p>
            <a:pPr marL="457200" indent="-457200">
              <a:lnSpc>
                <a:spcPct val="120000"/>
              </a:lnSpc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Tốc độ của ca nô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0358526-12F5-4B8F-BC98-E92DF9BF2BD5}"/>
              </a:ext>
            </a:extLst>
          </p:cNvPr>
          <p:cNvSpPr txBox="1"/>
          <p:nvPr/>
        </p:nvSpPr>
        <p:spPr>
          <a:xfrm>
            <a:off x="6166981" y="2959501"/>
            <a:ext cx="5870808" cy="93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Để xác định tốc độ của ca nô, ta áp dụng công thức: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D454606-3B21-448D-BD95-47831FE754C7}"/>
              </a:ext>
            </a:extLst>
          </p:cNvPr>
          <p:cNvGrpSpPr/>
          <p:nvPr/>
        </p:nvGrpSpPr>
        <p:grpSpPr>
          <a:xfrm>
            <a:off x="5389692" y="1506790"/>
            <a:ext cx="1412616" cy="518029"/>
            <a:chOff x="5000676" y="619760"/>
            <a:chExt cx="1897580" cy="61152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72EAC621-4E4D-4565-B71D-059D79847EF1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3D48E372-1521-46C6-9CB2-231E59F10373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3A410F7-5B24-4762-AC4C-3FAADC35F116}"/>
              </a:ext>
            </a:extLst>
          </p:cNvPr>
          <p:cNvGrpSpPr/>
          <p:nvPr/>
        </p:nvGrpSpPr>
        <p:grpSpPr>
          <a:xfrm>
            <a:off x="1090457" y="2586258"/>
            <a:ext cx="5001176" cy="4005223"/>
            <a:chOff x="1090457" y="2586258"/>
            <a:chExt cx="5001176" cy="400522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75B432D-3B71-44B0-9E8B-A328792425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69996" y="3168262"/>
              <a:ext cx="24287" cy="2746191"/>
            </a:xfrm>
            <a:prstGeom prst="line">
              <a:avLst/>
            </a:prstGeom>
            <a:ln w="28575">
              <a:solidFill>
                <a:srgbClr val="FF00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46A4347-7100-4582-A119-D40FB786CB02}"/>
                </a:ext>
              </a:extLst>
            </p:cNvPr>
            <p:cNvCxnSpPr>
              <a:cxnSpLocks/>
            </p:cNvCxnSpPr>
            <p:nvPr/>
          </p:nvCxnSpPr>
          <p:spPr>
            <a:xfrm>
              <a:off x="2138891" y="3168262"/>
              <a:ext cx="2755392" cy="0"/>
            </a:xfrm>
            <a:prstGeom prst="line">
              <a:avLst/>
            </a:prstGeom>
            <a:ln w="28575">
              <a:solidFill>
                <a:srgbClr val="FF006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16FB6B95-0388-4C6B-A20B-F961F8074440}"/>
                </a:ext>
              </a:extLst>
            </p:cNvPr>
            <p:cNvGrpSpPr/>
            <p:nvPr/>
          </p:nvGrpSpPr>
          <p:grpSpPr>
            <a:xfrm>
              <a:off x="1090457" y="2586258"/>
              <a:ext cx="5001176" cy="3887051"/>
              <a:chOff x="2292174" y="2932916"/>
              <a:chExt cx="5001176" cy="3887051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B9558AE2-E1E5-49F5-8D7B-CBAF5DA570D5}"/>
                  </a:ext>
                </a:extLst>
              </p:cNvPr>
              <p:cNvGrpSpPr/>
              <p:nvPr/>
            </p:nvGrpSpPr>
            <p:grpSpPr>
              <a:xfrm>
                <a:off x="2292174" y="2932916"/>
                <a:ext cx="5001176" cy="3887051"/>
                <a:chOff x="3751323" y="2949634"/>
                <a:chExt cx="5001176" cy="3887051"/>
              </a:xfrm>
            </p:grpSpPr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A92B8E61-75A5-43A1-83D8-437CADBA4300}"/>
                    </a:ext>
                  </a:extLst>
                </p:cNvPr>
                <p:cNvCxnSpPr/>
                <p:nvPr/>
              </p:nvCxnSpPr>
              <p:spPr>
                <a:xfrm>
                  <a:off x="4660235" y="3127266"/>
                  <a:ext cx="0" cy="327600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95D63A1-1F21-46CE-BC82-A9D5912A5027}"/>
                    </a:ext>
                  </a:extLst>
                </p:cNvPr>
                <p:cNvCxnSpPr/>
                <p:nvPr/>
              </p:nvCxnSpPr>
              <p:spPr>
                <a:xfrm>
                  <a:off x="4660235" y="6423538"/>
                  <a:ext cx="3600000" cy="0"/>
                </a:xfrm>
                <a:prstGeom prst="line">
                  <a:avLst/>
                </a:prstGeom>
                <a:ln w="38100">
                  <a:solidFill>
                    <a:srgbClr val="0070C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21246729-A721-48D6-8252-56D2D1701189}"/>
                    </a:ext>
                  </a:extLst>
                </p:cNvPr>
                <p:cNvSpPr/>
                <p:nvPr/>
              </p:nvSpPr>
              <p:spPr>
                <a:xfrm>
                  <a:off x="4619721" y="6379724"/>
                  <a:ext cx="87630" cy="87630"/>
                </a:xfrm>
                <a:prstGeom prst="ellipse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DDB78E0-94CF-405A-B324-3FAFC54F5722}"/>
                    </a:ext>
                  </a:extLst>
                </p:cNvPr>
                <p:cNvSpPr txBox="1"/>
                <p:nvPr/>
              </p:nvSpPr>
              <p:spPr>
                <a:xfrm>
                  <a:off x="4302727" y="6340902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O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3FF9023A-F456-44B4-9A0E-AD51FA2D9522}"/>
                    </a:ext>
                  </a:extLst>
                </p:cNvPr>
                <p:cNvSpPr txBox="1"/>
                <p:nvPr/>
              </p:nvSpPr>
              <p:spPr>
                <a:xfrm>
                  <a:off x="8083509" y="6467353"/>
                  <a:ext cx="6689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i="1">
                      <a:solidFill>
                        <a:srgbClr val="C00000"/>
                      </a:solidFill>
                    </a:rPr>
                    <a:t>t </a:t>
                  </a:r>
                  <a:r>
                    <a:rPr lang="vi-VN">
                      <a:solidFill>
                        <a:srgbClr val="C00000"/>
                      </a:solidFill>
                    </a:rPr>
                    <a:t>(h)</a:t>
                  </a:r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C67672B7-1793-491A-B714-94447848B514}"/>
                    </a:ext>
                  </a:extLst>
                </p:cNvPr>
                <p:cNvSpPr txBox="1"/>
                <p:nvPr/>
              </p:nvSpPr>
              <p:spPr>
                <a:xfrm>
                  <a:off x="3751323" y="2949634"/>
                  <a:ext cx="8231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i="1">
                      <a:solidFill>
                        <a:srgbClr val="C00000"/>
                      </a:solidFill>
                    </a:rPr>
                    <a:t>s </a:t>
                  </a:r>
                  <a:r>
                    <a:rPr lang="vi-VN">
                      <a:solidFill>
                        <a:srgbClr val="C00000"/>
                      </a:solidFill>
                    </a:rPr>
                    <a:t>(km)</a:t>
                  </a:r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CD5E9477-5FBD-4942-B9CC-49E2A26C08B4}"/>
                    </a:ext>
                  </a:extLst>
                </p:cNvPr>
                <p:cNvGrpSpPr/>
                <p:nvPr/>
              </p:nvGrpSpPr>
              <p:grpSpPr>
                <a:xfrm>
                  <a:off x="5220818" y="6340902"/>
                  <a:ext cx="302255" cy="495783"/>
                  <a:chOff x="5220818" y="6340902"/>
                  <a:chExt cx="302255" cy="495783"/>
                </a:xfrm>
              </p:grpSpPr>
              <p:cxnSp>
                <p:nvCxnSpPr>
                  <p:cNvPr id="51" name="Straight Connector 50">
                    <a:extLst>
                      <a:ext uri="{FF2B5EF4-FFF2-40B4-BE49-F238E27FC236}">
                        <a16:creationId xmlns:a16="http://schemas.microsoft.com/office/drawing/2014/main" id="{879263CD-2729-499B-B61B-E13E876A5E06}"/>
                      </a:ext>
                    </a:extLst>
                  </p:cNvPr>
                  <p:cNvCxnSpPr/>
                  <p:nvPr/>
                </p:nvCxnSpPr>
                <p:spPr>
                  <a:xfrm>
                    <a:off x="537591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TextBox 51">
                    <a:extLst>
                      <a:ext uri="{FF2B5EF4-FFF2-40B4-BE49-F238E27FC236}">
                        <a16:creationId xmlns:a16="http://schemas.microsoft.com/office/drawing/2014/main" id="{231D96E0-4D4E-49DB-8EA1-B48B2C5AD880}"/>
                      </a:ext>
                    </a:extLst>
                  </p:cNvPr>
                  <p:cNvSpPr txBox="1"/>
                  <p:nvPr/>
                </p:nvSpPr>
                <p:spPr>
                  <a:xfrm>
                    <a:off x="5220818" y="6467353"/>
                    <a:ext cx="3022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1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45C3E185-1DC4-4423-872D-A69B61272DDF}"/>
                    </a:ext>
                  </a:extLst>
                </p:cNvPr>
                <p:cNvGrpSpPr/>
                <p:nvPr/>
              </p:nvGrpSpPr>
              <p:grpSpPr>
                <a:xfrm>
                  <a:off x="5940457" y="6340902"/>
                  <a:ext cx="302255" cy="495783"/>
                  <a:chOff x="5940457" y="6340902"/>
                  <a:chExt cx="302255" cy="495783"/>
                </a:xfrm>
              </p:grpSpPr>
              <p:cxnSp>
                <p:nvCxnSpPr>
                  <p:cNvPr id="49" name="Straight Connector 48">
                    <a:extLst>
                      <a:ext uri="{FF2B5EF4-FFF2-40B4-BE49-F238E27FC236}">
                        <a16:creationId xmlns:a16="http://schemas.microsoft.com/office/drawing/2014/main" id="{D1629A2F-25DD-497D-8E1E-3D888C70D077}"/>
                      </a:ext>
                    </a:extLst>
                  </p:cNvPr>
                  <p:cNvCxnSpPr/>
                  <p:nvPr/>
                </p:nvCxnSpPr>
                <p:spPr>
                  <a:xfrm>
                    <a:off x="609600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0" name="TextBox 49">
                    <a:extLst>
                      <a:ext uri="{FF2B5EF4-FFF2-40B4-BE49-F238E27FC236}">
                        <a16:creationId xmlns:a16="http://schemas.microsoft.com/office/drawing/2014/main" id="{0DFD8BD5-CDBD-4597-AFAD-3D1756DA2CCF}"/>
                      </a:ext>
                    </a:extLst>
                  </p:cNvPr>
                  <p:cNvSpPr txBox="1"/>
                  <p:nvPr/>
                </p:nvSpPr>
                <p:spPr>
                  <a:xfrm>
                    <a:off x="5940457" y="6467353"/>
                    <a:ext cx="3022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2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650D7D6E-10D5-47FF-8F1A-57F26B3445FC}"/>
                    </a:ext>
                  </a:extLst>
                </p:cNvPr>
                <p:cNvGrpSpPr/>
                <p:nvPr/>
              </p:nvGrpSpPr>
              <p:grpSpPr>
                <a:xfrm>
                  <a:off x="6660096" y="6340902"/>
                  <a:ext cx="302255" cy="495783"/>
                  <a:chOff x="6660096" y="6340902"/>
                  <a:chExt cx="302255" cy="495783"/>
                </a:xfrm>
              </p:grpSpPr>
              <p:cxnSp>
                <p:nvCxnSpPr>
                  <p:cNvPr id="47" name="Straight Connector 46">
                    <a:extLst>
                      <a:ext uri="{FF2B5EF4-FFF2-40B4-BE49-F238E27FC236}">
                        <a16:creationId xmlns:a16="http://schemas.microsoft.com/office/drawing/2014/main" id="{150226FC-4E0C-4F54-8D62-470CE99B2551}"/>
                      </a:ext>
                    </a:extLst>
                  </p:cNvPr>
                  <p:cNvCxnSpPr/>
                  <p:nvPr/>
                </p:nvCxnSpPr>
                <p:spPr>
                  <a:xfrm>
                    <a:off x="681609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77BF6B91-D9DE-48A1-ABC0-80E58FA4A51D}"/>
                      </a:ext>
                    </a:extLst>
                  </p:cNvPr>
                  <p:cNvSpPr txBox="1"/>
                  <p:nvPr/>
                </p:nvSpPr>
                <p:spPr>
                  <a:xfrm>
                    <a:off x="6660096" y="6467353"/>
                    <a:ext cx="3022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3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64D881AD-DA5E-4856-B019-41A704BE4882}"/>
                    </a:ext>
                  </a:extLst>
                </p:cNvPr>
                <p:cNvGrpSpPr/>
                <p:nvPr/>
              </p:nvGrpSpPr>
              <p:grpSpPr>
                <a:xfrm>
                  <a:off x="7379735" y="6340902"/>
                  <a:ext cx="302255" cy="495783"/>
                  <a:chOff x="7379735" y="6340902"/>
                  <a:chExt cx="302255" cy="495783"/>
                </a:xfrm>
              </p:grpSpPr>
              <p:cxnSp>
                <p:nvCxnSpPr>
                  <p:cNvPr id="45" name="Straight Connector 44">
                    <a:extLst>
                      <a:ext uri="{FF2B5EF4-FFF2-40B4-BE49-F238E27FC236}">
                        <a16:creationId xmlns:a16="http://schemas.microsoft.com/office/drawing/2014/main" id="{24681BB0-1A19-42F0-880C-611D40199E0D}"/>
                      </a:ext>
                    </a:extLst>
                  </p:cNvPr>
                  <p:cNvCxnSpPr/>
                  <p:nvPr/>
                </p:nvCxnSpPr>
                <p:spPr>
                  <a:xfrm>
                    <a:off x="753618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TextBox 45">
                    <a:extLst>
                      <a:ext uri="{FF2B5EF4-FFF2-40B4-BE49-F238E27FC236}">
                        <a16:creationId xmlns:a16="http://schemas.microsoft.com/office/drawing/2014/main" id="{C403DBBA-7DB8-4504-B911-437C6F7AC855}"/>
                      </a:ext>
                    </a:extLst>
                  </p:cNvPr>
                  <p:cNvSpPr txBox="1"/>
                  <p:nvPr/>
                </p:nvSpPr>
                <p:spPr>
                  <a:xfrm>
                    <a:off x="7379735" y="6467353"/>
                    <a:ext cx="30225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4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3" name="Group 32">
                  <a:extLst>
                    <a:ext uri="{FF2B5EF4-FFF2-40B4-BE49-F238E27FC236}">
                      <a16:creationId xmlns:a16="http://schemas.microsoft.com/office/drawing/2014/main" id="{EF74F0AF-B306-4AAD-9EA6-5B1A92D0CFD4}"/>
                    </a:ext>
                  </a:extLst>
                </p:cNvPr>
                <p:cNvGrpSpPr/>
                <p:nvPr/>
              </p:nvGrpSpPr>
              <p:grpSpPr>
                <a:xfrm>
                  <a:off x="4067839" y="5507242"/>
                  <a:ext cx="675611" cy="369332"/>
                  <a:chOff x="4067839" y="5507242"/>
                  <a:chExt cx="675611" cy="369332"/>
                </a:xfrm>
              </p:grpSpPr>
              <p:cxnSp>
                <p:nvCxnSpPr>
                  <p:cNvPr id="43" name="Straight Connector 42">
                    <a:extLst>
                      <a:ext uri="{FF2B5EF4-FFF2-40B4-BE49-F238E27FC236}">
                        <a16:creationId xmlns:a16="http://schemas.microsoft.com/office/drawing/2014/main" id="{7BD34172-E331-431C-AD65-00ABC733E71E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569190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FDB99C84-A950-484C-8598-C94CC6622CD9}"/>
                      </a:ext>
                    </a:extLst>
                  </p:cNvPr>
                  <p:cNvSpPr txBox="1"/>
                  <p:nvPr/>
                </p:nvSpPr>
                <p:spPr>
                  <a:xfrm>
                    <a:off x="4067839" y="5507242"/>
                    <a:ext cx="5156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15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F34E0D5A-4C9B-4C46-9F57-87995858461D}"/>
                    </a:ext>
                  </a:extLst>
                </p:cNvPr>
                <p:cNvGrpSpPr/>
                <p:nvPr/>
              </p:nvGrpSpPr>
              <p:grpSpPr>
                <a:xfrm>
                  <a:off x="4058899" y="4787428"/>
                  <a:ext cx="684551" cy="369332"/>
                  <a:chOff x="4058899" y="4787428"/>
                  <a:chExt cx="684551" cy="369332"/>
                </a:xfrm>
              </p:grpSpPr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AA168731-C9CB-423F-8270-5DC6E75853C1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497181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TextBox 41">
                    <a:extLst>
                      <a:ext uri="{FF2B5EF4-FFF2-40B4-BE49-F238E27FC236}">
                        <a16:creationId xmlns:a16="http://schemas.microsoft.com/office/drawing/2014/main" id="{F56A2141-D91C-4508-B98A-C16E4910D367}"/>
                      </a:ext>
                    </a:extLst>
                  </p:cNvPr>
                  <p:cNvSpPr txBox="1"/>
                  <p:nvPr/>
                </p:nvSpPr>
                <p:spPr>
                  <a:xfrm>
                    <a:off x="4058899" y="4787428"/>
                    <a:ext cx="5156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30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802D766E-E85E-4260-8776-AC63985FC698}"/>
                    </a:ext>
                  </a:extLst>
                </p:cNvPr>
                <p:cNvGrpSpPr/>
                <p:nvPr/>
              </p:nvGrpSpPr>
              <p:grpSpPr>
                <a:xfrm>
                  <a:off x="4049959" y="4067614"/>
                  <a:ext cx="693491" cy="369332"/>
                  <a:chOff x="4049959" y="4067614"/>
                  <a:chExt cx="693491" cy="369332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80D36F90-5F31-428F-BAC8-84550F0620FD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425172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0" name="TextBox 39">
                    <a:extLst>
                      <a:ext uri="{FF2B5EF4-FFF2-40B4-BE49-F238E27FC236}">
                        <a16:creationId xmlns:a16="http://schemas.microsoft.com/office/drawing/2014/main" id="{7DCADD8E-0208-4664-8474-3283B75F8EFC}"/>
                      </a:ext>
                    </a:extLst>
                  </p:cNvPr>
                  <p:cNvSpPr txBox="1"/>
                  <p:nvPr/>
                </p:nvSpPr>
                <p:spPr>
                  <a:xfrm>
                    <a:off x="4049959" y="4067614"/>
                    <a:ext cx="5156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45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36" name="Group 35">
                  <a:extLst>
                    <a:ext uri="{FF2B5EF4-FFF2-40B4-BE49-F238E27FC236}">
                      <a16:creationId xmlns:a16="http://schemas.microsoft.com/office/drawing/2014/main" id="{00A89771-6100-4797-B075-465357545935}"/>
                    </a:ext>
                  </a:extLst>
                </p:cNvPr>
                <p:cNvGrpSpPr/>
                <p:nvPr/>
              </p:nvGrpSpPr>
              <p:grpSpPr>
                <a:xfrm>
                  <a:off x="4047115" y="3347800"/>
                  <a:ext cx="696335" cy="369332"/>
                  <a:chOff x="4047115" y="3347800"/>
                  <a:chExt cx="696335" cy="369332"/>
                </a:xfrm>
              </p:grpSpPr>
              <p:cxnSp>
                <p:nvCxnSpPr>
                  <p:cNvPr id="37" name="Straight Connector 36">
                    <a:extLst>
                      <a:ext uri="{FF2B5EF4-FFF2-40B4-BE49-F238E27FC236}">
                        <a16:creationId xmlns:a16="http://schemas.microsoft.com/office/drawing/2014/main" id="{DCDF7F99-9D24-4B5D-A6AB-7768EEB9B4CF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353163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70C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E1433C40-67A6-4886-872D-E76D1755C3C9}"/>
                      </a:ext>
                    </a:extLst>
                  </p:cNvPr>
                  <p:cNvSpPr txBox="1"/>
                  <p:nvPr/>
                </p:nvSpPr>
                <p:spPr>
                  <a:xfrm>
                    <a:off x="4047115" y="3347800"/>
                    <a:ext cx="515603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60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</p:grp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09A2E553-CA31-470A-803D-47AAAE9C40D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212870" y="3514920"/>
                <a:ext cx="2883130" cy="2881764"/>
              </a:xfrm>
              <a:prstGeom prst="line">
                <a:avLst/>
              </a:prstGeom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19ED19DB-6EB7-4939-9908-CE302CB7D07C}"/>
                </a:ext>
              </a:extLst>
            </p:cNvPr>
            <p:cNvSpPr txBox="1"/>
            <p:nvPr/>
          </p:nvSpPr>
          <p:spPr>
            <a:xfrm>
              <a:off x="3999230" y="2672902"/>
              <a:ext cx="11966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>
                  <a:solidFill>
                    <a:schemeClr val="bg2">
                      <a:lumMod val="25000"/>
                    </a:schemeClr>
                  </a:solidFill>
                </a:rPr>
                <a:t>C (4;60)</a:t>
              </a:r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61157B10-9FA4-46EF-B2AF-BE533783AF8A}"/>
                </a:ext>
              </a:extLst>
            </p:cNvPr>
            <p:cNvSpPr/>
            <p:nvPr/>
          </p:nvSpPr>
          <p:spPr>
            <a:xfrm>
              <a:off x="4606343" y="6039890"/>
              <a:ext cx="551591" cy="551591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F538A00-AA5D-48F8-A49E-819D43E1BECD}"/>
                </a:ext>
              </a:extLst>
            </p:cNvPr>
            <p:cNvSpPr/>
            <p:nvPr/>
          </p:nvSpPr>
          <p:spPr>
            <a:xfrm>
              <a:off x="4809809" y="3094919"/>
              <a:ext cx="168948" cy="168948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FCEDBF9-9C2E-43D6-8752-8B2C815C3A91}"/>
              </a:ext>
            </a:extLst>
          </p:cNvPr>
          <p:cNvGrpSpPr/>
          <p:nvPr/>
        </p:nvGrpSpPr>
        <p:grpSpPr>
          <a:xfrm>
            <a:off x="6802308" y="4248834"/>
            <a:ext cx="4477369" cy="947275"/>
            <a:chOff x="3498574" y="5682126"/>
            <a:chExt cx="4477369" cy="94727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69D9FB1D-FAD9-4B6E-828E-DDA4058CEBA2}"/>
                    </a:ext>
                  </a:extLst>
                </p:cNvPr>
                <p:cNvSpPr txBox="1"/>
                <p:nvPr/>
              </p:nvSpPr>
              <p:spPr>
                <a:xfrm>
                  <a:off x="3834620" y="5731821"/>
                  <a:ext cx="1279264" cy="7944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32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</a:t>
                  </a:r>
                  <a:r>
                    <a:rPr lang="vi-VN" sz="28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𝑆</m:t>
                          </m:r>
                        </m:num>
                        <m:den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𝑡</m:t>
                          </m:r>
                        </m:den>
                      </m:f>
                    </m:oMath>
                  </a14:m>
                  <a:r>
                    <a:rPr lang="vi-VN" sz="32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 i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BFCF74E-2753-4125-8900-5D6F43C17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620" y="5731821"/>
                  <a:ext cx="1279264" cy="794448"/>
                </a:xfrm>
                <a:prstGeom prst="rect">
                  <a:avLst/>
                </a:prstGeom>
                <a:blipFill>
                  <a:blip r:embed="rId2"/>
                  <a:stretch>
                    <a:fillRect l="-1238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0ADAC7C4-CA88-4EBF-8781-E1372B845373}"/>
                    </a:ext>
                  </a:extLst>
                </p:cNvPr>
                <p:cNvSpPr txBox="1"/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60</m:t>
                          </m:r>
                        </m:num>
                        <m:den>
                          <m:r>
                            <a:rPr lang="vi-VN" sz="3200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4</m:t>
                          </m:r>
                        </m:den>
                      </m:f>
                    </m:oMath>
                  </a14:m>
                  <a:r>
                    <a:rPr lang="vi-VN" sz="32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 i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318500-A3EF-4B05-B66D-C7DC55394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blipFill>
                  <a:blip r:embed="rId3"/>
                  <a:stretch>
                    <a:fillRect l="-9524" b="-54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3012B6CF-9C8D-4EEE-975A-6D74B60B27E9}"/>
                    </a:ext>
                  </a:extLst>
                </p:cNvPr>
                <p:cNvSpPr txBox="1"/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 i="1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vi-V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𝟏𝟓</m:t>
                      </m:r>
                      <m:r>
                        <a:rPr lang="vi-V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vi-V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𝒌𝒎</m:t>
                      </m:r>
                      <m:r>
                        <a:rPr lang="vi-V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/</m:t>
                      </m:r>
                      <m:r>
                        <a:rPr lang="vi-VN" sz="2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𝒉</m:t>
                      </m:r>
                    </m:oMath>
                  </a14:m>
                  <a:endParaRPr lang="en-US" sz="2800" b="1" i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1CD048-C943-4B0A-AD89-F5EA7AD5D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blipFill>
                  <a:blip r:embed="rId4"/>
                  <a:stretch>
                    <a:fillRect l="-5571" t="-12791" b="-3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2B5055B-4BE1-4FD1-B658-1B02802B475F}"/>
                </a:ext>
              </a:extLst>
            </p:cNvPr>
            <p:cNvSpPr/>
            <p:nvPr/>
          </p:nvSpPr>
          <p:spPr>
            <a:xfrm>
              <a:off x="3498574" y="5682126"/>
              <a:ext cx="4194313" cy="94727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B75898BA-F76C-46E4-8705-4F4A4A8F4728}"/>
              </a:ext>
            </a:extLst>
          </p:cNvPr>
          <p:cNvSpPr txBox="1"/>
          <p:nvPr/>
        </p:nvSpPr>
        <p:spPr>
          <a:xfrm>
            <a:off x="927323" y="2044251"/>
            <a:ext cx="972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</p:spTree>
    <p:extLst>
      <p:ext uri="{BB962C8B-B14F-4D97-AF65-F5344CB8AC3E}">
        <p14:creationId xmlns:p14="http://schemas.microsoft.com/office/powerpoint/2010/main" val="23527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8374AAC-2D32-4E1B-BF90-92DB45F0DE2D}"/>
              </a:ext>
            </a:extLst>
          </p:cNvPr>
          <p:cNvGrpSpPr/>
          <p:nvPr/>
        </p:nvGrpSpPr>
        <p:grpSpPr>
          <a:xfrm>
            <a:off x="528320" y="1068225"/>
            <a:ext cx="1016000" cy="1016000"/>
            <a:chOff x="325120" y="895505"/>
            <a:chExt cx="1016000" cy="101600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250DE382-5549-455E-B2E8-154A0D9CC8CA}"/>
                </a:ext>
              </a:extLst>
            </p:cNvPr>
            <p:cNvSpPr/>
            <p:nvPr/>
          </p:nvSpPr>
          <p:spPr>
            <a:xfrm>
              <a:off x="325120" y="895505"/>
              <a:ext cx="1016000" cy="1016000"/>
            </a:xfrm>
            <a:prstGeom prst="ellipse">
              <a:avLst/>
            </a:prstGeo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Graphic 3" descr="Head with gears with solid fill">
              <a:extLst>
                <a:ext uri="{FF2B5EF4-FFF2-40B4-BE49-F238E27FC236}">
                  <a16:creationId xmlns:a16="http://schemas.microsoft.com/office/drawing/2014/main" id="{976C028C-5FB7-46B7-98B6-4BBC541989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flipH="1">
              <a:off x="483870" y="1054255"/>
              <a:ext cx="698500" cy="698500"/>
            </a:xfrm>
            <a:prstGeom prst="rect">
              <a:avLst/>
            </a:prstGeom>
          </p:spPr>
        </p:pic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678EA4C-182A-44A7-A61E-FEDE4DA440FC}"/>
                </a:ext>
              </a:extLst>
            </p:cNvPr>
            <p:cNvSpPr/>
            <p:nvPr/>
          </p:nvSpPr>
          <p:spPr>
            <a:xfrm>
              <a:off x="401320" y="971705"/>
              <a:ext cx="863600" cy="863600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A1D80B0-98E3-46D5-92EF-4A1F8446193E}"/>
              </a:ext>
            </a:extLst>
          </p:cNvPr>
          <p:cNvGrpSpPr/>
          <p:nvPr/>
        </p:nvGrpSpPr>
        <p:grpSpPr>
          <a:xfrm>
            <a:off x="-304800" y="0"/>
            <a:ext cx="4897120" cy="822960"/>
            <a:chOff x="-304800" y="0"/>
            <a:chExt cx="4897120" cy="822960"/>
          </a:xfrm>
        </p:grpSpPr>
        <p:sp>
          <p:nvSpPr>
            <p:cNvPr id="7" name="Parallelogram 6">
              <a:extLst>
                <a:ext uri="{FF2B5EF4-FFF2-40B4-BE49-F238E27FC236}">
                  <a16:creationId xmlns:a16="http://schemas.microsoft.com/office/drawing/2014/main" id="{2CC14DC2-D4CB-4D7B-9870-33321CB28BFD}"/>
                </a:ext>
              </a:extLst>
            </p:cNvPr>
            <p:cNvSpPr/>
            <p:nvPr/>
          </p:nvSpPr>
          <p:spPr>
            <a:xfrm>
              <a:off x="-304800" y="0"/>
              <a:ext cx="4897120" cy="822960"/>
            </a:xfrm>
            <a:prstGeom prst="parallelogram">
              <a:avLst>
                <a:gd name="adj" fmla="val 36111"/>
              </a:avLst>
            </a:prstGeom>
            <a:gradFill flip="none" rotWithShape="1">
              <a:gsLst>
                <a:gs pos="0">
                  <a:srgbClr val="7030A0"/>
                </a:gs>
                <a:gs pos="57000">
                  <a:srgbClr val="A1133E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BB7EAC-7B1A-49C8-8578-4D75283ACEF9}"/>
                </a:ext>
              </a:extLst>
            </p:cNvPr>
            <p:cNvSpPr txBox="1"/>
            <p:nvPr/>
          </p:nvSpPr>
          <p:spPr>
            <a:xfrm>
              <a:off x="1090930" y="149788"/>
              <a:ext cx="27736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VẬN DỤNG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4E015C9-A853-46C3-918D-7F78BF549ACC}"/>
              </a:ext>
            </a:extLst>
          </p:cNvPr>
          <p:cNvSpPr txBox="1"/>
          <p:nvPr/>
        </p:nvSpPr>
        <p:spPr>
          <a:xfrm>
            <a:off x="1706880" y="1173790"/>
            <a:ext cx="9368790" cy="937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>
                <a:latin typeface="Arial" panose="020B0604020202020204" pitchFamily="34" charset="0"/>
                <a:cs typeface="Arial" panose="020B0604020202020204" pitchFamily="34" charset="0"/>
              </a:rPr>
              <a:t>Cách mô tả một chuyển động bằng đồ thị quãng đường – thời gian có ưu điểm gì?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0FE6DFE-79EA-4336-ADDC-271EAEC11B5B}"/>
              </a:ext>
            </a:extLst>
          </p:cNvPr>
          <p:cNvGrpSpPr/>
          <p:nvPr/>
        </p:nvGrpSpPr>
        <p:grpSpPr>
          <a:xfrm>
            <a:off x="5389692" y="2202972"/>
            <a:ext cx="1412616" cy="518029"/>
            <a:chOff x="5000676" y="619760"/>
            <a:chExt cx="1897580" cy="61152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995F084-CDCC-47D1-89EA-46BFE1AFABF2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08535758-C840-4AA1-9868-8100F82448B9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9473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9135C38-8B29-4ABC-9EEE-951615B46336}"/>
              </a:ext>
            </a:extLst>
          </p:cNvPr>
          <p:cNvGrpSpPr/>
          <p:nvPr/>
        </p:nvGrpSpPr>
        <p:grpSpPr>
          <a:xfrm>
            <a:off x="286343" y="1202009"/>
            <a:ext cx="1016000" cy="1016000"/>
            <a:chOff x="111245" y="1299639"/>
            <a:chExt cx="1016000" cy="1016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D96AEA1-3B93-4699-8C2A-B04F97407E74}"/>
                </a:ext>
              </a:extLst>
            </p:cNvPr>
            <p:cNvGrpSpPr/>
            <p:nvPr/>
          </p:nvGrpSpPr>
          <p:grpSpPr>
            <a:xfrm>
              <a:off x="111245" y="1299639"/>
              <a:ext cx="1016000" cy="1016000"/>
              <a:chOff x="325120" y="895505"/>
              <a:chExt cx="1016000" cy="10160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A7C8B0E-CB74-49E7-9E9F-031E9188435E}"/>
                  </a:ext>
                </a:extLst>
              </p:cNvPr>
              <p:cNvSpPr/>
              <p:nvPr/>
            </p:nvSpPr>
            <p:spPr>
              <a:xfrm>
                <a:off x="325120" y="895505"/>
                <a:ext cx="1016000" cy="1016000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47000">
                    <a:srgbClr val="9B164A"/>
                  </a:gs>
                  <a:gs pos="100000">
                    <a:srgbClr val="7030A0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D9BA7F4-63B4-4F75-A61D-129DE9FE79B3}"/>
                  </a:ext>
                </a:extLst>
              </p:cNvPr>
              <p:cNvSpPr/>
              <p:nvPr/>
            </p:nvSpPr>
            <p:spPr>
              <a:xfrm>
                <a:off x="401320" y="971705"/>
                <a:ext cx="863600" cy="8636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1803D3-05F0-4C02-A1A6-412C99F538AE}"/>
                </a:ext>
              </a:extLst>
            </p:cNvPr>
            <p:cNvSpPr txBox="1"/>
            <p:nvPr/>
          </p:nvSpPr>
          <p:spPr>
            <a:xfrm>
              <a:off x="326041" y="1572044"/>
              <a:ext cx="586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01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BBBAF906-F88B-45AB-9AAB-18C5F7115120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C7388AA8-3332-4E50-93A1-A25933B2644C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555CA7-4B75-4ACF-86D2-FC8FCD72B2DF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21A95BA-F9F7-4B57-A878-114173233BAA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16" name="Arrow: Pentagon 15">
                <a:extLst>
                  <a:ext uri="{FF2B5EF4-FFF2-40B4-BE49-F238E27FC236}">
                    <a16:creationId xmlns:a16="http://schemas.microsoft.com/office/drawing/2014/main" id="{09AC7D83-A31F-4A35-8CC9-2B5C0DEFBDAA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row: Pentagon 16">
                <a:extLst>
                  <a:ext uri="{FF2B5EF4-FFF2-40B4-BE49-F238E27FC236}">
                    <a16:creationId xmlns:a16="http://schemas.microsoft.com/office/drawing/2014/main" id="{149C7563-0748-40F2-BF9F-5A5DCC0EAC0F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6D71D98-48AD-46E9-9EF4-56312A2DE617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37536BC7-39FB-4A0B-8479-1BC8FAB6F130}"/>
              </a:ext>
            </a:extLst>
          </p:cNvPr>
          <p:cNvSpPr txBox="1"/>
          <p:nvPr/>
        </p:nvSpPr>
        <p:spPr>
          <a:xfrm>
            <a:off x="1518761" y="1202009"/>
            <a:ext cx="102328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Dựa vào các thông tin về quãng đường và thời gian của một người đi xe đạp trong hình dưới đây, hãy:</a:t>
            </a:r>
          </a:p>
          <a:p>
            <a:pPr marL="342900" indent="-342900" algn="just"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Lập bảng ghi các giá trị quãng đường s và thời gian t tương ứng của người này.</a:t>
            </a:r>
          </a:p>
          <a:p>
            <a:pPr marL="342900" indent="-342900" algn="just">
              <a:buAutoNum type="alphaLcParenR"/>
            </a:pPr>
            <a:r>
              <a:rPr lang="vi-VN" sz="2400" dirty="0">
                <a:latin typeface="Arial" panose="020B0604020202020204" pitchFamily="34" charset="0"/>
                <a:cs typeface="Arial" panose="020B0604020202020204" pitchFamily="34" charset="0"/>
              </a:rPr>
              <a:t>Vẽ đồ thị quãng đường – thời gian của người đi xe đạp nói trên.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658F1B8-A67D-4C45-AD7D-3FBB28D8E914}"/>
              </a:ext>
            </a:extLst>
          </p:cNvPr>
          <p:cNvGrpSpPr/>
          <p:nvPr/>
        </p:nvGrpSpPr>
        <p:grpSpPr>
          <a:xfrm>
            <a:off x="501139" y="3495886"/>
            <a:ext cx="11513413" cy="2467006"/>
            <a:chOff x="501139" y="3495886"/>
            <a:chExt cx="11513413" cy="2467006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B910998C-FEB6-40D8-9B84-0583EC184519}"/>
                </a:ext>
              </a:extLst>
            </p:cNvPr>
            <p:cNvGrpSpPr/>
            <p:nvPr/>
          </p:nvGrpSpPr>
          <p:grpSpPr>
            <a:xfrm>
              <a:off x="875999" y="3938868"/>
              <a:ext cx="10440001" cy="1475198"/>
              <a:chOff x="914398" y="4307840"/>
              <a:chExt cx="10440001" cy="147519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F2D0E72-AB15-4E08-BAF8-B72153AD4230}"/>
                  </a:ext>
                </a:extLst>
              </p:cNvPr>
              <p:cNvSpPr/>
              <p:nvPr/>
            </p:nvSpPr>
            <p:spPr>
              <a:xfrm>
                <a:off x="914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pic>
            <p:nvPicPr>
              <p:cNvPr id="24" name="Picture 23" descr="Icon&#10;&#10;Description automatically generated">
                <a:extLst>
                  <a:ext uri="{FF2B5EF4-FFF2-40B4-BE49-F238E27FC236}">
                    <a16:creationId xmlns:a16="http://schemas.microsoft.com/office/drawing/2014/main" id="{577299F7-46AD-4E55-A83A-C7411FFBD1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1983736" y="4669262"/>
                <a:ext cx="1016000" cy="1016000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EF80FD2-CB16-452C-BEB6-B432E125402D}"/>
                  </a:ext>
                </a:extLst>
              </p:cNvPr>
              <p:cNvSpPr/>
              <p:nvPr/>
            </p:nvSpPr>
            <p:spPr>
              <a:xfrm>
                <a:off x="1958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93A17209-B054-47BC-9A55-00D82A7FBB0E}"/>
                  </a:ext>
                </a:extLst>
              </p:cNvPr>
              <p:cNvSpPr/>
              <p:nvPr/>
            </p:nvSpPr>
            <p:spPr>
              <a:xfrm>
                <a:off x="3002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D5118C7-9F8F-4B8C-BBF9-FEF0932EA2D8}"/>
                  </a:ext>
                </a:extLst>
              </p:cNvPr>
              <p:cNvSpPr/>
              <p:nvPr/>
            </p:nvSpPr>
            <p:spPr>
              <a:xfrm>
                <a:off x="4046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09608A4-7F6A-4072-BE40-F9AE64DA2A63}"/>
                  </a:ext>
                </a:extLst>
              </p:cNvPr>
              <p:cNvSpPr/>
              <p:nvPr/>
            </p:nvSpPr>
            <p:spPr>
              <a:xfrm>
                <a:off x="5090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3B345B5F-94C6-4023-A260-ACC768178C7D}"/>
                  </a:ext>
                </a:extLst>
              </p:cNvPr>
              <p:cNvSpPr/>
              <p:nvPr/>
            </p:nvSpPr>
            <p:spPr>
              <a:xfrm>
                <a:off x="6134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F892C11-9B0A-4546-A4D5-BC05C58AEAEA}"/>
                  </a:ext>
                </a:extLst>
              </p:cNvPr>
              <p:cNvSpPr/>
              <p:nvPr/>
            </p:nvSpPr>
            <p:spPr>
              <a:xfrm>
                <a:off x="7178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FB8E883-74CE-43D7-B3C4-990F7BBA3DB4}"/>
                  </a:ext>
                </a:extLst>
              </p:cNvPr>
              <p:cNvSpPr/>
              <p:nvPr/>
            </p:nvSpPr>
            <p:spPr>
              <a:xfrm>
                <a:off x="8222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03A391B4-585C-491B-BB5D-CB4C3F28E121}"/>
                  </a:ext>
                </a:extLst>
              </p:cNvPr>
              <p:cNvSpPr/>
              <p:nvPr/>
            </p:nvSpPr>
            <p:spPr>
              <a:xfrm>
                <a:off x="9266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5C6D9FBC-7010-4E69-BD70-C6DECD9B6E2E}"/>
                  </a:ext>
                </a:extLst>
              </p:cNvPr>
              <p:cNvSpPr/>
              <p:nvPr/>
            </p:nvSpPr>
            <p:spPr>
              <a:xfrm>
                <a:off x="10310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4F6171BB-D413-48DC-BEFA-78276D2FA8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398" y="431292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46BE9FD3-D4B4-4508-AAA5-CA0925DB543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239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B7269FEE-C53E-408D-B816-A1B9C068E3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85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BBB6365-1B2E-4A51-90B7-E01512E4151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823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9FE1252B-06C0-4D27-96CB-FE42F2A7FFE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61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5E8CC254-8088-4EA7-BB6A-79B13F8AE0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49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2" name="Picture 51" descr="Icon&#10;&#10;Description automatically generated">
                <a:extLst>
                  <a:ext uri="{FF2B5EF4-FFF2-40B4-BE49-F238E27FC236}">
                    <a16:creationId xmlns:a16="http://schemas.microsoft.com/office/drawing/2014/main" id="{359ED84E-71E8-4067-8E68-CD3EB8BF6E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406665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53" name="Picture 52" descr="Icon&#10;&#10;Description automatically generated">
                <a:extLst>
                  <a:ext uri="{FF2B5EF4-FFF2-40B4-BE49-F238E27FC236}">
                    <a16:creationId xmlns:a16="http://schemas.microsoft.com/office/drawing/2014/main" id="{40E4F008-2C5F-4AF2-B8FC-E67793D6D9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614957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54" name="Picture 53" descr="Icon&#10;&#10;Description automatically generated">
                <a:extLst>
                  <a:ext uri="{FF2B5EF4-FFF2-40B4-BE49-F238E27FC236}">
                    <a16:creationId xmlns:a16="http://schemas.microsoft.com/office/drawing/2014/main" id="{37C5DD0D-A6D7-48EC-B2BE-4CB99BA5F8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823249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55" name="Picture 54" descr="Icon&#10;&#10;Description automatically generated">
                <a:extLst>
                  <a:ext uri="{FF2B5EF4-FFF2-40B4-BE49-F238E27FC236}">
                    <a16:creationId xmlns:a16="http://schemas.microsoft.com/office/drawing/2014/main" id="{0937894B-B3E5-4C0D-B860-B112484C6C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10315416" y="4669262"/>
                <a:ext cx="1016000" cy="1016000"/>
              </a:xfrm>
              <a:prstGeom prst="rect">
                <a:avLst/>
              </a:prstGeom>
            </p:spPr>
          </p:pic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D928568-DABE-4E5E-B713-7D3666DC0D22}"/>
                </a:ext>
              </a:extLst>
            </p:cNvPr>
            <p:cNvSpPr txBox="1"/>
            <p:nvPr/>
          </p:nvSpPr>
          <p:spPr>
            <a:xfrm>
              <a:off x="563528" y="3501988"/>
              <a:ext cx="831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0</a:t>
              </a:r>
              <a:endParaRPr lang="en-US" sz="20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A080719-9E2E-4DB8-96A2-940F2277891B}"/>
                </a:ext>
              </a:extLst>
            </p:cNvPr>
            <p:cNvSpPr txBox="1"/>
            <p:nvPr/>
          </p:nvSpPr>
          <p:spPr>
            <a:xfrm>
              <a:off x="2569475" y="3501988"/>
              <a:ext cx="831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2s</a:t>
              </a:r>
              <a:endParaRPr lang="en-US" sz="200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2318013-14E2-495D-865B-AC1B4EA04950}"/>
                </a:ext>
              </a:extLst>
            </p:cNvPr>
            <p:cNvSpPr txBox="1"/>
            <p:nvPr/>
          </p:nvSpPr>
          <p:spPr>
            <a:xfrm>
              <a:off x="4589226" y="3502087"/>
              <a:ext cx="831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4s</a:t>
              </a:r>
              <a:endParaRPr lang="en-US" sz="200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251FD47-DD9B-413A-948B-6F1EC5F1F2CB}"/>
                </a:ext>
              </a:extLst>
            </p:cNvPr>
            <p:cNvSpPr txBox="1"/>
            <p:nvPr/>
          </p:nvSpPr>
          <p:spPr>
            <a:xfrm>
              <a:off x="6735315" y="3507531"/>
              <a:ext cx="831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6s</a:t>
              </a:r>
              <a:endParaRPr lang="en-US" sz="200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D461103-DEAA-4157-8A4D-B640B1543436}"/>
                </a:ext>
              </a:extLst>
            </p:cNvPr>
            <p:cNvSpPr txBox="1"/>
            <p:nvPr/>
          </p:nvSpPr>
          <p:spPr>
            <a:xfrm>
              <a:off x="8933988" y="3495886"/>
              <a:ext cx="8312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8s</a:t>
              </a:r>
              <a:endParaRPr lang="en-US" sz="200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7BBECAF-36AE-48C8-A1FF-D7D05002FBFE}"/>
                </a:ext>
              </a:extLst>
            </p:cNvPr>
            <p:cNvSpPr txBox="1"/>
            <p:nvPr/>
          </p:nvSpPr>
          <p:spPr>
            <a:xfrm>
              <a:off x="10979343" y="3495886"/>
              <a:ext cx="10352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t </a:t>
              </a:r>
              <a:r>
                <a:rPr lang="vi-VN" sz="2000"/>
                <a:t>= 10s</a:t>
              </a:r>
              <a:endParaRPr lang="en-US" sz="200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B3DEB08-6D39-46AD-8F98-73D8775854E2}"/>
                </a:ext>
              </a:extLst>
            </p:cNvPr>
            <p:cNvSpPr txBox="1"/>
            <p:nvPr/>
          </p:nvSpPr>
          <p:spPr>
            <a:xfrm>
              <a:off x="501139" y="5562782"/>
              <a:ext cx="1016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i="1"/>
                <a:t>s </a:t>
              </a:r>
              <a:r>
                <a:rPr lang="vi-VN" sz="2000"/>
                <a:t>= 0m</a:t>
              </a:r>
              <a:endParaRPr lang="en-US" sz="200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3FDE890C-2841-4C3C-93A6-624956AAA353}"/>
                </a:ext>
              </a:extLst>
            </p:cNvPr>
            <p:cNvSpPr txBox="1"/>
            <p:nvPr/>
          </p:nvSpPr>
          <p:spPr>
            <a:xfrm>
              <a:off x="2566755" y="5562782"/>
              <a:ext cx="70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/>
                <a:t>10m</a:t>
              </a:r>
              <a:endParaRPr lang="en-US" sz="200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E367F93-FD82-4DEB-9C0E-F108347031FD}"/>
                </a:ext>
              </a:extLst>
            </p:cNvPr>
            <p:cNvSpPr txBox="1"/>
            <p:nvPr/>
          </p:nvSpPr>
          <p:spPr>
            <a:xfrm>
              <a:off x="4632371" y="5562782"/>
              <a:ext cx="70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/>
                <a:t>20m</a:t>
              </a:r>
              <a:endParaRPr lang="en-US" sz="200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4E79A7A-0048-41A3-904E-9A771CE369B6}"/>
                </a:ext>
              </a:extLst>
            </p:cNvPr>
            <p:cNvSpPr txBox="1"/>
            <p:nvPr/>
          </p:nvSpPr>
          <p:spPr>
            <a:xfrm>
              <a:off x="6697987" y="5562782"/>
              <a:ext cx="70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/>
                <a:t>30m</a:t>
              </a:r>
              <a:endParaRPr lang="en-US" sz="200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0C762D8-3E70-41A7-9562-85A7D22E702B}"/>
                </a:ext>
              </a:extLst>
            </p:cNvPr>
            <p:cNvSpPr txBox="1"/>
            <p:nvPr/>
          </p:nvSpPr>
          <p:spPr>
            <a:xfrm>
              <a:off x="8763603" y="5562782"/>
              <a:ext cx="70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/>
                <a:t>40m</a:t>
              </a:r>
              <a:endParaRPr lang="en-US" sz="200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9D3E93B-82B7-4FEE-BF8D-9B8F5A7EE8F5}"/>
                </a:ext>
              </a:extLst>
            </p:cNvPr>
            <p:cNvSpPr txBox="1"/>
            <p:nvPr/>
          </p:nvSpPr>
          <p:spPr>
            <a:xfrm>
              <a:off x="10829219" y="5562782"/>
              <a:ext cx="70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/>
                <a:t>50m</a:t>
              </a:r>
              <a:endParaRPr lang="en-US" sz="2000"/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E2857EE6-CF73-4F38-9263-AE7E49FE98B7}"/>
              </a:ext>
            </a:extLst>
          </p:cNvPr>
          <p:cNvSpPr txBox="1"/>
          <p:nvPr/>
        </p:nvSpPr>
        <p:spPr>
          <a:xfrm>
            <a:off x="3574535" y="6093985"/>
            <a:ext cx="5533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/>
              <a:t>Quãng đường và thời gian của một người đi xe đạp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7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8" fill="hold" grpId="0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1" grpId="0"/>
          <p:bldP spid="7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9" grpId="0" animBg="1"/>
          <p:bldP spid="21" grpId="0"/>
          <p:bldP spid="7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A7D021F-5547-4BD3-83BF-02D53FE03085}"/>
              </a:ext>
            </a:extLst>
          </p:cNvPr>
          <p:cNvGrpSpPr/>
          <p:nvPr/>
        </p:nvGrpSpPr>
        <p:grpSpPr>
          <a:xfrm>
            <a:off x="5657938" y="1297541"/>
            <a:ext cx="1412616" cy="518029"/>
            <a:chOff x="5000676" y="619760"/>
            <a:chExt cx="1897580" cy="61152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0C8F4FFB-C0EE-4EDA-97FF-368C97EA19F1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7741D211-AA98-4655-A149-32800D8D8912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B102AFD-A818-4CA9-9F84-EEDEBAA77421}"/>
              </a:ext>
            </a:extLst>
          </p:cNvPr>
          <p:cNvGrpSpPr/>
          <p:nvPr/>
        </p:nvGrpSpPr>
        <p:grpSpPr>
          <a:xfrm>
            <a:off x="1734178" y="2193560"/>
            <a:ext cx="8714910" cy="1872283"/>
            <a:chOff x="501139" y="3495886"/>
            <a:chExt cx="11513413" cy="24735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923BCC5-30A3-4EEF-AC80-F653D338DBEF}"/>
                </a:ext>
              </a:extLst>
            </p:cNvPr>
            <p:cNvGrpSpPr/>
            <p:nvPr/>
          </p:nvGrpSpPr>
          <p:grpSpPr>
            <a:xfrm>
              <a:off x="875999" y="3938868"/>
              <a:ext cx="10440001" cy="1475198"/>
              <a:chOff x="914398" y="4307840"/>
              <a:chExt cx="10440001" cy="1475198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2FE07CBE-DF9B-4D7D-91DE-83A365527296}"/>
                  </a:ext>
                </a:extLst>
              </p:cNvPr>
              <p:cNvSpPr/>
              <p:nvPr/>
            </p:nvSpPr>
            <p:spPr>
              <a:xfrm>
                <a:off x="914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3" name="Picture 22" descr="Icon&#10;&#10;Description automatically generated">
                <a:extLst>
                  <a:ext uri="{FF2B5EF4-FFF2-40B4-BE49-F238E27FC236}">
                    <a16:creationId xmlns:a16="http://schemas.microsoft.com/office/drawing/2014/main" id="{DFEF1094-1BA7-48C2-BE1C-FB0BF0655F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1983736" y="4669262"/>
                <a:ext cx="1016000" cy="1016000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586C927-5958-419E-BA6E-36277E4AA5E5}"/>
                  </a:ext>
                </a:extLst>
              </p:cNvPr>
              <p:cNvSpPr/>
              <p:nvPr/>
            </p:nvSpPr>
            <p:spPr>
              <a:xfrm>
                <a:off x="1958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9ECB523-F871-45FD-8DA9-D2FC41AB7691}"/>
                  </a:ext>
                </a:extLst>
              </p:cNvPr>
              <p:cNvSpPr/>
              <p:nvPr/>
            </p:nvSpPr>
            <p:spPr>
              <a:xfrm>
                <a:off x="3002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5B6ABF5-152A-4674-8760-3123EA1CFB20}"/>
                  </a:ext>
                </a:extLst>
              </p:cNvPr>
              <p:cNvSpPr/>
              <p:nvPr/>
            </p:nvSpPr>
            <p:spPr>
              <a:xfrm>
                <a:off x="4046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76BF24C-B164-4761-950A-70BF83F78184}"/>
                  </a:ext>
                </a:extLst>
              </p:cNvPr>
              <p:cNvSpPr/>
              <p:nvPr/>
            </p:nvSpPr>
            <p:spPr>
              <a:xfrm>
                <a:off x="5090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B871EDE-EE2F-4500-85C7-3E39049C135A}"/>
                  </a:ext>
                </a:extLst>
              </p:cNvPr>
              <p:cNvSpPr/>
              <p:nvPr/>
            </p:nvSpPr>
            <p:spPr>
              <a:xfrm>
                <a:off x="6134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CDB42EC-5B98-4994-9A78-39A360014DBE}"/>
                  </a:ext>
                </a:extLst>
              </p:cNvPr>
              <p:cNvSpPr/>
              <p:nvPr/>
            </p:nvSpPr>
            <p:spPr>
              <a:xfrm>
                <a:off x="7178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7D908FA-DC2E-4550-BB37-AB51228DF62F}"/>
                  </a:ext>
                </a:extLst>
              </p:cNvPr>
              <p:cNvSpPr/>
              <p:nvPr/>
            </p:nvSpPr>
            <p:spPr>
              <a:xfrm>
                <a:off x="8222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1882747-455D-4455-9692-83EAC9280ADD}"/>
                  </a:ext>
                </a:extLst>
              </p:cNvPr>
              <p:cNvSpPr/>
              <p:nvPr/>
            </p:nvSpPr>
            <p:spPr>
              <a:xfrm>
                <a:off x="9266399" y="5579791"/>
                <a:ext cx="1044000" cy="20324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91084D96-2A2E-4BD3-B247-F784502A77F7}"/>
                  </a:ext>
                </a:extLst>
              </p:cNvPr>
              <p:cNvSpPr/>
              <p:nvPr/>
            </p:nvSpPr>
            <p:spPr>
              <a:xfrm>
                <a:off x="10310399" y="5579791"/>
                <a:ext cx="1044000" cy="203247"/>
              </a:xfrm>
              <a:prstGeom prst="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BD00871-F0DA-45A9-A683-883FF20312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4398" y="431292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D6B56C5-1C26-4E23-BF10-465A788118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0239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A08A046F-F847-438C-A791-5C8EF56C4F3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85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9AAD72E1-6B51-4170-BA26-105B0C174CC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6823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1D29D4BF-0A63-4F19-813A-AE1B4C63345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61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D6BD2C7-50AE-4828-A81A-F49BAA5A58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1349319" y="4307840"/>
                <a:ext cx="0" cy="1470118"/>
              </a:xfrm>
              <a:prstGeom prst="line">
                <a:avLst/>
              </a:prstGeom>
              <a:ln w="12700">
                <a:solidFill>
                  <a:schemeClr val="bg2">
                    <a:lumMod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9" name="Picture 38" descr="Icon&#10;&#10;Description automatically generated">
                <a:extLst>
                  <a:ext uri="{FF2B5EF4-FFF2-40B4-BE49-F238E27FC236}">
                    <a16:creationId xmlns:a16="http://schemas.microsoft.com/office/drawing/2014/main" id="{FEA5448F-C7FB-40DA-968E-3D3164C922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406665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40" name="Picture 39" descr="Icon&#10;&#10;Description automatically generated">
                <a:extLst>
                  <a:ext uri="{FF2B5EF4-FFF2-40B4-BE49-F238E27FC236}">
                    <a16:creationId xmlns:a16="http://schemas.microsoft.com/office/drawing/2014/main" id="{8B60634A-AAA4-4F57-9629-91BBBBAACA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614957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41" name="Picture 40" descr="Icon&#10;&#10;Description automatically generated">
                <a:extLst>
                  <a:ext uri="{FF2B5EF4-FFF2-40B4-BE49-F238E27FC236}">
                    <a16:creationId xmlns:a16="http://schemas.microsoft.com/office/drawing/2014/main" id="{85A89166-A439-47CB-9106-6FB327626C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8232496" y="4669262"/>
                <a:ext cx="1016000" cy="1016000"/>
              </a:xfrm>
              <a:prstGeom prst="rect">
                <a:avLst/>
              </a:prstGeom>
            </p:spPr>
          </p:pic>
          <p:pic>
            <p:nvPicPr>
              <p:cNvPr id="42" name="Picture 41" descr="Icon&#10;&#10;Description automatically generated">
                <a:extLst>
                  <a:ext uri="{FF2B5EF4-FFF2-40B4-BE49-F238E27FC236}">
                    <a16:creationId xmlns:a16="http://schemas.microsoft.com/office/drawing/2014/main" id="{2D4CA015-62AC-4A66-8FE7-E39D84C99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4842">
                <a:off x="10315416" y="4669262"/>
                <a:ext cx="1016000" cy="1016000"/>
              </a:xfrm>
              <a:prstGeom prst="rect">
                <a:avLst/>
              </a:prstGeom>
            </p:spPr>
          </p:pic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0F3E75-B55F-4136-903F-FB609726D74D}"/>
                </a:ext>
              </a:extLst>
            </p:cNvPr>
            <p:cNvSpPr txBox="1"/>
            <p:nvPr/>
          </p:nvSpPr>
          <p:spPr>
            <a:xfrm>
              <a:off x="563527" y="3501988"/>
              <a:ext cx="831255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0</a:t>
              </a:r>
              <a:endParaRPr lang="en-US" sz="140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0C0AB4-4305-4FBC-AFAC-F5DB650DE13A}"/>
                </a:ext>
              </a:extLst>
            </p:cNvPr>
            <p:cNvSpPr txBox="1"/>
            <p:nvPr/>
          </p:nvSpPr>
          <p:spPr>
            <a:xfrm>
              <a:off x="2569475" y="3501988"/>
              <a:ext cx="831255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2s</a:t>
              </a:r>
              <a:endParaRPr lang="en-US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0FC1C0C-2EA5-424A-A350-7A8C137A9751}"/>
                </a:ext>
              </a:extLst>
            </p:cNvPr>
            <p:cNvSpPr txBox="1"/>
            <p:nvPr/>
          </p:nvSpPr>
          <p:spPr>
            <a:xfrm>
              <a:off x="4589226" y="3502087"/>
              <a:ext cx="831255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4s</a:t>
              </a:r>
              <a:endParaRPr lang="en-US" sz="140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BAFA256-AA1B-4438-9855-4AE2D3E9FD33}"/>
                </a:ext>
              </a:extLst>
            </p:cNvPr>
            <p:cNvSpPr txBox="1"/>
            <p:nvPr/>
          </p:nvSpPr>
          <p:spPr>
            <a:xfrm>
              <a:off x="6735316" y="3507532"/>
              <a:ext cx="831255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6s</a:t>
              </a:r>
              <a:endParaRPr lang="en-US" sz="140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DF6FFA4-CF69-47BF-ADCB-F410BA9D8B27}"/>
                </a:ext>
              </a:extLst>
            </p:cNvPr>
            <p:cNvSpPr txBox="1"/>
            <p:nvPr/>
          </p:nvSpPr>
          <p:spPr>
            <a:xfrm>
              <a:off x="8933988" y="3495886"/>
              <a:ext cx="831255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8s</a:t>
              </a:r>
              <a:endParaRPr lang="en-US" sz="140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3FD4E0-4D8D-474A-94D7-458FEFF6BED6}"/>
                </a:ext>
              </a:extLst>
            </p:cNvPr>
            <p:cNvSpPr txBox="1"/>
            <p:nvPr/>
          </p:nvSpPr>
          <p:spPr>
            <a:xfrm>
              <a:off x="10979343" y="3495886"/>
              <a:ext cx="103520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t = 10s</a:t>
              </a:r>
              <a:endParaRPr lang="en-US" sz="140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0D507C-A76A-44D5-B7FC-0F8EDE845DC8}"/>
                </a:ext>
              </a:extLst>
            </p:cNvPr>
            <p:cNvSpPr txBox="1"/>
            <p:nvPr/>
          </p:nvSpPr>
          <p:spPr>
            <a:xfrm>
              <a:off x="501139" y="5562782"/>
              <a:ext cx="1016000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s = 0m</a:t>
              </a:r>
              <a:endParaRPr lang="en-US" sz="140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4AB7832-C1A0-4787-B458-5C7BDC77962C}"/>
                </a:ext>
              </a:extLst>
            </p:cNvPr>
            <p:cNvSpPr txBox="1"/>
            <p:nvPr/>
          </p:nvSpPr>
          <p:spPr>
            <a:xfrm>
              <a:off x="2566755" y="5562782"/>
              <a:ext cx="70759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10m</a:t>
              </a:r>
              <a:endParaRPr lang="en-US" sz="140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D843F4D-7EEB-451F-ABB6-4C3ECE50099B}"/>
                </a:ext>
              </a:extLst>
            </p:cNvPr>
            <p:cNvSpPr txBox="1"/>
            <p:nvPr/>
          </p:nvSpPr>
          <p:spPr>
            <a:xfrm>
              <a:off x="4632371" y="5562782"/>
              <a:ext cx="70759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20m</a:t>
              </a:r>
              <a:endParaRPr lang="en-US" sz="140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D53E1D0-842E-47A9-9C88-68DB1D87A372}"/>
                </a:ext>
              </a:extLst>
            </p:cNvPr>
            <p:cNvSpPr txBox="1"/>
            <p:nvPr/>
          </p:nvSpPr>
          <p:spPr>
            <a:xfrm>
              <a:off x="6697987" y="5562782"/>
              <a:ext cx="70759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30m</a:t>
              </a:r>
              <a:endParaRPr lang="en-US" sz="140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DD97A8E-D46D-4B01-904F-853CB1DB68DF}"/>
                </a:ext>
              </a:extLst>
            </p:cNvPr>
            <p:cNvSpPr txBox="1"/>
            <p:nvPr/>
          </p:nvSpPr>
          <p:spPr>
            <a:xfrm>
              <a:off x="8763604" y="5562782"/>
              <a:ext cx="70759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40m</a:t>
              </a:r>
              <a:endParaRPr lang="en-US" sz="140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CD0AD8C-8DE3-4380-9BF0-6DF86872935E}"/>
                </a:ext>
              </a:extLst>
            </p:cNvPr>
            <p:cNvSpPr txBox="1"/>
            <p:nvPr/>
          </p:nvSpPr>
          <p:spPr>
            <a:xfrm>
              <a:off x="10829218" y="5562782"/>
              <a:ext cx="707599" cy="406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1400"/>
                <a:t>50m</a:t>
              </a:r>
              <a:endParaRPr lang="en-US" sz="1400"/>
            </a:p>
          </p:txBody>
        </p:sp>
      </p:grpSp>
      <p:graphicFrame>
        <p:nvGraphicFramePr>
          <p:cNvPr id="45" name="Table 6">
            <a:extLst>
              <a:ext uri="{FF2B5EF4-FFF2-40B4-BE49-F238E27FC236}">
                <a16:creationId xmlns:a16="http://schemas.microsoft.com/office/drawing/2014/main" id="{5A261792-6933-4B92-9C07-5E287BED4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726"/>
              </p:ext>
            </p:extLst>
          </p:nvPr>
        </p:nvGraphicFramePr>
        <p:xfrm>
          <a:off x="1613734" y="5026975"/>
          <a:ext cx="9509758" cy="830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4186">
                  <a:extLst>
                    <a:ext uri="{9D8B030D-6E8A-4147-A177-3AD203B41FA5}">
                      <a16:colId xmlns:a16="http://schemas.microsoft.com/office/drawing/2014/main" val="3035062409"/>
                    </a:ext>
                  </a:extLst>
                </a:gridCol>
                <a:gridCol w="975360">
                  <a:extLst>
                    <a:ext uri="{9D8B030D-6E8A-4147-A177-3AD203B41FA5}">
                      <a16:colId xmlns:a16="http://schemas.microsoft.com/office/drawing/2014/main" val="2077364804"/>
                    </a:ext>
                  </a:extLst>
                </a:gridCol>
                <a:gridCol w="1046480">
                  <a:extLst>
                    <a:ext uri="{9D8B030D-6E8A-4147-A177-3AD203B41FA5}">
                      <a16:colId xmlns:a16="http://schemas.microsoft.com/office/drawing/2014/main" val="1403507891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2337650749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3326594331"/>
                    </a:ext>
                  </a:extLst>
                </a:gridCol>
                <a:gridCol w="1046480">
                  <a:extLst>
                    <a:ext uri="{9D8B030D-6E8A-4147-A177-3AD203B41FA5}">
                      <a16:colId xmlns:a16="http://schemas.microsoft.com/office/drawing/2014/main" val="886485394"/>
                    </a:ext>
                  </a:extLst>
                </a:gridCol>
                <a:gridCol w="993972">
                  <a:extLst>
                    <a:ext uri="{9D8B030D-6E8A-4147-A177-3AD203B41FA5}">
                      <a16:colId xmlns:a16="http://schemas.microsoft.com/office/drawing/2014/main" val="4259986089"/>
                    </a:ext>
                  </a:extLst>
                </a:gridCol>
              </a:tblGrid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0"/>
                        <a:t>Quãng đường </a:t>
                      </a:r>
                      <a:r>
                        <a:rPr lang="vi-VN" b="1" i="1"/>
                        <a:t>s</a:t>
                      </a:r>
                      <a:r>
                        <a:rPr lang="vi-VN" b="1"/>
                        <a:t> (m)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50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7030A0"/>
                        </a:gs>
                        <a:gs pos="57000">
                          <a:srgbClr val="A1133E"/>
                        </a:gs>
                        <a:gs pos="100000">
                          <a:srgbClr val="C00000"/>
                        </a:gs>
                      </a:gsLst>
                      <a:lin ang="54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64247284"/>
                  </a:ext>
                </a:extLst>
              </a:tr>
              <a:tr h="415499">
                <a:tc>
                  <a:txBody>
                    <a:bodyPr/>
                    <a:lstStyle/>
                    <a:p>
                      <a:pPr algn="ctr"/>
                      <a:r>
                        <a:rPr lang="vi-VN" b="1" i="0"/>
                        <a:t>Thời gian </a:t>
                      </a:r>
                      <a:r>
                        <a:rPr lang="vi-VN" b="1" i="1"/>
                        <a:t>t</a:t>
                      </a:r>
                      <a:r>
                        <a:rPr lang="vi-VN" b="1"/>
                        <a:t> (s)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6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8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526067"/>
                  </a:ext>
                </a:extLst>
              </a:tr>
            </a:tbl>
          </a:graphicData>
        </a:graphic>
      </p:graphicFrame>
      <p:sp>
        <p:nvSpPr>
          <p:cNvPr id="46" name="TextBox 45">
            <a:extLst>
              <a:ext uri="{FF2B5EF4-FFF2-40B4-BE49-F238E27FC236}">
                <a16:creationId xmlns:a16="http://schemas.microsoft.com/office/drawing/2014/main" id="{DBB37805-CB28-406A-9789-A4CE668AC66B}"/>
              </a:ext>
            </a:extLst>
          </p:cNvPr>
          <p:cNvSpPr txBox="1"/>
          <p:nvPr/>
        </p:nvSpPr>
        <p:spPr>
          <a:xfrm>
            <a:off x="2949496" y="5960846"/>
            <a:ext cx="6284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/>
              <a:t>Bảng ghi số liệu quãng đường s và thời gian t của đi xe đạp</a:t>
            </a:r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2463FB2-2138-45CC-960D-974452F30CC0}"/>
              </a:ext>
            </a:extLst>
          </p:cNvPr>
          <p:cNvSpPr txBox="1"/>
          <p:nvPr/>
        </p:nvSpPr>
        <p:spPr>
          <a:xfrm>
            <a:off x="610326" y="4283041"/>
            <a:ext cx="6284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/>
              <a:t>a) Từ ảnh trên, ta lập được bảng sau:</a:t>
            </a:r>
            <a:endParaRPr lang="en-US" sz="2400"/>
          </a:p>
        </p:txBody>
      </p:sp>
      <p:sp>
        <p:nvSpPr>
          <p:cNvPr id="51" name="Arrow: Chevron 50">
            <a:extLst>
              <a:ext uri="{FF2B5EF4-FFF2-40B4-BE49-F238E27FC236}">
                <a16:creationId xmlns:a16="http://schemas.microsoft.com/office/drawing/2014/main" id="{2BE2C53B-B3B9-46F5-8EF7-A0682DDE8218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Arrow: Chevron 51">
            <a:extLst>
              <a:ext uri="{FF2B5EF4-FFF2-40B4-BE49-F238E27FC236}">
                <a16:creationId xmlns:a16="http://schemas.microsoft.com/office/drawing/2014/main" id="{190F053A-0BB4-4A5C-B7F6-978676AA77E1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9274DCD-2B3D-4760-946C-729EDC053ED7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6534D82E-857B-4CA8-83E0-5583B004A8FE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49" name="Arrow: Pentagon 48">
                <a:extLst>
                  <a:ext uri="{FF2B5EF4-FFF2-40B4-BE49-F238E27FC236}">
                    <a16:creationId xmlns:a16="http://schemas.microsoft.com/office/drawing/2014/main" id="{F89BC9A7-9539-4A54-B36D-EA05A15E46BC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Arrow: Pentagon 49">
                <a:extLst>
                  <a:ext uri="{FF2B5EF4-FFF2-40B4-BE49-F238E27FC236}">
                    <a16:creationId xmlns:a16="http://schemas.microsoft.com/office/drawing/2014/main" id="{02F44908-CFC7-4FD1-B9F8-E761E6541CB0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201C0A7-31B1-457D-86A5-E46CFC1C1CE6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84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5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D7956F-23B0-4D7D-BFC9-81850FC1F261}"/>
              </a:ext>
            </a:extLst>
          </p:cNvPr>
          <p:cNvSpPr txBox="1"/>
          <p:nvPr/>
        </p:nvSpPr>
        <p:spPr>
          <a:xfrm>
            <a:off x="221115" y="1100856"/>
            <a:ext cx="49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b)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557D10C5-F12E-4308-924F-B2CB7E3FD6BF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Arrow: Chevron 3">
            <a:extLst>
              <a:ext uri="{FF2B5EF4-FFF2-40B4-BE49-F238E27FC236}">
                <a16:creationId xmlns:a16="http://schemas.microsoft.com/office/drawing/2014/main" id="{5E677567-F2A6-4F1A-A93A-8C7CD05D9DF6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B5B232-CC1F-4BD0-B4D3-C662FC0194B7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48FF0AD-59E4-469D-A799-801FD96528C8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8" name="Arrow: Pentagon 7">
                <a:extLst>
                  <a:ext uri="{FF2B5EF4-FFF2-40B4-BE49-F238E27FC236}">
                    <a16:creationId xmlns:a16="http://schemas.microsoft.com/office/drawing/2014/main" id="{12E8E0FE-C81C-4423-81B3-551521FBB264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Arrow: Pentagon 8">
                <a:extLst>
                  <a:ext uri="{FF2B5EF4-FFF2-40B4-BE49-F238E27FC236}">
                    <a16:creationId xmlns:a16="http://schemas.microsoft.com/office/drawing/2014/main" id="{40903235-1EEE-4933-8C04-0FB3281C4DE1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D52CD9-FBFA-44EB-952C-97BE0A4B7253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6AAADFD-C263-4C09-B37F-A3E405B81FD3}"/>
              </a:ext>
            </a:extLst>
          </p:cNvPr>
          <p:cNvSpPr txBox="1"/>
          <p:nvPr/>
        </p:nvSpPr>
        <p:spPr>
          <a:xfrm>
            <a:off x="676056" y="1100856"/>
            <a:ext cx="113302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/>
              <a:t>Vẽ hai trục tọa độ O</a:t>
            </a:r>
            <a:r>
              <a:rPr lang="vi-VN" sz="2400" i="1"/>
              <a:t>s</a:t>
            </a:r>
            <a:r>
              <a:rPr lang="vi-VN" sz="2400"/>
              <a:t> (biểu diễn độ dài quãng đường) và O</a:t>
            </a:r>
            <a:r>
              <a:rPr lang="vi-VN" sz="2400" i="1"/>
              <a:t>t</a:t>
            </a:r>
            <a:r>
              <a:rPr lang="vi-VN" sz="2400"/>
              <a:t> (biểu diễn thời gian) theo tỉ lệ:</a:t>
            </a:r>
          </a:p>
          <a:p>
            <a:pPr marL="342900" indent="-342900">
              <a:buFontTx/>
              <a:buChar char="-"/>
            </a:pPr>
            <a:r>
              <a:rPr lang="vi-VN" sz="2400"/>
              <a:t>Mỗi độ chia trên trục Ot ứng với 2s</a:t>
            </a:r>
          </a:p>
          <a:p>
            <a:pPr marL="342900" indent="-342900">
              <a:buFontTx/>
              <a:buChar char="-"/>
            </a:pPr>
            <a:r>
              <a:rPr lang="vi-VN" sz="2400"/>
              <a:t>Mỗi độ chia trên trục Os ứng với 10m</a:t>
            </a:r>
            <a:endParaRPr lang="en-US" sz="240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C0CF112-A39E-489D-9EC9-FDD03DEDE601}"/>
              </a:ext>
            </a:extLst>
          </p:cNvPr>
          <p:cNvGrpSpPr/>
          <p:nvPr/>
        </p:nvGrpSpPr>
        <p:grpSpPr>
          <a:xfrm>
            <a:off x="4749487" y="6154556"/>
            <a:ext cx="4092264" cy="496357"/>
            <a:chOff x="4749487" y="6154556"/>
            <a:chExt cx="4092264" cy="49635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6EFB277-2B7A-42B3-9EA9-AC8D1AAC5BB3}"/>
                </a:ext>
              </a:extLst>
            </p:cNvPr>
            <p:cNvCxnSpPr/>
            <p:nvPr/>
          </p:nvCxnSpPr>
          <p:spPr>
            <a:xfrm>
              <a:off x="4749487" y="6237192"/>
              <a:ext cx="3600000" cy="0"/>
            </a:xfrm>
            <a:prstGeom prst="line">
              <a:avLst/>
            </a:pr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C6C9953-1882-4E50-BF65-C6606AF2C029}"/>
                </a:ext>
              </a:extLst>
            </p:cNvPr>
            <p:cNvSpPr txBox="1"/>
            <p:nvPr/>
          </p:nvSpPr>
          <p:spPr>
            <a:xfrm>
              <a:off x="8172761" y="6281007"/>
              <a:ext cx="668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t </a:t>
              </a:r>
              <a:r>
                <a:rPr lang="vi-VN">
                  <a:solidFill>
                    <a:srgbClr val="C00000"/>
                  </a:solidFill>
                </a:rPr>
                <a:t>(s)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030D1DD-9C0D-42A9-909B-6EC73A7CD6F2}"/>
                </a:ext>
              </a:extLst>
            </p:cNvPr>
            <p:cNvGrpSpPr/>
            <p:nvPr/>
          </p:nvGrpSpPr>
          <p:grpSpPr>
            <a:xfrm>
              <a:off x="5183367" y="6154556"/>
              <a:ext cx="572928" cy="495783"/>
              <a:chOff x="5094115" y="6340902"/>
              <a:chExt cx="572928" cy="495783"/>
            </a:xfrm>
          </p:grpSpPr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D8C49A01-F5D6-4F28-9E06-A2612458B59F}"/>
                  </a:ext>
                </a:extLst>
              </p:cNvPr>
              <p:cNvCxnSpPr/>
              <p:nvPr/>
            </p:nvCxnSpPr>
            <p:spPr>
              <a:xfrm>
                <a:off x="5236845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19EB6E9-E3F5-459D-86D7-F4585C7B3417}"/>
                  </a:ext>
                </a:extLst>
              </p:cNvPr>
              <p:cNvSpPr txBox="1"/>
              <p:nvPr/>
            </p:nvSpPr>
            <p:spPr>
              <a:xfrm>
                <a:off x="5094115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0207E8DF-7E43-4BCB-846F-D279B7566DD6}"/>
                </a:ext>
              </a:extLst>
            </p:cNvPr>
            <p:cNvGrpSpPr/>
            <p:nvPr/>
          </p:nvGrpSpPr>
          <p:grpSpPr>
            <a:xfrm>
              <a:off x="5747604" y="6154556"/>
              <a:ext cx="302255" cy="495783"/>
              <a:chOff x="5658352" y="6340902"/>
              <a:chExt cx="302255" cy="495783"/>
            </a:xfrm>
          </p:grpSpPr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129AC54-9537-477D-8BF4-8A408389375A}"/>
                  </a:ext>
                </a:extLst>
              </p:cNvPr>
              <p:cNvCxnSpPr/>
              <p:nvPr/>
            </p:nvCxnSpPr>
            <p:spPr>
              <a:xfrm>
                <a:off x="5815965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B838C95-D838-480A-B958-ADD3D462F0FF}"/>
                  </a:ext>
                </a:extLst>
              </p:cNvPr>
              <p:cNvSpPr txBox="1"/>
              <p:nvPr/>
            </p:nvSpPr>
            <p:spPr>
              <a:xfrm>
                <a:off x="5658352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4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E11D7EA-1500-48BD-8327-18C23524BB26}"/>
                </a:ext>
              </a:extLst>
            </p:cNvPr>
            <p:cNvGrpSpPr/>
            <p:nvPr/>
          </p:nvGrpSpPr>
          <p:grpSpPr>
            <a:xfrm>
              <a:off x="6321086" y="6154556"/>
              <a:ext cx="1172798" cy="496357"/>
              <a:chOff x="6231834" y="6340902"/>
              <a:chExt cx="1172798" cy="496357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D26E2F8B-DB14-4473-9B44-CD4F85A3AB1E}"/>
                  </a:ext>
                </a:extLst>
              </p:cNvPr>
              <p:cNvCxnSpPr/>
              <p:nvPr/>
            </p:nvCxnSpPr>
            <p:spPr>
              <a:xfrm>
                <a:off x="6391275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1C535E1-538F-4522-9B80-3E4BCAC61490}"/>
                  </a:ext>
                </a:extLst>
              </p:cNvPr>
              <p:cNvSpPr txBox="1"/>
              <p:nvPr/>
            </p:nvSpPr>
            <p:spPr>
              <a:xfrm>
                <a:off x="6231834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6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656D392-5AF1-4DD9-8936-C387169C9A68}"/>
                  </a:ext>
                </a:extLst>
              </p:cNvPr>
              <p:cNvSpPr txBox="1"/>
              <p:nvPr/>
            </p:nvSpPr>
            <p:spPr>
              <a:xfrm>
                <a:off x="6831704" y="6467927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8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0C35D25-09D9-4F3A-9916-25E4D1A5167F}"/>
                </a:ext>
              </a:extLst>
            </p:cNvPr>
            <p:cNvGrpSpPr/>
            <p:nvPr/>
          </p:nvGrpSpPr>
          <p:grpSpPr>
            <a:xfrm>
              <a:off x="7057742" y="6154556"/>
              <a:ext cx="821592" cy="495783"/>
              <a:chOff x="6968490" y="6340902"/>
              <a:chExt cx="821592" cy="495783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C786D607-CD05-434F-9A20-DCDEB9A9A87B}"/>
                  </a:ext>
                </a:extLst>
              </p:cNvPr>
              <p:cNvCxnSpPr/>
              <p:nvPr/>
            </p:nvCxnSpPr>
            <p:spPr>
              <a:xfrm>
                <a:off x="696849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FC67DD5-58D3-40D3-AC20-6A8E76AE90EE}"/>
                  </a:ext>
                </a:extLst>
              </p:cNvPr>
              <p:cNvSpPr txBox="1"/>
              <p:nvPr/>
            </p:nvSpPr>
            <p:spPr>
              <a:xfrm>
                <a:off x="7340823" y="6467353"/>
                <a:ext cx="4492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EC9F8581-8E10-40CC-97D2-4621AEE2A5DF}"/>
                  </a:ext>
                </a:extLst>
              </p:cNvPr>
              <p:cNvCxnSpPr/>
              <p:nvPr/>
            </p:nvCxnSpPr>
            <p:spPr>
              <a:xfrm>
                <a:off x="7543800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61753D7-B4AE-4B08-94CE-63C3CA7E8232}"/>
              </a:ext>
            </a:extLst>
          </p:cNvPr>
          <p:cNvGrpSpPr/>
          <p:nvPr/>
        </p:nvGrpSpPr>
        <p:grpSpPr>
          <a:xfrm>
            <a:off x="3840575" y="2763288"/>
            <a:ext cx="992127" cy="3760600"/>
            <a:chOff x="3840575" y="2763288"/>
            <a:chExt cx="992127" cy="37606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0600114-1467-4C6E-986A-F00F6A14F4C5}"/>
                </a:ext>
              </a:extLst>
            </p:cNvPr>
            <p:cNvCxnSpPr/>
            <p:nvPr/>
          </p:nvCxnSpPr>
          <p:spPr>
            <a:xfrm>
              <a:off x="4749487" y="2940920"/>
              <a:ext cx="0" cy="3276000"/>
            </a:xfrm>
            <a:prstGeom prst="line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4814F22-6CAD-462D-8D2D-276855DED70C}"/>
                </a:ext>
              </a:extLst>
            </p:cNvPr>
            <p:cNvSpPr/>
            <p:nvPr/>
          </p:nvSpPr>
          <p:spPr>
            <a:xfrm>
              <a:off x="4708973" y="6193378"/>
              <a:ext cx="87630" cy="876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05F3669-C881-4174-AC0F-22A24440358E}"/>
                </a:ext>
              </a:extLst>
            </p:cNvPr>
            <p:cNvSpPr txBox="1"/>
            <p:nvPr/>
          </p:nvSpPr>
          <p:spPr>
            <a:xfrm>
              <a:off x="4391979" y="6154556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268173A-1A14-4C42-9B97-FFB73C2A2755}"/>
                </a:ext>
              </a:extLst>
            </p:cNvPr>
            <p:cNvSpPr txBox="1"/>
            <p:nvPr/>
          </p:nvSpPr>
          <p:spPr>
            <a:xfrm>
              <a:off x="3840575" y="2763288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46DAA96-0E31-4157-B86F-84182E6AA0FF}"/>
                </a:ext>
              </a:extLst>
            </p:cNvPr>
            <p:cNvGrpSpPr/>
            <p:nvPr/>
          </p:nvGrpSpPr>
          <p:grpSpPr>
            <a:xfrm>
              <a:off x="4232734" y="5467195"/>
              <a:ext cx="599968" cy="369332"/>
              <a:chOff x="4143482" y="5653541"/>
              <a:chExt cx="599968" cy="369332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3CA90078-FBAA-4C66-B206-4E0505587E19}"/>
                  </a:ext>
                </a:extLst>
              </p:cNvPr>
              <p:cNvCxnSpPr/>
              <p:nvPr/>
            </p:nvCxnSpPr>
            <p:spPr>
              <a:xfrm>
                <a:off x="4574502" y="5843292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8C887EC-5D51-4A27-AC7D-7663961FDC5F}"/>
                  </a:ext>
                </a:extLst>
              </p:cNvPr>
              <p:cNvSpPr txBox="1"/>
              <p:nvPr/>
            </p:nvSpPr>
            <p:spPr>
              <a:xfrm>
                <a:off x="4143482" y="5653541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DF5C747-B9DB-4994-BEB4-166B164588F5}"/>
                </a:ext>
              </a:extLst>
            </p:cNvPr>
            <p:cNvGrpSpPr/>
            <p:nvPr/>
          </p:nvGrpSpPr>
          <p:grpSpPr>
            <a:xfrm>
              <a:off x="4245246" y="4892086"/>
              <a:ext cx="587456" cy="369332"/>
              <a:chOff x="4155994" y="5078432"/>
              <a:chExt cx="587456" cy="369332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254C668D-89E9-407F-98CC-B7915B3077B0}"/>
                  </a:ext>
                </a:extLst>
              </p:cNvPr>
              <p:cNvCxnSpPr/>
              <p:nvPr/>
            </p:nvCxnSpPr>
            <p:spPr>
              <a:xfrm>
                <a:off x="4574502" y="527153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4F1EB25-3F72-4222-8879-DA60624077A7}"/>
                  </a:ext>
                </a:extLst>
              </p:cNvPr>
              <p:cNvSpPr txBox="1"/>
              <p:nvPr/>
            </p:nvSpPr>
            <p:spPr>
              <a:xfrm>
                <a:off x="4155994" y="5078432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4180627-5D27-494D-A951-D6DCE8BFCD48}"/>
                </a:ext>
              </a:extLst>
            </p:cNvPr>
            <p:cNvGrpSpPr/>
            <p:nvPr/>
          </p:nvGrpSpPr>
          <p:grpSpPr>
            <a:xfrm>
              <a:off x="4233450" y="3741373"/>
              <a:ext cx="599252" cy="965157"/>
              <a:chOff x="4144198" y="3927719"/>
              <a:chExt cx="599252" cy="965157"/>
            </a:xfrm>
          </p:grpSpPr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F418256A-0235-4151-97FA-80D87697067E}"/>
                  </a:ext>
                </a:extLst>
              </p:cNvPr>
              <p:cNvCxnSpPr/>
              <p:nvPr/>
            </p:nvCxnSpPr>
            <p:spPr>
              <a:xfrm>
                <a:off x="4574502" y="4693053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7CCD0FB-9FBE-44B0-89EE-D7746446AD33}"/>
                  </a:ext>
                </a:extLst>
              </p:cNvPr>
              <p:cNvSpPr txBox="1"/>
              <p:nvPr/>
            </p:nvSpPr>
            <p:spPr>
              <a:xfrm>
                <a:off x="4150313" y="4523544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30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BE53706-6D9D-429C-B82D-A46F2A6B6B54}"/>
                  </a:ext>
                </a:extLst>
              </p:cNvPr>
              <p:cNvSpPr txBox="1"/>
              <p:nvPr/>
            </p:nvSpPr>
            <p:spPr>
              <a:xfrm>
                <a:off x="4144198" y="3927719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40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541C360-E0D8-45A4-968A-3FB6196359B9}"/>
                </a:ext>
              </a:extLst>
            </p:cNvPr>
            <p:cNvGrpSpPr/>
            <p:nvPr/>
          </p:nvGrpSpPr>
          <p:grpSpPr>
            <a:xfrm>
              <a:off x="4252175" y="3161179"/>
              <a:ext cx="580527" cy="768948"/>
              <a:chOff x="4162923" y="3347525"/>
              <a:chExt cx="580527" cy="768948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B89C2567-E930-466D-9638-2134390EC6DF}"/>
                  </a:ext>
                </a:extLst>
              </p:cNvPr>
              <p:cNvCxnSpPr/>
              <p:nvPr/>
            </p:nvCxnSpPr>
            <p:spPr>
              <a:xfrm>
                <a:off x="4574502" y="4116473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FE88DCC-988D-4DE9-B226-735A9061B1ED}"/>
                  </a:ext>
                </a:extLst>
              </p:cNvPr>
              <p:cNvSpPr txBox="1"/>
              <p:nvPr/>
            </p:nvSpPr>
            <p:spPr>
              <a:xfrm>
                <a:off x="4162923" y="3347525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4B3B9F69-78DB-4539-930B-3B90A90B57C5}"/>
                  </a:ext>
                </a:extLst>
              </p:cNvPr>
              <p:cNvCxnSpPr/>
              <p:nvPr/>
            </p:nvCxnSpPr>
            <p:spPr>
              <a:xfrm>
                <a:off x="4574502" y="354329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839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BCE5F094-CD0F-4B85-9FC3-6592CCCD1655}"/>
              </a:ext>
            </a:extLst>
          </p:cNvPr>
          <p:cNvCxnSpPr>
            <a:cxnSpLocks/>
          </p:cNvCxnSpPr>
          <p:nvPr/>
        </p:nvCxnSpPr>
        <p:spPr>
          <a:xfrm flipV="1">
            <a:off x="3510505" y="3285277"/>
            <a:ext cx="2757740" cy="2781456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9D7956F-23B0-4D7D-BFC9-81850FC1F261}"/>
              </a:ext>
            </a:extLst>
          </p:cNvPr>
          <p:cNvSpPr txBox="1"/>
          <p:nvPr/>
        </p:nvSpPr>
        <p:spPr>
          <a:xfrm>
            <a:off x="221115" y="1100856"/>
            <a:ext cx="497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b)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Arrow: Chevron 2">
            <a:extLst>
              <a:ext uri="{FF2B5EF4-FFF2-40B4-BE49-F238E27FC236}">
                <a16:creationId xmlns:a16="http://schemas.microsoft.com/office/drawing/2014/main" id="{557D10C5-F12E-4308-924F-B2CB7E3FD6BF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Arrow: Chevron 3">
            <a:extLst>
              <a:ext uri="{FF2B5EF4-FFF2-40B4-BE49-F238E27FC236}">
                <a16:creationId xmlns:a16="http://schemas.microsoft.com/office/drawing/2014/main" id="{5E677567-F2A6-4F1A-A93A-8C7CD05D9DF6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B5B232-CC1F-4BD0-B4D3-C662FC0194B7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48FF0AD-59E4-469D-A799-801FD96528C8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8" name="Arrow: Pentagon 7">
                <a:extLst>
                  <a:ext uri="{FF2B5EF4-FFF2-40B4-BE49-F238E27FC236}">
                    <a16:creationId xmlns:a16="http://schemas.microsoft.com/office/drawing/2014/main" id="{12E8E0FE-C81C-4423-81B3-551521FBB264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Arrow: Pentagon 8">
                <a:extLst>
                  <a:ext uri="{FF2B5EF4-FFF2-40B4-BE49-F238E27FC236}">
                    <a16:creationId xmlns:a16="http://schemas.microsoft.com/office/drawing/2014/main" id="{40903235-1EEE-4933-8C04-0FB3281C4DE1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CD52CD9-FBFA-44EB-952C-97BE0A4B7253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BD7324C-3D33-457E-A214-93C5FF5CDFC2}"/>
              </a:ext>
            </a:extLst>
          </p:cNvPr>
          <p:cNvGrpSpPr/>
          <p:nvPr/>
        </p:nvGrpSpPr>
        <p:grpSpPr>
          <a:xfrm>
            <a:off x="2540095" y="2658112"/>
            <a:ext cx="5001176" cy="3887625"/>
            <a:chOff x="3840575" y="2763288"/>
            <a:chExt cx="5001176" cy="3887625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C0CF112-A39E-489D-9EC9-FDD03DEDE601}"/>
                </a:ext>
              </a:extLst>
            </p:cNvPr>
            <p:cNvGrpSpPr/>
            <p:nvPr/>
          </p:nvGrpSpPr>
          <p:grpSpPr>
            <a:xfrm>
              <a:off x="4749487" y="6154556"/>
              <a:ext cx="4092264" cy="496357"/>
              <a:chOff x="4749487" y="6154556"/>
              <a:chExt cx="4092264" cy="496357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66EFB277-2B7A-42B3-9EA9-AC8D1AAC5BB3}"/>
                  </a:ext>
                </a:extLst>
              </p:cNvPr>
              <p:cNvCxnSpPr/>
              <p:nvPr/>
            </p:nvCxnSpPr>
            <p:spPr>
              <a:xfrm>
                <a:off x="4749487" y="6237192"/>
                <a:ext cx="3600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6C9953-1882-4E50-BF65-C6606AF2C029}"/>
                  </a:ext>
                </a:extLst>
              </p:cNvPr>
              <p:cNvSpPr txBox="1"/>
              <p:nvPr/>
            </p:nvSpPr>
            <p:spPr>
              <a:xfrm>
                <a:off x="8172761" y="6281007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(s)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030D1DD-9C0D-42A9-909B-6EC73A7CD6F2}"/>
                  </a:ext>
                </a:extLst>
              </p:cNvPr>
              <p:cNvGrpSpPr/>
              <p:nvPr/>
            </p:nvGrpSpPr>
            <p:grpSpPr>
              <a:xfrm>
                <a:off x="5183367" y="6154556"/>
                <a:ext cx="572928" cy="495783"/>
                <a:chOff x="5094115" y="6340902"/>
                <a:chExt cx="572928" cy="495783"/>
              </a:xfrm>
            </p:grpSpPr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D8C49A01-F5D6-4F28-9E06-A2612458B59F}"/>
                    </a:ext>
                  </a:extLst>
                </p:cNvPr>
                <p:cNvCxnSpPr/>
                <p:nvPr/>
              </p:nvCxnSpPr>
              <p:spPr>
                <a:xfrm>
                  <a:off x="523684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319EB6E9-E3F5-459D-86D7-F4585C7B3417}"/>
                    </a:ext>
                  </a:extLst>
                </p:cNvPr>
                <p:cNvSpPr txBox="1"/>
                <p:nvPr/>
              </p:nvSpPr>
              <p:spPr>
                <a:xfrm>
                  <a:off x="5094115" y="6467353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207E8DF-7E43-4BCB-846F-D279B7566DD6}"/>
                  </a:ext>
                </a:extLst>
              </p:cNvPr>
              <p:cNvGrpSpPr/>
              <p:nvPr/>
            </p:nvGrpSpPr>
            <p:grpSpPr>
              <a:xfrm>
                <a:off x="5747604" y="6154556"/>
                <a:ext cx="302255" cy="495783"/>
                <a:chOff x="5658352" y="6340902"/>
                <a:chExt cx="302255" cy="495783"/>
              </a:xfrm>
            </p:grpSpPr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4129AC54-9537-477D-8BF4-8A408389375A}"/>
                    </a:ext>
                  </a:extLst>
                </p:cNvPr>
                <p:cNvCxnSpPr/>
                <p:nvPr/>
              </p:nvCxnSpPr>
              <p:spPr>
                <a:xfrm>
                  <a:off x="581596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1B838C95-D838-480A-B958-ADD3D462F0FF}"/>
                    </a:ext>
                  </a:extLst>
                </p:cNvPr>
                <p:cNvSpPr txBox="1"/>
                <p:nvPr/>
              </p:nvSpPr>
              <p:spPr>
                <a:xfrm>
                  <a:off x="5658352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0E11D7EA-1500-48BD-8327-18C23524BB26}"/>
                  </a:ext>
                </a:extLst>
              </p:cNvPr>
              <p:cNvGrpSpPr/>
              <p:nvPr/>
            </p:nvGrpSpPr>
            <p:grpSpPr>
              <a:xfrm>
                <a:off x="6321086" y="6154556"/>
                <a:ext cx="1172798" cy="496357"/>
                <a:chOff x="6231834" y="6340902"/>
                <a:chExt cx="1172798" cy="496357"/>
              </a:xfrm>
            </p:grpSpPr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D26E2F8B-DB14-4473-9B44-CD4F85A3AB1E}"/>
                    </a:ext>
                  </a:extLst>
                </p:cNvPr>
                <p:cNvCxnSpPr/>
                <p:nvPr/>
              </p:nvCxnSpPr>
              <p:spPr>
                <a:xfrm>
                  <a:off x="639127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1C535E1-538F-4522-9B80-3E4BCAC61490}"/>
                    </a:ext>
                  </a:extLst>
                </p:cNvPr>
                <p:cNvSpPr txBox="1"/>
                <p:nvPr/>
              </p:nvSpPr>
              <p:spPr>
                <a:xfrm>
                  <a:off x="6231834" y="6467353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0656D392-5AF1-4DD9-8936-C387169C9A68}"/>
                    </a:ext>
                  </a:extLst>
                </p:cNvPr>
                <p:cNvSpPr txBox="1"/>
                <p:nvPr/>
              </p:nvSpPr>
              <p:spPr>
                <a:xfrm>
                  <a:off x="6831704" y="6467927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8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60C35D25-09D9-4F3A-9916-25E4D1A5167F}"/>
                  </a:ext>
                </a:extLst>
              </p:cNvPr>
              <p:cNvGrpSpPr/>
              <p:nvPr/>
            </p:nvGrpSpPr>
            <p:grpSpPr>
              <a:xfrm>
                <a:off x="7057742" y="6154556"/>
                <a:ext cx="821592" cy="495783"/>
                <a:chOff x="6968490" y="6340902"/>
                <a:chExt cx="821592" cy="495783"/>
              </a:xfrm>
            </p:grpSpPr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C786D607-CD05-434F-9A20-DCDEB9A9A87B}"/>
                    </a:ext>
                  </a:extLst>
                </p:cNvPr>
                <p:cNvCxnSpPr/>
                <p:nvPr/>
              </p:nvCxnSpPr>
              <p:spPr>
                <a:xfrm>
                  <a:off x="69684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BFC67DD5-58D3-40D3-AC20-6A8E76AE90EE}"/>
                    </a:ext>
                  </a:extLst>
                </p:cNvPr>
                <p:cNvSpPr txBox="1"/>
                <p:nvPr/>
              </p:nvSpPr>
              <p:spPr>
                <a:xfrm>
                  <a:off x="7340823" y="6467353"/>
                  <a:ext cx="4492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EC9F8581-8E10-40CC-97D2-4621AEE2A5DF}"/>
                    </a:ext>
                  </a:extLst>
                </p:cNvPr>
                <p:cNvCxnSpPr/>
                <p:nvPr/>
              </p:nvCxnSpPr>
              <p:spPr>
                <a:xfrm>
                  <a:off x="75438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61753D7-B4AE-4B08-94CE-63C3CA7E8232}"/>
                </a:ext>
              </a:extLst>
            </p:cNvPr>
            <p:cNvGrpSpPr/>
            <p:nvPr/>
          </p:nvGrpSpPr>
          <p:grpSpPr>
            <a:xfrm>
              <a:off x="3840575" y="2763288"/>
              <a:ext cx="992127" cy="3760600"/>
              <a:chOff x="3840575" y="2763288"/>
              <a:chExt cx="992127" cy="3760600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0600114-1467-4C6E-986A-F00F6A14F4C5}"/>
                  </a:ext>
                </a:extLst>
              </p:cNvPr>
              <p:cNvCxnSpPr/>
              <p:nvPr/>
            </p:nvCxnSpPr>
            <p:spPr>
              <a:xfrm>
                <a:off x="4749487" y="2940920"/>
                <a:ext cx="0" cy="3276000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34814F22-6CAD-462D-8D2D-276855DED70C}"/>
                  </a:ext>
                </a:extLst>
              </p:cNvPr>
              <p:cNvSpPr/>
              <p:nvPr/>
            </p:nvSpPr>
            <p:spPr>
              <a:xfrm>
                <a:off x="4708973" y="6193378"/>
                <a:ext cx="87630" cy="8763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05F3669-C881-4174-AC0F-22A24440358E}"/>
                  </a:ext>
                </a:extLst>
              </p:cNvPr>
              <p:cNvSpPr txBox="1"/>
              <p:nvPr/>
            </p:nvSpPr>
            <p:spPr>
              <a:xfrm>
                <a:off x="4391979" y="6154556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O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268173A-1A14-4C42-9B97-FFB73C2A2755}"/>
                  </a:ext>
                </a:extLst>
              </p:cNvPr>
              <p:cNvSpPr txBox="1"/>
              <p:nvPr/>
            </p:nvSpPr>
            <p:spPr>
              <a:xfrm>
                <a:off x="3840575" y="2763288"/>
                <a:ext cx="82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s </a:t>
                </a:r>
                <a:r>
                  <a:rPr lang="vi-VN">
                    <a:solidFill>
                      <a:srgbClr val="C00000"/>
                    </a:solidFill>
                  </a:rPr>
                  <a:t>(m)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46DAA96-0E31-4157-B86F-84182E6AA0FF}"/>
                  </a:ext>
                </a:extLst>
              </p:cNvPr>
              <p:cNvGrpSpPr/>
              <p:nvPr/>
            </p:nvGrpSpPr>
            <p:grpSpPr>
              <a:xfrm>
                <a:off x="4232734" y="5467195"/>
                <a:ext cx="599968" cy="369332"/>
                <a:chOff x="4143482" y="5653541"/>
                <a:chExt cx="599968" cy="369332"/>
              </a:xfrm>
            </p:grpSpPr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3CA90078-FBAA-4C66-B206-4E0505587E19}"/>
                    </a:ext>
                  </a:extLst>
                </p:cNvPr>
                <p:cNvCxnSpPr/>
                <p:nvPr/>
              </p:nvCxnSpPr>
              <p:spPr>
                <a:xfrm>
                  <a:off x="4574502" y="5843292"/>
                  <a:ext cx="168948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58C887EC-5D51-4A27-AC7D-7663961FDC5F}"/>
                    </a:ext>
                  </a:extLst>
                </p:cNvPr>
                <p:cNvSpPr txBox="1"/>
                <p:nvPr/>
              </p:nvSpPr>
              <p:spPr>
                <a:xfrm>
                  <a:off x="4143482" y="5653541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CDF5C747-B9DB-4994-BEB4-166B164588F5}"/>
                  </a:ext>
                </a:extLst>
              </p:cNvPr>
              <p:cNvGrpSpPr/>
              <p:nvPr/>
            </p:nvGrpSpPr>
            <p:grpSpPr>
              <a:xfrm>
                <a:off x="4245246" y="4892086"/>
                <a:ext cx="587456" cy="369332"/>
                <a:chOff x="4155994" y="5078432"/>
                <a:chExt cx="587456" cy="369332"/>
              </a:xfrm>
            </p:grpSpPr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254C668D-89E9-407F-98CC-B7915B3077B0}"/>
                    </a:ext>
                  </a:extLst>
                </p:cNvPr>
                <p:cNvCxnSpPr/>
                <p:nvPr/>
              </p:nvCxnSpPr>
              <p:spPr>
                <a:xfrm>
                  <a:off x="4574502" y="527153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4F1EB25-3F72-4222-8879-DA60624077A7}"/>
                    </a:ext>
                  </a:extLst>
                </p:cNvPr>
                <p:cNvSpPr txBox="1"/>
                <p:nvPr/>
              </p:nvSpPr>
              <p:spPr>
                <a:xfrm>
                  <a:off x="4155994" y="5078432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44180627-5D27-494D-A951-D6DCE8BFCD48}"/>
                  </a:ext>
                </a:extLst>
              </p:cNvPr>
              <p:cNvGrpSpPr/>
              <p:nvPr/>
            </p:nvGrpSpPr>
            <p:grpSpPr>
              <a:xfrm>
                <a:off x="4233450" y="3741373"/>
                <a:ext cx="599252" cy="965157"/>
                <a:chOff x="4144198" y="3927719"/>
                <a:chExt cx="599252" cy="965157"/>
              </a:xfrm>
            </p:grpSpPr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F418256A-0235-4151-97FA-80D87697067E}"/>
                    </a:ext>
                  </a:extLst>
                </p:cNvPr>
                <p:cNvCxnSpPr/>
                <p:nvPr/>
              </p:nvCxnSpPr>
              <p:spPr>
                <a:xfrm>
                  <a:off x="4574502" y="4693053"/>
                  <a:ext cx="168948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7CCD0FB-9FBE-44B0-89EE-D7746446AD33}"/>
                    </a:ext>
                  </a:extLst>
                </p:cNvPr>
                <p:cNvSpPr txBox="1"/>
                <p:nvPr/>
              </p:nvSpPr>
              <p:spPr>
                <a:xfrm>
                  <a:off x="4150313" y="4523544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0BE53706-6D9D-429C-B82D-A46F2A6B6B54}"/>
                    </a:ext>
                  </a:extLst>
                </p:cNvPr>
                <p:cNvSpPr txBox="1"/>
                <p:nvPr/>
              </p:nvSpPr>
              <p:spPr>
                <a:xfrm>
                  <a:off x="4144198" y="3927719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B541C360-E0D8-45A4-968A-3FB6196359B9}"/>
                  </a:ext>
                </a:extLst>
              </p:cNvPr>
              <p:cNvGrpSpPr/>
              <p:nvPr/>
            </p:nvGrpSpPr>
            <p:grpSpPr>
              <a:xfrm>
                <a:off x="4252175" y="3161179"/>
                <a:ext cx="580527" cy="768948"/>
                <a:chOff x="4162923" y="3347525"/>
                <a:chExt cx="580527" cy="768948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B89C2567-E930-466D-9638-2134390EC6DF}"/>
                    </a:ext>
                  </a:extLst>
                </p:cNvPr>
                <p:cNvCxnSpPr/>
                <p:nvPr/>
              </p:nvCxnSpPr>
              <p:spPr>
                <a:xfrm>
                  <a:off x="4574502" y="4116473"/>
                  <a:ext cx="168948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4FE88DCC-988D-4DE9-B226-735A9061B1ED}"/>
                    </a:ext>
                  </a:extLst>
                </p:cNvPr>
                <p:cNvSpPr txBox="1"/>
                <p:nvPr/>
              </p:nvSpPr>
              <p:spPr>
                <a:xfrm>
                  <a:off x="4162923" y="3347525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50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4B3B9F69-78DB-4539-930B-3B90A90B57C5}"/>
                    </a:ext>
                  </a:extLst>
                </p:cNvPr>
                <p:cNvCxnSpPr/>
                <p:nvPr/>
              </p:nvCxnSpPr>
              <p:spPr>
                <a:xfrm>
                  <a:off x="4574502" y="354329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B15A4842-3904-4CB4-8110-6330EE273F19}"/>
              </a:ext>
            </a:extLst>
          </p:cNvPr>
          <p:cNvSpPr txBox="1"/>
          <p:nvPr/>
        </p:nvSpPr>
        <p:spPr>
          <a:xfrm>
            <a:off x="784227" y="1126512"/>
            <a:ext cx="1013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Điểm gốc O (biểu diễn nơi xuất phát của người đi xe đạp) có </a:t>
            </a:r>
            <a:r>
              <a:rPr lang="vi-VN" sz="2200" i="1">
                <a:solidFill>
                  <a:schemeClr val="bg2">
                    <a:lumMod val="25000"/>
                  </a:schemeClr>
                </a:solidFill>
              </a:rPr>
              <a:t>s</a:t>
            </a:r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 = 0, </a:t>
            </a:r>
            <a:r>
              <a:rPr lang="vi-VN" sz="2200" i="1">
                <a:solidFill>
                  <a:schemeClr val="bg2">
                    <a:lumMod val="25000"/>
                  </a:schemeClr>
                </a:solidFill>
              </a:rPr>
              <a:t>t</a:t>
            </a:r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 = 0 </a:t>
            </a:r>
            <a:endParaRPr lang="en-US" sz="22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E907FB6-F5EB-48BB-85E0-CA277DF90E20}"/>
              </a:ext>
            </a:extLst>
          </p:cNvPr>
          <p:cNvSpPr txBox="1"/>
          <p:nvPr/>
        </p:nvSpPr>
        <p:spPr>
          <a:xfrm>
            <a:off x="784227" y="1567809"/>
            <a:ext cx="11011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Lần lượt xác định các điểm còn lại: Điểm A (t = 2s; s = 10m), điểm B (t = 4s; s = 20m), điểm C (t = 6s; s = 30m), điểm D (t = 8s; s = 40m), điểm E (t = 10s; s = 50m)</a:t>
            </a:r>
            <a:endParaRPr lang="en-US" sz="220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88F4FBBE-4B4F-4834-AF2B-8F6085F0D5C0}"/>
              </a:ext>
            </a:extLst>
          </p:cNvPr>
          <p:cNvCxnSpPr>
            <a:cxnSpLocks/>
          </p:cNvCxnSpPr>
          <p:nvPr/>
        </p:nvCxnSpPr>
        <p:spPr>
          <a:xfrm flipV="1">
            <a:off x="4027231" y="5546685"/>
            <a:ext cx="0" cy="461577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9D33BB0-3944-4E60-9ABA-46548D253C23}"/>
              </a:ext>
            </a:extLst>
          </p:cNvPr>
          <p:cNvCxnSpPr>
            <a:cxnSpLocks/>
          </p:cNvCxnSpPr>
          <p:nvPr/>
        </p:nvCxnSpPr>
        <p:spPr>
          <a:xfrm flipH="1">
            <a:off x="3524007" y="5552555"/>
            <a:ext cx="501610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5120021-9506-4112-A198-0AB928628855}"/>
              </a:ext>
            </a:extLst>
          </p:cNvPr>
          <p:cNvGrpSpPr/>
          <p:nvPr/>
        </p:nvGrpSpPr>
        <p:grpSpPr>
          <a:xfrm>
            <a:off x="3941247" y="4980016"/>
            <a:ext cx="519155" cy="651694"/>
            <a:chOff x="5141535" y="4650075"/>
            <a:chExt cx="519155" cy="651694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6CB0C27F-6CDC-4083-9994-A86F6C10FAF0}"/>
                </a:ext>
              </a:extLst>
            </p:cNvPr>
            <p:cNvSpPr/>
            <p:nvPr/>
          </p:nvSpPr>
          <p:spPr>
            <a:xfrm>
              <a:off x="5141535" y="5132821"/>
              <a:ext cx="168948" cy="168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EB5F2AF-D52D-4C35-B73D-8B0C79F42C8A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A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C7BA72A7-F59C-4F30-8BF6-23D3D71B639A}"/>
              </a:ext>
            </a:extLst>
          </p:cNvPr>
          <p:cNvSpPr/>
          <p:nvPr/>
        </p:nvSpPr>
        <p:spPr>
          <a:xfrm>
            <a:off x="3371519" y="6042364"/>
            <a:ext cx="168948" cy="168948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85519C6-0B17-4E3A-8DB9-99B368EC3DE5}"/>
              </a:ext>
            </a:extLst>
          </p:cNvPr>
          <p:cNvCxnSpPr>
            <a:cxnSpLocks/>
          </p:cNvCxnSpPr>
          <p:nvPr/>
        </p:nvCxnSpPr>
        <p:spPr>
          <a:xfrm flipV="1">
            <a:off x="4604737" y="4977722"/>
            <a:ext cx="0" cy="984418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22C5E6EA-B53F-4AF4-A873-E72D9816F7DB}"/>
              </a:ext>
            </a:extLst>
          </p:cNvPr>
          <p:cNvCxnSpPr>
            <a:cxnSpLocks/>
          </p:cNvCxnSpPr>
          <p:nvPr/>
        </p:nvCxnSpPr>
        <p:spPr>
          <a:xfrm flipH="1">
            <a:off x="3512752" y="4980016"/>
            <a:ext cx="1091986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D5DA298-2637-49BD-8008-042FCB6AD681}"/>
              </a:ext>
            </a:extLst>
          </p:cNvPr>
          <p:cNvGrpSpPr/>
          <p:nvPr/>
        </p:nvGrpSpPr>
        <p:grpSpPr>
          <a:xfrm>
            <a:off x="4519543" y="4401531"/>
            <a:ext cx="519155" cy="651694"/>
            <a:chOff x="5141535" y="4650075"/>
            <a:chExt cx="519155" cy="651694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8A1F38DE-F329-4F7D-8378-C2467085C532}"/>
                </a:ext>
              </a:extLst>
            </p:cNvPr>
            <p:cNvSpPr/>
            <p:nvPr/>
          </p:nvSpPr>
          <p:spPr>
            <a:xfrm>
              <a:off x="5141535" y="5132821"/>
              <a:ext cx="168948" cy="168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93C4CF6-1059-4B5E-9603-FA79ED16411F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B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CBBE4939-F404-48CE-A92C-D758641C408A}"/>
              </a:ext>
            </a:extLst>
          </p:cNvPr>
          <p:cNvCxnSpPr>
            <a:cxnSpLocks/>
          </p:cNvCxnSpPr>
          <p:nvPr/>
        </p:nvCxnSpPr>
        <p:spPr>
          <a:xfrm flipV="1">
            <a:off x="5179304" y="4401531"/>
            <a:ext cx="0" cy="1606731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5860F039-5E83-4CA4-8A34-101551657154}"/>
              </a:ext>
            </a:extLst>
          </p:cNvPr>
          <p:cNvCxnSpPr>
            <a:cxnSpLocks/>
          </p:cNvCxnSpPr>
          <p:nvPr/>
        </p:nvCxnSpPr>
        <p:spPr>
          <a:xfrm flipH="1">
            <a:off x="3513721" y="4404207"/>
            <a:ext cx="1665583" cy="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78499C1-84F1-4642-B4FA-000D50C9E1FC}"/>
              </a:ext>
            </a:extLst>
          </p:cNvPr>
          <p:cNvGrpSpPr/>
          <p:nvPr/>
        </p:nvGrpSpPr>
        <p:grpSpPr>
          <a:xfrm>
            <a:off x="5101321" y="3822050"/>
            <a:ext cx="519155" cy="651694"/>
            <a:chOff x="5141535" y="4650075"/>
            <a:chExt cx="519155" cy="651694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DEFF1A8-179F-4B77-A824-3C0E7FBDEA13}"/>
                </a:ext>
              </a:extLst>
            </p:cNvPr>
            <p:cNvSpPr/>
            <p:nvPr/>
          </p:nvSpPr>
          <p:spPr>
            <a:xfrm>
              <a:off x="5141535" y="5132821"/>
              <a:ext cx="168948" cy="168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1FA5A84-D7C6-4BFF-B7BC-45D22D2EFAAC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C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F9D7EE8-3CFF-4F6C-A911-C4C0C99DE4A7}"/>
              </a:ext>
            </a:extLst>
          </p:cNvPr>
          <p:cNvCxnSpPr>
            <a:cxnSpLocks/>
          </p:cNvCxnSpPr>
          <p:nvPr/>
        </p:nvCxnSpPr>
        <p:spPr>
          <a:xfrm flipH="1" flipV="1">
            <a:off x="5757262" y="3822050"/>
            <a:ext cx="2535" cy="2161962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D7487035-C652-475D-B08E-D4C49BFC67B3}"/>
              </a:ext>
            </a:extLst>
          </p:cNvPr>
          <p:cNvCxnSpPr>
            <a:cxnSpLocks/>
          </p:cNvCxnSpPr>
          <p:nvPr/>
        </p:nvCxnSpPr>
        <p:spPr>
          <a:xfrm flipH="1">
            <a:off x="3591705" y="3822050"/>
            <a:ext cx="2165557" cy="2424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34EEFFBC-1167-44C6-BD12-CEDD64D514FF}"/>
              </a:ext>
            </a:extLst>
          </p:cNvPr>
          <p:cNvGrpSpPr/>
          <p:nvPr/>
        </p:nvGrpSpPr>
        <p:grpSpPr>
          <a:xfrm>
            <a:off x="5674249" y="3240669"/>
            <a:ext cx="519155" cy="651694"/>
            <a:chOff x="5141535" y="4650075"/>
            <a:chExt cx="519155" cy="651694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709CC545-BBB9-4976-B1BF-C9972D382117}"/>
                </a:ext>
              </a:extLst>
            </p:cNvPr>
            <p:cNvSpPr/>
            <p:nvPr/>
          </p:nvSpPr>
          <p:spPr>
            <a:xfrm>
              <a:off x="5141535" y="5132821"/>
              <a:ext cx="168948" cy="168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7E0F9C9-1E40-40FC-8F45-BAF8C1C0AA36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D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BE080E7E-9BE4-4FC3-9F85-C19C1EFB6B8D}"/>
              </a:ext>
            </a:extLst>
          </p:cNvPr>
          <p:cNvCxnSpPr>
            <a:cxnSpLocks/>
          </p:cNvCxnSpPr>
          <p:nvPr/>
        </p:nvCxnSpPr>
        <p:spPr>
          <a:xfrm flipV="1">
            <a:off x="6336403" y="3251776"/>
            <a:ext cx="1351" cy="2715603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1968E03C-2A59-4EEA-8126-4682FADA816D}"/>
              </a:ext>
            </a:extLst>
          </p:cNvPr>
          <p:cNvCxnSpPr>
            <a:cxnSpLocks/>
          </p:cNvCxnSpPr>
          <p:nvPr/>
        </p:nvCxnSpPr>
        <p:spPr>
          <a:xfrm flipH="1">
            <a:off x="3527897" y="3243093"/>
            <a:ext cx="2813267" cy="3407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C59BD03-AB71-482A-8972-47D96297860F}"/>
              </a:ext>
            </a:extLst>
          </p:cNvPr>
          <p:cNvGrpSpPr/>
          <p:nvPr/>
        </p:nvGrpSpPr>
        <p:grpSpPr>
          <a:xfrm>
            <a:off x="6239420" y="2660089"/>
            <a:ext cx="519155" cy="651694"/>
            <a:chOff x="5141535" y="4650075"/>
            <a:chExt cx="519155" cy="651694"/>
          </a:xfrm>
        </p:grpSpPr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45C8D366-036C-4F0C-A174-C42A6B443C83}"/>
                </a:ext>
              </a:extLst>
            </p:cNvPr>
            <p:cNvSpPr/>
            <p:nvPr/>
          </p:nvSpPr>
          <p:spPr>
            <a:xfrm>
              <a:off x="5141535" y="5132821"/>
              <a:ext cx="168948" cy="168948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B8C7237-8429-4B96-95C5-8835A2680385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E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97A6B3A6-E30F-4B46-9135-F52C87A037C1}"/>
              </a:ext>
            </a:extLst>
          </p:cNvPr>
          <p:cNvSpPr txBox="1"/>
          <p:nvPr/>
        </p:nvSpPr>
        <p:spPr>
          <a:xfrm>
            <a:off x="7492133" y="4022105"/>
            <a:ext cx="41662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Nối các điểm đã vẽ ta được </a:t>
            </a:r>
            <a:r>
              <a:rPr lang="vi-VN" sz="2200" b="1">
                <a:solidFill>
                  <a:srgbClr val="0070C0"/>
                </a:solidFill>
              </a:rPr>
              <a:t>đồ thị quãng đường – thời gian </a:t>
            </a:r>
            <a:r>
              <a:rPr lang="vi-VN" sz="2200">
                <a:solidFill>
                  <a:schemeClr val="bg2">
                    <a:lumMod val="25000"/>
                  </a:schemeClr>
                </a:solidFill>
              </a:rPr>
              <a:t>của người đi xe đạp</a:t>
            </a:r>
            <a:endParaRPr lang="en-US" sz="220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456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0" grpId="0"/>
      <p:bldP spid="51" grpId="0"/>
      <p:bldP spid="60" grpId="0" animBg="1"/>
      <p:bldP spid="9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9135C38-8B29-4ABC-9EEE-951615B46336}"/>
              </a:ext>
            </a:extLst>
          </p:cNvPr>
          <p:cNvGrpSpPr/>
          <p:nvPr/>
        </p:nvGrpSpPr>
        <p:grpSpPr>
          <a:xfrm>
            <a:off x="223228" y="1462424"/>
            <a:ext cx="1016000" cy="1016000"/>
            <a:chOff x="111245" y="1299639"/>
            <a:chExt cx="1016000" cy="1016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D96AEA1-3B93-4699-8C2A-B04F97407E74}"/>
                </a:ext>
              </a:extLst>
            </p:cNvPr>
            <p:cNvGrpSpPr/>
            <p:nvPr/>
          </p:nvGrpSpPr>
          <p:grpSpPr>
            <a:xfrm>
              <a:off x="111245" y="1299639"/>
              <a:ext cx="1016000" cy="1016000"/>
              <a:chOff x="325120" y="895505"/>
              <a:chExt cx="1016000" cy="1016000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EA7C8B0E-CB74-49E7-9E9F-031E9188435E}"/>
                  </a:ext>
                </a:extLst>
              </p:cNvPr>
              <p:cNvSpPr/>
              <p:nvPr/>
            </p:nvSpPr>
            <p:spPr>
              <a:xfrm>
                <a:off x="325120" y="895505"/>
                <a:ext cx="1016000" cy="1016000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47000">
                    <a:srgbClr val="9B164A"/>
                  </a:gs>
                  <a:gs pos="100000">
                    <a:srgbClr val="7030A0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5D9BA7F4-63B4-4F75-A61D-129DE9FE79B3}"/>
                  </a:ext>
                </a:extLst>
              </p:cNvPr>
              <p:cNvSpPr/>
              <p:nvPr/>
            </p:nvSpPr>
            <p:spPr>
              <a:xfrm>
                <a:off x="401320" y="971705"/>
                <a:ext cx="863600" cy="863600"/>
              </a:xfrm>
              <a:prstGeom prst="ellipse">
                <a:avLst/>
              </a:prstGeom>
              <a:noFill/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F1803D3-05F0-4C02-A1A6-412C99F538AE}"/>
                </a:ext>
              </a:extLst>
            </p:cNvPr>
            <p:cNvSpPr txBox="1"/>
            <p:nvPr/>
          </p:nvSpPr>
          <p:spPr>
            <a:xfrm>
              <a:off x="326041" y="1572044"/>
              <a:ext cx="586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02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21A95BA-F9F7-4B57-A878-114173233BAA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</p:grpSpPr>
        <p:sp>
          <p:nvSpPr>
            <p:cNvPr id="16" name="Arrow: Pentagon 15">
              <a:extLst>
                <a:ext uri="{FF2B5EF4-FFF2-40B4-BE49-F238E27FC236}">
                  <a16:creationId xmlns:a16="http://schemas.microsoft.com/office/drawing/2014/main" id="{09AC7D83-A31F-4A35-8CC9-2B5C0DEFBDAA}"/>
                </a:ext>
              </a:extLst>
            </p:cNvPr>
            <p:cNvSpPr/>
            <p:nvPr/>
          </p:nvSpPr>
          <p:spPr>
            <a:xfrm>
              <a:off x="6341164" y="207087"/>
              <a:ext cx="2037522" cy="795131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row: Pentagon 16">
              <a:extLst>
                <a:ext uri="{FF2B5EF4-FFF2-40B4-BE49-F238E27FC236}">
                  <a16:creationId xmlns:a16="http://schemas.microsoft.com/office/drawing/2014/main" id="{149C7563-0748-40F2-BF9F-5A5DCC0EAC0F}"/>
                </a:ext>
              </a:extLst>
            </p:cNvPr>
            <p:cNvSpPr/>
            <p:nvPr/>
          </p:nvSpPr>
          <p:spPr>
            <a:xfrm flipH="1">
              <a:off x="4303642" y="207086"/>
              <a:ext cx="2037522" cy="795131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BBBAF906-F88B-45AB-9AAB-18C5F7115120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C7388AA8-3332-4E50-93A1-A25933B2644C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D71D98-48AD-46E9-9EF4-56312A2DE617}"/>
              </a:ext>
            </a:extLst>
          </p:cNvPr>
          <p:cNvSpPr txBox="1"/>
          <p:nvPr/>
        </p:nvSpPr>
        <p:spPr>
          <a:xfrm>
            <a:off x="5376739" y="312263"/>
            <a:ext cx="19329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3200" b="1">
                <a:solidFill>
                  <a:schemeClr val="bg1"/>
                </a:solidFill>
              </a:rPr>
              <a:t>BÀI TẬP</a:t>
            </a:r>
            <a:endParaRPr lang="en-US" sz="3200" b="1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7536BC7-39FB-4A0B-8479-1BC8FAB6F130}"/>
              </a:ext>
            </a:extLst>
          </p:cNvPr>
          <p:cNvSpPr txBox="1"/>
          <p:nvPr/>
        </p:nvSpPr>
        <p:spPr>
          <a:xfrm>
            <a:off x="1455162" y="1620232"/>
            <a:ext cx="39063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2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Dựa vào đồ thị quãng đường – thời gian của ô tô (hình bên) để trả lời các câu hỏi sau:</a:t>
            </a:r>
          </a:p>
          <a:p>
            <a:pPr marL="457200" indent="-457200" algn="just">
              <a:buAutoNum type="alphaLcParenR"/>
            </a:pPr>
            <a:r>
              <a:rPr lang="vi-VN" sz="2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 50 giây, xe đi được bao nhiêu mét?</a:t>
            </a:r>
          </a:p>
          <a:p>
            <a:pPr marL="457200" indent="-457200" algn="just">
              <a:buAutoNum type="alphaLcParenR"/>
            </a:pPr>
            <a:r>
              <a:rPr lang="vi-VN" sz="2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Trên đoạn đường nào xe chuyển động nhanh hơn? Xác định tốc độ của xe trên mỗi đoạn đường.</a:t>
            </a:r>
            <a:endParaRPr lang="en-US" sz="220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2857EE6-CF73-4F38-9263-AE7E49FE98B7}"/>
              </a:ext>
            </a:extLst>
          </p:cNvPr>
          <p:cNvSpPr txBox="1"/>
          <p:nvPr/>
        </p:nvSpPr>
        <p:spPr>
          <a:xfrm>
            <a:off x="6393775" y="5833077"/>
            <a:ext cx="473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Đồ thị quãng đường – thời gian của một ô tô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33D64F-B71B-4105-ADCE-8B872C753E0C}"/>
              </a:ext>
            </a:extLst>
          </p:cNvPr>
          <p:cNvGrpSpPr/>
          <p:nvPr/>
        </p:nvGrpSpPr>
        <p:grpSpPr>
          <a:xfrm>
            <a:off x="5925349" y="1234267"/>
            <a:ext cx="5250198" cy="4536779"/>
            <a:chOff x="5748908" y="1360391"/>
            <a:chExt cx="5250198" cy="4536779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B55B32B-A489-4A2D-BF7E-C7B9C29F0A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1766" y="3740197"/>
              <a:ext cx="2309680" cy="1736099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911E78A5-8F05-49D4-8A26-EF5A73AA8D4A}"/>
                </a:ext>
              </a:extLst>
            </p:cNvPr>
            <p:cNvGrpSpPr/>
            <p:nvPr/>
          </p:nvGrpSpPr>
          <p:grpSpPr>
            <a:xfrm>
              <a:off x="5748908" y="1360391"/>
              <a:ext cx="5250198" cy="4536779"/>
              <a:chOff x="4009523" y="2116026"/>
              <a:chExt cx="5250198" cy="4536779"/>
            </a:xfrm>
          </p:grpSpPr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C8EFFF07-0BAE-4937-ACE5-753E7A7D8E48}"/>
                  </a:ext>
                </a:extLst>
              </p:cNvPr>
              <p:cNvGrpSpPr/>
              <p:nvPr/>
            </p:nvGrpSpPr>
            <p:grpSpPr>
              <a:xfrm>
                <a:off x="4749487" y="3449204"/>
                <a:ext cx="4510234" cy="3203601"/>
                <a:chOff x="4749487" y="3449204"/>
                <a:chExt cx="4510234" cy="3203601"/>
              </a:xfrm>
            </p:grpSpPr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245312DC-A427-444D-BAD4-C5AB84FE2AF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49487" y="6237192"/>
                  <a:ext cx="4104000" cy="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017C5E36-815D-4A7A-B79F-18F30F96D7B4}"/>
                    </a:ext>
                  </a:extLst>
                </p:cNvPr>
                <p:cNvSpPr txBox="1"/>
                <p:nvPr/>
              </p:nvSpPr>
              <p:spPr>
                <a:xfrm>
                  <a:off x="8590731" y="6264449"/>
                  <a:ext cx="6689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i="1">
                      <a:solidFill>
                        <a:srgbClr val="C00000"/>
                      </a:solidFill>
                    </a:rPr>
                    <a:t>t </a:t>
                  </a:r>
                  <a:r>
                    <a:rPr lang="vi-VN">
                      <a:solidFill>
                        <a:srgbClr val="C00000"/>
                      </a:solidFill>
                    </a:rPr>
                    <a:t>(s)</a:t>
                  </a:r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95" name="Group 94">
                  <a:extLst>
                    <a:ext uri="{FF2B5EF4-FFF2-40B4-BE49-F238E27FC236}">
                      <a16:creationId xmlns:a16="http://schemas.microsoft.com/office/drawing/2014/main" id="{5758E071-7039-4982-ACC8-E108CEAEF45F}"/>
                    </a:ext>
                  </a:extLst>
                </p:cNvPr>
                <p:cNvGrpSpPr/>
                <p:nvPr/>
              </p:nvGrpSpPr>
              <p:grpSpPr>
                <a:xfrm>
                  <a:off x="5105996" y="3449204"/>
                  <a:ext cx="2562621" cy="3201135"/>
                  <a:chOff x="5016744" y="3635550"/>
                  <a:chExt cx="2562621" cy="3201135"/>
                </a:xfrm>
              </p:grpSpPr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7F104BCB-1469-47AE-919A-3F0A72AFF451}"/>
                      </a:ext>
                    </a:extLst>
                  </p:cNvPr>
                  <p:cNvCxnSpPr/>
                  <p:nvPr/>
                </p:nvCxnSpPr>
                <p:spPr>
                  <a:xfrm>
                    <a:off x="5236845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3017AA16-53D3-4D5F-885D-2B6CFD378BF8}"/>
                      </a:ext>
                    </a:extLst>
                  </p:cNvPr>
                  <p:cNvSpPr txBox="1"/>
                  <p:nvPr/>
                </p:nvSpPr>
                <p:spPr>
                  <a:xfrm>
                    <a:off x="5016744" y="6467353"/>
                    <a:ext cx="5729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10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41" name="TextBox 140">
                    <a:extLst>
                      <a:ext uri="{FF2B5EF4-FFF2-40B4-BE49-F238E27FC236}">
                        <a16:creationId xmlns:a16="http://schemas.microsoft.com/office/drawing/2014/main" id="{EBED86D3-EFB7-4ED6-A87F-50D41A9EF7F1}"/>
                      </a:ext>
                    </a:extLst>
                  </p:cNvPr>
                  <p:cNvSpPr txBox="1"/>
                  <p:nvPr/>
                </p:nvSpPr>
                <p:spPr>
                  <a:xfrm>
                    <a:off x="5322168" y="5176527"/>
                    <a:ext cx="5729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rgbClr val="C00000"/>
                        </a:solidFill>
                      </a:rPr>
                      <a:t>(1)</a:t>
                    </a:r>
                    <a:endParaRPr lang="en-US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797E39D1-E02C-48D0-BDA8-497D04222FB7}"/>
                      </a:ext>
                    </a:extLst>
                  </p:cNvPr>
                  <p:cNvSpPr txBox="1"/>
                  <p:nvPr/>
                </p:nvSpPr>
                <p:spPr>
                  <a:xfrm>
                    <a:off x="7006437" y="3635550"/>
                    <a:ext cx="5729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rgbClr val="00B0F0"/>
                        </a:solidFill>
                      </a:rPr>
                      <a:t>(2)</a:t>
                    </a:r>
                    <a:endParaRPr lang="en-US">
                      <a:solidFill>
                        <a:srgbClr val="00B0F0"/>
                      </a:solidFill>
                    </a:endParaRPr>
                  </a:p>
                </p:txBody>
              </p:sp>
            </p:grpSp>
            <p:grpSp>
              <p:nvGrpSpPr>
                <p:cNvPr id="96" name="Group 95">
                  <a:extLst>
                    <a:ext uri="{FF2B5EF4-FFF2-40B4-BE49-F238E27FC236}">
                      <a16:creationId xmlns:a16="http://schemas.microsoft.com/office/drawing/2014/main" id="{D5D53B54-501C-44A4-A375-85A425C54A4A}"/>
                    </a:ext>
                  </a:extLst>
                </p:cNvPr>
                <p:cNvGrpSpPr/>
                <p:nvPr/>
              </p:nvGrpSpPr>
              <p:grpSpPr>
                <a:xfrm>
                  <a:off x="5663406" y="6154556"/>
                  <a:ext cx="440170" cy="494496"/>
                  <a:chOff x="5574154" y="6340902"/>
                  <a:chExt cx="440170" cy="494496"/>
                </a:xfrm>
              </p:grpSpPr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5E9F0DF2-F223-4A1F-87E2-E3009B9766E5}"/>
                      </a:ext>
                    </a:extLst>
                  </p:cNvPr>
                  <p:cNvCxnSpPr/>
                  <p:nvPr/>
                </p:nvCxnSpPr>
                <p:spPr>
                  <a:xfrm>
                    <a:off x="5815965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DA5E9DF0-96B6-4DF9-BD9C-BE757FC227BF}"/>
                      </a:ext>
                    </a:extLst>
                  </p:cNvPr>
                  <p:cNvSpPr txBox="1"/>
                  <p:nvPr/>
                </p:nvSpPr>
                <p:spPr>
                  <a:xfrm>
                    <a:off x="5574154" y="6466066"/>
                    <a:ext cx="44017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20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1550BD87-9B7C-44F0-AA9D-3BC715CA67F7}"/>
                    </a:ext>
                  </a:extLst>
                </p:cNvPr>
                <p:cNvGrpSpPr/>
                <p:nvPr/>
              </p:nvGrpSpPr>
              <p:grpSpPr>
                <a:xfrm>
                  <a:off x="6273578" y="6154556"/>
                  <a:ext cx="1135576" cy="496844"/>
                  <a:chOff x="6184326" y="6340902"/>
                  <a:chExt cx="1135576" cy="496844"/>
                </a:xfrm>
              </p:grpSpPr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5E00BAAC-A99F-4A8C-B277-21C7811EAAD4}"/>
                      </a:ext>
                    </a:extLst>
                  </p:cNvPr>
                  <p:cNvCxnSpPr/>
                  <p:nvPr/>
                </p:nvCxnSpPr>
                <p:spPr>
                  <a:xfrm>
                    <a:off x="6391275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TextBox 102">
                    <a:extLst>
                      <a:ext uri="{FF2B5EF4-FFF2-40B4-BE49-F238E27FC236}">
                        <a16:creationId xmlns:a16="http://schemas.microsoft.com/office/drawing/2014/main" id="{4AF6F112-0BFD-41E8-AD1B-2EB05C755D41}"/>
                      </a:ext>
                    </a:extLst>
                  </p:cNvPr>
                  <p:cNvSpPr txBox="1"/>
                  <p:nvPr/>
                </p:nvSpPr>
                <p:spPr>
                  <a:xfrm>
                    <a:off x="6184326" y="6468414"/>
                    <a:ext cx="5729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30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104" name="TextBox 103">
                    <a:extLst>
                      <a:ext uri="{FF2B5EF4-FFF2-40B4-BE49-F238E27FC236}">
                        <a16:creationId xmlns:a16="http://schemas.microsoft.com/office/drawing/2014/main" id="{DC90906F-D6FC-4872-88C7-2EBA33728B35}"/>
                      </a:ext>
                    </a:extLst>
                  </p:cNvPr>
                  <p:cNvSpPr txBox="1"/>
                  <p:nvPr/>
                </p:nvSpPr>
                <p:spPr>
                  <a:xfrm>
                    <a:off x="6746974" y="6463152"/>
                    <a:ext cx="57292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40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98" name="Group 97">
                  <a:extLst>
                    <a:ext uri="{FF2B5EF4-FFF2-40B4-BE49-F238E27FC236}">
                      <a16:creationId xmlns:a16="http://schemas.microsoft.com/office/drawing/2014/main" id="{C78CF642-20C0-4A06-817D-11234ADF632B}"/>
                    </a:ext>
                  </a:extLst>
                </p:cNvPr>
                <p:cNvGrpSpPr/>
                <p:nvPr/>
              </p:nvGrpSpPr>
              <p:grpSpPr>
                <a:xfrm>
                  <a:off x="7057742" y="6154556"/>
                  <a:ext cx="1405161" cy="498249"/>
                  <a:chOff x="6968490" y="6340902"/>
                  <a:chExt cx="1405161" cy="498249"/>
                </a:xfrm>
              </p:grpSpPr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2FEBE825-DD9A-422D-B351-93E007E3377B}"/>
                      </a:ext>
                    </a:extLst>
                  </p:cNvPr>
                  <p:cNvCxnSpPr/>
                  <p:nvPr/>
                </p:nvCxnSpPr>
                <p:spPr>
                  <a:xfrm>
                    <a:off x="696849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B72EE496-ACA7-4B39-B0AE-5CD29ADF71B4}"/>
                      </a:ext>
                    </a:extLst>
                  </p:cNvPr>
                  <p:cNvSpPr txBox="1"/>
                  <p:nvPr/>
                </p:nvSpPr>
                <p:spPr>
                  <a:xfrm>
                    <a:off x="7340823" y="6467353"/>
                    <a:ext cx="4492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50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5660666C-08D4-4485-AB53-E7F373CF989A}"/>
                      </a:ext>
                    </a:extLst>
                  </p:cNvPr>
                  <p:cNvCxnSpPr/>
                  <p:nvPr/>
                </p:nvCxnSpPr>
                <p:spPr>
                  <a:xfrm>
                    <a:off x="7543800" y="634090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Connector 134">
                    <a:extLst>
                      <a:ext uri="{FF2B5EF4-FFF2-40B4-BE49-F238E27FC236}">
                        <a16:creationId xmlns:a16="http://schemas.microsoft.com/office/drawing/2014/main" id="{9D972135-9A4D-4A67-8198-6BE3570EA35A}"/>
                      </a:ext>
                    </a:extLst>
                  </p:cNvPr>
                  <p:cNvCxnSpPr/>
                  <p:nvPr/>
                </p:nvCxnSpPr>
                <p:spPr>
                  <a:xfrm>
                    <a:off x="8145780" y="6345982"/>
                    <a:ext cx="0" cy="154916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9" name="TextBox 138">
                    <a:extLst>
                      <a:ext uri="{FF2B5EF4-FFF2-40B4-BE49-F238E27FC236}">
                        <a16:creationId xmlns:a16="http://schemas.microsoft.com/office/drawing/2014/main" id="{D13A91E9-FBCF-4567-877B-BC0C229B2F55}"/>
                      </a:ext>
                    </a:extLst>
                  </p:cNvPr>
                  <p:cNvSpPr txBox="1"/>
                  <p:nvPr/>
                </p:nvSpPr>
                <p:spPr>
                  <a:xfrm>
                    <a:off x="7924392" y="6469819"/>
                    <a:ext cx="44925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60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FC8078C9-158E-4772-8E39-12D08F609BF5}"/>
                  </a:ext>
                </a:extLst>
              </p:cNvPr>
              <p:cNvGrpSpPr/>
              <p:nvPr/>
            </p:nvGrpSpPr>
            <p:grpSpPr>
              <a:xfrm>
                <a:off x="4009523" y="2116026"/>
                <a:ext cx="828259" cy="4407862"/>
                <a:chOff x="4009523" y="2116026"/>
                <a:chExt cx="828259" cy="4407862"/>
              </a:xfrm>
            </p:grpSpPr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11BCDACC-0664-466C-9AB0-DB8B297E2C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749487" y="2276799"/>
                  <a:ext cx="5681" cy="3960000"/>
                </a:xfrm>
                <a:prstGeom prst="line">
                  <a:avLst/>
                </a:prstGeom>
                <a:ln w="38100">
                  <a:solidFill>
                    <a:srgbClr val="00B05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F8192511-281D-4197-B029-0F5F3F931CB6}"/>
                    </a:ext>
                  </a:extLst>
                </p:cNvPr>
                <p:cNvSpPr/>
                <p:nvPr/>
              </p:nvSpPr>
              <p:spPr>
                <a:xfrm>
                  <a:off x="4708973" y="6193378"/>
                  <a:ext cx="87630" cy="87630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F09080C5-56A7-476C-9251-805D296E885D}"/>
                    </a:ext>
                  </a:extLst>
                </p:cNvPr>
                <p:cNvSpPr txBox="1"/>
                <p:nvPr/>
              </p:nvSpPr>
              <p:spPr>
                <a:xfrm>
                  <a:off x="4391979" y="6154556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O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E9130DCF-51EA-43AE-BFFB-A220263AB992}"/>
                    </a:ext>
                  </a:extLst>
                </p:cNvPr>
                <p:cNvSpPr txBox="1"/>
                <p:nvPr/>
              </p:nvSpPr>
              <p:spPr>
                <a:xfrm>
                  <a:off x="4009523" y="2116026"/>
                  <a:ext cx="82317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i="1">
                      <a:solidFill>
                        <a:srgbClr val="C00000"/>
                      </a:solidFill>
                    </a:rPr>
                    <a:t>s </a:t>
                  </a:r>
                  <a:r>
                    <a:rPr lang="vi-VN">
                      <a:solidFill>
                        <a:srgbClr val="C00000"/>
                      </a:solidFill>
                    </a:rPr>
                    <a:t>(m)</a:t>
                  </a:r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79" name="Group 78">
                  <a:extLst>
                    <a:ext uri="{FF2B5EF4-FFF2-40B4-BE49-F238E27FC236}">
                      <a16:creationId xmlns:a16="http://schemas.microsoft.com/office/drawing/2014/main" id="{EAD6E25B-1698-4298-8A3F-1F294A66046D}"/>
                    </a:ext>
                  </a:extLst>
                </p:cNvPr>
                <p:cNvGrpSpPr/>
                <p:nvPr/>
              </p:nvGrpSpPr>
              <p:grpSpPr>
                <a:xfrm>
                  <a:off x="4113873" y="5468922"/>
                  <a:ext cx="718829" cy="369332"/>
                  <a:chOff x="4024621" y="5655268"/>
                  <a:chExt cx="718829" cy="369332"/>
                </a:xfrm>
              </p:grpSpPr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AF3141D1-6583-4598-BBFD-AD26E1C60E79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5843292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B8B75218-87AA-4744-8E05-03528B12F4A9}"/>
                      </a:ext>
                    </a:extLst>
                  </p:cNvPr>
                  <p:cNvSpPr txBox="1"/>
                  <p:nvPr/>
                </p:nvSpPr>
                <p:spPr>
                  <a:xfrm>
                    <a:off x="4024621" y="5655268"/>
                    <a:ext cx="5697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150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7E7D59E5-9667-4F8C-B43C-535EE034A8F4}"/>
                    </a:ext>
                  </a:extLst>
                </p:cNvPr>
                <p:cNvGrpSpPr/>
                <p:nvPr/>
              </p:nvGrpSpPr>
              <p:grpSpPr>
                <a:xfrm>
                  <a:off x="4108192" y="4892086"/>
                  <a:ext cx="724510" cy="369332"/>
                  <a:chOff x="4018940" y="5078432"/>
                  <a:chExt cx="724510" cy="369332"/>
                </a:xfrm>
              </p:grpSpPr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FA9AFA0A-C234-464C-B690-CBB6543FCF93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527153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0" name="TextBox 89">
                    <a:extLst>
                      <a:ext uri="{FF2B5EF4-FFF2-40B4-BE49-F238E27FC236}">
                        <a16:creationId xmlns:a16="http://schemas.microsoft.com/office/drawing/2014/main" id="{3A3B60AF-8AC1-457C-8147-CFE591320073}"/>
                      </a:ext>
                    </a:extLst>
                  </p:cNvPr>
                  <p:cNvSpPr txBox="1"/>
                  <p:nvPr/>
                </p:nvSpPr>
                <p:spPr>
                  <a:xfrm>
                    <a:off x="4018940" y="5078432"/>
                    <a:ext cx="65265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300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81" name="Group 80">
                  <a:extLst>
                    <a:ext uri="{FF2B5EF4-FFF2-40B4-BE49-F238E27FC236}">
                      <a16:creationId xmlns:a16="http://schemas.microsoft.com/office/drawing/2014/main" id="{0A4B726F-35CC-4ED1-8A73-38CD63D32CEC}"/>
                    </a:ext>
                  </a:extLst>
                </p:cNvPr>
                <p:cNvGrpSpPr/>
                <p:nvPr/>
              </p:nvGrpSpPr>
              <p:grpSpPr>
                <a:xfrm>
                  <a:off x="4107758" y="3741373"/>
                  <a:ext cx="724944" cy="965157"/>
                  <a:chOff x="4018506" y="3927719"/>
                  <a:chExt cx="724944" cy="965157"/>
                </a:xfrm>
              </p:grpSpPr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3B7E2266-93A5-4413-88A5-F8E7453D8299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4693053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7" name="TextBox 86">
                    <a:extLst>
                      <a:ext uri="{FF2B5EF4-FFF2-40B4-BE49-F238E27FC236}">
                        <a16:creationId xmlns:a16="http://schemas.microsoft.com/office/drawing/2014/main" id="{41306E55-6BF2-4461-B47C-650E2155580F}"/>
                      </a:ext>
                    </a:extLst>
                  </p:cNvPr>
                  <p:cNvSpPr txBox="1"/>
                  <p:nvPr/>
                </p:nvSpPr>
                <p:spPr>
                  <a:xfrm>
                    <a:off x="4024621" y="4523544"/>
                    <a:ext cx="64129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450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  <p:sp>
                <p:nvSpPr>
                  <p:cNvPr id="88" name="TextBox 87">
                    <a:extLst>
                      <a:ext uri="{FF2B5EF4-FFF2-40B4-BE49-F238E27FC236}">
                        <a16:creationId xmlns:a16="http://schemas.microsoft.com/office/drawing/2014/main" id="{18EA376D-F30E-4670-844C-F754A05162F9}"/>
                      </a:ext>
                    </a:extLst>
                  </p:cNvPr>
                  <p:cNvSpPr txBox="1"/>
                  <p:nvPr/>
                </p:nvSpPr>
                <p:spPr>
                  <a:xfrm>
                    <a:off x="4018506" y="3927719"/>
                    <a:ext cx="64129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600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2D7CB53C-8B4D-4F5C-8A79-9E71DD8C21FF}"/>
                    </a:ext>
                  </a:extLst>
                </p:cNvPr>
                <p:cNvGrpSpPr/>
                <p:nvPr/>
              </p:nvGrpSpPr>
              <p:grpSpPr>
                <a:xfrm>
                  <a:off x="4105021" y="2542606"/>
                  <a:ext cx="732761" cy="1387521"/>
                  <a:chOff x="4015769" y="2728952"/>
                  <a:chExt cx="732761" cy="1387521"/>
                </a:xfrm>
              </p:grpSpPr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2066D0E6-954D-4A97-828C-F99B7F2EA921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4116473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xtBox 83">
                    <a:extLst>
                      <a:ext uri="{FF2B5EF4-FFF2-40B4-BE49-F238E27FC236}">
                        <a16:creationId xmlns:a16="http://schemas.microsoft.com/office/drawing/2014/main" id="{5DCE3DC9-0DF5-4B9C-9A4F-5A544EDCCFD0}"/>
                      </a:ext>
                    </a:extLst>
                  </p:cNvPr>
                  <p:cNvSpPr txBox="1"/>
                  <p:nvPr/>
                </p:nvSpPr>
                <p:spPr>
                  <a:xfrm>
                    <a:off x="4015769" y="3347525"/>
                    <a:ext cx="66275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750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D43A4276-6E85-4444-8418-0D04B5D005BC}"/>
                      </a:ext>
                    </a:extLst>
                  </p:cNvPr>
                  <p:cNvCxnSpPr/>
                  <p:nvPr/>
                </p:nvCxnSpPr>
                <p:spPr>
                  <a:xfrm>
                    <a:off x="4574502" y="3543298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6" name="Straight Connector 135">
                    <a:extLst>
                      <a:ext uri="{FF2B5EF4-FFF2-40B4-BE49-F238E27FC236}">
                        <a16:creationId xmlns:a16="http://schemas.microsoft.com/office/drawing/2014/main" id="{67DFE244-4F15-48DA-B4CC-49093251A9D7}"/>
                      </a:ext>
                    </a:extLst>
                  </p:cNvPr>
                  <p:cNvCxnSpPr/>
                  <p:nvPr/>
                </p:nvCxnSpPr>
                <p:spPr>
                  <a:xfrm>
                    <a:off x="4579582" y="2930541"/>
                    <a:ext cx="168948" cy="0"/>
                  </a:xfrm>
                  <a:prstGeom prst="line">
                    <a:avLst/>
                  </a:prstGeom>
                  <a:ln w="28575">
                    <a:solidFill>
                      <a:srgbClr val="00B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8" name="TextBox 137">
                    <a:extLst>
                      <a:ext uri="{FF2B5EF4-FFF2-40B4-BE49-F238E27FC236}">
                        <a16:creationId xmlns:a16="http://schemas.microsoft.com/office/drawing/2014/main" id="{2B0E3164-1716-45A2-A394-994EE7313139}"/>
                      </a:ext>
                    </a:extLst>
                  </p:cNvPr>
                  <p:cNvSpPr txBox="1"/>
                  <p:nvPr/>
                </p:nvSpPr>
                <p:spPr>
                  <a:xfrm>
                    <a:off x="4024621" y="2728952"/>
                    <a:ext cx="66275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vi-VN">
                        <a:solidFill>
                          <a:schemeClr val="bg2">
                            <a:lumMod val="25000"/>
                          </a:schemeClr>
                        </a:solidFill>
                      </a:rPr>
                      <a:t>900</a:t>
                    </a:r>
                    <a:endParaRPr lang="en-US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409EA23-6EFF-40CB-861A-A533632BF1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97127" y="3735234"/>
              <a:ext cx="2535" cy="165600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61DABA2-60AB-4512-8A96-D704A39DFB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83423" y="3750138"/>
              <a:ext cx="2165557" cy="242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EBAC7CA5-B794-4C39-88B5-D0CE171E0F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974417" y="1996439"/>
              <a:ext cx="2737" cy="333020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F3F9150-5203-49CC-8109-2AEB45AB3E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53838" y="1988560"/>
              <a:ext cx="3320579" cy="16501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7008706-2591-4669-A212-B963FFACED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98394" y="1995866"/>
              <a:ext cx="1176023" cy="1712112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DEC5C60-570C-49A8-A98B-14A3DC2A7897}"/>
                </a:ext>
              </a:extLst>
            </p:cNvPr>
            <p:cNvSpPr/>
            <p:nvPr/>
          </p:nvSpPr>
          <p:spPr>
            <a:xfrm>
              <a:off x="9887712" y="1935553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3E1BB7E-7E43-4344-A275-409510764889}"/>
                </a:ext>
              </a:extLst>
            </p:cNvPr>
            <p:cNvSpPr/>
            <p:nvPr/>
          </p:nvSpPr>
          <p:spPr>
            <a:xfrm>
              <a:off x="8693113" y="3679884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4154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BBBAF906-F88B-45AB-9AAB-18C5F7115120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Arrow: Chevron 18">
            <a:extLst>
              <a:ext uri="{FF2B5EF4-FFF2-40B4-BE49-F238E27FC236}">
                <a16:creationId xmlns:a16="http://schemas.microsoft.com/office/drawing/2014/main" id="{C7388AA8-3332-4E50-93A1-A25933B2644C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F9327CD-9C46-40AA-A2B5-21321D2DF199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21A95BA-F9F7-4B57-A878-114173233BAA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16" name="Arrow: Pentagon 15">
                <a:extLst>
                  <a:ext uri="{FF2B5EF4-FFF2-40B4-BE49-F238E27FC236}">
                    <a16:creationId xmlns:a16="http://schemas.microsoft.com/office/drawing/2014/main" id="{09AC7D83-A31F-4A35-8CC9-2B5C0DEFBDAA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row: Pentagon 16">
                <a:extLst>
                  <a:ext uri="{FF2B5EF4-FFF2-40B4-BE49-F238E27FC236}">
                    <a16:creationId xmlns:a16="http://schemas.microsoft.com/office/drawing/2014/main" id="{149C7563-0748-40F2-BF9F-5A5DCC0EAC0F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6D71D98-48AD-46E9-9EF4-56312A2DE617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E2857EE6-CF73-4F38-9263-AE7E49FE98B7}"/>
              </a:ext>
            </a:extLst>
          </p:cNvPr>
          <p:cNvSpPr txBox="1"/>
          <p:nvPr/>
        </p:nvSpPr>
        <p:spPr>
          <a:xfrm>
            <a:off x="6560640" y="6053756"/>
            <a:ext cx="473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Đồ thị quãng đường – thời gian của một ô tô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4218C22-1E20-47D5-A67D-7E4217A52E2B}"/>
              </a:ext>
            </a:extLst>
          </p:cNvPr>
          <p:cNvGrpSpPr/>
          <p:nvPr/>
        </p:nvGrpSpPr>
        <p:grpSpPr>
          <a:xfrm>
            <a:off x="6137233" y="1375177"/>
            <a:ext cx="5250198" cy="4536779"/>
            <a:chOff x="6137233" y="1375177"/>
            <a:chExt cx="5250198" cy="4536779"/>
          </a:xfrm>
        </p:grpSpPr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4B55B32B-A489-4A2D-BF7E-C7B9C29F0A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870091" y="3754983"/>
              <a:ext cx="2309680" cy="1736099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C8EFFF07-0BAE-4937-ACE5-753E7A7D8E48}"/>
                </a:ext>
              </a:extLst>
            </p:cNvPr>
            <p:cNvGrpSpPr/>
            <p:nvPr/>
          </p:nvGrpSpPr>
          <p:grpSpPr>
            <a:xfrm>
              <a:off x="6877197" y="2420330"/>
              <a:ext cx="4510234" cy="3491626"/>
              <a:chOff x="4749487" y="3161179"/>
              <a:chExt cx="4510234" cy="3491626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245312DC-A427-444D-BAD4-C5AB84FE2AF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9487" y="6237192"/>
                <a:ext cx="4104000" cy="0"/>
              </a:xfrm>
              <a:prstGeom prst="line">
                <a:avLst/>
              </a:prstGeom>
              <a:ln w="38100">
                <a:solidFill>
                  <a:srgbClr val="00B05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017C5E36-815D-4A7A-B79F-18F30F96D7B4}"/>
                  </a:ext>
                </a:extLst>
              </p:cNvPr>
              <p:cNvSpPr txBox="1"/>
              <p:nvPr/>
            </p:nvSpPr>
            <p:spPr>
              <a:xfrm>
                <a:off x="8590731" y="6264449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(s)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5758E071-7039-4982-ACC8-E108CEAEF45F}"/>
                  </a:ext>
                </a:extLst>
              </p:cNvPr>
              <p:cNvGrpSpPr/>
              <p:nvPr/>
            </p:nvGrpSpPr>
            <p:grpSpPr>
              <a:xfrm>
                <a:off x="5105996" y="3161179"/>
                <a:ext cx="2733501" cy="3489160"/>
                <a:chOff x="5016744" y="3347525"/>
                <a:chExt cx="2733501" cy="3489160"/>
              </a:xfrm>
            </p:grpSpPr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7F104BCB-1469-47AE-919A-3F0A72AFF451}"/>
                    </a:ext>
                  </a:extLst>
                </p:cNvPr>
                <p:cNvCxnSpPr/>
                <p:nvPr/>
              </p:nvCxnSpPr>
              <p:spPr>
                <a:xfrm>
                  <a:off x="523684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3017AA16-53D3-4D5F-885D-2B6CFD378BF8}"/>
                    </a:ext>
                  </a:extLst>
                </p:cNvPr>
                <p:cNvSpPr txBox="1"/>
                <p:nvPr/>
              </p:nvSpPr>
              <p:spPr>
                <a:xfrm>
                  <a:off x="5016744" y="6467353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141" name="TextBox 140">
                  <a:extLst>
                    <a:ext uri="{FF2B5EF4-FFF2-40B4-BE49-F238E27FC236}">
                      <a16:creationId xmlns:a16="http://schemas.microsoft.com/office/drawing/2014/main" id="{EBED86D3-EFB7-4ED6-A87F-50D41A9EF7F1}"/>
                    </a:ext>
                  </a:extLst>
                </p:cNvPr>
                <p:cNvSpPr txBox="1"/>
                <p:nvPr/>
              </p:nvSpPr>
              <p:spPr>
                <a:xfrm>
                  <a:off x="5322168" y="5176527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rgbClr val="C00000"/>
                      </a:solidFill>
                    </a:rPr>
                    <a:t>(1)</a:t>
                  </a:r>
                  <a:endParaRPr lang="en-US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42" name="TextBox 141">
                  <a:extLst>
                    <a:ext uri="{FF2B5EF4-FFF2-40B4-BE49-F238E27FC236}">
                      <a16:creationId xmlns:a16="http://schemas.microsoft.com/office/drawing/2014/main" id="{797E39D1-E02C-48D0-BDA8-497D04222FB7}"/>
                    </a:ext>
                  </a:extLst>
                </p:cNvPr>
                <p:cNvSpPr txBox="1"/>
                <p:nvPr/>
              </p:nvSpPr>
              <p:spPr>
                <a:xfrm>
                  <a:off x="7177317" y="3347525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rgbClr val="00B0F0"/>
                      </a:solidFill>
                    </a:rPr>
                    <a:t>(2)</a:t>
                  </a:r>
                  <a:endParaRPr lang="en-US">
                    <a:solidFill>
                      <a:srgbClr val="00B0F0"/>
                    </a:solidFill>
                  </a:endParaRPr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D5D53B54-501C-44A4-A375-85A425C54A4A}"/>
                  </a:ext>
                </a:extLst>
              </p:cNvPr>
              <p:cNvGrpSpPr/>
              <p:nvPr/>
            </p:nvGrpSpPr>
            <p:grpSpPr>
              <a:xfrm>
                <a:off x="5663406" y="6154556"/>
                <a:ext cx="440170" cy="494496"/>
                <a:chOff x="5574154" y="6340902"/>
                <a:chExt cx="440170" cy="494496"/>
              </a:xfrm>
            </p:grpSpPr>
            <p:cxnSp>
              <p:nvCxnSpPr>
                <p:cNvPr id="105" name="Straight Connector 104">
                  <a:extLst>
                    <a:ext uri="{FF2B5EF4-FFF2-40B4-BE49-F238E27FC236}">
                      <a16:creationId xmlns:a16="http://schemas.microsoft.com/office/drawing/2014/main" id="{5E9F0DF2-F223-4A1F-87E2-E3009B9766E5}"/>
                    </a:ext>
                  </a:extLst>
                </p:cNvPr>
                <p:cNvCxnSpPr/>
                <p:nvPr/>
              </p:nvCxnSpPr>
              <p:spPr>
                <a:xfrm>
                  <a:off x="581596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DA5E9DF0-96B6-4DF9-BD9C-BE757FC227BF}"/>
                    </a:ext>
                  </a:extLst>
                </p:cNvPr>
                <p:cNvSpPr txBox="1"/>
                <p:nvPr/>
              </p:nvSpPr>
              <p:spPr>
                <a:xfrm>
                  <a:off x="5574154" y="6466066"/>
                  <a:ext cx="4401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1550BD87-9B7C-44F0-AA9D-3BC715CA67F7}"/>
                  </a:ext>
                </a:extLst>
              </p:cNvPr>
              <p:cNvGrpSpPr/>
              <p:nvPr/>
            </p:nvGrpSpPr>
            <p:grpSpPr>
              <a:xfrm>
                <a:off x="6273578" y="6154556"/>
                <a:ext cx="1135576" cy="496844"/>
                <a:chOff x="6184326" y="6340902"/>
                <a:chExt cx="1135576" cy="496844"/>
              </a:xfrm>
            </p:grpSpPr>
            <p:cxnSp>
              <p:nvCxnSpPr>
                <p:cNvPr id="102" name="Straight Connector 101">
                  <a:extLst>
                    <a:ext uri="{FF2B5EF4-FFF2-40B4-BE49-F238E27FC236}">
                      <a16:creationId xmlns:a16="http://schemas.microsoft.com/office/drawing/2014/main" id="{5E00BAAC-A99F-4A8C-B277-21C7811EAAD4}"/>
                    </a:ext>
                  </a:extLst>
                </p:cNvPr>
                <p:cNvCxnSpPr/>
                <p:nvPr/>
              </p:nvCxnSpPr>
              <p:spPr>
                <a:xfrm>
                  <a:off x="6391275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4AF6F112-0BFD-41E8-AD1B-2EB05C755D41}"/>
                    </a:ext>
                  </a:extLst>
                </p:cNvPr>
                <p:cNvSpPr txBox="1"/>
                <p:nvPr/>
              </p:nvSpPr>
              <p:spPr>
                <a:xfrm>
                  <a:off x="6184326" y="6468414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DC90906F-D6FC-4872-88C7-2EBA33728B35}"/>
                    </a:ext>
                  </a:extLst>
                </p:cNvPr>
                <p:cNvSpPr txBox="1"/>
                <p:nvPr/>
              </p:nvSpPr>
              <p:spPr>
                <a:xfrm>
                  <a:off x="6746974" y="6463152"/>
                  <a:ext cx="57292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C78CF642-20C0-4A06-817D-11234ADF632B}"/>
                  </a:ext>
                </a:extLst>
              </p:cNvPr>
              <p:cNvGrpSpPr/>
              <p:nvPr/>
            </p:nvGrpSpPr>
            <p:grpSpPr>
              <a:xfrm>
                <a:off x="7057742" y="6154556"/>
                <a:ext cx="1405161" cy="498249"/>
                <a:chOff x="6968490" y="6340902"/>
                <a:chExt cx="1405161" cy="498249"/>
              </a:xfrm>
            </p:grpSpPr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2FEBE825-DD9A-422D-B351-93E007E3377B}"/>
                    </a:ext>
                  </a:extLst>
                </p:cNvPr>
                <p:cNvCxnSpPr/>
                <p:nvPr/>
              </p:nvCxnSpPr>
              <p:spPr>
                <a:xfrm>
                  <a:off x="69684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B72EE496-ACA7-4B39-B0AE-5CD29ADF71B4}"/>
                    </a:ext>
                  </a:extLst>
                </p:cNvPr>
                <p:cNvSpPr txBox="1"/>
                <p:nvPr/>
              </p:nvSpPr>
              <p:spPr>
                <a:xfrm>
                  <a:off x="7340823" y="6467353"/>
                  <a:ext cx="4492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50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  <p:cxnSp>
              <p:nvCxnSpPr>
                <p:cNvPr id="101" name="Straight Connector 100">
                  <a:extLst>
                    <a:ext uri="{FF2B5EF4-FFF2-40B4-BE49-F238E27FC236}">
                      <a16:creationId xmlns:a16="http://schemas.microsoft.com/office/drawing/2014/main" id="{5660666C-08D4-4485-AB53-E7F373CF989A}"/>
                    </a:ext>
                  </a:extLst>
                </p:cNvPr>
                <p:cNvCxnSpPr/>
                <p:nvPr/>
              </p:nvCxnSpPr>
              <p:spPr>
                <a:xfrm>
                  <a:off x="75438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9D972135-9A4D-4A67-8198-6BE3570EA35A}"/>
                    </a:ext>
                  </a:extLst>
                </p:cNvPr>
                <p:cNvCxnSpPr/>
                <p:nvPr/>
              </p:nvCxnSpPr>
              <p:spPr>
                <a:xfrm>
                  <a:off x="8117205" y="634598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D13A91E9-FBCF-4567-877B-BC0C229B2F55}"/>
                    </a:ext>
                  </a:extLst>
                </p:cNvPr>
                <p:cNvSpPr txBox="1"/>
                <p:nvPr/>
              </p:nvSpPr>
              <p:spPr>
                <a:xfrm>
                  <a:off x="7924392" y="6469819"/>
                  <a:ext cx="44925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11BCDACC-0664-466C-9AB0-DB8B297E2C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77197" y="1535950"/>
              <a:ext cx="5681" cy="3960000"/>
            </a:xfrm>
            <a:prstGeom prst="line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F8192511-281D-4197-B029-0F5F3F931CB6}"/>
                </a:ext>
              </a:extLst>
            </p:cNvPr>
            <p:cNvSpPr/>
            <p:nvPr/>
          </p:nvSpPr>
          <p:spPr>
            <a:xfrm>
              <a:off x="6836683" y="5452529"/>
              <a:ext cx="87630" cy="876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09080C5-56A7-476C-9251-805D296E885D}"/>
                </a:ext>
              </a:extLst>
            </p:cNvPr>
            <p:cNvSpPr txBox="1"/>
            <p:nvPr/>
          </p:nvSpPr>
          <p:spPr>
            <a:xfrm>
              <a:off x="6519689" y="5413707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9130DCF-51EA-43AE-BFFB-A220263AB992}"/>
                </a:ext>
              </a:extLst>
            </p:cNvPr>
            <p:cNvSpPr txBox="1"/>
            <p:nvPr/>
          </p:nvSpPr>
          <p:spPr>
            <a:xfrm>
              <a:off x="6137233" y="1375177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EAD6E25B-1698-4298-8A3F-1F294A66046D}"/>
                </a:ext>
              </a:extLst>
            </p:cNvPr>
            <p:cNvGrpSpPr/>
            <p:nvPr/>
          </p:nvGrpSpPr>
          <p:grpSpPr>
            <a:xfrm>
              <a:off x="6241583" y="4728073"/>
              <a:ext cx="718829" cy="369332"/>
              <a:chOff x="4024621" y="5655268"/>
              <a:chExt cx="718829" cy="369332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AF3141D1-6583-4598-BBFD-AD26E1C60E79}"/>
                  </a:ext>
                </a:extLst>
              </p:cNvPr>
              <p:cNvCxnSpPr/>
              <p:nvPr/>
            </p:nvCxnSpPr>
            <p:spPr>
              <a:xfrm>
                <a:off x="4574502" y="5843292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8B75218-87AA-4744-8E05-03528B12F4A9}"/>
                  </a:ext>
                </a:extLst>
              </p:cNvPr>
              <p:cNvSpPr txBox="1"/>
              <p:nvPr/>
            </p:nvSpPr>
            <p:spPr>
              <a:xfrm>
                <a:off x="4024621" y="5655268"/>
                <a:ext cx="5697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7E7D59E5-9667-4F8C-B43C-535EE034A8F4}"/>
                </a:ext>
              </a:extLst>
            </p:cNvPr>
            <p:cNvGrpSpPr/>
            <p:nvPr/>
          </p:nvGrpSpPr>
          <p:grpSpPr>
            <a:xfrm>
              <a:off x="6235902" y="4151237"/>
              <a:ext cx="724510" cy="369332"/>
              <a:chOff x="4018940" y="5078432"/>
              <a:chExt cx="724510" cy="369332"/>
            </a:xfrm>
          </p:grpSpPr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FA9AFA0A-C234-464C-B690-CBB6543FCF93}"/>
                  </a:ext>
                </a:extLst>
              </p:cNvPr>
              <p:cNvCxnSpPr/>
              <p:nvPr/>
            </p:nvCxnSpPr>
            <p:spPr>
              <a:xfrm>
                <a:off x="4574502" y="527153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3A3B60AF-8AC1-457C-8147-CFE591320073}"/>
                  </a:ext>
                </a:extLst>
              </p:cNvPr>
              <p:cNvSpPr txBox="1"/>
              <p:nvPr/>
            </p:nvSpPr>
            <p:spPr>
              <a:xfrm>
                <a:off x="4018940" y="5078432"/>
                <a:ext cx="6526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300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3B7E2266-93A5-4413-88A5-F8E7453D8299}"/>
                </a:ext>
              </a:extLst>
            </p:cNvPr>
            <p:cNvCxnSpPr/>
            <p:nvPr/>
          </p:nvCxnSpPr>
          <p:spPr>
            <a:xfrm>
              <a:off x="6791464" y="3765858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1306E55-6BF2-4461-B47C-650E2155580F}"/>
                </a:ext>
              </a:extLst>
            </p:cNvPr>
            <p:cNvSpPr txBox="1"/>
            <p:nvPr/>
          </p:nvSpPr>
          <p:spPr>
            <a:xfrm>
              <a:off x="6241583" y="3596349"/>
              <a:ext cx="641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450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18EA376D-F30E-4670-844C-F754A05162F9}"/>
                </a:ext>
              </a:extLst>
            </p:cNvPr>
            <p:cNvSpPr txBox="1"/>
            <p:nvPr/>
          </p:nvSpPr>
          <p:spPr>
            <a:xfrm>
              <a:off x="6235468" y="3000524"/>
              <a:ext cx="641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600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2D7CB53C-8B4D-4F5C-8A79-9E71DD8C21FF}"/>
                </a:ext>
              </a:extLst>
            </p:cNvPr>
            <p:cNvGrpSpPr/>
            <p:nvPr/>
          </p:nvGrpSpPr>
          <p:grpSpPr>
            <a:xfrm>
              <a:off x="6232731" y="1801757"/>
              <a:ext cx="732761" cy="1387521"/>
              <a:chOff x="4015769" y="2728952"/>
              <a:chExt cx="732761" cy="1387521"/>
            </a:xfrm>
          </p:grpSpPr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066D0E6-954D-4A97-828C-F99B7F2EA921}"/>
                  </a:ext>
                </a:extLst>
              </p:cNvPr>
              <p:cNvCxnSpPr/>
              <p:nvPr/>
            </p:nvCxnSpPr>
            <p:spPr>
              <a:xfrm>
                <a:off x="4574502" y="4116473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DCE3DC9-0DF5-4B9C-9A4F-5A544EDCCFD0}"/>
                  </a:ext>
                </a:extLst>
              </p:cNvPr>
              <p:cNvSpPr txBox="1"/>
              <p:nvPr/>
            </p:nvSpPr>
            <p:spPr>
              <a:xfrm>
                <a:off x="4015769" y="3347525"/>
                <a:ext cx="6627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750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D43A4276-6E85-4444-8418-0D04B5D005BC}"/>
                  </a:ext>
                </a:extLst>
              </p:cNvPr>
              <p:cNvCxnSpPr/>
              <p:nvPr/>
            </p:nvCxnSpPr>
            <p:spPr>
              <a:xfrm>
                <a:off x="4574502" y="354329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67DFE244-4F15-48DA-B4CC-49093251A9D7}"/>
                  </a:ext>
                </a:extLst>
              </p:cNvPr>
              <p:cNvCxnSpPr/>
              <p:nvPr/>
            </p:nvCxnSpPr>
            <p:spPr>
              <a:xfrm>
                <a:off x="4579582" y="2970546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2B0E3164-1716-45A2-A394-994EE7313139}"/>
                  </a:ext>
                </a:extLst>
              </p:cNvPr>
              <p:cNvSpPr txBox="1"/>
              <p:nvPr/>
            </p:nvSpPr>
            <p:spPr>
              <a:xfrm>
                <a:off x="4024621" y="2728952"/>
                <a:ext cx="6627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900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409EA23-6EFF-40CB-861A-A533632BF16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185452" y="3750020"/>
              <a:ext cx="2535" cy="165600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61DABA2-60AB-4512-8A96-D704A39DFB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71748" y="3764924"/>
              <a:ext cx="2165557" cy="242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EBAC7CA5-B794-4C39-88B5-D0CE171E0F2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332262" y="2011225"/>
              <a:ext cx="2737" cy="333020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F3F9150-5203-49CC-8109-2AEB45AB3E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42163" y="2041446"/>
              <a:ext cx="3320579" cy="16501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97008706-2591-4669-A212-B963FFACED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86719" y="2046622"/>
              <a:ext cx="1145543" cy="1676142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DEC5C60-570C-49A8-A98B-14A3DC2A7897}"/>
                </a:ext>
              </a:extLst>
            </p:cNvPr>
            <p:cNvSpPr/>
            <p:nvPr/>
          </p:nvSpPr>
          <p:spPr>
            <a:xfrm>
              <a:off x="10252062" y="1983969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33E1BB7E-7E43-4344-A275-409510764889}"/>
                </a:ext>
              </a:extLst>
            </p:cNvPr>
            <p:cNvSpPr/>
            <p:nvPr/>
          </p:nvSpPr>
          <p:spPr>
            <a:xfrm>
              <a:off x="9081438" y="3694670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5757A80C-00C9-47B3-8C0A-806320B0D2D2}"/>
              </a:ext>
            </a:extLst>
          </p:cNvPr>
          <p:cNvCxnSpPr>
            <a:cxnSpLocks/>
          </p:cNvCxnSpPr>
          <p:nvPr/>
        </p:nvCxnSpPr>
        <p:spPr>
          <a:xfrm flipH="1" flipV="1">
            <a:off x="9760762" y="2879985"/>
            <a:ext cx="1" cy="2464771"/>
          </a:xfrm>
          <a:prstGeom prst="line">
            <a:avLst/>
          </a:prstGeom>
          <a:ln w="28575">
            <a:solidFill>
              <a:srgbClr val="CC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0CFA80B4-43D4-4A57-97B5-C8F6E09A0386}"/>
              </a:ext>
            </a:extLst>
          </p:cNvPr>
          <p:cNvCxnSpPr>
            <a:cxnSpLocks/>
          </p:cNvCxnSpPr>
          <p:nvPr/>
        </p:nvCxnSpPr>
        <p:spPr>
          <a:xfrm flipH="1" flipV="1">
            <a:off x="6871516" y="2891736"/>
            <a:ext cx="2858872" cy="1862"/>
          </a:xfrm>
          <a:prstGeom prst="line">
            <a:avLst/>
          </a:prstGeom>
          <a:ln w="28575">
            <a:solidFill>
              <a:srgbClr val="CC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Oval 109">
            <a:extLst>
              <a:ext uri="{FF2B5EF4-FFF2-40B4-BE49-F238E27FC236}">
                <a16:creationId xmlns:a16="http://schemas.microsoft.com/office/drawing/2014/main" id="{A1CB2E56-99F7-4AD7-A4DC-3232D6CFC06E}"/>
              </a:ext>
            </a:extLst>
          </p:cNvPr>
          <p:cNvSpPr/>
          <p:nvPr/>
        </p:nvSpPr>
        <p:spPr>
          <a:xfrm>
            <a:off x="9664307" y="2828961"/>
            <a:ext cx="153625" cy="153625"/>
          </a:xfrm>
          <a:prstGeom prst="ellipse">
            <a:avLst/>
          </a:prstGeom>
          <a:solidFill>
            <a:srgbClr val="CC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D8D7806-FBDE-4050-9E09-378AB8303A0B}"/>
              </a:ext>
            </a:extLst>
          </p:cNvPr>
          <p:cNvSpPr txBox="1"/>
          <p:nvPr/>
        </p:nvSpPr>
        <p:spPr>
          <a:xfrm>
            <a:off x="433397" y="1517880"/>
            <a:ext cx="4835700" cy="1279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10000"/>
              </a:lnSpc>
              <a:buAutoNum type="alphaLcParenR"/>
            </a:pPr>
            <a:r>
              <a:rPr lang="en-US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Chọn điểm t = </a:t>
            </a:r>
            <a:r>
              <a:rPr lang="vi-VN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50s</a:t>
            </a:r>
            <a:r>
              <a:rPr lang="en-US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trên trục Ot. Từ đó, vẽ một đường thẳng đứng cắt đồ thị tại điểm </a:t>
            </a:r>
            <a:r>
              <a:rPr lang="vi-VN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4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vi-VN" sz="240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F3C9675-DD8F-444F-8AB2-F8CB1C5784EA}"/>
              </a:ext>
            </a:extLst>
          </p:cNvPr>
          <p:cNvGrpSpPr/>
          <p:nvPr/>
        </p:nvGrpSpPr>
        <p:grpSpPr>
          <a:xfrm>
            <a:off x="5423914" y="2511771"/>
            <a:ext cx="751648" cy="724520"/>
            <a:chOff x="5423914" y="2511771"/>
            <a:chExt cx="751648" cy="724520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9A1C0B1-D4AC-4522-87FB-A789EE56D557}"/>
                </a:ext>
              </a:extLst>
            </p:cNvPr>
            <p:cNvSpPr txBox="1"/>
            <p:nvPr/>
          </p:nvSpPr>
          <p:spPr>
            <a:xfrm>
              <a:off x="5534267" y="2707070"/>
              <a:ext cx="641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675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3C94853-8663-4EA7-B766-106B5D1B4CAC}"/>
                </a:ext>
              </a:extLst>
            </p:cNvPr>
            <p:cNvSpPr/>
            <p:nvPr/>
          </p:nvSpPr>
          <p:spPr>
            <a:xfrm>
              <a:off x="5423914" y="2511771"/>
              <a:ext cx="724520" cy="72452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B9DAA3A-7A01-4492-B964-F06FCCF50AC4}"/>
              </a:ext>
            </a:extLst>
          </p:cNvPr>
          <p:cNvCxnSpPr>
            <a:cxnSpLocks/>
          </p:cNvCxnSpPr>
          <p:nvPr/>
        </p:nvCxnSpPr>
        <p:spPr>
          <a:xfrm flipH="1" flipV="1">
            <a:off x="6138496" y="2882394"/>
            <a:ext cx="731602" cy="6838"/>
          </a:xfrm>
          <a:prstGeom prst="line">
            <a:avLst/>
          </a:prstGeom>
          <a:ln w="28575">
            <a:solidFill>
              <a:srgbClr val="C00000"/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8DEB797F-D62D-4327-91DC-1B16AF0F13DD}"/>
              </a:ext>
            </a:extLst>
          </p:cNvPr>
          <p:cNvSpPr txBox="1"/>
          <p:nvPr/>
        </p:nvSpPr>
        <p:spPr>
          <a:xfrm>
            <a:off x="9826843" y="2846930"/>
            <a:ext cx="410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000">
                <a:solidFill>
                  <a:schemeClr val="bg2">
                    <a:lumMod val="25000"/>
                  </a:schemeClr>
                </a:solidFill>
              </a:rPr>
              <a:t>X</a:t>
            </a:r>
            <a:endParaRPr lang="en-US" sz="20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FC141BA-CC30-472D-B0B4-4304B9E9DCA9}"/>
              </a:ext>
            </a:extLst>
          </p:cNvPr>
          <p:cNvSpPr txBox="1"/>
          <p:nvPr/>
        </p:nvSpPr>
        <p:spPr>
          <a:xfrm>
            <a:off x="800100" y="2987448"/>
            <a:ext cx="4387663" cy="1553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Từ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vẽ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một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đường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nằm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ngang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cắt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trục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ta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 = </a:t>
            </a:r>
            <a:r>
              <a:rPr lang="vi-VN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675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m,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đó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là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quãng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đường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ô tô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đi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vi-VN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50s</a:t>
            </a:r>
            <a:r>
              <a:rPr lang="en-US" sz="22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961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110" grpId="0" animBg="1"/>
      <p:bldP spid="68" grpId="0"/>
      <p:bldP spid="113" grpId="0"/>
      <p:bldP spid="1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row: Chevron 6">
            <a:extLst>
              <a:ext uri="{FF2B5EF4-FFF2-40B4-BE49-F238E27FC236}">
                <a16:creationId xmlns:a16="http://schemas.microsoft.com/office/drawing/2014/main" id="{EEBD6200-BB76-4841-A943-788EDABBAF32}"/>
              </a:ext>
            </a:extLst>
          </p:cNvPr>
          <p:cNvSpPr/>
          <p:nvPr/>
        </p:nvSpPr>
        <p:spPr>
          <a:xfrm>
            <a:off x="8166908" y="207086"/>
            <a:ext cx="767080" cy="788594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Arrow: Chevron 7">
            <a:extLst>
              <a:ext uri="{FF2B5EF4-FFF2-40B4-BE49-F238E27FC236}">
                <a16:creationId xmlns:a16="http://schemas.microsoft.com/office/drawing/2014/main" id="{52516EC1-42BA-4491-905F-788F965473D8}"/>
              </a:ext>
            </a:extLst>
          </p:cNvPr>
          <p:cNvSpPr/>
          <p:nvPr/>
        </p:nvSpPr>
        <p:spPr>
          <a:xfrm flipH="1">
            <a:off x="3752463" y="200549"/>
            <a:ext cx="767080" cy="795131"/>
          </a:xfrm>
          <a:prstGeom prst="chevron">
            <a:avLst/>
          </a:prstGeom>
          <a:gradFill>
            <a:gsLst>
              <a:gs pos="0">
                <a:srgbClr val="C00000"/>
              </a:gs>
              <a:gs pos="47000">
                <a:srgbClr val="9B164A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10234F6-5F4E-452B-8CE6-FBAE6BFD6F8C}"/>
              </a:ext>
            </a:extLst>
          </p:cNvPr>
          <p:cNvGrpSpPr/>
          <p:nvPr/>
        </p:nvGrpSpPr>
        <p:grpSpPr>
          <a:xfrm>
            <a:off x="4303642" y="207086"/>
            <a:ext cx="4075044" cy="795132"/>
            <a:chOff x="4303642" y="207086"/>
            <a:chExt cx="4075044" cy="79513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D669807-15B0-4B8B-BCD8-CB6341311308}"/>
                </a:ext>
              </a:extLst>
            </p:cNvPr>
            <p:cNvGrpSpPr/>
            <p:nvPr/>
          </p:nvGrpSpPr>
          <p:grpSpPr>
            <a:xfrm>
              <a:off x="4303642" y="207086"/>
              <a:ext cx="4075044" cy="795132"/>
              <a:chOff x="4303642" y="207086"/>
              <a:chExt cx="4075044" cy="795132"/>
            </a:xfrm>
            <a:gradFill>
              <a:gsLst>
                <a:gs pos="0">
                  <a:srgbClr val="C00000"/>
                </a:gs>
                <a:gs pos="47000">
                  <a:srgbClr val="9B164A"/>
                </a:gs>
                <a:gs pos="100000">
                  <a:srgbClr val="7030A0"/>
                </a:gs>
              </a:gsLst>
              <a:lin ang="13500000" scaled="1"/>
            </a:gradFill>
          </p:grpSpPr>
          <p:sp>
            <p:nvSpPr>
              <p:cNvPr id="12" name="Arrow: Pentagon 11">
                <a:extLst>
                  <a:ext uri="{FF2B5EF4-FFF2-40B4-BE49-F238E27FC236}">
                    <a16:creationId xmlns:a16="http://schemas.microsoft.com/office/drawing/2014/main" id="{2C9CF1DE-4ABF-4C90-AA4C-C16D119D1D0E}"/>
                  </a:ext>
                </a:extLst>
              </p:cNvPr>
              <p:cNvSpPr/>
              <p:nvPr/>
            </p:nvSpPr>
            <p:spPr>
              <a:xfrm>
                <a:off x="6341164" y="207087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Arrow: Pentagon 12">
                <a:extLst>
                  <a:ext uri="{FF2B5EF4-FFF2-40B4-BE49-F238E27FC236}">
                    <a16:creationId xmlns:a16="http://schemas.microsoft.com/office/drawing/2014/main" id="{5B92ADEB-C3EA-4EA2-887A-5496ACDF8ED7}"/>
                  </a:ext>
                </a:extLst>
              </p:cNvPr>
              <p:cNvSpPr/>
              <p:nvPr/>
            </p:nvSpPr>
            <p:spPr>
              <a:xfrm flipH="1">
                <a:off x="4303642" y="207086"/>
                <a:ext cx="2037522" cy="795131"/>
              </a:xfrm>
              <a:prstGeom prst="homePlat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4D1E24-E61D-4538-B16B-E6421B824A60}"/>
                </a:ext>
              </a:extLst>
            </p:cNvPr>
            <p:cNvSpPr txBox="1"/>
            <p:nvPr/>
          </p:nvSpPr>
          <p:spPr>
            <a:xfrm>
              <a:off x="5376739" y="312263"/>
              <a:ext cx="19329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3200" b="1">
                  <a:solidFill>
                    <a:schemeClr val="bg1"/>
                  </a:solidFill>
                </a:rPr>
                <a:t>BÀI TẬP</a:t>
              </a:r>
              <a:endParaRPr lang="en-US" sz="3200" b="1">
                <a:solidFill>
                  <a:schemeClr val="bg1"/>
                </a:solidFill>
              </a:endParaRPr>
            </a:p>
          </p:txBody>
        </p:sp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5E63A37-D758-4058-BC7C-B6C044557E87}"/>
              </a:ext>
            </a:extLst>
          </p:cNvPr>
          <p:cNvCxnSpPr>
            <a:cxnSpLocks/>
          </p:cNvCxnSpPr>
          <p:nvPr/>
        </p:nvCxnSpPr>
        <p:spPr>
          <a:xfrm flipV="1">
            <a:off x="6953770" y="3798800"/>
            <a:ext cx="2309680" cy="173609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5B63D5C-51C5-4C14-A8FE-22D1C36021EC}"/>
              </a:ext>
            </a:extLst>
          </p:cNvPr>
          <p:cNvCxnSpPr>
            <a:cxnSpLocks/>
          </p:cNvCxnSpPr>
          <p:nvPr/>
        </p:nvCxnSpPr>
        <p:spPr>
          <a:xfrm>
            <a:off x="6960876" y="5540160"/>
            <a:ext cx="4104000" cy="0"/>
          </a:xfrm>
          <a:prstGeom prst="line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B265A522-4D77-4BEA-A066-43EDE2077E64}"/>
              </a:ext>
            </a:extLst>
          </p:cNvPr>
          <p:cNvSpPr txBox="1"/>
          <p:nvPr/>
        </p:nvSpPr>
        <p:spPr>
          <a:xfrm>
            <a:off x="10802120" y="5567417"/>
            <a:ext cx="66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i="1">
                <a:solidFill>
                  <a:srgbClr val="C00000"/>
                </a:solidFill>
              </a:rPr>
              <a:t>t </a:t>
            </a:r>
            <a:r>
              <a:rPr lang="vi-VN">
                <a:solidFill>
                  <a:srgbClr val="C00000"/>
                </a:solidFill>
              </a:rPr>
              <a:t>(s)</a:t>
            </a:r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A6207AE-8261-47E9-9A55-D851C463AB3A}"/>
              </a:ext>
            </a:extLst>
          </p:cNvPr>
          <p:cNvGrpSpPr/>
          <p:nvPr/>
        </p:nvGrpSpPr>
        <p:grpSpPr>
          <a:xfrm>
            <a:off x="7317385" y="2752172"/>
            <a:ext cx="2562621" cy="3201135"/>
            <a:chOff x="5016744" y="3635550"/>
            <a:chExt cx="2562621" cy="3201135"/>
          </a:xfrm>
        </p:grpSpPr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1BB46218-0F22-4951-B211-23510FC236F6}"/>
                </a:ext>
              </a:extLst>
            </p:cNvPr>
            <p:cNvCxnSpPr/>
            <p:nvPr/>
          </p:nvCxnSpPr>
          <p:spPr>
            <a:xfrm>
              <a:off x="5236845" y="6340902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DBE9046-CB39-44E7-9378-498D6FBC9866}"/>
                </a:ext>
              </a:extLst>
            </p:cNvPr>
            <p:cNvSpPr txBox="1"/>
            <p:nvPr/>
          </p:nvSpPr>
          <p:spPr>
            <a:xfrm>
              <a:off x="5016744" y="6467353"/>
              <a:ext cx="572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10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08172FC-67B5-4B22-A473-64F6584619C0}"/>
                </a:ext>
              </a:extLst>
            </p:cNvPr>
            <p:cNvSpPr txBox="1"/>
            <p:nvPr/>
          </p:nvSpPr>
          <p:spPr>
            <a:xfrm>
              <a:off x="5322168" y="5176527"/>
              <a:ext cx="572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rgbClr val="C00000"/>
                  </a:solidFill>
                </a:rPr>
                <a:t>(1)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E5D85BE5-36D9-43D0-B468-083A25C850A2}"/>
                </a:ext>
              </a:extLst>
            </p:cNvPr>
            <p:cNvSpPr txBox="1"/>
            <p:nvPr/>
          </p:nvSpPr>
          <p:spPr>
            <a:xfrm>
              <a:off x="7006437" y="3635550"/>
              <a:ext cx="572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rgbClr val="00B0F0"/>
                  </a:solidFill>
                </a:rPr>
                <a:t>(2)</a:t>
              </a:r>
              <a:endParaRPr lang="en-US">
                <a:solidFill>
                  <a:srgbClr val="00B0F0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F8EB77C-456F-4773-AE59-F9E889E371F1}"/>
              </a:ext>
            </a:extLst>
          </p:cNvPr>
          <p:cNvGrpSpPr/>
          <p:nvPr/>
        </p:nvGrpSpPr>
        <p:grpSpPr>
          <a:xfrm>
            <a:off x="7874795" y="5457524"/>
            <a:ext cx="440170" cy="494496"/>
            <a:chOff x="5574154" y="6340902"/>
            <a:chExt cx="440170" cy="494496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7216C984-B431-497D-80BA-6F146F002FA9}"/>
                </a:ext>
              </a:extLst>
            </p:cNvPr>
            <p:cNvCxnSpPr/>
            <p:nvPr/>
          </p:nvCxnSpPr>
          <p:spPr>
            <a:xfrm>
              <a:off x="5815965" y="6340902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B237D92-8D4C-4A50-83D6-472E4FF832AF}"/>
                </a:ext>
              </a:extLst>
            </p:cNvPr>
            <p:cNvSpPr txBox="1"/>
            <p:nvPr/>
          </p:nvSpPr>
          <p:spPr>
            <a:xfrm>
              <a:off x="5574154" y="6466066"/>
              <a:ext cx="4401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20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A5D30CE-715F-4840-8A36-297127DFDD72}"/>
              </a:ext>
            </a:extLst>
          </p:cNvPr>
          <p:cNvCxnSpPr/>
          <p:nvPr/>
        </p:nvCxnSpPr>
        <p:spPr>
          <a:xfrm>
            <a:off x="8691916" y="5457524"/>
            <a:ext cx="0" cy="15491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1854B610-EE32-43B4-87BF-0C55A3B904A3}"/>
              </a:ext>
            </a:extLst>
          </p:cNvPr>
          <p:cNvSpPr txBox="1"/>
          <p:nvPr/>
        </p:nvSpPr>
        <p:spPr>
          <a:xfrm>
            <a:off x="8484967" y="5585036"/>
            <a:ext cx="57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30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13F9936-1983-4BD1-92A2-BA7910999719}"/>
              </a:ext>
            </a:extLst>
          </p:cNvPr>
          <p:cNvSpPr txBox="1"/>
          <p:nvPr/>
        </p:nvSpPr>
        <p:spPr>
          <a:xfrm>
            <a:off x="9047615" y="5579774"/>
            <a:ext cx="57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40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2AEAA3B-3887-4A0D-B1D9-E1AE0B497AF1}"/>
              </a:ext>
            </a:extLst>
          </p:cNvPr>
          <p:cNvCxnSpPr/>
          <p:nvPr/>
        </p:nvCxnSpPr>
        <p:spPr>
          <a:xfrm>
            <a:off x="9269131" y="5457524"/>
            <a:ext cx="0" cy="15491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DF3A967-2B7E-46B8-86F3-C7AB5B76F90C}"/>
              </a:ext>
            </a:extLst>
          </p:cNvPr>
          <p:cNvSpPr txBox="1"/>
          <p:nvPr/>
        </p:nvSpPr>
        <p:spPr>
          <a:xfrm>
            <a:off x="9641464" y="5583975"/>
            <a:ext cx="449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50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8915F1F-B1A4-439B-BA7B-BAE1C956731D}"/>
              </a:ext>
            </a:extLst>
          </p:cNvPr>
          <p:cNvCxnSpPr/>
          <p:nvPr/>
        </p:nvCxnSpPr>
        <p:spPr>
          <a:xfrm>
            <a:off x="9844441" y="5457524"/>
            <a:ext cx="0" cy="15491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038C90D-427E-43E5-AD0D-686A7597CF62}"/>
              </a:ext>
            </a:extLst>
          </p:cNvPr>
          <p:cNvCxnSpPr/>
          <p:nvPr/>
        </p:nvCxnSpPr>
        <p:spPr>
          <a:xfrm>
            <a:off x="10446421" y="5462604"/>
            <a:ext cx="0" cy="15491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DD0CACE-E397-42B3-84A5-2CECC20B2AD4}"/>
              </a:ext>
            </a:extLst>
          </p:cNvPr>
          <p:cNvSpPr txBox="1"/>
          <p:nvPr/>
        </p:nvSpPr>
        <p:spPr>
          <a:xfrm>
            <a:off x="10225033" y="5586441"/>
            <a:ext cx="449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60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3E79688-4158-4CF7-A257-B38E0DD4AE31}"/>
              </a:ext>
            </a:extLst>
          </p:cNvPr>
          <p:cNvCxnSpPr>
            <a:cxnSpLocks/>
          </p:cNvCxnSpPr>
          <p:nvPr/>
        </p:nvCxnSpPr>
        <p:spPr>
          <a:xfrm flipH="1">
            <a:off x="6960876" y="1579767"/>
            <a:ext cx="5681" cy="3960000"/>
          </a:xfrm>
          <a:prstGeom prst="line">
            <a:avLst/>
          </a:prstGeom>
          <a:ln w="38100"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9755DADC-EE1C-4E0D-AB1E-E377AFF80F21}"/>
              </a:ext>
            </a:extLst>
          </p:cNvPr>
          <p:cNvSpPr/>
          <p:nvPr/>
        </p:nvSpPr>
        <p:spPr>
          <a:xfrm>
            <a:off x="6920362" y="5496346"/>
            <a:ext cx="87630" cy="8763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DC4E4E-2453-44AF-AD7B-64152E567829}"/>
              </a:ext>
            </a:extLst>
          </p:cNvPr>
          <p:cNvSpPr txBox="1"/>
          <p:nvPr/>
        </p:nvSpPr>
        <p:spPr>
          <a:xfrm>
            <a:off x="6603368" y="5457524"/>
            <a:ext cx="30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O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CC0951-80C5-43FE-B408-FC3934557970}"/>
              </a:ext>
            </a:extLst>
          </p:cNvPr>
          <p:cNvSpPr txBox="1"/>
          <p:nvPr/>
        </p:nvSpPr>
        <p:spPr>
          <a:xfrm>
            <a:off x="6220912" y="1418994"/>
            <a:ext cx="82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i="1">
                <a:solidFill>
                  <a:srgbClr val="C00000"/>
                </a:solidFill>
              </a:rPr>
              <a:t>s </a:t>
            </a:r>
            <a:r>
              <a:rPr lang="vi-VN">
                <a:solidFill>
                  <a:srgbClr val="C00000"/>
                </a:solidFill>
              </a:rPr>
              <a:t>(m)</a:t>
            </a:r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709778-72FD-478F-8875-8515068AEBCA}"/>
              </a:ext>
            </a:extLst>
          </p:cNvPr>
          <p:cNvGrpSpPr/>
          <p:nvPr/>
        </p:nvGrpSpPr>
        <p:grpSpPr>
          <a:xfrm>
            <a:off x="6325262" y="4771890"/>
            <a:ext cx="718829" cy="369332"/>
            <a:chOff x="4024621" y="5655268"/>
            <a:chExt cx="718829" cy="369332"/>
          </a:xfrm>
        </p:grpSpPr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2CD09315-6F1B-4C91-A2AB-9CF6ED2D2BC4}"/>
                </a:ext>
              </a:extLst>
            </p:cNvPr>
            <p:cNvCxnSpPr/>
            <p:nvPr/>
          </p:nvCxnSpPr>
          <p:spPr>
            <a:xfrm>
              <a:off x="4574502" y="5843292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0F7DB23-C4CD-4D7D-8B22-12422BC5A4EA}"/>
                </a:ext>
              </a:extLst>
            </p:cNvPr>
            <p:cNvSpPr txBox="1"/>
            <p:nvPr/>
          </p:nvSpPr>
          <p:spPr>
            <a:xfrm>
              <a:off x="4024621" y="5655268"/>
              <a:ext cx="569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150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60293C5-45E6-4E29-A111-F014501AC678}"/>
              </a:ext>
            </a:extLst>
          </p:cNvPr>
          <p:cNvGrpSpPr/>
          <p:nvPr/>
        </p:nvGrpSpPr>
        <p:grpSpPr>
          <a:xfrm>
            <a:off x="6319581" y="4195054"/>
            <a:ext cx="724510" cy="369332"/>
            <a:chOff x="4018940" y="5078432"/>
            <a:chExt cx="724510" cy="369332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F2DF9A-A92B-4F84-9398-35DD061CEF70}"/>
                </a:ext>
              </a:extLst>
            </p:cNvPr>
            <p:cNvCxnSpPr/>
            <p:nvPr/>
          </p:nvCxnSpPr>
          <p:spPr>
            <a:xfrm>
              <a:off x="4574502" y="5271538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6E0CA3-33A6-430E-A8BC-4695650620C7}"/>
                </a:ext>
              </a:extLst>
            </p:cNvPr>
            <p:cNvSpPr txBox="1"/>
            <p:nvPr/>
          </p:nvSpPr>
          <p:spPr>
            <a:xfrm>
              <a:off x="4018940" y="5078432"/>
              <a:ext cx="6526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300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605AF42-E12F-4EA8-90BB-40706BE24EAB}"/>
              </a:ext>
            </a:extLst>
          </p:cNvPr>
          <p:cNvGrpSpPr/>
          <p:nvPr/>
        </p:nvGrpSpPr>
        <p:grpSpPr>
          <a:xfrm>
            <a:off x="6319147" y="3044341"/>
            <a:ext cx="724944" cy="965157"/>
            <a:chOff x="4018506" y="3927719"/>
            <a:chExt cx="724944" cy="96515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0312570-6A13-47C5-AE26-625AF22D36F2}"/>
                </a:ext>
              </a:extLst>
            </p:cNvPr>
            <p:cNvCxnSpPr/>
            <p:nvPr/>
          </p:nvCxnSpPr>
          <p:spPr>
            <a:xfrm>
              <a:off x="4574502" y="4693053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0716947-12FA-42E2-9C22-604FB38C9801}"/>
                </a:ext>
              </a:extLst>
            </p:cNvPr>
            <p:cNvSpPr txBox="1"/>
            <p:nvPr/>
          </p:nvSpPr>
          <p:spPr>
            <a:xfrm>
              <a:off x="4024621" y="4523544"/>
              <a:ext cx="641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450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AF15E8-BF6A-4C98-9753-7A412A8CFA2D}"/>
                </a:ext>
              </a:extLst>
            </p:cNvPr>
            <p:cNvSpPr txBox="1"/>
            <p:nvPr/>
          </p:nvSpPr>
          <p:spPr>
            <a:xfrm>
              <a:off x="4018506" y="3927719"/>
              <a:ext cx="641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600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A5AAEE6-664B-4DE3-BE4C-38483E4EB3AC}"/>
              </a:ext>
            </a:extLst>
          </p:cNvPr>
          <p:cNvGrpSpPr/>
          <p:nvPr/>
        </p:nvGrpSpPr>
        <p:grpSpPr>
          <a:xfrm>
            <a:off x="6316410" y="1845574"/>
            <a:ext cx="732761" cy="1387521"/>
            <a:chOff x="4015769" y="2728952"/>
            <a:chExt cx="732761" cy="138752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F25D8E2-0E37-416C-97C4-954A302C101C}"/>
                </a:ext>
              </a:extLst>
            </p:cNvPr>
            <p:cNvCxnSpPr/>
            <p:nvPr/>
          </p:nvCxnSpPr>
          <p:spPr>
            <a:xfrm>
              <a:off x="4574502" y="4116473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297188-A135-4EAF-A0CE-3B58AE57D8D2}"/>
                </a:ext>
              </a:extLst>
            </p:cNvPr>
            <p:cNvSpPr txBox="1"/>
            <p:nvPr/>
          </p:nvSpPr>
          <p:spPr>
            <a:xfrm>
              <a:off x="4015769" y="3347525"/>
              <a:ext cx="662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750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5DACB6E-8AA9-40A6-A2E5-946F894B56CE}"/>
                </a:ext>
              </a:extLst>
            </p:cNvPr>
            <p:cNvCxnSpPr/>
            <p:nvPr/>
          </p:nvCxnSpPr>
          <p:spPr>
            <a:xfrm>
              <a:off x="4574502" y="3543298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7D4B8BE-9938-455A-9D42-35CC55CF5FAC}"/>
                </a:ext>
              </a:extLst>
            </p:cNvPr>
            <p:cNvCxnSpPr/>
            <p:nvPr/>
          </p:nvCxnSpPr>
          <p:spPr>
            <a:xfrm>
              <a:off x="4579582" y="2930541"/>
              <a:ext cx="168948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806839B-CA6E-4B26-BF81-0AD0B35CC308}"/>
                </a:ext>
              </a:extLst>
            </p:cNvPr>
            <p:cNvSpPr txBox="1"/>
            <p:nvPr/>
          </p:nvSpPr>
          <p:spPr>
            <a:xfrm>
              <a:off x="4024621" y="2728952"/>
              <a:ext cx="6627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900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55C1B9-8F16-432B-894C-13C291D9F674}"/>
              </a:ext>
            </a:extLst>
          </p:cNvPr>
          <p:cNvCxnSpPr>
            <a:cxnSpLocks/>
          </p:cNvCxnSpPr>
          <p:nvPr/>
        </p:nvCxnSpPr>
        <p:spPr>
          <a:xfrm flipH="1" flipV="1">
            <a:off x="9269131" y="3793837"/>
            <a:ext cx="2535" cy="1656000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C040C80-EA42-4402-B5EA-529040ECBC80}"/>
              </a:ext>
            </a:extLst>
          </p:cNvPr>
          <p:cNvCxnSpPr>
            <a:cxnSpLocks/>
          </p:cNvCxnSpPr>
          <p:nvPr/>
        </p:nvCxnSpPr>
        <p:spPr>
          <a:xfrm flipH="1">
            <a:off x="7055427" y="3808741"/>
            <a:ext cx="2165557" cy="2424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BC2C0AC-4E58-466E-ABEA-565043864689}"/>
              </a:ext>
            </a:extLst>
          </p:cNvPr>
          <p:cNvCxnSpPr>
            <a:cxnSpLocks/>
          </p:cNvCxnSpPr>
          <p:nvPr/>
        </p:nvCxnSpPr>
        <p:spPr>
          <a:xfrm flipH="1" flipV="1">
            <a:off x="10446421" y="2055042"/>
            <a:ext cx="2737" cy="3330204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02B0E31-C3D4-4148-AF00-E41B50E56604}"/>
              </a:ext>
            </a:extLst>
          </p:cNvPr>
          <p:cNvCxnSpPr>
            <a:cxnSpLocks/>
          </p:cNvCxnSpPr>
          <p:nvPr/>
        </p:nvCxnSpPr>
        <p:spPr>
          <a:xfrm flipH="1" flipV="1">
            <a:off x="7125842" y="2047163"/>
            <a:ext cx="3320579" cy="16501"/>
          </a:xfrm>
          <a:prstGeom prst="line">
            <a:avLst/>
          </a:prstGeom>
          <a:ln w="28575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508DC0F-D626-4D40-9F6D-B1FD6DBDECDC}"/>
              </a:ext>
            </a:extLst>
          </p:cNvPr>
          <p:cNvCxnSpPr>
            <a:cxnSpLocks/>
          </p:cNvCxnSpPr>
          <p:nvPr/>
        </p:nvCxnSpPr>
        <p:spPr>
          <a:xfrm flipV="1">
            <a:off x="9270398" y="2054469"/>
            <a:ext cx="1176023" cy="1712112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4E1D5C77-66D8-48D3-82E4-3EE86EFFFC2F}"/>
              </a:ext>
            </a:extLst>
          </p:cNvPr>
          <p:cNvSpPr/>
          <p:nvPr/>
        </p:nvSpPr>
        <p:spPr>
          <a:xfrm>
            <a:off x="10359716" y="1994156"/>
            <a:ext cx="153625" cy="153625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C59D16FC-9411-46F7-BAE4-716619567014}"/>
              </a:ext>
            </a:extLst>
          </p:cNvPr>
          <p:cNvSpPr/>
          <p:nvPr/>
        </p:nvSpPr>
        <p:spPr>
          <a:xfrm>
            <a:off x="9165117" y="3738487"/>
            <a:ext cx="153625" cy="153625"/>
          </a:xfrm>
          <a:prstGeom prst="ellipse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FA42E66-B562-47F6-BB88-2C046A221FDC}"/>
              </a:ext>
            </a:extLst>
          </p:cNvPr>
          <p:cNvSpPr txBox="1"/>
          <p:nvPr/>
        </p:nvSpPr>
        <p:spPr>
          <a:xfrm>
            <a:off x="6565431" y="6079104"/>
            <a:ext cx="4737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/>
              <a:t>Đồ thị quãng đường – thời gian của một ô tô</a:t>
            </a:r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B5D8758-BEAE-4464-9937-3B3D7EC97091}"/>
              </a:ext>
            </a:extLst>
          </p:cNvPr>
          <p:cNvSpPr txBox="1"/>
          <p:nvPr/>
        </p:nvSpPr>
        <p:spPr>
          <a:xfrm>
            <a:off x="394218" y="1407268"/>
            <a:ext cx="5488683" cy="1685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>
                <a:cs typeface="Arial" panose="020B0604020202020204" pitchFamily="34" charset="0"/>
              </a:rPr>
              <a:t>b) Quan sát hình bên, có thể thấy được tại đoạn đường thứ 2, xe di chuyển được 450m mà chỉ mất 20s (từ giây 40 đến giây 60).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B94EB93-45CD-47B9-B28F-B8C194DB5663}"/>
              </a:ext>
            </a:extLst>
          </p:cNvPr>
          <p:cNvSpPr txBox="1"/>
          <p:nvPr/>
        </p:nvSpPr>
        <p:spPr>
          <a:xfrm>
            <a:off x="404480" y="3098696"/>
            <a:ext cx="5488683" cy="1279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 dirty="0">
                <a:cs typeface="Arial" panose="020B0604020202020204" pitchFamily="34" charset="0"/>
              </a:rPr>
              <a:t>Trong khi tại đoạn đường thứ nhất xe di chuyển được 450m mà trong vòng 40s (từ khi xuất phát đến giây 40), </a:t>
            </a:r>
          </a:p>
        </p:txBody>
      </p:sp>
      <p:sp>
        <p:nvSpPr>
          <p:cNvPr id="2" name="Arrow: Striped Right 1">
            <a:extLst>
              <a:ext uri="{FF2B5EF4-FFF2-40B4-BE49-F238E27FC236}">
                <a16:creationId xmlns:a16="http://schemas.microsoft.com/office/drawing/2014/main" id="{F59DECF1-AA2E-46FE-9B9A-A924411598AC}"/>
              </a:ext>
            </a:extLst>
          </p:cNvPr>
          <p:cNvSpPr/>
          <p:nvPr/>
        </p:nvSpPr>
        <p:spPr>
          <a:xfrm>
            <a:off x="491556" y="5041146"/>
            <a:ext cx="1154364" cy="673869"/>
          </a:xfrm>
          <a:prstGeom prst="stripedRightArrow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5BB2025-0DC0-458E-83D2-263E464A55B8}"/>
              </a:ext>
            </a:extLst>
          </p:cNvPr>
          <p:cNvSpPr txBox="1"/>
          <p:nvPr/>
        </p:nvSpPr>
        <p:spPr>
          <a:xfrm>
            <a:off x="1758917" y="5041146"/>
            <a:ext cx="4281803" cy="873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 b="1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Trên đoạn </a:t>
            </a:r>
            <a:r>
              <a:rPr lang="vi-VN" sz="2400" b="1" dirty="0">
                <a:solidFill>
                  <a:srgbClr val="0070C0"/>
                </a:solidFill>
                <a:cs typeface="Arial" panose="020B0604020202020204" pitchFamily="34" charset="0"/>
              </a:rPr>
              <a:t>đường thứ 2 </a:t>
            </a:r>
            <a:r>
              <a:rPr lang="vi-VN" sz="2400" b="1" dirty="0">
                <a:solidFill>
                  <a:schemeClr val="bg2">
                    <a:lumMod val="25000"/>
                  </a:schemeClr>
                </a:solidFill>
                <a:cs typeface="Arial" panose="020B0604020202020204" pitchFamily="34" charset="0"/>
              </a:rPr>
              <a:t>xe chuyển động </a:t>
            </a:r>
            <a:r>
              <a:rPr lang="vi-VN" sz="2400" b="1" dirty="0">
                <a:solidFill>
                  <a:srgbClr val="0070C0"/>
                </a:solidFill>
                <a:cs typeface="Arial" panose="020B0604020202020204" pitchFamily="34" charset="0"/>
              </a:rPr>
              <a:t>nhanh hơn</a:t>
            </a:r>
          </a:p>
        </p:txBody>
      </p:sp>
    </p:spTree>
    <p:extLst>
      <p:ext uri="{BB962C8B-B14F-4D97-AF65-F5344CB8AC3E}">
        <p14:creationId xmlns:p14="http://schemas.microsoft.com/office/powerpoint/2010/main" val="41605745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repeatCount="5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repeatCount="5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8" grpId="0"/>
      <p:bldP spid="59" grpId="0"/>
      <p:bldP spid="59" grpId="1"/>
      <p:bldP spid="59" grpId="2"/>
      <p:bldP spid="53" grpId="0"/>
      <p:bldP spid="56" grpId="0"/>
      <p:bldP spid="56" grpId="1"/>
      <p:bldP spid="27" grpId="0" animBg="1"/>
      <p:bldP spid="28" grpId="0"/>
      <p:bldP spid="28" grpId="1"/>
      <p:bldP spid="29" grpId="0"/>
      <p:bldP spid="22" grpId="0" animBg="1"/>
      <p:bldP spid="23" grpId="0" animBg="1"/>
      <p:bldP spid="66" grpId="0"/>
      <p:bldP spid="67" grpId="0"/>
      <p:bldP spid="68" grpId="0"/>
      <p:bldP spid="2" grpId="0" animBg="1"/>
      <p:bldP spid="6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>
            <a:extLst>
              <a:ext uri="{FF2B5EF4-FFF2-40B4-BE49-F238E27FC236}">
                <a16:creationId xmlns:a16="http://schemas.microsoft.com/office/drawing/2014/main" id="{BA75FD78-7E2C-4933-8513-838CF4DC29DC}"/>
              </a:ext>
            </a:extLst>
          </p:cNvPr>
          <p:cNvGrpSpPr/>
          <p:nvPr/>
        </p:nvGrpSpPr>
        <p:grpSpPr>
          <a:xfrm>
            <a:off x="6373312" y="1185314"/>
            <a:ext cx="5250198" cy="5029442"/>
            <a:chOff x="6220912" y="1418994"/>
            <a:chExt cx="5250198" cy="5029442"/>
          </a:xfrm>
        </p:grpSpPr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58A2E686-A0D6-4EC0-8B66-6D2F64A738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53770" y="3798800"/>
              <a:ext cx="2309680" cy="1736099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A2FC1904-E8DC-477E-8405-1AE85EFD3EBE}"/>
                </a:ext>
              </a:extLst>
            </p:cNvPr>
            <p:cNvCxnSpPr>
              <a:cxnSpLocks/>
            </p:cNvCxnSpPr>
            <p:nvPr/>
          </p:nvCxnSpPr>
          <p:spPr>
            <a:xfrm>
              <a:off x="6960876" y="5540160"/>
              <a:ext cx="4104000" cy="0"/>
            </a:xfrm>
            <a:prstGeom prst="line">
              <a:avLst/>
            </a:prstGeom>
            <a:ln w="38100">
              <a:solidFill>
                <a:srgbClr val="00B05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3A2E883-B18B-4466-A552-8EEF6DFD4330}"/>
                </a:ext>
              </a:extLst>
            </p:cNvPr>
            <p:cNvSpPr txBox="1"/>
            <p:nvPr/>
          </p:nvSpPr>
          <p:spPr>
            <a:xfrm>
              <a:off x="10802120" y="5567417"/>
              <a:ext cx="668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t </a:t>
              </a:r>
              <a:r>
                <a:rPr lang="vi-VN">
                  <a:solidFill>
                    <a:srgbClr val="C00000"/>
                  </a:solidFill>
                </a:rPr>
                <a:t>(s)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23BC243-E36B-454A-B048-43AAC20D2169}"/>
                </a:ext>
              </a:extLst>
            </p:cNvPr>
            <p:cNvGrpSpPr/>
            <p:nvPr/>
          </p:nvGrpSpPr>
          <p:grpSpPr>
            <a:xfrm>
              <a:off x="7317385" y="2752172"/>
              <a:ext cx="2562621" cy="3201135"/>
              <a:chOff x="5016744" y="3635550"/>
              <a:chExt cx="2562621" cy="3201135"/>
            </a:xfrm>
          </p:grpSpPr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2791E3FE-F086-48B4-A2DC-EBA4A050B42B}"/>
                  </a:ext>
                </a:extLst>
              </p:cNvPr>
              <p:cNvCxnSpPr/>
              <p:nvPr/>
            </p:nvCxnSpPr>
            <p:spPr>
              <a:xfrm>
                <a:off x="5236845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D1EE6D9-E4A4-4C70-8911-70F0381A02DF}"/>
                  </a:ext>
                </a:extLst>
              </p:cNvPr>
              <p:cNvSpPr txBox="1"/>
              <p:nvPr/>
            </p:nvSpPr>
            <p:spPr>
              <a:xfrm>
                <a:off x="5016744" y="6467353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321F0E-735C-4CAE-9D8A-F7C2F8516EFC}"/>
                  </a:ext>
                </a:extLst>
              </p:cNvPr>
              <p:cNvSpPr txBox="1"/>
              <p:nvPr/>
            </p:nvSpPr>
            <p:spPr>
              <a:xfrm>
                <a:off x="5322168" y="5176527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rgbClr val="C00000"/>
                    </a:solidFill>
                  </a:rPr>
                  <a:t>(1)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0A0C363-94DF-44F4-A047-7DD5F6A61E13}"/>
                  </a:ext>
                </a:extLst>
              </p:cNvPr>
              <p:cNvSpPr txBox="1"/>
              <p:nvPr/>
            </p:nvSpPr>
            <p:spPr>
              <a:xfrm>
                <a:off x="7006437" y="3635550"/>
                <a:ext cx="5729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rgbClr val="00B0F0"/>
                    </a:solidFill>
                  </a:rPr>
                  <a:t>(2)</a:t>
                </a:r>
                <a:endParaRPr lang="en-US">
                  <a:solidFill>
                    <a:srgbClr val="00B0F0"/>
                  </a:solidFill>
                </a:endParaRP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3C45879-F30A-4322-97A0-43F80A1D0A71}"/>
                </a:ext>
              </a:extLst>
            </p:cNvPr>
            <p:cNvGrpSpPr/>
            <p:nvPr/>
          </p:nvGrpSpPr>
          <p:grpSpPr>
            <a:xfrm>
              <a:off x="7874795" y="5457524"/>
              <a:ext cx="440170" cy="494496"/>
              <a:chOff x="5574154" y="6340902"/>
              <a:chExt cx="440170" cy="494496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C99E2FE7-4639-4BE3-B1E8-0CA2E4E6C119}"/>
                  </a:ext>
                </a:extLst>
              </p:cNvPr>
              <p:cNvCxnSpPr/>
              <p:nvPr/>
            </p:nvCxnSpPr>
            <p:spPr>
              <a:xfrm>
                <a:off x="5815965" y="6340902"/>
                <a:ext cx="0" cy="154916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BE5A1ED-500F-42FB-B1C7-181A8E521DE0}"/>
                  </a:ext>
                </a:extLst>
              </p:cNvPr>
              <p:cNvSpPr txBox="1"/>
              <p:nvPr/>
            </p:nvSpPr>
            <p:spPr>
              <a:xfrm>
                <a:off x="5574154" y="6466066"/>
                <a:ext cx="4401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0532F17-2F48-4E6D-9EE1-6D79687725D3}"/>
                </a:ext>
              </a:extLst>
            </p:cNvPr>
            <p:cNvCxnSpPr/>
            <p:nvPr/>
          </p:nvCxnSpPr>
          <p:spPr>
            <a:xfrm>
              <a:off x="8691916" y="5457524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D29E2AE-148D-4B62-A714-0EAE5F2B753D}"/>
                </a:ext>
              </a:extLst>
            </p:cNvPr>
            <p:cNvSpPr txBox="1"/>
            <p:nvPr/>
          </p:nvSpPr>
          <p:spPr>
            <a:xfrm>
              <a:off x="8484967" y="5585036"/>
              <a:ext cx="572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30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6D4D703-07AC-4B7F-BA77-B309D94FDCF6}"/>
                </a:ext>
              </a:extLst>
            </p:cNvPr>
            <p:cNvSpPr txBox="1"/>
            <p:nvPr/>
          </p:nvSpPr>
          <p:spPr>
            <a:xfrm>
              <a:off x="9047615" y="5579774"/>
              <a:ext cx="5729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40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CEB4F3A-21E2-405C-8AD4-585E7AE300B7}"/>
                </a:ext>
              </a:extLst>
            </p:cNvPr>
            <p:cNvCxnSpPr/>
            <p:nvPr/>
          </p:nvCxnSpPr>
          <p:spPr>
            <a:xfrm>
              <a:off x="9269131" y="5457524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B2B14C2-1ABD-4430-B029-26FDEFC6B2A3}"/>
                </a:ext>
              </a:extLst>
            </p:cNvPr>
            <p:cNvSpPr txBox="1"/>
            <p:nvPr/>
          </p:nvSpPr>
          <p:spPr>
            <a:xfrm>
              <a:off x="9641464" y="5583975"/>
              <a:ext cx="4492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50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0F1D010-166C-45E9-8E22-DD0E82B9FD98}"/>
                </a:ext>
              </a:extLst>
            </p:cNvPr>
            <p:cNvCxnSpPr/>
            <p:nvPr/>
          </p:nvCxnSpPr>
          <p:spPr>
            <a:xfrm>
              <a:off x="9844441" y="5457524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8A34358-35DE-4FB8-B9C2-52037073E3BC}"/>
                </a:ext>
              </a:extLst>
            </p:cNvPr>
            <p:cNvCxnSpPr/>
            <p:nvPr/>
          </p:nvCxnSpPr>
          <p:spPr>
            <a:xfrm>
              <a:off x="10446421" y="5462604"/>
              <a:ext cx="0" cy="154916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D79538D-8B17-4B1B-8C8C-D056894DFB03}"/>
                </a:ext>
              </a:extLst>
            </p:cNvPr>
            <p:cNvSpPr txBox="1"/>
            <p:nvPr/>
          </p:nvSpPr>
          <p:spPr>
            <a:xfrm>
              <a:off x="10225033" y="5586441"/>
              <a:ext cx="4492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60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37716B9-4847-45C8-BA37-D1233D8B2A6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60876" y="1579767"/>
              <a:ext cx="5681" cy="3960000"/>
            </a:xfrm>
            <a:prstGeom prst="line">
              <a:avLst/>
            </a:prstGeom>
            <a:ln w="38100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A0200073-16DB-4A6A-A3AE-D74ABBC5D907}"/>
                </a:ext>
              </a:extLst>
            </p:cNvPr>
            <p:cNvSpPr/>
            <p:nvPr/>
          </p:nvSpPr>
          <p:spPr>
            <a:xfrm>
              <a:off x="6920362" y="5496346"/>
              <a:ext cx="87630" cy="8763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9BB57FB-03F3-482E-96A3-C9F1D6ACD983}"/>
                </a:ext>
              </a:extLst>
            </p:cNvPr>
            <p:cNvSpPr txBox="1"/>
            <p:nvPr/>
          </p:nvSpPr>
          <p:spPr>
            <a:xfrm>
              <a:off x="6603368" y="5457524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F9634B-3CB1-4A14-8C11-43EF1233FB2D}"/>
                </a:ext>
              </a:extLst>
            </p:cNvPr>
            <p:cNvSpPr txBox="1"/>
            <p:nvPr/>
          </p:nvSpPr>
          <p:spPr>
            <a:xfrm>
              <a:off x="6220912" y="1418994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C03939B-6457-4B71-A886-F3D29103D7A0}"/>
                </a:ext>
              </a:extLst>
            </p:cNvPr>
            <p:cNvGrpSpPr/>
            <p:nvPr/>
          </p:nvGrpSpPr>
          <p:grpSpPr>
            <a:xfrm>
              <a:off x="6325262" y="4771890"/>
              <a:ext cx="718829" cy="369332"/>
              <a:chOff x="4024621" y="5655268"/>
              <a:chExt cx="718829" cy="369332"/>
            </a:xfrm>
          </p:grpSpPr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8F891D3-DF34-460E-90D4-5198815E00AE}"/>
                  </a:ext>
                </a:extLst>
              </p:cNvPr>
              <p:cNvCxnSpPr/>
              <p:nvPr/>
            </p:nvCxnSpPr>
            <p:spPr>
              <a:xfrm>
                <a:off x="4574502" y="5843292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3F18CE5-3C3F-485B-AD8A-F4B87C056A95}"/>
                  </a:ext>
                </a:extLst>
              </p:cNvPr>
              <p:cNvSpPr txBox="1"/>
              <p:nvPr/>
            </p:nvSpPr>
            <p:spPr>
              <a:xfrm>
                <a:off x="4024621" y="5655268"/>
                <a:ext cx="5697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B195204-C441-403C-B077-6E8DE5E742A9}"/>
                </a:ext>
              </a:extLst>
            </p:cNvPr>
            <p:cNvGrpSpPr/>
            <p:nvPr/>
          </p:nvGrpSpPr>
          <p:grpSpPr>
            <a:xfrm>
              <a:off x="6319581" y="4195054"/>
              <a:ext cx="724510" cy="369332"/>
              <a:chOff x="4018940" y="5078432"/>
              <a:chExt cx="724510" cy="369332"/>
            </a:xfrm>
          </p:grpSpPr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A95B6CA5-9EBE-42D4-9EB8-8835DF9D6CCC}"/>
                  </a:ext>
                </a:extLst>
              </p:cNvPr>
              <p:cNvCxnSpPr/>
              <p:nvPr/>
            </p:nvCxnSpPr>
            <p:spPr>
              <a:xfrm>
                <a:off x="4574502" y="527153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B599CB9-3172-4296-AB41-1756E87FF493}"/>
                  </a:ext>
                </a:extLst>
              </p:cNvPr>
              <p:cNvSpPr txBox="1"/>
              <p:nvPr/>
            </p:nvSpPr>
            <p:spPr>
              <a:xfrm>
                <a:off x="4018940" y="5078432"/>
                <a:ext cx="6526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300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20D1B14-5621-4281-9554-815C2A5A0934}"/>
                </a:ext>
              </a:extLst>
            </p:cNvPr>
            <p:cNvGrpSpPr/>
            <p:nvPr/>
          </p:nvGrpSpPr>
          <p:grpSpPr>
            <a:xfrm>
              <a:off x="6319147" y="3044341"/>
              <a:ext cx="724944" cy="965157"/>
              <a:chOff x="4018506" y="3927719"/>
              <a:chExt cx="724944" cy="965157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6A560107-3C80-4FD9-9B86-F15F5CD149B2}"/>
                  </a:ext>
                </a:extLst>
              </p:cNvPr>
              <p:cNvCxnSpPr/>
              <p:nvPr/>
            </p:nvCxnSpPr>
            <p:spPr>
              <a:xfrm>
                <a:off x="4574502" y="4693053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950A394-3C97-4014-83FA-C21483AF38B7}"/>
                  </a:ext>
                </a:extLst>
              </p:cNvPr>
              <p:cNvSpPr txBox="1"/>
              <p:nvPr/>
            </p:nvSpPr>
            <p:spPr>
              <a:xfrm>
                <a:off x="4024621" y="4523544"/>
                <a:ext cx="6412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450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616777F-FE5B-44DC-AA50-E60A52C9B5CE}"/>
                  </a:ext>
                </a:extLst>
              </p:cNvPr>
              <p:cNvSpPr txBox="1"/>
              <p:nvPr/>
            </p:nvSpPr>
            <p:spPr>
              <a:xfrm>
                <a:off x="4018506" y="3927719"/>
                <a:ext cx="6412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600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E991AB8-AD6E-422B-A098-142DD506F609}"/>
                </a:ext>
              </a:extLst>
            </p:cNvPr>
            <p:cNvGrpSpPr/>
            <p:nvPr/>
          </p:nvGrpSpPr>
          <p:grpSpPr>
            <a:xfrm>
              <a:off x="6316410" y="1845574"/>
              <a:ext cx="732761" cy="1387521"/>
              <a:chOff x="4015769" y="2728952"/>
              <a:chExt cx="732761" cy="1387521"/>
            </a:xfrm>
          </p:grpSpPr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FA8F42B-9B58-4015-B77C-E1E864F810EA}"/>
                  </a:ext>
                </a:extLst>
              </p:cNvPr>
              <p:cNvCxnSpPr/>
              <p:nvPr/>
            </p:nvCxnSpPr>
            <p:spPr>
              <a:xfrm>
                <a:off x="4574502" y="4116473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BC4EAC7-51AD-4572-81F5-3E5DC0A6706C}"/>
                  </a:ext>
                </a:extLst>
              </p:cNvPr>
              <p:cNvSpPr txBox="1"/>
              <p:nvPr/>
            </p:nvSpPr>
            <p:spPr>
              <a:xfrm>
                <a:off x="4015769" y="3347525"/>
                <a:ext cx="6627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750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493EE48-3D30-4286-B3AE-8923B265A7F9}"/>
                  </a:ext>
                </a:extLst>
              </p:cNvPr>
              <p:cNvCxnSpPr/>
              <p:nvPr/>
            </p:nvCxnSpPr>
            <p:spPr>
              <a:xfrm>
                <a:off x="4574502" y="3543298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E193DFCA-C34A-4B9D-A621-72FBE6EA2DA4}"/>
                  </a:ext>
                </a:extLst>
              </p:cNvPr>
              <p:cNvCxnSpPr/>
              <p:nvPr/>
            </p:nvCxnSpPr>
            <p:spPr>
              <a:xfrm>
                <a:off x="4579582" y="2930541"/>
                <a:ext cx="168948" cy="0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62491E6-5689-47C7-8047-F16DBBE5228F}"/>
                  </a:ext>
                </a:extLst>
              </p:cNvPr>
              <p:cNvSpPr txBox="1"/>
              <p:nvPr/>
            </p:nvSpPr>
            <p:spPr>
              <a:xfrm>
                <a:off x="4024621" y="2728952"/>
                <a:ext cx="6627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900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7B70864-C244-458C-88C0-79CF5BCB39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269131" y="3793837"/>
              <a:ext cx="2535" cy="1656000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CD3ABC64-D324-417B-841D-AEA7ABC8D8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5427" y="3808741"/>
              <a:ext cx="2165557" cy="242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0F7BE89-ED17-40A3-8373-726E539527B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46421" y="2055042"/>
              <a:ext cx="2737" cy="3330204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61ECCC46-A001-46E1-B5C7-3EE1BB2E842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25842" y="2047163"/>
              <a:ext cx="3320579" cy="16501"/>
            </a:xfrm>
            <a:prstGeom prst="line">
              <a:avLst/>
            </a:prstGeom>
            <a:ln w="28575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A857B929-34DF-4335-9676-459A950FF9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70398" y="2054469"/>
              <a:ext cx="1176023" cy="1712112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C09553C-215E-4B76-898A-8E2D120C7A03}"/>
                </a:ext>
              </a:extLst>
            </p:cNvPr>
            <p:cNvSpPr/>
            <p:nvPr/>
          </p:nvSpPr>
          <p:spPr>
            <a:xfrm>
              <a:off x="10359716" y="1994156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5D834BF-3B06-4923-B1C9-BB02C4D07CC0}"/>
                </a:ext>
              </a:extLst>
            </p:cNvPr>
            <p:cNvSpPr/>
            <p:nvPr/>
          </p:nvSpPr>
          <p:spPr>
            <a:xfrm>
              <a:off x="9165117" y="3738487"/>
              <a:ext cx="153625" cy="15362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BE2379F-B517-43DA-9892-7FDFD119273D}"/>
                </a:ext>
              </a:extLst>
            </p:cNvPr>
            <p:cNvSpPr txBox="1"/>
            <p:nvPr/>
          </p:nvSpPr>
          <p:spPr>
            <a:xfrm>
              <a:off x="6565431" y="6079104"/>
              <a:ext cx="47371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Đồ thị quãng đường – thời gian của một ô tô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D065843-42EE-4BCA-A407-DDD3295977F2}"/>
              </a:ext>
            </a:extLst>
          </p:cNvPr>
          <p:cNvSpPr txBox="1"/>
          <p:nvPr/>
        </p:nvSpPr>
        <p:spPr>
          <a:xfrm>
            <a:off x="259511" y="908315"/>
            <a:ext cx="5338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/>
              <a:t>Tốc độ xe trên đoạn đường thứ 1 là:</a:t>
            </a:r>
            <a:endParaRPr lang="en-US" sz="240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D70E9DD-8E43-49E2-AC30-235E6347DFE2}"/>
              </a:ext>
            </a:extLst>
          </p:cNvPr>
          <p:cNvGrpSpPr/>
          <p:nvPr/>
        </p:nvGrpSpPr>
        <p:grpSpPr>
          <a:xfrm>
            <a:off x="916999" y="1829984"/>
            <a:ext cx="4546634" cy="947275"/>
            <a:chOff x="3498574" y="5682126"/>
            <a:chExt cx="4546634" cy="9472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86F4A60-DE66-4E8E-85DD-C80A1F694759}"/>
                    </a:ext>
                  </a:extLst>
                </p:cNvPr>
                <p:cNvSpPr txBox="1"/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</a:t>
                  </a:r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t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86F4A60-DE66-4E8E-85DD-C80A1F6947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blipFill>
                  <a:blip r:embed="rId2"/>
                  <a:stretch>
                    <a:fillRect l="-12440" b="-98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7A3799B7-D3FE-4330-B729-E9D5A1070CF1}"/>
                    </a:ext>
                  </a:extLst>
                </p:cNvPr>
                <p:cNvSpPr txBox="1"/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450</m:t>
                          </m:r>
                        </m:num>
                        <m:den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40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7A3799B7-D3FE-4330-B729-E9D5A1070C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blipFill>
                  <a:blip r:embed="rId3"/>
                  <a:stretch>
                    <a:fillRect l="-10000" b="-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11DFAC2-A5B3-493E-ADFB-E93CE8AED5E5}"/>
                    </a:ext>
                  </a:extLst>
                </p:cNvPr>
                <p:cNvSpPr txBox="1"/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𝟏𝟏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𝟐𝟓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𝐦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/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𝐬</m:t>
                      </m:r>
                    </m:oMath>
                  </a14:m>
                  <a:endParaRPr lang="en-US" sz="2800" b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111DFAC2-A5B3-493E-ADFB-E93CE8AED5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blipFill>
                  <a:blip r:embed="rId4"/>
                  <a:stretch>
                    <a:fillRect l="-5571" t="-11628" b="-3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9042AF0-A441-4024-AA2B-E86595738B6A}"/>
                </a:ext>
              </a:extLst>
            </p:cNvPr>
            <p:cNvSpPr/>
            <p:nvPr/>
          </p:nvSpPr>
          <p:spPr>
            <a:xfrm>
              <a:off x="3498574" y="5682126"/>
              <a:ext cx="4546634" cy="94727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F249854D-9356-4431-8824-5CDEF75EFAF4}"/>
              </a:ext>
            </a:extLst>
          </p:cNvPr>
          <p:cNvSpPr txBox="1"/>
          <p:nvPr/>
        </p:nvSpPr>
        <p:spPr>
          <a:xfrm>
            <a:off x="217738" y="3330889"/>
            <a:ext cx="53385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 dirty="0"/>
              <a:t>Tốc độ xe trên đoạn đường thứ 2 là:</a:t>
            </a:r>
            <a:endParaRPr lang="en-US" sz="24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05CE9C-8626-4CE7-B8D2-A67749FC5BE8}"/>
              </a:ext>
            </a:extLst>
          </p:cNvPr>
          <p:cNvGrpSpPr/>
          <p:nvPr/>
        </p:nvGrpSpPr>
        <p:grpSpPr>
          <a:xfrm>
            <a:off x="953538" y="4276569"/>
            <a:ext cx="4477369" cy="947275"/>
            <a:chOff x="3498574" y="5682126"/>
            <a:chExt cx="4477369" cy="9472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4B5FA131-D52A-44B4-9AC5-D712E0565265}"/>
                    </a:ext>
                  </a:extLst>
                </p:cNvPr>
                <p:cNvSpPr txBox="1"/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</a:t>
                  </a:r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t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4B5FA131-D52A-44B4-9AC5-D712E056526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blipFill>
                  <a:blip r:embed="rId5"/>
                  <a:stretch>
                    <a:fillRect l="-12440" b="-98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27944F7-5427-4FFA-8D7B-18CF1F722BA5}"/>
                    </a:ext>
                  </a:extLst>
                </p:cNvPr>
                <p:cNvSpPr txBox="1"/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450</m:t>
                          </m:r>
                        </m:num>
                        <m:den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20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527944F7-5427-4FFA-8D7B-18CF1F722B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blipFill>
                  <a:blip r:embed="rId6"/>
                  <a:stretch>
                    <a:fillRect l="-10000" b="-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C46819F-6317-4560-832C-A975F1D607A7}"/>
                    </a:ext>
                  </a:extLst>
                </p:cNvPr>
                <p:cNvSpPr txBox="1"/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𝟐𝟐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,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𝟓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𝐦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/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𝐬</m:t>
                      </m:r>
                    </m:oMath>
                  </a14:m>
                  <a:endParaRPr lang="en-US" sz="2800" b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7C46819F-6317-4560-832C-A975F1D607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blipFill>
                  <a:blip r:embed="rId7"/>
                  <a:stretch>
                    <a:fillRect l="-5571" t="-12791" b="-3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1A1C5CF-C1B2-46C2-9AA7-0038A6B58AD2}"/>
                </a:ext>
              </a:extLst>
            </p:cNvPr>
            <p:cNvSpPr/>
            <p:nvPr/>
          </p:nvSpPr>
          <p:spPr>
            <a:xfrm>
              <a:off x="3498574" y="5682126"/>
              <a:ext cx="4446706" cy="94727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112768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FABCE19-ED66-435D-B0A4-5ADA1A499B14}"/>
              </a:ext>
            </a:extLst>
          </p:cNvPr>
          <p:cNvSpPr/>
          <p:nvPr/>
        </p:nvSpPr>
        <p:spPr>
          <a:xfrm>
            <a:off x="3993509" y="0"/>
            <a:ext cx="8198490" cy="6522720"/>
          </a:xfrm>
          <a:custGeom>
            <a:avLst/>
            <a:gdLst>
              <a:gd name="connsiteX0" fmla="*/ 176552 w 8198490"/>
              <a:gd name="connsiteY0" fmla="*/ 0 h 6522720"/>
              <a:gd name="connsiteX1" fmla="*/ 8198490 w 8198490"/>
              <a:gd name="connsiteY1" fmla="*/ 0 h 6522720"/>
              <a:gd name="connsiteX2" fmla="*/ 8198490 w 8198490"/>
              <a:gd name="connsiteY2" fmla="*/ 5551675 h 6522720"/>
              <a:gd name="connsiteX3" fmla="*/ 8077166 w 8198490"/>
              <a:gd name="connsiteY3" fmla="*/ 5637950 h 6522720"/>
              <a:gd name="connsiteX4" fmla="*/ 5180628 w 8198490"/>
              <a:gd name="connsiteY4" fmla="*/ 6522720 h 6522720"/>
              <a:gd name="connsiteX5" fmla="*/ 0 w 8198490"/>
              <a:gd name="connsiteY5" fmla="*/ 1342092 h 6522720"/>
              <a:gd name="connsiteX6" fmla="*/ 163100 w 8198490"/>
              <a:gd name="connsiteY6" fmla="*/ 47372 h 6522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98490" h="6522720">
                <a:moveTo>
                  <a:pt x="176552" y="0"/>
                </a:moveTo>
                <a:lnTo>
                  <a:pt x="8198490" y="0"/>
                </a:lnTo>
                <a:lnTo>
                  <a:pt x="8198490" y="5551675"/>
                </a:lnTo>
                <a:lnTo>
                  <a:pt x="8077166" y="5637950"/>
                </a:lnTo>
                <a:cubicBezTo>
                  <a:pt x="7250333" y="6196548"/>
                  <a:pt x="6253571" y="6522720"/>
                  <a:pt x="5180628" y="6522720"/>
                </a:cubicBezTo>
                <a:cubicBezTo>
                  <a:pt x="2319446" y="6522720"/>
                  <a:pt x="0" y="4203274"/>
                  <a:pt x="0" y="1342092"/>
                </a:cubicBezTo>
                <a:cubicBezTo>
                  <a:pt x="0" y="895032"/>
                  <a:pt x="56627" y="461199"/>
                  <a:pt x="163100" y="47372"/>
                </a:cubicBezTo>
                <a:close/>
              </a:path>
            </a:pathLst>
          </a:custGeom>
          <a:gradFill>
            <a:gsLst>
              <a:gs pos="0">
                <a:srgbClr val="C00000"/>
              </a:gs>
              <a:gs pos="39000">
                <a:srgbClr val="9D1546"/>
              </a:gs>
              <a:gs pos="100000">
                <a:srgbClr val="7030A0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73EFC3A-9A28-477D-96A4-1B429875E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2" r="9812"/>
          <a:stretch/>
        </p:blipFill>
        <p:spPr>
          <a:xfrm>
            <a:off x="4588205" y="0"/>
            <a:ext cx="7603794" cy="6400464"/>
          </a:xfrm>
          <a:custGeom>
            <a:avLst/>
            <a:gdLst>
              <a:gd name="connsiteX0" fmla="*/ 241552 w 7603794"/>
              <a:gd name="connsiteY0" fmla="*/ 0 h 6400464"/>
              <a:gd name="connsiteX1" fmla="*/ 7603794 w 7603794"/>
              <a:gd name="connsiteY1" fmla="*/ 0 h 6400464"/>
              <a:gd name="connsiteX2" fmla="*/ 7603794 w 7603794"/>
              <a:gd name="connsiteY2" fmla="*/ 5572743 h 6400464"/>
              <a:gd name="connsiteX3" fmla="*/ 7415438 w 7603794"/>
              <a:gd name="connsiteY3" fmla="*/ 5693495 h 6400464"/>
              <a:gd name="connsiteX4" fmla="*/ 4883280 w 7603794"/>
              <a:gd name="connsiteY4" fmla="*/ 6400464 h 6400464"/>
              <a:gd name="connsiteX5" fmla="*/ 0 w 7603794"/>
              <a:gd name="connsiteY5" fmla="*/ 1517184 h 6400464"/>
              <a:gd name="connsiteX6" fmla="*/ 219543 w 7603794"/>
              <a:gd name="connsiteY6" fmla="*/ 65046 h 6400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03794" h="6400464">
                <a:moveTo>
                  <a:pt x="241552" y="0"/>
                </a:moveTo>
                <a:lnTo>
                  <a:pt x="7603794" y="0"/>
                </a:lnTo>
                <a:lnTo>
                  <a:pt x="7603794" y="5572743"/>
                </a:lnTo>
                <a:lnTo>
                  <a:pt x="7415438" y="5693495"/>
                </a:lnTo>
                <a:cubicBezTo>
                  <a:pt x="6677101" y="6142120"/>
                  <a:pt x="5810360" y="6400464"/>
                  <a:pt x="4883280" y="6400464"/>
                </a:cubicBezTo>
                <a:cubicBezTo>
                  <a:pt x="2186319" y="6400464"/>
                  <a:pt x="0" y="4214145"/>
                  <a:pt x="0" y="1517184"/>
                </a:cubicBezTo>
                <a:cubicBezTo>
                  <a:pt x="0" y="1011504"/>
                  <a:pt x="76863" y="523776"/>
                  <a:pt x="219543" y="65046"/>
                </a:cubicBezTo>
                <a:close/>
              </a:path>
            </a:pathLst>
          </a:cu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E104796-164F-4248-A903-7A5C183E5C78}"/>
              </a:ext>
            </a:extLst>
          </p:cNvPr>
          <p:cNvSpPr/>
          <p:nvPr/>
        </p:nvSpPr>
        <p:spPr>
          <a:xfrm>
            <a:off x="322667" y="5237730"/>
            <a:ext cx="2248996" cy="12192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00000"/>
              </a:gs>
              <a:gs pos="51000">
                <a:srgbClr val="9E1545"/>
              </a:gs>
              <a:gs pos="100000">
                <a:srgbClr val="7030A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CD1132-69C1-43BF-BB1B-60CD752C7867}"/>
              </a:ext>
            </a:extLst>
          </p:cNvPr>
          <p:cNvSpPr txBox="1"/>
          <p:nvPr/>
        </p:nvSpPr>
        <p:spPr>
          <a:xfrm>
            <a:off x="-214138" y="2777129"/>
            <a:ext cx="4802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4000" b="1" dirty="0"/>
              <a:t>ĐỒ THỊ QUÃNG ĐƯỜNG – THỜI GIAN</a:t>
            </a:r>
            <a:endParaRPr lang="en-US" sz="4000" b="1" dirty="0"/>
          </a:p>
        </p:txBody>
      </p:sp>
      <p:sp>
        <p:nvSpPr>
          <p:cNvPr id="2" name="Flowchart: Preparation 1">
            <a:extLst>
              <a:ext uri="{FF2B5EF4-FFF2-40B4-BE49-F238E27FC236}">
                <a16:creationId xmlns:a16="http://schemas.microsoft.com/office/drawing/2014/main" id="{BB211488-A8CC-4CDE-B0C4-B7A345130FB9}"/>
              </a:ext>
            </a:extLst>
          </p:cNvPr>
          <p:cNvSpPr/>
          <p:nvPr/>
        </p:nvSpPr>
        <p:spPr>
          <a:xfrm>
            <a:off x="-770541" y="1117600"/>
            <a:ext cx="3117501" cy="1219200"/>
          </a:xfrm>
          <a:prstGeom prst="flowChartPreparation">
            <a:avLst/>
          </a:prstGeom>
          <a:gradFill flip="none" rotWithShape="1">
            <a:gsLst>
              <a:gs pos="0">
                <a:srgbClr val="C00000"/>
              </a:gs>
              <a:gs pos="51000">
                <a:srgbClr val="9E1545"/>
              </a:gs>
              <a:gs pos="100000">
                <a:srgbClr val="7030A0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1F15028-E750-4AA1-9A8B-A082203856D3}"/>
              </a:ext>
            </a:extLst>
          </p:cNvPr>
          <p:cNvSpPr txBox="1"/>
          <p:nvPr/>
        </p:nvSpPr>
        <p:spPr>
          <a:xfrm>
            <a:off x="322667" y="1265535"/>
            <a:ext cx="124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5400" b="1">
                <a:solidFill>
                  <a:schemeClr val="bg1"/>
                </a:solidFill>
              </a:rPr>
              <a:t>01</a:t>
            </a:r>
            <a:endParaRPr lang="en-US" sz="54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150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B42AD35C-2EEA-435D-BD2A-55C58F80A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42" y="441038"/>
            <a:ext cx="11031715" cy="6214533"/>
          </a:xfrm>
          <a:prstGeom prst="rect">
            <a:avLst/>
          </a:prstGeom>
          <a:ln>
            <a:noFill/>
          </a:ln>
        </p:spPr>
      </p:pic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8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099DE23-D6BE-4D86-A49E-62836CAB7253}"/>
              </a:ext>
            </a:extLst>
          </p:cNvPr>
          <p:cNvGrpSpPr/>
          <p:nvPr/>
        </p:nvGrpSpPr>
        <p:grpSpPr>
          <a:xfrm>
            <a:off x="1888602" y="0"/>
            <a:ext cx="8414795" cy="763929"/>
            <a:chOff x="1888602" y="115747"/>
            <a:chExt cx="8414795" cy="763929"/>
          </a:xfrm>
        </p:grpSpPr>
        <p:sp>
          <p:nvSpPr>
            <p:cNvPr id="3" name="Trapezoid 2">
              <a:extLst>
                <a:ext uri="{FF2B5EF4-FFF2-40B4-BE49-F238E27FC236}">
                  <a16:creationId xmlns:a16="http://schemas.microsoft.com/office/drawing/2014/main" id="{D05B9DCC-C54C-4F8D-AC79-64646DBE049C}"/>
                </a:ext>
              </a:extLst>
            </p:cNvPr>
            <p:cNvSpPr/>
            <p:nvPr/>
          </p:nvSpPr>
          <p:spPr>
            <a:xfrm flipV="1">
              <a:off x="1888602" y="115747"/>
              <a:ext cx="8414795" cy="763929"/>
            </a:xfrm>
            <a:prstGeom prst="trapezoid">
              <a:avLst>
                <a:gd name="adj" fmla="val 28486"/>
              </a:avLst>
            </a:prstGeom>
            <a:gradFill>
              <a:gsLst>
                <a:gs pos="0">
                  <a:srgbClr val="C00000"/>
                </a:gs>
                <a:gs pos="51000">
                  <a:srgbClr val="8F1D62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4865C56-B210-4235-AD26-248AA0A483F7}"/>
                </a:ext>
              </a:extLst>
            </p:cNvPr>
            <p:cNvSpPr txBox="1"/>
            <p:nvPr/>
          </p:nvSpPr>
          <p:spPr>
            <a:xfrm>
              <a:off x="2507847" y="236101"/>
              <a:ext cx="7176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800" b="1">
                  <a:solidFill>
                    <a:schemeClr val="bg1"/>
                  </a:solidFill>
                </a:rPr>
                <a:t>VẼ ĐỒ THỊ QUÃNG ĐƯỜNG – THỜI GIAN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284ECC-EA85-44AF-97BB-439911EE2F15}"/>
              </a:ext>
            </a:extLst>
          </p:cNvPr>
          <p:cNvGrpSpPr/>
          <p:nvPr/>
        </p:nvGrpSpPr>
        <p:grpSpPr>
          <a:xfrm>
            <a:off x="0" y="1123512"/>
            <a:ext cx="1687965" cy="824696"/>
            <a:chOff x="0" y="1702961"/>
            <a:chExt cx="1687965" cy="82469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BA382A2-FB9B-4399-B187-DA9143565DAA}"/>
                </a:ext>
              </a:extLst>
            </p:cNvPr>
            <p:cNvSpPr/>
            <p:nvPr/>
          </p:nvSpPr>
          <p:spPr>
            <a:xfrm>
              <a:off x="0" y="1828800"/>
              <a:ext cx="1038687" cy="573018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1000">
                  <a:srgbClr val="8F1D62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821B085-91A4-400D-B737-72EF715BE703}"/>
                </a:ext>
              </a:extLst>
            </p:cNvPr>
            <p:cNvGrpSpPr/>
            <p:nvPr/>
          </p:nvGrpSpPr>
          <p:grpSpPr>
            <a:xfrm>
              <a:off x="863269" y="1702961"/>
              <a:ext cx="824696" cy="824696"/>
              <a:chOff x="1342663" y="2338086"/>
              <a:chExt cx="824696" cy="824696"/>
            </a:xfrm>
          </p:grpSpPr>
          <p:sp>
            <p:nvSpPr>
              <p:cNvPr id="9" name="Oval 8">
                <a:extLst>
                  <a:ext uri="{FF2B5EF4-FFF2-40B4-BE49-F238E27FC236}">
                    <a16:creationId xmlns:a16="http://schemas.microsoft.com/office/drawing/2014/main" id="{C14554E2-E8FF-4C72-AA19-2FDAFB209E84}"/>
                  </a:ext>
                </a:extLst>
              </p:cNvPr>
              <p:cNvSpPr/>
              <p:nvPr/>
            </p:nvSpPr>
            <p:spPr>
              <a:xfrm>
                <a:off x="1342663" y="2338086"/>
                <a:ext cx="824696" cy="8246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BAA9748B-3206-4171-A520-3879FD5E5E3C}"/>
                  </a:ext>
                </a:extLst>
              </p:cNvPr>
              <p:cNvSpPr/>
              <p:nvPr/>
            </p:nvSpPr>
            <p:spPr>
              <a:xfrm>
                <a:off x="1406395" y="2401818"/>
                <a:ext cx="697231" cy="697231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51000">
                    <a:srgbClr val="8F1D62"/>
                  </a:gs>
                  <a:gs pos="100000">
                    <a:srgbClr val="7030A0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vi-VN" sz="3600" b="1"/>
                  <a:t>1</a:t>
                </a:r>
                <a:endParaRPr lang="en-US" sz="3600" b="1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9D0384F-3AE7-463D-A57E-2609856B6C90}"/>
                </a:ext>
              </a:extLst>
            </p:cNvPr>
            <p:cNvSpPr txBox="1"/>
            <p:nvPr/>
          </p:nvSpPr>
          <p:spPr>
            <a:xfrm>
              <a:off x="44387" y="1915253"/>
              <a:ext cx="949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b="1">
                  <a:solidFill>
                    <a:schemeClr val="bg1"/>
                  </a:solidFill>
                </a:rPr>
                <a:t>Cách</a:t>
              </a:r>
              <a:endParaRPr lang="en-US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2A9CCE3-E8E2-4813-8EED-88F7CBE09DD7}"/>
              </a:ext>
            </a:extLst>
          </p:cNvPr>
          <p:cNvSpPr txBox="1"/>
          <p:nvPr/>
        </p:nvSpPr>
        <p:spPr>
          <a:xfrm>
            <a:off x="1751697" y="1322817"/>
            <a:ext cx="756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 b="1"/>
              <a:t>Lập bảng ghi số liệu về thời gian và quãng đường</a:t>
            </a:r>
            <a:endParaRPr lang="en-US" sz="24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8CBCB6-4D2E-42D5-A5E6-24DAAD604F95}"/>
              </a:ext>
            </a:extLst>
          </p:cNvPr>
          <p:cNvSpPr txBox="1"/>
          <p:nvPr/>
        </p:nvSpPr>
        <p:spPr>
          <a:xfrm>
            <a:off x="431633" y="2091597"/>
            <a:ext cx="1147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 b="1" i="1"/>
              <a:t>Ví dụ: </a:t>
            </a:r>
            <a:r>
              <a:rPr lang="vi-VN" sz="2400"/>
              <a:t>Để mô tả hành trình của một ca nô, người ta dùng bảng ghi số liệu như sau:</a:t>
            </a:r>
            <a:endParaRPr lang="en-US" sz="2400"/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5F51464C-5D24-4F7B-9FF1-3119F8CC77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73" b="21683"/>
          <a:stretch/>
        </p:blipFill>
        <p:spPr>
          <a:xfrm flipH="1">
            <a:off x="9093447" y="4931974"/>
            <a:ext cx="3098553" cy="1603323"/>
          </a:xfrm>
          <a:prstGeom prst="rect">
            <a:avLst/>
          </a:prstGeom>
        </p:spPr>
      </p:pic>
      <p:graphicFrame>
        <p:nvGraphicFramePr>
          <p:cNvPr id="19" name="Table 19">
            <a:extLst>
              <a:ext uri="{FF2B5EF4-FFF2-40B4-BE49-F238E27FC236}">
                <a16:creationId xmlns:a16="http://schemas.microsoft.com/office/drawing/2014/main" id="{F0DAC841-4760-405C-A5D5-617F689582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08154"/>
              </p:ext>
            </p:extLst>
          </p:nvPr>
        </p:nvGraphicFramePr>
        <p:xfrm>
          <a:off x="815234" y="3214443"/>
          <a:ext cx="10119469" cy="126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546">
                  <a:extLst>
                    <a:ext uri="{9D8B030D-6E8A-4147-A177-3AD203B41FA5}">
                      <a16:colId xmlns:a16="http://schemas.microsoft.com/office/drawing/2014/main" val="2568635024"/>
                    </a:ext>
                  </a:extLst>
                </a:gridCol>
                <a:gridCol w="1253150">
                  <a:extLst>
                    <a:ext uri="{9D8B030D-6E8A-4147-A177-3AD203B41FA5}">
                      <a16:colId xmlns:a16="http://schemas.microsoft.com/office/drawing/2014/main" val="3145968881"/>
                    </a:ext>
                  </a:extLst>
                </a:gridCol>
                <a:gridCol w="1302026">
                  <a:extLst>
                    <a:ext uri="{9D8B030D-6E8A-4147-A177-3AD203B41FA5}">
                      <a16:colId xmlns:a16="http://schemas.microsoft.com/office/drawing/2014/main" val="1039449719"/>
                    </a:ext>
                  </a:extLst>
                </a:gridCol>
                <a:gridCol w="1282148">
                  <a:extLst>
                    <a:ext uri="{9D8B030D-6E8A-4147-A177-3AD203B41FA5}">
                      <a16:colId xmlns:a16="http://schemas.microsoft.com/office/drawing/2014/main" val="3340701589"/>
                    </a:ext>
                  </a:extLst>
                </a:gridCol>
                <a:gridCol w="1242391">
                  <a:extLst>
                    <a:ext uri="{9D8B030D-6E8A-4147-A177-3AD203B41FA5}">
                      <a16:colId xmlns:a16="http://schemas.microsoft.com/office/drawing/2014/main" val="2329389564"/>
                    </a:ext>
                  </a:extLst>
                </a:gridCol>
                <a:gridCol w="1272208">
                  <a:extLst>
                    <a:ext uri="{9D8B030D-6E8A-4147-A177-3AD203B41FA5}">
                      <a16:colId xmlns:a16="http://schemas.microsoft.com/office/drawing/2014/main" val="1260492606"/>
                    </a:ext>
                  </a:extLst>
                </a:gridCol>
              </a:tblGrid>
              <a:tr h="5265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vi-VN"/>
                        <a:t>Thời điểm (h)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6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7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9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10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985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/>
                        <a:t>Thời gian chuyển động t (h)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64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/>
                        <a:t>Quãng đường s (km)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60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53431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644C2E1C-8251-4EE1-B4EF-D753F673C128}"/>
              </a:ext>
            </a:extLst>
          </p:cNvPr>
          <p:cNvSpPr txBox="1"/>
          <p:nvPr/>
        </p:nvSpPr>
        <p:spPr>
          <a:xfrm>
            <a:off x="648095" y="4922031"/>
            <a:ext cx="1147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Căn cứ vào các thông tin trong bảng 9.1, chúng ta có thể biết: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B7E4E6-822D-446E-8E87-DBF2FE64C6FF}"/>
              </a:ext>
            </a:extLst>
          </p:cNvPr>
          <p:cNvSpPr txBox="1"/>
          <p:nvPr/>
        </p:nvSpPr>
        <p:spPr>
          <a:xfrm>
            <a:off x="2716815" y="2616351"/>
            <a:ext cx="6596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/>
              <a:t>Bảng 9.1: </a:t>
            </a:r>
            <a:r>
              <a:rPr lang="vi-VN" dirty="0"/>
              <a:t>Bảng số liệu về thời gian và quãng đường của ca nô</a:t>
            </a:r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20F6DA0-1ED9-445D-953A-5A3667B4D96C}"/>
              </a:ext>
            </a:extLst>
          </p:cNvPr>
          <p:cNvSpPr/>
          <p:nvPr/>
        </p:nvSpPr>
        <p:spPr>
          <a:xfrm>
            <a:off x="4967331" y="3235797"/>
            <a:ext cx="477395" cy="47739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3FE25F2-91EA-493F-925A-A774AA3B66BF}"/>
              </a:ext>
            </a:extLst>
          </p:cNvPr>
          <p:cNvSpPr txBox="1"/>
          <p:nvPr/>
        </p:nvSpPr>
        <p:spPr>
          <a:xfrm>
            <a:off x="648095" y="5904907"/>
            <a:ext cx="11473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vi-VN" sz="2400"/>
              <a:t>Mỗi giờ ca nô chuyển động được quãng đường là 15km.</a:t>
            </a:r>
            <a:endParaRPr lang="en-US" sz="24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98C91D-D2AF-41BA-B970-5BF53BFF67F4}"/>
              </a:ext>
            </a:extLst>
          </p:cNvPr>
          <p:cNvSpPr txBox="1"/>
          <p:nvPr/>
        </p:nvSpPr>
        <p:spPr>
          <a:xfrm>
            <a:off x="648095" y="5062687"/>
            <a:ext cx="11473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vi-VN" sz="2400" dirty="0"/>
          </a:p>
          <a:p>
            <a:pPr marL="342900" indent="-342900">
              <a:buFontTx/>
              <a:buChar char="-"/>
            </a:pPr>
            <a:r>
              <a:rPr lang="vi-VN" sz="2400" dirty="0"/>
              <a:t>Giờ xuất phát của ca nô là lúc 6h sáng.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C47EBAB7-C5DB-4510-A7D8-DFDF607EC241}"/>
              </a:ext>
            </a:extLst>
          </p:cNvPr>
          <p:cNvSpPr/>
          <p:nvPr/>
        </p:nvSpPr>
        <p:spPr>
          <a:xfrm>
            <a:off x="6047964" y="3107779"/>
            <a:ext cx="882870" cy="150449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4750296B-F213-4104-9D7A-98537690636D}"/>
              </a:ext>
            </a:extLst>
          </p:cNvPr>
          <p:cNvSpPr/>
          <p:nvPr/>
        </p:nvSpPr>
        <p:spPr>
          <a:xfrm>
            <a:off x="7345992" y="3115299"/>
            <a:ext cx="882870" cy="150449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D2546EAF-D95F-4E6E-B780-4731F1D0A703}"/>
              </a:ext>
            </a:extLst>
          </p:cNvPr>
          <p:cNvSpPr/>
          <p:nvPr/>
        </p:nvSpPr>
        <p:spPr>
          <a:xfrm>
            <a:off x="8603977" y="3122820"/>
            <a:ext cx="882870" cy="150449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A2DBF076-FBDD-48AC-BCDA-C9B08675ACF2}"/>
              </a:ext>
            </a:extLst>
          </p:cNvPr>
          <p:cNvSpPr/>
          <p:nvPr/>
        </p:nvSpPr>
        <p:spPr>
          <a:xfrm>
            <a:off x="9861962" y="3122819"/>
            <a:ext cx="882870" cy="1504497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96850"/>
      </p:ext>
    </p:extLst>
  </p:cSld>
  <p:clrMapOvr>
    <a:masterClrMapping/>
  </p:clrMapOvr>
  <p:transition spd="med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ntr" presetSubtype="0" repeatCount="3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55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59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63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20" grpId="0"/>
          <p:bldP spid="21" grpId="0"/>
          <p:bldP spid="25" grpId="0" animBg="1"/>
          <p:bldP spid="26" grpId="0"/>
          <p:bldP spid="27" grpId="0"/>
          <p:bldP spid="28" grpId="0" animBg="1"/>
          <p:bldP spid="29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1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3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10" presetClass="entr" presetSubtype="0" repeatCount="3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1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55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59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900"/>
                                </p:stCondLst>
                                <p:childTnLst>
                                  <p:par>
                                    <p:cTn id="63" presetID="10" presetClass="entr" presetSubtype="0" repeatCount="3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1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  <p:bldP spid="20" grpId="0"/>
          <p:bldP spid="21" grpId="0"/>
          <p:bldP spid="25" grpId="0" animBg="1"/>
          <p:bldP spid="26" grpId="0"/>
          <p:bldP spid="27" grpId="0"/>
          <p:bldP spid="28" grpId="0" animBg="1"/>
          <p:bldP spid="29" grpId="0" animBg="1"/>
          <p:bldP spid="30" grpId="0" animBg="1"/>
          <p:bldP spid="3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5E60C8D-AFD1-44CA-8D8A-74860AC1FA0C}"/>
              </a:ext>
            </a:extLst>
          </p:cNvPr>
          <p:cNvGrpSpPr/>
          <p:nvPr/>
        </p:nvGrpSpPr>
        <p:grpSpPr>
          <a:xfrm>
            <a:off x="446439" y="353586"/>
            <a:ext cx="899160" cy="899160"/>
            <a:chOff x="1270000" y="2529840"/>
            <a:chExt cx="899160" cy="899160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D383EC5-50B5-4C39-9973-269BD947EE1B}"/>
                </a:ext>
              </a:extLst>
            </p:cNvPr>
            <p:cNvSpPr/>
            <p:nvPr/>
          </p:nvSpPr>
          <p:spPr>
            <a:xfrm>
              <a:off x="1270000" y="2529840"/>
              <a:ext cx="899160" cy="899160"/>
            </a:xfrm>
            <a:prstGeom prst="ellipse">
              <a:avLst/>
            </a:prstGeom>
            <a:gradFill flip="none" rotWithShape="1">
              <a:gsLst>
                <a:gs pos="0">
                  <a:srgbClr val="7030A0"/>
                </a:gs>
                <a:gs pos="49000">
                  <a:srgbClr val="9C1648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4000" b="1"/>
                <a:t>?</a:t>
              </a:r>
              <a:endParaRPr lang="en-US" sz="4000" b="1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FC36CDA-3CB6-4F54-9CCC-D81F85F424F3}"/>
                </a:ext>
              </a:extLst>
            </p:cNvPr>
            <p:cNvSpPr/>
            <p:nvPr/>
          </p:nvSpPr>
          <p:spPr>
            <a:xfrm>
              <a:off x="1358900" y="2618740"/>
              <a:ext cx="721360" cy="72136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9D327494-6D7A-463C-B0A8-2A61EACA311C}"/>
              </a:ext>
            </a:extLst>
          </p:cNvPr>
          <p:cNvSpPr txBox="1"/>
          <p:nvPr/>
        </p:nvSpPr>
        <p:spPr>
          <a:xfrm>
            <a:off x="1434499" y="353586"/>
            <a:ext cx="10366513" cy="210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/>
              <a:t>Dựa vào bảng 9.1, hãy thực hiện các yêu cấu sau:</a:t>
            </a:r>
          </a:p>
          <a:p>
            <a:pPr marL="342900" indent="-342900" algn="just">
              <a:lnSpc>
                <a:spcPct val="110000"/>
              </a:lnSpc>
              <a:buAutoNum type="alphaLcParenR"/>
            </a:pPr>
            <a:r>
              <a:rPr lang="vi-VN" sz="2400"/>
              <a:t>Xác định thời gian để ca nô đi được quãng đường 60km.</a:t>
            </a:r>
          </a:p>
          <a:p>
            <a:pPr marL="342900" indent="-342900" algn="just">
              <a:lnSpc>
                <a:spcPct val="110000"/>
              </a:lnSpc>
              <a:buAutoNum type="alphaLcParenR"/>
            </a:pPr>
            <a:r>
              <a:rPr lang="vi-VN" sz="2400"/>
              <a:t>Tính tốc độ của ca nô trên quãng đường 60km.</a:t>
            </a:r>
          </a:p>
          <a:p>
            <a:pPr marL="342900" indent="-342900" algn="just">
              <a:lnSpc>
                <a:spcPct val="110000"/>
              </a:lnSpc>
              <a:buAutoNum type="alphaLcParenR"/>
            </a:pPr>
            <a:r>
              <a:rPr lang="vi-VN" sz="2400"/>
              <a:t>Dự đoán vào lúc 11h, ca nô sẽ đi đến vị trí cách bến bao nhiêu km. Cho biết tốc độ của ca nô không đổi.</a:t>
            </a:r>
            <a:endParaRPr lang="en-US" sz="240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F64F92B-5E55-40F4-845C-E94F441944D1}"/>
              </a:ext>
            </a:extLst>
          </p:cNvPr>
          <p:cNvGrpSpPr/>
          <p:nvPr/>
        </p:nvGrpSpPr>
        <p:grpSpPr>
          <a:xfrm>
            <a:off x="5385324" y="2450734"/>
            <a:ext cx="1412616" cy="518029"/>
            <a:chOff x="5000676" y="619760"/>
            <a:chExt cx="1897580" cy="61152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2CB9E4B-36CD-4C1F-83F6-65892471BBD6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1C078A8C-91B2-46A7-AC90-C71759963076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aphicFrame>
        <p:nvGraphicFramePr>
          <p:cNvPr id="9" name="Table 19">
            <a:extLst>
              <a:ext uri="{FF2B5EF4-FFF2-40B4-BE49-F238E27FC236}">
                <a16:creationId xmlns:a16="http://schemas.microsoft.com/office/drawing/2014/main" id="{6B150B9A-EA6C-44FD-B657-0B8EB4E61B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488862"/>
              </p:ext>
            </p:extLst>
          </p:nvPr>
        </p:nvGraphicFramePr>
        <p:xfrm>
          <a:off x="1031898" y="3102838"/>
          <a:ext cx="10119469" cy="126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546">
                  <a:extLst>
                    <a:ext uri="{9D8B030D-6E8A-4147-A177-3AD203B41FA5}">
                      <a16:colId xmlns:a16="http://schemas.microsoft.com/office/drawing/2014/main" val="2568635024"/>
                    </a:ext>
                  </a:extLst>
                </a:gridCol>
                <a:gridCol w="1253150">
                  <a:extLst>
                    <a:ext uri="{9D8B030D-6E8A-4147-A177-3AD203B41FA5}">
                      <a16:colId xmlns:a16="http://schemas.microsoft.com/office/drawing/2014/main" val="3145968881"/>
                    </a:ext>
                  </a:extLst>
                </a:gridCol>
                <a:gridCol w="1302026">
                  <a:extLst>
                    <a:ext uri="{9D8B030D-6E8A-4147-A177-3AD203B41FA5}">
                      <a16:colId xmlns:a16="http://schemas.microsoft.com/office/drawing/2014/main" val="1039449719"/>
                    </a:ext>
                  </a:extLst>
                </a:gridCol>
                <a:gridCol w="1282148">
                  <a:extLst>
                    <a:ext uri="{9D8B030D-6E8A-4147-A177-3AD203B41FA5}">
                      <a16:colId xmlns:a16="http://schemas.microsoft.com/office/drawing/2014/main" val="3340701589"/>
                    </a:ext>
                  </a:extLst>
                </a:gridCol>
                <a:gridCol w="1242391">
                  <a:extLst>
                    <a:ext uri="{9D8B030D-6E8A-4147-A177-3AD203B41FA5}">
                      <a16:colId xmlns:a16="http://schemas.microsoft.com/office/drawing/2014/main" val="2329389564"/>
                    </a:ext>
                  </a:extLst>
                </a:gridCol>
                <a:gridCol w="1272208">
                  <a:extLst>
                    <a:ext uri="{9D8B030D-6E8A-4147-A177-3AD203B41FA5}">
                      <a16:colId xmlns:a16="http://schemas.microsoft.com/office/drawing/2014/main" val="1260492606"/>
                    </a:ext>
                  </a:extLst>
                </a:gridCol>
              </a:tblGrid>
              <a:tr h="5265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vi-VN"/>
                        <a:t>Thời điểm (h)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6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7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9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10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985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 dirty="0"/>
                        <a:t>Thời gian chuyển động t (h)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64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/>
                        <a:t>Quãng đường s (km)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 dirty="0"/>
                        <a:t>60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5343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8768E742-7076-4127-B2F9-6D20450F58FE}"/>
              </a:ext>
            </a:extLst>
          </p:cNvPr>
          <p:cNvSpPr txBox="1"/>
          <p:nvPr/>
        </p:nvSpPr>
        <p:spPr>
          <a:xfrm>
            <a:off x="383098" y="3102838"/>
            <a:ext cx="5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a)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A4ED65-BBD7-497A-8CD2-7363C0B3A971}"/>
              </a:ext>
            </a:extLst>
          </p:cNvPr>
          <p:cNvSpPr txBox="1"/>
          <p:nvPr/>
        </p:nvSpPr>
        <p:spPr>
          <a:xfrm>
            <a:off x="909222" y="4573835"/>
            <a:ext cx="7066721" cy="475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/>
              <a:t>Thời gian ca nô đi được quãng đường </a:t>
            </a:r>
            <a:r>
              <a:rPr lang="vi-VN" sz="2400" b="1"/>
              <a:t>60km</a:t>
            </a:r>
            <a:r>
              <a:rPr lang="vi-VN" sz="2400"/>
              <a:t> là </a:t>
            </a:r>
            <a:r>
              <a:rPr lang="vi-VN" sz="2400" b="1"/>
              <a:t>4h </a:t>
            </a:r>
            <a:endParaRPr lang="en-US" sz="2400" b="1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5C7E039-411F-44C9-87BA-FD8D99F2C618}"/>
              </a:ext>
            </a:extLst>
          </p:cNvPr>
          <p:cNvSpPr/>
          <p:nvPr/>
        </p:nvSpPr>
        <p:spPr>
          <a:xfrm>
            <a:off x="10187609" y="3564503"/>
            <a:ext cx="626165" cy="920230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0AFEC-3A8D-4F67-BFA2-75C26CFC3444}"/>
              </a:ext>
            </a:extLst>
          </p:cNvPr>
          <p:cNvSpPr txBox="1"/>
          <p:nvPr/>
        </p:nvSpPr>
        <p:spPr>
          <a:xfrm>
            <a:off x="446439" y="5152827"/>
            <a:ext cx="5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b)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2AAD2-E7E7-4C9B-9D5F-AD2DE550F53E}"/>
              </a:ext>
            </a:extLst>
          </p:cNvPr>
          <p:cNvSpPr txBox="1"/>
          <p:nvPr/>
        </p:nvSpPr>
        <p:spPr>
          <a:xfrm>
            <a:off x="1071542" y="5152828"/>
            <a:ext cx="6805421" cy="475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vi-VN" sz="2400"/>
              <a:t>Vận tốc của ca nô trên quãng đường 60km là:</a:t>
            </a:r>
            <a:endParaRPr lang="en-US" sz="240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348B5E-987E-4A83-9D27-E87013D098E7}"/>
              </a:ext>
            </a:extLst>
          </p:cNvPr>
          <p:cNvGrpSpPr/>
          <p:nvPr/>
        </p:nvGrpSpPr>
        <p:grpSpPr>
          <a:xfrm>
            <a:off x="3996463" y="5690796"/>
            <a:ext cx="4477369" cy="947275"/>
            <a:chOff x="3498574" y="5682126"/>
            <a:chExt cx="4477369" cy="94727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BFCF74E-2753-4125-8900-5D6F43C17668}"/>
                    </a:ext>
                  </a:extLst>
                </p:cNvPr>
                <p:cNvSpPr txBox="1"/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</a:t>
                  </a:r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=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S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t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4BFCF74E-2753-4125-8900-5D6F43C176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4620" y="5731821"/>
                  <a:ext cx="1279264" cy="804579"/>
                </a:xfrm>
                <a:prstGeom prst="rect">
                  <a:avLst/>
                </a:prstGeom>
                <a:blipFill>
                  <a:blip r:embed="rId2"/>
                  <a:stretch>
                    <a:fillRect l="-12381" b="-98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318500-A3EF-4B05-B66D-C7DC55394762}"/>
                    </a:ext>
                  </a:extLst>
                </p:cNvPr>
                <p:cNvSpPr txBox="1"/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vi-VN" sz="320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</m:ctrlPr>
                        </m:fPr>
                        <m:num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60</m:t>
                          </m:r>
                        </m:num>
                        <m:den>
                          <m:r>
                            <a:rPr lang="vi-VN" sz="3200" b="0" i="0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4</m:t>
                          </m:r>
                        </m:den>
                      </m:f>
                    </m:oMath>
                  </a14:m>
                  <a:r>
                    <a:rPr lang="vi-VN" sz="32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 </a:t>
                  </a:r>
                  <a:endParaRPr lang="en-US" sz="280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0318500-A3EF-4B05-B66D-C7DC553947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61136" y="5731821"/>
                  <a:ext cx="1279264" cy="791370"/>
                </a:xfrm>
                <a:prstGeom prst="rect">
                  <a:avLst/>
                </a:prstGeom>
                <a:blipFill>
                  <a:blip r:embed="rId3"/>
                  <a:stretch>
                    <a:fillRect l="-9524" b="-54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1CD048-C943-4B0A-AD89-F5EA7AD5D636}"/>
                    </a:ext>
                  </a:extLst>
                </p:cNvPr>
                <p:cNvSpPr txBox="1"/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 sz="2800">
                      <a:solidFill>
                        <a:schemeClr val="bg2">
                          <a:lumMod val="25000"/>
                        </a:schemeClr>
                      </a:solidFill>
                      <a:sym typeface="Symbol" panose="05050102010706020507" pitchFamily="18" charset="2"/>
                    </a:rPr>
                    <a:t>= </a:t>
                  </a:r>
                  <a14:m>
                    <m:oMath xmlns:m="http://schemas.openxmlformats.org/officeDocument/2006/math"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𝟏𝟓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 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𝐤𝐦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/</m:t>
                      </m:r>
                      <m:r>
                        <a:rPr lang="vi-VN" sz="2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𝐡</m:t>
                      </m:r>
                    </m:oMath>
                  </a14:m>
                  <a:endParaRPr lang="en-US" sz="2800" b="1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A1CD048-C943-4B0A-AD89-F5EA7AD5D6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90115" y="5865896"/>
                  <a:ext cx="2185828" cy="523220"/>
                </a:xfrm>
                <a:prstGeom prst="rect">
                  <a:avLst/>
                </a:prstGeom>
                <a:blipFill>
                  <a:blip r:embed="rId4"/>
                  <a:stretch>
                    <a:fillRect l="-5571" t="-12791" b="-3139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C72DCA-B392-48F3-829A-E5148038018B}"/>
                </a:ext>
              </a:extLst>
            </p:cNvPr>
            <p:cNvSpPr/>
            <p:nvPr/>
          </p:nvSpPr>
          <p:spPr>
            <a:xfrm>
              <a:off x="3498574" y="5682126"/>
              <a:ext cx="4194313" cy="947275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8807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 animBg="1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42ECC6-8485-4558-92A7-55B76775FDC5}"/>
              </a:ext>
            </a:extLst>
          </p:cNvPr>
          <p:cNvSpPr txBox="1"/>
          <p:nvPr/>
        </p:nvSpPr>
        <p:spPr>
          <a:xfrm>
            <a:off x="267535" y="3529878"/>
            <a:ext cx="526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>
                <a:solidFill>
                  <a:schemeClr val="bg2">
                    <a:lumMod val="25000"/>
                  </a:schemeClr>
                </a:solidFill>
              </a:rPr>
              <a:t>c)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3" name="Table 19">
            <a:extLst>
              <a:ext uri="{FF2B5EF4-FFF2-40B4-BE49-F238E27FC236}">
                <a16:creationId xmlns:a16="http://schemas.microsoft.com/office/drawing/2014/main" id="{2B25722A-0C41-4FED-882A-D808B5C62F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690876"/>
              </p:ext>
            </p:extLst>
          </p:nvPr>
        </p:nvGraphicFramePr>
        <p:xfrm>
          <a:off x="918225" y="3609392"/>
          <a:ext cx="9398594" cy="126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4993">
                  <a:extLst>
                    <a:ext uri="{9D8B030D-6E8A-4147-A177-3AD203B41FA5}">
                      <a16:colId xmlns:a16="http://schemas.microsoft.com/office/drawing/2014/main" val="2568635024"/>
                    </a:ext>
                  </a:extLst>
                </a:gridCol>
                <a:gridCol w="1152939">
                  <a:extLst>
                    <a:ext uri="{9D8B030D-6E8A-4147-A177-3AD203B41FA5}">
                      <a16:colId xmlns:a16="http://schemas.microsoft.com/office/drawing/2014/main" val="3145968881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039449719"/>
                    </a:ext>
                  </a:extLst>
                </a:gridCol>
                <a:gridCol w="1182757">
                  <a:extLst>
                    <a:ext uri="{9D8B030D-6E8A-4147-A177-3AD203B41FA5}">
                      <a16:colId xmlns:a16="http://schemas.microsoft.com/office/drawing/2014/main" val="3340701589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2329389564"/>
                    </a:ext>
                  </a:extLst>
                </a:gridCol>
                <a:gridCol w="1202635">
                  <a:extLst>
                    <a:ext uri="{9D8B030D-6E8A-4147-A177-3AD203B41FA5}">
                      <a16:colId xmlns:a16="http://schemas.microsoft.com/office/drawing/2014/main" val="1260492606"/>
                    </a:ext>
                  </a:extLst>
                </a:gridCol>
              </a:tblGrid>
              <a:tr h="52653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vi-VN"/>
                        <a:t>Thời điểm (h)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6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7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8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9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/>
                        <a:t>10</a:t>
                      </a:r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59858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/>
                        <a:t>Thời gian chuyển động t (h)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2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464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vi-VN" b="1"/>
                        <a:t>Quãng đường s (km)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15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30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45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60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53431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C1D5ABCC-4A86-452D-A982-294F17688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3816873"/>
              </p:ext>
            </p:extLst>
          </p:nvPr>
        </p:nvGraphicFramePr>
        <p:xfrm>
          <a:off x="10316819" y="3609392"/>
          <a:ext cx="1158461" cy="1268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8461">
                  <a:extLst>
                    <a:ext uri="{9D8B030D-6E8A-4147-A177-3AD203B41FA5}">
                      <a16:colId xmlns:a16="http://schemas.microsoft.com/office/drawing/2014/main" val="1042659404"/>
                    </a:ext>
                  </a:extLst>
                </a:gridCol>
              </a:tblGrid>
              <a:tr h="52188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vi-VN" b="1"/>
                        <a:t>11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C00000"/>
                        </a:gs>
                        <a:gs pos="51000">
                          <a:srgbClr val="8F1D62"/>
                        </a:gs>
                        <a:gs pos="100000">
                          <a:srgbClr val="7030A0"/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58901230"/>
                  </a:ext>
                </a:extLst>
              </a:tr>
              <a:tr h="373165"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7482365"/>
                  </a:ext>
                </a:extLst>
              </a:tr>
              <a:tr h="373165">
                <a:tc>
                  <a:txBody>
                    <a:bodyPr/>
                    <a:lstStyle/>
                    <a:p>
                      <a:pPr algn="ctr"/>
                      <a:r>
                        <a:rPr lang="vi-VN" b="1"/>
                        <a:t>75</a:t>
                      </a:r>
                      <a:endParaRPr lang="en-US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D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088154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45EF45A4-F2EC-405B-8134-1D413BCF962F}"/>
              </a:ext>
            </a:extLst>
          </p:cNvPr>
          <p:cNvSpPr txBox="1"/>
          <p:nvPr/>
        </p:nvSpPr>
        <p:spPr>
          <a:xfrm>
            <a:off x="678249" y="5167229"/>
            <a:ext cx="11066908" cy="475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dirty="0"/>
              <a:t>Nếu tốc độ ca nô không đổi, thì vào lúc 11h ca nô sẽ đi đến vị trí cách bến </a:t>
            </a:r>
            <a:r>
              <a:rPr lang="vi-VN" sz="2400" b="1" dirty="0">
                <a:solidFill>
                  <a:srgbClr val="0070C0"/>
                </a:solidFill>
              </a:rPr>
              <a:t>75km</a:t>
            </a:r>
            <a:endParaRPr lang="en-US" sz="2400" b="1" dirty="0">
              <a:solidFill>
                <a:srgbClr val="0070C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66AAA59-B95D-4D52-8590-7EE9553A5E53}"/>
              </a:ext>
            </a:extLst>
          </p:cNvPr>
          <p:cNvGrpSpPr/>
          <p:nvPr/>
        </p:nvGrpSpPr>
        <p:grpSpPr>
          <a:xfrm>
            <a:off x="446439" y="353586"/>
            <a:ext cx="899160" cy="899160"/>
            <a:chOff x="1270000" y="2529840"/>
            <a:chExt cx="899160" cy="89916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AF388F7-8C6E-498D-A55A-5A7035D9ADE2}"/>
                </a:ext>
              </a:extLst>
            </p:cNvPr>
            <p:cNvSpPr/>
            <p:nvPr/>
          </p:nvSpPr>
          <p:spPr>
            <a:xfrm>
              <a:off x="1270000" y="2529840"/>
              <a:ext cx="899160" cy="899160"/>
            </a:xfrm>
            <a:prstGeom prst="ellipse">
              <a:avLst/>
            </a:prstGeom>
            <a:gradFill flip="none" rotWithShape="1">
              <a:gsLst>
                <a:gs pos="0">
                  <a:srgbClr val="7030A0"/>
                </a:gs>
                <a:gs pos="49000">
                  <a:srgbClr val="9C1648"/>
                </a:gs>
                <a:gs pos="100000">
                  <a:srgbClr val="C00000"/>
                </a:gs>
              </a:gsLst>
              <a:lin ang="135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4000" b="1"/>
                <a:t>?</a:t>
              </a:r>
              <a:endParaRPr lang="en-US" sz="4000" b="1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9C311E6-40FF-46D2-8155-7245BB980120}"/>
                </a:ext>
              </a:extLst>
            </p:cNvPr>
            <p:cNvSpPr/>
            <p:nvPr/>
          </p:nvSpPr>
          <p:spPr>
            <a:xfrm>
              <a:off x="1358900" y="2618740"/>
              <a:ext cx="721360" cy="72136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125B917-5FE6-4870-9308-99473D592EB1}"/>
              </a:ext>
            </a:extLst>
          </p:cNvPr>
          <p:cNvSpPr txBox="1"/>
          <p:nvPr/>
        </p:nvSpPr>
        <p:spPr>
          <a:xfrm>
            <a:off x="1434499" y="353586"/>
            <a:ext cx="10366513" cy="210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dirty="0"/>
              <a:t>Dựa vào bảng 9.1, hãy thực hiện các yêu cấu sau:</a:t>
            </a:r>
          </a:p>
          <a:p>
            <a:pPr marL="342900" indent="-342900">
              <a:lnSpc>
                <a:spcPct val="110000"/>
              </a:lnSpc>
              <a:buAutoNum type="alphaLcParenR"/>
            </a:pPr>
            <a:r>
              <a:rPr lang="vi-VN" sz="2400" dirty="0"/>
              <a:t>Xác định thời gian để ca nô đi được quãng đường 60km.</a:t>
            </a:r>
          </a:p>
          <a:p>
            <a:pPr marL="342900" indent="-342900">
              <a:lnSpc>
                <a:spcPct val="110000"/>
              </a:lnSpc>
              <a:buAutoNum type="alphaLcParenR"/>
            </a:pPr>
            <a:r>
              <a:rPr lang="vi-VN" sz="2400" dirty="0"/>
              <a:t>Tính tốc độ của ca nô trên quãng đường 60km.</a:t>
            </a:r>
          </a:p>
          <a:p>
            <a:pPr marL="342900" indent="-342900">
              <a:lnSpc>
                <a:spcPct val="110000"/>
              </a:lnSpc>
              <a:buAutoNum type="alphaLcParenR"/>
            </a:pPr>
            <a:r>
              <a:rPr lang="vi-VN" sz="2400" dirty="0"/>
              <a:t>Dự đoán vào lúc 11h, ca nô sẽ đi đến vị trí cách bến bao nhiêu km. Cho biết tốc độ của ca nô không đổi.</a:t>
            </a:r>
            <a:endParaRPr lang="en-US" sz="2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D657CDC-C1BB-4EF6-94E0-622CD9095DAE}"/>
              </a:ext>
            </a:extLst>
          </p:cNvPr>
          <p:cNvGrpSpPr/>
          <p:nvPr/>
        </p:nvGrpSpPr>
        <p:grpSpPr>
          <a:xfrm>
            <a:off x="5389692" y="2513939"/>
            <a:ext cx="1412616" cy="518029"/>
            <a:chOff x="5000676" y="619760"/>
            <a:chExt cx="1897580" cy="611525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4165A58D-0F28-4510-BB16-A5FFED2EBBC6}"/>
                </a:ext>
              </a:extLst>
            </p:cNvPr>
            <p:cNvSpPr/>
            <p:nvPr/>
          </p:nvSpPr>
          <p:spPr>
            <a:xfrm>
              <a:off x="5000676" y="619760"/>
              <a:ext cx="1897580" cy="61152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53700">
                  <a:srgbClr val="951A56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z="2000" b="1"/>
                <a:t>Trả lời</a:t>
              </a:r>
              <a:endParaRPr lang="en-US" sz="2000" b="1"/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30FCD74E-EBF3-46C9-93E0-CD5ED81D1E24}"/>
                </a:ext>
              </a:extLst>
            </p:cNvPr>
            <p:cNvSpPr/>
            <p:nvPr/>
          </p:nvSpPr>
          <p:spPr>
            <a:xfrm>
              <a:off x="5090160" y="688848"/>
              <a:ext cx="1706880" cy="475488"/>
            </a:xfrm>
            <a:prstGeom prst="round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786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6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349CB49-54A4-4CF7-BBCD-269DE9A4FC11}"/>
              </a:ext>
            </a:extLst>
          </p:cNvPr>
          <p:cNvGrpSpPr/>
          <p:nvPr/>
        </p:nvGrpSpPr>
        <p:grpSpPr>
          <a:xfrm>
            <a:off x="0" y="182417"/>
            <a:ext cx="1687965" cy="824696"/>
            <a:chOff x="0" y="1702961"/>
            <a:chExt cx="1687965" cy="82469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817CD05-9691-4CC1-B171-6966205108D5}"/>
                </a:ext>
              </a:extLst>
            </p:cNvPr>
            <p:cNvSpPr/>
            <p:nvPr/>
          </p:nvSpPr>
          <p:spPr>
            <a:xfrm>
              <a:off x="0" y="1828800"/>
              <a:ext cx="1038687" cy="573018"/>
            </a:xfrm>
            <a:prstGeom prst="rect">
              <a:avLst/>
            </a:prstGeom>
            <a:gradFill>
              <a:gsLst>
                <a:gs pos="0">
                  <a:srgbClr val="C00000"/>
                </a:gs>
                <a:gs pos="51000">
                  <a:srgbClr val="8F1D62"/>
                </a:gs>
                <a:gs pos="100000">
                  <a:srgbClr val="7030A0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8C8B102-A8C1-499D-9446-8512B852BBAA}"/>
                </a:ext>
              </a:extLst>
            </p:cNvPr>
            <p:cNvGrpSpPr/>
            <p:nvPr/>
          </p:nvGrpSpPr>
          <p:grpSpPr>
            <a:xfrm>
              <a:off x="863269" y="1702961"/>
              <a:ext cx="824696" cy="824696"/>
              <a:chOff x="1342663" y="2338086"/>
              <a:chExt cx="824696" cy="824696"/>
            </a:xfrm>
          </p:grpSpPr>
          <p:sp>
            <p:nvSpPr>
              <p:cNvPr id="6" name="Oval 5">
                <a:extLst>
                  <a:ext uri="{FF2B5EF4-FFF2-40B4-BE49-F238E27FC236}">
                    <a16:creationId xmlns:a16="http://schemas.microsoft.com/office/drawing/2014/main" id="{3DC0B520-09B2-461F-9D9F-535A0394D286}"/>
                  </a:ext>
                </a:extLst>
              </p:cNvPr>
              <p:cNvSpPr/>
              <p:nvPr/>
            </p:nvSpPr>
            <p:spPr>
              <a:xfrm>
                <a:off x="1342663" y="2338086"/>
                <a:ext cx="824696" cy="82469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3256915C-D055-4A44-B00A-BCD44C03170F}"/>
                  </a:ext>
                </a:extLst>
              </p:cNvPr>
              <p:cNvSpPr/>
              <p:nvPr/>
            </p:nvSpPr>
            <p:spPr>
              <a:xfrm>
                <a:off x="1406395" y="2401818"/>
                <a:ext cx="697231" cy="697231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51000">
                    <a:srgbClr val="8F1D62"/>
                  </a:gs>
                  <a:gs pos="100000">
                    <a:srgbClr val="7030A0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vi-VN" sz="3600" b="1"/>
                  <a:t>2</a:t>
                </a:r>
                <a:endParaRPr lang="en-US" sz="3600" b="1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9EC5BEA-9D79-4143-A326-D5488BB42201}"/>
                </a:ext>
              </a:extLst>
            </p:cNvPr>
            <p:cNvSpPr txBox="1"/>
            <p:nvPr/>
          </p:nvSpPr>
          <p:spPr>
            <a:xfrm>
              <a:off x="44387" y="1915253"/>
              <a:ext cx="9499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 b="1">
                  <a:solidFill>
                    <a:schemeClr val="bg1"/>
                  </a:solidFill>
                </a:rPr>
                <a:t>Cách</a:t>
              </a:r>
              <a:endParaRPr lang="en-US" sz="2000" b="1">
                <a:solidFill>
                  <a:schemeClr val="bg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CC443F8B-D636-4DEE-96C1-337EB4652F52}"/>
              </a:ext>
            </a:extLst>
          </p:cNvPr>
          <p:cNvSpPr txBox="1"/>
          <p:nvPr/>
        </p:nvSpPr>
        <p:spPr>
          <a:xfrm>
            <a:off x="1751697" y="381722"/>
            <a:ext cx="756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400" b="1">
                <a:solidFill>
                  <a:schemeClr val="bg2">
                    <a:lumMod val="25000"/>
                  </a:schemeClr>
                </a:solidFill>
              </a:rPr>
              <a:t>Vẽ đồ thị quãng đường - thời gian</a:t>
            </a:r>
            <a:endParaRPr lang="en-US" sz="2400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Diamond 10">
            <a:extLst>
              <a:ext uri="{FF2B5EF4-FFF2-40B4-BE49-F238E27FC236}">
                <a16:creationId xmlns:a16="http://schemas.microsoft.com/office/drawing/2014/main" id="{E487474B-425A-478E-8D1B-4A40D77BE919}"/>
              </a:ext>
            </a:extLst>
          </p:cNvPr>
          <p:cNvSpPr/>
          <p:nvPr/>
        </p:nvSpPr>
        <p:spPr>
          <a:xfrm>
            <a:off x="301840" y="1219090"/>
            <a:ext cx="824696" cy="824696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2400" b="1"/>
              <a:t>1</a:t>
            </a:r>
            <a:endParaRPr lang="en-US" sz="24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B78CD1-A965-4D34-9D74-318249436AF3}"/>
              </a:ext>
            </a:extLst>
          </p:cNvPr>
          <p:cNvSpPr txBox="1"/>
          <p:nvPr/>
        </p:nvSpPr>
        <p:spPr>
          <a:xfrm>
            <a:off x="1275607" y="1012536"/>
            <a:ext cx="10138463" cy="443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200" dirty="0"/>
              <a:t>Vẽ hai trục vuông góc cắt nhau tại điểm gốc O như hình 9.1, gọi là 2 trục tọa độ.</a:t>
            </a:r>
            <a:endParaRPr lang="en-US" sz="220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C2A79B0-12F4-40EE-8B00-E031C7F52681}"/>
              </a:ext>
            </a:extLst>
          </p:cNvPr>
          <p:cNvCxnSpPr/>
          <p:nvPr/>
        </p:nvCxnSpPr>
        <p:spPr>
          <a:xfrm>
            <a:off x="4660235" y="3127266"/>
            <a:ext cx="0" cy="3276000"/>
          </a:xfrm>
          <a:prstGeom prst="line">
            <a:avLst/>
          </a:prstGeom>
          <a:ln w="3810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656BBE2-6D6E-40D1-A38C-A7071CC4B038}"/>
              </a:ext>
            </a:extLst>
          </p:cNvPr>
          <p:cNvCxnSpPr/>
          <p:nvPr/>
        </p:nvCxnSpPr>
        <p:spPr>
          <a:xfrm>
            <a:off x="4660235" y="6423538"/>
            <a:ext cx="3600000" cy="0"/>
          </a:xfrm>
          <a:prstGeom prst="line">
            <a:avLst/>
          </a:prstGeom>
          <a:ln w="38100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81B8D36-18BB-491D-BDD7-E3938A0A7F29}"/>
              </a:ext>
            </a:extLst>
          </p:cNvPr>
          <p:cNvSpPr txBox="1"/>
          <p:nvPr/>
        </p:nvSpPr>
        <p:spPr>
          <a:xfrm>
            <a:off x="1275607" y="1437677"/>
            <a:ext cx="10916379" cy="816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200" dirty="0"/>
              <a:t>Trục nằm ngang Ot biểu diễn thời gian theo một tỉ lệ thích hợp (trên hình 9.1, mỗi độ chia trên trục Ot ứng với 1h)</a:t>
            </a:r>
            <a:endParaRPr lang="en-US" sz="2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648B266-FFEF-4BB6-B389-629DD72A2F58}"/>
              </a:ext>
            </a:extLst>
          </p:cNvPr>
          <p:cNvSpPr txBox="1"/>
          <p:nvPr/>
        </p:nvSpPr>
        <p:spPr>
          <a:xfrm>
            <a:off x="1275607" y="2186733"/>
            <a:ext cx="10916379" cy="816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200" dirty="0"/>
              <a:t>Trục thẳng đứng Os biểu diễn độ dài quãng đường theo một tỉ lệ thích hợp (trên hình 9.1, mỗi độ chia trên trục Os ứng với 15km)</a:t>
            </a:r>
            <a:endParaRPr lang="en-US" sz="22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405E68A-1E2C-4526-AC21-2DC741C46F2A}"/>
              </a:ext>
            </a:extLst>
          </p:cNvPr>
          <p:cNvSpPr/>
          <p:nvPr/>
        </p:nvSpPr>
        <p:spPr>
          <a:xfrm>
            <a:off x="4619721" y="6379724"/>
            <a:ext cx="87630" cy="8763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567ABA-2557-47CA-891C-B9BBC3BDB71D}"/>
              </a:ext>
            </a:extLst>
          </p:cNvPr>
          <p:cNvSpPr txBox="1"/>
          <p:nvPr/>
        </p:nvSpPr>
        <p:spPr>
          <a:xfrm>
            <a:off x="4302727" y="6340902"/>
            <a:ext cx="302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O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49284B-3109-4051-AE98-4810A7963E5A}"/>
              </a:ext>
            </a:extLst>
          </p:cNvPr>
          <p:cNvSpPr txBox="1"/>
          <p:nvPr/>
        </p:nvSpPr>
        <p:spPr>
          <a:xfrm>
            <a:off x="8083509" y="6467353"/>
            <a:ext cx="668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i="1">
                <a:solidFill>
                  <a:srgbClr val="C00000"/>
                </a:solidFill>
              </a:rPr>
              <a:t>t </a:t>
            </a:r>
            <a:r>
              <a:rPr lang="vi-VN">
                <a:solidFill>
                  <a:srgbClr val="C00000"/>
                </a:solidFill>
              </a:rPr>
              <a:t>(h)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8BC39B-8631-40D7-BAFD-FD3412274F70}"/>
              </a:ext>
            </a:extLst>
          </p:cNvPr>
          <p:cNvSpPr txBox="1"/>
          <p:nvPr/>
        </p:nvSpPr>
        <p:spPr>
          <a:xfrm>
            <a:off x="3751323" y="2949634"/>
            <a:ext cx="823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i="1">
                <a:solidFill>
                  <a:srgbClr val="C00000"/>
                </a:solidFill>
              </a:rPr>
              <a:t>s </a:t>
            </a:r>
            <a:r>
              <a:rPr lang="vi-VN">
                <a:solidFill>
                  <a:srgbClr val="C00000"/>
                </a:solidFill>
              </a:rPr>
              <a:t>(km)</a:t>
            </a:r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28BE2A5-55B2-4CF5-A92E-1531495CA927}"/>
              </a:ext>
            </a:extLst>
          </p:cNvPr>
          <p:cNvGrpSpPr/>
          <p:nvPr/>
        </p:nvGrpSpPr>
        <p:grpSpPr>
          <a:xfrm>
            <a:off x="5220818" y="6340902"/>
            <a:ext cx="302255" cy="495783"/>
            <a:chOff x="5220818" y="6340902"/>
            <a:chExt cx="302255" cy="49578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5BAAFA5-A78E-42CF-9C7C-7D3F412ECD09}"/>
                </a:ext>
              </a:extLst>
            </p:cNvPr>
            <p:cNvCxnSpPr/>
            <p:nvPr/>
          </p:nvCxnSpPr>
          <p:spPr>
            <a:xfrm>
              <a:off x="5375910" y="6340902"/>
              <a:ext cx="0" cy="15491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2CE065-840C-4FDC-A6E0-094AFF6E9F68}"/>
                </a:ext>
              </a:extLst>
            </p:cNvPr>
            <p:cNvSpPr txBox="1"/>
            <p:nvPr/>
          </p:nvSpPr>
          <p:spPr>
            <a:xfrm>
              <a:off x="5220818" y="6467353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1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DA2178F-7D0E-4FE4-9FB6-87081D53DC0E}"/>
              </a:ext>
            </a:extLst>
          </p:cNvPr>
          <p:cNvGrpSpPr/>
          <p:nvPr/>
        </p:nvGrpSpPr>
        <p:grpSpPr>
          <a:xfrm>
            <a:off x="5940457" y="6340902"/>
            <a:ext cx="302255" cy="495783"/>
            <a:chOff x="5940457" y="6340902"/>
            <a:chExt cx="302255" cy="495783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175E5F1-009D-4B55-8F3E-D693E3BBC0FC}"/>
                </a:ext>
              </a:extLst>
            </p:cNvPr>
            <p:cNvCxnSpPr/>
            <p:nvPr/>
          </p:nvCxnSpPr>
          <p:spPr>
            <a:xfrm>
              <a:off x="6096000" y="6340902"/>
              <a:ext cx="0" cy="15491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8BF5A1F-FF05-47FD-9F22-D71A42167A3C}"/>
                </a:ext>
              </a:extLst>
            </p:cNvPr>
            <p:cNvSpPr txBox="1"/>
            <p:nvPr/>
          </p:nvSpPr>
          <p:spPr>
            <a:xfrm>
              <a:off x="5940457" y="6467353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2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594AB6F5-E13C-4096-B61F-7C2749E5B029}"/>
              </a:ext>
            </a:extLst>
          </p:cNvPr>
          <p:cNvGrpSpPr/>
          <p:nvPr/>
        </p:nvGrpSpPr>
        <p:grpSpPr>
          <a:xfrm>
            <a:off x="6660096" y="6340902"/>
            <a:ext cx="302255" cy="495783"/>
            <a:chOff x="6660096" y="6340902"/>
            <a:chExt cx="302255" cy="495783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890F3CE-C8D5-4172-8620-3F8C828414F1}"/>
                </a:ext>
              </a:extLst>
            </p:cNvPr>
            <p:cNvCxnSpPr/>
            <p:nvPr/>
          </p:nvCxnSpPr>
          <p:spPr>
            <a:xfrm>
              <a:off x="6816090" y="6340902"/>
              <a:ext cx="0" cy="15491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261D619-D448-4906-A6DD-95032CAFA2DF}"/>
                </a:ext>
              </a:extLst>
            </p:cNvPr>
            <p:cNvSpPr txBox="1"/>
            <p:nvPr/>
          </p:nvSpPr>
          <p:spPr>
            <a:xfrm>
              <a:off x="6660096" y="6467353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3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F7E42DC-F47D-4638-BDFC-A6CD94BA5DED}"/>
              </a:ext>
            </a:extLst>
          </p:cNvPr>
          <p:cNvGrpSpPr/>
          <p:nvPr/>
        </p:nvGrpSpPr>
        <p:grpSpPr>
          <a:xfrm>
            <a:off x="7379735" y="6340902"/>
            <a:ext cx="302255" cy="495783"/>
            <a:chOff x="7379735" y="6340902"/>
            <a:chExt cx="302255" cy="49578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5058039-5653-4F7F-AB9D-475E9D6F30F9}"/>
                </a:ext>
              </a:extLst>
            </p:cNvPr>
            <p:cNvCxnSpPr/>
            <p:nvPr/>
          </p:nvCxnSpPr>
          <p:spPr>
            <a:xfrm>
              <a:off x="7536180" y="6340902"/>
              <a:ext cx="0" cy="154916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10498BA-BC2D-4EA7-B5D8-287549AC444D}"/>
                </a:ext>
              </a:extLst>
            </p:cNvPr>
            <p:cNvSpPr txBox="1"/>
            <p:nvPr/>
          </p:nvSpPr>
          <p:spPr>
            <a:xfrm>
              <a:off x="7379735" y="6467353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4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038E4E2-A9CE-4021-935E-3AEBC973E068}"/>
              </a:ext>
            </a:extLst>
          </p:cNvPr>
          <p:cNvGrpSpPr/>
          <p:nvPr/>
        </p:nvGrpSpPr>
        <p:grpSpPr>
          <a:xfrm>
            <a:off x="4067839" y="5507242"/>
            <a:ext cx="675611" cy="369332"/>
            <a:chOff x="4067839" y="5507242"/>
            <a:chExt cx="675611" cy="369332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4181F19-38B4-4C45-A1DB-5188F1E2853F}"/>
                </a:ext>
              </a:extLst>
            </p:cNvPr>
            <p:cNvCxnSpPr/>
            <p:nvPr/>
          </p:nvCxnSpPr>
          <p:spPr>
            <a:xfrm>
              <a:off x="4574502" y="5691908"/>
              <a:ext cx="16894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6BFACD2-63F7-482A-8CC5-55E25109B082}"/>
                </a:ext>
              </a:extLst>
            </p:cNvPr>
            <p:cNvSpPr txBox="1"/>
            <p:nvPr/>
          </p:nvSpPr>
          <p:spPr>
            <a:xfrm>
              <a:off x="4067839" y="5507242"/>
              <a:ext cx="51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15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01AD9B65-C202-4A22-A72D-B2CDFEDBEA9C}"/>
              </a:ext>
            </a:extLst>
          </p:cNvPr>
          <p:cNvGrpSpPr/>
          <p:nvPr/>
        </p:nvGrpSpPr>
        <p:grpSpPr>
          <a:xfrm>
            <a:off x="4058899" y="4787428"/>
            <a:ext cx="684551" cy="369332"/>
            <a:chOff x="4058899" y="4787428"/>
            <a:chExt cx="684551" cy="369332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663B4C3-AB90-4C22-A404-6F963B8836D8}"/>
                </a:ext>
              </a:extLst>
            </p:cNvPr>
            <p:cNvCxnSpPr/>
            <p:nvPr/>
          </p:nvCxnSpPr>
          <p:spPr>
            <a:xfrm>
              <a:off x="4574502" y="4971818"/>
              <a:ext cx="16894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89968D7-D91B-4125-A383-0FAC30DDE889}"/>
                </a:ext>
              </a:extLst>
            </p:cNvPr>
            <p:cNvSpPr txBox="1"/>
            <p:nvPr/>
          </p:nvSpPr>
          <p:spPr>
            <a:xfrm>
              <a:off x="4058899" y="4787428"/>
              <a:ext cx="51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30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0C79E97-1615-4A12-B659-421582A3BFA3}"/>
              </a:ext>
            </a:extLst>
          </p:cNvPr>
          <p:cNvGrpSpPr/>
          <p:nvPr/>
        </p:nvGrpSpPr>
        <p:grpSpPr>
          <a:xfrm>
            <a:off x="4049959" y="4067614"/>
            <a:ext cx="693491" cy="369332"/>
            <a:chOff x="4049959" y="4067614"/>
            <a:chExt cx="693491" cy="369332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9E6E016-AABB-4D81-985F-A4A03535B4C1}"/>
                </a:ext>
              </a:extLst>
            </p:cNvPr>
            <p:cNvCxnSpPr/>
            <p:nvPr/>
          </p:nvCxnSpPr>
          <p:spPr>
            <a:xfrm>
              <a:off x="4574502" y="4251728"/>
              <a:ext cx="16894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6FDD7A1-469F-4CBE-97DB-140C02D151B3}"/>
                </a:ext>
              </a:extLst>
            </p:cNvPr>
            <p:cNvSpPr txBox="1"/>
            <p:nvPr/>
          </p:nvSpPr>
          <p:spPr>
            <a:xfrm>
              <a:off x="4049959" y="4067614"/>
              <a:ext cx="51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45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306F02C-F59A-4B6F-B7BB-7C52C4F6C30A}"/>
              </a:ext>
            </a:extLst>
          </p:cNvPr>
          <p:cNvGrpSpPr/>
          <p:nvPr/>
        </p:nvGrpSpPr>
        <p:grpSpPr>
          <a:xfrm>
            <a:off x="4047115" y="3347800"/>
            <a:ext cx="696335" cy="369332"/>
            <a:chOff x="4047115" y="3347800"/>
            <a:chExt cx="696335" cy="369332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A8C48E1-C76D-4E79-ACCE-B5500CD83069}"/>
                </a:ext>
              </a:extLst>
            </p:cNvPr>
            <p:cNvCxnSpPr/>
            <p:nvPr/>
          </p:nvCxnSpPr>
          <p:spPr>
            <a:xfrm>
              <a:off x="4574502" y="3531638"/>
              <a:ext cx="168948" cy="0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BC8B6DC-CE27-4BF0-B76F-AAAA5211FF76}"/>
                </a:ext>
              </a:extLst>
            </p:cNvPr>
            <p:cNvSpPr txBox="1"/>
            <p:nvPr/>
          </p:nvSpPr>
          <p:spPr>
            <a:xfrm>
              <a:off x="4047115" y="3347800"/>
              <a:ext cx="5156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60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147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1" grpId="0" animBg="1"/>
          <p:bldP spid="12" grpId="0"/>
          <p:bldP spid="17" grpId="0"/>
          <p:bldP spid="18" grpId="0"/>
          <p:bldP spid="19" grpId="0" animBg="1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9" presetClass="entr" presetSubtype="0" decel="10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4" fill="hold">
                          <p:stCondLst>
                            <p:cond delay="indefinite"/>
                          </p:stCondLst>
                          <p:childTnLst>
                            <p:par>
                              <p:cTn id="3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6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6" fill="hold">
                          <p:stCondLst>
                            <p:cond delay="indefinite"/>
                          </p:stCondLst>
                          <p:childTnLst>
                            <p:par>
                              <p:cTn id="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8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6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6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2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7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9" fill="hold">
                          <p:stCondLst>
                            <p:cond delay="indefinite"/>
                          </p:stCondLst>
                          <p:childTnLst>
                            <p:par>
                              <p:cTn id="8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1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5" fill="hold">
                          <p:stCondLst>
                            <p:cond delay="indefinite"/>
                          </p:stCondLst>
                          <p:childTnLst>
                            <p:par>
                              <p:cTn id="8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7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9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9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11" grpId="0" animBg="1"/>
          <p:bldP spid="12" grpId="0"/>
          <p:bldP spid="17" grpId="0"/>
          <p:bldP spid="18" grpId="0"/>
          <p:bldP spid="19" grpId="0" animBg="1"/>
          <p:bldP spid="20" grpId="0"/>
          <p:bldP spid="21" grpId="0"/>
          <p:bldP spid="2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mond 1">
            <a:extLst>
              <a:ext uri="{FF2B5EF4-FFF2-40B4-BE49-F238E27FC236}">
                <a16:creationId xmlns:a16="http://schemas.microsoft.com/office/drawing/2014/main" id="{6E563EEB-441D-4941-95B2-6646B3D3B868}"/>
              </a:ext>
            </a:extLst>
          </p:cNvPr>
          <p:cNvSpPr/>
          <p:nvPr/>
        </p:nvSpPr>
        <p:spPr>
          <a:xfrm>
            <a:off x="236525" y="295359"/>
            <a:ext cx="824696" cy="824696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2400" b="1"/>
              <a:t>2</a:t>
            </a:r>
            <a:endParaRPr lang="en-US" sz="24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5E3672-A678-4628-A4C5-CFA270080F7C}"/>
              </a:ext>
            </a:extLst>
          </p:cNvPr>
          <p:cNvSpPr txBox="1"/>
          <p:nvPr/>
        </p:nvSpPr>
        <p:spPr>
          <a:xfrm>
            <a:off x="1200968" y="295359"/>
            <a:ext cx="1013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/>
              <a:t>Xác định các điểm có giá trị </a:t>
            </a:r>
            <a:r>
              <a:rPr lang="vi-VN" sz="2200" i="1"/>
              <a:t>s</a:t>
            </a:r>
            <a:r>
              <a:rPr lang="vi-VN" sz="2200"/>
              <a:t> và </a:t>
            </a:r>
            <a:r>
              <a:rPr lang="vi-VN" sz="2200" i="1"/>
              <a:t>t</a:t>
            </a:r>
            <a:r>
              <a:rPr lang="vi-VN" sz="2200"/>
              <a:t> tương ứng trong Bảng 9.1</a:t>
            </a:r>
            <a:endParaRPr lang="en-US" sz="2200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3253000-7A48-4F19-8DB2-807B837D0029}"/>
              </a:ext>
            </a:extLst>
          </p:cNvPr>
          <p:cNvGrpSpPr/>
          <p:nvPr/>
        </p:nvGrpSpPr>
        <p:grpSpPr>
          <a:xfrm>
            <a:off x="3595412" y="2252447"/>
            <a:ext cx="5001176" cy="3887051"/>
            <a:chOff x="3730302" y="2539730"/>
            <a:chExt cx="5001176" cy="388705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E1E9E12-02B6-4411-8631-3DF10A7824A4}"/>
                </a:ext>
              </a:extLst>
            </p:cNvPr>
            <p:cNvCxnSpPr/>
            <p:nvPr/>
          </p:nvCxnSpPr>
          <p:spPr>
            <a:xfrm>
              <a:off x="4639214" y="2717362"/>
              <a:ext cx="0" cy="3276000"/>
            </a:xfrm>
            <a:prstGeom prst="line">
              <a:avLst/>
            </a:prstGeom>
            <a:ln w="38100">
              <a:solidFill>
                <a:srgbClr val="0070C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180446B-2AA8-4F78-8298-B57516FD003E}"/>
                </a:ext>
              </a:extLst>
            </p:cNvPr>
            <p:cNvCxnSpPr/>
            <p:nvPr/>
          </p:nvCxnSpPr>
          <p:spPr>
            <a:xfrm>
              <a:off x="4639214" y="6013634"/>
              <a:ext cx="3600000" cy="0"/>
            </a:xfrm>
            <a:prstGeom prst="line">
              <a:avLst/>
            </a:prstGeom>
            <a:ln w="38100">
              <a:solidFill>
                <a:srgbClr val="0070C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00AEB2C-7D19-45B7-9641-2DA1831BE97B}"/>
                </a:ext>
              </a:extLst>
            </p:cNvPr>
            <p:cNvSpPr/>
            <p:nvPr/>
          </p:nvSpPr>
          <p:spPr>
            <a:xfrm>
              <a:off x="4598700" y="5969820"/>
              <a:ext cx="87630" cy="8763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6D719E9-0834-4589-A341-0AC7AADB6CB6}"/>
                </a:ext>
              </a:extLst>
            </p:cNvPr>
            <p:cNvSpPr txBox="1"/>
            <p:nvPr/>
          </p:nvSpPr>
          <p:spPr>
            <a:xfrm>
              <a:off x="4281706" y="5930998"/>
              <a:ext cx="302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>
                  <a:solidFill>
                    <a:schemeClr val="bg2">
                      <a:lumMod val="25000"/>
                    </a:schemeClr>
                  </a:solidFill>
                </a:rPr>
                <a:t>O</a:t>
              </a:r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73C7CAE-D328-40A7-A869-5F623AC6E133}"/>
                </a:ext>
              </a:extLst>
            </p:cNvPr>
            <p:cNvSpPr txBox="1"/>
            <p:nvPr/>
          </p:nvSpPr>
          <p:spPr>
            <a:xfrm>
              <a:off x="8062488" y="6057449"/>
              <a:ext cx="668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t </a:t>
              </a:r>
              <a:r>
                <a:rPr lang="vi-VN">
                  <a:solidFill>
                    <a:srgbClr val="C00000"/>
                  </a:solidFill>
                </a:rPr>
                <a:t>(h)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668C902-694B-415A-9D84-06BC41DD1EB5}"/>
                </a:ext>
              </a:extLst>
            </p:cNvPr>
            <p:cNvSpPr txBox="1"/>
            <p:nvPr/>
          </p:nvSpPr>
          <p:spPr>
            <a:xfrm>
              <a:off x="3730302" y="2539730"/>
              <a:ext cx="823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i="1">
                  <a:solidFill>
                    <a:srgbClr val="C00000"/>
                  </a:solidFill>
                </a:rPr>
                <a:t>s </a:t>
              </a:r>
              <a:r>
                <a:rPr lang="vi-VN">
                  <a:solidFill>
                    <a:srgbClr val="C00000"/>
                  </a:solidFill>
                </a:rPr>
                <a:t>(km)</a:t>
              </a:r>
              <a:endParaRPr lang="en-US">
                <a:solidFill>
                  <a:srgbClr val="C00000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3E9D85B-FC95-4AA2-B280-0B9EBE99E94E}"/>
                </a:ext>
              </a:extLst>
            </p:cNvPr>
            <p:cNvGrpSpPr/>
            <p:nvPr/>
          </p:nvGrpSpPr>
          <p:grpSpPr>
            <a:xfrm>
              <a:off x="5199797" y="5930998"/>
              <a:ext cx="302255" cy="495783"/>
              <a:chOff x="5220818" y="6340902"/>
              <a:chExt cx="302255" cy="49578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A038A28-BD59-4BD2-B1DC-9A6D8EA802D9}"/>
                  </a:ext>
                </a:extLst>
              </p:cNvPr>
              <p:cNvCxnSpPr/>
              <p:nvPr/>
            </p:nvCxnSpPr>
            <p:spPr>
              <a:xfrm>
                <a:off x="5375910" y="6340902"/>
                <a:ext cx="0" cy="154916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A23BFF-6808-414A-8CE9-05B38BAA00C4}"/>
                  </a:ext>
                </a:extLst>
              </p:cNvPr>
              <p:cNvSpPr txBox="1"/>
              <p:nvPr/>
            </p:nvSpPr>
            <p:spPr>
              <a:xfrm>
                <a:off x="5220818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A75C5DF-D105-4FB8-B810-2A5F64CCD74D}"/>
                </a:ext>
              </a:extLst>
            </p:cNvPr>
            <p:cNvGrpSpPr/>
            <p:nvPr/>
          </p:nvGrpSpPr>
          <p:grpSpPr>
            <a:xfrm>
              <a:off x="5919436" y="5930998"/>
              <a:ext cx="302255" cy="495783"/>
              <a:chOff x="5940457" y="6340902"/>
              <a:chExt cx="302255" cy="495783"/>
            </a:xfrm>
          </p:grpSpPr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F2F9FE3E-EE06-4C64-96B8-B7EFAFB0B7A8}"/>
                  </a:ext>
                </a:extLst>
              </p:cNvPr>
              <p:cNvCxnSpPr/>
              <p:nvPr/>
            </p:nvCxnSpPr>
            <p:spPr>
              <a:xfrm>
                <a:off x="6096000" y="6340902"/>
                <a:ext cx="0" cy="154916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8D40FC6-002E-4F65-9506-CFC532F32654}"/>
                  </a:ext>
                </a:extLst>
              </p:cNvPr>
              <p:cNvSpPr txBox="1"/>
              <p:nvPr/>
            </p:nvSpPr>
            <p:spPr>
              <a:xfrm>
                <a:off x="5940457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2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5F1336B-9E44-4DA6-81EB-F90C187CCA51}"/>
                </a:ext>
              </a:extLst>
            </p:cNvPr>
            <p:cNvGrpSpPr/>
            <p:nvPr/>
          </p:nvGrpSpPr>
          <p:grpSpPr>
            <a:xfrm>
              <a:off x="6639075" y="5930998"/>
              <a:ext cx="302255" cy="495783"/>
              <a:chOff x="6660096" y="6340902"/>
              <a:chExt cx="302255" cy="495783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78E7C554-5161-4B94-A3B8-BA5C07613C15}"/>
                  </a:ext>
                </a:extLst>
              </p:cNvPr>
              <p:cNvCxnSpPr/>
              <p:nvPr/>
            </p:nvCxnSpPr>
            <p:spPr>
              <a:xfrm>
                <a:off x="6816090" y="6340902"/>
                <a:ext cx="0" cy="154916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3E71375-18AB-4797-BDD0-955FA5381445}"/>
                  </a:ext>
                </a:extLst>
              </p:cNvPr>
              <p:cNvSpPr txBox="1"/>
              <p:nvPr/>
            </p:nvSpPr>
            <p:spPr>
              <a:xfrm>
                <a:off x="6660096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3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CB2B27A-8C8B-45C0-BF16-B05766F1AB2E}"/>
                </a:ext>
              </a:extLst>
            </p:cNvPr>
            <p:cNvGrpSpPr/>
            <p:nvPr/>
          </p:nvGrpSpPr>
          <p:grpSpPr>
            <a:xfrm>
              <a:off x="7358714" y="5930998"/>
              <a:ext cx="302255" cy="495783"/>
              <a:chOff x="7379735" y="6340902"/>
              <a:chExt cx="302255" cy="495783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60597AF-79D1-471F-A1A1-1E7E4DBAB480}"/>
                  </a:ext>
                </a:extLst>
              </p:cNvPr>
              <p:cNvCxnSpPr/>
              <p:nvPr/>
            </p:nvCxnSpPr>
            <p:spPr>
              <a:xfrm>
                <a:off x="7536180" y="6340902"/>
                <a:ext cx="0" cy="154916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777407E-109A-4E19-B381-AEB7D3A1FB0F}"/>
                  </a:ext>
                </a:extLst>
              </p:cNvPr>
              <p:cNvSpPr txBox="1"/>
              <p:nvPr/>
            </p:nvSpPr>
            <p:spPr>
              <a:xfrm>
                <a:off x="7379735" y="6467353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4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3C97B59-B116-49CF-88C8-FAD9A2F83B79}"/>
                </a:ext>
              </a:extLst>
            </p:cNvPr>
            <p:cNvGrpSpPr/>
            <p:nvPr/>
          </p:nvGrpSpPr>
          <p:grpSpPr>
            <a:xfrm>
              <a:off x="4046818" y="5097338"/>
              <a:ext cx="675611" cy="369332"/>
              <a:chOff x="4067839" y="5507242"/>
              <a:chExt cx="675611" cy="369332"/>
            </a:xfrm>
          </p:grpSpPr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72B2E9E-1699-4689-BF35-F67E2FA9BC40}"/>
                  </a:ext>
                </a:extLst>
              </p:cNvPr>
              <p:cNvCxnSpPr/>
              <p:nvPr/>
            </p:nvCxnSpPr>
            <p:spPr>
              <a:xfrm>
                <a:off x="4574502" y="5691908"/>
                <a:ext cx="168948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812B93-D5F4-486B-967D-268867DACE14}"/>
                  </a:ext>
                </a:extLst>
              </p:cNvPr>
              <p:cNvSpPr txBox="1"/>
              <p:nvPr/>
            </p:nvSpPr>
            <p:spPr>
              <a:xfrm>
                <a:off x="4067839" y="5507242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15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9F56843-0B2A-402D-81C2-D7739561D4AB}"/>
                </a:ext>
              </a:extLst>
            </p:cNvPr>
            <p:cNvGrpSpPr/>
            <p:nvPr/>
          </p:nvGrpSpPr>
          <p:grpSpPr>
            <a:xfrm>
              <a:off x="4037878" y="4377524"/>
              <a:ext cx="684551" cy="369332"/>
              <a:chOff x="4058899" y="4787428"/>
              <a:chExt cx="684551" cy="369332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F9FBEFA4-3D5A-4C8E-95D8-4EFD56CF17D5}"/>
                  </a:ext>
                </a:extLst>
              </p:cNvPr>
              <p:cNvCxnSpPr/>
              <p:nvPr/>
            </p:nvCxnSpPr>
            <p:spPr>
              <a:xfrm>
                <a:off x="4574502" y="4971818"/>
                <a:ext cx="168948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C694ABB-D6A7-43C7-B384-C29F5F27802E}"/>
                  </a:ext>
                </a:extLst>
              </p:cNvPr>
              <p:cNvSpPr txBox="1"/>
              <p:nvPr/>
            </p:nvSpPr>
            <p:spPr>
              <a:xfrm>
                <a:off x="4058899" y="4787428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30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B06B0E4-5A1B-443E-A4B3-70555F4B794C}"/>
                </a:ext>
              </a:extLst>
            </p:cNvPr>
            <p:cNvGrpSpPr/>
            <p:nvPr/>
          </p:nvGrpSpPr>
          <p:grpSpPr>
            <a:xfrm>
              <a:off x="4028938" y="3657710"/>
              <a:ext cx="693491" cy="369332"/>
              <a:chOff x="4049959" y="4067614"/>
              <a:chExt cx="693491" cy="369332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CC4D09B-951F-46AD-BBAD-5DDD388961D4}"/>
                  </a:ext>
                </a:extLst>
              </p:cNvPr>
              <p:cNvCxnSpPr/>
              <p:nvPr/>
            </p:nvCxnSpPr>
            <p:spPr>
              <a:xfrm>
                <a:off x="4574502" y="4251728"/>
                <a:ext cx="168948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5BA4091-2DFC-4CF7-843B-243665A244F0}"/>
                  </a:ext>
                </a:extLst>
              </p:cNvPr>
              <p:cNvSpPr txBox="1"/>
              <p:nvPr/>
            </p:nvSpPr>
            <p:spPr>
              <a:xfrm>
                <a:off x="4049959" y="4067614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45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B63DBB3-93E4-4557-A448-CE0C378BC81F}"/>
                </a:ext>
              </a:extLst>
            </p:cNvPr>
            <p:cNvGrpSpPr/>
            <p:nvPr/>
          </p:nvGrpSpPr>
          <p:grpSpPr>
            <a:xfrm>
              <a:off x="4026094" y="2937896"/>
              <a:ext cx="696335" cy="369332"/>
              <a:chOff x="4047115" y="3347800"/>
              <a:chExt cx="696335" cy="369332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67DF0C1D-E507-4191-85CD-A226F2208659}"/>
                  </a:ext>
                </a:extLst>
              </p:cNvPr>
              <p:cNvCxnSpPr/>
              <p:nvPr/>
            </p:nvCxnSpPr>
            <p:spPr>
              <a:xfrm>
                <a:off x="4574502" y="3531638"/>
                <a:ext cx="168948" cy="0"/>
              </a:xfrm>
              <a:prstGeom prst="line">
                <a:avLst/>
              </a:prstGeom>
              <a:ln w="28575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EF834C-FDB2-4717-8445-0DFD745A4B62}"/>
                  </a:ext>
                </a:extLst>
              </p:cNvPr>
              <p:cNvSpPr txBox="1"/>
              <p:nvPr/>
            </p:nvSpPr>
            <p:spPr>
              <a:xfrm>
                <a:off x="4047115" y="3347800"/>
                <a:ext cx="5156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60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77232956-4EA8-440A-A62E-FDB9D0C5B6F2}"/>
              </a:ext>
            </a:extLst>
          </p:cNvPr>
          <p:cNvSpPr txBox="1"/>
          <p:nvPr/>
        </p:nvSpPr>
        <p:spPr>
          <a:xfrm>
            <a:off x="1200968" y="734844"/>
            <a:ext cx="101384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/>
              <a:t>Điểm gốc O (biểu diễn nơi xuất phát của ca nô) có </a:t>
            </a:r>
            <a:r>
              <a:rPr lang="vi-VN" sz="2200" i="1"/>
              <a:t>s</a:t>
            </a:r>
            <a:r>
              <a:rPr lang="vi-VN" sz="2200"/>
              <a:t> = 0, </a:t>
            </a:r>
            <a:r>
              <a:rPr lang="vi-VN" sz="2200" i="1"/>
              <a:t>t</a:t>
            </a:r>
            <a:r>
              <a:rPr lang="vi-VN" sz="2200"/>
              <a:t> = 0 </a:t>
            </a:r>
            <a:endParaRPr lang="en-US" sz="22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A2588DF-1164-411E-8AF3-2A2BD9626AFE}"/>
              </a:ext>
            </a:extLst>
          </p:cNvPr>
          <p:cNvSpPr txBox="1"/>
          <p:nvPr/>
        </p:nvSpPr>
        <p:spPr>
          <a:xfrm>
            <a:off x="1200969" y="1174329"/>
            <a:ext cx="97928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sz="2200"/>
              <a:t>Lần lượt xác định các điểm còn lại: Điểm A (t = 1h; s = 15km), điểm B (t = 2h; s = 30km), điểm C (t = 3h; s = 45km), điểm D (t = 4h; s = 60km), </a:t>
            </a:r>
            <a:endParaRPr lang="en-US" sz="220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F182B9-0CA7-4576-B466-360FC9869F79}"/>
              </a:ext>
            </a:extLst>
          </p:cNvPr>
          <p:cNvCxnSpPr/>
          <p:nvPr/>
        </p:nvCxnSpPr>
        <p:spPr>
          <a:xfrm flipV="1">
            <a:off x="5219999" y="4994721"/>
            <a:ext cx="0" cy="570419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EE51BFB-4E3C-4A65-8C4C-F322C573557C}"/>
              </a:ext>
            </a:extLst>
          </p:cNvPr>
          <p:cNvCxnSpPr/>
          <p:nvPr/>
        </p:nvCxnSpPr>
        <p:spPr>
          <a:xfrm flipH="1">
            <a:off x="4663440" y="4994721"/>
            <a:ext cx="556559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CA44057C-0804-4744-B526-7B7CEA92B0DF}"/>
              </a:ext>
            </a:extLst>
          </p:cNvPr>
          <p:cNvCxnSpPr>
            <a:cxnSpLocks/>
          </p:cNvCxnSpPr>
          <p:nvPr/>
        </p:nvCxnSpPr>
        <p:spPr>
          <a:xfrm flipV="1">
            <a:off x="5940089" y="4274631"/>
            <a:ext cx="0" cy="1290509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A299ECC-53D7-4CE6-958D-3F4CE4B8F05A}"/>
              </a:ext>
            </a:extLst>
          </p:cNvPr>
          <p:cNvCxnSpPr>
            <a:cxnSpLocks/>
          </p:cNvCxnSpPr>
          <p:nvPr/>
        </p:nvCxnSpPr>
        <p:spPr>
          <a:xfrm flipH="1">
            <a:off x="4661200" y="4274631"/>
            <a:ext cx="1278889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E204E1F-0C8F-490A-964D-0432DC734445}"/>
              </a:ext>
            </a:extLst>
          </p:cNvPr>
          <p:cNvCxnSpPr>
            <a:cxnSpLocks/>
          </p:cNvCxnSpPr>
          <p:nvPr/>
        </p:nvCxnSpPr>
        <p:spPr>
          <a:xfrm flipV="1">
            <a:off x="6660179" y="3554541"/>
            <a:ext cx="0" cy="201060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A514BD8-5681-40FF-9A80-1458740A682E}"/>
              </a:ext>
            </a:extLst>
          </p:cNvPr>
          <p:cNvCxnSpPr>
            <a:cxnSpLocks/>
          </p:cNvCxnSpPr>
          <p:nvPr/>
        </p:nvCxnSpPr>
        <p:spPr>
          <a:xfrm flipH="1">
            <a:off x="4661201" y="3554541"/>
            <a:ext cx="1998978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067B29E-1455-49DF-B1DF-8BAC14B15AA0}"/>
              </a:ext>
            </a:extLst>
          </p:cNvPr>
          <p:cNvCxnSpPr>
            <a:cxnSpLocks/>
          </p:cNvCxnSpPr>
          <p:nvPr/>
        </p:nvCxnSpPr>
        <p:spPr>
          <a:xfrm flipV="1">
            <a:off x="7380269" y="2834451"/>
            <a:ext cx="0" cy="273069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9E3B78B-D7B9-414B-8832-589743A755AC}"/>
              </a:ext>
            </a:extLst>
          </p:cNvPr>
          <p:cNvCxnSpPr>
            <a:cxnSpLocks/>
          </p:cNvCxnSpPr>
          <p:nvPr/>
        </p:nvCxnSpPr>
        <p:spPr>
          <a:xfrm flipH="1">
            <a:off x="4541066" y="2834451"/>
            <a:ext cx="2839203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8AAF93D-3230-4AAA-A854-5D6BB4D5EF21}"/>
              </a:ext>
            </a:extLst>
          </p:cNvPr>
          <p:cNvGrpSpPr/>
          <p:nvPr/>
        </p:nvGrpSpPr>
        <p:grpSpPr>
          <a:xfrm>
            <a:off x="5139940" y="4446875"/>
            <a:ext cx="520750" cy="632319"/>
            <a:chOff x="5139940" y="4650075"/>
            <a:chExt cx="520750" cy="632319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B09FB994-91A7-480A-8BD6-74852F304366}"/>
                </a:ext>
              </a:extLst>
            </p:cNvPr>
            <p:cNvSpPr/>
            <p:nvPr/>
          </p:nvSpPr>
          <p:spPr>
            <a:xfrm>
              <a:off x="5139940" y="5113446"/>
              <a:ext cx="168948" cy="1689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A7A8868-23F4-4538-8EA7-39BC8BAB0E04}"/>
                </a:ext>
              </a:extLst>
            </p:cNvPr>
            <p:cNvSpPr txBox="1"/>
            <p:nvPr/>
          </p:nvSpPr>
          <p:spPr>
            <a:xfrm>
              <a:off x="5162850" y="4650075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A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044C20FB-858E-4714-931F-73FDB01E88B2}"/>
              </a:ext>
            </a:extLst>
          </p:cNvPr>
          <p:cNvGrpSpPr/>
          <p:nvPr/>
        </p:nvGrpSpPr>
        <p:grpSpPr>
          <a:xfrm>
            <a:off x="5833991" y="3801589"/>
            <a:ext cx="516009" cy="571086"/>
            <a:chOff x="5833991" y="4004789"/>
            <a:chExt cx="516009" cy="57108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DE890C5-A5BB-4D1C-B940-C1D1E56A421E}"/>
                </a:ext>
              </a:extLst>
            </p:cNvPr>
            <p:cNvSpPr/>
            <p:nvPr/>
          </p:nvSpPr>
          <p:spPr>
            <a:xfrm>
              <a:off x="5833991" y="4406927"/>
              <a:ext cx="168948" cy="1689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A2436AF-4C2A-4883-B20B-DB560EB1CB2B}"/>
                </a:ext>
              </a:extLst>
            </p:cNvPr>
            <p:cNvSpPr txBox="1"/>
            <p:nvPr/>
          </p:nvSpPr>
          <p:spPr>
            <a:xfrm>
              <a:off x="5852160" y="4004789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B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0B91321-0BA8-4FC7-AC7A-966AD8495B5F}"/>
              </a:ext>
            </a:extLst>
          </p:cNvPr>
          <p:cNvGrpSpPr/>
          <p:nvPr/>
        </p:nvGrpSpPr>
        <p:grpSpPr>
          <a:xfrm>
            <a:off x="6535368" y="3012293"/>
            <a:ext cx="497840" cy="623929"/>
            <a:chOff x="6535368" y="3215493"/>
            <a:chExt cx="497840" cy="623929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5721A8E-01F2-437E-A78D-3DFFDDF1D455}"/>
                </a:ext>
              </a:extLst>
            </p:cNvPr>
            <p:cNvSpPr/>
            <p:nvPr/>
          </p:nvSpPr>
          <p:spPr>
            <a:xfrm>
              <a:off x="6564893" y="3670474"/>
              <a:ext cx="168948" cy="1689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89BA264-AA3F-4072-9FA8-D0270E5D5E31}"/>
                </a:ext>
              </a:extLst>
            </p:cNvPr>
            <p:cNvSpPr txBox="1"/>
            <p:nvPr/>
          </p:nvSpPr>
          <p:spPr>
            <a:xfrm>
              <a:off x="6535368" y="3215493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C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7C895F7-4AFB-497C-936A-BCD69BE038C7}"/>
              </a:ext>
            </a:extLst>
          </p:cNvPr>
          <p:cNvGrpSpPr/>
          <p:nvPr/>
        </p:nvGrpSpPr>
        <p:grpSpPr>
          <a:xfrm>
            <a:off x="7295795" y="2250106"/>
            <a:ext cx="497840" cy="649663"/>
            <a:chOff x="7295795" y="2453306"/>
            <a:chExt cx="497840" cy="64966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2A5B81CE-B7E4-4B1F-9235-013CECD26DE4}"/>
                </a:ext>
              </a:extLst>
            </p:cNvPr>
            <p:cNvSpPr/>
            <p:nvPr/>
          </p:nvSpPr>
          <p:spPr>
            <a:xfrm>
              <a:off x="7295795" y="2934021"/>
              <a:ext cx="168948" cy="1689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B372C3C-C1F2-4F74-AB31-37E3345A6FA9}"/>
                </a:ext>
              </a:extLst>
            </p:cNvPr>
            <p:cNvSpPr txBox="1"/>
            <p:nvPr/>
          </p:nvSpPr>
          <p:spPr>
            <a:xfrm>
              <a:off x="7295795" y="2453306"/>
              <a:ext cx="4978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vi-VN" sz="2000">
                  <a:solidFill>
                    <a:schemeClr val="bg2">
                      <a:lumMod val="25000"/>
                    </a:schemeClr>
                  </a:solidFill>
                </a:rPr>
                <a:t>D</a:t>
              </a:r>
              <a:endParaRPr lang="en-US" sz="200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7CB0AE21-5627-460D-B98B-C0FA9A51F800}"/>
              </a:ext>
            </a:extLst>
          </p:cNvPr>
          <p:cNvSpPr/>
          <p:nvPr/>
        </p:nvSpPr>
        <p:spPr>
          <a:xfrm>
            <a:off x="4418591" y="5631741"/>
            <a:ext cx="168948" cy="16894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FC1A891-B10F-4953-9974-A88BD25CFD97}"/>
              </a:ext>
            </a:extLst>
          </p:cNvPr>
          <p:cNvSpPr txBox="1"/>
          <p:nvPr/>
        </p:nvSpPr>
        <p:spPr>
          <a:xfrm>
            <a:off x="2247511" y="6236798"/>
            <a:ext cx="7172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/>
              <a:t>Hình 9.1: </a:t>
            </a:r>
            <a:r>
              <a:rPr lang="vi-VN" dirty="0"/>
              <a:t>Cách xác định các điểm có giá trị</a:t>
            </a:r>
            <a:r>
              <a:rPr lang="vi-VN" i="1" dirty="0"/>
              <a:t> t </a:t>
            </a:r>
            <a:r>
              <a:rPr lang="vi-VN" dirty="0"/>
              <a:t>và </a:t>
            </a:r>
            <a:r>
              <a:rPr lang="vi-VN" i="1" dirty="0"/>
              <a:t>s</a:t>
            </a:r>
            <a:r>
              <a:rPr lang="vi-VN" dirty="0"/>
              <a:t> từ bảng ghi số liệu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554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repeatCount="5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/>
      <p:bldP spid="36" grpId="0"/>
      <p:bldP spid="62" grpId="0" animBg="1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84DC7D6-54F2-4BBD-9779-74CCC52A1FF9}"/>
              </a:ext>
            </a:extLst>
          </p:cNvPr>
          <p:cNvCxnSpPr>
            <a:cxnSpLocks/>
            <a:stCxn id="55" idx="7"/>
            <a:endCxn id="53" idx="3"/>
          </p:cNvCxnSpPr>
          <p:nvPr/>
        </p:nvCxnSpPr>
        <p:spPr>
          <a:xfrm flipV="1">
            <a:off x="4562797" y="1747267"/>
            <a:ext cx="2757740" cy="278145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iamond 1">
            <a:extLst>
              <a:ext uri="{FF2B5EF4-FFF2-40B4-BE49-F238E27FC236}">
                <a16:creationId xmlns:a16="http://schemas.microsoft.com/office/drawing/2014/main" id="{9502433E-A301-455D-8F37-F5A76C68720E}"/>
              </a:ext>
            </a:extLst>
          </p:cNvPr>
          <p:cNvSpPr/>
          <p:nvPr/>
        </p:nvSpPr>
        <p:spPr>
          <a:xfrm>
            <a:off x="236525" y="295359"/>
            <a:ext cx="824696" cy="824696"/>
          </a:xfrm>
          <a:prstGeom prst="diamond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2400" b="1"/>
              <a:t>3</a:t>
            </a:r>
            <a:endParaRPr lang="en-US" sz="24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2170EB-AD75-4188-9662-463D8606A8B1}"/>
              </a:ext>
            </a:extLst>
          </p:cNvPr>
          <p:cNvSpPr txBox="1"/>
          <p:nvPr/>
        </p:nvSpPr>
        <p:spPr>
          <a:xfrm>
            <a:off x="1241608" y="350614"/>
            <a:ext cx="10533832" cy="816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200" dirty="0"/>
              <a:t>Nối các điểm đã vẽ như trên hình 9.2 gọi là </a:t>
            </a:r>
            <a:r>
              <a:rPr lang="vi-VN" sz="2200" b="1" dirty="0">
                <a:solidFill>
                  <a:srgbClr val="C00000"/>
                </a:solidFill>
              </a:rPr>
              <a:t>đồ thị quãng đường – thời gian </a:t>
            </a:r>
            <a:r>
              <a:rPr lang="vi-VN" sz="2200" dirty="0">
                <a:solidFill>
                  <a:schemeClr val="bg2">
                    <a:lumMod val="25000"/>
                  </a:schemeClr>
                </a:solidFill>
              </a:rPr>
              <a:t>của </a:t>
            </a:r>
            <a:r>
              <a:rPr lang="vi-VN" sz="2200" dirty="0"/>
              <a:t>ca nô.</a:t>
            </a:r>
            <a:endParaRPr lang="en-US" sz="22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A7F75C0-CA5C-4085-812B-D46BC1E072E7}"/>
              </a:ext>
            </a:extLst>
          </p:cNvPr>
          <p:cNvGrpSpPr/>
          <p:nvPr/>
        </p:nvGrpSpPr>
        <p:grpSpPr>
          <a:xfrm>
            <a:off x="3595412" y="1122346"/>
            <a:ext cx="5001176" cy="3889392"/>
            <a:chOff x="3595412" y="2250106"/>
            <a:chExt cx="5001176" cy="388939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343FAA8-642E-4B79-B885-06B2FAEBDCC0}"/>
                </a:ext>
              </a:extLst>
            </p:cNvPr>
            <p:cNvGrpSpPr/>
            <p:nvPr/>
          </p:nvGrpSpPr>
          <p:grpSpPr>
            <a:xfrm>
              <a:off x="3595412" y="2252447"/>
              <a:ext cx="5001176" cy="3887051"/>
              <a:chOff x="3730302" y="2539730"/>
              <a:chExt cx="5001176" cy="3887051"/>
            </a:xfrm>
          </p:grpSpPr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09D59396-9D03-458B-9A47-7210BE973385}"/>
                  </a:ext>
                </a:extLst>
              </p:cNvPr>
              <p:cNvCxnSpPr/>
              <p:nvPr/>
            </p:nvCxnSpPr>
            <p:spPr>
              <a:xfrm>
                <a:off x="4639214" y="2717362"/>
                <a:ext cx="0" cy="327600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30CF444C-B6B2-4933-B91F-E783E3F965EF}"/>
                  </a:ext>
                </a:extLst>
              </p:cNvPr>
              <p:cNvCxnSpPr/>
              <p:nvPr/>
            </p:nvCxnSpPr>
            <p:spPr>
              <a:xfrm>
                <a:off x="4639214" y="6013634"/>
                <a:ext cx="3600000" cy="0"/>
              </a:xfrm>
              <a:prstGeom prst="line">
                <a:avLst/>
              </a:prstGeom>
              <a:ln w="38100">
                <a:solidFill>
                  <a:srgbClr val="0070C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Oval 6">
                <a:extLst>
                  <a:ext uri="{FF2B5EF4-FFF2-40B4-BE49-F238E27FC236}">
                    <a16:creationId xmlns:a16="http://schemas.microsoft.com/office/drawing/2014/main" id="{ED43175F-D4A3-48FA-988D-C98FFB04EB45}"/>
                  </a:ext>
                </a:extLst>
              </p:cNvPr>
              <p:cNvSpPr/>
              <p:nvPr/>
            </p:nvSpPr>
            <p:spPr>
              <a:xfrm>
                <a:off x="4598700" y="5969820"/>
                <a:ext cx="87630" cy="8763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1F7D7BC-E4EC-4214-B7C9-44586463F6E3}"/>
                  </a:ext>
                </a:extLst>
              </p:cNvPr>
              <p:cNvSpPr txBox="1"/>
              <p:nvPr/>
            </p:nvSpPr>
            <p:spPr>
              <a:xfrm>
                <a:off x="4281706" y="5930998"/>
                <a:ext cx="3022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>
                    <a:solidFill>
                      <a:schemeClr val="bg2">
                        <a:lumMod val="25000"/>
                      </a:schemeClr>
                    </a:solidFill>
                  </a:rPr>
                  <a:t>O</a:t>
                </a:r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9019F81-82CC-49AD-A29A-FADD380D0C78}"/>
                  </a:ext>
                </a:extLst>
              </p:cNvPr>
              <p:cNvSpPr txBox="1"/>
              <p:nvPr/>
            </p:nvSpPr>
            <p:spPr>
              <a:xfrm>
                <a:off x="8062488" y="6057449"/>
                <a:ext cx="6689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t </a:t>
                </a:r>
                <a:r>
                  <a:rPr lang="vi-VN">
                    <a:solidFill>
                      <a:srgbClr val="C00000"/>
                    </a:solidFill>
                  </a:rPr>
                  <a:t>(h)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29CE545-6AF8-4AE8-A416-7BF1B9141BD6}"/>
                  </a:ext>
                </a:extLst>
              </p:cNvPr>
              <p:cNvSpPr txBox="1"/>
              <p:nvPr/>
            </p:nvSpPr>
            <p:spPr>
              <a:xfrm>
                <a:off x="3730302" y="2539730"/>
                <a:ext cx="8231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i="1">
                    <a:solidFill>
                      <a:srgbClr val="C00000"/>
                    </a:solidFill>
                  </a:rPr>
                  <a:t>s </a:t>
                </a:r>
                <a:r>
                  <a:rPr lang="vi-VN">
                    <a:solidFill>
                      <a:srgbClr val="C00000"/>
                    </a:solidFill>
                  </a:rPr>
                  <a:t>(km)</a:t>
                </a:r>
                <a:endParaRPr lang="en-US">
                  <a:solidFill>
                    <a:srgbClr val="C00000"/>
                  </a:solidFill>
                </a:endParaRPr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8B8CD1F5-97CD-42BF-A2F6-C70EA75C8C72}"/>
                  </a:ext>
                </a:extLst>
              </p:cNvPr>
              <p:cNvGrpSpPr/>
              <p:nvPr/>
            </p:nvGrpSpPr>
            <p:grpSpPr>
              <a:xfrm>
                <a:off x="5199797" y="5930998"/>
                <a:ext cx="302255" cy="495783"/>
                <a:chOff x="5220818" y="6340902"/>
                <a:chExt cx="302255" cy="495783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7372F5E-AE63-49C8-9CD5-368F42E0F7B7}"/>
                    </a:ext>
                  </a:extLst>
                </p:cNvPr>
                <p:cNvCxnSpPr/>
                <p:nvPr/>
              </p:nvCxnSpPr>
              <p:spPr>
                <a:xfrm>
                  <a:off x="537591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5A68D68-D2C3-4DCC-8C70-E54C68CB0A77}"/>
                    </a:ext>
                  </a:extLst>
                </p:cNvPr>
                <p:cNvSpPr txBox="1"/>
                <p:nvPr/>
              </p:nvSpPr>
              <p:spPr>
                <a:xfrm>
                  <a:off x="5220818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37669E59-8CDD-4F0B-A162-D52185180F2F}"/>
                  </a:ext>
                </a:extLst>
              </p:cNvPr>
              <p:cNvGrpSpPr/>
              <p:nvPr/>
            </p:nvGrpSpPr>
            <p:grpSpPr>
              <a:xfrm>
                <a:off x="5919436" y="5930998"/>
                <a:ext cx="302255" cy="495783"/>
                <a:chOff x="5940457" y="6340902"/>
                <a:chExt cx="302255" cy="495783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9FD1E9FD-C019-413D-913C-F136BE3FA7B5}"/>
                    </a:ext>
                  </a:extLst>
                </p:cNvPr>
                <p:cNvCxnSpPr/>
                <p:nvPr/>
              </p:nvCxnSpPr>
              <p:spPr>
                <a:xfrm>
                  <a:off x="609600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AB6405F9-ADA5-4210-97E7-A0A62AB67675}"/>
                    </a:ext>
                  </a:extLst>
                </p:cNvPr>
                <p:cNvSpPr txBox="1"/>
                <p:nvPr/>
              </p:nvSpPr>
              <p:spPr>
                <a:xfrm>
                  <a:off x="5940457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2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CAA45DE7-525C-49AE-842F-5F450CFE1724}"/>
                  </a:ext>
                </a:extLst>
              </p:cNvPr>
              <p:cNvGrpSpPr/>
              <p:nvPr/>
            </p:nvGrpSpPr>
            <p:grpSpPr>
              <a:xfrm>
                <a:off x="6639075" y="5930998"/>
                <a:ext cx="302255" cy="495783"/>
                <a:chOff x="6660096" y="6340902"/>
                <a:chExt cx="302255" cy="495783"/>
              </a:xfrm>
            </p:grpSpPr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2E018FA5-DFFE-486A-9B45-551F935839CF}"/>
                    </a:ext>
                  </a:extLst>
                </p:cNvPr>
                <p:cNvCxnSpPr/>
                <p:nvPr/>
              </p:nvCxnSpPr>
              <p:spPr>
                <a:xfrm>
                  <a:off x="681609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1CA86B4D-DF1C-4D00-9F87-E7C01C766920}"/>
                    </a:ext>
                  </a:extLst>
                </p:cNvPr>
                <p:cNvSpPr txBox="1"/>
                <p:nvPr/>
              </p:nvSpPr>
              <p:spPr>
                <a:xfrm>
                  <a:off x="6660096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49E7055-D088-4399-917B-72FFB4864C98}"/>
                  </a:ext>
                </a:extLst>
              </p:cNvPr>
              <p:cNvGrpSpPr/>
              <p:nvPr/>
            </p:nvGrpSpPr>
            <p:grpSpPr>
              <a:xfrm>
                <a:off x="7358714" y="5930998"/>
                <a:ext cx="302255" cy="495783"/>
                <a:chOff x="7379735" y="6340902"/>
                <a:chExt cx="302255" cy="495783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9A9C554E-94BC-44D5-8022-D37D418AD26E}"/>
                    </a:ext>
                  </a:extLst>
                </p:cNvPr>
                <p:cNvCxnSpPr/>
                <p:nvPr/>
              </p:nvCxnSpPr>
              <p:spPr>
                <a:xfrm>
                  <a:off x="7536180" y="6340902"/>
                  <a:ext cx="0" cy="154916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F024511F-9A89-48C1-9D4E-EBE2F66DC71E}"/>
                    </a:ext>
                  </a:extLst>
                </p:cNvPr>
                <p:cNvSpPr txBox="1"/>
                <p:nvPr/>
              </p:nvSpPr>
              <p:spPr>
                <a:xfrm>
                  <a:off x="7379735" y="6467353"/>
                  <a:ext cx="3022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798BE7D-D344-40FF-9F2B-9395D241D1E2}"/>
                  </a:ext>
                </a:extLst>
              </p:cNvPr>
              <p:cNvGrpSpPr/>
              <p:nvPr/>
            </p:nvGrpSpPr>
            <p:grpSpPr>
              <a:xfrm>
                <a:off x="4046818" y="5097338"/>
                <a:ext cx="675611" cy="369332"/>
                <a:chOff x="4067839" y="5507242"/>
                <a:chExt cx="675611" cy="369332"/>
              </a:xfrm>
            </p:grpSpPr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87E0B7B6-4187-4982-AA6F-4A27AF1C8870}"/>
                    </a:ext>
                  </a:extLst>
                </p:cNvPr>
                <p:cNvCxnSpPr/>
                <p:nvPr/>
              </p:nvCxnSpPr>
              <p:spPr>
                <a:xfrm>
                  <a:off x="4574502" y="569190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BFF5E44-1103-48A8-8540-9D4AF38E7532}"/>
                    </a:ext>
                  </a:extLst>
                </p:cNvPr>
                <p:cNvSpPr txBox="1"/>
                <p:nvPr/>
              </p:nvSpPr>
              <p:spPr>
                <a:xfrm>
                  <a:off x="4067839" y="5507242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15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E114C59A-6A84-4997-9FA1-1E63756B9962}"/>
                  </a:ext>
                </a:extLst>
              </p:cNvPr>
              <p:cNvGrpSpPr/>
              <p:nvPr/>
            </p:nvGrpSpPr>
            <p:grpSpPr>
              <a:xfrm>
                <a:off x="4037878" y="4377524"/>
                <a:ext cx="684551" cy="369332"/>
                <a:chOff x="4058899" y="4787428"/>
                <a:chExt cx="684551" cy="369332"/>
              </a:xfrm>
            </p:grpSpPr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4ED75AB2-F1FC-4C4A-A481-AB0791CEEA49}"/>
                    </a:ext>
                  </a:extLst>
                </p:cNvPr>
                <p:cNvCxnSpPr/>
                <p:nvPr/>
              </p:nvCxnSpPr>
              <p:spPr>
                <a:xfrm>
                  <a:off x="4574502" y="497181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FFF1089-9B95-4ED7-975F-B6CCCB5729E9}"/>
                    </a:ext>
                  </a:extLst>
                </p:cNvPr>
                <p:cNvSpPr txBox="1"/>
                <p:nvPr/>
              </p:nvSpPr>
              <p:spPr>
                <a:xfrm>
                  <a:off x="4058899" y="4787428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30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ADD23B16-EE56-47D7-83AB-EAE6F5816CC6}"/>
                  </a:ext>
                </a:extLst>
              </p:cNvPr>
              <p:cNvGrpSpPr/>
              <p:nvPr/>
            </p:nvGrpSpPr>
            <p:grpSpPr>
              <a:xfrm>
                <a:off x="4028938" y="3657710"/>
                <a:ext cx="693491" cy="369332"/>
                <a:chOff x="4049959" y="4067614"/>
                <a:chExt cx="693491" cy="369332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6BB05047-CAA3-4AC9-A86E-46306656B7CF}"/>
                    </a:ext>
                  </a:extLst>
                </p:cNvPr>
                <p:cNvCxnSpPr/>
                <p:nvPr/>
              </p:nvCxnSpPr>
              <p:spPr>
                <a:xfrm>
                  <a:off x="4574502" y="425172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51C41021-76B3-4909-B525-6D723AD8A228}"/>
                    </a:ext>
                  </a:extLst>
                </p:cNvPr>
                <p:cNvSpPr txBox="1"/>
                <p:nvPr/>
              </p:nvSpPr>
              <p:spPr>
                <a:xfrm>
                  <a:off x="4049959" y="4067614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45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5A7F927C-455C-4BF9-96B7-21B7F090EAE1}"/>
                  </a:ext>
                </a:extLst>
              </p:cNvPr>
              <p:cNvGrpSpPr/>
              <p:nvPr/>
            </p:nvGrpSpPr>
            <p:grpSpPr>
              <a:xfrm>
                <a:off x="4026094" y="2937896"/>
                <a:ext cx="696335" cy="369332"/>
                <a:chOff x="4047115" y="3347800"/>
                <a:chExt cx="696335" cy="369332"/>
              </a:xfrm>
            </p:grpSpPr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A38C2A5B-0A88-450F-8FE0-4020BA0BA403}"/>
                    </a:ext>
                  </a:extLst>
                </p:cNvPr>
                <p:cNvCxnSpPr/>
                <p:nvPr/>
              </p:nvCxnSpPr>
              <p:spPr>
                <a:xfrm>
                  <a:off x="4574502" y="3531638"/>
                  <a:ext cx="168948" cy="0"/>
                </a:xfrm>
                <a:prstGeom prst="line">
                  <a:avLst/>
                </a:prstGeom>
                <a:ln w="28575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D1A1523C-12C1-4124-B9EE-9CA0A0A8AB24}"/>
                    </a:ext>
                  </a:extLst>
                </p:cNvPr>
                <p:cNvSpPr txBox="1"/>
                <p:nvPr/>
              </p:nvSpPr>
              <p:spPr>
                <a:xfrm>
                  <a:off x="4047115" y="3347800"/>
                  <a:ext cx="51560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vi-VN">
                      <a:solidFill>
                        <a:schemeClr val="bg2">
                          <a:lumMod val="25000"/>
                        </a:schemeClr>
                      </a:solidFill>
                    </a:rPr>
                    <a:t>60</a:t>
                  </a:r>
                  <a:endParaRPr lang="en-US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D0F982F-F3A5-4D02-A008-C4536105D2A2}"/>
                </a:ext>
              </a:extLst>
            </p:cNvPr>
            <p:cNvCxnSpPr/>
            <p:nvPr/>
          </p:nvCxnSpPr>
          <p:spPr>
            <a:xfrm flipV="1">
              <a:off x="5219999" y="4994721"/>
              <a:ext cx="0" cy="570419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78EF4D5-C692-42F0-8CD5-4B5CD805773E}"/>
                </a:ext>
              </a:extLst>
            </p:cNvPr>
            <p:cNvCxnSpPr/>
            <p:nvPr/>
          </p:nvCxnSpPr>
          <p:spPr>
            <a:xfrm flipH="1">
              <a:off x="4663440" y="4994721"/>
              <a:ext cx="556559" cy="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4D5009E-7390-4CDE-93E3-5523DE7DF2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40089" y="4274631"/>
              <a:ext cx="0" cy="1290509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B33D37F-40AA-43DF-BEFB-BBFA1A8933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1200" y="4274631"/>
              <a:ext cx="1278889" cy="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887CFF4B-14B6-493B-BF71-A15732B393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60179" y="3554541"/>
              <a:ext cx="0" cy="201060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4848042-8E27-4855-B0F6-5ED3EE7B52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661201" y="3554541"/>
              <a:ext cx="1998978" cy="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A2D22DA-4A3B-46F1-83E6-F0816A74DE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0269" y="2834451"/>
              <a:ext cx="0" cy="273069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7066536-F758-46C8-A661-B630B7F191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41066" y="2834451"/>
              <a:ext cx="2839203" cy="0"/>
            </a:xfrm>
            <a:prstGeom prst="line">
              <a:avLst/>
            </a:prstGeom>
            <a:ln w="28575">
              <a:solidFill>
                <a:srgbClr val="007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E8B4ED72-9A5F-4F82-AE01-1D81C81BC926}"/>
                </a:ext>
              </a:extLst>
            </p:cNvPr>
            <p:cNvGrpSpPr/>
            <p:nvPr/>
          </p:nvGrpSpPr>
          <p:grpSpPr>
            <a:xfrm>
              <a:off x="5139940" y="4446875"/>
              <a:ext cx="520750" cy="632319"/>
              <a:chOff x="5139940" y="4650075"/>
              <a:chExt cx="520750" cy="632319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08C93CA9-9FFE-49D9-A5EE-B59A76697EE7}"/>
                  </a:ext>
                </a:extLst>
              </p:cNvPr>
              <p:cNvSpPr/>
              <p:nvPr/>
            </p:nvSpPr>
            <p:spPr>
              <a:xfrm>
                <a:off x="5139940" y="5113446"/>
                <a:ext cx="168948" cy="16894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0CA759BB-4028-4F22-B934-4858F15296E9}"/>
                  </a:ext>
                </a:extLst>
              </p:cNvPr>
              <p:cNvSpPr txBox="1"/>
              <p:nvPr/>
            </p:nvSpPr>
            <p:spPr>
              <a:xfrm>
                <a:off x="5162850" y="4650075"/>
                <a:ext cx="497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sz="2000">
                    <a:solidFill>
                      <a:schemeClr val="bg2">
                        <a:lumMod val="25000"/>
                      </a:schemeClr>
                    </a:solidFill>
                  </a:rPr>
                  <a:t>A</a:t>
                </a:r>
                <a:endParaRPr lang="en-US" sz="20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C47EF2E-0D32-4EB0-A700-A997F06019CE}"/>
                </a:ext>
              </a:extLst>
            </p:cNvPr>
            <p:cNvGrpSpPr/>
            <p:nvPr/>
          </p:nvGrpSpPr>
          <p:grpSpPr>
            <a:xfrm>
              <a:off x="5833991" y="3801589"/>
              <a:ext cx="516009" cy="571086"/>
              <a:chOff x="5833991" y="4004789"/>
              <a:chExt cx="516009" cy="57108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5B28F51-0388-412B-A306-6006AE19EFA3}"/>
                  </a:ext>
                </a:extLst>
              </p:cNvPr>
              <p:cNvSpPr/>
              <p:nvPr/>
            </p:nvSpPr>
            <p:spPr>
              <a:xfrm>
                <a:off x="5833991" y="4406927"/>
                <a:ext cx="168948" cy="16894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E82BEF7-4CF2-4EAA-B54B-688A2D82C637}"/>
                  </a:ext>
                </a:extLst>
              </p:cNvPr>
              <p:cNvSpPr txBox="1"/>
              <p:nvPr/>
            </p:nvSpPr>
            <p:spPr>
              <a:xfrm>
                <a:off x="5852160" y="4004789"/>
                <a:ext cx="497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sz="2000">
                    <a:solidFill>
                      <a:schemeClr val="bg2">
                        <a:lumMod val="25000"/>
                      </a:schemeClr>
                    </a:solidFill>
                  </a:rPr>
                  <a:t>B</a:t>
                </a:r>
                <a:endParaRPr lang="en-US" sz="20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99E3F05E-243D-4DA1-9F5B-2CE4D847A180}"/>
                </a:ext>
              </a:extLst>
            </p:cNvPr>
            <p:cNvGrpSpPr/>
            <p:nvPr/>
          </p:nvGrpSpPr>
          <p:grpSpPr>
            <a:xfrm>
              <a:off x="6535368" y="3012293"/>
              <a:ext cx="497840" cy="623929"/>
              <a:chOff x="6535368" y="3215493"/>
              <a:chExt cx="497840" cy="623929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6065824C-DAC6-4B13-A100-8A9C604399AA}"/>
                  </a:ext>
                </a:extLst>
              </p:cNvPr>
              <p:cNvSpPr/>
              <p:nvPr/>
            </p:nvSpPr>
            <p:spPr>
              <a:xfrm>
                <a:off x="6564893" y="3670474"/>
                <a:ext cx="168948" cy="16894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6E1D9FD-E7EF-4777-8D77-D6B910845F7F}"/>
                  </a:ext>
                </a:extLst>
              </p:cNvPr>
              <p:cNvSpPr txBox="1"/>
              <p:nvPr/>
            </p:nvSpPr>
            <p:spPr>
              <a:xfrm>
                <a:off x="6535368" y="3215493"/>
                <a:ext cx="497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sz="2000">
                    <a:solidFill>
                      <a:schemeClr val="bg2">
                        <a:lumMod val="25000"/>
                      </a:schemeClr>
                    </a:solidFill>
                  </a:rPr>
                  <a:t>C</a:t>
                </a:r>
                <a:endParaRPr lang="en-US" sz="20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018D4A3F-6E38-4643-8209-72EC1634DDF3}"/>
                </a:ext>
              </a:extLst>
            </p:cNvPr>
            <p:cNvGrpSpPr/>
            <p:nvPr/>
          </p:nvGrpSpPr>
          <p:grpSpPr>
            <a:xfrm>
              <a:off x="7295795" y="2250106"/>
              <a:ext cx="497840" cy="649663"/>
              <a:chOff x="7295795" y="2453306"/>
              <a:chExt cx="497840" cy="649663"/>
            </a:xfrm>
          </p:grpSpPr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F9CC3F20-0215-49A1-9712-D6E2D64E8798}"/>
                  </a:ext>
                </a:extLst>
              </p:cNvPr>
              <p:cNvSpPr/>
              <p:nvPr/>
            </p:nvSpPr>
            <p:spPr>
              <a:xfrm>
                <a:off x="7295795" y="2934021"/>
                <a:ext cx="168948" cy="168948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C3FD2D9-C0B2-4FAF-AFCA-9A21C006926A}"/>
                  </a:ext>
                </a:extLst>
              </p:cNvPr>
              <p:cNvSpPr txBox="1"/>
              <p:nvPr/>
            </p:nvSpPr>
            <p:spPr>
              <a:xfrm>
                <a:off x="7295795" y="2453306"/>
                <a:ext cx="497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vi-VN" sz="2000">
                    <a:solidFill>
                      <a:schemeClr val="bg2">
                        <a:lumMod val="25000"/>
                      </a:schemeClr>
                    </a:solidFill>
                  </a:rPr>
                  <a:t>D</a:t>
                </a:r>
                <a:endParaRPr lang="en-US" sz="200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p:grp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2500058-2723-41AC-A88E-C3C879628535}"/>
                </a:ext>
              </a:extLst>
            </p:cNvPr>
            <p:cNvSpPr/>
            <p:nvPr/>
          </p:nvSpPr>
          <p:spPr>
            <a:xfrm>
              <a:off x="4418591" y="5631741"/>
              <a:ext cx="168948" cy="16894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4F95440E-310A-4414-A2D7-92C354A0372C}"/>
              </a:ext>
            </a:extLst>
          </p:cNvPr>
          <p:cNvSpPr txBox="1"/>
          <p:nvPr/>
        </p:nvSpPr>
        <p:spPr>
          <a:xfrm>
            <a:off x="3322938" y="5142301"/>
            <a:ext cx="554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>
                <a:solidFill>
                  <a:schemeClr val="bg2">
                    <a:lumMod val="25000"/>
                  </a:schemeClr>
                </a:solidFill>
              </a:rPr>
              <a:t>Hình 9.2: Đồ thị quãng đường – thời gian của ca nô</a:t>
            </a:r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5A491B7-F5DA-4939-AAF5-7034C42C1718}"/>
              </a:ext>
            </a:extLst>
          </p:cNvPr>
          <p:cNvSpPr txBox="1"/>
          <p:nvPr/>
        </p:nvSpPr>
        <p:spPr>
          <a:xfrm>
            <a:off x="594600" y="5669621"/>
            <a:ext cx="11419447" cy="882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vi-VN" sz="2400" b="1" dirty="0">
                <a:solidFill>
                  <a:srgbClr val="C00000"/>
                </a:solidFill>
              </a:rPr>
              <a:t>Đồ thị quãng đường – thời gian </a:t>
            </a:r>
            <a:r>
              <a:rPr lang="vi-VN" sz="2400" dirty="0"/>
              <a:t>mô tả chuyển động của vật </a:t>
            </a:r>
            <a:r>
              <a:rPr lang="vi-VN" sz="2400" b="1" dirty="0">
                <a:solidFill>
                  <a:srgbClr val="0070C0"/>
                </a:solidFill>
              </a:rPr>
              <a:t>trực quan hơn </a:t>
            </a:r>
            <a:r>
              <a:rPr lang="vi-VN" sz="2400" dirty="0">
                <a:solidFill>
                  <a:schemeClr val="bg2">
                    <a:lumMod val="25000"/>
                  </a:schemeClr>
                </a:solidFill>
              </a:rPr>
              <a:t>so với </a:t>
            </a:r>
            <a:r>
              <a:rPr lang="vi-VN" sz="2400" b="1" dirty="0">
                <a:solidFill>
                  <a:srgbClr val="7030A0"/>
                </a:solidFill>
              </a:rPr>
              <a:t>bảng ghi số liệu</a:t>
            </a:r>
            <a:r>
              <a:rPr lang="vi-VN" sz="2400" dirty="0">
                <a:solidFill>
                  <a:srgbClr val="7030A0"/>
                </a:solidFill>
              </a:rPr>
              <a:t> </a:t>
            </a:r>
            <a:r>
              <a:rPr lang="vi-VN" sz="2400" dirty="0"/>
              <a:t>về quãng đường đi được theo thời gian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5772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6" grpId="0"/>
      <p:bldP spid="6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2465</Words>
  <Application>Microsoft Office PowerPoint</Application>
  <PresentationFormat>Widescreen</PresentationFormat>
  <Paragraphs>492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Arial (Body)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HQV</dc:creator>
  <cp:lastModifiedBy>DELL</cp:lastModifiedBy>
  <cp:revision>53</cp:revision>
  <dcterms:created xsi:type="dcterms:W3CDTF">2022-04-17T09:30:56Z</dcterms:created>
  <dcterms:modified xsi:type="dcterms:W3CDTF">2022-04-25T16:46:35Z</dcterms:modified>
</cp:coreProperties>
</file>