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7" r:id="rId3"/>
    <p:sldId id="301" r:id="rId4"/>
    <p:sldId id="305" r:id="rId5"/>
    <p:sldId id="262" r:id="rId6"/>
    <p:sldId id="264" r:id="rId7"/>
    <p:sldId id="287" r:id="rId8"/>
    <p:sldId id="288" r:id="rId9"/>
    <p:sldId id="289" r:id="rId10"/>
    <p:sldId id="291" r:id="rId11"/>
    <p:sldId id="302" r:id="rId12"/>
    <p:sldId id="293" r:id="rId13"/>
    <p:sldId id="292" r:id="rId14"/>
    <p:sldId id="306" r:id="rId15"/>
    <p:sldId id="280" r:id="rId16"/>
    <p:sldId id="282" r:id="rId17"/>
    <p:sldId id="284" r:id="rId18"/>
    <p:sldId id="294" r:id="rId19"/>
    <p:sldId id="278" r:id="rId20"/>
    <p:sldId id="297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9900"/>
    <a:srgbClr val="7B3BAB"/>
    <a:srgbClr val="9900FF"/>
    <a:srgbClr val="CC99FF"/>
    <a:srgbClr val="66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8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E75D86E3-9341-42D3-A0FC-77E762C33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D86E3-9341-42D3-A0FC-77E762C331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7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14C4-551A-471C-8C49-864419892A00}" type="slidenum">
              <a:rPr lang="en-US"/>
              <a:pPr/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2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5D86E3-9341-42D3-A0FC-77E762C331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205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8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9B273BDF-6688-470F-85C5-0E994C46C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DEAB-8DBE-4D7C-8415-7D4CCBF78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21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3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6F68-81A7-477C-AE0C-1FEEDC844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4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66C2C7A-D675-4C98-9BAB-04BDD0E0E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273BDF-6688-470F-85C5-0E994C46C9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E56F-77D8-484E-B7DA-D363F716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8A1B-269E-44F8-AFC7-3B70AF5282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2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1E38-40BE-4AB2-B213-444D51C25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4D7C-287B-4BE6-8D3C-06F22BC0C4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6E-B617-4774-8E12-1F73C8E47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7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6DCB-D00B-4B46-AFBD-E3AE7BED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E56F-77D8-484E-B7DA-D363F7169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D2A-C097-4344-8FD5-1E95CF70FB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3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87CE-9F0B-4E67-8A6C-B507237F6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1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3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2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4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DEAB-8DBE-4D7C-8415-7D4CCBF78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5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F68-81A7-477C-AE0C-1FEEDC844D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7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8A1B-269E-44F8-AFC7-3B70AF528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1E38-40BE-4AB2-B213-444D51C25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24D7C-287B-4BE6-8D3C-06F22BC0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00C6E-B617-4774-8E12-1F73C8E47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6DCB-D00B-4B46-AFBD-E3AE7BEDA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2D2A-C097-4344-8FD5-1E95CF70F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A87CE-9F0B-4E67-8A6C-B507237F6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4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fld id="{12B70E87-38B1-4FE9-9418-22A5C66E6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gas-properties_vi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gray">
          <a:xfrm>
            <a:off x="4540929" y="2064431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438400" y="1599045"/>
            <a:ext cx="1548226" cy="1231052"/>
            <a:chOff x="2080" y="896"/>
            <a:chExt cx="1004" cy="805"/>
          </a:xfrm>
        </p:grpSpPr>
        <p:sp>
          <p:nvSpPr>
            <p:cNvPr id="4113" name="Oval 17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4" name="Oval 18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gray">
            <a:xfrm>
              <a:off x="2150" y="1133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6" name="Oval 20"/>
            <p:cNvSpPr>
              <a:spLocks noChangeArrowheads="1"/>
            </p:cNvSpPr>
            <p:nvPr/>
          </p:nvSpPr>
          <p:spPr bwMode="gray">
            <a:xfrm>
              <a:off x="2151" y="1134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7" name="Oval 21"/>
            <p:cNvSpPr>
              <a:spLocks noChangeArrowheads="1"/>
            </p:cNvSpPr>
            <p:nvPr/>
          </p:nvSpPr>
          <p:spPr bwMode="gray">
            <a:xfrm>
              <a:off x="2196" y="1132"/>
              <a:ext cx="840" cy="3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4119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2" name="Oval 2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23" name="Text Box 27"/>
            <p:cNvSpPr txBox="1">
              <a:spLocks noChangeArrowheads="1"/>
            </p:cNvSpPr>
            <p:nvPr/>
          </p:nvSpPr>
          <p:spPr bwMode="gray">
            <a:xfrm>
              <a:off x="2322" y="1153"/>
              <a:ext cx="625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1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5268687" y="1609321"/>
            <a:ext cx="1567542" cy="1203745"/>
            <a:chOff x="3631" y="896"/>
            <a:chExt cx="1073" cy="805"/>
          </a:xfrm>
        </p:grpSpPr>
        <p:sp>
          <p:nvSpPr>
            <p:cNvPr id="4125" name="Oval 29"/>
            <p:cNvSpPr>
              <a:spLocks noChangeArrowheads="1"/>
            </p:cNvSpPr>
            <p:nvPr/>
          </p:nvSpPr>
          <p:spPr bwMode="gray">
            <a:xfrm>
              <a:off x="3631" y="1129"/>
              <a:ext cx="178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6" name="Oval 30"/>
            <p:cNvSpPr>
              <a:spLocks noChangeArrowheads="1"/>
            </p:cNvSpPr>
            <p:nvPr/>
          </p:nvSpPr>
          <p:spPr bwMode="gray">
            <a:xfrm>
              <a:off x="3631" y="1129"/>
              <a:ext cx="107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7" name="Oval 31"/>
            <p:cNvSpPr>
              <a:spLocks noChangeArrowheads="1"/>
            </p:cNvSpPr>
            <p:nvPr/>
          </p:nvSpPr>
          <p:spPr bwMode="gray">
            <a:xfrm>
              <a:off x="3701" y="1129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8" name="Oval 32"/>
            <p:cNvSpPr>
              <a:spLocks noChangeArrowheads="1"/>
            </p:cNvSpPr>
            <p:nvPr/>
          </p:nvSpPr>
          <p:spPr bwMode="gray">
            <a:xfrm>
              <a:off x="3717" y="1134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gray">
            <a:xfrm>
              <a:off x="3751" y="1128"/>
              <a:ext cx="841" cy="34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30" name="Group 34"/>
            <p:cNvGrpSpPr>
              <a:grpSpLocks/>
            </p:cNvGrpSpPr>
            <p:nvPr/>
          </p:nvGrpSpPr>
          <p:grpSpPr bwMode="auto">
            <a:xfrm>
              <a:off x="3766" y="896"/>
              <a:ext cx="814" cy="805"/>
              <a:chOff x="4166" y="1706"/>
              <a:chExt cx="1252" cy="1252"/>
            </a:xfrm>
          </p:grpSpPr>
          <p:sp>
            <p:nvSpPr>
              <p:cNvPr id="4131" name="Oval 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32" name="Oval 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33" name="Oval 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34" name="Oval 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35" name="Text Box 39"/>
            <p:cNvSpPr txBox="1">
              <a:spLocks noChangeArrowheads="1"/>
            </p:cNvSpPr>
            <p:nvPr/>
          </p:nvSpPr>
          <p:spPr bwMode="gray">
            <a:xfrm>
              <a:off x="3876" y="1153"/>
              <a:ext cx="660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2</a:t>
              </a:r>
            </a:p>
          </p:txBody>
        </p:sp>
      </p:grpSp>
      <p:sp>
        <p:nvSpPr>
          <p:cNvPr id="4136" name="AutoShape 40"/>
          <p:cNvSpPr>
            <a:spLocks noChangeArrowheads="1"/>
          </p:cNvSpPr>
          <p:nvPr/>
        </p:nvSpPr>
        <p:spPr bwMode="auto">
          <a:xfrm>
            <a:off x="2015676" y="3077033"/>
            <a:ext cx="8042729" cy="2960915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/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cá</a:t>
            </a:r>
            <a:r>
              <a:rPr lang="vi-VN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c phân tử khí chuyển động càng nhanh thì</a:t>
            </a:r>
            <a:endParaRPr lang="en-US" sz="28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514350" indent="-514350" eaLnBrk="1" hangingPunct="1">
              <a:buAutoNum type="alphaU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giảm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514350" indent="-514350" eaLnBrk="1" hangingPunct="1">
              <a:buAutoNum type="alphaU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514350" indent="-514350" eaLnBrk="1" hangingPunct="1">
              <a:buAutoNum type="alphaU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tăng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514350" indent="-514350" eaLnBrk="1" hangingPunct="1">
              <a:buAutoNum type="alphaUcPeriod"/>
            </a:pP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Tất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cả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đều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sai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.</a:t>
            </a:r>
            <a:endParaRPr lang="en-US" sz="2800" b="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1901376" y="3034206"/>
            <a:ext cx="8157029" cy="3013528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vỏ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kín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Ôxi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lít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Vậy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lít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ôxi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</a:rPr>
              <a:t>Ôxi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1600200" y="457200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effectLst/>
                <a:latin typeface="Times New Roman" pitchFamily="18" charset="0"/>
              </a:rPr>
              <a:t>CÂU HỎI KIỂM TRA BÀI CŨ </a:t>
            </a: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7950206" y="1608174"/>
            <a:ext cx="1456555" cy="1196359"/>
            <a:chOff x="2080" y="896"/>
            <a:chExt cx="1004" cy="805"/>
          </a:xfrm>
        </p:grpSpPr>
        <p:sp>
          <p:nvSpPr>
            <p:cNvPr id="31" name="Oval 17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gray">
            <a:xfrm>
              <a:off x="2150" y="1128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gray">
            <a:xfrm>
              <a:off x="2151" y="1129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gray">
            <a:xfrm>
              <a:off x="2196" y="1127"/>
              <a:ext cx="840" cy="34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38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2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 Box 27"/>
            <p:cNvSpPr txBox="1">
              <a:spLocks noChangeArrowheads="1"/>
            </p:cNvSpPr>
            <p:nvPr/>
          </p:nvSpPr>
          <p:spPr bwMode="gray">
            <a:xfrm>
              <a:off x="2293" y="1153"/>
              <a:ext cx="664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</a:rPr>
                <a:t> 3</a:t>
              </a:r>
            </a:p>
          </p:txBody>
        </p:sp>
      </p:grpSp>
      <p:sp>
        <p:nvSpPr>
          <p:cNvPr id="43" name="AutoShape 2"/>
          <p:cNvSpPr>
            <a:spLocks noChangeArrowheads="1"/>
          </p:cNvSpPr>
          <p:nvPr/>
        </p:nvSpPr>
        <p:spPr bwMode="gray">
          <a:xfrm>
            <a:off x="7255101" y="2064432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2125896" y="4702634"/>
            <a:ext cx="530225" cy="49348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1914693" y="3040749"/>
            <a:ext cx="8149772" cy="3084285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hỗn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loạn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chạm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áp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suất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36" grpId="0" animBg="1"/>
      <p:bldP spid="4137" grpId="0" uiExpand="1" build="allAtOnce" animBg="1"/>
      <p:bldP spid="4139" grpId="0"/>
      <p:bldP spid="43" grpId="0" animBg="1"/>
      <p:bldP spid="45" grpId="0" animBg="1"/>
      <p:bldP spid="45" grpId="1" animBg="1"/>
      <p:bldP spid="46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ĐỊNH LUẬT BÔILƠ – MARIÔT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010" y="1396410"/>
            <a:ext cx="3516086" cy="3010787"/>
          </a:xfrm>
          <a:prstGeom prst="rect">
            <a:avLst/>
          </a:prstGeom>
          <a:solidFill>
            <a:schemeClr val="bg1"/>
          </a:solidFill>
          <a:ln w="158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5220" y="4537776"/>
            <a:ext cx="50117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Robert Boyle (1627-1691)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 năm 1659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ều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bố nó vào năm 1662.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39037" y="1416080"/>
            <a:ext cx="3996762" cy="2991118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292263" y="4536313"/>
            <a:ext cx="5089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Edme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Mariotte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(1620-1684)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1676.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739254" y="1578768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IV.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Đường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đẳng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nhiệt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3357" name="Rectangle 109"/>
          <p:cNvSpPr>
            <a:spLocks noChangeArrowheads="1"/>
          </p:cNvSpPr>
          <p:nvPr/>
        </p:nvSpPr>
        <p:spPr bwMode="auto">
          <a:xfrm>
            <a:off x="584326" y="2258065"/>
            <a:ext cx="10620486" cy="10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(T)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  <a:endParaRPr lang="en-US" sz="27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08800" y="1485106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IV.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Đường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đẳng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nhiệt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2331" name="Group 107"/>
          <p:cNvGrpSpPr>
            <a:grpSpLocks/>
          </p:cNvGrpSpPr>
          <p:nvPr/>
        </p:nvGrpSpPr>
        <p:grpSpPr bwMode="auto">
          <a:xfrm>
            <a:off x="7577143" y="3503613"/>
            <a:ext cx="1406525" cy="1212850"/>
            <a:chOff x="3813" y="2207"/>
            <a:chExt cx="886" cy="764"/>
          </a:xfrm>
        </p:grpSpPr>
        <p:sp>
          <p:nvSpPr>
            <p:cNvPr id="52258" name="Freeform 34"/>
            <p:cNvSpPr>
              <a:spLocks/>
            </p:cNvSpPr>
            <p:nvPr/>
          </p:nvSpPr>
          <p:spPr bwMode="auto">
            <a:xfrm>
              <a:off x="3813" y="2207"/>
              <a:ext cx="272" cy="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96"/>
                </a:cxn>
                <a:cxn ang="0">
                  <a:pos x="348" y="198"/>
                </a:cxn>
                <a:cxn ang="0">
                  <a:pos x="522" y="288"/>
                </a:cxn>
                <a:cxn ang="0">
                  <a:pos x="612" y="330"/>
                </a:cxn>
                <a:cxn ang="0">
                  <a:pos x="696" y="372"/>
                </a:cxn>
              </a:cxnLst>
              <a:rect l="0" t="0" r="r" b="b"/>
              <a:pathLst>
                <a:path w="696" h="372">
                  <a:moveTo>
                    <a:pt x="0" y="0"/>
                  </a:moveTo>
                  <a:lnTo>
                    <a:pt x="174" y="96"/>
                  </a:lnTo>
                  <a:lnTo>
                    <a:pt x="348" y="198"/>
                  </a:lnTo>
                  <a:lnTo>
                    <a:pt x="522" y="288"/>
                  </a:lnTo>
                  <a:lnTo>
                    <a:pt x="612" y="330"/>
                  </a:lnTo>
                  <a:lnTo>
                    <a:pt x="696" y="37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5"/>
            <p:cNvSpPr>
              <a:spLocks/>
            </p:cNvSpPr>
            <p:nvPr/>
          </p:nvSpPr>
          <p:spPr bwMode="auto">
            <a:xfrm>
              <a:off x="4102" y="2722"/>
              <a:ext cx="288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66"/>
                </a:cxn>
                <a:cxn ang="0">
                  <a:pos x="342" y="126"/>
                </a:cxn>
                <a:cxn ang="0">
                  <a:pos x="516" y="174"/>
                </a:cxn>
                <a:cxn ang="0">
                  <a:pos x="690" y="222"/>
                </a:cxn>
              </a:cxnLst>
              <a:rect l="0" t="0" r="r" b="b"/>
              <a:pathLst>
                <a:path w="690" h="222">
                  <a:moveTo>
                    <a:pt x="0" y="0"/>
                  </a:moveTo>
                  <a:lnTo>
                    <a:pt x="174" y="66"/>
                  </a:lnTo>
                  <a:lnTo>
                    <a:pt x="342" y="126"/>
                  </a:lnTo>
                  <a:lnTo>
                    <a:pt x="516" y="174"/>
                  </a:lnTo>
                  <a:lnTo>
                    <a:pt x="690" y="22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6"/>
            <p:cNvSpPr>
              <a:spLocks/>
            </p:cNvSpPr>
            <p:nvPr/>
          </p:nvSpPr>
          <p:spPr bwMode="auto">
            <a:xfrm>
              <a:off x="4390" y="2894"/>
              <a:ext cx="309" cy="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4" y="42"/>
                </a:cxn>
                <a:cxn ang="0">
                  <a:pos x="348" y="78"/>
                </a:cxn>
                <a:cxn ang="0">
                  <a:pos x="522" y="108"/>
                </a:cxn>
                <a:cxn ang="0">
                  <a:pos x="696" y="144"/>
                </a:cxn>
              </a:cxnLst>
              <a:rect l="0" t="0" r="r" b="b"/>
              <a:pathLst>
                <a:path w="696" h="144">
                  <a:moveTo>
                    <a:pt x="0" y="0"/>
                  </a:moveTo>
                  <a:lnTo>
                    <a:pt x="174" y="42"/>
                  </a:lnTo>
                  <a:lnTo>
                    <a:pt x="348" y="78"/>
                  </a:lnTo>
                  <a:lnTo>
                    <a:pt x="522" y="108"/>
                  </a:lnTo>
                  <a:lnTo>
                    <a:pt x="696" y="14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1" name="Oval 37"/>
          <p:cNvSpPr>
            <a:spLocks noChangeArrowheads="1"/>
          </p:cNvSpPr>
          <p:nvPr/>
        </p:nvSpPr>
        <p:spPr bwMode="auto">
          <a:xfrm>
            <a:off x="7543800" y="3503613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2" name="Oval 38"/>
          <p:cNvSpPr>
            <a:spLocks noChangeArrowheads="1"/>
          </p:cNvSpPr>
          <p:nvPr/>
        </p:nvSpPr>
        <p:spPr bwMode="auto">
          <a:xfrm>
            <a:off x="8004175" y="4284668"/>
            <a:ext cx="57150" cy="587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3" name="Oval 39"/>
          <p:cNvSpPr>
            <a:spLocks noChangeArrowheads="1"/>
          </p:cNvSpPr>
          <p:nvPr/>
        </p:nvSpPr>
        <p:spPr bwMode="auto">
          <a:xfrm>
            <a:off x="8485188" y="4573588"/>
            <a:ext cx="57150" cy="571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4" name="Oval 40"/>
          <p:cNvSpPr>
            <a:spLocks noChangeArrowheads="1"/>
          </p:cNvSpPr>
          <p:nvPr/>
        </p:nvSpPr>
        <p:spPr bwMode="auto">
          <a:xfrm>
            <a:off x="8926513" y="4668843"/>
            <a:ext cx="57150" cy="587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2298" name="Group 74"/>
          <p:cNvGrpSpPr>
            <a:grpSpLocks/>
          </p:cNvGrpSpPr>
          <p:nvPr/>
        </p:nvGrpSpPr>
        <p:grpSpPr bwMode="auto">
          <a:xfrm>
            <a:off x="5773738" y="2133600"/>
            <a:ext cx="4449762" cy="3868738"/>
            <a:chOff x="2429" y="1344"/>
            <a:chExt cx="2803" cy="2437"/>
          </a:xfrm>
        </p:grpSpPr>
        <p:sp>
          <p:nvSpPr>
            <p:cNvPr id="52265" name="Rectangle 41"/>
            <p:cNvSpPr>
              <a:spLocks noChangeArrowheads="1"/>
            </p:cNvSpPr>
            <p:nvPr/>
          </p:nvSpPr>
          <p:spPr bwMode="auto">
            <a:xfrm>
              <a:off x="3024" y="1344"/>
              <a:ext cx="193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sz="2000" b="0">
                  <a:solidFill>
                    <a:srgbClr val="0000FF"/>
                  </a:solidFill>
                  <a:effectLst/>
                  <a:latin typeface="Times New Roman" pitchFamily="18" charset="0"/>
                </a:rPr>
                <a:t>Đồ thị biểu diễn sự phụ thuộc </a:t>
              </a:r>
            </a:p>
            <a:p>
              <a:pPr algn="ctr" eaLnBrk="1" hangingPunct="1"/>
              <a:r>
                <a:rPr lang="en-US" sz="2000" b="0">
                  <a:solidFill>
                    <a:srgbClr val="0000FF"/>
                  </a:solidFill>
                  <a:effectLst/>
                  <a:latin typeface="Times New Roman" pitchFamily="18" charset="0"/>
                </a:rPr>
                <a:t>của áp suất vào thể tích</a:t>
              </a:r>
              <a:endParaRPr lang="en-US" sz="20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3602" y="3574"/>
              <a:ext cx="864" cy="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92" name="Group 68"/>
            <p:cNvGrpSpPr>
              <a:grpSpLocks/>
            </p:cNvGrpSpPr>
            <p:nvPr/>
          </p:nvGrpSpPr>
          <p:grpSpPr bwMode="auto">
            <a:xfrm>
              <a:off x="3660" y="3665"/>
              <a:ext cx="117" cy="36"/>
              <a:chOff x="4801" y="2589"/>
              <a:chExt cx="117" cy="36"/>
            </a:xfrm>
          </p:grpSpPr>
          <p:sp>
            <p:nvSpPr>
              <p:cNvPr id="52282" name="Line 58"/>
              <p:cNvSpPr>
                <a:spLocks noChangeShapeType="1"/>
              </p:cNvSpPr>
              <p:nvPr/>
            </p:nvSpPr>
            <p:spPr bwMode="auto">
              <a:xfrm>
                <a:off x="4801" y="2606"/>
                <a:ext cx="117" cy="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Oval 59"/>
              <p:cNvSpPr>
                <a:spLocks noChangeArrowheads="1"/>
              </p:cNvSpPr>
              <p:nvPr/>
            </p:nvSpPr>
            <p:spPr bwMode="auto">
              <a:xfrm>
                <a:off x="4837" y="2589"/>
                <a:ext cx="37" cy="3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3795" y="3531"/>
              <a:ext cx="6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600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 </a:t>
              </a:r>
              <a:r>
                <a:rPr lang="en-US" b="0" i="1">
                  <a:solidFill>
                    <a:srgbClr val="FF6600"/>
                  </a:solidFill>
                  <a:effectLst/>
                  <a:latin typeface="Times New Roman" pitchFamily="18" charset="0"/>
                </a:rPr>
                <a:t>f</a:t>
              </a:r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 = p ( V )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3277" y="1975"/>
              <a:ext cx="1860" cy="1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9" name="Line 15"/>
            <p:cNvSpPr>
              <a:spLocks noChangeShapeType="1"/>
            </p:cNvSpPr>
            <p:nvPr/>
          </p:nvSpPr>
          <p:spPr bwMode="auto">
            <a:xfrm>
              <a:off x="3277" y="2964"/>
              <a:ext cx="1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3277" y="2715"/>
              <a:ext cx="1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3277" y="2469"/>
              <a:ext cx="148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Line 18"/>
            <p:cNvSpPr>
              <a:spLocks noChangeShapeType="1"/>
            </p:cNvSpPr>
            <p:nvPr/>
          </p:nvSpPr>
          <p:spPr bwMode="auto">
            <a:xfrm>
              <a:off x="3277" y="2220"/>
              <a:ext cx="14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3277" y="1965"/>
              <a:ext cx="1483" cy="123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>
              <a:off x="3277" y="1975"/>
              <a:ext cx="1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3233" y="3200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Line 23"/>
            <p:cNvSpPr>
              <a:spLocks noChangeShapeType="1"/>
            </p:cNvSpPr>
            <p:nvPr/>
          </p:nvSpPr>
          <p:spPr bwMode="auto">
            <a:xfrm>
              <a:off x="3233" y="2964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3233" y="2715"/>
              <a:ext cx="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Line 25"/>
            <p:cNvSpPr>
              <a:spLocks noChangeShapeType="1"/>
            </p:cNvSpPr>
            <p:nvPr/>
          </p:nvSpPr>
          <p:spPr bwMode="auto">
            <a:xfrm>
              <a:off x="3233" y="2469"/>
              <a:ext cx="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0" name="Line 26"/>
            <p:cNvSpPr>
              <a:spLocks noChangeShapeType="1"/>
            </p:cNvSpPr>
            <p:nvPr/>
          </p:nvSpPr>
          <p:spPr bwMode="auto">
            <a:xfrm>
              <a:off x="3233" y="2220"/>
              <a:ext cx="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>
              <a:off x="3233" y="1966"/>
              <a:ext cx="4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 flipV="1">
              <a:off x="3277" y="3201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3583" y="3201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 flipV="1">
              <a:off x="4159" y="3201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 flipV="1">
              <a:off x="4758" y="3201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66" name="Rectangle 42"/>
            <p:cNvSpPr>
              <a:spLocks noChangeArrowheads="1"/>
            </p:cNvSpPr>
            <p:nvPr/>
          </p:nvSpPr>
          <p:spPr bwMode="auto">
            <a:xfrm>
              <a:off x="3855" y="154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67" name="Rectangle 43"/>
            <p:cNvSpPr>
              <a:spLocks noChangeArrowheads="1"/>
            </p:cNvSpPr>
            <p:nvPr/>
          </p:nvSpPr>
          <p:spPr bwMode="auto">
            <a:xfrm>
              <a:off x="3092" y="3132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0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68" name="Rectangle 44"/>
            <p:cNvSpPr>
              <a:spLocks noChangeArrowheads="1"/>
            </p:cNvSpPr>
            <p:nvPr/>
          </p:nvSpPr>
          <p:spPr bwMode="auto">
            <a:xfrm>
              <a:off x="2976" y="288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0.5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69" name="Rectangle 45"/>
            <p:cNvSpPr>
              <a:spLocks noChangeArrowheads="1"/>
            </p:cNvSpPr>
            <p:nvPr/>
          </p:nvSpPr>
          <p:spPr bwMode="auto">
            <a:xfrm>
              <a:off x="3092" y="2638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1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0" name="Rectangle 46"/>
            <p:cNvSpPr>
              <a:spLocks noChangeArrowheads="1"/>
            </p:cNvSpPr>
            <p:nvPr/>
          </p:nvSpPr>
          <p:spPr bwMode="auto">
            <a:xfrm>
              <a:off x="2976" y="2393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1.5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1" name="Rectangle 47"/>
            <p:cNvSpPr>
              <a:spLocks noChangeArrowheads="1"/>
            </p:cNvSpPr>
            <p:nvPr/>
          </p:nvSpPr>
          <p:spPr bwMode="auto">
            <a:xfrm>
              <a:off x="3092" y="2144"/>
              <a:ext cx="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2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2" name="Rectangle 48"/>
            <p:cNvSpPr>
              <a:spLocks noChangeArrowheads="1"/>
            </p:cNvSpPr>
            <p:nvPr/>
          </p:nvSpPr>
          <p:spPr bwMode="auto">
            <a:xfrm>
              <a:off x="2976" y="189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2.5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3" name="Rectangle 49"/>
            <p:cNvSpPr>
              <a:spLocks noChangeArrowheads="1"/>
            </p:cNvSpPr>
            <p:nvPr/>
          </p:nvSpPr>
          <p:spPr bwMode="auto">
            <a:xfrm>
              <a:off x="3505" y="3297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10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4808" y="3240"/>
              <a:ext cx="4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V(cm</a:t>
              </a:r>
              <a:r>
                <a:rPr lang="en-US" b="0" baseline="30000">
                  <a:solidFill>
                    <a:srgbClr val="FF0000"/>
                  </a:solidFill>
                  <a:effectLst/>
                  <a:latin typeface="Times New Roman" pitchFamily="18" charset="0"/>
                </a:rPr>
                <a:t>3</a:t>
              </a:r>
              <a:r>
                <a:rPr lang="en-US" b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)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2429" y="1734"/>
              <a:ext cx="523" cy="261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0" name="Rectangle 56"/>
            <p:cNvSpPr>
              <a:spLocks noChangeArrowheads="1"/>
            </p:cNvSpPr>
            <p:nvPr/>
          </p:nvSpPr>
          <p:spPr bwMode="auto">
            <a:xfrm>
              <a:off x="2884" y="1728"/>
              <a:ext cx="5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p (10</a:t>
              </a:r>
              <a:r>
                <a:rPr lang="en-US" b="0" baseline="30000">
                  <a:solidFill>
                    <a:srgbClr val="FF0000"/>
                  </a:solidFill>
                  <a:effectLst/>
                  <a:latin typeface="Times New Roman" pitchFamily="18" charset="0"/>
                </a:rPr>
                <a:t>5 </a:t>
              </a:r>
              <a:r>
                <a:rPr lang="en-US" b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Pa)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85" name="Line 61"/>
            <p:cNvSpPr>
              <a:spLocks noChangeShapeType="1"/>
            </p:cNvSpPr>
            <p:nvPr/>
          </p:nvSpPr>
          <p:spPr bwMode="auto">
            <a:xfrm flipV="1">
              <a:off x="4447" y="3203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6" name="Line 62"/>
            <p:cNvSpPr>
              <a:spLocks noChangeShapeType="1"/>
            </p:cNvSpPr>
            <p:nvPr/>
          </p:nvSpPr>
          <p:spPr bwMode="auto">
            <a:xfrm flipV="1">
              <a:off x="3872" y="3199"/>
              <a:ext cx="1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3793" y="3305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20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4097" y="3305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30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89" name="Rectangle 65"/>
            <p:cNvSpPr>
              <a:spLocks noChangeArrowheads="1"/>
            </p:cNvSpPr>
            <p:nvPr/>
          </p:nvSpPr>
          <p:spPr bwMode="auto">
            <a:xfrm>
              <a:off x="4393" y="3305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6600"/>
                  </a:solidFill>
                  <a:effectLst/>
                  <a:latin typeface="Times New Roman" pitchFamily="18" charset="0"/>
                </a:rPr>
                <a:t>40</a:t>
              </a:r>
              <a:endParaRPr lang="en-US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293" name="Line 69"/>
            <p:cNvSpPr>
              <a:spLocks noChangeShapeType="1"/>
            </p:cNvSpPr>
            <p:nvPr/>
          </p:nvSpPr>
          <p:spPr bwMode="auto">
            <a:xfrm>
              <a:off x="3277" y="3200"/>
              <a:ext cx="1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294" name="Line 70"/>
            <p:cNvSpPr>
              <a:spLocks noChangeShapeType="1"/>
            </p:cNvSpPr>
            <p:nvPr/>
          </p:nvSpPr>
          <p:spPr bwMode="auto">
            <a:xfrm flipV="1">
              <a:off x="3277" y="1899"/>
              <a:ext cx="0" cy="1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52330" name="Picture 44" descr="boi-lo - Mario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8" y="2474918"/>
            <a:ext cx="44021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370" name="Group 146"/>
          <p:cNvGrpSpPr>
            <a:grpSpLocks/>
          </p:cNvGrpSpPr>
          <p:nvPr/>
        </p:nvGrpSpPr>
        <p:grpSpPr bwMode="auto">
          <a:xfrm>
            <a:off x="2104345" y="2581729"/>
            <a:ext cx="4190998" cy="2946400"/>
            <a:chOff x="481" y="1400"/>
            <a:chExt cx="3072" cy="2208"/>
          </a:xfrm>
        </p:grpSpPr>
        <p:sp>
          <p:nvSpPr>
            <p:cNvPr id="52333" name="Rectangle 109" descr="Newsprint"/>
            <p:cNvSpPr>
              <a:spLocks noChangeArrowheads="1"/>
            </p:cNvSpPr>
            <p:nvPr/>
          </p:nvSpPr>
          <p:spPr bwMode="auto">
            <a:xfrm>
              <a:off x="2538" y="3167"/>
              <a:ext cx="1015" cy="4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4" name="Rectangle 110" descr="Newsprint"/>
            <p:cNvSpPr>
              <a:spLocks noChangeArrowheads="1"/>
            </p:cNvSpPr>
            <p:nvPr/>
          </p:nvSpPr>
          <p:spPr bwMode="auto">
            <a:xfrm>
              <a:off x="1505" y="3167"/>
              <a:ext cx="1033" cy="4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5" name="Rectangle 111" descr="Newsprint"/>
            <p:cNvSpPr>
              <a:spLocks noChangeArrowheads="1"/>
            </p:cNvSpPr>
            <p:nvPr/>
          </p:nvSpPr>
          <p:spPr bwMode="auto">
            <a:xfrm>
              <a:off x="481" y="3167"/>
              <a:ext cx="1024" cy="44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6" name="Rectangle 112" descr="Blue tissue paper"/>
            <p:cNvSpPr>
              <a:spLocks noChangeArrowheads="1"/>
            </p:cNvSpPr>
            <p:nvPr/>
          </p:nvSpPr>
          <p:spPr bwMode="auto">
            <a:xfrm>
              <a:off x="2538" y="2725"/>
              <a:ext cx="1015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7" name="Rectangle 113" descr="Blue tissue paper"/>
            <p:cNvSpPr>
              <a:spLocks noChangeArrowheads="1"/>
            </p:cNvSpPr>
            <p:nvPr/>
          </p:nvSpPr>
          <p:spPr bwMode="auto">
            <a:xfrm>
              <a:off x="1505" y="2725"/>
              <a:ext cx="1033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8" name="Rectangle 114" descr="Blue tissue paper"/>
            <p:cNvSpPr>
              <a:spLocks noChangeArrowheads="1"/>
            </p:cNvSpPr>
            <p:nvPr/>
          </p:nvSpPr>
          <p:spPr bwMode="auto">
            <a:xfrm>
              <a:off x="481" y="2725"/>
              <a:ext cx="1024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39" name="Rectangle 115" descr="Newsprint"/>
            <p:cNvSpPr>
              <a:spLocks noChangeArrowheads="1"/>
            </p:cNvSpPr>
            <p:nvPr/>
          </p:nvSpPr>
          <p:spPr bwMode="auto">
            <a:xfrm>
              <a:off x="2538" y="2283"/>
              <a:ext cx="1015" cy="44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0" name="Rectangle 116" descr="Newsprint"/>
            <p:cNvSpPr>
              <a:spLocks noChangeArrowheads="1"/>
            </p:cNvSpPr>
            <p:nvPr/>
          </p:nvSpPr>
          <p:spPr bwMode="auto">
            <a:xfrm>
              <a:off x="1505" y="2283"/>
              <a:ext cx="1033" cy="44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1" name="Rectangle 117" descr="Newsprint"/>
            <p:cNvSpPr>
              <a:spLocks noChangeArrowheads="1"/>
            </p:cNvSpPr>
            <p:nvPr/>
          </p:nvSpPr>
          <p:spPr bwMode="auto">
            <a:xfrm>
              <a:off x="481" y="2283"/>
              <a:ext cx="1024" cy="44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2" name="Rectangle 118" descr="Blue tissue paper"/>
            <p:cNvSpPr>
              <a:spLocks noChangeArrowheads="1"/>
            </p:cNvSpPr>
            <p:nvPr/>
          </p:nvSpPr>
          <p:spPr bwMode="auto">
            <a:xfrm>
              <a:off x="2538" y="1841"/>
              <a:ext cx="1015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3" name="Rectangle 119" descr="Blue tissue paper"/>
            <p:cNvSpPr>
              <a:spLocks noChangeArrowheads="1"/>
            </p:cNvSpPr>
            <p:nvPr/>
          </p:nvSpPr>
          <p:spPr bwMode="auto">
            <a:xfrm>
              <a:off x="1505" y="1841"/>
              <a:ext cx="1033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4" name="Rectangle 120" descr="Blue tissue paper"/>
            <p:cNvSpPr>
              <a:spLocks noChangeArrowheads="1"/>
            </p:cNvSpPr>
            <p:nvPr/>
          </p:nvSpPr>
          <p:spPr bwMode="auto">
            <a:xfrm>
              <a:off x="481" y="1841"/>
              <a:ext cx="1024" cy="44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endParaRPr lang="vi-VN" sz="2400" b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345" name="Rectangle 121" descr="Medium wood"/>
            <p:cNvSpPr>
              <a:spLocks noChangeArrowheads="1"/>
            </p:cNvSpPr>
            <p:nvPr/>
          </p:nvSpPr>
          <p:spPr bwMode="auto">
            <a:xfrm>
              <a:off x="2538" y="1400"/>
              <a:ext cx="1015" cy="441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0">
                  <a:solidFill>
                    <a:srgbClr val="FFFF99"/>
                  </a:solidFill>
                  <a:effectLst/>
                  <a:latin typeface="Times New Roman" pitchFamily="18" charset="0"/>
                </a:rPr>
                <a:t>pV</a:t>
              </a:r>
            </a:p>
          </p:txBody>
        </p:sp>
        <p:sp>
          <p:nvSpPr>
            <p:cNvPr id="52346" name="Rectangle 122" descr="Medium wood"/>
            <p:cNvSpPr>
              <a:spLocks noChangeArrowheads="1"/>
            </p:cNvSpPr>
            <p:nvPr/>
          </p:nvSpPr>
          <p:spPr bwMode="auto">
            <a:xfrm>
              <a:off x="1505" y="1400"/>
              <a:ext cx="1033" cy="441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0">
                  <a:solidFill>
                    <a:srgbClr val="FFFF99"/>
                  </a:solidFill>
                  <a:effectLst/>
                  <a:latin typeface="Times New Roman" pitchFamily="18" charset="0"/>
                </a:rPr>
                <a:t>p (10</a:t>
              </a:r>
              <a:r>
                <a:rPr lang="en-US" sz="2400" b="0" baseline="30000">
                  <a:solidFill>
                    <a:srgbClr val="FFFF99"/>
                  </a:solidFill>
                  <a:effectLst/>
                  <a:latin typeface="Times New Roman" pitchFamily="18" charset="0"/>
                </a:rPr>
                <a:t>5</a:t>
              </a:r>
              <a:r>
                <a:rPr lang="en-US" sz="2400" b="0">
                  <a:solidFill>
                    <a:srgbClr val="FFFF99"/>
                  </a:solidFill>
                  <a:effectLst/>
                  <a:latin typeface="Times New Roman" pitchFamily="18" charset="0"/>
                </a:rPr>
                <a:t>Pa)</a:t>
              </a:r>
            </a:p>
          </p:txBody>
        </p:sp>
        <p:sp>
          <p:nvSpPr>
            <p:cNvPr id="52347" name="Rectangle 123" descr="Medium wood"/>
            <p:cNvSpPr>
              <a:spLocks noChangeArrowheads="1"/>
            </p:cNvSpPr>
            <p:nvPr/>
          </p:nvSpPr>
          <p:spPr bwMode="auto">
            <a:xfrm>
              <a:off x="481" y="1400"/>
              <a:ext cx="1024" cy="441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 sz="2400" b="0">
                  <a:solidFill>
                    <a:srgbClr val="FFFF99"/>
                  </a:solidFill>
                  <a:effectLst/>
                  <a:latin typeface="Times New Roman" pitchFamily="18" charset="0"/>
                </a:rPr>
                <a:t>V (cm</a:t>
              </a:r>
              <a:r>
                <a:rPr lang="en-US" sz="2400" b="0" baseline="30000">
                  <a:solidFill>
                    <a:srgbClr val="FFFF99"/>
                  </a:solidFill>
                  <a:effectLst/>
                  <a:latin typeface="Times New Roman" pitchFamily="18" charset="0"/>
                </a:rPr>
                <a:t>3</a:t>
              </a:r>
              <a:r>
                <a:rPr lang="en-US" sz="2400" b="0">
                  <a:solidFill>
                    <a:srgbClr val="FFFF99"/>
                  </a:solidFill>
                  <a:effectLst/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52348" name="Line 124"/>
            <p:cNvSpPr>
              <a:spLocks noChangeShapeType="1"/>
            </p:cNvSpPr>
            <p:nvPr/>
          </p:nvSpPr>
          <p:spPr bwMode="auto">
            <a:xfrm>
              <a:off x="481" y="1400"/>
              <a:ext cx="30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49" name="Line 125"/>
            <p:cNvSpPr>
              <a:spLocks noChangeShapeType="1"/>
            </p:cNvSpPr>
            <p:nvPr/>
          </p:nvSpPr>
          <p:spPr bwMode="auto">
            <a:xfrm>
              <a:off x="481" y="1841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0" name="Line 126"/>
            <p:cNvSpPr>
              <a:spLocks noChangeShapeType="1"/>
            </p:cNvSpPr>
            <p:nvPr/>
          </p:nvSpPr>
          <p:spPr bwMode="auto">
            <a:xfrm>
              <a:off x="481" y="2283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1" name="Line 127"/>
            <p:cNvSpPr>
              <a:spLocks noChangeShapeType="1"/>
            </p:cNvSpPr>
            <p:nvPr/>
          </p:nvSpPr>
          <p:spPr bwMode="auto">
            <a:xfrm>
              <a:off x="481" y="2725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2" name="Line 128"/>
            <p:cNvSpPr>
              <a:spLocks noChangeShapeType="1"/>
            </p:cNvSpPr>
            <p:nvPr/>
          </p:nvSpPr>
          <p:spPr bwMode="auto">
            <a:xfrm>
              <a:off x="481" y="3167"/>
              <a:ext cx="30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3" name="Line 129"/>
            <p:cNvSpPr>
              <a:spLocks noChangeShapeType="1"/>
            </p:cNvSpPr>
            <p:nvPr/>
          </p:nvSpPr>
          <p:spPr bwMode="auto">
            <a:xfrm>
              <a:off x="481" y="3608"/>
              <a:ext cx="30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4" name="Line 130"/>
            <p:cNvSpPr>
              <a:spLocks noChangeShapeType="1"/>
            </p:cNvSpPr>
            <p:nvPr/>
          </p:nvSpPr>
          <p:spPr bwMode="auto">
            <a:xfrm>
              <a:off x="481" y="1400"/>
              <a:ext cx="0" cy="220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5" name="Line 131"/>
            <p:cNvSpPr>
              <a:spLocks noChangeShapeType="1"/>
            </p:cNvSpPr>
            <p:nvPr/>
          </p:nvSpPr>
          <p:spPr bwMode="auto">
            <a:xfrm>
              <a:off x="1505" y="1400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6" name="Line 132"/>
            <p:cNvSpPr>
              <a:spLocks noChangeShapeType="1"/>
            </p:cNvSpPr>
            <p:nvPr/>
          </p:nvSpPr>
          <p:spPr bwMode="auto">
            <a:xfrm>
              <a:off x="2538" y="1400"/>
              <a:ext cx="0" cy="2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7" name="Line 133"/>
            <p:cNvSpPr>
              <a:spLocks noChangeShapeType="1"/>
            </p:cNvSpPr>
            <p:nvPr/>
          </p:nvSpPr>
          <p:spPr bwMode="auto">
            <a:xfrm>
              <a:off x="3553" y="1400"/>
              <a:ext cx="0" cy="220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358" name="Text Box 134"/>
            <p:cNvSpPr txBox="1">
              <a:spLocks noChangeArrowheads="1"/>
            </p:cNvSpPr>
            <p:nvPr/>
          </p:nvSpPr>
          <p:spPr bwMode="auto">
            <a:xfrm>
              <a:off x="766" y="1893"/>
              <a:ext cx="39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52359" name="Text Box 135"/>
            <p:cNvSpPr txBox="1">
              <a:spLocks noChangeArrowheads="1"/>
            </p:cNvSpPr>
            <p:nvPr/>
          </p:nvSpPr>
          <p:spPr bwMode="auto">
            <a:xfrm>
              <a:off x="766" y="2347"/>
              <a:ext cx="39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52360" name="Text Box 136"/>
            <p:cNvSpPr txBox="1">
              <a:spLocks noChangeArrowheads="1"/>
            </p:cNvSpPr>
            <p:nvPr/>
          </p:nvSpPr>
          <p:spPr bwMode="auto">
            <a:xfrm>
              <a:off x="769" y="2774"/>
              <a:ext cx="39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52361" name="Text Box 137"/>
            <p:cNvSpPr txBox="1">
              <a:spLocks noChangeArrowheads="1"/>
            </p:cNvSpPr>
            <p:nvPr/>
          </p:nvSpPr>
          <p:spPr bwMode="auto">
            <a:xfrm>
              <a:off x="769" y="3208"/>
              <a:ext cx="399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52362" name="Text Box 138"/>
            <p:cNvSpPr txBox="1">
              <a:spLocks noChangeArrowheads="1"/>
            </p:cNvSpPr>
            <p:nvPr/>
          </p:nvSpPr>
          <p:spPr bwMode="auto">
            <a:xfrm>
              <a:off x="1691" y="1879"/>
              <a:ext cx="59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2,00</a:t>
              </a:r>
            </a:p>
          </p:txBody>
        </p:sp>
        <p:sp>
          <p:nvSpPr>
            <p:cNvPr id="52363" name="Text Box 139"/>
            <p:cNvSpPr txBox="1">
              <a:spLocks noChangeArrowheads="1"/>
            </p:cNvSpPr>
            <p:nvPr/>
          </p:nvSpPr>
          <p:spPr bwMode="auto">
            <a:xfrm>
              <a:off x="1691" y="2334"/>
              <a:ext cx="59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1,00</a:t>
              </a:r>
            </a:p>
          </p:txBody>
        </p:sp>
        <p:sp>
          <p:nvSpPr>
            <p:cNvPr id="52364" name="Text Box 140"/>
            <p:cNvSpPr txBox="1">
              <a:spLocks noChangeArrowheads="1"/>
            </p:cNvSpPr>
            <p:nvPr/>
          </p:nvSpPr>
          <p:spPr bwMode="auto">
            <a:xfrm>
              <a:off x="1693" y="2761"/>
              <a:ext cx="59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0,67</a:t>
              </a:r>
            </a:p>
          </p:txBody>
        </p:sp>
        <p:sp>
          <p:nvSpPr>
            <p:cNvPr id="52365" name="Text Box 141"/>
            <p:cNvSpPr txBox="1">
              <a:spLocks noChangeArrowheads="1"/>
            </p:cNvSpPr>
            <p:nvPr/>
          </p:nvSpPr>
          <p:spPr bwMode="auto">
            <a:xfrm>
              <a:off x="1759" y="3196"/>
              <a:ext cx="46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99"/>
                  </a:solidFill>
                  <a:effectLst/>
                  <a:latin typeface="Times New Roman" pitchFamily="18" charset="0"/>
                </a:rPr>
                <a:t>0,5</a:t>
              </a:r>
            </a:p>
          </p:txBody>
        </p:sp>
        <p:sp>
          <p:nvSpPr>
            <p:cNvPr id="52366" name="Text Box 142"/>
            <p:cNvSpPr txBox="1">
              <a:spLocks noChangeArrowheads="1"/>
            </p:cNvSpPr>
            <p:nvPr/>
          </p:nvSpPr>
          <p:spPr bwMode="auto">
            <a:xfrm>
              <a:off x="2847" y="1879"/>
              <a:ext cx="39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52367" name="Text Box 143"/>
            <p:cNvSpPr txBox="1">
              <a:spLocks noChangeArrowheads="1"/>
            </p:cNvSpPr>
            <p:nvPr/>
          </p:nvSpPr>
          <p:spPr bwMode="auto">
            <a:xfrm>
              <a:off x="2847" y="2334"/>
              <a:ext cx="395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52368" name="Text Box 144"/>
            <p:cNvSpPr txBox="1">
              <a:spLocks noChangeArrowheads="1"/>
            </p:cNvSpPr>
            <p:nvPr/>
          </p:nvSpPr>
          <p:spPr bwMode="auto">
            <a:xfrm>
              <a:off x="2685" y="2761"/>
              <a:ext cx="72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20,01</a:t>
              </a:r>
            </a:p>
          </p:txBody>
        </p:sp>
        <p:sp>
          <p:nvSpPr>
            <p:cNvPr id="52369" name="Text Box 145"/>
            <p:cNvSpPr txBox="1">
              <a:spLocks noChangeArrowheads="1"/>
            </p:cNvSpPr>
            <p:nvPr/>
          </p:nvSpPr>
          <p:spPr bwMode="auto">
            <a:xfrm>
              <a:off x="2746" y="3196"/>
              <a:ext cx="596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20,0</a:t>
              </a:r>
            </a:p>
          </p:txBody>
        </p:sp>
      </p:grpSp>
      <p:sp>
        <p:nvSpPr>
          <p:cNvPr id="94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2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1" grpId="0" animBg="1"/>
      <p:bldP spid="52262" grpId="0" animBg="1"/>
      <p:bldP spid="52263" grpId="0" animBg="1"/>
      <p:bldP spid="522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8040167" y="1854474"/>
            <a:ext cx="1865312" cy="2368550"/>
            <a:chOff x="1616" y="2041"/>
            <a:chExt cx="1175" cy="1492"/>
          </a:xfrm>
        </p:grpSpPr>
        <p:sp>
          <p:nvSpPr>
            <p:cNvPr id="5" name="Freeform 30"/>
            <p:cNvSpPr>
              <a:spLocks/>
            </p:cNvSpPr>
            <p:nvPr/>
          </p:nvSpPr>
          <p:spPr bwMode="auto">
            <a:xfrm>
              <a:off x="1715" y="2346"/>
              <a:ext cx="1076" cy="1187"/>
            </a:xfrm>
            <a:custGeom>
              <a:avLst/>
              <a:gdLst>
                <a:gd name="T0" fmla="*/ 0 w 1813"/>
                <a:gd name="T1" fmla="*/ 0 h 1833"/>
                <a:gd name="T2" fmla="*/ 505 w 1813"/>
                <a:gd name="T3" fmla="*/ 1294 h 1833"/>
                <a:gd name="T4" fmla="*/ 1813 w 1813"/>
                <a:gd name="T5" fmla="*/ 1833 h 1833"/>
                <a:gd name="T6" fmla="*/ 0 60000 65536"/>
                <a:gd name="T7" fmla="*/ 0 60000 65536"/>
                <a:gd name="T8" fmla="*/ 0 60000 65536"/>
                <a:gd name="T9" fmla="*/ 0 w 1813"/>
                <a:gd name="T10" fmla="*/ 0 h 1833"/>
                <a:gd name="T11" fmla="*/ 1813 w 1813"/>
                <a:gd name="T12" fmla="*/ 1833 h 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13" h="1833">
                  <a:moveTo>
                    <a:pt x="0" y="0"/>
                  </a:moveTo>
                  <a:cubicBezTo>
                    <a:pt x="101" y="494"/>
                    <a:pt x="203" y="988"/>
                    <a:pt x="505" y="1294"/>
                  </a:cubicBezTo>
                  <a:cubicBezTo>
                    <a:pt x="807" y="1600"/>
                    <a:pt x="1310" y="1716"/>
                    <a:pt x="1813" y="1833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Rectangle 31"/>
            <p:cNvSpPr>
              <a:spLocks noChangeArrowheads="1"/>
            </p:cNvSpPr>
            <p:nvPr/>
          </p:nvSpPr>
          <p:spPr bwMode="auto">
            <a:xfrm>
              <a:off x="1616" y="2041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  <a:effectLst/>
                  <a:latin typeface="Times New Roman" pitchFamily="18" charset="0"/>
                </a:rPr>
                <a:t>T</a:t>
              </a:r>
              <a:r>
                <a:rPr lang="en-US" baseline="-25000">
                  <a:solidFill>
                    <a:srgbClr val="0033CC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933809" y="2467249"/>
            <a:ext cx="2436813" cy="2135188"/>
            <a:chOff x="1776" y="1145"/>
            <a:chExt cx="2783" cy="2414"/>
          </a:xfrm>
        </p:grpSpPr>
        <p:sp>
          <p:nvSpPr>
            <p:cNvPr id="8" name="Freeform 33"/>
            <p:cNvSpPr>
              <a:spLocks/>
            </p:cNvSpPr>
            <p:nvPr/>
          </p:nvSpPr>
          <p:spPr bwMode="auto">
            <a:xfrm>
              <a:off x="1776" y="1145"/>
              <a:ext cx="2283" cy="2222"/>
            </a:xfrm>
            <a:custGeom>
              <a:avLst/>
              <a:gdLst>
                <a:gd name="T0" fmla="*/ 0 w 2000"/>
                <a:gd name="T1" fmla="*/ 0 h 2071"/>
                <a:gd name="T2" fmla="*/ 464 w 2000"/>
                <a:gd name="T3" fmla="*/ 1605 h 2071"/>
                <a:gd name="T4" fmla="*/ 2000 w 2000"/>
                <a:gd name="T5" fmla="*/ 2071 h 2071"/>
                <a:gd name="T6" fmla="*/ 0 60000 65536"/>
                <a:gd name="T7" fmla="*/ 0 60000 65536"/>
                <a:gd name="T8" fmla="*/ 0 60000 65536"/>
                <a:gd name="T9" fmla="*/ 0 w 2000"/>
                <a:gd name="T10" fmla="*/ 0 h 2071"/>
                <a:gd name="T11" fmla="*/ 2000 w 2000"/>
                <a:gd name="T12" fmla="*/ 2071 h 20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0" h="2071">
                  <a:moveTo>
                    <a:pt x="0" y="0"/>
                  </a:moveTo>
                  <a:cubicBezTo>
                    <a:pt x="65" y="630"/>
                    <a:pt x="131" y="1260"/>
                    <a:pt x="464" y="1605"/>
                  </a:cubicBezTo>
                  <a:cubicBezTo>
                    <a:pt x="797" y="1950"/>
                    <a:pt x="1398" y="2010"/>
                    <a:pt x="2000" y="2071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800" b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4102" y="3144"/>
              <a:ext cx="457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2023B"/>
                  </a:solidFill>
                  <a:effectLst/>
                  <a:latin typeface="Times New Roman" pitchFamily="18" charset="0"/>
                </a:rPr>
                <a:t>T</a:t>
              </a:r>
              <a:r>
                <a:rPr lang="en-US" b="0" baseline="-25000">
                  <a:solidFill>
                    <a:srgbClr val="F2023B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>
            <a:off x="8365604" y="2838729"/>
            <a:ext cx="534988" cy="1882775"/>
            <a:chOff x="1821" y="2661"/>
            <a:chExt cx="337" cy="1186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1821" y="2908"/>
              <a:ext cx="92" cy="939"/>
              <a:chOff x="2419" y="2610"/>
              <a:chExt cx="60" cy="1331"/>
            </a:xfrm>
          </p:grpSpPr>
          <p:sp>
            <p:nvSpPr>
              <p:cNvPr id="14" name="Line 37"/>
              <p:cNvSpPr>
                <a:spLocks noChangeShapeType="1"/>
              </p:cNvSpPr>
              <p:nvPr/>
            </p:nvSpPr>
            <p:spPr bwMode="auto">
              <a:xfrm>
                <a:off x="2448" y="2640"/>
                <a:ext cx="0" cy="130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38"/>
              <p:cNvGrpSpPr>
                <a:grpSpLocks/>
              </p:cNvGrpSpPr>
              <p:nvPr/>
            </p:nvGrpSpPr>
            <p:grpSpPr bwMode="auto">
              <a:xfrm>
                <a:off x="2419" y="2610"/>
                <a:ext cx="60" cy="735"/>
                <a:chOff x="2416" y="2610"/>
                <a:chExt cx="60" cy="735"/>
              </a:xfrm>
            </p:grpSpPr>
            <p:sp>
              <p:nvSpPr>
                <p:cNvPr id="16" name="Oval 39"/>
                <p:cNvSpPr>
                  <a:spLocks noChangeArrowheads="1"/>
                </p:cNvSpPr>
                <p:nvPr/>
              </p:nvSpPr>
              <p:spPr bwMode="auto">
                <a:xfrm>
                  <a:off x="2416" y="2610"/>
                  <a:ext cx="60" cy="6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800" b="0"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7" name="Oval 40"/>
                <p:cNvSpPr>
                  <a:spLocks noChangeArrowheads="1"/>
                </p:cNvSpPr>
                <p:nvPr/>
              </p:nvSpPr>
              <p:spPr bwMode="auto">
                <a:xfrm>
                  <a:off x="2416" y="3285"/>
                  <a:ext cx="60" cy="60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 sz="2800" b="0"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  <p:sp>
          <p:nvSpPr>
            <p:cNvPr id="12" name="Rectangle 41"/>
            <p:cNvSpPr>
              <a:spLocks noChangeArrowheads="1"/>
            </p:cNvSpPr>
            <p:nvPr/>
          </p:nvSpPr>
          <p:spPr bwMode="auto">
            <a:xfrm>
              <a:off x="1930" y="3205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2023B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" name="Rectangle 42"/>
            <p:cNvSpPr>
              <a:spLocks noChangeArrowheads="1"/>
            </p:cNvSpPr>
            <p:nvPr/>
          </p:nvSpPr>
          <p:spPr bwMode="auto">
            <a:xfrm>
              <a:off x="1970" y="266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18" name="Line 97"/>
          <p:cNvSpPr>
            <a:spLocks noChangeShapeType="1"/>
          </p:cNvSpPr>
          <p:nvPr/>
        </p:nvSpPr>
        <p:spPr bwMode="auto">
          <a:xfrm flipH="1">
            <a:off x="7524229" y="4027767"/>
            <a:ext cx="876300" cy="1587"/>
          </a:xfrm>
          <a:prstGeom prst="line">
            <a:avLst/>
          </a:prstGeom>
          <a:noFill/>
          <a:ln w="28575">
            <a:solidFill>
              <a:srgbClr val="F2023B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8"/>
          <p:cNvSpPr txBox="1">
            <a:spLocks noChangeArrowheads="1"/>
          </p:cNvSpPr>
          <p:nvPr/>
        </p:nvSpPr>
        <p:spPr bwMode="auto">
          <a:xfrm>
            <a:off x="7041629" y="2973662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effectLst/>
                <a:latin typeface="Times New Roman" pitchFamily="18" charset="0"/>
              </a:rPr>
              <a:t>p</a:t>
            </a:r>
            <a:r>
              <a:rPr lang="en-US" b="0" baseline="-25000"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lang="en-US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 Box 99"/>
          <p:cNvSpPr txBox="1">
            <a:spLocks noChangeArrowheads="1"/>
          </p:cNvSpPr>
          <p:nvPr/>
        </p:nvSpPr>
        <p:spPr bwMode="auto">
          <a:xfrm>
            <a:off x="7054329" y="3799162"/>
            <a:ext cx="44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effectLst/>
                <a:latin typeface="Times New Roman" pitchFamily="18" charset="0"/>
              </a:rPr>
              <a:t>p</a:t>
            </a:r>
            <a:r>
              <a:rPr lang="en-US" b="0" baseline="-25000"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endParaRPr lang="en-US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Line 100"/>
          <p:cNvSpPr>
            <a:spLocks noChangeShapeType="1"/>
          </p:cNvSpPr>
          <p:nvPr/>
        </p:nvSpPr>
        <p:spPr bwMode="auto">
          <a:xfrm flipH="1">
            <a:off x="7525817" y="3267349"/>
            <a:ext cx="876300" cy="1588"/>
          </a:xfrm>
          <a:prstGeom prst="line">
            <a:avLst/>
          </a:prstGeom>
          <a:noFill/>
          <a:ln w="28575">
            <a:solidFill>
              <a:srgbClr val="F2023B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" name="Group 101"/>
          <p:cNvGrpSpPr>
            <a:grpSpLocks/>
          </p:cNvGrpSpPr>
          <p:nvPr/>
        </p:nvGrpSpPr>
        <p:grpSpPr bwMode="auto">
          <a:xfrm>
            <a:off x="6955904" y="1563962"/>
            <a:ext cx="4025900" cy="3536950"/>
            <a:chOff x="933" y="1858"/>
            <a:chExt cx="2536" cy="2228"/>
          </a:xfrm>
        </p:grpSpPr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3237" y="3707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effectLst/>
                  <a:latin typeface="Times New Roman" pitchFamily="18" charset="0"/>
                </a:rPr>
                <a:t>V</a:t>
              </a:r>
            </a:p>
          </p:txBody>
        </p:sp>
        <p:grpSp>
          <p:nvGrpSpPr>
            <p:cNvPr id="24" name="Group 103"/>
            <p:cNvGrpSpPr>
              <a:grpSpLocks/>
            </p:cNvGrpSpPr>
            <p:nvPr/>
          </p:nvGrpSpPr>
          <p:grpSpPr bwMode="auto">
            <a:xfrm>
              <a:off x="933" y="2034"/>
              <a:ext cx="2311" cy="1810"/>
              <a:chOff x="933" y="2034"/>
              <a:chExt cx="2311" cy="1810"/>
            </a:xfrm>
          </p:grpSpPr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rot="5400000" flipV="1">
                <a:off x="2089" y="2688"/>
                <a:ext cx="0" cy="2311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05"/>
              <p:cNvSpPr>
                <a:spLocks noChangeShapeType="1"/>
              </p:cNvSpPr>
              <p:nvPr/>
            </p:nvSpPr>
            <p:spPr bwMode="auto">
              <a:xfrm>
                <a:off x="1299" y="2034"/>
                <a:ext cx="0" cy="1808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106"/>
            <p:cNvSpPr txBox="1">
              <a:spLocks noChangeArrowheads="1"/>
            </p:cNvSpPr>
            <p:nvPr/>
          </p:nvSpPr>
          <p:spPr bwMode="auto">
            <a:xfrm>
              <a:off x="1107" y="1858"/>
              <a:ext cx="3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  <a:effectLst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1126" y="383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  <a:effectLst/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8994254" y="345467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effectLst/>
                <a:latin typeface="Times New Roman" pitchFamily="18" charset="0"/>
              </a:rPr>
              <a:t>(T</a:t>
            </a:r>
            <a:r>
              <a:rPr lang="en-US" b="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b="0">
                <a:solidFill>
                  <a:srgbClr val="FF0000"/>
                </a:solidFill>
                <a:effectLst/>
                <a:latin typeface="Times New Roman" pitchFamily="18" charset="0"/>
              </a:rPr>
              <a:t> &gt; T</a:t>
            </a:r>
            <a:r>
              <a:rPr lang="en-US" b="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b="0"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739254" y="1578768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IV.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Đường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đẳng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nhiệt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109"/>
          <p:cNvSpPr>
            <a:spLocks noChangeArrowheads="1"/>
          </p:cNvSpPr>
          <p:nvPr/>
        </p:nvSpPr>
        <p:spPr bwMode="auto">
          <a:xfrm>
            <a:off x="584326" y="2258065"/>
            <a:ext cx="6217591" cy="10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(p)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(V)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(T)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  <a:endParaRPr lang="en-US" sz="27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09"/>
          <p:cNvSpPr>
            <a:spLocks noChangeArrowheads="1"/>
          </p:cNvSpPr>
          <p:nvPr/>
        </p:nvSpPr>
        <p:spPr bwMode="auto">
          <a:xfrm>
            <a:off x="962048" y="5251725"/>
            <a:ext cx="10267904" cy="103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(p, V)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Hypebol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62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4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9" grpId="0" build="allAtOnce"/>
      <p:bldP spid="31" grpId="0" build="allAtOnce"/>
      <p:bldP spid="3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41696" y="2087354"/>
            <a:ext cx="104132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</a:pPr>
            <a:r>
              <a:rPr lang="en-US" sz="2800" u="sng" dirty="0" err="1">
                <a:solidFill>
                  <a:srgbClr val="008000"/>
                </a:solidFill>
                <a:effectLst/>
                <a:latin typeface="Times New Roman" pitchFamily="18" charset="0"/>
              </a:rPr>
              <a:t>Câu</a:t>
            </a:r>
            <a:r>
              <a:rPr lang="en-US" sz="2800" u="sng" dirty="0">
                <a:solidFill>
                  <a:srgbClr val="008000"/>
                </a:solidFill>
                <a:effectLst/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:</a:t>
            </a:r>
          </a:p>
          <a:p>
            <a:pPr marL="342900" indent="-342900" algn="just">
              <a:lnSpc>
                <a:spcPct val="120000"/>
              </a:lnSpc>
              <a:buFontTx/>
              <a:buAutoNum type="alphaUcPeriod"/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Áp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thuận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AutoNum type="alphaUcPeriod"/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Áp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giảm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tăng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AutoNum type="alphaUcPeriod"/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Áp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tăng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tăng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5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Tx/>
              <a:buAutoNum type="alphaUcPeriod"/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Áp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076535" y="341323"/>
            <a:ext cx="3360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91821" y="1714500"/>
            <a:ext cx="100583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  <a:effectLst/>
                <a:latin typeface="Times New Roman" pitchFamily="18" charset="0"/>
              </a:rPr>
              <a:t>	</a:t>
            </a:r>
            <a:r>
              <a:rPr lang="en-US" sz="2800" u="sng" dirty="0" err="1">
                <a:solidFill>
                  <a:srgbClr val="008000"/>
                </a:solidFill>
                <a:effectLst/>
                <a:latin typeface="Times New Roman" pitchFamily="18" charset="0"/>
              </a:rPr>
              <a:t>Câu</a:t>
            </a:r>
            <a:r>
              <a:rPr lang="en-US" sz="2800" u="sng" dirty="0">
                <a:solidFill>
                  <a:srgbClr val="008000"/>
                </a:solidFill>
                <a:effectLst/>
                <a:latin typeface="Times New Roman" pitchFamily="18" charset="0"/>
              </a:rPr>
              <a:t> 2</a:t>
            </a:r>
            <a:r>
              <a:rPr lang="en-US" sz="2800" dirty="0">
                <a:solidFill>
                  <a:srgbClr val="008000"/>
                </a:solidFill>
                <a:effectLst/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các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đại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lượng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đại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lượng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nào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KHÔNG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phải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là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sô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́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trạng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thái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của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một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lượng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́ ?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Thê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̉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tích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Khối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lượng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Nhiệt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đô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̣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tuyệt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đối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Áp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suất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76535" y="341323"/>
            <a:ext cx="3360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74850" y="1968505"/>
            <a:ext cx="82359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  <a:effectLst/>
                <a:latin typeface="Times New Roman" pitchFamily="18" charset="0"/>
              </a:rPr>
              <a:t>	</a:t>
            </a:r>
            <a:r>
              <a:rPr lang="en-US" sz="2800" u="sng" dirty="0" err="1">
                <a:solidFill>
                  <a:srgbClr val="008000"/>
                </a:solidFill>
                <a:effectLst/>
                <a:latin typeface="Times New Roman" pitchFamily="18" charset="0"/>
              </a:rPr>
              <a:t>Câu</a:t>
            </a:r>
            <a:r>
              <a:rPr lang="en-US" sz="2800" u="sng" dirty="0">
                <a:solidFill>
                  <a:srgbClr val="008000"/>
                </a:solidFill>
                <a:effectLst/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Hê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̣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thức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nào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phu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̀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hợp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với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định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luật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Bôilơ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–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Mariôt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p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V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 = p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V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.			B.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</a:pPr>
            <a:endParaRPr lang="en-US" sz="2400" dirty="0">
              <a:solidFill>
                <a:srgbClr val="0033CC"/>
              </a:solidFill>
              <a:effectLst/>
              <a:latin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C. 					D. p ~ V</a:t>
            </a:r>
          </a:p>
        </p:txBody>
      </p:sp>
      <p:graphicFrame>
        <p:nvGraphicFramePr>
          <p:cNvPr id="21520" name="Object 16"/>
          <p:cNvGraphicFramePr>
            <a:graphicFrameLocks noGrp="1" noChangeAspect="1"/>
          </p:cNvGraphicFramePr>
          <p:nvPr>
            <p:ph idx="1"/>
          </p:nvPr>
        </p:nvGraphicFramePr>
        <p:xfrm>
          <a:off x="6934200" y="2978155"/>
          <a:ext cx="133350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47" imgH="444307" progId="Equation.3">
                  <p:embed/>
                </p:oleObj>
              </mc:Choice>
              <mc:Fallback>
                <p:oleObj name="Equation" r:id="rId2" imgW="583947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978155"/>
                        <a:ext cx="1333500" cy="1014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524004" y="303002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2387605" y="4522793"/>
          <a:ext cx="1184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558" imgH="431613" progId="Equation.3">
                  <p:embed/>
                </p:oleObj>
              </mc:Choice>
              <mc:Fallback>
                <p:oleObj name="Equation" r:id="rId4" imgW="558558" imgH="431613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5" y="4522793"/>
                        <a:ext cx="1184275" cy="903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076535" y="341323"/>
            <a:ext cx="3360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91570" y="1493483"/>
            <a:ext cx="1031770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8000"/>
                </a:solidFill>
                <a:effectLst/>
                <a:latin typeface="Times New Roman" pitchFamily="18" charset="0"/>
              </a:rPr>
              <a:t>	</a:t>
            </a:r>
            <a:r>
              <a:rPr lang="en-US" sz="2800" u="sng" dirty="0" err="1">
                <a:solidFill>
                  <a:srgbClr val="008000"/>
                </a:solidFill>
                <a:effectLst/>
                <a:latin typeface="Times New Roman" pitchFamily="18" charset="0"/>
              </a:rPr>
              <a:t>Câu</a:t>
            </a:r>
            <a:r>
              <a:rPr lang="en-US" sz="2800" u="sng" dirty="0">
                <a:solidFill>
                  <a:srgbClr val="008000"/>
                </a:solidFill>
                <a:effectLst/>
                <a:latin typeface="Times New Roman" pitchFamily="18" charset="0"/>
              </a:rPr>
              <a:t> 4.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4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lít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ở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10</a:t>
            </a:r>
            <a:r>
              <a:rPr lang="en-US" sz="2800" baseline="30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5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Pa.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nén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xuống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lít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khối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lúc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này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nhiêu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?</a:t>
            </a:r>
          </a:p>
          <a:p>
            <a:pPr marL="342900" indent="-342900"/>
            <a:r>
              <a:rPr lang="en-US" sz="2800" u="sng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Tóm</a:t>
            </a:r>
            <a:r>
              <a:rPr lang="en-US" sz="2800" u="sng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tắt</a:t>
            </a:r>
            <a:endParaRPr lang="en-US" sz="2800" u="sng" dirty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marL="342900" indent="-342900"/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1   ---------&gt;   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2</a:t>
            </a:r>
          </a:p>
          <a:p>
            <a:pPr marL="342900" indent="-342900"/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  V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4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lít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                         V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2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lít</a:t>
            </a:r>
            <a:endParaRPr lang="en-US" sz="2800" b="0" dirty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marL="342900" indent="-342900"/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  p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10</a:t>
            </a:r>
            <a:r>
              <a:rPr lang="en-US" sz="2800" b="0" baseline="30000" dirty="0">
                <a:solidFill>
                  <a:srgbClr val="000099"/>
                </a:solidFill>
                <a:effectLst/>
                <a:latin typeface="Times New Roman" pitchFamily="18" charset="0"/>
              </a:rPr>
              <a:t>5 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Pa                        p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?</a:t>
            </a:r>
          </a:p>
          <a:p>
            <a:pPr marL="342900" indent="-342900"/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marL="342900" indent="-342900"/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Theo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luật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Bôilơ-Mariốt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ta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:    p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V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 P2v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</a:p>
          <a:p>
            <a:pPr marL="342900" indent="-342900"/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Suy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ra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: p</a:t>
            </a:r>
            <a:r>
              <a:rPr lang="en-US" sz="2800" b="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= 2.10</a:t>
            </a:r>
            <a:r>
              <a:rPr lang="en-US" sz="2800" b="0" baseline="30000" dirty="0">
                <a:solidFill>
                  <a:srgbClr val="000099"/>
                </a:solidFill>
                <a:effectLst/>
                <a:latin typeface="Times New Roman" pitchFamily="18" charset="0"/>
              </a:rPr>
              <a:t>5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Pa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76535" y="341323"/>
            <a:ext cx="3360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74850" y="2108205"/>
            <a:ext cx="82359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Học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bài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va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̀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chuẩn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bị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bài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mới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Làm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bài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tập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8 + 9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itchFamily="18" charset="0"/>
              </a:rPr>
              <a:t> 159 (SGK).</a:t>
            </a:r>
          </a:p>
          <a:p>
            <a:pPr marL="342900" indent="-342900">
              <a:spcBef>
                <a:spcPct val="50000"/>
              </a:spcBef>
            </a:pPr>
            <a:endParaRPr lang="en-US" sz="3200" dirty="0"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1524000" y="1095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1524000" y="1095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800" b="0">
              <a:solidFill>
                <a:schemeClr val="tx1"/>
              </a:solidFill>
              <a:effectLst/>
            </a:endParaRPr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1524000" y="1095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2800" b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8375" name="Group 7"/>
          <p:cNvGraphicFramePr>
            <a:graphicFrameLocks noGrp="1"/>
          </p:cNvGraphicFramePr>
          <p:nvPr/>
        </p:nvGraphicFramePr>
        <p:xfrm>
          <a:off x="2806700" y="3376613"/>
          <a:ext cx="4921250" cy="547688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399" name="Line 31"/>
          <p:cNvSpPr>
            <a:spLocks noChangeShapeType="1"/>
          </p:cNvSpPr>
          <p:nvPr/>
        </p:nvSpPr>
        <p:spPr bwMode="auto">
          <a:xfrm>
            <a:off x="2505098" y="2394612"/>
            <a:ext cx="228600" cy="0"/>
          </a:xfrm>
          <a:prstGeom prst="line">
            <a:avLst/>
          </a:prstGeom>
          <a:noFill/>
          <a:ln w="76200">
            <a:solidFill>
              <a:srgbClr val="F2023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>
            <a:off x="2532394" y="3086100"/>
            <a:ext cx="228600" cy="0"/>
          </a:xfrm>
          <a:prstGeom prst="line">
            <a:avLst/>
          </a:prstGeom>
          <a:noFill/>
          <a:ln w="76200">
            <a:solidFill>
              <a:srgbClr val="F2023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2518746" y="3680134"/>
            <a:ext cx="228600" cy="0"/>
          </a:xfrm>
          <a:prstGeom prst="line">
            <a:avLst/>
          </a:prstGeom>
          <a:noFill/>
          <a:ln w="76200">
            <a:solidFill>
              <a:srgbClr val="F2023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2518746" y="4289734"/>
            <a:ext cx="228600" cy="0"/>
          </a:xfrm>
          <a:prstGeom prst="line">
            <a:avLst/>
          </a:prstGeom>
          <a:noFill/>
          <a:ln w="76200">
            <a:solidFill>
              <a:srgbClr val="F2023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4" name="Text Box 36"/>
          <p:cNvSpPr txBox="1">
            <a:spLocks noChangeArrowheads="1"/>
          </p:cNvSpPr>
          <p:nvPr/>
        </p:nvSpPr>
        <p:spPr bwMode="auto">
          <a:xfrm>
            <a:off x="2801938" y="5251450"/>
            <a:ext cx="5867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</a:rPr>
              <a:t>Đặc điểm một thông số trạng thái trong quá trình đẳng nhiệt ?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2497138" y="5327650"/>
            <a:ext cx="61722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</a:rPr>
              <a:t>Quan hệ giữa p và V trong quá trình đẳng nhiệt ?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3030538" y="5289550"/>
            <a:ext cx="54102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</a:rPr>
              <a:t>Những đại lượng nào nói về trạng thái khí và có tên gọi là gì ?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2395538" y="5314955"/>
            <a:ext cx="7569200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Mối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quan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hệ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giữa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p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và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V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của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một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khối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lượng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khí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xác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độ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xây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dựng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bởi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nhà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bác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học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nào</a:t>
            </a:r>
            <a:r>
              <a:rPr lang="en-US" sz="24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?</a:t>
            </a:r>
            <a:endParaRPr lang="en-US" sz="2400" dirty="0">
              <a:solidFill>
                <a:srgbClr val="0033CC"/>
              </a:solidFill>
              <a:effectLst/>
              <a:latin typeface="Times New Roman" pitchFamily="18" charset="0"/>
            </a:endParaRPr>
          </a:p>
        </p:txBody>
      </p:sp>
      <p:sp>
        <p:nvSpPr>
          <p:cNvPr id="58408" name="Rectangle 40"/>
          <p:cNvSpPr>
            <a:spLocks noChangeArrowheads="1"/>
          </p:cNvSpPr>
          <p:nvPr/>
        </p:nvSpPr>
        <p:spPr bwMode="auto">
          <a:xfrm>
            <a:off x="2207904" y="1619250"/>
            <a:ext cx="304800" cy="457200"/>
          </a:xfrm>
          <a:prstGeom prst="rect">
            <a:avLst/>
          </a:prstGeom>
          <a:solidFill>
            <a:srgbClr val="F202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58409" name="Rectangle 41"/>
          <p:cNvSpPr>
            <a:spLocks noChangeArrowheads="1"/>
          </p:cNvSpPr>
          <p:nvPr/>
        </p:nvSpPr>
        <p:spPr bwMode="auto">
          <a:xfrm>
            <a:off x="2176917" y="2194379"/>
            <a:ext cx="304800" cy="381000"/>
          </a:xfrm>
          <a:prstGeom prst="rect">
            <a:avLst/>
          </a:prstGeom>
          <a:solidFill>
            <a:srgbClr val="F202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213946" y="2890838"/>
            <a:ext cx="290512" cy="381000"/>
          </a:xfrm>
          <a:prstGeom prst="rect">
            <a:avLst/>
          </a:prstGeom>
          <a:solidFill>
            <a:srgbClr val="F202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58411" name="Rectangle 43"/>
          <p:cNvSpPr>
            <a:spLocks noChangeArrowheads="1"/>
          </p:cNvSpPr>
          <p:nvPr/>
        </p:nvSpPr>
        <p:spPr bwMode="auto">
          <a:xfrm>
            <a:off x="2228238" y="3471868"/>
            <a:ext cx="271463" cy="409575"/>
          </a:xfrm>
          <a:prstGeom prst="rect">
            <a:avLst/>
          </a:prstGeom>
          <a:solidFill>
            <a:srgbClr val="F202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58412" name="Rectangle 44"/>
          <p:cNvSpPr>
            <a:spLocks noChangeArrowheads="1"/>
          </p:cNvSpPr>
          <p:nvPr/>
        </p:nvSpPr>
        <p:spPr bwMode="auto">
          <a:xfrm>
            <a:off x="2194896" y="4043363"/>
            <a:ext cx="304800" cy="457200"/>
          </a:xfrm>
          <a:prstGeom prst="rect">
            <a:avLst/>
          </a:prstGeom>
          <a:solidFill>
            <a:srgbClr val="F202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33CC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3182938" y="5664205"/>
            <a:ext cx="51816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đẳng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?</a:t>
            </a:r>
          </a:p>
        </p:txBody>
      </p:sp>
      <p:graphicFrame>
        <p:nvGraphicFramePr>
          <p:cNvPr id="58414" name="Group 46"/>
          <p:cNvGraphicFramePr>
            <a:graphicFrameLocks noGrp="1"/>
          </p:cNvGraphicFramePr>
          <p:nvPr/>
        </p:nvGraphicFramePr>
        <p:xfrm>
          <a:off x="3440113" y="1471613"/>
          <a:ext cx="4953000" cy="5842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Ổ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434" name="Line 66"/>
          <p:cNvSpPr>
            <a:spLocks noChangeShapeType="1"/>
          </p:cNvSpPr>
          <p:nvPr/>
        </p:nvSpPr>
        <p:spPr bwMode="auto">
          <a:xfrm>
            <a:off x="2531754" y="1866900"/>
            <a:ext cx="228600" cy="0"/>
          </a:xfrm>
          <a:prstGeom prst="line">
            <a:avLst/>
          </a:prstGeom>
          <a:noFill/>
          <a:ln w="76200">
            <a:solidFill>
              <a:srgbClr val="F2023B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8435" name="Group 67"/>
          <p:cNvGraphicFramePr>
            <a:graphicFrameLocks noGrp="1"/>
          </p:cNvGraphicFramePr>
          <p:nvPr/>
        </p:nvGraphicFramePr>
        <p:xfrm>
          <a:off x="2835275" y="2095500"/>
          <a:ext cx="6096000" cy="609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EF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459" name="Group 91"/>
          <p:cNvGrpSpPr>
            <a:grpSpLocks/>
          </p:cNvGrpSpPr>
          <p:nvPr/>
        </p:nvGrpSpPr>
        <p:grpSpPr bwMode="auto">
          <a:xfrm>
            <a:off x="2801943" y="2120900"/>
            <a:ext cx="6143625" cy="609600"/>
            <a:chOff x="986" y="-672"/>
            <a:chExt cx="3718" cy="424"/>
          </a:xfrm>
        </p:grpSpPr>
        <p:sp>
          <p:nvSpPr>
            <p:cNvPr id="58460" name="Rectangle 92"/>
            <p:cNvSpPr>
              <a:spLocks noChangeArrowheads="1"/>
            </p:cNvSpPr>
            <p:nvPr/>
          </p:nvSpPr>
          <p:spPr bwMode="auto">
            <a:xfrm>
              <a:off x="4350" y="-672"/>
              <a:ext cx="354" cy="423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1" name="Rectangle 93"/>
            <p:cNvSpPr>
              <a:spLocks noChangeArrowheads="1"/>
            </p:cNvSpPr>
            <p:nvPr/>
          </p:nvSpPr>
          <p:spPr bwMode="auto">
            <a:xfrm>
              <a:off x="986" y="-672"/>
              <a:ext cx="376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2" name="Rectangle 94"/>
            <p:cNvSpPr>
              <a:spLocks noChangeArrowheads="1"/>
            </p:cNvSpPr>
            <p:nvPr/>
          </p:nvSpPr>
          <p:spPr bwMode="auto">
            <a:xfrm>
              <a:off x="1362" y="-672"/>
              <a:ext cx="377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3" name="Rectangle 95"/>
            <p:cNvSpPr>
              <a:spLocks noChangeArrowheads="1"/>
            </p:cNvSpPr>
            <p:nvPr/>
          </p:nvSpPr>
          <p:spPr bwMode="auto">
            <a:xfrm>
              <a:off x="1746" y="-672"/>
              <a:ext cx="376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4" name="Rectangle 96"/>
            <p:cNvSpPr>
              <a:spLocks noChangeArrowheads="1"/>
            </p:cNvSpPr>
            <p:nvPr/>
          </p:nvSpPr>
          <p:spPr bwMode="auto">
            <a:xfrm>
              <a:off x="2118" y="-672"/>
              <a:ext cx="377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5" name="Rectangle 97"/>
            <p:cNvSpPr>
              <a:spLocks noChangeArrowheads="1"/>
            </p:cNvSpPr>
            <p:nvPr/>
          </p:nvSpPr>
          <p:spPr bwMode="auto">
            <a:xfrm>
              <a:off x="2479" y="-672"/>
              <a:ext cx="376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6" name="Rectangle 98"/>
            <p:cNvSpPr>
              <a:spLocks noChangeArrowheads="1"/>
            </p:cNvSpPr>
            <p:nvPr/>
          </p:nvSpPr>
          <p:spPr bwMode="auto">
            <a:xfrm>
              <a:off x="2849" y="-672"/>
              <a:ext cx="377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7" name="Rectangle 99"/>
            <p:cNvSpPr>
              <a:spLocks noChangeArrowheads="1"/>
            </p:cNvSpPr>
            <p:nvPr/>
          </p:nvSpPr>
          <p:spPr bwMode="auto">
            <a:xfrm>
              <a:off x="3222" y="-672"/>
              <a:ext cx="376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8" name="Rectangle 100"/>
            <p:cNvSpPr>
              <a:spLocks noChangeArrowheads="1"/>
            </p:cNvSpPr>
            <p:nvPr/>
          </p:nvSpPr>
          <p:spPr bwMode="auto">
            <a:xfrm>
              <a:off x="3599" y="-672"/>
              <a:ext cx="377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69" name="Rectangle 101"/>
            <p:cNvSpPr>
              <a:spLocks noChangeArrowheads="1"/>
            </p:cNvSpPr>
            <p:nvPr/>
          </p:nvSpPr>
          <p:spPr bwMode="auto">
            <a:xfrm>
              <a:off x="3974" y="-672"/>
              <a:ext cx="376" cy="424"/>
            </a:xfrm>
            <a:prstGeom prst="rect">
              <a:avLst/>
            </a:prstGeom>
            <a:solidFill>
              <a:srgbClr val="BEFF7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470" name="Group 102"/>
          <p:cNvGraphicFramePr>
            <a:graphicFrameLocks noGrp="1"/>
          </p:cNvGraphicFramePr>
          <p:nvPr/>
        </p:nvGraphicFramePr>
        <p:xfrm>
          <a:off x="2816230" y="2733680"/>
          <a:ext cx="6367463" cy="581025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Ư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498" name="Group 130"/>
          <p:cNvGrpSpPr>
            <a:grpSpLocks/>
          </p:cNvGrpSpPr>
          <p:nvPr/>
        </p:nvGrpSpPr>
        <p:grpSpPr bwMode="auto">
          <a:xfrm>
            <a:off x="2816452" y="2741618"/>
            <a:ext cx="6367462" cy="573087"/>
            <a:chOff x="1392" y="-672"/>
            <a:chExt cx="4032" cy="432"/>
          </a:xfrm>
        </p:grpSpPr>
        <p:sp>
          <p:nvSpPr>
            <p:cNvPr id="58499" name="Rectangle 131"/>
            <p:cNvSpPr>
              <a:spLocks noChangeArrowheads="1"/>
            </p:cNvSpPr>
            <p:nvPr/>
          </p:nvSpPr>
          <p:spPr bwMode="auto">
            <a:xfrm>
              <a:off x="1728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0" name="Rectangle 132"/>
            <p:cNvSpPr>
              <a:spLocks noChangeArrowheads="1"/>
            </p:cNvSpPr>
            <p:nvPr/>
          </p:nvSpPr>
          <p:spPr bwMode="auto">
            <a:xfrm>
              <a:off x="1392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1" name="Rectangle 133"/>
            <p:cNvSpPr>
              <a:spLocks noChangeArrowheads="1"/>
            </p:cNvSpPr>
            <p:nvPr/>
          </p:nvSpPr>
          <p:spPr bwMode="auto">
            <a:xfrm>
              <a:off x="2064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2" name="Rectangle 134"/>
            <p:cNvSpPr>
              <a:spLocks noChangeArrowheads="1"/>
            </p:cNvSpPr>
            <p:nvPr/>
          </p:nvSpPr>
          <p:spPr bwMode="auto">
            <a:xfrm>
              <a:off x="4752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3" name="Rectangle 135"/>
            <p:cNvSpPr>
              <a:spLocks noChangeArrowheads="1"/>
            </p:cNvSpPr>
            <p:nvPr/>
          </p:nvSpPr>
          <p:spPr bwMode="auto">
            <a:xfrm>
              <a:off x="2400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4" name="Rectangle 136"/>
            <p:cNvSpPr>
              <a:spLocks noChangeArrowheads="1"/>
            </p:cNvSpPr>
            <p:nvPr/>
          </p:nvSpPr>
          <p:spPr bwMode="auto">
            <a:xfrm>
              <a:off x="2736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5" name="Rectangle 137"/>
            <p:cNvSpPr>
              <a:spLocks noChangeArrowheads="1"/>
            </p:cNvSpPr>
            <p:nvPr/>
          </p:nvSpPr>
          <p:spPr bwMode="auto">
            <a:xfrm>
              <a:off x="3072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6" name="Rectangle 138"/>
            <p:cNvSpPr>
              <a:spLocks noChangeArrowheads="1"/>
            </p:cNvSpPr>
            <p:nvPr/>
          </p:nvSpPr>
          <p:spPr bwMode="auto">
            <a:xfrm>
              <a:off x="3408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7" name="Rectangle 139"/>
            <p:cNvSpPr>
              <a:spLocks noChangeArrowheads="1"/>
            </p:cNvSpPr>
            <p:nvPr/>
          </p:nvSpPr>
          <p:spPr bwMode="auto">
            <a:xfrm>
              <a:off x="3744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8" name="Rectangle 140"/>
            <p:cNvSpPr>
              <a:spLocks noChangeArrowheads="1"/>
            </p:cNvSpPr>
            <p:nvPr/>
          </p:nvSpPr>
          <p:spPr bwMode="auto">
            <a:xfrm>
              <a:off x="4416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09" name="Rectangle 141"/>
            <p:cNvSpPr>
              <a:spLocks noChangeArrowheads="1"/>
            </p:cNvSpPr>
            <p:nvPr/>
          </p:nvSpPr>
          <p:spPr bwMode="auto">
            <a:xfrm>
              <a:off x="4080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0" name="Rectangle 142"/>
            <p:cNvSpPr>
              <a:spLocks noChangeArrowheads="1"/>
            </p:cNvSpPr>
            <p:nvPr/>
          </p:nvSpPr>
          <p:spPr bwMode="auto">
            <a:xfrm>
              <a:off x="5088" y="-672"/>
              <a:ext cx="336" cy="432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511" name="Group 143"/>
          <p:cNvGraphicFramePr>
            <a:graphicFrameLocks noGrp="1"/>
          </p:cNvGraphicFramePr>
          <p:nvPr/>
        </p:nvGraphicFramePr>
        <p:xfrm>
          <a:off x="2787650" y="3971925"/>
          <a:ext cx="7029450" cy="52863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541" name="Group 173"/>
          <p:cNvGrpSpPr>
            <a:grpSpLocks/>
          </p:cNvGrpSpPr>
          <p:nvPr/>
        </p:nvGrpSpPr>
        <p:grpSpPr bwMode="auto">
          <a:xfrm>
            <a:off x="2797629" y="3363687"/>
            <a:ext cx="5029200" cy="558800"/>
            <a:chOff x="576" y="240"/>
            <a:chExt cx="3400" cy="336"/>
          </a:xfrm>
        </p:grpSpPr>
        <p:sp>
          <p:nvSpPr>
            <p:cNvPr id="58542" name="Rectangle 174"/>
            <p:cNvSpPr>
              <a:spLocks noChangeArrowheads="1"/>
            </p:cNvSpPr>
            <p:nvPr/>
          </p:nvSpPr>
          <p:spPr bwMode="auto">
            <a:xfrm>
              <a:off x="91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3" name="Rectangle 175"/>
            <p:cNvSpPr>
              <a:spLocks noChangeArrowheads="1"/>
            </p:cNvSpPr>
            <p:nvPr/>
          </p:nvSpPr>
          <p:spPr bwMode="auto">
            <a:xfrm>
              <a:off x="57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4" name="Rectangle 176"/>
            <p:cNvSpPr>
              <a:spLocks noChangeArrowheads="1"/>
            </p:cNvSpPr>
            <p:nvPr/>
          </p:nvSpPr>
          <p:spPr bwMode="auto">
            <a:xfrm>
              <a:off x="125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5" name="Rectangle 177"/>
            <p:cNvSpPr>
              <a:spLocks noChangeArrowheads="1"/>
            </p:cNvSpPr>
            <p:nvPr/>
          </p:nvSpPr>
          <p:spPr bwMode="auto">
            <a:xfrm>
              <a:off x="159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6" name="Rectangle 178"/>
            <p:cNvSpPr>
              <a:spLocks noChangeArrowheads="1"/>
            </p:cNvSpPr>
            <p:nvPr/>
          </p:nvSpPr>
          <p:spPr bwMode="auto">
            <a:xfrm>
              <a:off x="193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7" name="Rectangle 179"/>
            <p:cNvSpPr>
              <a:spLocks noChangeArrowheads="1"/>
            </p:cNvSpPr>
            <p:nvPr/>
          </p:nvSpPr>
          <p:spPr bwMode="auto">
            <a:xfrm>
              <a:off x="2276" y="240"/>
              <a:ext cx="341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8" name="Rectangle 180"/>
            <p:cNvSpPr>
              <a:spLocks noChangeArrowheads="1"/>
            </p:cNvSpPr>
            <p:nvPr/>
          </p:nvSpPr>
          <p:spPr bwMode="auto">
            <a:xfrm>
              <a:off x="2617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49" name="Rectangle 181"/>
            <p:cNvSpPr>
              <a:spLocks noChangeArrowheads="1"/>
            </p:cNvSpPr>
            <p:nvPr/>
          </p:nvSpPr>
          <p:spPr bwMode="auto">
            <a:xfrm>
              <a:off x="2957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0" name="Rectangle 182"/>
            <p:cNvSpPr>
              <a:spLocks noChangeArrowheads="1"/>
            </p:cNvSpPr>
            <p:nvPr/>
          </p:nvSpPr>
          <p:spPr bwMode="auto">
            <a:xfrm>
              <a:off x="3297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1" name="Rectangle 183"/>
            <p:cNvSpPr>
              <a:spLocks noChangeArrowheads="1"/>
            </p:cNvSpPr>
            <p:nvPr/>
          </p:nvSpPr>
          <p:spPr bwMode="auto">
            <a:xfrm>
              <a:off x="3636" y="240"/>
              <a:ext cx="340" cy="33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52" name="Group 184"/>
          <p:cNvGrpSpPr>
            <a:grpSpLocks/>
          </p:cNvGrpSpPr>
          <p:nvPr/>
        </p:nvGrpSpPr>
        <p:grpSpPr bwMode="auto">
          <a:xfrm>
            <a:off x="2768605" y="3975100"/>
            <a:ext cx="7115629" cy="547688"/>
            <a:chOff x="1248" y="2832"/>
            <a:chExt cx="4362" cy="345"/>
          </a:xfrm>
        </p:grpSpPr>
        <p:sp>
          <p:nvSpPr>
            <p:cNvPr id="58553" name="Rectangle 185"/>
            <p:cNvSpPr>
              <a:spLocks noChangeArrowheads="1"/>
            </p:cNvSpPr>
            <p:nvPr/>
          </p:nvSpPr>
          <p:spPr bwMode="auto">
            <a:xfrm>
              <a:off x="1588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4" name="Rectangle 186"/>
            <p:cNvSpPr>
              <a:spLocks noChangeArrowheads="1"/>
            </p:cNvSpPr>
            <p:nvPr/>
          </p:nvSpPr>
          <p:spPr bwMode="auto">
            <a:xfrm>
              <a:off x="1248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5" name="Rectangle 187"/>
            <p:cNvSpPr>
              <a:spLocks noChangeArrowheads="1"/>
            </p:cNvSpPr>
            <p:nvPr/>
          </p:nvSpPr>
          <p:spPr bwMode="auto">
            <a:xfrm>
              <a:off x="1928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6" name="Rectangle 188"/>
            <p:cNvSpPr>
              <a:spLocks noChangeArrowheads="1"/>
            </p:cNvSpPr>
            <p:nvPr/>
          </p:nvSpPr>
          <p:spPr bwMode="auto">
            <a:xfrm>
              <a:off x="4649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7" name="Rectangle 189"/>
            <p:cNvSpPr>
              <a:spLocks noChangeArrowheads="1"/>
            </p:cNvSpPr>
            <p:nvPr/>
          </p:nvSpPr>
          <p:spPr bwMode="auto">
            <a:xfrm>
              <a:off x="2268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8" name="Rectangle 190"/>
            <p:cNvSpPr>
              <a:spLocks noChangeArrowheads="1"/>
            </p:cNvSpPr>
            <p:nvPr/>
          </p:nvSpPr>
          <p:spPr bwMode="auto">
            <a:xfrm>
              <a:off x="2608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9" name="Rectangle 191"/>
            <p:cNvSpPr>
              <a:spLocks noChangeArrowheads="1"/>
            </p:cNvSpPr>
            <p:nvPr/>
          </p:nvSpPr>
          <p:spPr bwMode="auto">
            <a:xfrm>
              <a:off x="2948" y="2832"/>
              <a:ext cx="341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0" name="Rectangle 192"/>
            <p:cNvSpPr>
              <a:spLocks noChangeArrowheads="1"/>
            </p:cNvSpPr>
            <p:nvPr/>
          </p:nvSpPr>
          <p:spPr bwMode="auto">
            <a:xfrm>
              <a:off x="3289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1" name="Rectangle 193"/>
            <p:cNvSpPr>
              <a:spLocks noChangeArrowheads="1"/>
            </p:cNvSpPr>
            <p:nvPr/>
          </p:nvSpPr>
          <p:spPr bwMode="auto">
            <a:xfrm>
              <a:off x="3629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2" name="Rectangle 194"/>
            <p:cNvSpPr>
              <a:spLocks noChangeArrowheads="1"/>
            </p:cNvSpPr>
            <p:nvPr/>
          </p:nvSpPr>
          <p:spPr bwMode="auto">
            <a:xfrm>
              <a:off x="4309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3" name="Rectangle 195"/>
            <p:cNvSpPr>
              <a:spLocks noChangeArrowheads="1"/>
            </p:cNvSpPr>
            <p:nvPr/>
          </p:nvSpPr>
          <p:spPr bwMode="auto">
            <a:xfrm>
              <a:off x="3969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4" name="Rectangle 196"/>
            <p:cNvSpPr>
              <a:spLocks noChangeArrowheads="1"/>
            </p:cNvSpPr>
            <p:nvPr/>
          </p:nvSpPr>
          <p:spPr bwMode="auto">
            <a:xfrm>
              <a:off x="5324" y="2832"/>
              <a:ext cx="286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5" name="Rectangle 197"/>
            <p:cNvSpPr>
              <a:spLocks noChangeArrowheads="1"/>
            </p:cNvSpPr>
            <p:nvPr/>
          </p:nvSpPr>
          <p:spPr bwMode="auto">
            <a:xfrm>
              <a:off x="4984" y="2832"/>
              <a:ext cx="340" cy="3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66" name="Group 198"/>
          <p:cNvGrpSpPr>
            <a:grpSpLocks/>
          </p:cNvGrpSpPr>
          <p:nvPr/>
        </p:nvGrpSpPr>
        <p:grpSpPr bwMode="auto">
          <a:xfrm>
            <a:off x="3435350" y="1485905"/>
            <a:ext cx="4953000" cy="601663"/>
            <a:chOff x="1570" y="1200"/>
            <a:chExt cx="3093" cy="379"/>
          </a:xfrm>
        </p:grpSpPr>
        <p:sp>
          <p:nvSpPr>
            <p:cNvPr id="58567" name="Rectangle 199"/>
            <p:cNvSpPr>
              <a:spLocks noChangeArrowheads="1"/>
            </p:cNvSpPr>
            <p:nvPr/>
          </p:nvSpPr>
          <p:spPr bwMode="auto">
            <a:xfrm>
              <a:off x="1570" y="1200"/>
              <a:ext cx="390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8" name="Rectangle 200"/>
            <p:cNvSpPr>
              <a:spLocks noChangeArrowheads="1"/>
            </p:cNvSpPr>
            <p:nvPr/>
          </p:nvSpPr>
          <p:spPr bwMode="auto">
            <a:xfrm>
              <a:off x="1961" y="1200"/>
              <a:ext cx="391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69" name="Rectangle 201"/>
            <p:cNvSpPr>
              <a:spLocks noChangeArrowheads="1"/>
            </p:cNvSpPr>
            <p:nvPr/>
          </p:nvSpPr>
          <p:spPr bwMode="auto">
            <a:xfrm>
              <a:off x="3888" y="1200"/>
              <a:ext cx="390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0" name="Rectangle 202"/>
            <p:cNvSpPr>
              <a:spLocks noChangeArrowheads="1"/>
            </p:cNvSpPr>
            <p:nvPr/>
          </p:nvSpPr>
          <p:spPr bwMode="auto">
            <a:xfrm>
              <a:off x="4272" y="1200"/>
              <a:ext cx="391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1" name="Rectangle 203"/>
            <p:cNvSpPr>
              <a:spLocks noChangeArrowheads="1"/>
            </p:cNvSpPr>
            <p:nvPr/>
          </p:nvSpPr>
          <p:spPr bwMode="auto">
            <a:xfrm>
              <a:off x="3120" y="1200"/>
              <a:ext cx="390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2" name="Rectangle 204"/>
            <p:cNvSpPr>
              <a:spLocks noChangeArrowheads="1"/>
            </p:cNvSpPr>
            <p:nvPr/>
          </p:nvSpPr>
          <p:spPr bwMode="auto">
            <a:xfrm>
              <a:off x="3504" y="1200"/>
              <a:ext cx="391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" name="Rectangle 205"/>
            <p:cNvSpPr>
              <a:spLocks noChangeArrowheads="1"/>
            </p:cNvSpPr>
            <p:nvPr/>
          </p:nvSpPr>
          <p:spPr bwMode="auto">
            <a:xfrm>
              <a:off x="2352" y="1200"/>
              <a:ext cx="390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" name="Rectangle 206"/>
            <p:cNvSpPr>
              <a:spLocks noChangeArrowheads="1"/>
            </p:cNvSpPr>
            <p:nvPr/>
          </p:nvSpPr>
          <p:spPr bwMode="auto">
            <a:xfrm>
              <a:off x="2736" y="1200"/>
              <a:ext cx="391" cy="379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8575" name="Group 207"/>
          <p:cNvGraphicFramePr>
            <a:graphicFrameLocks noGrp="1"/>
          </p:cNvGraphicFramePr>
          <p:nvPr/>
        </p:nvGraphicFramePr>
        <p:xfrm>
          <a:off x="3300418" y="4686300"/>
          <a:ext cx="5411787" cy="584200"/>
        </p:xfrm>
        <a:graphic>
          <a:graphicData uri="http://schemas.openxmlformats.org/drawingml/2006/table">
            <a:tbl>
              <a:tblPr/>
              <a:tblGrid>
                <a:gridCol w="4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7071E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601" name="Group 233"/>
          <p:cNvGrpSpPr>
            <a:grpSpLocks/>
          </p:cNvGrpSpPr>
          <p:nvPr/>
        </p:nvGrpSpPr>
        <p:grpSpPr bwMode="auto">
          <a:xfrm>
            <a:off x="3276600" y="4686300"/>
            <a:ext cx="5486400" cy="579438"/>
            <a:chOff x="1152" y="1968"/>
            <a:chExt cx="3281" cy="317"/>
          </a:xfrm>
        </p:grpSpPr>
        <p:sp>
          <p:nvSpPr>
            <p:cNvPr id="58602" name="Rectangle 234"/>
            <p:cNvSpPr>
              <a:spLocks noChangeArrowheads="1"/>
            </p:cNvSpPr>
            <p:nvPr/>
          </p:nvSpPr>
          <p:spPr bwMode="auto">
            <a:xfrm>
              <a:off x="1152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3" name="Rectangle 235"/>
            <p:cNvSpPr>
              <a:spLocks noChangeArrowheads="1"/>
            </p:cNvSpPr>
            <p:nvPr/>
          </p:nvSpPr>
          <p:spPr bwMode="auto">
            <a:xfrm>
              <a:off x="1450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4" name="Rectangle 236"/>
            <p:cNvSpPr>
              <a:spLocks noChangeArrowheads="1"/>
            </p:cNvSpPr>
            <p:nvPr/>
          </p:nvSpPr>
          <p:spPr bwMode="auto">
            <a:xfrm>
              <a:off x="1751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5" name="Rectangle 237"/>
            <p:cNvSpPr>
              <a:spLocks noChangeArrowheads="1"/>
            </p:cNvSpPr>
            <p:nvPr/>
          </p:nvSpPr>
          <p:spPr bwMode="auto">
            <a:xfrm>
              <a:off x="2041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6" name="Rectangle 238"/>
            <p:cNvSpPr>
              <a:spLocks noChangeArrowheads="1"/>
            </p:cNvSpPr>
            <p:nvPr/>
          </p:nvSpPr>
          <p:spPr bwMode="auto">
            <a:xfrm>
              <a:off x="2341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7" name="Rectangle 239"/>
            <p:cNvSpPr>
              <a:spLocks noChangeArrowheads="1"/>
            </p:cNvSpPr>
            <p:nvPr/>
          </p:nvSpPr>
          <p:spPr bwMode="auto">
            <a:xfrm>
              <a:off x="2651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8" name="Rectangle 240"/>
            <p:cNvSpPr>
              <a:spLocks noChangeArrowheads="1"/>
            </p:cNvSpPr>
            <p:nvPr/>
          </p:nvSpPr>
          <p:spPr bwMode="auto">
            <a:xfrm>
              <a:off x="2949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9" name="Rectangle 241"/>
            <p:cNvSpPr>
              <a:spLocks noChangeArrowheads="1"/>
            </p:cNvSpPr>
            <p:nvPr/>
          </p:nvSpPr>
          <p:spPr bwMode="auto">
            <a:xfrm>
              <a:off x="3250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10" name="Rectangle 242"/>
            <p:cNvSpPr>
              <a:spLocks noChangeArrowheads="1"/>
            </p:cNvSpPr>
            <p:nvPr/>
          </p:nvSpPr>
          <p:spPr bwMode="auto">
            <a:xfrm>
              <a:off x="3540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11" name="Rectangle 243"/>
            <p:cNvSpPr>
              <a:spLocks noChangeArrowheads="1"/>
            </p:cNvSpPr>
            <p:nvPr/>
          </p:nvSpPr>
          <p:spPr bwMode="auto">
            <a:xfrm>
              <a:off x="3840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12" name="Rectangle 244"/>
            <p:cNvSpPr>
              <a:spLocks noChangeArrowheads="1"/>
            </p:cNvSpPr>
            <p:nvPr/>
          </p:nvSpPr>
          <p:spPr bwMode="auto">
            <a:xfrm>
              <a:off x="4128" y="1968"/>
              <a:ext cx="305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614" name="AutoShape 246"/>
          <p:cNvSpPr>
            <a:spLocks noChangeArrowheads="1"/>
          </p:cNvSpPr>
          <p:nvPr/>
        </p:nvSpPr>
        <p:spPr bwMode="auto">
          <a:xfrm>
            <a:off x="2184400" y="4749800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615" name="Rectangle 247"/>
          <p:cNvSpPr>
            <a:spLocks noChangeArrowheads="1"/>
          </p:cNvSpPr>
          <p:nvPr/>
        </p:nvSpPr>
        <p:spPr bwMode="auto">
          <a:xfrm>
            <a:off x="2840043" y="5583238"/>
            <a:ext cx="6473825" cy="519112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Tên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luật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đẳng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0033CC"/>
                </a:solidFill>
                <a:effectLst/>
                <a:latin typeface="Times New Roman" pitchFamily="18" charset="0"/>
              </a:rPr>
              <a:t> ?</a:t>
            </a:r>
            <a:r>
              <a:rPr lang="en-US" sz="2800" dirty="0">
                <a:solidFill>
                  <a:srgbClr val="FFFF99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BB"/>
                    </a:outerShdw>
                  </a:cont>
                  <a:cont type="tree" name="">
                    <a:effect ref="fillLine"/>
                    <a:outerShdw dist="38100" dir="2700000" algn="tl">
                      <a:srgbClr val="99985B"/>
                    </a:outerShdw>
                  </a:cont>
                  <a:effect ref="fillLine"/>
                </a:effectDag>
                <a:latin typeface="Times New Roman" pitchFamily="18" charset="0"/>
              </a:rPr>
              <a:t> </a:t>
            </a:r>
            <a:endParaRPr lang="en-US" sz="2800" b="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8625" name="Rectangle 257"/>
          <p:cNvSpPr>
            <a:spLocks noChangeArrowheads="1"/>
          </p:cNvSpPr>
          <p:nvPr/>
        </p:nvSpPr>
        <p:spPr bwMode="auto">
          <a:xfrm>
            <a:off x="1828800" y="254005"/>
            <a:ext cx="7620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200" dirty="0">
                <a:effectLst/>
                <a:latin typeface="Times New Roman" pitchFamily="18" charset="0"/>
              </a:rPr>
              <a:t>VUI CHÚT THÔI</a:t>
            </a:r>
            <a:endParaRPr lang="en-US" sz="42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3" dur="10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8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8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8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8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5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9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" dur="50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8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8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8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0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2" dur="500"/>
                                        <p:tgtEl>
                                          <p:spTgt spid="5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500"/>
                                        <p:tgtEl>
                                          <p:spTgt spid="58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14"/>
                  </p:tgtEl>
                </p:cond>
              </p:nextCondLst>
            </p:seq>
          </p:childTnLst>
        </p:cTn>
      </p:par>
    </p:tnLst>
    <p:bldLst>
      <p:bldP spid="58404" grpId="0" animBg="1"/>
      <p:bldP spid="58404" grpId="1" animBg="1"/>
      <p:bldP spid="58405" grpId="0" animBg="1"/>
      <p:bldP spid="58405" grpId="1" animBg="1"/>
      <p:bldP spid="58406" grpId="0" animBg="1"/>
      <p:bldP spid="58406" grpId="1" animBg="1"/>
      <p:bldP spid="58407" grpId="0" animBg="1"/>
      <p:bldP spid="58407" grpId="1" animBg="1"/>
      <p:bldP spid="58413" grpId="0" animBg="1"/>
      <p:bldP spid="58413" grpId="1" animBg="1"/>
      <p:bldP spid="58615" grpId="0" animBg="1"/>
      <p:bldP spid="5861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0" y="288040"/>
            <a:ext cx="10687049" cy="914400"/>
          </a:xfrm>
        </p:spPr>
        <p:txBody>
          <a:bodyPr/>
          <a:lstStyle/>
          <a:p>
            <a:br>
              <a:rPr lang="en-US" sz="3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CÂU HỎI KIỂM TRA BÀI CŨ </a:t>
            </a:r>
            <a:b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>
            <a:off x="2133599" y="3430822"/>
            <a:ext cx="2177144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Nhiệt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(T)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394858" y="1860297"/>
            <a:ext cx="1548226" cy="1231052"/>
            <a:chOff x="2080" y="896"/>
            <a:chExt cx="1004" cy="805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gray">
            <a:xfrm>
              <a:off x="2150" y="1133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gray">
            <a:xfrm>
              <a:off x="2151" y="1134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gray">
            <a:xfrm>
              <a:off x="2196" y="1132"/>
              <a:ext cx="840" cy="3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13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6"/>
              <p:cNvSpPr>
                <a:spLocks noChangeArrowheads="1"/>
              </p:cNvSpPr>
              <p:nvPr/>
            </p:nvSpPr>
            <p:spPr bwMode="gray">
              <a:xfrm>
                <a:off x="4263" y="1772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27"/>
            <p:cNvSpPr txBox="1">
              <a:spLocks noChangeArrowheads="1"/>
            </p:cNvSpPr>
            <p:nvPr/>
          </p:nvSpPr>
          <p:spPr bwMode="gray">
            <a:xfrm>
              <a:off x="2322" y="1153"/>
              <a:ext cx="625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5268690" y="1841550"/>
            <a:ext cx="1567542" cy="1203745"/>
            <a:chOff x="3631" y="896"/>
            <a:chExt cx="1073" cy="805"/>
          </a:xfrm>
        </p:grpSpPr>
        <p:sp>
          <p:nvSpPr>
            <p:cNvPr id="18" name="Oval 29"/>
            <p:cNvSpPr>
              <a:spLocks noChangeArrowheads="1"/>
            </p:cNvSpPr>
            <p:nvPr/>
          </p:nvSpPr>
          <p:spPr bwMode="gray">
            <a:xfrm>
              <a:off x="3631" y="1129"/>
              <a:ext cx="178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gray">
            <a:xfrm>
              <a:off x="3631" y="1129"/>
              <a:ext cx="107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1"/>
            <p:cNvSpPr>
              <a:spLocks noChangeArrowheads="1"/>
            </p:cNvSpPr>
            <p:nvPr/>
          </p:nvSpPr>
          <p:spPr bwMode="gray">
            <a:xfrm>
              <a:off x="3701" y="1129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32"/>
            <p:cNvSpPr>
              <a:spLocks noChangeArrowheads="1"/>
            </p:cNvSpPr>
            <p:nvPr/>
          </p:nvSpPr>
          <p:spPr bwMode="gray">
            <a:xfrm>
              <a:off x="3717" y="1134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gray">
            <a:xfrm>
              <a:off x="3751" y="1128"/>
              <a:ext cx="841" cy="34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34"/>
            <p:cNvGrpSpPr>
              <a:grpSpLocks/>
            </p:cNvGrpSpPr>
            <p:nvPr/>
          </p:nvGrpSpPr>
          <p:grpSpPr bwMode="auto">
            <a:xfrm>
              <a:off x="3766" y="896"/>
              <a:ext cx="814" cy="805"/>
              <a:chOff x="4166" y="1706"/>
              <a:chExt cx="1252" cy="1252"/>
            </a:xfrm>
          </p:grpSpPr>
          <p:sp>
            <p:nvSpPr>
              <p:cNvPr id="25" name="Oval 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 Box 39"/>
            <p:cNvSpPr txBox="1">
              <a:spLocks noChangeArrowheads="1"/>
            </p:cNvSpPr>
            <p:nvPr/>
          </p:nvSpPr>
          <p:spPr bwMode="gray">
            <a:xfrm>
              <a:off x="3876" y="1153"/>
              <a:ext cx="660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8095347" y="1767831"/>
            <a:ext cx="1456555" cy="1196359"/>
            <a:chOff x="2080" y="896"/>
            <a:chExt cx="1004" cy="805"/>
          </a:xfrm>
        </p:grpSpPr>
        <p:sp>
          <p:nvSpPr>
            <p:cNvPr id="30" name="Oval 17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gray">
            <a:xfrm>
              <a:off x="2150" y="1128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gray">
            <a:xfrm>
              <a:off x="2151" y="1129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gray">
            <a:xfrm>
              <a:off x="2196" y="1127"/>
              <a:ext cx="840" cy="34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37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2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 Box 27"/>
            <p:cNvSpPr txBox="1">
              <a:spLocks noChangeArrowheads="1"/>
            </p:cNvSpPr>
            <p:nvPr/>
          </p:nvSpPr>
          <p:spPr bwMode="gray">
            <a:xfrm>
              <a:off x="2293" y="1153"/>
              <a:ext cx="664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4992916" y="3401792"/>
            <a:ext cx="2177144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Times New Roman" pitchFamily="18" charset="0"/>
              </a:rPr>
              <a:t>tích</a:t>
            </a:r>
            <a:r>
              <a:rPr lang="en-US" sz="3600" dirty="0">
                <a:solidFill>
                  <a:srgbClr val="0033CC"/>
                </a:solidFill>
                <a:latin typeface="Times New Roman" pitchFamily="18" charset="0"/>
              </a:rPr>
              <a:t> (V)</a:t>
            </a: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7794170" y="3401791"/>
            <a:ext cx="2177144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Áp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suất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(p)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5"/>
            <a:ext cx="4495800" cy="792163"/>
          </a:xfrm>
        </p:spPr>
        <p:txBody>
          <a:bodyPr/>
          <a:lstStyle/>
          <a:p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</a:rPr>
              <a:t>Giới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</a:rPr>
              <a:t>thiệu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</a:rPr>
              <a:t>bài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</a:rPr>
              <a:t>mới</a:t>
            </a:r>
            <a:endParaRPr lang="en-US" b="1" dirty="0">
              <a:solidFill>
                <a:srgbClr val="FFFF66"/>
              </a:solidFill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09684" y="1457675"/>
            <a:ext cx="103859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3200" i="1" dirty="0">
                <a:solidFill>
                  <a:schemeClr val="tx1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Khi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bơm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xe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đạp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,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khi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cần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bơm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càng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hạ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thấp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xuống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thì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càng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khó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bơm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?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Tại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sao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lại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như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32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vậy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4813" y="6175375"/>
            <a:ext cx="522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4DF5E"/>
              </a:solidFill>
              <a:effectLst/>
              <a:latin typeface="VNI-Times" pitchFamily="2" charset="0"/>
              <a:sym typeface="Symbol" pitchFamily="18" charset="2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998561" y="2688610"/>
            <a:ext cx="5715000" cy="3159740"/>
          </a:xfrm>
          <a:prstGeom prst="cloudCallout">
            <a:avLst>
              <a:gd name="adj1" fmla="val 74636"/>
              <a:gd name="adj2" fmla="val 485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mối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quan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hệ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gì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giữa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và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áp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khi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độ</a:t>
            </a:r>
            <a:r>
              <a:rPr lang="en-US" sz="2800" dirty="0">
                <a:ln w="0"/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nó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dirty="0">
                <a:ln w="0"/>
                <a:solidFill>
                  <a:schemeClr val="tx1"/>
                </a:solidFill>
                <a:effectLst/>
                <a:latin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08" y="2471786"/>
            <a:ext cx="3043451" cy="28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02406" y="1602559"/>
            <a:ext cx="98780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mericana EB" panose="02040603050506020204" pitchFamily="18" charset="0"/>
              </a:rPr>
              <a:t>PHẦN B:</a:t>
            </a:r>
          </a:p>
          <a:p>
            <a:pPr algn="ctr"/>
            <a:r>
              <a:rPr lang="en-US" sz="54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QUÁ TRÌNH ĐẲNG NHIỆT.</a:t>
            </a:r>
          </a:p>
          <a:p>
            <a:pPr algn="ctr"/>
            <a:r>
              <a:rPr lang="en-US" sz="54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ĐỊNH LUẬT BOYLE – MARIOTTE</a:t>
            </a:r>
            <a:endParaRPr lang="en-US" sz="54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93717"/>
            <a:ext cx="12192000" cy="792163"/>
          </a:xfrm>
          <a:noFill/>
          <a:ln/>
        </p:spPr>
        <p:txBody>
          <a:bodyPr/>
          <a:lstStyle/>
          <a:p>
            <a:r>
              <a:rPr lang="en-US" sz="27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6424" y="1473882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rạng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thái</a:t>
            </a:r>
            <a:endParaRPr lang="en-US" sz="28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644525" y="2104450"/>
            <a:ext cx="5633446" cy="31085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* </a:t>
            </a:r>
            <a:r>
              <a:rPr lang="en-US" sz="2800" u="sng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lượng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xác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bằng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các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thông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:</a:t>
            </a:r>
          </a:p>
          <a:p>
            <a:pPr algn="just"/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  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V (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itchFamily="18" charset="0"/>
              </a:rPr>
              <a:t>m</a:t>
            </a:r>
            <a:r>
              <a:rPr lang="en-US" sz="2800" b="0" i="1" baseline="30000" dirty="0"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itchFamily="18" charset="0"/>
              </a:rPr>
              <a:t>, l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algn="just"/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  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p (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itchFamily="18" charset="0"/>
              </a:rPr>
              <a:t>Pa, N/m</a:t>
            </a:r>
            <a:r>
              <a:rPr lang="en-US" sz="2800" b="0" i="1" baseline="30000" dirty="0"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b="0" i="1" dirty="0">
                <a:solidFill>
                  <a:schemeClr val="tx1"/>
                </a:solidFill>
                <a:effectLst/>
                <a:latin typeface="Times New Roman" pitchFamily="18" charset="0"/>
              </a:rPr>
              <a:t>, at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) </a:t>
            </a:r>
          </a:p>
          <a:p>
            <a:pPr algn="just"/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   -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tuyệt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T (K):  </a:t>
            </a:r>
          </a:p>
          <a:p>
            <a:pPr algn="just"/>
            <a:r>
              <a:rPr lang="en-US" sz="2800" b="0" dirty="0">
                <a:solidFill>
                  <a:srgbClr val="0000CC"/>
                </a:solidFill>
                <a:effectLst/>
                <a:latin typeface="Times New Roman" pitchFamily="18" charset="0"/>
              </a:rPr>
              <a:t>           </a:t>
            </a:r>
          </a:p>
          <a:p>
            <a:pPr algn="just"/>
            <a:r>
              <a:rPr lang="en-US" sz="2800" b="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</a:rPr>
              <a:t>         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</a:rPr>
              <a:t>T(K) = 273 + t(</a:t>
            </a:r>
            <a:r>
              <a:rPr lang="en-US" sz="2800" baseline="30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</a:rPr>
              <a:t>0</a:t>
            </a:r>
            <a:r>
              <a:rPr lang="en-US" sz="28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itchFamily="18" charset="0"/>
              </a:rPr>
              <a:t>C)</a:t>
            </a:r>
          </a:p>
        </p:txBody>
      </p:sp>
      <p:pic>
        <p:nvPicPr>
          <p:cNvPr id="7234" name="Picture 66" descr="4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061" y="2420032"/>
            <a:ext cx="3057525" cy="2513012"/>
          </a:xfrm>
          <a:prstGeom prst="rect">
            <a:avLst/>
          </a:prstGeom>
          <a:noFill/>
        </p:spPr>
      </p:pic>
      <p:sp>
        <p:nvSpPr>
          <p:cNvPr id="7235" name="Rectangle 67"/>
          <p:cNvSpPr>
            <a:spLocks noChangeArrowheads="1"/>
          </p:cNvSpPr>
          <p:nvPr/>
        </p:nvSpPr>
        <p:spPr bwMode="auto">
          <a:xfrm>
            <a:off x="5214938" y="3657605"/>
            <a:ext cx="59102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vi-VN" sz="3600" b="0">
              <a:solidFill>
                <a:srgbClr val="0000CC"/>
              </a:solidFill>
              <a:effectLst/>
              <a:latin typeface=".VnTimeH" pitchFamily="34" charset="0"/>
            </a:endParaRP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5214938" y="3657605"/>
            <a:ext cx="59102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vi-VN" sz="3600" b="0">
              <a:solidFill>
                <a:srgbClr val="0000CC"/>
              </a:solidFill>
              <a:effectLst/>
              <a:latin typeface=".VnTimeH" pitchFamily="34" charset="0"/>
            </a:endParaRPr>
          </a:p>
        </p:txBody>
      </p:sp>
      <p:sp>
        <p:nvSpPr>
          <p:cNvPr id="7237" name="AutoShape 69"/>
          <p:cNvSpPr>
            <a:spLocks/>
          </p:cNvSpPr>
          <p:nvPr/>
        </p:nvSpPr>
        <p:spPr bwMode="auto">
          <a:xfrm>
            <a:off x="8596318" y="4295780"/>
            <a:ext cx="1309687" cy="379413"/>
          </a:xfrm>
          <a:prstGeom prst="borderCallout2">
            <a:avLst>
              <a:gd name="adj1" fmla="val 30125"/>
              <a:gd name="adj2" fmla="val -5819"/>
              <a:gd name="adj3" fmla="val 30125"/>
              <a:gd name="adj4" fmla="val -14907"/>
              <a:gd name="adj5" fmla="val 285356"/>
              <a:gd name="adj6" fmla="val -24000"/>
            </a:avLst>
          </a:prstGeom>
          <a:solidFill>
            <a:schemeClr val="tx1"/>
          </a:solidFill>
          <a:ln w="12700" algn="ctr">
            <a:solidFill>
              <a:srgbClr val="0000FF"/>
            </a:solidFill>
            <a:miter lim="800000"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vi-VN" b="0" dirty="0">
                <a:solidFill>
                  <a:schemeClr val="tx2"/>
                </a:solidFill>
                <a:effectLst/>
                <a:latin typeface="Times New Roman" pitchFamily="18" charset="0"/>
              </a:rPr>
              <a:t>Áp suất </a:t>
            </a:r>
            <a:r>
              <a:rPr lang="en-US" b="0" dirty="0">
                <a:solidFill>
                  <a:schemeClr val="tx2"/>
                </a:solidFill>
                <a:effectLst/>
                <a:latin typeface="Times New Roman" pitchFamily="18" charset="0"/>
              </a:rPr>
              <a:t>p</a:t>
            </a:r>
            <a:endParaRPr lang="vi-VN" b="0" dirty="0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238" name="AutoShape 70"/>
          <p:cNvSpPr>
            <a:spLocks/>
          </p:cNvSpPr>
          <p:nvPr/>
        </p:nvSpPr>
        <p:spPr bwMode="auto">
          <a:xfrm>
            <a:off x="8596318" y="3581405"/>
            <a:ext cx="1309687" cy="379413"/>
          </a:xfrm>
          <a:prstGeom prst="borderCallout2">
            <a:avLst>
              <a:gd name="adj1" fmla="val 30125"/>
              <a:gd name="adj2" fmla="val -5819"/>
              <a:gd name="adj3" fmla="val 30125"/>
              <a:gd name="adj4" fmla="val -35759"/>
              <a:gd name="adj5" fmla="val 204185"/>
              <a:gd name="adj6" fmla="val -66907"/>
            </a:avLst>
          </a:prstGeom>
          <a:solidFill>
            <a:srgbClr val="FFFF00"/>
          </a:solidFill>
          <a:ln w="12700" algn="ctr">
            <a:solidFill>
              <a:srgbClr val="9900FF"/>
            </a:solidFill>
            <a:miter lim="800000"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vi-VN" b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</a:rPr>
              <a:t>Thể tích V</a:t>
            </a:r>
          </a:p>
        </p:txBody>
      </p:sp>
      <p:grpSp>
        <p:nvGrpSpPr>
          <p:cNvPr id="7239" name="Group 71"/>
          <p:cNvGrpSpPr>
            <a:grpSpLocks/>
          </p:cNvGrpSpPr>
          <p:nvPr/>
        </p:nvGrpSpPr>
        <p:grpSpPr bwMode="auto">
          <a:xfrm>
            <a:off x="8074904" y="1941513"/>
            <a:ext cx="94413" cy="2325688"/>
            <a:chOff x="316" y="1079"/>
            <a:chExt cx="82" cy="1465"/>
          </a:xfrm>
        </p:grpSpPr>
        <p:sp>
          <p:nvSpPr>
            <p:cNvPr id="7240" name="Rectangle 72" descr="Light horizontal"/>
            <p:cNvSpPr>
              <a:spLocks noChangeArrowheads="1"/>
            </p:cNvSpPr>
            <p:nvPr/>
          </p:nvSpPr>
          <p:spPr bwMode="auto">
            <a:xfrm>
              <a:off x="318" y="1318"/>
              <a:ext cx="72" cy="1226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6350" algn="ctr">
              <a:solidFill>
                <a:schemeClr val="tx1"/>
              </a:solidFill>
              <a:miter lim="800000"/>
              <a:headEnd type="none" w="lg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1" name="Line 73"/>
            <p:cNvSpPr>
              <a:spLocks noChangeShapeType="1"/>
            </p:cNvSpPr>
            <p:nvPr/>
          </p:nvSpPr>
          <p:spPr bwMode="auto">
            <a:xfrm>
              <a:off x="323" y="1641"/>
              <a:ext cx="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lg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2" name="Rectangle 74"/>
            <p:cNvSpPr>
              <a:spLocks noChangeArrowheads="1"/>
            </p:cNvSpPr>
            <p:nvPr/>
          </p:nvSpPr>
          <p:spPr bwMode="auto">
            <a:xfrm>
              <a:off x="316" y="1079"/>
              <a:ext cx="82" cy="387"/>
            </a:xfrm>
            <a:prstGeom prst="rect">
              <a:avLst/>
            </a:prstGeom>
            <a:solidFill>
              <a:schemeClr val="tx1"/>
            </a:solidFill>
            <a:ln w="6350" algn="ctr">
              <a:noFill/>
              <a:miter lim="800000"/>
              <a:headEnd type="none" w="lg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245" name="Group 77"/>
          <p:cNvGrpSpPr>
            <a:grpSpLocks/>
          </p:cNvGrpSpPr>
          <p:nvPr/>
        </p:nvGrpSpPr>
        <p:grpSpPr bwMode="auto">
          <a:xfrm>
            <a:off x="7620000" y="4705350"/>
            <a:ext cx="889000" cy="1238250"/>
            <a:chOff x="4137" y="2340"/>
            <a:chExt cx="560" cy="780"/>
          </a:xfrm>
        </p:grpSpPr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4137" y="2352"/>
              <a:ext cx="48" cy="768"/>
            </a:xfrm>
            <a:prstGeom prst="rect">
              <a:avLst/>
            </a:prstGeom>
            <a:solidFill>
              <a:srgbClr val="FAD05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47" name="Group 79"/>
            <p:cNvGrpSpPr>
              <a:grpSpLocks/>
            </p:cNvGrpSpPr>
            <p:nvPr/>
          </p:nvGrpSpPr>
          <p:grpSpPr bwMode="auto">
            <a:xfrm>
              <a:off x="4176" y="2621"/>
              <a:ext cx="521" cy="499"/>
              <a:chOff x="4469" y="2564"/>
              <a:chExt cx="521" cy="499"/>
            </a:xfrm>
          </p:grpSpPr>
          <p:sp>
            <p:nvSpPr>
              <p:cNvPr id="7248" name="Rectangle 80"/>
              <p:cNvSpPr>
                <a:spLocks noChangeArrowheads="1"/>
              </p:cNvSpPr>
              <p:nvPr/>
            </p:nvSpPr>
            <p:spPr bwMode="auto">
              <a:xfrm rot="10800000">
                <a:off x="4762" y="2875"/>
                <a:ext cx="51" cy="156"/>
              </a:xfrm>
              <a:prstGeom prst="rect">
                <a:avLst/>
              </a:prstGeom>
              <a:solidFill>
                <a:srgbClr val="FFCC66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Rectangle 81"/>
              <p:cNvSpPr>
                <a:spLocks noChangeArrowheads="1"/>
              </p:cNvSpPr>
              <p:nvPr/>
            </p:nvSpPr>
            <p:spPr bwMode="auto">
              <a:xfrm rot="10800000">
                <a:off x="4473" y="3015"/>
                <a:ext cx="340" cy="47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0" name="Line 82"/>
              <p:cNvSpPr>
                <a:spLocks noChangeShapeType="1"/>
              </p:cNvSpPr>
              <p:nvPr/>
            </p:nvSpPr>
            <p:spPr bwMode="auto">
              <a:xfrm rot="10800000">
                <a:off x="4470" y="3063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83"/>
              <p:cNvSpPr>
                <a:spLocks noChangeShapeType="1"/>
              </p:cNvSpPr>
              <p:nvPr/>
            </p:nvSpPr>
            <p:spPr bwMode="auto">
              <a:xfrm rot="10800000">
                <a:off x="4469" y="3015"/>
                <a:ext cx="2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84"/>
              <p:cNvSpPr>
                <a:spLocks noChangeShapeType="1"/>
              </p:cNvSpPr>
              <p:nvPr/>
            </p:nvSpPr>
            <p:spPr bwMode="auto">
              <a:xfrm rot="10800000">
                <a:off x="4813" y="2875"/>
                <a:ext cx="0" cy="1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85"/>
              <p:cNvSpPr>
                <a:spLocks noChangeShapeType="1"/>
              </p:cNvSpPr>
              <p:nvPr/>
            </p:nvSpPr>
            <p:spPr bwMode="auto">
              <a:xfrm rot="10800000">
                <a:off x="4760" y="2875"/>
                <a:ext cx="1" cy="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Oval 86"/>
              <p:cNvSpPr>
                <a:spLocks noChangeArrowheads="1"/>
              </p:cNvSpPr>
              <p:nvPr/>
            </p:nvSpPr>
            <p:spPr bwMode="auto">
              <a:xfrm rot="10800000">
                <a:off x="4591" y="2564"/>
                <a:ext cx="399" cy="359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 eaLnBrk="1" hangingPunct="1"/>
                <a:endParaRPr lang="vi-VN" sz="3200" b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7255" name="Oval 87"/>
              <p:cNvSpPr>
                <a:spLocks noChangeArrowheads="1"/>
              </p:cNvSpPr>
              <p:nvPr/>
            </p:nvSpPr>
            <p:spPr bwMode="auto">
              <a:xfrm rot="10800000">
                <a:off x="4655" y="2619"/>
                <a:ext cx="272" cy="2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Line 88"/>
              <p:cNvSpPr>
                <a:spLocks noChangeShapeType="1"/>
              </p:cNvSpPr>
              <p:nvPr/>
            </p:nvSpPr>
            <p:spPr bwMode="auto">
              <a:xfrm rot="10800000">
                <a:off x="4791" y="282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89"/>
              <p:cNvSpPr>
                <a:spLocks noChangeShapeType="1"/>
              </p:cNvSpPr>
              <p:nvPr/>
            </p:nvSpPr>
            <p:spPr bwMode="auto">
              <a:xfrm rot="10800000">
                <a:off x="4791" y="2619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90"/>
              <p:cNvSpPr>
                <a:spLocks noChangeShapeType="1"/>
              </p:cNvSpPr>
              <p:nvPr/>
            </p:nvSpPr>
            <p:spPr bwMode="auto">
              <a:xfrm rot="10800000" flipV="1">
                <a:off x="4876" y="2744"/>
                <a:ext cx="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Line 91"/>
              <p:cNvSpPr>
                <a:spLocks noChangeShapeType="1"/>
              </p:cNvSpPr>
              <p:nvPr/>
            </p:nvSpPr>
            <p:spPr bwMode="auto">
              <a:xfrm rot="10800000" flipV="1">
                <a:off x="4654" y="2744"/>
                <a:ext cx="5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92"/>
              <p:cNvSpPr>
                <a:spLocks noChangeShapeType="1"/>
              </p:cNvSpPr>
              <p:nvPr/>
            </p:nvSpPr>
            <p:spPr bwMode="auto">
              <a:xfrm rot="10800000" flipV="1">
                <a:off x="4848" y="2656"/>
                <a:ext cx="35" cy="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93"/>
              <p:cNvSpPr>
                <a:spLocks noChangeShapeType="1"/>
              </p:cNvSpPr>
              <p:nvPr/>
            </p:nvSpPr>
            <p:spPr bwMode="auto">
              <a:xfrm rot="10800000" flipV="1">
                <a:off x="4693" y="2798"/>
                <a:ext cx="3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94"/>
              <p:cNvSpPr>
                <a:spLocks noChangeShapeType="1"/>
              </p:cNvSpPr>
              <p:nvPr/>
            </p:nvSpPr>
            <p:spPr bwMode="auto">
              <a:xfrm rot="10800000">
                <a:off x="4854" y="2798"/>
                <a:ext cx="34" cy="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95"/>
              <p:cNvSpPr>
                <a:spLocks noChangeShapeType="1"/>
              </p:cNvSpPr>
              <p:nvPr/>
            </p:nvSpPr>
            <p:spPr bwMode="auto">
              <a:xfrm rot="10800000">
                <a:off x="4697" y="2659"/>
                <a:ext cx="34" cy="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64" name="Group 96"/>
              <p:cNvGrpSpPr>
                <a:grpSpLocks/>
              </p:cNvGrpSpPr>
              <p:nvPr/>
            </p:nvGrpSpPr>
            <p:grpSpPr bwMode="auto">
              <a:xfrm rot="2671112">
                <a:off x="4792" y="2678"/>
                <a:ext cx="147" cy="147"/>
                <a:chOff x="288" y="1680"/>
                <a:chExt cx="336" cy="336"/>
              </a:xfrm>
            </p:grpSpPr>
            <p:sp>
              <p:nvSpPr>
                <p:cNvPr id="726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336" y="1680"/>
                  <a:ext cx="288" cy="288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66" name="Oval 98"/>
                <p:cNvSpPr>
                  <a:spLocks noChangeArrowheads="1"/>
                </p:cNvSpPr>
                <p:nvPr/>
              </p:nvSpPr>
              <p:spPr bwMode="auto">
                <a:xfrm>
                  <a:off x="288" y="1920"/>
                  <a:ext cx="96" cy="9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267" name="Rectangle 99"/>
            <p:cNvSpPr>
              <a:spLocks noChangeArrowheads="1"/>
            </p:cNvSpPr>
            <p:nvPr/>
          </p:nvSpPr>
          <p:spPr bwMode="auto">
            <a:xfrm>
              <a:off x="4137" y="2340"/>
              <a:ext cx="48" cy="23"/>
            </a:xfrm>
            <a:prstGeom prst="rect">
              <a:avLst/>
            </a:prstGeom>
            <a:solidFill>
              <a:srgbClr val="FAD05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70" name="AutoShape 102"/>
          <p:cNvSpPr>
            <a:spLocks/>
          </p:cNvSpPr>
          <p:nvPr/>
        </p:nvSpPr>
        <p:spPr bwMode="auto">
          <a:xfrm>
            <a:off x="8592462" y="2819405"/>
            <a:ext cx="1313543" cy="379413"/>
          </a:xfrm>
          <a:prstGeom prst="borderCallout2">
            <a:avLst>
              <a:gd name="adj1" fmla="val 30125"/>
              <a:gd name="adj2" fmla="val -5819"/>
              <a:gd name="adj3" fmla="val 30125"/>
              <a:gd name="adj4" fmla="val -20241"/>
              <a:gd name="adj5" fmla="val 156065"/>
              <a:gd name="adj6" fmla="val -35273"/>
            </a:avLst>
          </a:prstGeom>
          <a:solidFill>
            <a:srgbClr val="FF0000"/>
          </a:solidFill>
          <a:ln w="12700" algn="ctr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chemeClr val="tx2">
                    <a:lumMod val="95000"/>
                  </a:schemeClr>
                </a:solidFill>
                <a:effectLst/>
                <a:latin typeface="Times New Roman" pitchFamily="18" charset="0"/>
              </a:rPr>
              <a:t>Nhiệt</a:t>
            </a:r>
            <a:r>
              <a:rPr lang="en-US" b="0" dirty="0">
                <a:solidFill>
                  <a:schemeClr val="tx2">
                    <a:lumMod val="9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b="0" dirty="0" err="1">
                <a:solidFill>
                  <a:schemeClr val="tx2">
                    <a:lumMod val="95000"/>
                  </a:schemeClr>
                </a:solidFill>
                <a:effectLst/>
                <a:latin typeface="Times New Roman" pitchFamily="18" charset="0"/>
              </a:rPr>
              <a:t>đô</a:t>
            </a:r>
            <a:r>
              <a:rPr lang="en-US" b="0" dirty="0">
                <a:solidFill>
                  <a:schemeClr val="tx2">
                    <a:lumMod val="95000"/>
                  </a:schemeClr>
                </a:solidFill>
                <a:effectLst/>
                <a:latin typeface="Times New Roman" pitchFamily="18" charset="0"/>
              </a:rPr>
              <a:t>̣ T</a:t>
            </a:r>
            <a:endParaRPr lang="vi-VN" b="0" dirty="0">
              <a:solidFill>
                <a:schemeClr val="tx2">
                  <a:lumMod val="95000"/>
                </a:schemeClr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7" grpId="0" animBg="1"/>
      <p:bldP spid="7238" grpId="0" animBg="1"/>
      <p:bldP spid="72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6713" y="1456484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rạng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biến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thái</a:t>
            </a:r>
            <a:endParaRPr lang="en-US" sz="28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79226" y="3657605"/>
            <a:ext cx="59102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vi-VN" sz="3600" b="0">
              <a:solidFill>
                <a:srgbClr val="0000CC"/>
              </a:solidFill>
              <a:effectLst/>
              <a:latin typeface=".VnTimeH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979226" y="3657605"/>
            <a:ext cx="59102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endParaRPr lang="vi-VN" sz="3600" b="0">
              <a:solidFill>
                <a:srgbClr val="0000CC"/>
              </a:solidFill>
              <a:effectLst/>
              <a:latin typeface=".VnTimeH" pitchFamily="34" charset="0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605635" y="2008944"/>
            <a:ext cx="642858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*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biến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(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):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để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lượng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chuyển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từ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này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sang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khái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khác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.</a:t>
            </a:r>
          </a:p>
        </p:txBody>
      </p:sp>
      <p:grpSp>
        <p:nvGrpSpPr>
          <p:cNvPr id="26666" name="Group 42"/>
          <p:cNvGrpSpPr>
            <a:grpSpLocks/>
          </p:cNvGrpSpPr>
          <p:nvPr/>
        </p:nvGrpSpPr>
        <p:grpSpPr bwMode="auto">
          <a:xfrm>
            <a:off x="9273288" y="3881443"/>
            <a:ext cx="1397000" cy="2109787"/>
            <a:chOff x="2326" y="1678"/>
            <a:chExt cx="880" cy="1329"/>
          </a:xfrm>
        </p:grpSpPr>
        <p:sp>
          <p:nvSpPr>
            <p:cNvPr id="26667" name="Rectangle 43"/>
            <p:cNvSpPr>
              <a:spLocks noChangeArrowheads="1"/>
            </p:cNvSpPr>
            <p:nvPr/>
          </p:nvSpPr>
          <p:spPr bwMode="auto">
            <a:xfrm>
              <a:off x="2326" y="1711"/>
              <a:ext cx="816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2988" y="1678"/>
              <a:ext cx="21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900" b="0">
                  <a:solidFill>
                    <a:srgbClr val="FF0000"/>
                  </a:solidFill>
                  <a:effectLst/>
                  <a:cs typeface="Arial" charset="0"/>
                </a:rPr>
                <a:t>ml</a:t>
              </a:r>
            </a:p>
          </p:txBody>
        </p:sp>
      </p:grpSp>
      <p:sp>
        <p:nvSpPr>
          <p:cNvPr id="26669" name="AutoShape 45"/>
          <p:cNvSpPr>
            <a:spLocks noChangeArrowheads="1"/>
          </p:cNvSpPr>
          <p:nvPr/>
        </p:nvSpPr>
        <p:spPr bwMode="auto">
          <a:xfrm>
            <a:off x="7622288" y="6096000"/>
            <a:ext cx="1828800" cy="1219200"/>
          </a:xfrm>
          <a:prstGeom prst="chevron">
            <a:avLst>
              <a:gd name="adj" fmla="val 37500"/>
            </a:avLst>
          </a:prstGeom>
          <a:solidFill>
            <a:srgbClr val="8000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9730488" y="3933825"/>
            <a:ext cx="381000" cy="2057400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9736843" y="2795588"/>
            <a:ext cx="365125" cy="1770062"/>
            <a:chOff x="2907" y="1203"/>
            <a:chExt cx="230" cy="1115"/>
          </a:xfrm>
        </p:grpSpPr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3000" y="1203"/>
              <a:ext cx="47" cy="22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2973" y="1408"/>
              <a:ext cx="97" cy="825"/>
            </a:xfrm>
            <a:prstGeom prst="rect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4" name="Group 50"/>
            <p:cNvGrpSpPr>
              <a:grpSpLocks/>
            </p:cNvGrpSpPr>
            <p:nvPr/>
          </p:nvGrpSpPr>
          <p:grpSpPr bwMode="auto">
            <a:xfrm>
              <a:off x="2940" y="1286"/>
              <a:ext cx="166" cy="144"/>
              <a:chOff x="3310" y="1440"/>
              <a:chExt cx="288" cy="144"/>
            </a:xfrm>
          </p:grpSpPr>
          <p:sp>
            <p:nvSpPr>
              <p:cNvPr id="26675" name="Rectangle 51"/>
              <p:cNvSpPr>
                <a:spLocks noChangeArrowheads="1"/>
              </p:cNvSpPr>
              <p:nvPr/>
            </p:nvSpPr>
            <p:spPr bwMode="auto">
              <a:xfrm>
                <a:off x="3310" y="1536"/>
                <a:ext cx="288" cy="4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Rectangle 52"/>
              <p:cNvSpPr>
                <a:spLocks noChangeArrowheads="1"/>
              </p:cNvSpPr>
              <p:nvPr/>
            </p:nvSpPr>
            <p:spPr bwMode="auto">
              <a:xfrm>
                <a:off x="3334" y="1488"/>
                <a:ext cx="240" cy="4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7" name="AutoShape 53"/>
              <p:cNvSpPr>
                <a:spLocks noChangeArrowheads="1"/>
              </p:cNvSpPr>
              <p:nvPr/>
            </p:nvSpPr>
            <p:spPr bwMode="auto">
              <a:xfrm rot="10800000">
                <a:off x="3358" y="1440"/>
                <a:ext cx="192" cy="4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78" name="Rectangle 54"/>
            <p:cNvSpPr>
              <a:spLocks noChangeArrowheads="1"/>
            </p:cNvSpPr>
            <p:nvPr/>
          </p:nvSpPr>
          <p:spPr bwMode="auto">
            <a:xfrm>
              <a:off x="2907" y="2209"/>
              <a:ext cx="230" cy="109"/>
            </a:xfrm>
            <a:prstGeom prst="rect">
              <a:avLst/>
            </a:prstGeom>
            <a:gradFill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5000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79" name="Group 55"/>
          <p:cNvGrpSpPr>
            <a:grpSpLocks/>
          </p:cNvGrpSpPr>
          <p:nvPr/>
        </p:nvGrpSpPr>
        <p:grpSpPr bwMode="auto">
          <a:xfrm>
            <a:off x="10186101" y="3984625"/>
            <a:ext cx="381000" cy="1976438"/>
            <a:chOff x="3190" y="1770"/>
            <a:chExt cx="240" cy="1245"/>
          </a:xfrm>
        </p:grpSpPr>
        <p:sp>
          <p:nvSpPr>
            <p:cNvPr id="26680" name="Line 56"/>
            <p:cNvSpPr>
              <a:spLocks noChangeShapeType="1"/>
            </p:cNvSpPr>
            <p:nvPr/>
          </p:nvSpPr>
          <p:spPr bwMode="auto">
            <a:xfrm>
              <a:off x="3200" y="2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>
              <a:off x="3200" y="29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>
              <a:off x="3200" y="29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>
              <a:off x="3200" y="29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>
              <a:off x="3200" y="29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61"/>
            <p:cNvSpPr>
              <a:spLocks noChangeShapeType="1"/>
            </p:cNvSpPr>
            <p:nvPr/>
          </p:nvSpPr>
          <p:spPr bwMode="auto">
            <a:xfrm>
              <a:off x="3200" y="2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62"/>
            <p:cNvSpPr>
              <a:spLocks noChangeShapeType="1"/>
            </p:cNvSpPr>
            <p:nvPr/>
          </p:nvSpPr>
          <p:spPr bwMode="auto">
            <a:xfrm>
              <a:off x="3200" y="287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3"/>
            <p:cNvSpPr>
              <a:spLocks noChangeShapeType="1"/>
            </p:cNvSpPr>
            <p:nvPr/>
          </p:nvSpPr>
          <p:spPr bwMode="auto">
            <a:xfrm>
              <a:off x="3200" y="28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4"/>
            <p:cNvSpPr>
              <a:spLocks noChangeShapeType="1"/>
            </p:cNvSpPr>
            <p:nvPr/>
          </p:nvSpPr>
          <p:spPr bwMode="auto">
            <a:xfrm>
              <a:off x="3200" y="2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5"/>
            <p:cNvSpPr>
              <a:spLocks noChangeShapeType="1"/>
            </p:cNvSpPr>
            <p:nvPr/>
          </p:nvSpPr>
          <p:spPr bwMode="auto">
            <a:xfrm>
              <a:off x="3198" y="29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>
              <a:off x="3200" y="28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>
              <a:off x="3200" y="28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68"/>
            <p:cNvSpPr>
              <a:spLocks noChangeShapeType="1"/>
            </p:cNvSpPr>
            <p:nvPr/>
          </p:nvSpPr>
          <p:spPr bwMode="auto">
            <a:xfrm>
              <a:off x="3200" y="27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>
              <a:off x="3200" y="27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>
              <a:off x="3200" y="27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71"/>
            <p:cNvSpPr>
              <a:spLocks noChangeShapeType="1"/>
            </p:cNvSpPr>
            <p:nvPr/>
          </p:nvSpPr>
          <p:spPr bwMode="auto">
            <a:xfrm>
              <a:off x="3200" y="272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72"/>
            <p:cNvSpPr>
              <a:spLocks noChangeShapeType="1"/>
            </p:cNvSpPr>
            <p:nvPr/>
          </p:nvSpPr>
          <p:spPr bwMode="auto">
            <a:xfrm>
              <a:off x="3200" y="27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3"/>
            <p:cNvSpPr>
              <a:spLocks noChangeShapeType="1"/>
            </p:cNvSpPr>
            <p:nvPr/>
          </p:nvSpPr>
          <p:spPr bwMode="auto">
            <a:xfrm>
              <a:off x="3200" y="26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4"/>
            <p:cNvSpPr>
              <a:spLocks noChangeShapeType="1"/>
            </p:cNvSpPr>
            <p:nvPr/>
          </p:nvSpPr>
          <p:spPr bwMode="auto">
            <a:xfrm>
              <a:off x="3200" y="26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5"/>
            <p:cNvSpPr>
              <a:spLocks noChangeShapeType="1"/>
            </p:cNvSpPr>
            <p:nvPr/>
          </p:nvSpPr>
          <p:spPr bwMode="auto">
            <a:xfrm>
              <a:off x="3198" y="27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6"/>
            <p:cNvSpPr>
              <a:spLocks noChangeShapeType="1"/>
            </p:cNvSpPr>
            <p:nvPr/>
          </p:nvSpPr>
          <p:spPr bwMode="auto">
            <a:xfrm>
              <a:off x="3200" y="26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77"/>
            <p:cNvSpPr>
              <a:spLocks noChangeShapeType="1"/>
            </p:cNvSpPr>
            <p:nvPr/>
          </p:nvSpPr>
          <p:spPr bwMode="auto">
            <a:xfrm>
              <a:off x="3200" y="26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78"/>
            <p:cNvSpPr>
              <a:spLocks noChangeShapeType="1"/>
            </p:cNvSpPr>
            <p:nvPr/>
          </p:nvSpPr>
          <p:spPr bwMode="auto">
            <a:xfrm>
              <a:off x="3200" y="26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9"/>
            <p:cNvSpPr>
              <a:spLocks noChangeShapeType="1"/>
            </p:cNvSpPr>
            <p:nvPr/>
          </p:nvSpPr>
          <p:spPr bwMode="auto">
            <a:xfrm>
              <a:off x="3200" y="26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80"/>
            <p:cNvSpPr>
              <a:spLocks noChangeShapeType="1"/>
            </p:cNvSpPr>
            <p:nvPr/>
          </p:nvSpPr>
          <p:spPr bwMode="auto">
            <a:xfrm>
              <a:off x="3200" y="26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81"/>
            <p:cNvSpPr>
              <a:spLocks noChangeShapeType="1"/>
            </p:cNvSpPr>
            <p:nvPr/>
          </p:nvSpPr>
          <p:spPr bwMode="auto">
            <a:xfrm>
              <a:off x="3200" y="25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82"/>
            <p:cNvSpPr>
              <a:spLocks noChangeShapeType="1"/>
            </p:cNvSpPr>
            <p:nvPr/>
          </p:nvSpPr>
          <p:spPr bwMode="auto">
            <a:xfrm>
              <a:off x="3200" y="25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3"/>
            <p:cNvSpPr>
              <a:spLocks noChangeShapeType="1"/>
            </p:cNvSpPr>
            <p:nvPr/>
          </p:nvSpPr>
          <p:spPr bwMode="auto">
            <a:xfrm>
              <a:off x="3200" y="25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4"/>
            <p:cNvSpPr>
              <a:spLocks noChangeShapeType="1"/>
            </p:cNvSpPr>
            <p:nvPr/>
          </p:nvSpPr>
          <p:spPr bwMode="auto">
            <a:xfrm>
              <a:off x="3200" y="25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5"/>
            <p:cNvSpPr>
              <a:spLocks noChangeShapeType="1"/>
            </p:cNvSpPr>
            <p:nvPr/>
          </p:nvSpPr>
          <p:spPr bwMode="auto">
            <a:xfrm>
              <a:off x="3198" y="25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6"/>
            <p:cNvSpPr>
              <a:spLocks noChangeShapeType="1"/>
            </p:cNvSpPr>
            <p:nvPr/>
          </p:nvSpPr>
          <p:spPr bwMode="auto">
            <a:xfrm>
              <a:off x="3200" y="25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7"/>
            <p:cNvSpPr>
              <a:spLocks noChangeShapeType="1"/>
            </p:cNvSpPr>
            <p:nvPr/>
          </p:nvSpPr>
          <p:spPr bwMode="auto">
            <a:xfrm>
              <a:off x="3200" y="24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8"/>
            <p:cNvSpPr>
              <a:spLocks noChangeShapeType="1"/>
            </p:cNvSpPr>
            <p:nvPr/>
          </p:nvSpPr>
          <p:spPr bwMode="auto">
            <a:xfrm>
              <a:off x="3200" y="247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9"/>
            <p:cNvSpPr>
              <a:spLocks noChangeShapeType="1"/>
            </p:cNvSpPr>
            <p:nvPr/>
          </p:nvSpPr>
          <p:spPr bwMode="auto">
            <a:xfrm>
              <a:off x="3200" y="24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90"/>
            <p:cNvSpPr>
              <a:spLocks noChangeShapeType="1"/>
            </p:cNvSpPr>
            <p:nvPr/>
          </p:nvSpPr>
          <p:spPr bwMode="auto">
            <a:xfrm>
              <a:off x="3200" y="24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91"/>
            <p:cNvSpPr>
              <a:spLocks noChangeShapeType="1"/>
            </p:cNvSpPr>
            <p:nvPr/>
          </p:nvSpPr>
          <p:spPr bwMode="auto">
            <a:xfrm>
              <a:off x="3200" y="24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92"/>
            <p:cNvSpPr>
              <a:spLocks noChangeShapeType="1"/>
            </p:cNvSpPr>
            <p:nvPr/>
          </p:nvSpPr>
          <p:spPr bwMode="auto">
            <a:xfrm>
              <a:off x="3200" y="23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93"/>
            <p:cNvSpPr>
              <a:spLocks noChangeShapeType="1"/>
            </p:cNvSpPr>
            <p:nvPr/>
          </p:nvSpPr>
          <p:spPr bwMode="auto">
            <a:xfrm>
              <a:off x="3200" y="23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94"/>
            <p:cNvSpPr>
              <a:spLocks noChangeShapeType="1"/>
            </p:cNvSpPr>
            <p:nvPr/>
          </p:nvSpPr>
          <p:spPr bwMode="auto">
            <a:xfrm>
              <a:off x="3200" y="23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95"/>
            <p:cNvSpPr>
              <a:spLocks noChangeShapeType="1"/>
            </p:cNvSpPr>
            <p:nvPr/>
          </p:nvSpPr>
          <p:spPr bwMode="auto">
            <a:xfrm>
              <a:off x="3198" y="24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96"/>
            <p:cNvSpPr>
              <a:spLocks noChangeShapeType="1"/>
            </p:cNvSpPr>
            <p:nvPr/>
          </p:nvSpPr>
          <p:spPr bwMode="auto">
            <a:xfrm>
              <a:off x="3200" y="23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7"/>
            <p:cNvSpPr>
              <a:spLocks noChangeShapeType="1"/>
            </p:cNvSpPr>
            <p:nvPr/>
          </p:nvSpPr>
          <p:spPr bwMode="auto">
            <a:xfrm>
              <a:off x="3200" y="232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98"/>
            <p:cNvSpPr>
              <a:spLocks noChangeShapeType="1"/>
            </p:cNvSpPr>
            <p:nvPr/>
          </p:nvSpPr>
          <p:spPr bwMode="auto">
            <a:xfrm>
              <a:off x="3200" y="23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9"/>
            <p:cNvSpPr>
              <a:spLocks noChangeShapeType="1"/>
            </p:cNvSpPr>
            <p:nvPr/>
          </p:nvSpPr>
          <p:spPr bwMode="auto">
            <a:xfrm>
              <a:off x="3200" y="229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100"/>
            <p:cNvSpPr>
              <a:spLocks noChangeShapeType="1"/>
            </p:cNvSpPr>
            <p:nvPr/>
          </p:nvSpPr>
          <p:spPr bwMode="auto">
            <a:xfrm>
              <a:off x="3200" y="228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101"/>
            <p:cNvSpPr>
              <a:spLocks noChangeShapeType="1"/>
            </p:cNvSpPr>
            <p:nvPr/>
          </p:nvSpPr>
          <p:spPr bwMode="auto">
            <a:xfrm>
              <a:off x="3200" y="22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102"/>
            <p:cNvSpPr>
              <a:spLocks noChangeShapeType="1"/>
            </p:cNvSpPr>
            <p:nvPr/>
          </p:nvSpPr>
          <p:spPr bwMode="auto">
            <a:xfrm>
              <a:off x="3200" y="224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3"/>
            <p:cNvSpPr>
              <a:spLocks noChangeShapeType="1"/>
            </p:cNvSpPr>
            <p:nvPr/>
          </p:nvSpPr>
          <p:spPr bwMode="auto">
            <a:xfrm>
              <a:off x="3200" y="223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4"/>
            <p:cNvSpPr>
              <a:spLocks noChangeShapeType="1"/>
            </p:cNvSpPr>
            <p:nvPr/>
          </p:nvSpPr>
          <p:spPr bwMode="auto">
            <a:xfrm>
              <a:off x="3200" y="221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105"/>
            <p:cNvSpPr>
              <a:spLocks noChangeShapeType="1"/>
            </p:cNvSpPr>
            <p:nvPr/>
          </p:nvSpPr>
          <p:spPr bwMode="auto">
            <a:xfrm>
              <a:off x="3200" y="220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6"/>
            <p:cNvSpPr>
              <a:spLocks noChangeShapeType="1"/>
            </p:cNvSpPr>
            <p:nvPr/>
          </p:nvSpPr>
          <p:spPr bwMode="auto">
            <a:xfrm>
              <a:off x="3200" y="21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7"/>
            <p:cNvSpPr>
              <a:spLocks noChangeShapeType="1"/>
            </p:cNvSpPr>
            <p:nvPr/>
          </p:nvSpPr>
          <p:spPr bwMode="auto">
            <a:xfrm>
              <a:off x="3200" y="21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8"/>
            <p:cNvSpPr>
              <a:spLocks noChangeShapeType="1"/>
            </p:cNvSpPr>
            <p:nvPr/>
          </p:nvSpPr>
          <p:spPr bwMode="auto">
            <a:xfrm>
              <a:off x="3200" y="21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9"/>
            <p:cNvSpPr>
              <a:spLocks noChangeShapeType="1"/>
            </p:cNvSpPr>
            <p:nvPr/>
          </p:nvSpPr>
          <p:spPr bwMode="auto">
            <a:xfrm>
              <a:off x="3200" y="21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10"/>
            <p:cNvSpPr>
              <a:spLocks noChangeShapeType="1"/>
            </p:cNvSpPr>
            <p:nvPr/>
          </p:nvSpPr>
          <p:spPr bwMode="auto">
            <a:xfrm>
              <a:off x="3198" y="21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Line 111"/>
            <p:cNvSpPr>
              <a:spLocks noChangeShapeType="1"/>
            </p:cNvSpPr>
            <p:nvPr/>
          </p:nvSpPr>
          <p:spPr bwMode="auto">
            <a:xfrm>
              <a:off x="3200" y="2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12"/>
            <p:cNvSpPr>
              <a:spLocks noChangeShapeType="1"/>
            </p:cNvSpPr>
            <p:nvPr/>
          </p:nvSpPr>
          <p:spPr bwMode="auto">
            <a:xfrm>
              <a:off x="3200" y="20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13"/>
            <p:cNvSpPr>
              <a:spLocks noChangeShapeType="1"/>
            </p:cNvSpPr>
            <p:nvPr/>
          </p:nvSpPr>
          <p:spPr bwMode="auto">
            <a:xfrm>
              <a:off x="3200" y="207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14"/>
            <p:cNvSpPr>
              <a:spLocks noChangeShapeType="1"/>
            </p:cNvSpPr>
            <p:nvPr/>
          </p:nvSpPr>
          <p:spPr bwMode="auto">
            <a:xfrm>
              <a:off x="3200" y="20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5"/>
            <p:cNvSpPr>
              <a:spLocks noChangeShapeType="1"/>
            </p:cNvSpPr>
            <p:nvPr/>
          </p:nvSpPr>
          <p:spPr bwMode="auto">
            <a:xfrm>
              <a:off x="3200" y="20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6"/>
            <p:cNvSpPr>
              <a:spLocks noChangeShapeType="1"/>
            </p:cNvSpPr>
            <p:nvPr/>
          </p:nvSpPr>
          <p:spPr bwMode="auto">
            <a:xfrm>
              <a:off x="3200" y="200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7"/>
            <p:cNvSpPr>
              <a:spLocks noChangeShapeType="1"/>
            </p:cNvSpPr>
            <p:nvPr/>
          </p:nvSpPr>
          <p:spPr bwMode="auto">
            <a:xfrm>
              <a:off x="3200" y="199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8"/>
            <p:cNvSpPr>
              <a:spLocks noChangeShapeType="1"/>
            </p:cNvSpPr>
            <p:nvPr/>
          </p:nvSpPr>
          <p:spPr bwMode="auto">
            <a:xfrm>
              <a:off x="3200" y="197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19"/>
            <p:cNvSpPr>
              <a:spLocks noChangeShapeType="1"/>
            </p:cNvSpPr>
            <p:nvPr/>
          </p:nvSpPr>
          <p:spPr bwMode="auto">
            <a:xfrm>
              <a:off x="3200" y="196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20"/>
            <p:cNvSpPr>
              <a:spLocks noChangeShapeType="1"/>
            </p:cNvSpPr>
            <p:nvPr/>
          </p:nvSpPr>
          <p:spPr bwMode="auto">
            <a:xfrm>
              <a:off x="3198" y="2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21"/>
            <p:cNvSpPr>
              <a:spLocks noChangeShapeType="1"/>
            </p:cNvSpPr>
            <p:nvPr/>
          </p:nvSpPr>
          <p:spPr bwMode="auto">
            <a:xfrm>
              <a:off x="3200" y="194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Text Box 122"/>
            <p:cNvSpPr txBox="1">
              <a:spLocks noChangeArrowheads="1"/>
            </p:cNvSpPr>
            <p:nvPr/>
          </p:nvSpPr>
          <p:spPr bwMode="auto">
            <a:xfrm>
              <a:off x="3222" y="2890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0</a:t>
              </a:r>
            </a:p>
          </p:txBody>
        </p:sp>
        <p:sp>
          <p:nvSpPr>
            <p:cNvPr id="26747" name="Text Box 123"/>
            <p:cNvSpPr txBox="1">
              <a:spLocks noChangeArrowheads="1"/>
            </p:cNvSpPr>
            <p:nvPr/>
          </p:nvSpPr>
          <p:spPr bwMode="auto">
            <a:xfrm>
              <a:off x="3218" y="2806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</a:t>
              </a:r>
            </a:p>
          </p:txBody>
        </p:sp>
        <p:sp>
          <p:nvSpPr>
            <p:cNvPr id="26748" name="Text Box 124"/>
            <p:cNvSpPr txBox="1">
              <a:spLocks noChangeArrowheads="1"/>
            </p:cNvSpPr>
            <p:nvPr/>
          </p:nvSpPr>
          <p:spPr bwMode="auto">
            <a:xfrm>
              <a:off x="3224" y="2728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2</a:t>
              </a:r>
            </a:p>
          </p:txBody>
        </p:sp>
        <p:sp>
          <p:nvSpPr>
            <p:cNvPr id="26749" name="Text Box 125"/>
            <p:cNvSpPr txBox="1">
              <a:spLocks noChangeArrowheads="1"/>
            </p:cNvSpPr>
            <p:nvPr/>
          </p:nvSpPr>
          <p:spPr bwMode="auto">
            <a:xfrm>
              <a:off x="3224" y="2648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3</a:t>
              </a:r>
            </a:p>
          </p:txBody>
        </p:sp>
        <p:sp>
          <p:nvSpPr>
            <p:cNvPr id="26750" name="Text Box 126"/>
            <p:cNvSpPr txBox="1">
              <a:spLocks noChangeArrowheads="1"/>
            </p:cNvSpPr>
            <p:nvPr/>
          </p:nvSpPr>
          <p:spPr bwMode="auto">
            <a:xfrm>
              <a:off x="3224" y="2568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4</a:t>
              </a:r>
            </a:p>
          </p:txBody>
        </p:sp>
        <p:sp>
          <p:nvSpPr>
            <p:cNvPr id="26751" name="Text Box 127"/>
            <p:cNvSpPr txBox="1">
              <a:spLocks noChangeArrowheads="1"/>
            </p:cNvSpPr>
            <p:nvPr/>
          </p:nvSpPr>
          <p:spPr bwMode="auto">
            <a:xfrm>
              <a:off x="3224" y="2489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5</a:t>
              </a:r>
            </a:p>
          </p:txBody>
        </p:sp>
        <p:sp>
          <p:nvSpPr>
            <p:cNvPr id="26752" name="Text Box 128"/>
            <p:cNvSpPr txBox="1">
              <a:spLocks noChangeArrowheads="1"/>
            </p:cNvSpPr>
            <p:nvPr/>
          </p:nvSpPr>
          <p:spPr bwMode="auto">
            <a:xfrm>
              <a:off x="3226" y="2406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6</a:t>
              </a:r>
            </a:p>
          </p:txBody>
        </p:sp>
        <p:sp>
          <p:nvSpPr>
            <p:cNvPr id="26753" name="Text Box 129"/>
            <p:cNvSpPr txBox="1">
              <a:spLocks noChangeArrowheads="1"/>
            </p:cNvSpPr>
            <p:nvPr/>
          </p:nvSpPr>
          <p:spPr bwMode="auto">
            <a:xfrm>
              <a:off x="3226" y="2248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8</a:t>
              </a:r>
            </a:p>
          </p:txBody>
        </p:sp>
        <p:sp>
          <p:nvSpPr>
            <p:cNvPr id="26754" name="Text Box 130"/>
            <p:cNvSpPr txBox="1">
              <a:spLocks noChangeArrowheads="1"/>
            </p:cNvSpPr>
            <p:nvPr/>
          </p:nvSpPr>
          <p:spPr bwMode="auto">
            <a:xfrm>
              <a:off x="3226" y="2328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7</a:t>
              </a:r>
            </a:p>
          </p:txBody>
        </p:sp>
        <p:sp>
          <p:nvSpPr>
            <p:cNvPr id="26755" name="Text Box 131"/>
            <p:cNvSpPr txBox="1">
              <a:spLocks noChangeArrowheads="1"/>
            </p:cNvSpPr>
            <p:nvPr/>
          </p:nvSpPr>
          <p:spPr bwMode="auto">
            <a:xfrm>
              <a:off x="3224" y="2171"/>
              <a:ext cx="1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9</a:t>
              </a:r>
            </a:p>
          </p:txBody>
        </p:sp>
        <p:sp>
          <p:nvSpPr>
            <p:cNvPr id="26756" name="Text Box 132"/>
            <p:cNvSpPr txBox="1">
              <a:spLocks noChangeArrowheads="1"/>
            </p:cNvSpPr>
            <p:nvPr/>
          </p:nvSpPr>
          <p:spPr bwMode="auto">
            <a:xfrm>
              <a:off x="3190" y="2087"/>
              <a:ext cx="2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10</a:t>
              </a:r>
            </a:p>
          </p:txBody>
        </p:sp>
        <p:sp>
          <p:nvSpPr>
            <p:cNvPr id="26757" name="Text Box 133"/>
            <p:cNvSpPr txBox="1">
              <a:spLocks noChangeArrowheads="1"/>
            </p:cNvSpPr>
            <p:nvPr/>
          </p:nvSpPr>
          <p:spPr bwMode="auto">
            <a:xfrm>
              <a:off x="3204" y="2009"/>
              <a:ext cx="21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11</a:t>
              </a:r>
            </a:p>
          </p:txBody>
        </p:sp>
        <p:sp>
          <p:nvSpPr>
            <p:cNvPr id="26758" name="Text Box 134"/>
            <p:cNvSpPr txBox="1">
              <a:spLocks noChangeArrowheads="1"/>
            </p:cNvSpPr>
            <p:nvPr/>
          </p:nvSpPr>
          <p:spPr bwMode="auto">
            <a:xfrm>
              <a:off x="3202" y="1927"/>
              <a:ext cx="21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12</a:t>
              </a:r>
            </a:p>
          </p:txBody>
        </p:sp>
        <p:sp>
          <p:nvSpPr>
            <p:cNvPr id="26759" name="Line 135"/>
            <p:cNvSpPr>
              <a:spLocks noChangeShapeType="1"/>
            </p:cNvSpPr>
            <p:nvPr/>
          </p:nvSpPr>
          <p:spPr bwMode="auto">
            <a:xfrm>
              <a:off x="3200" y="193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Line 136"/>
            <p:cNvSpPr>
              <a:spLocks noChangeShapeType="1"/>
            </p:cNvSpPr>
            <p:nvPr/>
          </p:nvSpPr>
          <p:spPr bwMode="auto">
            <a:xfrm>
              <a:off x="3200" y="191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Line 137"/>
            <p:cNvSpPr>
              <a:spLocks noChangeShapeType="1"/>
            </p:cNvSpPr>
            <p:nvPr/>
          </p:nvSpPr>
          <p:spPr bwMode="auto">
            <a:xfrm>
              <a:off x="3200" y="189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Line 138"/>
            <p:cNvSpPr>
              <a:spLocks noChangeShapeType="1"/>
            </p:cNvSpPr>
            <p:nvPr/>
          </p:nvSpPr>
          <p:spPr bwMode="auto">
            <a:xfrm>
              <a:off x="3200" y="188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Line 139"/>
            <p:cNvSpPr>
              <a:spLocks noChangeShapeType="1"/>
            </p:cNvSpPr>
            <p:nvPr/>
          </p:nvSpPr>
          <p:spPr bwMode="auto">
            <a:xfrm>
              <a:off x="3200" y="185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Line 140"/>
            <p:cNvSpPr>
              <a:spLocks noChangeShapeType="1"/>
            </p:cNvSpPr>
            <p:nvPr/>
          </p:nvSpPr>
          <p:spPr bwMode="auto">
            <a:xfrm>
              <a:off x="3200" y="183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Line 141"/>
            <p:cNvSpPr>
              <a:spLocks noChangeShapeType="1"/>
            </p:cNvSpPr>
            <p:nvPr/>
          </p:nvSpPr>
          <p:spPr bwMode="auto">
            <a:xfrm>
              <a:off x="3200" y="181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Line 142"/>
            <p:cNvSpPr>
              <a:spLocks noChangeShapeType="1"/>
            </p:cNvSpPr>
            <p:nvPr/>
          </p:nvSpPr>
          <p:spPr bwMode="auto">
            <a:xfrm>
              <a:off x="3200" y="180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Line 143"/>
            <p:cNvSpPr>
              <a:spLocks noChangeShapeType="1"/>
            </p:cNvSpPr>
            <p:nvPr/>
          </p:nvSpPr>
          <p:spPr bwMode="auto">
            <a:xfrm>
              <a:off x="3198" y="186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Line 144"/>
            <p:cNvSpPr>
              <a:spLocks noChangeShapeType="1"/>
            </p:cNvSpPr>
            <p:nvPr/>
          </p:nvSpPr>
          <p:spPr bwMode="auto">
            <a:xfrm>
              <a:off x="3200" y="17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Text Box 145"/>
            <p:cNvSpPr txBox="1">
              <a:spLocks noChangeArrowheads="1"/>
            </p:cNvSpPr>
            <p:nvPr/>
          </p:nvSpPr>
          <p:spPr bwMode="auto">
            <a:xfrm>
              <a:off x="3202" y="1770"/>
              <a:ext cx="21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14</a:t>
              </a:r>
            </a:p>
          </p:txBody>
        </p:sp>
        <p:sp>
          <p:nvSpPr>
            <p:cNvPr id="26770" name="Text Box 146"/>
            <p:cNvSpPr txBox="1">
              <a:spLocks noChangeArrowheads="1"/>
            </p:cNvSpPr>
            <p:nvPr/>
          </p:nvSpPr>
          <p:spPr bwMode="auto">
            <a:xfrm>
              <a:off x="3202" y="1848"/>
              <a:ext cx="21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13</a:t>
              </a:r>
            </a:p>
          </p:txBody>
        </p:sp>
      </p:grpSp>
      <p:grpSp>
        <p:nvGrpSpPr>
          <p:cNvPr id="26771" name="Group 147"/>
          <p:cNvGrpSpPr>
            <a:grpSpLocks/>
          </p:cNvGrpSpPr>
          <p:nvPr/>
        </p:nvGrpSpPr>
        <p:grpSpPr bwMode="auto">
          <a:xfrm>
            <a:off x="9274881" y="3983038"/>
            <a:ext cx="384175" cy="1979612"/>
            <a:chOff x="2616" y="1769"/>
            <a:chExt cx="242" cy="1247"/>
          </a:xfrm>
        </p:grpSpPr>
        <p:sp>
          <p:nvSpPr>
            <p:cNvPr id="26772" name="Line 148"/>
            <p:cNvSpPr>
              <a:spLocks noChangeShapeType="1"/>
            </p:cNvSpPr>
            <p:nvPr/>
          </p:nvSpPr>
          <p:spPr bwMode="auto">
            <a:xfrm rot="10800000">
              <a:off x="2699" y="17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Line 149"/>
            <p:cNvSpPr>
              <a:spLocks noChangeShapeType="1"/>
            </p:cNvSpPr>
            <p:nvPr/>
          </p:nvSpPr>
          <p:spPr bwMode="auto">
            <a:xfrm rot="10800000">
              <a:off x="2795" y="180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Line 150"/>
            <p:cNvSpPr>
              <a:spLocks noChangeShapeType="1"/>
            </p:cNvSpPr>
            <p:nvPr/>
          </p:nvSpPr>
          <p:spPr bwMode="auto">
            <a:xfrm rot="10800000">
              <a:off x="2795" y="181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Line 151"/>
            <p:cNvSpPr>
              <a:spLocks noChangeShapeType="1"/>
            </p:cNvSpPr>
            <p:nvPr/>
          </p:nvSpPr>
          <p:spPr bwMode="auto">
            <a:xfrm rot="10800000">
              <a:off x="2795" y="183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Line 152"/>
            <p:cNvSpPr>
              <a:spLocks noChangeShapeType="1"/>
            </p:cNvSpPr>
            <p:nvPr/>
          </p:nvSpPr>
          <p:spPr bwMode="auto">
            <a:xfrm rot="10800000">
              <a:off x="2795" y="185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Line 153"/>
            <p:cNvSpPr>
              <a:spLocks noChangeShapeType="1"/>
            </p:cNvSpPr>
            <p:nvPr/>
          </p:nvSpPr>
          <p:spPr bwMode="auto">
            <a:xfrm rot="10800000">
              <a:off x="2795" y="188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Line 154"/>
            <p:cNvSpPr>
              <a:spLocks noChangeShapeType="1"/>
            </p:cNvSpPr>
            <p:nvPr/>
          </p:nvSpPr>
          <p:spPr bwMode="auto">
            <a:xfrm rot="10800000">
              <a:off x="2795" y="189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Line 155"/>
            <p:cNvSpPr>
              <a:spLocks noChangeShapeType="1"/>
            </p:cNvSpPr>
            <p:nvPr/>
          </p:nvSpPr>
          <p:spPr bwMode="auto">
            <a:xfrm rot="10800000">
              <a:off x="2795" y="191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0" name="Line 156"/>
            <p:cNvSpPr>
              <a:spLocks noChangeShapeType="1"/>
            </p:cNvSpPr>
            <p:nvPr/>
          </p:nvSpPr>
          <p:spPr bwMode="auto">
            <a:xfrm rot="10800000">
              <a:off x="2795" y="193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Line 157"/>
            <p:cNvSpPr>
              <a:spLocks noChangeShapeType="1"/>
            </p:cNvSpPr>
            <p:nvPr/>
          </p:nvSpPr>
          <p:spPr bwMode="auto">
            <a:xfrm rot="10800000">
              <a:off x="2701" y="186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Line 158"/>
            <p:cNvSpPr>
              <a:spLocks noChangeShapeType="1"/>
            </p:cNvSpPr>
            <p:nvPr/>
          </p:nvSpPr>
          <p:spPr bwMode="auto">
            <a:xfrm rot="10800000">
              <a:off x="2699" y="194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Line 159"/>
            <p:cNvSpPr>
              <a:spLocks noChangeShapeType="1"/>
            </p:cNvSpPr>
            <p:nvPr/>
          </p:nvSpPr>
          <p:spPr bwMode="auto">
            <a:xfrm rot="10800000">
              <a:off x="2795" y="19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Line 160"/>
            <p:cNvSpPr>
              <a:spLocks noChangeShapeType="1"/>
            </p:cNvSpPr>
            <p:nvPr/>
          </p:nvSpPr>
          <p:spPr bwMode="auto">
            <a:xfrm rot="10800000">
              <a:off x="2795" y="197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Line 161"/>
            <p:cNvSpPr>
              <a:spLocks noChangeShapeType="1"/>
            </p:cNvSpPr>
            <p:nvPr/>
          </p:nvSpPr>
          <p:spPr bwMode="auto">
            <a:xfrm rot="10800000">
              <a:off x="2795" y="199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Line 162"/>
            <p:cNvSpPr>
              <a:spLocks noChangeShapeType="1"/>
            </p:cNvSpPr>
            <p:nvPr/>
          </p:nvSpPr>
          <p:spPr bwMode="auto">
            <a:xfrm rot="10800000">
              <a:off x="2795" y="201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Line 163"/>
            <p:cNvSpPr>
              <a:spLocks noChangeShapeType="1"/>
            </p:cNvSpPr>
            <p:nvPr/>
          </p:nvSpPr>
          <p:spPr bwMode="auto">
            <a:xfrm rot="10800000">
              <a:off x="2795" y="204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Line 164"/>
            <p:cNvSpPr>
              <a:spLocks noChangeShapeType="1"/>
            </p:cNvSpPr>
            <p:nvPr/>
          </p:nvSpPr>
          <p:spPr bwMode="auto">
            <a:xfrm rot="10800000">
              <a:off x="2795" y="205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Line 165"/>
            <p:cNvSpPr>
              <a:spLocks noChangeShapeType="1"/>
            </p:cNvSpPr>
            <p:nvPr/>
          </p:nvSpPr>
          <p:spPr bwMode="auto">
            <a:xfrm rot="10800000">
              <a:off x="2795" y="207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Line 166"/>
            <p:cNvSpPr>
              <a:spLocks noChangeShapeType="1"/>
            </p:cNvSpPr>
            <p:nvPr/>
          </p:nvSpPr>
          <p:spPr bwMode="auto">
            <a:xfrm rot="10800000">
              <a:off x="2795" y="209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Line 167"/>
            <p:cNvSpPr>
              <a:spLocks noChangeShapeType="1"/>
            </p:cNvSpPr>
            <p:nvPr/>
          </p:nvSpPr>
          <p:spPr bwMode="auto">
            <a:xfrm rot="10800000">
              <a:off x="2701" y="202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Line 168"/>
            <p:cNvSpPr>
              <a:spLocks noChangeShapeType="1"/>
            </p:cNvSpPr>
            <p:nvPr/>
          </p:nvSpPr>
          <p:spPr bwMode="auto">
            <a:xfrm rot="10800000">
              <a:off x="2699" y="210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Line 169"/>
            <p:cNvSpPr>
              <a:spLocks noChangeShapeType="1"/>
            </p:cNvSpPr>
            <p:nvPr/>
          </p:nvSpPr>
          <p:spPr bwMode="auto">
            <a:xfrm rot="10800000">
              <a:off x="2795" y="212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Line 170"/>
            <p:cNvSpPr>
              <a:spLocks noChangeShapeType="1"/>
            </p:cNvSpPr>
            <p:nvPr/>
          </p:nvSpPr>
          <p:spPr bwMode="auto">
            <a:xfrm rot="10800000">
              <a:off x="2795" y="213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Line 171"/>
            <p:cNvSpPr>
              <a:spLocks noChangeShapeType="1"/>
            </p:cNvSpPr>
            <p:nvPr/>
          </p:nvSpPr>
          <p:spPr bwMode="auto">
            <a:xfrm rot="10800000">
              <a:off x="2795" y="215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Line 172"/>
            <p:cNvSpPr>
              <a:spLocks noChangeShapeType="1"/>
            </p:cNvSpPr>
            <p:nvPr/>
          </p:nvSpPr>
          <p:spPr bwMode="auto">
            <a:xfrm rot="10800000">
              <a:off x="2795" y="217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Line 173"/>
            <p:cNvSpPr>
              <a:spLocks noChangeShapeType="1"/>
            </p:cNvSpPr>
            <p:nvPr/>
          </p:nvSpPr>
          <p:spPr bwMode="auto">
            <a:xfrm rot="10800000">
              <a:off x="2795" y="220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Line 174"/>
            <p:cNvSpPr>
              <a:spLocks noChangeShapeType="1"/>
            </p:cNvSpPr>
            <p:nvPr/>
          </p:nvSpPr>
          <p:spPr bwMode="auto">
            <a:xfrm rot="10800000">
              <a:off x="2795" y="221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Line 175"/>
            <p:cNvSpPr>
              <a:spLocks noChangeShapeType="1"/>
            </p:cNvSpPr>
            <p:nvPr/>
          </p:nvSpPr>
          <p:spPr bwMode="auto">
            <a:xfrm rot="10800000">
              <a:off x="2795" y="223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Line 176"/>
            <p:cNvSpPr>
              <a:spLocks noChangeShapeType="1"/>
            </p:cNvSpPr>
            <p:nvPr/>
          </p:nvSpPr>
          <p:spPr bwMode="auto">
            <a:xfrm rot="10800000">
              <a:off x="2795" y="225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Line 177"/>
            <p:cNvSpPr>
              <a:spLocks noChangeShapeType="1"/>
            </p:cNvSpPr>
            <p:nvPr/>
          </p:nvSpPr>
          <p:spPr bwMode="auto">
            <a:xfrm rot="10800000">
              <a:off x="2701" y="21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Line 178"/>
            <p:cNvSpPr>
              <a:spLocks noChangeShapeType="1"/>
            </p:cNvSpPr>
            <p:nvPr/>
          </p:nvSpPr>
          <p:spPr bwMode="auto">
            <a:xfrm rot="10800000">
              <a:off x="2699" y="226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Line 179"/>
            <p:cNvSpPr>
              <a:spLocks noChangeShapeType="1"/>
            </p:cNvSpPr>
            <p:nvPr/>
          </p:nvSpPr>
          <p:spPr bwMode="auto">
            <a:xfrm rot="10800000">
              <a:off x="2795" y="228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Line 180"/>
            <p:cNvSpPr>
              <a:spLocks noChangeShapeType="1"/>
            </p:cNvSpPr>
            <p:nvPr/>
          </p:nvSpPr>
          <p:spPr bwMode="auto">
            <a:xfrm rot="10800000">
              <a:off x="2795" y="229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Line 181"/>
            <p:cNvSpPr>
              <a:spLocks noChangeShapeType="1"/>
            </p:cNvSpPr>
            <p:nvPr/>
          </p:nvSpPr>
          <p:spPr bwMode="auto">
            <a:xfrm rot="10800000">
              <a:off x="2795" y="231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Line 182"/>
            <p:cNvSpPr>
              <a:spLocks noChangeShapeType="1"/>
            </p:cNvSpPr>
            <p:nvPr/>
          </p:nvSpPr>
          <p:spPr bwMode="auto">
            <a:xfrm rot="10800000">
              <a:off x="2795" y="233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Line 183"/>
            <p:cNvSpPr>
              <a:spLocks noChangeShapeType="1"/>
            </p:cNvSpPr>
            <p:nvPr/>
          </p:nvSpPr>
          <p:spPr bwMode="auto">
            <a:xfrm rot="10800000">
              <a:off x="2795" y="23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Line 184"/>
            <p:cNvSpPr>
              <a:spLocks noChangeShapeType="1"/>
            </p:cNvSpPr>
            <p:nvPr/>
          </p:nvSpPr>
          <p:spPr bwMode="auto">
            <a:xfrm rot="10800000">
              <a:off x="2795" y="237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Line 185"/>
            <p:cNvSpPr>
              <a:spLocks noChangeShapeType="1"/>
            </p:cNvSpPr>
            <p:nvPr/>
          </p:nvSpPr>
          <p:spPr bwMode="auto">
            <a:xfrm rot="10800000">
              <a:off x="2795" y="239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Line 186"/>
            <p:cNvSpPr>
              <a:spLocks noChangeShapeType="1"/>
            </p:cNvSpPr>
            <p:nvPr/>
          </p:nvSpPr>
          <p:spPr bwMode="auto">
            <a:xfrm rot="10800000">
              <a:off x="2795" y="241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Line 187"/>
            <p:cNvSpPr>
              <a:spLocks noChangeShapeType="1"/>
            </p:cNvSpPr>
            <p:nvPr/>
          </p:nvSpPr>
          <p:spPr bwMode="auto">
            <a:xfrm rot="10800000">
              <a:off x="2701" y="234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Line 188"/>
            <p:cNvSpPr>
              <a:spLocks noChangeShapeType="1"/>
            </p:cNvSpPr>
            <p:nvPr/>
          </p:nvSpPr>
          <p:spPr bwMode="auto">
            <a:xfrm rot="10800000">
              <a:off x="2699" y="242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Line 189"/>
            <p:cNvSpPr>
              <a:spLocks noChangeShapeType="1"/>
            </p:cNvSpPr>
            <p:nvPr/>
          </p:nvSpPr>
          <p:spPr bwMode="auto">
            <a:xfrm rot="10800000">
              <a:off x="2795" y="244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Line 190"/>
            <p:cNvSpPr>
              <a:spLocks noChangeShapeType="1"/>
            </p:cNvSpPr>
            <p:nvPr/>
          </p:nvSpPr>
          <p:spPr bwMode="auto">
            <a:xfrm rot="10800000">
              <a:off x="2795" y="245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Line 191"/>
            <p:cNvSpPr>
              <a:spLocks noChangeShapeType="1"/>
            </p:cNvSpPr>
            <p:nvPr/>
          </p:nvSpPr>
          <p:spPr bwMode="auto">
            <a:xfrm rot="10800000">
              <a:off x="2795" y="247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Line 192"/>
            <p:cNvSpPr>
              <a:spLocks noChangeShapeType="1"/>
            </p:cNvSpPr>
            <p:nvPr/>
          </p:nvSpPr>
          <p:spPr bwMode="auto">
            <a:xfrm rot="10800000">
              <a:off x="2795" y="249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Line 193"/>
            <p:cNvSpPr>
              <a:spLocks noChangeShapeType="1"/>
            </p:cNvSpPr>
            <p:nvPr/>
          </p:nvSpPr>
          <p:spPr bwMode="auto">
            <a:xfrm rot="10800000">
              <a:off x="2699" y="250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Line 194"/>
            <p:cNvSpPr>
              <a:spLocks noChangeShapeType="1"/>
            </p:cNvSpPr>
            <p:nvPr/>
          </p:nvSpPr>
          <p:spPr bwMode="auto">
            <a:xfrm rot="10800000">
              <a:off x="2795" y="252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Line 195"/>
            <p:cNvSpPr>
              <a:spLocks noChangeShapeType="1"/>
            </p:cNvSpPr>
            <p:nvPr/>
          </p:nvSpPr>
          <p:spPr bwMode="auto">
            <a:xfrm rot="10800000">
              <a:off x="2795" y="253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Line 196"/>
            <p:cNvSpPr>
              <a:spLocks noChangeShapeType="1"/>
            </p:cNvSpPr>
            <p:nvPr/>
          </p:nvSpPr>
          <p:spPr bwMode="auto">
            <a:xfrm rot="10800000">
              <a:off x="2795" y="255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Line 197"/>
            <p:cNvSpPr>
              <a:spLocks noChangeShapeType="1"/>
            </p:cNvSpPr>
            <p:nvPr/>
          </p:nvSpPr>
          <p:spPr bwMode="auto">
            <a:xfrm rot="10800000">
              <a:off x="2795" y="257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Line 198"/>
            <p:cNvSpPr>
              <a:spLocks noChangeShapeType="1"/>
            </p:cNvSpPr>
            <p:nvPr/>
          </p:nvSpPr>
          <p:spPr bwMode="auto">
            <a:xfrm rot="10800000">
              <a:off x="2795" y="260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Line 199"/>
            <p:cNvSpPr>
              <a:spLocks noChangeShapeType="1"/>
            </p:cNvSpPr>
            <p:nvPr/>
          </p:nvSpPr>
          <p:spPr bwMode="auto">
            <a:xfrm rot="10800000">
              <a:off x="2795" y="261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Line 200"/>
            <p:cNvSpPr>
              <a:spLocks noChangeShapeType="1"/>
            </p:cNvSpPr>
            <p:nvPr/>
          </p:nvSpPr>
          <p:spPr bwMode="auto">
            <a:xfrm rot="10800000">
              <a:off x="2795" y="263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Line 201"/>
            <p:cNvSpPr>
              <a:spLocks noChangeShapeType="1"/>
            </p:cNvSpPr>
            <p:nvPr/>
          </p:nvSpPr>
          <p:spPr bwMode="auto">
            <a:xfrm rot="10800000">
              <a:off x="2795" y="265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Line 202"/>
            <p:cNvSpPr>
              <a:spLocks noChangeShapeType="1"/>
            </p:cNvSpPr>
            <p:nvPr/>
          </p:nvSpPr>
          <p:spPr bwMode="auto">
            <a:xfrm rot="10800000">
              <a:off x="2701" y="258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Line 203"/>
            <p:cNvSpPr>
              <a:spLocks noChangeShapeType="1"/>
            </p:cNvSpPr>
            <p:nvPr/>
          </p:nvSpPr>
          <p:spPr bwMode="auto">
            <a:xfrm rot="10800000">
              <a:off x="2699" y="266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Line 204"/>
            <p:cNvSpPr>
              <a:spLocks noChangeShapeType="1"/>
            </p:cNvSpPr>
            <p:nvPr/>
          </p:nvSpPr>
          <p:spPr bwMode="auto">
            <a:xfrm rot="10800000">
              <a:off x="2795" y="268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Line 205"/>
            <p:cNvSpPr>
              <a:spLocks noChangeShapeType="1"/>
            </p:cNvSpPr>
            <p:nvPr/>
          </p:nvSpPr>
          <p:spPr bwMode="auto">
            <a:xfrm rot="10800000">
              <a:off x="2795" y="269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Line 206"/>
            <p:cNvSpPr>
              <a:spLocks noChangeShapeType="1"/>
            </p:cNvSpPr>
            <p:nvPr/>
          </p:nvSpPr>
          <p:spPr bwMode="auto">
            <a:xfrm rot="10800000">
              <a:off x="2795" y="271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Line 207"/>
            <p:cNvSpPr>
              <a:spLocks noChangeShapeType="1"/>
            </p:cNvSpPr>
            <p:nvPr/>
          </p:nvSpPr>
          <p:spPr bwMode="auto">
            <a:xfrm rot="10800000">
              <a:off x="2795" y="273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Line 208"/>
            <p:cNvSpPr>
              <a:spLocks noChangeShapeType="1"/>
            </p:cNvSpPr>
            <p:nvPr/>
          </p:nvSpPr>
          <p:spPr bwMode="auto">
            <a:xfrm rot="10800000">
              <a:off x="2795" y="276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Line 209"/>
            <p:cNvSpPr>
              <a:spLocks noChangeShapeType="1"/>
            </p:cNvSpPr>
            <p:nvPr/>
          </p:nvSpPr>
          <p:spPr bwMode="auto">
            <a:xfrm rot="10800000">
              <a:off x="2795" y="277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Line 210"/>
            <p:cNvSpPr>
              <a:spLocks noChangeShapeType="1"/>
            </p:cNvSpPr>
            <p:nvPr/>
          </p:nvSpPr>
          <p:spPr bwMode="auto">
            <a:xfrm rot="10800000">
              <a:off x="2795" y="2794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Line 211"/>
            <p:cNvSpPr>
              <a:spLocks noChangeShapeType="1"/>
            </p:cNvSpPr>
            <p:nvPr/>
          </p:nvSpPr>
          <p:spPr bwMode="auto">
            <a:xfrm rot="10800000">
              <a:off x="2795" y="281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6" name="Line 212"/>
            <p:cNvSpPr>
              <a:spLocks noChangeShapeType="1"/>
            </p:cNvSpPr>
            <p:nvPr/>
          </p:nvSpPr>
          <p:spPr bwMode="auto">
            <a:xfrm rot="10800000">
              <a:off x="2701" y="274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7" name="Line 213"/>
            <p:cNvSpPr>
              <a:spLocks noChangeShapeType="1"/>
            </p:cNvSpPr>
            <p:nvPr/>
          </p:nvSpPr>
          <p:spPr bwMode="auto">
            <a:xfrm rot="10800000">
              <a:off x="2699" y="282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8" name="Line 214"/>
            <p:cNvSpPr>
              <a:spLocks noChangeShapeType="1"/>
            </p:cNvSpPr>
            <p:nvPr/>
          </p:nvSpPr>
          <p:spPr bwMode="auto">
            <a:xfrm rot="10800000">
              <a:off x="2795" y="284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39" name="Line 215"/>
            <p:cNvSpPr>
              <a:spLocks noChangeShapeType="1"/>
            </p:cNvSpPr>
            <p:nvPr/>
          </p:nvSpPr>
          <p:spPr bwMode="auto">
            <a:xfrm rot="10800000">
              <a:off x="2795" y="285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0" name="Line 216"/>
            <p:cNvSpPr>
              <a:spLocks noChangeShapeType="1"/>
            </p:cNvSpPr>
            <p:nvPr/>
          </p:nvSpPr>
          <p:spPr bwMode="auto">
            <a:xfrm rot="10800000">
              <a:off x="2795" y="287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1" name="Line 217"/>
            <p:cNvSpPr>
              <a:spLocks noChangeShapeType="1"/>
            </p:cNvSpPr>
            <p:nvPr/>
          </p:nvSpPr>
          <p:spPr bwMode="auto">
            <a:xfrm rot="10800000">
              <a:off x="2795" y="28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2" name="Line 218"/>
            <p:cNvSpPr>
              <a:spLocks noChangeShapeType="1"/>
            </p:cNvSpPr>
            <p:nvPr/>
          </p:nvSpPr>
          <p:spPr bwMode="auto">
            <a:xfrm rot="10800000">
              <a:off x="2796" y="2920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3" name="Line 219"/>
            <p:cNvSpPr>
              <a:spLocks noChangeShapeType="1"/>
            </p:cNvSpPr>
            <p:nvPr/>
          </p:nvSpPr>
          <p:spPr bwMode="auto">
            <a:xfrm rot="10800000">
              <a:off x="2796" y="2936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4" name="Line 220"/>
            <p:cNvSpPr>
              <a:spLocks noChangeShapeType="1"/>
            </p:cNvSpPr>
            <p:nvPr/>
          </p:nvSpPr>
          <p:spPr bwMode="auto">
            <a:xfrm rot="10800000">
              <a:off x="2796" y="295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5" name="Line 221"/>
            <p:cNvSpPr>
              <a:spLocks noChangeShapeType="1"/>
            </p:cNvSpPr>
            <p:nvPr/>
          </p:nvSpPr>
          <p:spPr bwMode="auto">
            <a:xfrm rot="10800000">
              <a:off x="2796" y="296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6" name="Line 222"/>
            <p:cNvSpPr>
              <a:spLocks noChangeShapeType="1"/>
            </p:cNvSpPr>
            <p:nvPr/>
          </p:nvSpPr>
          <p:spPr bwMode="auto">
            <a:xfrm rot="10800000">
              <a:off x="2702" y="29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47" name="Line 223"/>
            <p:cNvSpPr>
              <a:spLocks noChangeShapeType="1"/>
            </p:cNvSpPr>
            <p:nvPr/>
          </p:nvSpPr>
          <p:spPr bwMode="auto">
            <a:xfrm rot="10800000">
              <a:off x="2700" y="2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48" name="Group 224"/>
            <p:cNvGrpSpPr>
              <a:grpSpLocks/>
            </p:cNvGrpSpPr>
            <p:nvPr/>
          </p:nvGrpSpPr>
          <p:grpSpPr bwMode="auto">
            <a:xfrm>
              <a:off x="2674" y="2172"/>
              <a:ext cx="138" cy="844"/>
              <a:chOff x="2680" y="2172"/>
              <a:chExt cx="138" cy="844"/>
            </a:xfrm>
          </p:grpSpPr>
          <p:sp>
            <p:nvSpPr>
              <p:cNvPr id="26849" name="Text Box 225"/>
              <p:cNvSpPr txBox="1">
                <a:spLocks noChangeArrowheads="1"/>
              </p:cNvSpPr>
              <p:nvPr/>
            </p:nvSpPr>
            <p:spPr bwMode="auto">
              <a:xfrm>
                <a:off x="2684" y="2891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0</a:t>
                </a:r>
              </a:p>
            </p:txBody>
          </p:sp>
          <p:sp>
            <p:nvSpPr>
              <p:cNvPr id="26850" name="Text Box 226"/>
              <p:cNvSpPr txBox="1">
                <a:spLocks noChangeArrowheads="1"/>
              </p:cNvSpPr>
              <p:nvPr/>
            </p:nvSpPr>
            <p:spPr bwMode="auto">
              <a:xfrm>
                <a:off x="2680" y="2807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1</a:t>
                </a:r>
              </a:p>
            </p:txBody>
          </p:sp>
          <p:sp>
            <p:nvSpPr>
              <p:cNvPr id="26851" name="Text Box 227"/>
              <p:cNvSpPr txBox="1">
                <a:spLocks noChangeArrowheads="1"/>
              </p:cNvSpPr>
              <p:nvPr/>
            </p:nvSpPr>
            <p:spPr bwMode="auto">
              <a:xfrm>
                <a:off x="2686" y="2729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2</a:t>
                </a:r>
              </a:p>
            </p:txBody>
          </p:sp>
          <p:sp>
            <p:nvSpPr>
              <p:cNvPr id="26852" name="Text Box 228"/>
              <p:cNvSpPr txBox="1">
                <a:spLocks noChangeArrowheads="1"/>
              </p:cNvSpPr>
              <p:nvPr/>
            </p:nvSpPr>
            <p:spPr bwMode="auto">
              <a:xfrm>
                <a:off x="2686" y="2649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3</a:t>
                </a:r>
              </a:p>
            </p:txBody>
          </p:sp>
          <p:sp>
            <p:nvSpPr>
              <p:cNvPr id="26853" name="Text Box 229"/>
              <p:cNvSpPr txBox="1">
                <a:spLocks noChangeArrowheads="1"/>
              </p:cNvSpPr>
              <p:nvPr/>
            </p:nvSpPr>
            <p:spPr bwMode="auto">
              <a:xfrm>
                <a:off x="2686" y="2569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4</a:t>
                </a:r>
              </a:p>
            </p:txBody>
          </p:sp>
          <p:sp>
            <p:nvSpPr>
              <p:cNvPr id="26854" name="Text Box 230"/>
              <p:cNvSpPr txBox="1">
                <a:spLocks noChangeArrowheads="1"/>
              </p:cNvSpPr>
              <p:nvPr/>
            </p:nvSpPr>
            <p:spPr bwMode="auto">
              <a:xfrm>
                <a:off x="2686" y="2490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5</a:t>
                </a:r>
              </a:p>
            </p:txBody>
          </p:sp>
          <p:sp>
            <p:nvSpPr>
              <p:cNvPr id="26855" name="Text Box 231"/>
              <p:cNvSpPr txBox="1">
                <a:spLocks noChangeArrowheads="1"/>
              </p:cNvSpPr>
              <p:nvPr/>
            </p:nvSpPr>
            <p:spPr bwMode="auto">
              <a:xfrm>
                <a:off x="2688" y="2407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6</a:t>
                </a:r>
              </a:p>
            </p:txBody>
          </p:sp>
          <p:sp>
            <p:nvSpPr>
              <p:cNvPr id="26856" name="Text Box 232"/>
              <p:cNvSpPr txBox="1">
                <a:spLocks noChangeArrowheads="1"/>
              </p:cNvSpPr>
              <p:nvPr/>
            </p:nvSpPr>
            <p:spPr bwMode="auto">
              <a:xfrm>
                <a:off x="2688" y="2249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8</a:t>
                </a:r>
              </a:p>
            </p:txBody>
          </p:sp>
          <p:sp>
            <p:nvSpPr>
              <p:cNvPr id="26857" name="Text Box 233"/>
              <p:cNvSpPr txBox="1">
                <a:spLocks noChangeArrowheads="1"/>
              </p:cNvSpPr>
              <p:nvPr/>
            </p:nvSpPr>
            <p:spPr bwMode="auto">
              <a:xfrm>
                <a:off x="2688" y="2329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7</a:t>
                </a:r>
              </a:p>
            </p:txBody>
          </p:sp>
          <p:sp>
            <p:nvSpPr>
              <p:cNvPr id="26858" name="Text Box 234"/>
              <p:cNvSpPr txBox="1">
                <a:spLocks noChangeArrowheads="1"/>
              </p:cNvSpPr>
              <p:nvPr/>
            </p:nvSpPr>
            <p:spPr bwMode="auto">
              <a:xfrm>
                <a:off x="2686" y="2172"/>
                <a:ext cx="130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700" b="0">
                    <a:solidFill>
                      <a:schemeClr val="tx1"/>
                    </a:solidFill>
                    <a:effectLst/>
                    <a:cs typeface="Arial" charset="0"/>
                  </a:rPr>
                  <a:t>9</a:t>
                </a:r>
              </a:p>
            </p:txBody>
          </p:sp>
        </p:grpSp>
        <p:sp>
          <p:nvSpPr>
            <p:cNvPr id="26859" name="Text Box 235"/>
            <p:cNvSpPr txBox="1">
              <a:spLocks noChangeArrowheads="1"/>
            </p:cNvSpPr>
            <p:nvPr/>
          </p:nvSpPr>
          <p:spPr bwMode="auto">
            <a:xfrm>
              <a:off x="2616" y="2085"/>
              <a:ext cx="2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10</a:t>
              </a:r>
            </a:p>
          </p:txBody>
        </p:sp>
        <p:sp>
          <p:nvSpPr>
            <p:cNvPr id="26860" name="Text Box 236"/>
            <p:cNvSpPr txBox="1">
              <a:spLocks noChangeArrowheads="1"/>
            </p:cNvSpPr>
            <p:nvPr/>
          </p:nvSpPr>
          <p:spPr bwMode="auto">
            <a:xfrm>
              <a:off x="2638" y="2006"/>
              <a:ext cx="21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11</a:t>
              </a:r>
            </a:p>
          </p:txBody>
        </p:sp>
        <p:sp>
          <p:nvSpPr>
            <p:cNvPr id="26861" name="Text Box 237"/>
            <p:cNvSpPr txBox="1">
              <a:spLocks noChangeArrowheads="1"/>
            </p:cNvSpPr>
            <p:nvPr/>
          </p:nvSpPr>
          <p:spPr bwMode="auto">
            <a:xfrm>
              <a:off x="2634" y="1927"/>
              <a:ext cx="20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12</a:t>
              </a:r>
            </a:p>
          </p:txBody>
        </p:sp>
        <p:sp>
          <p:nvSpPr>
            <p:cNvPr id="26862" name="Text Box 238"/>
            <p:cNvSpPr txBox="1">
              <a:spLocks noChangeArrowheads="1"/>
            </p:cNvSpPr>
            <p:nvPr/>
          </p:nvSpPr>
          <p:spPr bwMode="auto">
            <a:xfrm>
              <a:off x="2634" y="1769"/>
              <a:ext cx="20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14</a:t>
              </a:r>
            </a:p>
          </p:txBody>
        </p:sp>
        <p:sp>
          <p:nvSpPr>
            <p:cNvPr id="26863" name="Text Box 239"/>
            <p:cNvSpPr txBox="1">
              <a:spLocks noChangeArrowheads="1"/>
            </p:cNvSpPr>
            <p:nvPr/>
          </p:nvSpPr>
          <p:spPr bwMode="auto">
            <a:xfrm>
              <a:off x="2618" y="1849"/>
              <a:ext cx="24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700" b="0">
                  <a:solidFill>
                    <a:schemeClr val="tx1"/>
                  </a:solidFill>
                  <a:effectLst/>
                  <a:cs typeface="Arial" charset="0"/>
                </a:rPr>
                <a:t>13</a:t>
              </a:r>
            </a:p>
          </p:txBody>
        </p:sp>
      </p:grpSp>
      <p:sp>
        <p:nvSpPr>
          <p:cNvPr id="26864" name="Oval 240"/>
          <p:cNvSpPr>
            <a:spLocks noChangeArrowheads="1"/>
          </p:cNvSpPr>
          <p:nvPr/>
        </p:nvSpPr>
        <p:spPr bwMode="auto">
          <a:xfrm>
            <a:off x="8308088" y="175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5053000" prstMaterial="legacyMetal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6865" name="Text Box 241"/>
          <p:cNvSpPr txBox="1">
            <a:spLocks noChangeArrowheads="1"/>
          </p:cNvSpPr>
          <p:nvPr/>
        </p:nvSpPr>
        <p:spPr bwMode="auto">
          <a:xfrm rot="6420000">
            <a:off x="9161370" y="1956598"/>
            <a:ext cx="355600" cy="214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" b="0">
                <a:solidFill>
                  <a:schemeClr val="tx1"/>
                </a:solidFill>
                <a:effectLst/>
                <a:latin typeface=".VnTime" pitchFamily="34" charset="0"/>
                <a:cs typeface="Arial" charset="0"/>
              </a:rPr>
              <a:t>0</a:t>
            </a:r>
          </a:p>
        </p:txBody>
      </p:sp>
      <p:sp>
        <p:nvSpPr>
          <p:cNvPr id="26866" name="Text Box 242"/>
          <p:cNvSpPr txBox="1">
            <a:spLocks noChangeArrowheads="1"/>
          </p:cNvSpPr>
          <p:nvPr/>
        </p:nvSpPr>
        <p:spPr bwMode="auto">
          <a:xfrm rot="4500000">
            <a:off x="10290876" y="1954213"/>
            <a:ext cx="474662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" b="0">
                <a:solidFill>
                  <a:schemeClr val="tx1"/>
                </a:solidFill>
                <a:effectLst/>
                <a:latin typeface=".VnTime" pitchFamily="34" charset="0"/>
                <a:cs typeface="Arial" charset="0"/>
              </a:rPr>
              <a:t>30</a:t>
            </a:r>
          </a:p>
        </p:txBody>
      </p:sp>
      <p:grpSp>
        <p:nvGrpSpPr>
          <p:cNvPr id="26867" name="Group 243"/>
          <p:cNvGrpSpPr>
            <a:grpSpLocks/>
          </p:cNvGrpSpPr>
          <p:nvPr/>
        </p:nvGrpSpPr>
        <p:grpSpPr bwMode="auto">
          <a:xfrm>
            <a:off x="9322506" y="1476375"/>
            <a:ext cx="1201737" cy="795338"/>
            <a:chOff x="1925" y="1115"/>
            <a:chExt cx="757" cy="501"/>
          </a:xfrm>
        </p:grpSpPr>
        <p:sp>
          <p:nvSpPr>
            <p:cNvPr id="26868" name="Arc 244"/>
            <p:cNvSpPr>
              <a:spLocks/>
            </p:cNvSpPr>
            <p:nvPr/>
          </p:nvSpPr>
          <p:spPr bwMode="auto">
            <a:xfrm rot="6681726" flipH="1">
              <a:off x="2134" y="1102"/>
              <a:ext cx="392" cy="636"/>
            </a:xfrm>
            <a:custGeom>
              <a:avLst/>
              <a:gdLst>
                <a:gd name="G0" fmla="+- 2653 0 0"/>
                <a:gd name="G1" fmla="+- 17906 0 0"/>
                <a:gd name="G2" fmla="+- 21600 0 0"/>
                <a:gd name="T0" fmla="*/ 14733 w 24253"/>
                <a:gd name="T1" fmla="*/ 0 h 39506"/>
                <a:gd name="T2" fmla="*/ 0 w 24253"/>
                <a:gd name="T3" fmla="*/ 39342 h 39506"/>
                <a:gd name="T4" fmla="*/ 2653 w 24253"/>
                <a:gd name="T5" fmla="*/ 17906 h 39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253" h="39506" fill="none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</a:path>
                <a:path w="24253" h="39506" stroke="0" extrusionOk="0">
                  <a:moveTo>
                    <a:pt x="14733" y="-1"/>
                  </a:moveTo>
                  <a:cubicBezTo>
                    <a:pt x="20685" y="4015"/>
                    <a:pt x="24253" y="10726"/>
                    <a:pt x="24253" y="17906"/>
                  </a:cubicBezTo>
                  <a:cubicBezTo>
                    <a:pt x="24253" y="29835"/>
                    <a:pt x="14582" y="39506"/>
                    <a:pt x="2653" y="39506"/>
                  </a:cubicBezTo>
                  <a:cubicBezTo>
                    <a:pt x="1766" y="39506"/>
                    <a:pt x="880" y="39451"/>
                    <a:pt x="-1" y="39342"/>
                  </a:cubicBezTo>
                  <a:lnTo>
                    <a:pt x="2653" y="17906"/>
                  </a:lnTo>
                  <a:close/>
                </a:path>
              </a:pathLst>
            </a:custGeom>
            <a:noFill/>
            <a:ln w="317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69" name="Line 245"/>
            <p:cNvSpPr>
              <a:spLocks noChangeShapeType="1"/>
            </p:cNvSpPr>
            <p:nvPr/>
          </p:nvSpPr>
          <p:spPr bwMode="auto">
            <a:xfrm rot="10800000">
              <a:off x="2303" y="1225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0" name="Text Box 246"/>
            <p:cNvSpPr txBox="1">
              <a:spLocks noChangeArrowheads="1"/>
            </p:cNvSpPr>
            <p:nvPr/>
          </p:nvSpPr>
          <p:spPr bwMode="auto">
            <a:xfrm rot="18600000">
              <a:off x="1883" y="1264"/>
              <a:ext cx="220" cy="135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800" b="0">
                  <a:solidFill>
                    <a:schemeClr val="tx1"/>
                  </a:solidFill>
                  <a:effectLst/>
                  <a:latin typeface=".VnTime" pitchFamily="34" charset="0"/>
                  <a:cs typeface="Arial" charset="0"/>
                </a:rPr>
                <a:t>5</a:t>
              </a:r>
            </a:p>
          </p:txBody>
        </p:sp>
        <p:sp>
          <p:nvSpPr>
            <p:cNvPr id="26871" name="Text Box 247"/>
            <p:cNvSpPr txBox="1">
              <a:spLocks noChangeArrowheads="1"/>
            </p:cNvSpPr>
            <p:nvPr/>
          </p:nvSpPr>
          <p:spPr bwMode="auto">
            <a:xfrm rot="20100000">
              <a:off x="1981" y="1153"/>
              <a:ext cx="30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800" b="0">
                  <a:solidFill>
                    <a:schemeClr val="tx1"/>
                  </a:solidFill>
                  <a:effectLst/>
                  <a:latin typeface=".VnTime" pitchFamily="34" charset="0"/>
                  <a:cs typeface="Arial" charset="0"/>
                </a:rPr>
                <a:t>10</a:t>
              </a:r>
            </a:p>
          </p:txBody>
        </p:sp>
        <p:sp>
          <p:nvSpPr>
            <p:cNvPr id="26872" name="Line 248"/>
            <p:cNvSpPr>
              <a:spLocks noChangeShapeType="1"/>
            </p:cNvSpPr>
            <p:nvPr/>
          </p:nvSpPr>
          <p:spPr bwMode="auto">
            <a:xfrm rot="300000">
              <a:off x="2335" y="1225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3" name="Line 249"/>
            <p:cNvSpPr>
              <a:spLocks noChangeShapeType="1"/>
            </p:cNvSpPr>
            <p:nvPr/>
          </p:nvSpPr>
          <p:spPr bwMode="auto">
            <a:xfrm rot="600000">
              <a:off x="2364" y="1228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4" name="Line 250"/>
            <p:cNvSpPr>
              <a:spLocks noChangeShapeType="1"/>
            </p:cNvSpPr>
            <p:nvPr/>
          </p:nvSpPr>
          <p:spPr bwMode="auto">
            <a:xfrm rot="900000">
              <a:off x="2393" y="1236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5" name="Line 251"/>
            <p:cNvSpPr>
              <a:spLocks noChangeShapeType="1"/>
            </p:cNvSpPr>
            <p:nvPr/>
          </p:nvSpPr>
          <p:spPr bwMode="auto">
            <a:xfrm rot="1200000">
              <a:off x="2421" y="1246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6" name="Line 252"/>
            <p:cNvSpPr>
              <a:spLocks noChangeShapeType="1"/>
            </p:cNvSpPr>
            <p:nvPr/>
          </p:nvSpPr>
          <p:spPr bwMode="auto">
            <a:xfrm rot="1500000">
              <a:off x="2443" y="1257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7" name="Line 253"/>
            <p:cNvSpPr>
              <a:spLocks noChangeShapeType="1"/>
            </p:cNvSpPr>
            <p:nvPr/>
          </p:nvSpPr>
          <p:spPr bwMode="auto">
            <a:xfrm rot="1800000">
              <a:off x="2475" y="1275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8" name="Line 254"/>
            <p:cNvSpPr>
              <a:spLocks noChangeShapeType="1"/>
            </p:cNvSpPr>
            <p:nvPr/>
          </p:nvSpPr>
          <p:spPr bwMode="auto">
            <a:xfrm rot="2100000">
              <a:off x="2497" y="1290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79" name="Line 255"/>
            <p:cNvSpPr>
              <a:spLocks noChangeShapeType="1"/>
            </p:cNvSpPr>
            <p:nvPr/>
          </p:nvSpPr>
          <p:spPr bwMode="auto">
            <a:xfrm rot="2400000">
              <a:off x="2522" y="1308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0" name="Line 256"/>
            <p:cNvSpPr>
              <a:spLocks noChangeShapeType="1"/>
            </p:cNvSpPr>
            <p:nvPr/>
          </p:nvSpPr>
          <p:spPr bwMode="auto">
            <a:xfrm rot="2700000">
              <a:off x="2543" y="1330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1" name="Line 257"/>
            <p:cNvSpPr>
              <a:spLocks noChangeShapeType="1"/>
            </p:cNvSpPr>
            <p:nvPr/>
          </p:nvSpPr>
          <p:spPr bwMode="auto">
            <a:xfrm rot="3000000">
              <a:off x="2547" y="1344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2" name="Line 258"/>
            <p:cNvSpPr>
              <a:spLocks noChangeShapeType="1"/>
            </p:cNvSpPr>
            <p:nvPr/>
          </p:nvSpPr>
          <p:spPr bwMode="auto">
            <a:xfrm rot="29400000">
              <a:off x="2061" y="1342"/>
              <a:ext cx="0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3" name="Line 259"/>
            <p:cNvSpPr>
              <a:spLocks noChangeShapeType="1"/>
            </p:cNvSpPr>
            <p:nvPr/>
          </p:nvSpPr>
          <p:spPr bwMode="auto">
            <a:xfrm rot="18900000">
              <a:off x="2060" y="1329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4" name="Line 260"/>
            <p:cNvSpPr>
              <a:spLocks noChangeShapeType="1"/>
            </p:cNvSpPr>
            <p:nvPr/>
          </p:nvSpPr>
          <p:spPr bwMode="auto">
            <a:xfrm rot="19200000">
              <a:off x="2081" y="1310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5" name="Line 261"/>
            <p:cNvSpPr>
              <a:spLocks noChangeShapeType="1"/>
            </p:cNvSpPr>
            <p:nvPr/>
          </p:nvSpPr>
          <p:spPr bwMode="auto">
            <a:xfrm rot="19500000">
              <a:off x="2106" y="1292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6" name="Line 262"/>
            <p:cNvSpPr>
              <a:spLocks noChangeShapeType="1"/>
            </p:cNvSpPr>
            <p:nvPr/>
          </p:nvSpPr>
          <p:spPr bwMode="auto">
            <a:xfrm rot="19800000">
              <a:off x="2129" y="1274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7" name="Line 263"/>
            <p:cNvSpPr>
              <a:spLocks noChangeShapeType="1"/>
            </p:cNvSpPr>
            <p:nvPr/>
          </p:nvSpPr>
          <p:spPr bwMode="auto">
            <a:xfrm rot="20100000">
              <a:off x="2168" y="1256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8" name="Line 264"/>
            <p:cNvSpPr>
              <a:spLocks noChangeShapeType="1"/>
            </p:cNvSpPr>
            <p:nvPr/>
          </p:nvSpPr>
          <p:spPr bwMode="auto">
            <a:xfrm rot="20400000">
              <a:off x="2185" y="1246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89" name="Line 265"/>
            <p:cNvSpPr>
              <a:spLocks noChangeShapeType="1"/>
            </p:cNvSpPr>
            <p:nvPr/>
          </p:nvSpPr>
          <p:spPr bwMode="auto">
            <a:xfrm rot="20700000">
              <a:off x="2210" y="1239"/>
              <a:ext cx="0" cy="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0" name="Line 266"/>
            <p:cNvSpPr>
              <a:spLocks noChangeShapeType="1"/>
            </p:cNvSpPr>
            <p:nvPr/>
          </p:nvSpPr>
          <p:spPr bwMode="auto">
            <a:xfrm rot="21000000">
              <a:off x="2240" y="1232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1" name="Line 267"/>
            <p:cNvSpPr>
              <a:spLocks noChangeShapeType="1"/>
            </p:cNvSpPr>
            <p:nvPr/>
          </p:nvSpPr>
          <p:spPr bwMode="auto">
            <a:xfrm rot="21300000">
              <a:off x="2271" y="1227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2" name="Line 268"/>
            <p:cNvSpPr>
              <a:spLocks noChangeShapeType="1"/>
            </p:cNvSpPr>
            <p:nvPr/>
          </p:nvSpPr>
          <p:spPr bwMode="auto">
            <a:xfrm rot="49500000">
              <a:off x="2003" y="1462"/>
              <a:ext cx="0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3" name="Line 269"/>
            <p:cNvSpPr>
              <a:spLocks noChangeShapeType="1"/>
            </p:cNvSpPr>
            <p:nvPr/>
          </p:nvSpPr>
          <p:spPr bwMode="auto">
            <a:xfrm rot="39000000">
              <a:off x="1985" y="1454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4" name="Line 270"/>
            <p:cNvSpPr>
              <a:spLocks noChangeShapeType="1"/>
            </p:cNvSpPr>
            <p:nvPr/>
          </p:nvSpPr>
          <p:spPr bwMode="auto">
            <a:xfrm rot="39300000">
              <a:off x="1995" y="1428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5" name="Line 271"/>
            <p:cNvSpPr>
              <a:spLocks noChangeShapeType="1"/>
            </p:cNvSpPr>
            <p:nvPr/>
          </p:nvSpPr>
          <p:spPr bwMode="auto">
            <a:xfrm rot="39600000">
              <a:off x="2010" y="1403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6" name="Line 272"/>
            <p:cNvSpPr>
              <a:spLocks noChangeShapeType="1"/>
            </p:cNvSpPr>
            <p:nvPr/>
          </p:nvSpPr>
          <p:spPr bwMode="auto">
            <a:xfrm rot="39900000">
              <a:off x="2024" y="1375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7" name="Line 273"/>
            <p:cNvSpPr>
              <a:spLocks noChangeShapeType="1"/>
            </p:cNvSpPr>
            <p:nvPr/>
          </p:nvSpPr>
          <p:spPr bwMode="auto">
            <a:xfrm rot="3300000">
              <a:off x="2577" y="1377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8" name="Line 274"/>
            <p:cNvSpPr>
              <a:spLocks noChangeShapeType="1"/>
            </p:cNvSpPr>
            <p:nvPr/>
          </p:nvSpPr>
          <p:spPr bwMode="auto">
            <a:xfrm rot="3600000">
              <a:off x="2589" y="1399"/>
              <a:ext cx="0" cy="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899" name="Line 275"/>
            <p:cNvSpPr>
              <a:spLocks noChangeShapeType="1"/>
            </p:cNvSpPr>
            <p:nvPr/>
          </p:nvSpPr>
          <p:spPr bwMode="auto">
            <a:xfrm rot="3900000">
              <a:off x="2606" y="1425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00" name="Line 276"/>
            <p:cNvSpPr>
              <a:spLocks noChangeShapeType="1"/>
            </p:cNvSpPr>
            <p:nvPr/>
          </p:nvSpPr>
          <p:spPr bwMode="auto">
            <a:xfrm rot="4200000">
              <a:off x="2617" y="1454"/>
              <a:ext cx="0" cy="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01" name="Line 277"/>
            <p:cNvSpPr>
              <a:spLocks noChangeShapeType="1"/>
            </p:cNvSpPr>
            <p:nvPr/>
          </p:nvSpPr>
          <p:spPr bwMode="auto">
            <a:xfrm rot="4500000">
              <a:off x="2605" y="1466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02" name="Text Box 278"/>
            <p:cNvSpPr txBox="1">
              <a:spLocks noChangeArrowheads="1"/>
            </p:cNvSpPr>
            <p:nvPr/>
          </p:nvSpPr>
          <p:spPr bwMode="auto">
            <a:xfrm>
              <a:off x="2150" y="1115"/>
              <a:ext cx="30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800" b="0">
                  <a:solidFill>
                    <a:schemeClr val="tx1"/>
                  </a:solidFill>
                  <a:effectLst/>
                  <a:latin typeface=".VnTime" pitchFamily="34" charset="0"/>
                  <a:cs typeface="Arial" charset="0"/>
                </a:rPr>
                <a:t>15</a:t>
              </a:r>
            </a:p>
          </p:txBody>
        </p:sp>
        <p:sp>
          <p:nvSpPr>
            <p:cNvPr id="26903" name="Text Box 279"/>
            <p:cNvSpPr txBox="1">
              <a:spLocks noChangeArrowheads="1"/>
            </p:cNvSpPr>
            <p:nvPr/>
          </p:nvSpPr>
          <p:spPr bwMode="auto">
            <a:xfrm rot="1500000">
              <a:off x="2337" y="1157"/>
              <a:ext cx="301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800" b="0">
                  <a:solidFill>
                    <a:schemeClr val="tx1"/>
                  </a:solidFill>
                  <a:effectLst/>
                  <a:latin typeface=".VnTime" pitchFamily="34" charset="0"/>
                  <a:cs typeface="Arial" charset="0"/>
                </a:rPr>
                <a:t>20</a:t>
              </a:r>
            </a:p>
          </p:txBody>
        </p:sp>
        <p:sp>
          <p:nvSpPr>
            <p:cNvPr id="26904" name="Text Box 280"/>
            <p:cNvSpPr txBox="1">
              <a:spLocks noChangeArrowheads="1"/>
            </p:cNvSpPr>
            <p:nvPr/>
          </p:nvSpPr>
          <p:spPr bwMode="auto">
            <a:xfrm rot="3000000">
              <a:off x="2466" y="1268"/>
              <a:ext cx="297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800" b="0">
                  <a:solidFill>
                    <a:schemeClr val="tx1"/>
                  </a:solidFill>
                  <a:effectLst/>
                  <a:latin typeface=".VnTime" pitchFamily="34" charset="0"/>
                  <a:cs typeface="Arial" charset="0"/>
                </a:rPr>
                <a:t>25</a:t>
              </a:r>
            </a:p>
          </p:txBody>
        </p:sp>
        <p:sp>
          <p:nvSpPr>
            <p:cNvPr id="26905" name="Text Box 281"/>
            <p:cNvSpPr txBox="1">
              <a:spLocks noChangeArrowheads="1"/>
            </p:cNvSpPr>
            <p:nvPr/>
          </p:nvSpPr>
          <p:spPr bwMode="auto">
            <a:xfrm>
              <a:off x="2158" y="130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0">
                  <a:solidFill>
                    <a:srgbClr val="0000FF"/>
                  </a:solidFill>
                  <a:effectLst/>
                  <a:latin typeface=".VnTime" pitchFamily="34" charset="0"/>
                  <a:cs typeface="Arial" charset="0"/>
                </a:rPr>
                <a:t>at</a:t>
              </a:r>
            </a:p>
          </p:txBody>
        </p:sp>
      </p:grpSp>
      <p:grpSp>
        <p:nvGrpSpPr>
          <p:cNvPr id="26906" name="Group 282"/>
          <p:cNvGrpSpPr>
            <a:grpSpLocks/>
          </p:cNvGrpSpPr>
          <p:nvPr/>
        </p:nvGrpSpPr>
        <p:grpSpPr bwMode="auto">
          <a:xfrm rot="120000">
            <a:off x="9508243" y="1909763"/>
            <a:ext cx="822325" cy="622300"/>
            <a:chOff x="2044" y="1386"/>
            <a:chExt cx="518" cy="392"/>
          </a:xfrm>
        </p:grpSpPr>
        <p:sp>
          <p:nvSpPr>
            <p:cNvPr id="26907" name="Line 283"/>
            <p:cNvSpPr>
              <a:spLocks noChangeShapeType="1"/>
            </p:cNvSpPr>
            <p:nvPr/>
          </p:nvSpPr>
          <p:spPr bwMode="auto">
            <a:xfrm>
              <a:off x="2044" y="1386"/>
              <a:ext cx="259" cy="1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908" name="Line 284"/>
            <p:cNvSpPr>
              <a:spLocks noChangeShapeType="1"/>
            </p:cNvSpPr>
            <p:nvPr/>
          </p:nvSpPr>
          <p:spPr bwMode="auto">
            <a:xfrm>
              <a:off x="2303" y="1582"/>
              <a:ext cx="259" cy="19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09" name="Oval 285"/>
          <p:cNvSpPr>
            <a:spLocks noChangeArrowheads="1"/>
          </p:cNvSpPr>
          <p:nvPr/>
        </p:nvSpPr>
        <p:spPr bwMode="auto">
          <a:xfrm>
            <a:off x="9870188" y="2182813"/>
            <a:ext cx="76200" cy="762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910" name="Group 286"/>
          <p:cNvGrpSpPr>
            <a:grpSpLocks/>
          </p:cNvGrpSpPr>
          <p:nvPr/>
        </p:nvGrpSpPr>
        <p:grpSpPr bwMode="auto">
          <a:xfrm>
            <a:off x="9189156" y="1446218"/>
            <a:ext cx="1463675" cy="1355725"/>
            <a:chOff x="1841" y="1096"/>
            <a:chExt cx="922" cy="854"/>
          </a:xfrm>
        </p:grpSpPr>
        <p:sp>
          <p:nvSpPr>
            <p:cNvPr id="26911" name="Arc 287"/>
            <p:cNvSpPr>
              <a:spLocks/>
            </p:cNvSpPr>
            <p:nvPr/>
          </p:nvSpPr>
          <p:spPr bwMode="auto">
            <a:xfrm>
              <a:off x="1846" y="1096"/>
              <a:ext cx="912" cy="49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6 w 43200"/>
                <a:gd name="T1" fmla="*/ 23158 h 23158"/>
                <a:gd name="T2" fmla="*/ 43146 w 43200"/>
                <a:gd name="T3" fmla="*/ 23129 h 23158"/>
                <a:gd name="T4" fmla="*/ 21600 w 43200"/>
                <a:gd name="T5" fmla="*/ 21600 h 23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158" fill="none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10"/>
                    <a:pt x="43181" y="22620"/>
                    <a:pt x="43145" y="23128"/>
                  </a:cubicBezTo>
                </a:path>
                <a:path w="43200" h="23158" stroke="0" extrusionOk="0">
                  <a:moveTo>
                    <a:pt x="56" y="23157"/>
                  </a:moveTo>
                  <a:cubicBezTo>
                    <a:pt x="18" y="22639"/>
                    <a:pt x="0" y="221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10"/>
                    <a:pt x="43181" y="22620"/>
                    <a:pt x="43145" y="2312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912" name="Group 288"/>
            <p:cNvGrpSpPr>
              <a:grpSpLocks/>
            </p:cNvGrpSpPr>
            <p:nvPr/>
          </p:nvGrpSpPr>
          <p:grpSpPr bwMode="auto">
            <a:xfrm>
              <a:off x="1841" y="1584"/>
              <a:ext cx="922" cy="366"/>
              <a:chOff x="1841" y="1584"/>
              <a:chExt cx="922" cy="366"/>
            </a:xfrm>
          </p:grpSpPr>
          <p:sp>
            <p:nvSpPr>
              <p:cNvPr id="26913" name="Freeform 289"/>
              <p:cNvSpPr>
                <a:spLocks/>
              </p:cNvSpPr>
              <p:nvPr/>
            </p:nvSpPr>
            <p:spPr bwMode="auto">
              <a:xfrm>
                <a:off x="1841" y="1584"/>
                <a:ext cx="922" cy="3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8" y="366"/>
                  </a:cxn>
                  <a:cxn ang="0">
                    <a:pos x="537" y="364"/>
                  </a:cxn>
                  <a:cxn ang="0">
                    <a:pos x="922" y="0"/>
                  </a:cxn>
                </a:cxnLst>
                <a:rect l="0" t="0" r="r" b="b"/>
                <a:pathLst>
                  <a:path w="922" h="366">
                    <a:moveTo>
                      <a:pt x="0" y="0"/>
                    </a:moveTo>
                    <a:lnTo>
                      <a:pt x="388" y="366"/>
                    </a:lnTo>
                    <a:lnTo>
                      <a:pt x="537" y="364"/>
                    </a:lnTo>
                    <a:lnTo>
                      <a:pt x="922" y="0"/>
                    </a:ln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4" name="Text Box 290"/>
              <p:cNvSpPr txBox="1">
                <a:spLocks noChangeArrowheads="1"/>
              </p:cNvSpPr>
              <p:nvPr/>
            </p:nvSpPr>
            <p:spPr bwMode="auto">
              <a:xfrm>
                <a:off x="2026" y="1602"/>
                <a:ext cx="55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800">
                  <a:solidFill>
                    <a:srgbClr val="FF0000"/>
                  </a:solidFill>
                  <a:effectLst/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26915" name="Rectangle 291"/>
          <p:cNvSpPr>
            <a:spLocks noChangeArrowheads="1"/>
          </p:cNvSpPr>
          <p:nvPr/>
        </p:nvSpPr>
        <p:spPr bwMode="auto">
          <a:xfrm>
            <a:off x="8441438" y="4038600"/>
            <a:ext cx="831850" cy="7620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rgbClr val="80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916" name="Group 292"/>
          <p:cNvGrpSpPr>
            <a:grpSpLocks/>
          </p:cNvGrpSpPr>
          <p:nvPr/>
        </p:nvGrpSpPr>
        <p:grpSpPr bwMode="auto">
          <a:xfrm>
            <a:off x="8276338" y="4027493"/>
            <a:ext cx="88900" cy="98425"/>
            <a:chOff x="2171" y="1367"/>
            <a:chExt cx="96" cy="138"/>
          </a:xfrm>
        </p:grpSpPr>
        <p:sp>
          <p:nvSpPr>
            <p:cNvPr id="26917" name="Rectangle 293"/>
            <p:cNvSpPr>
              <a:spLocks noChangeArrowheads="1"/>
            </p:cNvSpPr>
            <p:nvPr/>
          </p:nvSpPr>
          <p:spPr bwMode="auto">
            <a:xfrm rot="5400000">
              <a:off x="2126" y="1412"/>
              <a:ext cx="138" cy="48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18" name="AutoShape 294"/>
            <p:cNvSpPr>
              <a:spLocks noChangeArrowheads="1"/>
            </p:cNvSpPr>
            <p:nvPr/>
          </p:nvSpPr>
          <p:spPr bwMode="auto">
            <a:xfrm rot="16200000">
              <a:off x="2188" y="1412"/>
              <a:ext cx="110" cy="4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19" name="Rectangle 295"/>
          <p:cNvSpPr>
            <a:spLocks noChangeArrowheads="1"/>
          </p:cNvSpPr>
          <p:nvPr/>
        </p:nvSpPr>
        <p:spPr bwMode="auto">
          <a:xfrm>
            <a:off x="8365238" y="4037013"/>
            <a:ext cx="82550" cy="76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20" name="Rectangle 296"/>
          <p:cNvSpPr>
            <a:spLocks noChangeArrowheads="1"/>
          </p:cNvSpPr>
          <p:nvPr/>
        </p:nvSpPr>
        <p:spPr bwMode="auto">
          <a:xfrm>
            <a:off x="9736843" y="5918205"/>
            <a:ext cx="365125" cy="74613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21" name="AutoShape 297"/>
          <p:cNvSpPr>
            <a:spLocks/>
          </p:cNvSpPr>
          <p:nvPr/>
        </p:nvSpPr>
        <p:spPr bwMode="auto">
          <a:xfrm>
            <a:off x="6784088" y="3429005"/>
            <a:ext cx="1462088" cy="379413"/>
          </a:xfrm>
          <a:prstGeom prst="borderCallout2">
            <a:avLst>
              <a:gd name="adj1" fmla="val 30125"/>
              <a:gd name="adj2" fmla="val 105213"/>
              <a:gd name="adj3" fmla="val 30125"/>
              <a:gd name="adj4" fmla="val 157111"/>
              <a:gd name="adj5" fmla="val 353556"/>
              <a:gd name="adj6" fmla="val 211292"/>
            </a:avLst>
          </a:prstGeom>
          <a:noFill/>
          <a:ln w="12700" algn="ctr">
            <a:solidFill>
              <a:srgbClr val="9900FF"/>
            </a:solidFill>
            <a:miter lim="800000"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9900FF"/>
                </a:solidFill>
                <a:effectLst/>
                <a:latin typeface="Times New Roman" pitchFamily="18" charset="0"/>
              </a:rPr>
              <a:t>Trạng</a:t>
            </a:r>
            <a:r>
              <a:rPr lang="en-US" dirty="0">
                <a:solidFill>
                  <a:srgbClr val="9900FF"/>
                </a:solidFill>
                <a:effectLst/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9900FF"/>
                </a:solidFill>
                <a:effectLst/>
                <a:latin typeface="Times New Roman" pitchFamily="18" charset="0"/>
              </a:rPr>
              <a:t>thái</a:t>
            </a:r>
            <a:r>
              <a:rPr lang="en-US" dirty="0">
                <a:solidFill>
                  <a:srgbClr val="9900FF"/>
                </a:solidFill>
                <a:effectLst/>
                <a:latin typeface="Times New Roman" pitchFamily="18" charset="0"/>
              </a:rPr>
              <a:t> 1</a:t>
            </a:r>
            <a:endParaRPr lang="vi-VN" dirty="0">
              <a:solidFill>
                <a:srgbClr val="99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22" name="AutoShape 298"/>
          <p:cNvSpPr>
            <a:spLocks/>
          </p:cNvSpPr>
          <p:nvPr/>
        </p:nvSpPr>
        <p:spPr bwMode="auto">
          <a:xfrm>
            <a:off x="6769806" y="5029205"/>
            <a:ext cx="1462087" cy="379413"/>
          </a:xfrm>
          <a:prstGeom prst="borderCallout2">
            <a:avLst>
              <a:gd name="adj1" fmla="val 30125"/>
              <a:gd name="adj2" fmla="val 105213"/>
              <a:gd name="adj3" fmla="val 30125"/>
              <a:gd name="adj4" fmla="val 160370"/>
              <a:gd name="adj5" fmla="val 129287"/>
              <a:gd name="adj6" fmla="val 218134"/>
            </a:avLst>
          </a:prstGeom>
          <a:noFill/>
          <a:ln w="12700" algn="ctr">
            <a:solidFill>
              <a:srgbClr val="FF0000"/>
            </a:solidFill>
            <a:miter lim="800000"/>
            <a:headEnd/>
            <a:tailEnd type="arrow" w="med" len="med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/>
                <a:latin typeface="Times New Roman" pitchFamily="18" charset="0"/>
              </a:rPr>
              <a:t>Trạng thái 2</a:t>
            </a:r>
            <a:endParaRPr lang="vi-VN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23" name="Rectangle 299"/>
          <p:cNvSpPr>
            <a:spLocks noChangeArrowheads="1"/>
          </p:cNvSpPr>
          <p:nvPr/>
        </p:nvSpPr>
        <p:spPr bwMode="auto">
          <a:xfrm>
            <a:off x="1085757" y="3581400"/>
            <a:ext cx="1752600" cy="831850"/>
          </a:xfrm>
          <a:prstGeom prst="rect">
            <a:avLst/>
          </a:prstGeom>
          <a:noFill/>
          <a:ln w="9525" algn="ctr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9900FF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b="0" dirty="0" err="1">
                <a:solidFill>
                  <a:srgbClr val="9900FF"/>
                </a:solidFill>
                <a:effectLst/>
                <a:latin typeface="Times New Roman" pitchFamily="18" charset="0"/>
              </a:rPr>
              <a:t>thái</a:t>
            </a:r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 1</a:t>
            </a:r>
            <a:endParaRPr lang="en-US" sz="2400" b="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 (p</a:t>
            </a:r>
            <a:r>
              <a:rPr lang="en-US" sz="2400" b="0" baseline="-25000" dirty="0">
                <a:solidFill>
                  <a:srgbClr val="9900FF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, V</a:t>
            </a:r>
            <a:r>
              <a:rPr lang="en-US" sz="2400" b="0" baseline="-25000" dirty="0">
                <a:solidFill>
                  <a:srgbClr val="9900FF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, T</a:t>
            </a:r>
            <a:r>
              <a:rPr lang="en-US" sz="2400" b="0" baseline="-25000" dirty="0">
                <a:solidFill>
                  <a:srgbClr val="9900FF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b="0" dirty="0">
                <a:solidFill>
                  <a:srgbClr val="9900FF"/>
                </a:solidFill>
                <a:effectLst/>
                <a:latin typeface="Times New Roman" pitchFamily="18" charset="0"/>
              </a:rPr>
              <a:t>)</a:t>
            </a:r>
            <a:endParaRPr lang="en-US" sz="2400" b="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6924" name="Rectangle 300"/>
          <p:cNvSpPr>
            <a:spLocks noChangeArrowheads="1"/>
          </p:cNvSpPr>
          <p:nvPr/>
        </p:nvSpPr>
        <p:spPr bwMode="auto">
          <a:xfrm>
            <a:off x="3447957" y="3581400"/>
            <a:ext cx="1752600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solidFill>
                  <a:srgbClr val="FF0000"/>
                </a:solidFill>
                <a:effectLst/>
                <a:latin typeface="Times New Roman" pitchFamily="18" charset="0"/>
              </a:rPr>
              <a:t>Trạng thái 2</a:t>
            </a:r>
          </a:p>
          <a:p>
            <a:r>
              <a:rPr lang="en-US" sz="2400" b="0">
                <a:solidFill>
                  <a:srgbClr val="FF0000"/>
                </a:solidFill>
                <a:effectLst/>
                <a:latin typeface="Times New Roman" pitchFamily="18" charset="0"/>
              </a:rPr>
              <a:t>(p</a:t>
            </a:r>
            <a:r>
              <a:rPr lang="en-US" sz="2400" b="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effectLst/>
                <a:latin typeface="Times New Roman" pitchFamily="18" charset="0"/>
              </a:rPr>
              <a:t>, V</a:t>
            </a:r>
            <a:r>
              <a:rPr lang="en-US" sz="2400" b="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effectLst/>
                <a:latin typeface="Times New Roman" pitchFamily="18" charset="0"/>
              </a:rPr>
              <a:t>, T</a:t>
            </a:r>
            <a:r>
              <a:rPr lang="en-US" sz="2400" b="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b="0"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6925" name="Line 301"/>
          <p:cNvSpPr>
            <a:spLocks noChangeShapeType="1"/>
          </p:cNvSpPr>
          <p:nvPr/>
        </p:nvSpPr>
        <p:spPr bwMode="auto">
          <a:xfrm>
            <a:off x="2838357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6927" name="Rectangle 303"/>
          <p:cNvSpPr>
            <a:spLocks noChangeArrowheads="1"/>
          </p:cNvSpPr>
          <p:nvPr/>
        </p:nvSpPr>
        <p:spPr bwMode="auto">
          <a:xfrm>
            <a:off x="732811" y="4458493"/>
            <a:ext cx="582858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effectLst/>
                <a:latin typeface="Times New Roman" pitchFamily="18" charset="0"/>
              </a:rPr>
              <a:t>*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Đẳng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i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quá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269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6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55" dur="2000" fill="hold"/>
                                        <p:tgtEl>
                                          <p:spTgt spid="268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57" dur="2000" fill="hold"/>
                                        <p:tgtEl>
                                          <p:spTgt spid="2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59" dur="2000" fill="hold"/>
                                        <p:tgtEl>
                                          <p:spTgt spid="2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61" dur="2000" fill="hold"/>
                                        <p:tgtEl>
                                          <p:spTgt spid="26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63" dur="2000" fill="hold"/>
                                        <p:tgtEl>
                                          <p:spTgt spid="26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65" dur="2000" fill="hold"/>
                                        <p:tgtEl>
                                          <p:spTgt spid="26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236 " pathEditMode="relative" ptsTypes="AA">
                                      <p:cBhvr>
                                        <p:cTn id="67" dur="2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740000">
                                      <p:cBhvr>
                                        <p:cTn id="69" dur="2000" fill="hold"/>
                                        <p:tgtEl>
                                          <p:spTgt spid="269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2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9" grpId="0" animBg="1"/>
      <p:bldP spid="26670" grpId="0" animBg="1"/>
      <p:bldP spid="26864" grpId="0" animBg="1"/>
      <p:bldP spid="26865" grpId="0"/>
      <p:bldP spid="26865" grpId="1"/>
      <p:bldP spid="26866" grpId="0"/>
      <p:bldP spid="26866" grpId="1"/>
      <p:bldP spid="26909" grpId="0" animBg="1"/>
      <p:bldP spid="26909" grpId="1" animBg="1"/>
      <p:bldP spid="26915" grpId="0" animBg="1"/>
      <p:bldP spid="26919" grpId="0" animBg="1"/>
      <p:bldP spid="26920" grpId="0" animBg="1"/>
      <p:bldP spid="26921" grpId="0" animBg="1"/>
      <p:bldP spid="26921" grpId="1" animBg="1"/>
      <p:bldP spid="26922" grpId="1" animBg="1"/>
      <p:bldP spid="26922" grpId="2" animBg="1"/>
      <p:bldP spid="26923" grpId="0" animBg="1"/>
      <p:bldP spid="26924" grpId="0" animBg="1"/>
      <p:bldP spid="26925" grpId="0" animBg="1"/>
      <p:bldP spid="269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47700" y="1500194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II.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Q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uá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đẳng</a:t>
            </a:r>
            <a:r>
              <a:rPr lang="en-US" sz="2800" dirty="0">
                <a:solidFill>
                  <a:srgbClr val="FF33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effectLst/>
                <a:latin typeface="Times New Roman" pitchFamily="18" charset="0"/>
              </a:rPr>
              <a:t>nhiệt</a:t>
            </a:r>
            <a:endParaRPr lang="en-US" sz="28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777923" y="2095502"/>
            <a:ext cx="105770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u="sng" dirty="0">
                <a:solidFill>
                  <a:srgbClr val="C00000"/>
                </a:solidFill>
                <a:effectLst/>
                <a:latin typeface="Times New Roman" pitchFamily="18" charset="0"/>
                <a:sym typeface="Wingdings" panose="05000000000000000000" pitchFamily="2" charset="2"/>
              </a:rPr>
              <a:t></a:t>
            </a:r>
            <a:r>
              <a:rPr lang="en-US" sz="2800" u="sng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u="sng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C00000"/>
                </a:solidFill>
                <a:effectLst/>
                <a:latin typeface="Times New Roman" pitchFamily="18" charset="0"/>
              </a:rPr>
              <a:t>nghĩa</a:t>
            </a:r>
            <a:r>
              <a:rPr lang="en-US" sz="2800" b="0" dirty="0">
                <a:solidFill>
                  <a:srgbClr val="C00000"/>
                </a:solidFill>
                <a:effectLst/>
                <a:latin typeface="Times New Roman" pitchFamily="18" charset="0"/>
              </a:rPr>
              <a:t>: 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Quá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đẳng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biến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trong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đó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độ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giữ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đổi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.      </a:t>
            </a:r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4572000" y="4114800"/>
            <a:ext cx="3200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4953000" y="364173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en-US" sz="200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000">
                <a:solidFill>
                  <a:srgbClr val="FF0000"/>
                </a:solidFill>
                <a:effectLst/>
                <a:latin typeface="Times New Roman" pitchFamily="18" charset="0"/>
              </a:rPr>
              <a:t> = T</a:t>
            </a:r>
            <a:r>
              <a:rPr lang="en-US" sz="200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000">
                <a:solidFill>
                  <a:srgbClr val="FF0000"/>
                </a:solidFill>
                <a:effectLst/>
                <a:latin typeface="Times New Roman" pitchFamily="18" charset="0"/>
              </a:rPr>
              <a:t> = T = hằng số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2362200" y="3581405"/>
            <a:ext cx="2209800" cy="10144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Trạng thái 1</a:t>
            </a:r>
            <a:r>
              <a:rPr lang="en-US" sz="2400"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  (p</a:t>
            </a:r>
            <a:r>
              <a:rPr lang="en-US" sz="2400" baseline="-2500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, V</a:t>
            </a:r>
            <a:r>
              <a:rPr lang="en-US" sz="2400" baseline="-2500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7772400" y="3581405"/>
            <a:ext cx="2209800" cy="10144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Trạng thái 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 (p</a:t>
            </a:r>
            <a:r>
              <a:rPr lang="en-US" sz="2400" baseline="-2500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, V</a:t>
            </a:r>
            <a:r>
              <a:rPr lang="en-US" sz="2400" baseline="-2500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effectLst/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400">
                <a:solidFill>
                  <a:srgbClr val="000099"/>
                </a:solidFill>
                <a:effectLst/>
                <a:latin typeface="Times New Roman" pitchFamily="18" charset="0"/>
              </a:rPr>
              <a:t>)</a:t>
            </a:r>
            <a:endParaRPr lang="en-US" sz="24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/>
      <p:bldP spid="27690" grpId="0" animBg="1"/>
      <p:bldP spid="27691" grpId="0"/>
      <p:bldP spid="27692" grpId="0" animBg="1"/>
      <p:bldP spid="27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5" name="Picture 25" descr="h29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299" y="1562894"/>
            <a:ext cx="259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91" name="Group 51"/>
          <p:cNvGraphicFramePr>
            <a:graphicFrameLocks noGrp="1"/>
          </p:cNvGraphicFramePr>
          <p:nvPr>
            <p:ph idx="1"/>
          </p:nvPr>
        </p:nvGraphicFramePr>
        <p:xfrm>
          <a:off x="1973948" y="2020887"/>
          <a:ext cx="5007429" cy="3525162"/>
        </p:xfrm>
        <a:graphic>
          <a:graphicData uri="http://schemas.openxmlformats.org/drawingml/2006/table">
            <a:tbl>
              <a:tblPr/>
              <a:tblGrid>
                <a:gridCol w="166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V (cm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p (10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Pa)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pV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920" name="Text Box 80"/>
          <p:cNvSpPr txBox="1">
            <a:spLocks noChangeArrowheads="1"/>
          </p:cNvSpPr>
          <p:nvPr/>
        </p:nvSpPr>
        <p:spPr bwMode="auto">
          <a:xfrm>
            <a:off x="2630488" y="285115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35921" name="Text Box 81"/>
          <p:cNvSpPr txBox="1">
            <a:spLocks noChangeArrowheads="1"/>
          </p:cNvSpPr>
          <p:nvPr/>
        </p:nvSpPr>
        <p:spPr bwMode="auto">
          <a:xfrm>
            <a:off x="2630488" y="3571880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10</a:t>
            </a:r>
          </a:p>
        </p:txBody>
      </p:sp>
      <p:sp>
        <p:nvSpPr>
          <p:cNvPr id="35922" name="Text Box 82"/>
          <p:cNvSpPr txBox="1">
            <a:spLocks noChangeArrowheads="1"/>
          </p:cNvSpPr>
          <p:nvPr/>
        </p:nvSpPr>
        <p:spPr bwMode="auto">
          <a:xfrm>
            <a:off x="2635250" y="42497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30</a:t>
            </a:r>
          </a:p>
        </p:txBody>
      </p:sp>
      <p:sp>
        <p:nvSpPr>
          <p:cNvPr id="35923" name="Text Box 83"/>
          <p:cNvSpPr txBox="1">
            <a:spLocks noChangeArrowheads="1"/>
          </p:cNvSpPr>
          <p:nvPr/>
        </p:nvSpPr>
        <p:spPr bwMode="auto">
          <a:xfrm>
            <a:off x="2635250" y="4940305"/>
            <a:ext cx="53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40</a:t>
            </a:r>
          </a:p>
        </p:txBody>
      </p:sp>
      <p:sp>
        <p:nvSpPr>
          <p:cNvPr id="35932" name="Text Box 92"/>
          <p:cNvSpPr txBox="1">
            <a:spLocks noChangeArrowheads="1"/>
          </p:cNvSpPr>
          <p:nvPr/>
        </p:nvSpPr>
        <p:spPr bwMode="auto">
          <a:xfrm>
            <a:off x="4122738" y="2830513"/>
            <a:ext cx="80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1,00</a:t>
            </a:r>
          </a:p>
        </p:txBody>
      </p:sp>
      <p:sp>
        <p:nvSpPr>
          <p:cNvPr id="35933" name="Text Box 93"/>
          <p:cNvSpPr txBox="1">
            <a:spLocks noChangeArrowheads="1"/>
          </p:cNvSpPr>
          <p:nvPr/>
        </p:nvSpPr>
        <p:spPr bwMode="auto">
          <a:xfrm>
            <a:off x="4122738" y="3551238"/>
            <a:ext cx="80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2,00</a:t>
            </a:r>
          </a:p>
        </p:txBody>
      </p:sp>
      <p:sp>
        <p:nvSpPr>
          <p:cNvPr id="35934" name="Text Box 94"/>
          <p:cNvSpPr txBox="1">
            <a:spLocks noChangeArrowheads="1"/>
          </p:cNvSpPr>
          <p:nvPr/>
        </p:nvSpPr>
        <p:spPr bwMode="auto">
          <a:xfrm>
            <a:off x="4127500" y="4229105"/>
            <a:ext cx="806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0,67</a:t>
            </a:r>
          </a:p>
        </p:txBody>
      </p:sp>
      <p:sp>
        <p:nvSpPr>
          <p:cNvPr id="35935" name="Text Box 95"/>
          <p:cNvSpPr txBox="1">
            <a:spLocks noChangeArrowheads="1"/>
          </p:cNvSpPr>
          <p:nvPr/>
        </p:nvSpPr>
        <p:spPr bwMode="auto">
          <a:xfrm>
            <a:off x="4127500" y="4919663"/>
            <a:ext cx="806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0,50</a:t>
            </a:r>
          </a:p>
        </p:txBody>
      </p:sp>
      <p:sp>
        <p:nvSpPr>
          <p:cNvPr id="35936" name="Text Box 96"/>
          <p:cNvSpPr txBox="1">
            <a:spLocks noChangeArrowheads="1"/>
          </p:cNvSpPr>
          <p:nvPr/>
        </p:nvSpPr>
        <p:spPr bwMode="auto">
          <a:xfrm>
            <a:off x="5932493" y="2830513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35937" name="Text Box 97"/>
          <p:cNvSpPr txBox="1">
            <a:spLocks noChangeArrowheads="1"/>
          </p:cNvSpPr>
          <p:nvPr/>
        </p:nvSpPr>
        <p:spPr bwMode="auto">
          <a:xfrm>
            <a:off x="5932488" y="3551238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35938" name="Text Box 98"/>
          <p:cNvSpPr txBox="1">
            <a:spLocks noChangeArrowheads="1"/>
          </p:cNvSpPr>
          <p:nvPr/>
        </p:nvSpPr>
        <p:spPr bwMode="auto">
          <a:xfrm>
            <a:off x="5719545" y="4229100"/>
            <a:ext cx="9925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20,01</a:t>
            </a:r>
          </a:p>
        </p:txBody>
      </p:sp>
      <p:sp>
        <p:nvSpPr>
          <p:cNvPr id="35939" name="Text Box 99"/>
          <p:cNvSpPr txBox="1">
            <a:spLocks noChangeArrowheads="1"/>
          </p:cNvSpPr>
          <p:nvPr/>
        </p:nvSpPr>
        <p:spPr bwMode="auto">
          <a:xfrm>
            <a:off x="5937250" y="491966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20</a:t>
            </a:r>
          </a:p>
        </p:txBody>
      </p:sp>
      <p:sp>
        <p:nvSpPr>
          <p:cNvPr id="35941" name="Rectangle 101"/>
          <p:cNvSpPr>
            <a:spLocks noChangeArrowheads="1"/>
          </p:cNvSpPr>
          <p:nvPr/>
        </p:nvSpPr>
        <p:spPr bwMode="auto">
          <a:xfrm>
            <a:off x="2551118" y="5667375"/>
            <a:ext cx="3621087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=&gt; p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 = p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 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≈ p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3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 = p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4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2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0" grpId="0"/>
      <p:bldP spid="35921" grpId="0"/>
      <p:bldP spid="35922" grpId="0"/>
      <p:bldP spid="35923" grpId="0"/>
      <p:bldP spid="35932" grpId="0"/>
      <p:bldP spid="35933" grpId="0"/>
      <p:bldP spid="35934" grpId="0"/>
      <p:bldP spid="35935" grpId="0"/>
      <p:bldP spid="35936" grpId="0"/>
      <p:bldP spid="35937" grpId="0"/>
      <p:bldP spid="35938" grpId="0"/>
      <p:bldP spid="35939" grpId="0"/>
      <p:bldP spid="359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09600" y="1502571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III.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Định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luật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Bôilơ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Mariôt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09600" y="2025655"/>
            <a:ext cx="1062250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	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quá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đẳng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nhiệt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lượng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khí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nhất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áp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suất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lệ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nghịch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thể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tích</a:t>
            </a: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352800" y="3336930"/>
          <a:ext cx="1143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307" imgH="393529" progId="Equation.3">
                  <p:embed/>
                </p:oleObj>
              </mc:Choice>
              <mc:Fallback>
                <p:oleObj name="Equation" r:id="rId2" imgW="444307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36930"/>
                        <a:ext cx="11430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648200" y="3489325"/>
            <a:ext cx="337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99"/>
                </a:solidFill>
                <a:effectLst/>
                <a:latin typeface="Times New Roman" pitchFamily="18" charset="0"/>
              </a:rPr>
              <a:t>Hay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p.V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=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số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8153400" y="348933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99"/>
                </a:solidFill>
                <a:effectLst/>
              </a:rPr>
              <a:t> (1)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2209800" y="425133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Định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luật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Bôi-lơ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– Ma-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ri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-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ốt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viết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cho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2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là</a:t>
            </a:r>
            <a:r>
              <a:rPr lang="en-US" sz="2800" b="0" dirty="0">
                <a:solidFill>
                  <a:srgbClr val="000099"/>
                </a:solidFill>
                <a:effectLst/>
                <a:latin typeface="Times New Roman" pitchFamily="18" charset="0"/>
              </a:rPr>
              <a:t>: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5181600" y="5013325"/>
            <a:ext cx="1981200" cy="534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p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= p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 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229600" y="501333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rgbClr val="000099"/>
                </a:solidFill>
                <a:effectLst/>
              </a:rPr>
              <a:t>(2)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493717"/>
            <a:ext cx="121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700" b="1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BÀI 29: QUÁ TRÌNH ĐẲNG NHIỆT. ĐỊNH LUẬT BOYLE – MARIOTTE.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08" grpId="0"/>
      <p:bldP spid="51209" grpId="0"/>
      <p:bldP spid="51210" grpId="0" animBg="1"/>
      <p:bldP spid="5121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nh luat BoiloMariot (1)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1162</TotalTime>
  <Words>1370</Words>
  <Application>Microsoft Office PowerPoint</Application>
  <PresentationFormat>Widescreen</PresentationFormat>
  <Paragraphs>278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.VnTime</vt:lpstr>
      <vt:lpstr>.VnTimeH</vt:lpstr>
      <vt:lpstr>Algerian</vt:lpstr>
      <vt:lpstr>Arial</vt:lpstr>
      <vt:lpstr>Arial Black</vt:lpstr>
      <vt:lpstr>Garamond</vt:lpstr>
      <vt:lpstr>Times New Roman</vt:lpstr>
      <vt:lpstr>UTM Americana EB</vt:lpstr>
      <vt:lpstr>VNI-Times</vt:lpstr>
      <vt:lpstr>Wingdings</vt:lpstr>
      <vt:lpstr>Dinh luat BoiloMariot (1)</vt:lpstr>
      <vt:lpstr>Organic</vt:lpstr>
      <vt:lpstr>Equation</vt:lpstr>
      <vt:lpstr>PowerPoint Presentation</vt:lpstr>
      <vt:lpstr> CÂU HỎI KIỂM TRA BÀI CŨ  </vt:lpstr>
      <vt:lpstr>Giới thiệu bài mới</vt:lpstr>
      <vt:lpstr>PowerPoint Presentation</vt:lpstr>
      <vt:lpstr>BÀI 29: QUÁ TRÌNH ĐẲNG NHIỆT. ĐỊNH LUẬT BOYLE – MARIOTTE.</vt:lpstr>
      <vt:lpstr>PowerPoint Presentation</vt:lpstr>
      <vt:lpstr>PowerPoint Presentation</vt:lpstr>
      <vt:lpstr>PowerPoint Presentation</vt:lpstr>
      <vt:lpstr>PowerPoint Presentation</vt:lpstr>
      <vt:lpstr>ĐỊNH LUẬT BÔILƠ – MARIÔT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VIEN DO</cp:lastModifiedBy>
  <cp:revision>84</cp:revision>
  <dcterms:created xsi:type="dcterms:W3CDTF">2014-02-21T13:49:28Z</dcterms:created>
  <dcterms:modified xsi:type="dcterms:W3CDTF">2021-03-11T04:20:15Z</dcterms:modified>
</cp:coreProperties>
</file>