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63" r:id="rId4"/>
    <p:sldId id="260" r:id="rId5"/>
    <p:sldId id="262" r:id="rId6"/>
    <p:sldId id="275" r:id="rId7"/>
    <p:sldId id="279" r:id="rId8"/>
    <p:sldId id="264" r:id="rId9"/>
    <p:sldId id="265" r:id="rId10"/>
    <p:sldId id="274" r:id="rId11"/>
    <p:sldId id="277" r:id="rId12"/>
    <p:sldId id="278" r:id="rId13"/>
    <p:sldId id="280" r:id="rId14"/>
    <p:sldId id="281" r:id="rId15"/>
    <p:sldId id="282" r:id="rId16"/>
    <p:sldId id="283" r:id="rId17"/>
    <p:sldId id="285" r:id="rId18"/>
    <p:sldId id="28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308"/>
    <a:srgbClr val="3366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24" autoAdjust="0"/>
    <p:restoredTop sz="94484" autoAdjust="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7B5CDB-40FF-4294-B6FF-E2B9EB23787D}" type="datetimeFigureOut">
              <a:rPr lang="en-US"/>
              <a:pPr>
                <a:defRPr/>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756B51C-9FA5-44E3-8EA2-B03B3B533723}" type="slidenum">
              <a:rPr lang="en-US"/>
              <a:pPr>
                <a:defRPr/>
              </a:pPr>
              <a:t>‹#›</a:t>
            </a:fld>
            <a:endParaRPr lang="en-US"/>
          </a:p>
        </p:txBody>
      </p:sp>
    </p:spTree>
    <p:extLst>
      <p:ext uri="{BB962C8B-B14F-4D97-AF65-F5344CB8AC3E}">
        <p14:creationId xmlns:p14="http://schemas.microsoft.com/office/powerpoint/2010/main" xmlns="" val="727070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F5583B9-923E-44DA-A730-74AA03776BA5}" type="slidenum">
              <a:rPr lang="en-US" smtClean="0">
                <a:latin typeface="Arial" charset="0"/>
              </a:rPr>
              <a:pPr eaLnBrk="1" fontAlgn="base" hangingPunct="1">
                <a:spcBef>
                  <a:spcPct val="0"/>
                </a:spcBef>
                <a:spcAft>
                  <a:spcPct val="0"/>
                </a:spcAft>
              </a:pPr>
              <a:t>1</a:t>
            </a:fld>
            <a:endParaRPr lang="en-US" smtClean="0">
              <a:latin typeface="Arial"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7FF219C-3CE0-487A-B39D-C2B8357D4E2C}" type="slidenum">
              <a:rPr lang="en-US" smtClean="0">
                <a:latin typeface="Arial" charset="0"/>
              </a:rPr>
              <a:pPr eaLnBrk="1" fontAlgn="base" hangingPunct="1">
                <a:spcBef>
                  <a:spcPct val="0"/>
                </a:spcBef>
                <a:spcAft>
                  <a:spcPct val="0"/>
                </a:spcAft>
              </a:pPr>
              <a:t>8</a:t>
            </a:fld>
            <a:endParaRPr lang="en-US" smtClean="0">
              <a:latin typeface="Arial"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6B87BEF-81D1-4E1B-BBCC-AD40AF80B77D}" type="slidenum">
              <a:rPr lang="en-US" smtClean="0">
                <a:latin typeface="Arial" charset="0"/>
              </a:rPr>
              <a:pPr eaLnBrk="1" fontAlgn="base" hangingPunct="1">
                <a:spcBef>
                  <a:spcPct val="0"/>
                </a:spcBef>
                <a:spcAft>
                  <a:spcPct val="0"/>
                </a:spcAft>
              </a:pPr>
              <a:t>9</a:t>
            </a:fld>
            <a:endParaRPr lang="en-US" smtClean="0">
              <a:latin typeface="Arial"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88113A7-9CF4-41C3-A051-BABDECAB74FA}" type="slidenum">
              <a:rPr lang="en-US" smtClean="0">
                <a:latin typeface="Arial" charset="0"/>
              </a:rPr>
              <a:pPr eaLnBrk="1" fontAlgn="base" hangingPunct="1">
                <a:spcBef>
                  <a:spcPct val="0"/>
                </a:spcBef>
                <a:spcAft>
                  <a:spcPct val="0"/>
                </a:spcAft>
              </a:pPr>
              <a:t>10</a:t>
            </a:fld>
            <a:endParaRPr lang="en-US" smtClean="0">
              <a:latin typeface="Arial"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BC75B8E-E145-4054-8980-722EA9FC117B}" type="slidenum">
              <a:rPr lang="en-US" smtClean="0">
                <a:latin typeface="Arial" charset="0"/>
              </a:rPr>
              <a:pPr eaLnBrk="1" fontAlgn="base" hangingPunct="1">
                <a:spcBef>
                  <a:spcPct val="0"/>
                </a:spcBef>
                <a:spcAft>
                  <a:spcPct val="0"/>
                </a:spcAft>
              </a:pPr>
              <a:t>11</a:t>
            </a:fld>
            <a:endParaRPr lang="en-US" smtClean="0">
              <a:latin typeface="Arial"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3BE407-BD63-47A2-8520-251AF7881538}"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5FE98-E941-401E-BB35-75BC92422BAA}" type="slidenum">
              <a:rPr lang="en-US"/>
              <a:pPr>
                <a:defRPr/>
              </a:pPr>
              <a:t>‹#›</a:t>
            </a:fld>
            <a:endParaRPr lang="en-US"/>
          </a:p>
        </p:txBody>
      </p:sp>
    </p:spTree>
    <p:extLst>
      <p:ext uri="{BB962C8B-B14F-4D97-AF65-F5344CB8AC3E}">
        <p14:creationId xmlns:p14="http://schemas.microsoft.com/office/powerpoint/2010/main" xmlns="" val="375687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DAFF36-0289-4B69-8901-9AADCD8750C6}"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E25844-62BA-474D-8BF4-C7F99B6E327D}" type="slidenum">
              <a:rPr lang="en-US"/>
              <a:pPr>
                <a:defRPr/>
              </a:pPr>
              <a:t>‹#›</a:t>
            </a:fld>
            <a:endParaRPr lang="en-US"/>
          </a:p>
        </p:txBody>
      </p:sp>
    </p:spTree>
    <p:extLst>
      <p:ext uri="{BB962C8B-B14F-4D97-AF65-F5344CB8AC3E}">
        <p14:creationId xmlns:p14="http://schemas.microsoft.com/office/powerpoint/2010/main" xmlns="" val="41021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E5453E-E9C2-4B36-B056-422262FCD25C}"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F98BFD-E112-428F-B9D6-9786C4ED047F}" type="slidenum">
              <a:rPr lang="en-US"/>
              <a:pPr>
                <a:defRPr/>
              </a:pPr>
              <a:t>‹#›</a:t>
            </a:fld>
            <a:endParaRPr lang="en-US"/>
          </a:p>
        </p:txBody>
      </p:sp>
    </p:spTree>
    <p:extLst>
      <p:ext uri="{BB962C8B-B14F-4D97-AF65-F5344CB8AC3E}">
        <p14:creationId xmlns:p14="http://schemas.microsoft.com/office/powerpoint/2010/main" xmlns="" val="412913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D6D9D9E-D136-48E1-BC9C-EF2F87BE1485}" type="slidenum">
              <a:rPr lang="en-US"/>
              <a:pPr>
                <a:defRPr/>
              </a:pPr>
              <a:t>‹#›</a:t>
            </a:fld>
            <a:endParaRPr lang="en-US"/>
          </a:p>
        </p:txBody>
      </p:sp>
    </p:spTree>
    <p:extLst>
      <p:ext uri="{BB962C8B-B14F-4D97-AF65-F5344CB8AC3E}">
        <p14:creationId xmlns:p14="http://schemas.microsoft.com/office/powerpoint/2010/main" xmlns="" val="130526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D9FB13-4C5C-4BF3-BCC8-129E79740EB2}"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5CA3D9-9A3C-4874-A8EE-B81924964056}" type="slidenum">
              <a:rPr lang="en-US"/>
              <a:pPr>
                <a:defRPr/>
              </a:pPr>
              <a:t>‹#›</a:t>
            </a:fld>
            <a:endParaRPr lang="en-US"/>
          </a:p>
        </p:txBody>
      </p:sp>
    </p:spTree>
    <p:extLst>
      <p:ext uri="{BB962C8B-B14F-4D97-AF65-F5344CB8AC3E}">
        <p14:creationId xmlns:p14="http://schemas.microsoft.com/office/powerpoint/2010/main" xmlns="" val="273928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D84219-74B8-4083-A4D5-99379D48FC89}"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AAC96E-E046-4F7B-A9A2-AB6511351094}" type="slidenum">
              <a:rPr lang="en-US"/>
              <a:pPr>
                <a:defRPr/>
              </a:pPr>
              <a:t>‹#›</a:t>
            </a:fld>
            <a:endParaRPr lang="en-US"/>
          </a:p>
        </p:txBody>
      </p:sp>
    </p:spTree>
    <p:extLst>
      <p:ext uri="{BB962C8B-B14F-4D97-AF65-F5344CB8AC3E}">
        <p14:creationId xmlns:p14="http://schemas.microsoft.com/office/powerpoint/2010/main" xmlns="" val="60990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3E3292-FCE3-417F-AA84-FB40AD0A5432}"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92A2E2-E550-41C8-A978-A0F5257CF098}" type="slidenum">
              <a:rPr lang="en-US"/>
              <a:pPr>
                <a:defRPr/>
              </a:pPr>
              <a:t>‹#›</a:t>
            </a:fld>
            <a:endParaRPr lang="en-US"/>
          </a:p>
        </p:txBody>
      </p:sp>
    </p:spTree>
    <p:extLst>
      <p:ext uri="{BB962C8B-B14F-4D97-AF65-F5344CB8AC3E}">
        <p14:creationId xmlns:p14="http://schemas.microsoft.com/office/powerpoint/2010/main" xmlns="" val="108640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51E0EA-A8BA-4FE3-B5B2-032E11A5725A}" type="datetimeFigureOut">
              <a:rPr lang="en-US"/>
              <a:pPr>
                <a:defRPr/>
              </a:pPr>
              <a:t>10/16/2019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47EAA9-3DA9-4C54-9850-128F2F7F754D}" type="slidenum">
              <a:rPr lang="en-US"/>
              <a:pPr>
                <a:defRPr/>
              </a:pPr>
              <a:t>‹#›</a:t>
            </a:fld>
            <a:endParaRPr lang="en-US"/>
          </a:p>
        </p:txBody>
      </p:sp>
    </p:spTree>
    <p:extLst>
      <p:ext uri="{BB962C8B-B14F-4D97-AF65-F5344CB8AC3E}">
        <p14:creationId xmlns:p14="http://schemas.microsoft.com/office/powerpoint/2010/main" xmlns="" val="184841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AA6D24-25A5-4721-99ED-0BB43BFE2CD8}" type="datetimeFigureOut">
              <a:rPr lang="en-US"/>
              <a:pPr>
                <a:defRPr/>
              </a:pPr>
              <a:t>10/16/2019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D3D458-47E6-424B-8C34-7A502625BC41}" type="slidenum">
              <a:rPr lang="en-US"/>
              <a:pPr>
                <a:defRPr/>
              </a:pPr>
              <a:t>‹#›</a:t>
            </a:fld>
            <a:endParaRPr lang="en-US"/>
          </a:p>
        </p:txBody>
      </p:sp>
    </p:spTree>
    <p:extLst>
      <p:ext uri="{BB962C8B-B14F-4D97-AF65-F5344CB8AC3E}">
        <p14:creationId xmlns:p14="http://schemas.microsoft.com/office/powerpoint/2010/main" xmlns="" val="368315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7D9866-4C18-4339-B402-E8743E4BEDCA}" type="datetimeFigureOut">
              <a:rPr lang="en-US"/>
              <a:pPr>
                <a:defRPr/>
              </a:pPr>
              <a:t>10/16/2019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06C028-8086-4994-9487-0A9ABA64DA9F}" type="slidenum">
              <a:rPr lang="en-US"/>
              <a:pPr>
                <a:defRPr/>
              </a:pPr>
              <a:t>‹#›</a:t>
            </a:fld>
            <a:endParaRPr lang="en-US"/>
          </a:p>
        </p:txBody>
      </p:sp>
    </p:spTree>
    <p:extLst>
      <p:ext uri="{BB962C8B-B14F-4D97-AF65-F5344CB8AC3E}">
        <p14:creationId xmlns:p14="http://schemas.microsoft.com/office/powerpoint/2010/main" xmlns="" val="160746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BB63C1-4B39-4777-BE49-9E5B331898CD}"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ED0387-CB91-485A-8490-63D96D7AF5FA}" type="slidenum">
              <a:rPr lang="en-US"/>
              <a:pPr>
                <a:defRPr/>
              </a:pPr>
              <a:t>‹#›</a:t>
            </a:fld>
            <a:endParaRPr lang="en-US"/>
          </a:p>
        </p:txBody>
      </p:sp>
    </p:spTree>
    <p:extLst>
      <p:ext uri="{BB962C8B-B14F-4D97-AF65-F5344CB8AC3E}">
        <p14:creationId xmlns:p14="http://schemas.microsoft.com/office/powerpoint/2010/main" xmlns="" val="65900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2B7A7E-573E-4563-9A6C-AD3D8A0021AE}"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BB176D-BA14-4870-B77F-991ACD0639A1}" type="slidenum">
              <a:rPr lang="en-US"/>
              <a:pPr>
                <a:defRPr/>
              </a:pPr>
              <a:t>‹#›</a:t>
            </a:fld>
            <a:endParaRPr lang="en-US"/>
          </a:p>
        </p:txBody>
      </p:sp>
    </p:spTree>
    <p:extLst>
      <p:ext uri="{BB962C8B-B14F-4D97-AF65-F5344CB8AC3E}">
        <p14:creationId xmlns:p14="http://schemas.microsoft.com/office/powerpoint/2010/main" xmlns="" val="219271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4CC8465-4A21-4ED0-B450-B486916C5CA5}" type="datetimeFigureOut">
              <a:rPr lang="en-US"/>
              <a:pPr>
                <a:defRPr/>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1A6E0BB-9F90-4D5C-B966-658800FBB5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wmf"/><Relationship Id="rId3" Type="http://schemas.openxmlformats.org/officeDocument/2006/relationships/image" Target="../media/image1.jpeg"/><Relationship Id="rId7" Type="http://schemas.openxmlformats.org/officeDocument/2006/relationships/image" Target="../media/image5.wmf"/><Relationship Id="rId12"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wmf"/><Relationship Id="rId4" Type="http://schemas.openxmlformats.org/officeDocument/2006/relationships/image" Target="../media/image2.wmf"/><Relationship Id="rId9" Type="http://schemas.openxmlformats.org/officeDocument/2006/relationships/image" Target="../media/image7.wmf"/><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7.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AL02014"/>
          <p:cNvPicPr>
            <a:picLocks noChangeAspect="1" noChangeArrowheads="1"/>
          </p:cNvPicPr>
          <p:nvPr/>
        </p:nvPicPr>
        <p:blipFill>
          <a:blip r:embed="rId3">
            <a:lum bright="-18000"/>
            <a:extLst>
              <a:ext uri="{28A0092B-C50C-407E-A947-70E740481C1C}">
                <a14:useLocalDpi xmlns:a14="http://schemas.microsoft.com/office/drawing/2010/main" xmlns="" val="0"/>
              </a:ext>
            </a:extLst>
          </a:blip>
          <a:srcRect/>
          <a:stretch>
            <a:fillRect/>
          </a:stretch>
        </p:blipFill>
        <p:spPr bwMode="auto">
          <a:xfrm>
            <a:off x="0" y="0"/>
            <a:ext cx="9144000" cy="652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5" name="Group 5"/>
          <p:cNvGrpSpPr>
            <a:grpSpLocks/>
          </p:cNvGrpSpPr>
          <p:nvPr/>
        </p:nvGrpSpPr>
        <p:grpSpPr bwMode="auto">
          <a:xfrm>
            <a:off x="-36513" y="5013325"/>
            <a:ext cx="9145588" cy="2060575"/>
            <a:chOff x="0" y="3197"/>
            <a:chExt cx="5761" cy="1123"/>
          </a:xfrm>
        </p:grpSpPr>
        <p:pic>
          <p:nvPicPr>
            <p:cNvPr id="3122" name="Picture 6" descr="HOUSE054"/>
            <p:cNvPicPr>
              <a:picLocks noChangeAspect="1" noChangeArrowheads="1"/>
            </p:cNvPicPr>
            <p:nvPr/>
          </p:nvPicPr>
          <p:blipFill>
            <a:blip r:embed="rId4">
              <a:lum bright="-48000"/>
              <a:extLst>
                <a:ext uri="{28A0092B-C50C-407E-A947-70E740481C1C}">
                  <a14:useLocalDpi xmlns:a14="http://schemas.microsoft.com/office/drawing/2010/main" xmlns="" val="0"/>
                </a:ext>
              </a:extLst>
            </a:blip>
            <a:srcRect/>
            <a:stretch>
              <a:fillRect/>
            </a:stretch>
          </p:blipFill>
          <p:spPr bwMode="auto">
            <a:xfrm>
              <a:off x="0" y="3197"/>
              <a:ext cx="2132" cy="1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3" name="Picture 7" descr="HOUSE054"/>
            <p:cNvPicPr>
              <a:picLocks noChangeAspect="1" noChangeArrowheads="1"/>
            </p:cNvPicPr>
            <p:nvPr/>
          </p:nvPicPr>
          <p:blipFill>
            <a:blip r:embed="rId4">
              <a:lum bright="-48000"/>
              <a:extLst>
                <a:ext uri="{28A0092B-C50C-407E-A947-70E740481C1C}">
                  <a14:useLocalDpi xmlns:a14="http://schemas.microsoft.com/office/drawing/2010/main" xmlns="" val="0"/>
                </a:ext>
              </a:extLst>
            </a:blip>
            <a:srcRect/>
            <a:stretch>
              <a:fillRect/>
            </a:stretch>
          </p:blipFill>
          <p:spPr bwMode="auto">
            <a:xfrm>
              <a:off x="1791" y="3197"/>
              <a:ext cx="2132" cy="1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4" name="Picture 8" descr="HOUSE054"/>
            <p:cNvPicPr>
              <a:picLocks noChangeAspect="1" noChangeArrowheads="1"/>
            </p:cNvPicPr>
            <p:nvPr/>
          </p:nvPicPr>
          <p:blipFill>
            <a:blip r:embed="rId4">
              <a:lum bright="-48000"/>
              <a:extLst>
                <a:ext uri="{28A0092B-C50C-407E-A947-70E740481C1C}">
                  <a14:useLocalDpi xmlns:a14="http://schemas.microsoft.com/office/drawing/2010/main" xmlns="" val="0"/>
                </a:ext>
              </a:extLst>
            </a:blip>
            <a:srcRect/>
            <a:stretch>
              <a:fillRect/>
            </a:stretch>
          </p:blipFill>
          <p:spPr bwMode="auto">
            <a:xfrm flipH="1">
              <a:off x="3629" y="3197"/>
              <a:ext cx="2132" cy="1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76" name="Group 9"/>
          <p:cNvGrpSpPr>
            <a:grpSpLocks/>
          </p:cNvGrpSpPr>
          <p:nvPr/>
        </p:nvGrpSpPr>
        <p:grpSpPr bwMode="auto">
          <a:xfrm>
            <a:off x="3544888" y="3429000"/>
            <a:ext cx="1908175" cy="3887788"/>
            <a:chOff x="2313" y="2024"/>
            <a:chExt cx="1202" cy="2359"/>
          </a:xfrm>
        </p:grpSpPr>
        <p:sp>
          <p:nvSpPr>
            <p:cNvPr id="3120" name="Rectangle 10"/>
            <p:cNvSpPr>
              <a:spLocks noChangeArrowheads="1"/>
            </p:cNvSpPr>
            <p:nvPr/>
          </p:nvSpPr>
          <p:spPr bwMode="auto">
            <a:xfrm rot="1800000">
              <a:off x="2313" y="2024"/>
              <a:ext cx="136" cy="2359"/>
            </a:xfrm>
            <a:prstGeom prst="rect">
              <a:avLst/>
            </a:prstGeom>
            <a:solidFill>
              <a:srgbClr val="009999"/>
            </a:solidFill>
            <a:ln w="38100">
              <a:solidFill>
                <a:srgbClr val="990000"/>
              </a:solidFill>
              <a:miter lim="800000"/>
              <a:headEnd type="none" w="sm" len="sm"/>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21" name="Rectangle 11"/>
            <p:cNvSpPr>
              <a:spLocks noChangeArrowheads="1"/>
            </p:cNvSpPr>
            <p:nvPr/>
          </p:nvSpPr>
          <p:spPr bwMode="auto">
            <a:xfrm rot="19800000" flipH="1">
              <a:off x="3379" y="2024"/>
              <a:ext cx="136" cy="2359"/>
            </a:xfrm>
            <a:prstGeom prst="rect">
              <a:avLst/>
            </a:prstGeom>
            <a:solidFill>
              <a:srgbClr val="009999"/>
            </a:solidFill>
            <a:ln w="38100">
              <a:solidFill>
                <a:srgbClr val="990000"/>
              </a:solidFill>
              <a:miter lim="800000"/>
              <a:headEnd type="none" w="sm" len="sm"/>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7180" name="Picture 12" descr="Banh x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68538" y="1341438"/>
            <a:ext cx="4398962" cy="439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181" name="Group 13"/>
          <p:cNvGrpSpPr>
            <a:grpSpLocks/>
          </p:cNvGrpSpPr>
          <p:nvPr/>
        </p:nvGrpSpPr>
        <p:grpSpPr bwMode="auto">
          <a:xfrm>
            <a:off x="4699000" y="801688"/>
            <a:ext cx="2565400" cy="2565400"/>
            <a:chOff x="2983" y="438"/>
            <a:chExt cx="1616" cy="1616"/>
          </a:xfrm>
        </p:grpSpPr>
        <p:grpSp>
          <p:nvGrpSpPr>
            <p:cNvPr id="3116" name="Group 14"/>
            <p:cNvGrpSpPr>
              <a:grpSpLocks/>
            </p:cNvGrpSpPr>
            <p:nvPr/>
          </p:nvGrpSpPr>
          <p:grpSpPr bwMode="auto">
            <a:xfrm>
              <a:off x="3513" y="1200"/>
              <a:ext cx="566" cy="765"/>
              <a:chOff x="4988" y="3277"/>
              <a:chExt cx="772" cy="1043"/>
            </a:xfrm>
          </p:grpSpPr>
          <p:pic>
            <p:nvPicPr>
              <p:cNvPr id="3118" name="Picture 15" descr="Du qu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88" y="3277"/>
                <a:ext cx="772" cy="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9" name="Picture 16" descr="CLICH00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03" y="3385"/>
                <a:ext cx="498" cy="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17" name="AutoShape 17"/>
            <p:cNvSpPr>
              <a:spLocks noChangeArrowheads="1"/>
            </p:cNvSpPr>
            <p:nvPr/>
          </p:nvSpPr>
          <p:spPr bwMode="auto">
            <a:xfrm>
              <a:off x="2983" y="438"/>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186" name="Group 18"/>
          <p:cNvGrpSpPr>
            <a:grpSpLocks/>
          </p:cNvGrpSpPr>
          <p:nvPr/>
        </p:nvGrpSpPr>
        <p:grpSpPr bwMode="auto">
          <a:xfrm>
            <a:off x="1692275" y="836613"/>
            <a:ext cx="2565400" cy="2565400"/>
            <a:chOff x="1105" y="445"/>
            <a:chExt cx="1616" cy="1616"/>
          </a:xfrm>
        </p:grpSpPr>
        <p:grpSp>
          <p:nvGrpSpPr>
            <p:cNvPr id="3112" name="Group 19"/>
            <p:cNvGrpSpPr>
              <a:grpSpLocks/>
            </p:cNvGrpSpPr>
            <p:nvPr/>
          </p:nvGrpSpPr>
          <p:grpSpPr bwMode="auto">
            <a:xfrm>
              <a:off x="1631" y="1207"/>
              <a:ext cx="590" cy="765"/>
              <a:chOff x="1429" y="1979"/>
              <a:chExt cx="805" cy="1043"/>
            </a:xfrm>
          </p:grpSpPr>
          <p:pic>
            <p:nvPicPr>
              <p:cNvPr id="3114" name="Picture 20" descr="Du qu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9" y="1979"/>
                <a:ext cx="772" cy="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5" name="Picture 21" descr="Eastr016"/>
              <p:cNvPicPr>
                <a:picLocks noChangeAspect="1" noChangeArrowheads="1"/>
              </p:cNvPicPr>
              <p:nvPr/>
            </p:nvPicPr>
            <p:blipFill>
              <a:blip r:embed="rId8" cstate="print">
                <a:extLst>
                  <a:ext uri="{28A0092B-C50C-407E-A947-70E740481C1C}">
                    <a14:useLocalDpi xmlns:a14="http://schemas.microsoft.com/office/drawing/2010/main" xmlns="" val="0"/>
                  </a:ext>
                </a:extLst>
              </a:blip>
              <a:srcRect b="33517"/>
              <a:stretch>
                <a:fillRect/>
              </a:stretch>
            </p:blipFill>
            <p:spPr bwMode="auto">
              <a:xfrm>
                <a:off x="1600" y="2115"/>
                <a:ext cx="634" cy="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13" name="AutoShape 22"/>
            <p:cNvSpPr>
              <a:spLocks noChangeArrowheads="1"/>
            </p:cNvSpPr>
            <p:nvPr/>
          </p:nvSpPr>
          <p:spPr bwMode="auto">
            <a:xfrm>
              <a:off x="1105" y="445"/>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191" name="Group 23"/>
          <p:cNvGrpSpPr>
            <a:grpSpLocks/>
          </p:cNvGrpSpPr>
          <p:nvPr/>
        </p:nvGrpSpPr>
        <p:grpSpPr bwMode="auto">
          <a:xfrm>
            <a:off x="5316538" y="2287588"/>
            <a:ext cx="2565400" cy="2565400"/>
            <a:chOff x="3372" y="1374"/>
            <a:chExt cx="1616" cy="1616"/>
          </a:xfrm>
        </p:grpSpPr>
        <p:grpSp>
          <p:nvGrpSpPr>
            <p:cNvPr id="3108" name="Group 24"/>
            <p:cNvGrpSpPr>
              <a:grpSpLocks/>
            </p:cNvGrpSpPr>
            <p:nvPr/>
          </p:nvGrpSpPr>
          <p:grpSpPr bwMode="auto">
            <a:xfrm>
              <a:off x="3901" y="2140"/>
              <a:ext cx="566" cy="765"/>
              <a:chOff x="4105" y="3277"/>
              <a:chExt cx="772" cy="1043"/>
            </a:xfrm>
          </p:grpSpPr>
          <p:pic>
            <p:nvPicPr>
              <p:cNvPr id="3110" name="Picture 25" descr="Du qu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05" y="3277"/>
                <a:ext cx="772" cy="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1" name="Picture 26" descr="BEAR00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48" y="3475"/>
                <a:ext cx="492" cy="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09" name="AutoShape 27"/>
            <p:cNvSpPr>
              <a:spLocks noChangeArrowheads="1"/>
            </p:cNvSpPr>
            <p:nvPr/>
          </p:nvSpPr>
          <p:spPr bwMode="auto">
            <a:xfrm>
              <a:off x="3372" y="1374"/>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196" name="Group 28"/>
          <p:cNvGrpSpPr>
            <a:grpSpLocks/>
          </p:cNvGrpSpPr>
          <p:nvPr/>
        </p:nvGrpSpPr>
        <p:grpSpPr bwMode="auto">
          <a:xfrm>
            <a:off x="1106488" y="2278063"/>
            <a:ext cx="2565400" cy="2565400"/>
            <a:chOff x="720" y="1368"/>
            <a:chExt cx="1616" cy="1616"/>
          </a:xfrm>
        </p:grpSpPr>
        <p:grpSp>
          <p:nvGrpSpPr>
            <p:cNvPr id="3104" name="Group 29"/>
            <p:cNvGrpSpPr>
              <a:grpSpLocks/>
            </p:cNvGrpSpPr>
            <p:nvPr/>
          </p:nvGrpSpPr>
          <p:grpSpPr bwMode="auto">
            <a:xfrm>
              <a:off x="1248" y="2129"/>
              <a:ext cx="566" cy="765"/>
              <a:chOff x="3243" y="3277"/>
              <a:chExt cx="772" cy="1043"/>
            </a:xfrm>
          </p:grpSpPr>
          <p:pic>
            <p:nvPicPr>
              <p:cNvPr id="3106" name="Picture 30" descr="Du qu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43" y="3277"/>
                <a:ext cx="772" cy="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7" name="Picture 31" descr="Bo yeu"/>
              <p:cNvPicPr>
                <a:picLocks noChangeAspect="1" noChangeArrowheads="1"/>
              </p:cNvPicPr>
              <p:nvPr/>
            </p:nvPicPr>
            <p:blipFill>
              <a:blip r:embed="rId10" cstate="print">
                <a:extLst>
                  <a:ext uri="{28A0092B-C50C-407E-A947-70E740481C1C}">
                    <a14:useLocalDpi xmlns:a14="http://schemas.microsoft.com/office/drawing/2010/main" xmlns="" val="0"/>
                  </a:ext>
                </a:extLst>
              </a:blip>
              <a:srcRect b="10843"/>
              <a:stretch>
                <a:fillRect/>
              </a:stretch>
            </p:blipFill>
            <p:spPr bwMode="auto">
              <a:xfrm>
                <a:off x="3334" y="3430"/>
                <a:ext cx="542" cy="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05" name="AutoShape 32"/>
            <p:cNvSpPr>
              <a:spLocks noChangeArrowheads="1"/>
            </p:cNvSpPr>
            <p:nvPr/>
          </p:nvSpPr>
          <p:spPr bwMode="auto">
            <a:xfrm>
              <a:off x="720" y="1368"/>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201" name="Group 33"/>
          <p:cNvGrpSpPr>
            <a:grpSpLocks/>
          </p:cNvGrpSpPr>
          <p:nvPr/>
        </p:nvGrpSpPr>
        <p:grpSpPr bwMode="auto">
          <a:xfrm>
            <a:off x="4697413" y="3763963"/>
            <a:ext cx="2565400" cy="2565400"/>
            <a:chOff x="1104" y="2310"/>
            <a:chExt cx="1616" cy="1616"/>
          </a:xfrm>
        </p:grpSpPr>
        <p:grpSp>
          <p:nvGrpSpPr>
            <p:cNvPr id="3100" name="Group 34"/>
            <p:cNvGrpSpPr>
              <a:grpSpLocks/>
            </p:cNvGrpSpPr>
            <p:nvPr/>
          </p:nvGrpSpPr>
          <p:grpSpPr bwMode="auto">
            <a:xfrm>
              <a:off x="1630" y="3076"/>
              <a:ext cx="566" cy="765"/>
              <a:chOff x="2381" y="1071"/>
              <a:chExt cx="772" cy="1043"/>
            </a:xfrm>
          </p:grpSpPr>
          <p:pic>
            <p:nvPicPr>
              <p:cNvPr id="3102" name="Picture 35" descr="Du qu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81" y="1071"/>
                <a:ext cx="772" cy="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3" name="Picture 36" descr="Meo con"/>
              <p:cNvPicPr>
                <a:picLocks noChangeAspect="1" noChangeArrowheads="1"/>
              </p:cNvPicPr>
              <p:nvPr/>
            </p:nvPicPr>
            <p:blipFill>
              <a:blip r:embed="rId11" cstate="print">
                <a:extLst>
                  <a:ext uri="{28A0092B-C50C-407E-A947-70E740481C1C}">
                    <a14:useLocalDpi xmlns:a14="http://schemas.microsoft.com/office/drawing/2010/main" xmlns="" val="0"/>
                  </a:ext>
                </a:extLst>
              </a:blip>
              <a:srcRect l="33456" t="18008" r="33112" b="36134"/>
              <a:stretch>
                <a:fillRect/>
              </a:stretch>
            </p:blipFill>
            <p:spPr bwMode="auto">
              <a:xfrm>
                <a:off x="2407" y="1192"/>
                <a:ext cx="700" cy="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01" name="AutoShape 37"/>
            <p:cNvSpPr>
              <a:spLocks noChangeArrowheads="1"/>
            </p:cNvSpPr>
            <p:nvPr/>
          </p:nvSpPr>
          <p:spPr bwMode="auto">
            <a:xfrm>
              <a:off x="1104" y="2310"/>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206" name="Group 38"/>
          <p:cNvGrpSpPr>
            <a:grpSpLocks/>
          </p:cNvGrpSpPr>
          <p:nvPr/>
        </p:nvGrpSpPr>
        <p:grpSpPr bwMode="auto">
          <a:xfrm>
            <a:off x="1692275" y="3789363"/>
            <a:ext cx="2565400" cy="2565400"/>
            <a:chOff x="1110" y="2316"/>
            <a:chExt cx="1616" cy="1616"/>
          </a:xfrm>
        </p:grpSpPr>
        <p:grpSp>
          <p:nvGrpSpPr>
            <p:cNvPr id="3096" name="Group 39"/>
            <p:cNvGrpSpPr>
              <a:grpSpLocks/>
            </p:cNvGrpSpPr>
            <p:nvPr/>
          </p:nvGrpSpPr>
          <p:grpSpPr bwMode="auto">
            <a:xfrm>
              <a:off x="1636" y="3081"/>
              <a:ext cx="566" cy="765"/>
              <a:chOff x="1927" y="1525"/>
              <a:chExt cx="772" cy="1043"/>
            </a:xfrm>
          </p:grpSpPr>
          <p:pic>
            <p:nvPicPr>
              <p:cNvPr id="3098" name="Picture 40" descr="Du qu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27" y="1525"/>
                <a:ext cx="772" cy="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9" name="Picture 41" descr="CDOG002"/>
              <p:cNvPicPr>
                <a:picLocks noChangeAspect="1" noChangeArrowheads="1"/>
              </p:cNvPicPr>
              <p:nvPr/>
            </p:nvPicPr>
            <p:blipFill>
              <a:blip r:embed="rId12" cstate="print">
                <a:extLst>
                  <a:ext uri="{28A0092B-C50C-407E-A947-70E740481C1C}">
                    <a14:useLocalDpi xmlns:a14="http://schemas.microsoft.com/office/drawing/2010/main" xmlns="" val="0"/>
                  </a:ext>
                </a:extLst>
              </a:blip>
              <a:srcRect b="30984"/>
              <a:stretch>
                <a:fillRect/>
              </a:stretch>
            </p:blipFill>
            <p:spPr bwMode="auto">
              <a:xfrm>
                <a:off x="2022" y="1700"/>
                <a:ext cx="540" cy="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97" name="AutoShape 42"/>
            <p:cNvSpPr>
              <a:spLocks noChangeArrowheads="1"/>
            </p:cNvSpPr>
            <p:nvPr/>
          </p:nvSpPr>
          <p:spPr bwMode="auto">
            <a:xfrm>
              <a:off x="1110" y="2316"/>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211" name="Group 43"/>
          <p:cNvGrpSpPr>
            <a:grpSpLocks/>
          </p:cNvGrpSpPr>
          <p:nvPr/>
        </p:nvGrpSpPr>
        <p:grpSpPr bwMode="auto">
          <a:xfrm>
            <a:off x="3213100" y="4392613"/>
            <a:ext cx="2565400" cy="2565400"/>
            <a:chOff x="2047" y="2700"/>
            <a:chExt cx="1616" cy="1616"/>
          </a:xfrm>
        </p:grpSpPr>
        <p:grpSp>
          <p:nvGrpSpPr>
            <p:cNvPr id="3092" name="Group 44"/>
            <p:cNvGrpSpPr>
              <a:grpSpLocks/>
            </p:cNvGrpSpPr>
            <p:nvPr/>
          </p:nvGrpSpPr>
          <p:grpSpPr bwMode="auto">
            <a:xfrm>
              <a:off x="2571" y="3471"/>
              <a:ext cx="566" cy="765"/>
              <a:chOff x="2290" y="2478"/>
              <a:chExt cx="772" cy="1043"/>
            </a:xfrm>
          </p:grpSpPr>
          <p:pic>
            <p:nvPicPr>
              <p:cNvPr id="3094" name="Picture 45" descr="Du qu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90" y="2478"/>
                <a:ext cx="772" cy="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5" name="Picture 46" descr="CBIRD001"/>
              <p:cNvPicPr>
                <a:picLocks noChangeAspect="1" noChangeArrowheads="1"/>
              </p:cNvPicPr>
              <p:nvPr/>
            </p:nvPicPr>
            <p:blipFill>
              <a:blip r:embed="rId13" cstate="print">
                <a:extLst>
                  <a:ext uri="{28A0092B-C50C-407E-A947-70E740481C1C}">
                    <a14:useLocalDpi xmlns:a14="http://schemas.microsoft.com/office/drawing/2010/main" xmlns="" val="0"/>
                  </a:ext>
                </a:extLst>
              </a:blip>
              <a:srcRect b="26530"/>
              <a:stretch>
                <a:fillRect/>
              </a:stretch>
            </p:blipFill>
            <p:spPr bwMode="auto">
              <a:xfrm>
                <a:off x="2411" y="2750"/>
                <a:ext cx="514"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93" name="AutoShape 47"/>
            <p:cNvSpPr>
              <a:spLocks noChangeArrowheads="1"/>
            </p:cNvSpPr>
            <p:nvPr/>
          </p:nvSpPr>
          <p:spPr bwMode="auto">
            <a:xfrm>
              <a:off x="2047" y="2700"/>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216" name="Group 48"/>
          <p:cNvGrpSpPr>
            <a:grpSpLocks/>
          </p:cNvGrpSpPr>
          <p:nvPr/>
        </p:nvGrpSpPr>
        <p:grpSpPr bwMode="auto">
          <a:xfrm>
            <a:off x="3240088" y="188913"/>
            <a:ext cx="2565400" cy="2565400"/>
            <a:chOff x="2049" y="54"/>
            <a:chExt cx="1616" cy="1616"/>
          </a:xfrm>
        </p:grpSpPr>
        <p:grpSp>
          <p:nvGrpSpPr>
            <p:cNvPr id="3088" name="Group 49"/>
            <p:cNvGrpSpPr>
              <a:grpSpLocks/>
            </p:cNvGrpSpPr>
            <p:nvPr/>
          </p:nvGrpSpPr>
          <p:grpSpPr bwMode="auto">
            <a:xfrm>
              <a:off x="2572" y="809"/>
              <a:ext cx="567" cy="776"/>
              <a:chOff x="1075" y="1841"/>
              <a:chExt cx="567" cy="776"/>
            </a:xfrm>
          </p:grpSpPr>
          <p:pic>
            <p:nvPicPr>
              <p:cNvPr id="3090" name="Picture 50" descr="Du quay"/>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75" y="1852"/>
                <a:ext cx="567"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1" name="Picture 51" descr="erm be gai"/>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139" y="1841"/>
                <a:ext cx="398" cy="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89" name="AutoShape 52"/>
            <p:cNvSpPr>
              <a:spLocks noChangeArrowheads="1"/>
            </p:cNvSpPr>
            <p:nvPr/>
          </p:nvSpPr>
          <p:spPr bwMode="auto">
            <a:xfrm>
              <a:off x="2049" y="54"/>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6000" fill="hold"/>
                                        <p:tgtEl>
                                          <p:spTgt spid="7180"/>
                                        </p:tgtEl>
                                        <p:attrNameLst>
                                          <p:attrName>r</p:attrName>
                                        </p:attrNameLst>
                                      </p:cBhvr>
                                    </p:animRot>
                                  </p:childTnLst>
                                </p:cTn>
                              </p:par>
                              <p:par>
                                <p:cTn id="7" presetID="1" presetClass="path" presetSubtype="0" repeatCount="indefinite" fill="hold" nodeType="withEffect">
                                  <p:stCondLst>
                                    <p:cond delay="0"/>
                                  </p:stCondLst>
                                  <p:childTnLst>
                                    <p:animMotion origin="layout" path="M 3.05556E-6 2.96296E-6 C 0.12621 2.96296E-6 0.22916 0.13703 0.22916 0.30578 C 0.22916 0.4743 0.12621 0.61157 3.05556E-6 0.61157 C -0.12639 0.61157 -0.22917 0.4743 -0.22917 0.30578 C -0.22917 0.13703 -0.12639 2.96296E-6 3.05556E-6 2.96296E-6 Z " pathEditMode="relative" rAng="0" ptsTypes="fffff">
                                      <p:cBhvr>
                                        <p:cTn id="8" dur="6000" fill="hold"/>
                                        <p:tgtEl>
                                          <p:spTgt spid="7216"/>
                                        </p:tgtEl>
                                        <p:attrNameLst>
                                          <p:attrName>ppt_x</p:attrName>
                                          <p:attrName>ppt_y</p:attrName>
                                        </p:attrNameLst>
                                      </p:cBhvr>
                                      <p:rCtr x="0" y="30579"/>
                                    </p:animMotion>
                                  </p:childTnLst>
                                </p:cTn>
                              </p:par>
                              <p:par>
                                <p:cTn id="9" presetID="1" presetClass="path" presetSubtype="0" repeatCount="indefinite" fill="hold" nodeType="withEffect">
                                  <p:stCondLst>
                                    <p:cond delay="0"/>
                                  </p:stCondLst>
                                  <p:childTnLst>
                                    <p:animMotion origin="layout" path="M 2.22222E-6 -4.07407E-6 C 0.08975 0.11945 0.08941 0.31528 -0.00104 0.43588 C -0.09132 0.55625 -0.23837 0.55695 -0.32778 0.43727 C -0.41806 0.3176 -0.41754 0.12223 -0.32691 0.00139 C -0.23629 -0.11921 -0.08976 -0.12013 2.22222E-6 -4.07407E-6 Z " pathEditMode="relative" rAng="2700000" ptsTypes="fffff">
                                      <p:cBhvr>
                                        <p:cTn id="10" dur="6000" fill="hold"/>
                                        <p:tgtEl>
                                          <p:spTgt spid="7181"/>
                                        </p:tgtEl>
                                        <p:attrNameLst>
                                          <p:attrName>ppt_x</p:attrName>
                                          <p:attrName>ppt_y</p:attrName>
                                        </p:attrNameLst>
                                      </p:cBhvr>
                                      <p:rCtr x="-16406" y="21852"/>
                                    </p:animMotion>
                                  </p:childTnLst>
                                </p:cTn>
                              </p:par>
                              <p:par>
                                <p:cTn id="11" presetID="1" presetClass="path" presetSubtype="0" repeatCount="indefinite" fill="hold" nodeType="withEffect">
                                  <p:stCondLst>
                                    <p:cond delay="0"/>
                                  </p:stCondLst>
                                  <p:childTnLst>
                                    <p:animMotion origin="layout" path="M 3.88889E-6 -3.7037E-6 C 0.08958 -0.12014 0.23576 -0.12037 0.325 -0.00139 C 0.41441 0.11783 0.41406 0.3125 0.32413 0.43218 C 0.2342 0.55209 0.08836 0.55255 -0.00105 0.43334 C -0.09028 0.31436 -0.09011 0.11991 3.88889E-6 -3.7037E-6 Z " pathEditMode="relative" rAng="-2700000" ptsTypes="fffff">
                                      <p:cBhvr>
                                        <p:cTn id="12" dur="6000" fill="hold"/>
                                        <p:tgtEl>
                                          <p:spTgt spid="7186"/>
                                        </p:tgtEl>
                                        <p:attrNameLst>
                                          <p:attrName>ppt_x</p:attrName>
                                          <p:attrName>ppt_y</p:attrName>
                                        </p:attrNameLst>
                                      </p:cBhvr>
                                      <p:rCtr x="16198" y="21597"/>
                                    </p:animMotion>
                                  </p:childTnLst>
                                </p:cTn>
                              </p:par>
                              <p:par>
                                <p:cTn id="13" presetID="1" presetClass="path" presetSubtype="0" repeatCount="indefinite" fill="hold" nodeType="withEffect">
                                  <p:stCondLst>
                                    <p:cond delay="0"/>
                                  </p:stCondLst>
                                  <p:childTnLst>
                                    <p:animMotion origin="layout" path="M -4.44444E-6 -2.59259E-6 C -4.44444E-6 0.16898 -0.10312 0.30648 -0.22986 0.30648 C -0.35677 0.30648 -0.45972 0.16898 -0.45972 -2.59259E-6 C -0.45972 -0.16921 -0.35677 -0.30648 -0.22986 -0.30648 C -0.10312 -0.30648 -4.44444E-6 -0.16921 -4.44444E-6 -2.59259E-6 Z " pathEditMode="relative" rAng="5400000" ptsTypes="fffff">
                                      <p:cBhvr>
                                        <p:cTn id="14" dur="6000" fill="hold"/>
                                        <p:tgtEl>
                                          <p:spTgt spid="7191"/>
                                        </p:tgtEl>
                                        <p:attrNameLst>
                                          <p:attrName>ppt_x</p:attrName>
                                          <p:attrName>ppt_y</p:attrName>
                                        </p:attrNameLst>
                                      </p:cBhvr>
                                      <p:rCtr x="-22986" y="0"/>
                                    </p:animMotion>
                                  </p:childTnLst>
                                </p:cTn>
                              </p:par>
                              <p:par>
                                <p:cTn id="15" presetID="1" presetClass="path" presetSubtype="0" repeatCount="indefinite" fill="hold" nodeType="withEffect">
                                  <p:stCondLst>
                                    <p:cond delay="0"/>
                                  </p:stCondLst>
                                  <p:childTnLst>
                                    <p:animMotion origin="layout" path="M 2.22222E-6 -0.00023 C 2.22222E-6 -0.16828 0.1033 -0.30532 0.23021 -0.30532 C 0.35712 -0.30532 0.46007 -0.16828 0.46007 -0.00023 C 0.46007 0.16806 0.35712 0.30486 0.23021 0.30486 C 0.1033 0.30486 2.22222E-6 0.16806 2.22222E-6 -0.00023 Z " pathEditMode="relative" rAng="-5400000" ptsTypes="fffff">
                                      <p:cBhvr>
                                        <p:cTn id="16" dur="6000" fill="hold"/>
                                        <p:tgtEl>
                                          <p:spTgt spid="7196"/>
                                        </p:tgtEl>
                                        <p:attrNameLst>
                                          <p:attrName>ppt_x</p:attrName>
                                          <p:attrName>ppt_y</p:attrName>
                                        </p:attrNameLst>
                                      </p:cBhvr>
                                      <p:rCtr x="23003" y="0"/>
                                    </p:animMotion>
                                  </p:childTnLst>
                                </p:cTn>
                              </p:par>
                              <p:par>
                                <p:cTn id="17" presetID="1" presetClass="path" presetSubtype="0" repeatCount="indefinite" fill="hold" nodeType="withEffect">
                                  <p:stCondLst>
                                    <p:cond delay="0"/>
                                  </p:stCondLst>
                                  <p:childTnLst>
                                    <p:animMotion origin="layout" path="M 1.11111E-6 1.11022E-16 C -0.09028 0.11829 -0.23472 0.11875 -0.32413 0.00069 C -0.41337 -0.11875 -0.41285 -0.31227 -0.32379 -0.43079 C -0.23438 -0.55023 -0.08958 -0.55023 -0.00052 -0.43171 C 0.08871 -0.3125 0.08889 -0.11921 1.11111E-6 1.11022E-16 Z " pathEditMode="relative" rAng="8100000" ptsTypes="fffff">
                                      <p:cBhvr>
                                        <p:cTn id="18" dur="6000" fill="hold"/>
                                        <p:tgtEl>
                                          <p:spTgt spid="7201"/>
                                        </p:tgtEl>
                                        <p:attrNameLst>
                                          <p:attrName>ppt_x</p:attrName>
                                          <p:attrName>ppt_y</p:attrName>
                                        </p:attrNameLst>
                                      </p:cBhvr>
                                      <p:rCtr x="-16215" y="-21528"/>
                                    </p:animMotion>
                                  </p:childTnLst>
                                </p:cTn>
                              </p:par>
                              <p:par>
                                <p:cTn id="19" presetID="1" presetClass="path" presetSubtype="0" repeatCount="indefinite" fill="hold" nodeType="withEffect">
                                  <p:stCondLst>
                                    <p:cond delay="0"/>
                                  </p:stCondLst>
                                  <p:childTnLst>
                                    <p:animMotion origin="layout" path="M -5.55556E-7 3.93064E-6 C -0.08993 -0.11954 -0.09028 -0.31422 -0.00087 -0.43353 C 0.08854 -0.55237 0.2349 -0.55214 0.32448 -0.43214 C 0.41441 -0.31237 0.41476 -0.11792 0.32552 0.00115 C 0.23594 0.12023 0.0901 0.11976 -5.55556E-7 3.93064E-6 Z " pathEditMode="relative" rAng="13500000" ptsTypes="fffff">
                                      <p:cBhvr>
                                        <p:cTn id="20" dur="6000" fill="hold"/>
                                        <p:tgtEl>
                                          <p:spTgt spid="7206"/>
                                        </p:tgtEl>
                                        <p:attrNameLst>
                                          <p:attrName>ppt_x</p:attrName>
                                          <p:attrName>ppt_y</p:attrName>
                                        </p:attrNameLst>
                                      </p:cBhvr>
                                      <p:rCtr x="16233" y="-21618"/>
                                    </p:animMotion>
                                  </p:childTnLst>
                                </p:cTn>
                              </p:par>
                              <p:par>
                                <p:cTn id="21" presetID="1" presetClass="path" presetSubtype="0" repeatCount="indefinite" fill="hold" nodeType="withEffect">
                                  <p:stCondLst>
                                    <p:cond delay="0"/>
                                  </p:stCondLst>
                                  <p:childTnLst>
                                    <p:animMotion origin="layout" path="M 2.77778E-7 -0.00116 C -0.12622 -0.00116 -0.22917 -0.13843 -0.22917 -0.30718 C -0.22917 -0.47593 -0.12622 -0.61343 2.77778E-7 -0.61343 C 0.12639 -0.61343 0.22917 -0.47593 0.22917 -0.30718 C 0.22917 -0.13843 0.12639 -0.00116 2.77778E-7 -0.00116 Z " pathEditMode="relative" rAng="10800000" ptsTypes="fffff">
                                      <p:cBhvr>
                                        <p:cTn id="22" dur="6000" fill="hold"/>
                                        <p:tgtEl>
                                          <p:spTgt spid="7211"/>
                                        </p:tgtEl>
                                        <p:attrNameLst>
                                          <p:attrName>ppt_x</p:attrName>
                                          <p:attrName>ppt_y</p:attrName>
                                        </p:attrNameLst>
                                      </p:cBhvr>
                                      <p:rCtr x="0"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33400" y="1427163"/>
            <a:ext cx="62293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a:solidFill>
                  <a:schemeClr val="accent3"/>
                </a:solidFill>
                <a:latin typeface="Times New Roman" pitchFamily="18" charset="0"/>
                <a:cs typeface="Times New Roman" pitchFamily="18" charset="0"/>
              </a:rPr>
              <a:t>II. </a:t>
            </a:r>
            <a:r>
              <a:rPr lang="en-US" sz="2800" b="1" u="sng" dirty="0">
                <a:solidFill>
                  <a:schemeClr val="accent3"/>
                </a:solidFill>
                <a:latin typeface="Times New Roman" pitchFamily="18" charset="0"/>
                <a:cs typeface="Times New Roman" pitchFamily="18" charset="0"/>
              </a:rPr>
              <a:t>TỐC ĐỘ DÀI </a:t>
            </a:r>
            <a:r>
              <a:rPr lang="en-US" sz="2800" b="1" u="sng" dirty="0" smtClean="0">
                <a:solidFill>
                  <a:schemeClr val="accent3"/>
                </a:solidFill>
                <a:latin typeface="Times New Roman" pitchFamily="18" charset="0"/>
                <a:cs typeface="Times New Roman" pitchFamily="18" charset="0"/>
              </a:rPr>
              <a:t>VÀTỐC </a:t>
            </a:r>
            <a:r>
              <a:rPr lang="en-US" sz="2800" b="1" u="sng" dirty="0">
                <a:solidFill>
                  <a:schemeClr val="accent3"/>
                </a:solidFill>
                <a:latin typeface="Times New Roman" pitchFamily="18" charset="0"/>
                <a:cs typeface="Times New Roman" pitchFamily="18" charset="0"/>
              </a:rPr>
              <a:t>ĐỘ GÓC</a:t>
            </a:r>
          </a:p>
        </p:txBody>
      </p:sp>
      <p:sp>
        <p:nvSpPr>
          <p:cNvPr id="12291" name="Text Box 5"/>
          <p:cNvSpPr txBox="1">
            <a:spLocks noChangeArrowheads="1"/>
          </p:cNvSpPr>
          <p:nvPr/>
        </p:nvSpPr>
        <p:spPr bwMode="auto">
          <a:xfrm>
            <a:off x="533400" y="2033101"/>
            <a:ext cx="815328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u="sng" dirty="0">
                <a:solidFill>
                  <a:schemeClr val="accent3"/>
                </a:solidFill>
                <a:latin typeface="Times New Roman" pitchFamily="18" charset="0"/>
                <a:cs typeface="Times New Roman" pitchFamily="18" charset="0"/>
              </a:rPr>
              <a:t>2. </a:t>
            </a:r>
            <a:r>
              <a:rPr lang="en-US" sz="2800" b="1" u="sng" dirty="0" err="1">
                <a:solidFill>
                  <a:schemeClr val="accent3"/>
                </a:solidFill>
                <a:latin typeface="Times New Roman" pitchFamily="18" charset="0"/>
                <a:cs typeface="Times New Roman" pitchFamily="18" charset="0"/>
              </a:rPr>
              <a:t>Vectơ</a:t>
            </a:r>
            <a:r>
              <a:rPr lang="en-US" sz="2800" b="1" u="sng" dirty="0">
                <a:solidFill>
                  <a:schemeClr val="accent3"/>
                </a:solidFill>
                <a:latin typeface="Times New Roman" pitchFamily="18" charset="0"/>
                <a:cs typeface="Times New Roman" pitchFamily="18" charset="0"/>
              </a:rPr>
              <a:t> vận tốc trong chuyển động tròn đều</a:t>
            </a:r>
          </a:p>
        </p:txBody>
      </p:sp>
      <p:sp>
        <p:nvSpPr>
          <p:cNvPr id="12293" name="TextBox 22"/>
          <p:cNvSpPr txBox="1">
            <a:spLocks noChangeArrowheads="1"/>
          </p:cNvSpPr>
          <p:nvPr/>
        </p:nvSpPr>
        <p:spPr bwMode="auto">
          <a:xfrm>
            <a:off x="1606550" y="622300"/>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dirty="0">
                <a:solidFill>
                  <a:srgbClr val="FF0000"/>
                </a:solidFill>
                <a:latin typeface="Times New Roman" pitchFamily="18" charset="0"/>
                <a:cs typeface="Times New Roman" pitchFamily="18" charset="0"/>
              </a:rPr>
              <a:t>BÀI 5: </a:t>
            </a:r>
            <a:r>
              <a:rPr lang="en-US" sz="2800" b="1" dirty="0">
                <a:solidFill>
                  <a:srgbClr val="FF0000"/>
                </a:solidFill>
                <a:latin typeface="Times New Roman" pitchFamily="18" charset="0"/>
                <a:cs typeface="Times New Roman" pitchFamily="18" charset="0"/>
              </a:rPr>
              <a:t>CHUYỂN </a:t>
            </a:r>
            <a:r>
              <a:rPr lang="vi-VN" sz="2800" b="1" dirty="0">
                <a:solidFill>
                  <a:srgbClr val="FF0000"/>
                </a:solidFill>
                <a:latin typeface="Times New Roman" pitchFamily="18" charset="0"/>
                <a:cs typeface="Times New Roman" pitchFamily="18" charset="0"/>
              </a:rPr>
              <a:t>ĐỘNG TRÒN ĐỀU</a:t>
            </a:r>
            <a:r>
              <a:rPr lang="en-US" sz="2800" b="1" dirty="0">
                <a:solidFill>
                  <a:srgbClr val="FF0000"/>
                </a:solidFill>
                <a:latin typeface="Times New Roman" pitchFamily="18" charset="0"/>
                <a:cs typeface="Times New Roman" pitchFamily="18" charset="0"/>
              </a:rPr>
              <a:t> </a:t>
            </a:r>
          </a:p>
        </p:txBody>
      </p:sp>
      <p:cxnSp>
        <p:nvCxnSpPr>
          <p:cNvPr id="25" name="Straight Arrow Connector 24"/>
          <p:cNvCxnSpPr/>
          <p:nvPr/>
        </p:nvCxnSpPr>
        <p:spPr>
          <a:xfrm>
            <a:off x="6819900" y="4028857"/>
            <a:ext cx="2209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96" name="TextBox 11"/>
          <p:cNvSpPr txBox="1">
            <a:spLocks noChangeArrowheads="1"/>
          </p:cNvSpPr>
          <p:nvPr/>
        </p:nvSpPr>
        <p:spPr bwMode="auto">
          <a:xfrm>
            <a:off x="6477000" y="3506788"/>
            <a:ext cx="571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a:latin typeface="Times New Roman" pitchFamily="18" charset="0"/>
                <a:cs typeface="Times New Roman" pitchFamily="18" charset="0"/>
              </a:rPr>
              <a:t>M</a:t>
            </a:r>
          </a:p>
        </p:txBody>
      </p:sp>
      <p:sp>
        <p:nvSpPr>
          <p:cNvPr id="29" name="TextBox 28"/>
          <p:cNvSpPr txBox="1">
            <a:spLocks noRot="1" noChangeAspect="1" noMove="1" noResize="1" noEditPoints="1" noAdjustHandles="1" noChangeArrowheads="1" noChangeShapeType="1" noTextEdit="1"/>
          </p:cNvSpPr>
          <p:nvPr/>
        </p:nvSpPr>
        <p:spPr>
          <a:xfrm>
            <a:off x="7048500" y="3404238"/>
            <a:ext cx="914400" cy="578300"/>
          </a:xfrm>
          <a:prstGeom prst="rect">
            <a:avLst/>
          </a:prstGeom>
          <a:blipFill rotWithShape="1">
            <a:blip r:embed="rId3"/>
            <a:stretch>
              <a:fillRect/>
            </a:stretch>
          </a:blipFill>
        </p:spPr>
        <p:txBody>
          <a:bodyPr/>
          <a:lstStyle/>
          <a:p>
            <a:pPr>
              <a:defRPr/>
            </a:pPr>
            <a:r>
              <a:rPr lang="en-US">
                <a:noFill/>
              </a:rPr>
              <a:t> </a:t>
            </a:r>
          </a:p>
        </p:txBody>
      </p:sp>
      <p:sp>
        <p:nvSpPr>
          <p:cNvPr id="32" name="TextBox 31"/>
          <p:cNvSpPr txBox="1">
            <a:spLocks noRot="1" noChangeAspect="1" noMove="1" noResize="1" noEditPoints="1" noAdjustHandles="1" noChangeArrowheads="1" noChangeShapeType="1" noTextEdit="1"/>
          </p:cNvSpPr>
          <p:nvPr/>
        </p:nvSpPr>
        <p:spPr>
          <a:xfrm>
            <a:off x="8331200" y="3397763"/>
            <a:ext cx="990600" cy="584775"/>
          </a:xfrm>
          <a:prstGeom prst="rect">
            <a:avLst/>
          </a:prstGeom>
          <a:blipFill rotWithShape="1">
            <a:blip r:embed="rId4"/>
            <a:stretch>
              <a:fillRect/>
            </a:stretch>
          </a:blipFill>
        </p:spPr>
        <p:txBody>
          <a:bodyPr/>
          <a:lstStyle/>
          <a:p>
            <a:pPr>
              <a:defRPr/>
            </a:pPr>
            <a:r>
              <a:rPr lang="en-US">
                <a:noFill/>
              </a:rPr>
              <a:t> </a:t>
            </a:r>
          </a:p>
        </p:txBody>
      </p:sp>
      <p:sp>
        <p:nvSpPr>
          <p:cNvPr id="4" name="Oval 3"/>
          <p:cNvSpPr/>
          <p:nvPr/>
        </p:nvSpPr>
        <p:spPr>
          <a:xfrm>
            <a:off x="5502711" y="4036697"/>
            <a:ext cx="2660650" cy="26590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6819900" y="4044623"/>
            <a:ext cx="0" cy="13509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33036" y="4036697"/>
            <a:ext cx="2857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304" name="TextBox 8"/>
          <p:cNvSpPr txBox="1">
            <a:spLocks noChangeArrowheads="1"/>
          </p:cNvSpPr>
          <p:nvPr/>
        </p:nvSpPr>
        <p:spPr bwMode="auto">
          <a:xfrm>
            <a:off x="6376823" y="5087144"/>
            <a:ext cx="69532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a:latin typeface="Times New Roman" pitchFamily="18" charset="0"/>
                <a:cs typeface="Times New Roman" pitchFamily="18" charset="0"/>
              </a:rPr>
              <a:t>O</a:t>
            </a:r>
          </a:p>
        </p:txBody>
      </p:sp>
      <mc:AlternateContent xmlns:mc="http://schemas.openxmlformats.org/markup-compatibility/2006">
        <mc:Choice xmlns:a14="http://schemas.microsoft.com/office/drawing/2010/main" xmlns="" Requires="a14">
          <p:sp>
            <p:nvSpPr>
              <p:cNvPr id="3" name="Rectangle 2"/>
              <p:cNvSpPr/>
              <p:nvPr/>
            </p:nvSpPr>
            <p:spPr>
              <a:xfrm>
                <a:off x="1700212" y="2995543"/>
                <a:ext cx="2200275" cy="12129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𝑣</m:t>
                        </m:r>
                      </m:e>
                    </m:acc>
                  </m:oMath>
                </a14:m>
                <a:r>
                  <a:rPr lang="en-US" sz="2800" smtClean="0"/>
                  <a:t> = </a:t>
                </a:r>
                <a14:m>
                  <m:oMath xmlns:m="http://schemas.openxmlformats.org/officeDocument/2006/math">
                    <m:f>
                      <m:fPr>
                        <m:ctrlPr>
                          <a:rPr lang="en-US" sz="2800" i="1" smtClean="0">
                            <a:latin typeface="Cambria Math" panose="02040503050406030204" pitchFamily="18" charset="0"/>
                          </a:rPr>
                        </m:ctrlPr>
                      </m:fPr>
                      <m:num>
                        <m:r>
                          <a:rPr lang="en-US" sz="2800" i="1" smtClean="0">
                            <a:latin typeface="Cambria Math"/>
                            <a:ea typeface="Cambria Math"/>
                          </a:rPr>
                          <m:t>∆</m:t>
                        </m:r>
                        <m:acc>
                          <m:accPr>
                            <m:chr m:val="⃗"/>
                            <m:ctrlPr>
                              <a:rPr lang="en-US" sz="2800" i="1" smtClean="0">
                                <a:latin typeface="Cambria Math" panose="02040503050406030204" pitchFamily="18" charset="0"/>
                                <a:ea typeface="Cambria Math"/>
                              </a:rPr>
                            </m:ctrlPr>
                          </m:accPr>
                          <m:e>
                            <m:r>
                              <a:rPr lang="en-US" sz="2800" b="0" i="1" smtClean="0">
                                <a:latin typeface="Cambria Math"/>
                                <a:ea typeface="Cambria Math"/>
                              </a:rPr>
                              <m:t>𝑠</m:t>
                            </m:r>
                          </m:e>
                        </m:acc>
                      </m:num>
                      <m:den>
                        <m:r>
                          <a:rPr lang="en-US" sz="2800" i="1" smtClean="0">
                            <a:latin typeface="Cambria Math"/>
                            <a:ea typeface="Cambria Math"/>
                          </a:rPr>
                          <m:t>∆</m:t>
                        </m:r>
                        <m:r>
                          <a:rPr lang="en-US" sz="2800" b="0" i="1" smtClean="0">
                            <a:latin typeface="Cambria Math"/>
                            <a:ea typeface="Cambria Math"/>
                          </a:rPr>
                          <m:t>𝑡</m:t>
                        </m:r>
                      </m:den>
                    </m:f>
                  </m:oMath>
                </a14:m>
                <a:endParaRPr lang="en-US" sz="2800"/>
              </a:p>
            </p:txBody>
          </p:sp>
        </mc:Choice>
        <mc:Fallback>
          <p:sp>
            <p:nvSpPr>
              <p:cNvPr id="3" name="Rectangle 2"/>
              <p:cNvSpPr>
                <a:spLocks noRot="1" noChangeAspect="1" noMove="1" noResize="1" noEditPoints="1" noAdjustHandles="1" noChangeArrowheads="1" noChangeShapeType="1" noTextEdit="1"/>
              </p:cNvSpPr>
              <p:nvPr/>
            </p:nvSpPr>
            <p:spPr>
              <a:xfrm>
                <a:off x="1700212" y="2995543"/>
                <a:ext cx="2200275" cy="1212932"/>
              </a:xfrm>
              <a:prstGeom prst="rect">
                <a:avLst/>
              </a:prstGeom>
              <a:blipFill>
                <a:blip r:embed="rId5"/>
                <a:stretch>
                  <a:fillRect/>
                </a:stretch>
              </a:blipFill>
              <a:ln>
                <a:solidFill>
                  <a:schemeClr val="tx1"/>
                </a:solidFill>
              </a:ln>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533400" y="4800558"/>
                <a:ext cx="4533900" cy="162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 xmlns:m="http://schemas.openxmlformats.org/officeDocument/2006/math">
                    <m:r>
                      <a:rPr lang="en-US" sz="2800" i="1" smtClean="0">
                        <a:solidFill>
                          <a:srgbClr val="F86308"/>
                        </a:solidFill>
                        <a:latin typeface="Cambria Math"/>
                        <a:ea typeface="Cambria Math"/>
                      </a:rPr>
                      <m:t>⇒</m:t>
                    </m:r>
                    <m:r>
                      <a:rPr lang="en-US" sz="2800" b="0" i="1" smtClean="0">
                        <a:solidFill>
                          <a:srgbClr val="F86308"/>
                        </a:solidFill>
                        <a:latin typeface="Cambria Math"/>
                        <a:ea typeface="Cambria Math"/>
                      </a:rPr>
                      <m:t>𝑉𝑒𝑐𝑡</m:t>
                    </m:r>
                    <m:r>
                      <a:rPr lang="en-US" sz="2800" b="0" i="1" smtClean="0">
                        <a:solidFill>
                          <a:srgbClr val="F86308"/>
                        </a:solidFill>
                        <a:latin typeface="Cambria Math"/>
                        <a:ea typeface="Cambria Math"/>
                      </a:rPr>
                      <m:t>ơ  </m:t>
                    </m:r>
                  </m:oMath>
                </a14:m>
                <a:r>
                  <a:rPr lang="en-US" sz="2800" dirty="0" smtClean="0">
                    <a:solidFill>
                      <a:srgbClr val="F86308"/>
                    </a:solidFill>
                    <a:latin typeface="Times New Roman" pitchFamily="18" charset="0"/>
                    <a:cs typeface="Times New Roman" pitchFamily="18" charset="0"/>
                  </a:rPr>
                  <a:t>vận tốc trong chuyển động tròn đều luôn có phương tiếp tuyến với đường tròn quỹ đạo.</a:t>
                </a:r>
                <a:endParaRPr lang="en-US" sz="2800" dirty="0">
                  <a:solidFill>
                    <a:srgbClr val="F86308"/>
                  </a:solidFill>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33400" y="4800558"/>
                <a:ext cx="4533900" cy="1628860"/>
              </a:xfrm>
              <a:prstGeom prst="rect">
                <a:avLst/>
              </a:prstGeom>
              <a:blipFill>
                <a:blip r:embed="rId6"/>
                <a:stretch>
                  <a:fillRect l="-2826" t="-8955" r="-2826" b="-15672"/>
                </a:stretch>
              </a:blipFill>
              <a:ln>
                <a:noFill/>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6" grpId="0"/>
      <p:bldP spid="29" grpId="0" animBg="1"/>
      <p:bldP spid="32" grpId="0" animBg="1"/>
      <p:bldP spid="4" grpId="0" animBg="1"/>
      <p:bldP spid="12304" grpId="0"/>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1" name="Group 11"/>
          <p:cNvGrpSpPr>
            <a:grpSpLocks/>
          </p:cNvGrpSpPr>
          <p:nvPr/>
        </p:nvGrpSpPr>
        <p:grpSpPr bwMode="auto">
          <a:xfrm>
            <a:off x="7021438" y="3432223"/>
            <a:ext cx="660918" cy="830824"/>
            <a:chOff x="2426" y="2729"/>
            <a:chExt cx="400" cy="518"/>
          </a:xfrm>
        </p:grpSpPr>
        <p:sp>
          <p:nvSpPr>
            <p:cNvPr id="13340" name="Rectangle 12"/>
            <p:cNvSpPr>
              <a:spLocks noChangeArrowheads="1"/>
            </p:cNvSpPr>
            <p:nvPr/>
          </p:nvSpPr>
          <p:spPr bwMode="auto">
            <a:xfrm>
              <a:off x="2426" y="2729"/>
              <a:ext cx="370"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FF66"/>
                  </a:solidFill>
                  <a:miter lim="800000"/>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a:latin typeface="VNI-Helve" pitchFamily="2" charset="0"/>
                  <a:sym typeface="Symbol" pitchFamily="18" charset="2"/>
                </a:rPr>
                <a:t></a:t>
              </a:r>
              <a:r>
                <a:rPr lang="el-GR" sz="2800">
                  <a:latin typeface="Times New Roman" pitchFamily="18" charset="0"/>
                  <a:cs typeface="Times New Roman" pitchFamily="18" charset="0"/>
                  <a:sym typeface="Symbol" pitchFamily="18" charset="2"/>
                </a:rPr>
                <a:t>α</a:t>
              </a:r>
              <a:endParaRPr lang="el-GR" sz="2800" baseline="-25000">
                <a:latin typeface="Times New Roman" pitchFamily="18" charset="0"/>
                <a:cs typeface="Times New Roman" pitchFamily="18" charset="0"/>
              </a:endParaRPr>
            </a:p>
          </p:txBody>
        </p:sp>
        <p:sp>
          <p:nvSpPr>
            <p:cNvPr id="13341" name="Freeform 13"/>
            <p:cNvSpPr>
              <a:spLocks/>
            </p:cNvSpPr>
            <p:nvPr/>
          </p:nvSpPr>
          <p:spPr bwMode="auto">
            <a:xfrm>
              <a:off x="2434" y="3013"/>
              <a:ext cx="392" cy="234"/>
            </a:xfrm>
            <a:custGeom>
              <a:avLst/>
              <a:gdLst>
                <a:gd name="T0" fmla="*/ 201 w 392"/>
                <a:gd name="T1" fmla="*/ 237 h 237"/>
                <a:gd name="T2" fmla="*/ 392 w 392"/>
                <a:gd name="T3" fmla="*/ 119 h 237"/>
                <a:gd name="T4" fmla="*/ 377 w 392"/>
                <a:gd name="T5" fmla="*/ 96 h 237"/>
                <a:gd name="T6" fmla="*/ 359 w 392"/>
                <a:gd name="T7" fmla="*/ 72 h 237"/>
                <a:gd name="T8" fmla="*/ 336 w 392"/>
                <a:gd name="T9" fmla="*/ 54 h 237"/>
                <a:gd name="T10" fmla="*/ 305 w 392"/>
                <a:gd name="T11" fmla="*/ 32 h 237"/>
                <a:gd name="T12" fmla="*/ 272 w 392"/>
                <a:gd name="T13" fmla="*/ 17 h 237"/>
                <a:gd name="T14" fmla="*/ 243 w 392"/>
                <a:gd name="T15" fmla="*/ 6 h 237"/>
                <a:gd name="T16" fmla="*/ 210 w 392"/>
                <a:gd name="T17" fmla="*/ 0 h 237"/>
                <a:gd name="T18" fmla="*/ 182 w 392"/>
                <a:gd name="T19" fmla="*/ 5 h 237"/>
                <a:gd name="T20" fmla="*/ 143 w 392"/>
                <a:gd name="T21" fmla="*/ 9 h 237"/>
                <a:gd name="T22" fmla="*/ 120 w 392"/>
                <a:gd name="T23" fmla="*/ 15 h 237"/>
                <a:gd name="T24" fmla="*/ 96 w 392"/>
                <a:gd name="T25" fmla="*/ 26 h 237"/>
                <a:gd name="T26" fmla="*/ 74 w 392"/>
                <a:gd name="T27" fmla="*/ 38 h 237"/>
                <a:gd name="T28" fmla="*/ 57 w 392"/>
                <a:gd name="T29" fmla="*/ 51 h 237"/>
                <a:gd name="T30" fmla="*/ 39 w 392"/>
                <a:gd name="T31" fmla="*/ 66 h 237"/>
                <a:gd name="T32" fmla="*/ 29 w 392"/>
                <a:gd name="T33" fmla="*/ 77 h 237"/>
                <a:gd name="T34" fmla="*/ 17 w 392"/>
                <a:gd name="T35" fmla="*/ 93 h 237"/>
                <a:gd name="T36" fmla="*/ 8 w 392"/>
                <a:gd name="T37" fmla="*/ 105 h 237"/>
                <a:gd name="T38" fmla="*/ 0 w 392"/>
                <a:gd name="T39" fmla="*/ 117 h 237"/>
                <a:gd name="T40" fmla="*/ 201 w 392"/>
                <a:gd name="T41" fmla="*/ 237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2" h="237">
                  <a:moveTo>
                    <a:pt x="201" y="237"/>
                  </a:moveTo>
                  <a:lnTo>
                    <a:pt x="392" y="119"/>
                  </a:lnTo>
                  <a:lnTo>
                    <a:pt x="377" y="96"/>
                  </a:lnTo>
                  <a:lnTo>
                    <a:pt x="359" y="72"/>
                  </a:lnTo>
                  <a:lnTo>
                    <a:pt x="336" y="54"/>
                  </a:lnTo>
                  <a:lnTo>
                    <a:pt x="305" y="32"/>
                  </a:lnTo>
                  <a:lnTo>
                    <a:pt x="272" y="17"/>
                  </a:lnTo>
                  <a:lnTo>
                    <a:pt x="243" y="6"/>
                  </a:lnTo>
                  <a:lnTo>
                    <a:pt x="210" y="0"/>
                  </a:lnTo>
                  <a:lnTo>
                    <a:pt x="182" y="5"/>
                  </a:lnTo>
                  <a:lnTo>
                    <a:pt x="143" y="9"/>
                  </a:lnTo>
                  <a:lnTo>
                    <a:pt x="120" y="15"/>
                  </a:lnTo>
                  <a:lnTo>
                    <a:pt x="96" y="26"/>
                  </a:lnTo>
                  <a:lnTo>
                    <a:pt x="74" y="38"/>
                  </a:lnTo>
                  <a:lnTo>
                    <a:pt x="57" y="51"/>
                  </a:lnTo>
                  <a:lnTo>
                    <a:pt x="39" y="66"/>
                  </a:lnTo>
                  <a:lnTo>
                    <a:pt x="29" y="77"/>
                  </a:lnTo>
                  <a:lnTo>
                    <a:pt x="17" y="93"/>
                  </a:lnTo>
                  <a:lnTo>
                    <a:pt x="8" y="105"/>
                  </a:lnTo>
                  <a:lnTo>
                    <a:pt x="0" y="117"/>
                  </a:lnTo>
                  <a:lnTo>
                    <a:pt x="201" y="237"/>
                  </a:lnTo>
                  <a:close/>
                </a:path>
              </a:pathLst>
            </a:custGeom>
            <a:solidFill>
              <a:srgbClr val="FF0066"/>
            </a:solidFill>
            <a:ln w="3175" cap="flat" cmpd="sng">
              <a:solidFill>
                <a:srgbClr val="FFFF66"/>
              </a:solidFill>
              <a:prstDash val="solid"/>
              <a:round/>
              <a:headEnd type="none" w="sm" len="sm"/>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3317" name="Line 37"/>
          <p:cNvSpPr>
            <a:spLocks noChangeShapeType="1"/>
          </p:cNvSpPr>
          <p:nvPr/>
        </p:nvSpPr>
        <p:spPr bwMode="auto">
          <a:xfrm rot="856055" flipV="1">
            <a:off x="6229278" y="4165653"/>
            <a:ext cx="1003300" cy="10033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FFCC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18" name="Line 38"/>
          <p:cNvSpPr>
            <a:spLocks noChangeShapeType="1"/>
          </p:cNvSpPr>
          <p:nvPr/>
        </p:nvSpPr>
        <p:spPr bwMode="auto">
          <a:xfrm rot="856055" flipV="1">
            <a:off x="7448478" y="3451278"/>
            <a:ext cx="1003300" cy="10033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FFCC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19" name="Line 39"/>
          <p:cNvSpPr>
            <a:spLocks noChangeShapeType="1"/>
          </p:cNvSpPr>
          <p:nvPr/>
        </p:nvSpPr>
        <p:spPr bwMode="auto">
          <a:xfrm rot="856055" flipV="1">
            <a:off x="7453240" y="3446515"/>
            <a:ext cx="1003300" cy="10033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20" name="Line 40"/>
          <p:cNvSpPr>
            <a:spLocks noChangeShapeType="1"/>
          </p:cNvSpPr>
          <p:nvPr/>
        </p:nvSpPr>
        <p:spPr bwMode="auto">
          <a:xfrm rot="856055" flipV="1">
            <a:off x="6229278" y="4165653"/>
            <a:ext cx="1003300" cy="10033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FFCC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21" name="Line 41"/>
          <p:cNvSpPr>
            <a:spLocks noChangeShapeType="1"/>
          </p:cNvSpPr>
          <p:nvPr/>
        </p:nvSpPr>
        <p:spPr bwMode="auto">
          <a:xfrm rot="856055" flipV="1">
            <a:off x="4500563" y="2420938"/>
            <a:ext cx="1003300" cy="10033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FFCC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22" name="Line 42"/>
          <p:cNvSpPr>
            <a:spLocks noChangeShapeType="1"/>
          </p:cNvSpPr>
          <p:nvPr/>
        </p:nvSpPr>
        <p:spPr bwMode="auto">
          <a:xfrm rot="856055" flipV="1">
            <a:off x="6226103" y="4156128"/>
            <a:ext cx="1003300" cy="10033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FFCC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1025" name="Text Box 65"/>
          <p:cNvSpPr txBox="1">
            <a:spLocks noChangeArrowheads="1"/>
          </p:cNvSpPr>
          <p:nvPr/>
        </p:nvSpPr>
        <p:spPr bwMode="auto">
          <a:xfrm>
            <a:off x="7740578" y="3589390"/>
            <a:ext cx="4333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a:latin typeface="Times New Roman" pitchFamily="18" charset="0"/>
                <a:cs typeface="Times New Roman" pitchFamily="18" charset="0"/>
              </a:rPr>
              <a:t>r</a:t>
            </a:r>
          </a:p>
        </p:txBody>
      </p:sp>
      <p:sp>
        <p:nvSpPr>
          <p:cNvPr id="41028" name="Text Box 68"/>
          <p:cNvSpPr txBox="1">
            <a:spLocks noChangeArrowheads="1"/>
          </p:cNvSpPr>
          <p:nvPr/>
        </p:nvSpPr>
        <p:spPr bwMode="auto">
          <a:xfrm>
            <a:off x="8605765" y="3014715"/>
            <a:ext cx="503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a:latin typeface="Times New Roman" pitchFamily="18" charset="0"/>
                <a:cs typeface="Times New Roman" pitchFamily="18" charset="0"/>
              </a:rPr>
              <a:t>M</a:t>
            </a:r>
          </a:p>
        </p:txBody>
      </p:sp>
      <p:sp>
        <p:nvSpPr>
          <p:cNvPr id="13325" name="AutoShape 88"/>
          <p:cNvSpPr>
            <a:spLocks noChangeArrowheads="1"/>
          </p:cNvSpPr>
          <p:nvPr/>
        </p:nvSpPr>
        <p:spPr bwMode="auto">
          <a:xfrm rot="-1037985">
            <a:off x="5966233" y="2866316"/>
            <a:ext cx="2808406" cy="291141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702" y="10800"/>
                </a:moveTo>
                <a:cubicBezTo>
                  <a:pt x="10702" y="10854"/>
                  <a:pt x="10746" y="10898"/>
                  <a:pt x="10800" y="10898"/>
                </a:cubicBezTo>
                <a:cubicBezTo>
                  <a:pt x="10854" y="10898"/>
                  <a:pt x="10898" y="10854"/>
                  <a:pt x="10898" y="10800"/>
                </a:cubicBezTo>
                <a:cubicBezTo>
                  <a:pt x="10898" y="10746"/>
                  <a:pt x="10854" y="10702"/>
                  <a:pt x="10800" y="10702"/>
                </a:cubicBezTo>
                <a:cubicBezTo>
                  <a:pt x="10746" y="10702"/>
                  <a:pt x="10702" y="10746"/>
                  <a:pt x="10702" y="10800"/>
                </a:cubicBezTo>
                <a:close/>
              </a:path>
            </a:pathLst>
          </a:custGeom>
          <a:noFill/>
          <a:ln w="38100">
            <a:solidFill>
              <a:srgbClr val="FF99FF"/>
            </a:solidFill>
            <a:round/>
            <a:headEnd type="none" w="sm" len="sm"/>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1053" name="Group 93"/>
          <p:cNvGrpSpPr>
            <a:grpSpLocks/>
          </p:cNvGrpSpPr>
          <p:nvPr/>
        </p:nvGrpSpPr>
        <p:grpSpPr bwMode="auto">
          <a:xfrm>
            <a:off x="6324601" y="3435540"/>
            <a:ext cx="2115171" cy="1665150"/>
            <a:chOff x="2148" y="2883"/>
            <a:chExt cx="1479" cy="1142"/>
          </a:xfrm>
        </p:grpSpPr>
        <p:sp>
          <p:nvSpPr>
            <p:cNvPr id="13335" name="Line 94"/>
            <p:cNvSpPr>
              <a:spLocks noChangeShapeType="1"/>
            </p:cNvSpPr>
            <p:nvPr/>
          </p:nvSpPr>
          <p:spPr bwMode="auto">
            <a:xfrm rot="856055" flipV="1">
              <a:off x="2973" y="2883"/>
              <a:ext cx="654" cy="657"/>
            </a:xfrm>
            <a:prstGeom prst="line">
              <a:avLst/>
            </a:prstGeom>
            <a:noFill/>
            <a:ln w="38100">
              <a:solidFill>
                <a:schemeClr val="tx1"/>
              </a:solidFill>
              <a:round/>
              <a:headEnd type="oval" w="med" len="me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36" name="Line 95"/>
            <p:cNvSpPr>
              <a:spLocks noChangeShapeType="1"/>
            </p:cNvSpPr>
            <p:nvPr/>
          </p:nvSpPr>
          <p:spPr bwMode="auto">
            <a:xfrm rot="856055" flipV="1">
              <a:off x="2148" y="3393"/>
              <a:ext cx="632" cy="632"/>
            </a:xfrm>
            <a:prstGeom prst="line">
              <a:avLst/>
            </a:prstGeom>
            <a:noFill/>
            <a:ln w="38100">
              <a:solidFill>
                <a:schemeClr val="bg1"/>
              </a:solidFill>
              <a:round/>
              <a:headEnd type="oval" w="med" len="me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3327" name="Oval 110"/>
          <p:cNvSpPr>
            <a:spLocks noChangeArrowheads="1"/>
          </p:cNvSpPr>
          <p:nvPr/>
        </p:nvSpPr>
        <p:spPr bwMode="auto">
          <a:xfrm>
            <a:off x="7329055" y="418629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8" name="Rectangle 111"/>
          <p:cNvSpPr>
            <a:spLocks noChangeArrowheads="1"/>
          </p:cNvSpPr>
          <p:nvPr/>
        </p:nvSpPr>
        <p:spPr bwMode="auto">
          <a:xfrm>
            <a:off x="7021440" y="4381553"/>
            <a:ext cx="496888"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FF66"/>
                </a:solidFill>
                <a:miter lim="800000"/>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a:latin typeface="Times New Roman" pitchFamily="18" charset="0"/>
                <a:cs typeface="Times New Roman" pitchFamily="18" charset="0"/>
                <a:sym typeface="Symbol" pitchFamily="18" charset="2"/>
              </a:rPr>
              <a:t>O</a:t>
            </a:r>
          </a:p>
        </p:txBody>
      </p:sp>
      <p:sp>
        <p:nvSpPr>
          <p:cNvPr id="13331" name="TextBox 22"/>
          <p:cNvSpPr txBox="1">
            <a:spLocks noChangeArrowheads="1"/>
          </p:cNvSpPr>
          <p:nvPr/>
        </p:nvSpPr>
        <p:spPr bwMode="auto">
          <a:xfrm>
            <a:off x="1516506" y="360362"/>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dirty="0">
                <a:solidFill>
                  <a:srgbClr val="F86308"/>
                </a:solidFill>
                <a:latin typeface="Times New Roman" pitchFamily="18" charset="0"/>
                <a:cs typeface="Times New Roman" pitchFamily="18" charset="0"/>
              </a:rPr>
              <a:t>BÀI 5: </a:t>
            </a:r>
            <a:r>
              <a:rPr lang="en-US" sz="2800" b="1" dirty="0">
                <a:solidFill>
                  <a:srgbClr val="F86308"/>
                </a:solidFill>
                <a:latin typeface="Times New Roman" pitchFamily="18" charset="0"/>
                <a:cs typeface="Times New Roman" pitchFamily="18" charset="0"/>
              </a:rPr>
              <a:t>CHUYỂN </a:t>
            </a:r>
            <a:r>
              <a:rPr lang="vi-VN" sz="2800" b="1" dirty="0">
                <a:solidFill>
                  <a:srgbClr val="F86308"/>
                </a:solidFill>
                <a:latin typeface="Times New Roman" pitchFamily="18" charset="0"/>
                <a:cs typeface="Times New Roman" pitchFamily="18" charset="0"/>
              </a:rPr>
              <a:t>ĐỘNG TRÒN ĐỀU</a:t>
            </a:r>
            <a:r>
              <a:rPr lang="en-US" sz="2800" b="1" dirty="0">
                <a:solidFill>
                  <a:srgbClr val="F86308"/>
                </a:solidFill>
                <a:latin typeface="Times New Roman" pitchFamily="18" charset="0"/>
                <a:cs typeface="Times New Roman" pitchFamily="18" charset="0"/>
              </a:rPr>
              <a:t> </a:t>
            </a:r>
          </a:p>
        </p:txBody>
      </p:sp>
      <p:sp>
        <p:nvSpPr>
          <p:cNvPr id="13332" name="Text Box 4"/>
          <p:cNvSpPr txBox="1">
            <a:spLocks noChangeArrowheads="1"/>
          </p:cNvSpPr>
          <p:nvPr/>
        </p:nvSpPr>
        <p:spPr bwMode="auto">
          <a:xfrm>
            <a:off x="510200" y="892752"/>
            <a:ext cx="67754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a:solidFill>
                  <a:schemeClr val="accent3"/>
                </a:solidFill>
                <a:latin typeface="Times New Roman" pitchFamily="18" charset="0"/>
                <a:cs typeface="Times New Roman" pitchFamily="18" charset="0"/>
              </a:rPr>
              <a:t>II. </a:t>
            </a:r>
            <a:r>
              <a:rPr lang="en-US" sz="2800" b="1" u="sng" dirty="0">
                <a:solidFill>
                  <a:schemeClr val="accent3"/>
                </a:solidFill>
                <a:latin typeface="Times New Roman" pitchFamily="18" charset="0"/>
                <a:cs typeface="Times New Roman" pitchFamily="18" charset="0"/>
              </a:rPr>
              <a:t>TỐC ĐỘ DÀI VÀTỐC ĐỘ GÓC</a:t>
            </a:r>
          </a:p>
        </p:txBody>
      </p:sp>
      <p:sp>
        <p:nvSpPr>
          <p:cNvPr id="35" name="Text Box 5"/>
          <p:cNvSpPr txBox="1">
            <a:spLocks noChangeArrowheads="1"/>
          </p:cNvSpPr>
          <p:nvPr/>
        </p:nvSpPr>
        <p:spPr bwMode="auto">
          <a:xfrm>
            <a:off x="618215" y="1367999"/>
            <a:ext cx="7364412"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u="sng" dirty="0" smtClean="0">
                <a:solidFill>
                  <a:schemeClr val="accent3"/>
                </a:solidFill>
                <a:latin typeface="Times New Roman" pitchFamily="18" charset="0"/>
                <a:cs typeface="Times New Roman" pitchFamily="18" charset="0"/>
              </a:rPr>
              <a:t>3. Tốc độ góc. Chu kì. Tần số</a:t>
            </a:r>
          </a:p>
          <a:p>
            <a:pPr eaLnBrk="1" hangingPunct="1">
              <a:defRPr/>
            </a:pPr>
            <a:r>
              <a:rPr lang="en-US" sz="2800" b="1" u="sng" dirty="0" smtClean="0">
                <a:solidFill>
                  <a:schemeClr val="accent3"/>
                </a:solidFill>
                <a:latin typeface="Times New Roman" pitchFamily="18" charset="0"/>
                <a:cs typeface="Times New Roman" pitchFamily="18" charset="0"/>
              </a:rPr>
              <a:t>a) Tốc độ góc</a:t>
            </a:r>
          </a:p>
        </p:txBody>
      </p:sp>
      <p:sp>
        <p:nvSpPr>
          <p:cNvPr id="2" name="TextBox 1"/>
          <p:cNvSpPr txBox="1"/>
          <p:nvPr/>
        </p:nvSpPr>
        <p:spPr>
          <a:xfrm>
            <a:off x="246280" y="2441796"/>
            <a:ext cx="5134407" cy="2677656"/>
          </a:xfrm>
          <a:prstGeom prst="rect">
            <a:avLst/>
          </a:prstGeom>
          <a:noFill/>
        </p:spPr>
        <p:txBody>
          <a:bodyPr wrap="square" rtlCol="0">
            <a:spAutoFit/>
          </a:bodyPr>
          <a:lstStyle/>
          <a:p>
            <a:pPr algn="just"/>
            <a:r>
              <a:rPr lang="en-US" sz="2800" dirty="0">
                <a:solidFill>
                  <a:srgbClr val="FF33CC"/>
                </a:solidFill>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Tốc độ góc của chuyển động tròn là đại lượng đo bằng góc mà bán kính OM quét được trong một đơn vị thời gian. Tốc độ góc của chuyển động tròn đều là đại lượng không đổi. </a:t>
            </a:r>
          </a:p>
        </p:txBody>
      </p:sp>
      <mc:AlternateContent xmlns:mc="http://schemas.openxmlformats.org/markup-compatibility/2006">
        <mc:Choice xmlns:a14="http://schemas.microsoft.com/office/drawing/2010/main" xmlns="" Requires="a14">
          <p:sp>
            <p:nvSpPr>
              <p:cNvPr id="31" name="Rectangle 30"/>
              <p:cNvSpPr/>
              <p:nvPr/>
            </p:nvSpPr>
            <p:spPr>
              <a:xfrm>
                <a:off x="914399" y="5175702"/>
                <a:ext cx="2247789" cy="1243982"/>
              </a:xfrm>
              <a:prstGeom prst="rect">
                <a:avLst/>
              </a:prstGeom>
              <a:solidFill>
                <a:schemeClr val="tx2">
                  <a:lumMod val="60000"/>
                  <a:lumOff val="40000"/>
                </a:schemeClr>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1" i="1" smtClean="0">
                          <a:latin typeface="Cambria Math"/>
                          <a:ea typeface="Cambria Math"/>
                        </a:rPr>
                        <m:t>𝝎</m:t>
                      </m:r>
                      <m:r>
                        <a:rPr lang="en-US" sz="4000" b="1" i="1" smtClean="0">
                          <a:latin typeface="Cambria Math"/>
                        </a:rPr>
                        <m:t>=</m:t>
                      </m:r>
                      <m:f>
                        <m:fPr>
                          <m:ctrlPr>
                            <a:rPr lang="en-US" sz="4000" b="1" i="1" smtClean="0">
                              <a:latin typeface="Cambria Math" panose="02040503050406030204" pitchFamily="18" charset="0"/>
                            </a:rPr>
                          </m:ctrlPr>
                        </m:fPr>
                        <m:num>
                          <m:r>
                            <a:rPr lang="en-US" sz="4000" b="1" i="1" smtClean="0">
                              <a:latin typeface="Cambria Math"/>
                              <a:ea typeface="Cambria Math"/>
                            </a:rPr>
                            <m:t>∆</m:t>
                          </m:r>
                          <m:r>
                            <a:rPr lang="en-US" sz="4000" b="1" i="1" smtClean="0">
                              <a:latin typeface="Cambria Math"/>
                              <a:ea typeface="Cambria Math"/>
                            </a:rPr>
                            <m:t>𝜶</m:t>
                          </m:r>
                        </m:num>
                        <m:den>
                          <m:r>
                            <a:rPr lang="en-US" sz="4000" b="1" i="1" smtClean="0">
                              <a:latin typeface="Cambria Math"/>
                              <a:ea typeface="Cambria Math"/>
                            </a:rPr>
                            <m:t>∆</m:t>
                          </m:r>
                          <m:r>
                            <a:rPr lang="en-US" sz="4000" b="1" i="1" smtClean="0">
                              <a:latin typeface="Cambria Math"/>
                              <a:ea typeface="Cambria Math"/>
                            </a:rPr>
                            <m:t>𝒕</m:t>
                          </m:r>
                        </m:den>
                      </m:f>
                    </m:oMath>
                  </m:oMathPara>
                </a14:m>
                <a:endParaRPr lang="en-US" sz="4000" b="1" dirty="0"/>
              </a:p>
            </p:txBody>
          </p:sp>
        </mc:Choice>
        <mc:Fallback>
          <p:sp>
            <p:nvSpPr>
              <p:cNvPr id="31" name="Rectangle 30"/>
              <p:cNvSpPr>
                <a:spLocks noRot="1" noChangeAspect="1" noMove="1" noResize="1" noEditPoints="1" noAdjustHandles="1" noChangeArrowheads="1" noChangeShapeType="1" noTextEdit="1"/>
              </p:cNvSpPr>
              <p:nvPr/>
            </p:nvSpPr>
            <p:spPr>
              <a:xfrm>
                <a:off x="914399" y="5175702"/>
                <a:ext cx="2247789" cy="1243982"/>
              </a:xfrm>
              <a:prstGeom prst="rect">
                <a:avLst/>
              </a:prstGeom>
              <a:blipFill rotWithShape="1">
                <a:blip r:embed="rId3"/>
                <a:stretch>
                  <a:fillRect/>
                </a:stretch>
              </a:blipFill>
              <a:ln>
                <a:solidFill>
                  <a:srgbClr val="3399FF"/>
                </a:solidFill>
              </a:ln>
            </p:spPr>
            <p:txBody>
              <a:bodyPr/>
              <a:lstStyle/>
              <a:p>
                <a:r>
                  <a:rPr lang="en-US">
                    <a:noFill/>
                  </a:rPr>
                  <a:t> </a:t>
                </a:r>
              </a:p>
            </p:txBody>
          </p:sp>
        </mc:Fallback>
      </mc:AlternateContent>
      <p:sp>
        <p:nvSpPr>
          <p:cNvPr id="33" name="TextBox 32"/>
          <p:cNvSpPr txBox="1"/>
          <p:nvPr/>
        </p:nvSpPr>
        <p:spPr>
          <a:xfrm>
            <a:off x="3320293" y="5746985"/>
            <a:ext cx="5809384"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rađian</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trên</a:t>
            </a:r>
            <a:r>
              <a:rPr lang="en-US" sz="2800" smtClean="0">
                <a:latin typeface="Times New Roman" pitchFamily="18" charset="0"/>
                <a:cs typeface="Times New Roman" pitchFamily="18" charset="0"/>
              </a:rPr>
              <a:t> giây</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(rad/s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7200000">
                                      <p:cBhvr>
                                        <p:cTn id="6" dur="5000" fill="hold"/>
                                        <p:tgtEl>
                                          <p:spTgt spid="4105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40971"/>
                                        </p:tgtEl>
                                        <p:attrNameLst>
                                          <p:attrName>style.visibility</p:attrName>
                                        </p:attrNameLst>
                                      </p:cBhvr>
                                      <p:to>
                                        <p:strVal val="visible"/>
                                      </p:to>
                                    </p:set>
                                    <p:animEffect transition="in" filter="fade">
                                      <p:cBhvr>
                                        <p:cTn id="9" dur="5000"/>
                                        <p:tgtEl>
                                          <p:spTgt spid="40971"/>
                                        </p:tgtEl>
                                      </p:cBhvr>
                                    </p:animEffect>
                                  </p:childTnLst>
                                </p:cTn>
                              </p:par>
                              <p:par>
                                <p:cTn id="10" presetID="35" presetClass="path" presetSubtype="0" accel="50000" decel="50000" fill="hold" grpId="0" nodeType="withEffect">
                                  <p:stCondLst>
                                    <p:cond delay="0"/>
                                  </p:stCondLst>
                                  <p:childTnLst>
                                    <p:animMotion origin="layout" path="M -4.72222E-6 -7.40741E-7 L -0.17309 0.02986 " pathEditMode="relative" rAng="0" ptsTypes="AA">
                                      <p:cBhvr>
                                        <p:cTn id="11" dur="8000" fill="hold"/>
                                        <p:tgtEl>
                                          <p:spTgt spid="41025"/>
                                        </p:tgtEl>
                                        <p:attrNameLst>
                                          <p:attrName>ppt_x</p:attrName>
                                          <p:attrName>ppt_y</p:attrName>
                                        </p:attrNameLst>
                                      </p:cBhvr>
                                      <p:rCtr x="-8663" y="1481"/>
                                    </p:animMotion>
                                  </p:childTnLst>
                                </p:cTn>
                              </p:par>
                              <p:par>
                                <p:cTn id="12" presetID="0" presetClass="path" presetSubtype="0" accel="50000" decel="50000" fill="hold" grpId="0" nodeType="withEffect">
                                  <p:stCondLst>
                                    <p:cond delay="0"/>
                                  </p:stCondLst>
                                  <p:childTnLst>
                                    <p:animMotion origin="layout" path="M 1.11111E-6 7.03704E-6 C -0.05278 -0.04652 -0.10555 -0.09282 -0.1625 -0.09073 C -0.21944 -0.08865 -0.3118 -0.00439 -0.34167 0.01297 " pathEditMode="relative" ptsTypes="aaA">
                                      <p:cBhvr>
                                        <p:cTn id="13" dur="5000" fill="hold"/>
                                        <p:tgtEl>
                                          <p:spTgt spid="41028"/>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5" grpId="0"/>
      <p:bldP spid="41028" grpId="0"/>
      <p:bldP spid="2" grpId="0"/>
      <p:bldP spid="31"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1606550" y="317490"/>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dirty="0">
                <a:solidFill>
                  <a:srgbClr val="FF0000"/>
                </a:solidFill>
                <a:latin typeface="Times New Roman" pitchFamily="18" charset="0"/>
                <a:cs typeface="Times New Roman" pitchFamily="18" charset="0"/>
              </a:rPr>
              <a:t>BÀI 5: </a:t>
            </a:r>
            <a:r>
              <a:rPr lang="en-US" sz="2800" b="1" dirty="0">
                <a:solidFill>
                  <a:srgbClr val="FF0000"/>
                </a:solidFill>
                <a:latin typeface="Times New Roman" pitchFamily="18" charset="0"/>
                <a:cs typeface="Times New Roman" pitchFamily="18" charset="0"/>
              </a:rPr>
              <a:t>CHUYỂN </a:t>
            </a:r>
            <a:r>
              <a:rPr lang="vi-VN" sz="2800" b="1" dirty="0">
                <a:solidFill>
                  <a:srgbClr val="FF0000"/>
                </a:solidFill>
                <a:latin typeface="Times New Roman" pitchFamily="18" charset="0"/>
                <a:cs typeface="Times New Roman" pitchFamily="18" charset="0"/>
              </a:rPr>
              <a:t>ĐỘNG TRÒN ĐỀU</a:t>
            </a:r>
            <a:r>
              <a:rPr lang="en-US" sz="2800" b="1" dirty="0">
                <a:solidFill>
                  <a:srgbClr val="FF0000"/>
                </a:solidFill>
                <a:latin typeface="Times New Roman" pitchFamily="18" charset="0"/>
                <a:cs typeface="Times New Roman" pitchFamily="18" charset="0"/>
              </a:rPr>
              <a:t> </a:t>
            </a:r>
          </a:p>
        </p:txBody>
      </p:sp>
      <p:sp>
        <p:nvSpPr>
          <p:cNvPr id="4" name="Text Box 4"/>
          <p:cNvSpPr txBox="1">
            <a:spLocks noChangeArrowheads="1"/>
          </p:cNvSpPr>
          <p:nvPr/>
        </p:nvSpPr>
        <p:spPr bwMode="auto">
          <a:xfrm>
            <a:off x="594986" y="849880"/>
            <a:ext cx="67754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a:solidFill>
                  <a:schemeClr val="accent3"/>
                </a:solidFill>
                <a:latin typeface="Times New Roman" pitchFamily="18" charset="0"/>
                <a:cs typeface="Times New Roman" pitchFamily="18" charset="0"/>
              </a:rPr>
              <a:t>II. </a:t>
            </a:r>
            <a:r>
              <a:rPr lang="en-US" sz="2800" b="1" u="sng" dirty="0">
                <a:solidFill>
                  <a:schemeClr val="accent3"/>
                </a:solidFill>
                <a:latin typeface="Times New Roman" pitchFamily="18" charset="0"/>
                <a:cs typeface="Times New Roman" pitchFamily="18" charset="0"/>
              </a:rPr>
              <a:t>TỐC ĐỘ DÀI VÀTỐC ĐỘ GÓC</a:t>
            </a:r>
          </a:p>
        </p:txBody>
      </p:sp>
      <p:sp>
        <p:nvSpPr>
          <p:cNvPr id="5" name="Text Box 5"/>
          <p:cNvSpPr txBox="1">
            <a:spLocks noChangeArrowheads="1"/>
          </p:cNvSpPr>
          <p:nvPr/>
        </p:nvSpPr>
        <p:spPr bwMode="auto">
          <a:xfrm>
            <a:off x="710198" y="1394545"/>
            <a:ext cx="7364412"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u="sng" dirty="0" smtClean="0">
                <a:solidFill>
                  <a:schemeClr val="accent3"/>
                </a:solidFill>
                <a:latin typeface="Times New Roman" pitchFamily="18" charset="0"/>
                <a:cs typeface="Times New Roman" pitchFamily="18" charset="0"/>
              </a:rPr>
              <a:t>3. Tốc độ góc. Chu kì. Tần số</a:t>
            </a:r>
          </a:p>
          <a:p>
            <a:pPr eaLnBrk="1" hangingPunct="1">
              <a:defRPr/>
            </a:pPr>
            <a:r>
              <a:rPr lang="en-US" sz="2800" b="1" u="sng" dirty="0" smtClean="0">
                <a:solidFill>
                  <a:schemeClr val="accent3"/>
                </a:solidFill>
                <a:latin typeface="Times New Roman" pitchFamily="18" charset="0"/>
                <a:cs typeface="Times New Roman" pitchFamily="18" charset="0"/>
              </a:rPr>
              <a:t>b) Chu kì</a:t>
            </a:r>
          </a:p>
        </p:txBody>
      </p:sp>
      <p:sp>
        <p:nvSpPr>
          <p:cNvPr id="2" name="TextBox 1"/>
          <p:cNvSpPr txBox="1"/>
          <p:nvPr/>
        </p:nvSpPr>
        <p:spPr>
          <a:xfrm>
            <a:off x="785257" y="2348633"/>
            <a:ext cx="7671802" cy="954107"/>
          </a:xfrm>
          <a:prstGeom prst="rect">
            <a:avLst/>
          </a:prstGeom>
          <a:noFill/>
        </p:spPr>
        <p:txBody>
          <a:bodyPr wrap="square" rtlCol="0">
            <a:spAutoFit/>
          </a:bodyPr>
          <a:lstStyle/>
          <a:p>
            <a:r>
              <a:rPr lang="en-US" sz="2800" smtClean="0">
                <a:latin typeface="Times New Roman" pitchFamily="18" charset="0"/>
                <a:cs typeface="Times New Roman" pitchFamily="18" charset="0"/>
              </a:rPr>
              <a:t>Chu kì T của chuyển động tròn đều là thời gian để vật đi được một vòng.</a:t>
            </a:r>
            <a:endParaRPr lang="en-US" sz="280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8" name="Rectangle 7"/>
              <p:cNvSpPr/>
              <p:nvPr/>
            </p:nvSpPr>
            <p:spPr>
              <a:xfrm>
                <a:off x="1287517" y="3377594"/>
                <a:ext cx="2286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T</a:t>
                </a:r>
                <a:r>
                  <a:rPr lang="en-US" sz="3200" smtClean="0">
                    <a:solidFill>
                      <a:schemeClr val="tx1"/>
                    </a:solidFill>
                  </a:rPr>
                  <a:t>= </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a:rPr>
                          <m:t>2</m:t>
                        </m:r>
                        <m:r>
                          <a:rPr lang="en-US" sz="3200" b="0" i="1" smtClean="0">
                            <a:solidFill>
                              <a:schemeClr val="tx1"/>
                            </a:solidFill>
                            <a:latin typeface="Cambria Math"/>
                            <a:ea typeface="Cambria Math"/>
                          </a:rPr>
                          <m:t>𝜋</m:t>
                        </m:r>
                      </m:num>
                      <m:den>
                        <m:r>
                          <a:rPr lang="en-US" sz="3200" i="1" smtClean="0">
                            <a:solidFill>
                              <a:schemeClr val="tx1"/>
                            </a:solidFill>
                            <a:latin typeface="Cambria Math"/>
                            <a:ea typeface="Cambria Math"/>
                          </a:rPr>
                          <m:t>𝜔</m:t>
                        </m:r>
                      </m:den>
                    </m:f>
                  </m:oMath>
                </a14:m>
                <a:r>
                  <a:rPr lang="en-US" sz="3200" smtClean="0">
                    <a:solidFill>
                      <a:schemeClr val="tx1"/>
                    </a:solidFill>
                  </a:rPr>
                  <a:t/>
                </a:r>
                <a:endParaRPr lang="en-US" sz="3200">
                  <a:solidFill>
                    <a:schemeClr val="tx1"/>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1287517" y="3377594"/>
                <a:ext cx="2286000" cy="914400"/>
              </a:xfrm>
              <a:prstGeom prst="rect">
                <a:avLst/>
              </a:prstGeom>
              <a:blipFill rotWithShape="1">
                <a:blip r:embed="rId2"/>
                <a:stretch>
                  <a:fillRect b="-3247"/>
                </a:stretch>
              </a:blipFill>
            </p:spPr>
            <p:txBody>
              <a:bodyPr/>
              <a:lstStyle/>
              <a:p>
                <a:r>
                  <a:rPr lang="en-US">
                    <a:noFill/>
                  </a:rPr>
                  <a:t> </a:t>
                </a:r>
              </a:p>
            </p:txBody>
          </p:sp>
        </mc:Fallback>
      </mc:AlternateContent>
      <p:sp>
        <p:nvSpPr>
          <p:cNvPr id="9" name="TextBox 8"/>
          <p:cNvSpPr txBox="1"/>
          <p:nvPr/>
        </p:nvSpPr>
        <p:spPr>
          <a:xfrm>
            <a:off x="4191000" y="3604716"/>
            <a:ext cx="30480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Đơn vị: giây (s)</a:t>
            </a:r>
            <a:endParaRPr lang="en-US" sz="2800">
              <a:latin typeface="Times New Roman" pitchFamily="18" charset="0"/>
              <a:cs typeface="Times New Roman" pitchFamily="18" charset="0"/>
            </a:endParaRPr>
          </a:p>
        </p:txBody>
      </p:sp>
      <p:sp>
        <p:nvSpPr>
          <p:cNvPr id="10" name="TextBox 9"/>
          <p:cNvSpPr txBox="1"/>
          <p:nvPr/>
        </p:nvSpPr>
        <p:spPr>
          <a:xfrm>
            <a:off x="621262" y="4410055"/>
            <a:ext cx="8433802" cy="2246769"/>
          </a:xfrm>
          <a:prstGeom prst="rect">
            <a:avLst/>
          </a:prstGeom>
          <a:noFill/>
        </p:spPr>
        <p:txBody>
          <a:bodyPr wrap="square" rtlCol="0">
            <a:spAutoFit/>
          </a:bodyPr>
          <a:lstStyle/>
          <a:p>
            <a:r>
              <a:rPr lang="en-US" sz="2800" smtClean="0">
                <a:latin typeface="Times New Roman" pitchFamily="18" charset="0"/>
                <a:cs typeface="Times New Roman" pitchFamily="18" charset="0"/>
              </a:rPr>
              <a:t>Ví dụ: + Chu kì của kim giây là 60s.+ Chu kì của kim phút là 60 phút.</a:t>
            </a:r>
          </a:p>
          <a:p>
            <a:r>
              <a:rPr lang="en-US" sz="2800" smtClean="0">
                <a:latin typeface="Times New Roman" pitchFamily="18" charset="0"/>
                <a:cs typeface="Times New Roman" pitchFamily="18" charset="0"/>
              </a:rPr>
              <a:t>+ Chu kì của kim giờ  là 12h.</a:t>
            </a:r>
          </a:p>
          <a:p>
            <a:r>
              <a:rPr lang="en-US" sz="2800" smtClean="0">
                <a:latin typeface="Times New Roman" pitchFamily="18" charset="0"/>
                <a:cs typeface="Times New Roman" pitchFamily="18" charset="0"/>
              </a:rPr>
              <a:t>+ Chu kì quay của Trái Đất quanh trục là 24h.</a:t>
            </a:r>
          </a:p>
          <a:p>
            <a:r>
              <a:rPr lang="en-US" sz="2800" smtClean="0">
                <a:latin typeface="Times New Roman" pitchFamily="18" charset="0"/>
                <a:cs typeface="Times New Roman" pitchFamily="18" charset="0"/>
              </a:rPr>
              <a:t>+ Chu kì quay của Trái Đất quanh MT là 365,25 ngày</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xmlns="" val="35100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1606550" y="317490"/>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a:solidFill>
                  <a:srgbClr val="FF0000"/>
                </a:solidFill>
                <a:latin typeface="Times New Roman" pitchFamily="18" charset="0"/>
                <a:cs typeface="Times New Roman" pitchFamily="18" charset="0"/>
              </a:rPr>
              <a:t>BÀI 5: </a:t>
            </a:r>
            <a:r>
              <a:rPr lang="en-US" sz="2800" b="1">
                <a:solidFill>
                  <a:srgbClr val="FF0000"/>
                </a:solidFill>
                <a:latin typeface="Times New Roman" pitchFamily="18" charset="0"/>
                <a:cs typeface="Times New Roman" pitchFamily="18" charset="0"/>
              </a:rPr>
              <a:t>CHUYỂN </a:t>
            </a:r>
            <a:r>
              <a:rPr lang="vi-VN" sz="2800" b="1">
                <a:solidFill>
                  <a:srgbClr val="FF0000"/>
                </a:solidFill>
                <a:latin typeface="Times New Roman" pitchFamily="18" charset="0"/>
                <a:cs typeface="Times New Roman" pitchFamily="18" charset="0"/>
              </a:rPr>
              <a:t>ĐỘNG TRÒN ĐỀU</a:t>
            </a:r>
            <a:r>
              <a:rPr lang="en-US" sz="2800" b="1">
                <a:solidFill>
                  <a:srgbClr val="FF0000"/>
                </a:solidFill>
                <a:latin typeface="Times New Roman" pitchFamily="18" charset="0"/>
                <a:cs typeface="Times New Roman" pitchFamily="18" charset="0"/>
              </a:rPr>
              <a:t> </a:t>
            </a:r>
          </a:p>
        </p:txBody>
      </p:sp>
      <p:sp>
        <p:nvSpPr>
          <p:cNvPr id="4" name="Text Box 4"/>
          <p:cNvSpPr txBox="1">
            <a:spLocks noChangeArrowheads="1"/>
          </p:cNvSpPr>
          <p:nvPr/>
        </p:nvSpPr>
        <p:spPr bwMode="auto">
          <a:xfrm>
            <a:off x="594986" y="849880"/>
            <a:ext cx="67754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a:solidFill>
                  <a:schemeClr val="accent3"/>
                </a:solidFill>
                <a:latin typeface="Times New Roman" pitchFamily="18" charset="0"/>
                <a:cs typeface="Times New Roman" pitchFamily="18" charset="0"/>
              </a:rPr>
              <a:t>II. </a:t>
            </a:r>
            <a:r>
              <a:rPr lang="en-US" sz="2800" b="1" u="sng" dirty="0">
                <a:solidFill>
                  <a:schemeClr val="accent3"/>
                </a:solidFill>
                <a:latin typeface="Times New Roman" pitchFamily="18" charset="0"/>
                <a:cs typeface="Times New Roman" pitchFamily="18" charset="0"/>
              </a:rPr>
              <a:t>TỐC ĐỘ DÀI VÀTỐC ĐỘ GÓC</a:t>
            </a:r>
          </a:p>
        </p:txBody>
      </p:sp>
      <p:sp>
        <p:nvSpPr>
          <p:cNvPr id="5" name="Text Box 5"/>
          <p:cNvSpPr txBox="1">
            <a:spLocks noChangeArrowheads="1"/>
          </p:cNvSpPr>
          <p:nvPr/>
        </p:nvSpPr>
        <p:spPr bwMode="auto">
          <a:xfrm>
            <a:off x="710198" y="1394545"/>
            <a:ext cx="7364412"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u="sng" dirty="0" smtClean="0">
                <a:solidFill>
                  <a:schemeClr val="accent3"/>
                </a:solidFill>
                <a:latin typeface="Times New Roman" pitchFamily="18" charset="0"/>
                <a:cs typeface="Times New Roman" pitchFamily="18" charset="0"/>
              </a:rPr>
              <a:t>3. Tốc độ góc. Chu kì. Tần số</a:t>
            </a:r>
          </a:p>
          <a:p>
            <a:pPr eaLnBrk="1" hangingPunct="1">
              <a:defRPr/>
            </a:pPr>
            <a:r>
              <a:rPr lang="en-US" sz="2800" b="1" u="sng" dirty="0" smtClean="0">
                <a:solidFill>
                  <a:schemeClr val="accent3"/>
                </a:solidFill>
                <a:latin typeface="Times New Roman" pitchFamily="18" charset="0"/>
                <a:cs typeface="Times New Roman" pitchFamily="18" charset="0"/>
              </a:rPr>
              <a:t>c) Tần số</a:t>
            </a:r>
          </a:p>
        </p:txBody>
      </p:sp>
      <p:sp>
        <p:nvSpPr>
          <p:cNvPr id="6" name="TextBox 5"/>
          <p:cNvSpPr txBox="1"/>
          <p:nvPr/>
        </p:nvSpPr>
        <p:spPr>
          <a:xfrm>
            <a:off x="683614" y="2348633"/>
            <a:ext cx="7824202" cy="954107"/>
          </a:xfrm>
          <a:prstGeom prst="rect">
            <a:avLst/>
          </a:prstGeom>
          <a:noFill/>
        </p:spPr>
        <p:txBody>
          <a:bodyPr wrap="square" rtlCol="0">
            <a:spAutoFit/>
          </a:bodyPr>
          <a:lstStyle/>
          <a:p>
            <a:r>
              <a:rPr lang="en-US" sz="2800" smtClean="0">
                <a:latin typeface="Times New Roman" pitchFamily="18" charset="0"/>
                <a:cs typeface="Times New Roman" pitchFamily="18" charset="0"/>
              </a:rPr>
              <a:t>Tần số f của chuyển động tròn đều là số vòng mà vật đi được trong 1 giây.</a:t>
            </a:r>
            <a:endParaRPr lang="en-US" sz="280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8" name="Rectangle 7"/>
              <p:cNvSpPr/>
              <p:nvPr/>
            </p:nvSpPr>
            <p:spPr>
              <a:xfrm>
                <a:off x="1287517" y="3377594"/>
                <a:ext cx="2286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f</a:t>
                </a:r>
                <a:r>
                  <a:rPr lang="en-US" sz="3200" smtClean="0">
                    <a:solidFill>
                      <a:schemeClr val="tx1"/>
                    </a:solidFill>
                  </a:rPr>
                  <a:t>= </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a:rPr>
                          <m:t>1</m:t>
                        </m:r>
                      </m:num>
                      <m:den>
                        <m:r>
                          <a:rPr lang="en-US" sz="3200" b="0" i="1" smtClean="0">
                            <a:solidFill>
                              <a:schemeClr val="tx1"/>
                            </a:solidFill>
                            <a:latin typeface="Cambria Math"/>
                            <a:ea typeface="Cambria Math"/>
                          </a:rPr>
                          <m:t>𝑇</m:t>
                        </m:r>
                        <m:r>
                          <a:rPr lang="en-US" sz="3200" b="0" i="1" smtClean="0">
                            <a:solidFill>
                              <a:schemeClr val="tx1"/>
                            </a:solidFill>
                            <a:latin typeface="Cambria Math"/>
                            <a:ea typeface="Cambria Math"/>
                          </a:rPr>
                          <m:t> </m:t>
                        </m:r>
                      </m:den>
                    </m:f>
                  </m:oMath>
                </a14:m>
                <a:r>
                  <a:rPr lang="en-US" sz="3200" smtClean="0">
                    <a:solidFill>
                      <a:schemeClr val="tx1"/>
                    </a:solidFill>
                  </a:rPr>
                  <a:t> = </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i="1" smtClean="0">
                            <a:solidFill>
                              <a:schemeClr val="tx1"/>
                            </a:solidFill>
                            <a:latin typeface="Cambria Math"/>
                            <a:ea typeface="Cambria Math"/>
                          </a:rPr>
                          <m:t>𝜔</m:t>
                        </m:r>
                      </m:num>
                      <m:den>
                        <m:r>
                          <a:rPr lang="en-US" sz="3200" b="0" i="1" smtClean="0">
                            <a:solidFill>
                              <a:schemeClr val="tx1"/>
                            </a:solidFill>
                            <a:latin typeface="Cambria Math"/>
                          </a:rPr>
                          <m:t>2</m:t>
                        </m:r>
                        <m:r>
                          <a:rPr lang="en-US" sz="3200" b="0" i="1" smtClean="0">
                            <a:solidFill>
                              <a:schemeClr val="tx1"/>
                            </a:solidFill>
                            <a:latin typeface="Cambria Math"/>
                            <a:ea typeface="Cambria Math"/>
                          </a:rPr>
                          <m:t>𝜋</m:t>
                        </m:r>
                      </m:den>
                    </m:f>
                  </m:oMath>
                </a14:m>
                <a:r>
                  <a:rPr lang="en-US" sz="3200" smtClean="0">
                    <a:solidFill>
                      <a:schemeClr val="tx1"/>
                    </a:solidFill>
                  </a:rPr>
                  <a:t/>
                </a:r>
                <a:endParaRPr lang="en-US" sz="3200">
                  <a:solidFill>
                    <a:schemeClr val="tx1"/>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1287517" y="3377594"/>
                <a:ext cx="2286000" cy="914400"/>
              </a:xfrm>
              <a:prstGeom prst="rect">
                <a:avLst/>
              </a:prstGeom>
              <a:blipFill rotWithShape="1">
                <a:blip r:embed="rId3"/>
                <a:stretch>
                  <a:fillRect b="-2597"/>
                </a:stretch>
              </a:blipFill>
            </p:spPr>
            <p:txBody>
              <a:bodyPr/>
              <a:lstStyle/>
              <a:p>
                <a:r>
                  <a:rPr lang="en-US">
                    <a:noFill/>
                  </a:rPr>
                  <a:t> </a:t>
                </a:r>
              </a:p>
            </p:txBody>
          </p:sp>
        </mc:Fallback>
      </mc:AlternateContent>
      <p:sp>
        <p:nvSpPr>
          <p:cNvPr id="9" name="TextBox 8"/>
          <p:cNvSpPr txBox="1"/>
          <p:nvPr/>
        </p:nvSpPr>
        <p:spPr>
          <a:xfrm>
            <a:off x="1287517" y="4572000"/>
            <a:ext cx="4934299" cy="523220"/>
          </a:xfrm>
          <a:prstGeom prst="rect">
            <a:avLst/>
          </a:prstGeom>
          <a:noFill/>
        </p:spPr>
        <p:txBody>
          <a:bodyPr wrap="square" rtlCol="0">
            <a:spAutoFit/>
          </a:bodyPr>
          <a:lstStyle/>
          <a:p>
            <a:r>
              <a:rPr lang="en-US" sz="2800" smtClean="0">
                <a:latin typeface="Times New Roman" pitchFamily="18" charset="0"/>
                <a:cs typeface="Times New Roman" pitchFamily="18" charset="0"/>
              </a:rPr>
              <a:t>Đơn vị: vòng/giây (s) hay (Hz)</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xmlns="" val="3832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1606550" y="317490"/>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a:solidFill>
                  <a:srgbClr val="FF0000"/>
                </a:solidFill>
                <a:latin typeface="Times New Roman" pitchFamily="18" charset="0"/>
                <a:cs typeface="Times New Roman" pitchFamily="18" charset="0"/>
              </a:rPr>
              <a:t>BÀI 5: </a:t>
            </a:r>
            <a:r>
              <a:rPr lang="en-US" sz="2800" b="1">
                <a:solidFill>
                  <a:srgbClr val="FF0000"/>
                </a:solidFill>
                <a:latin typeface="Times New Roman" pitchFamily="18" charset="0"/>
                <a:cs typeface="Times New Roman" pitchFamily="18" charset="0"/>
              </a:rPr>
              <a:t>CHUYỂN </a:t>
            </a:r>
            <a:r>
              <a:rPr lang="vi-VN" sz="2800" b="1">
                <a:solidFill>
                  <a:srgbClr val="FF0000"/>
                </a:solidFill>
                <a:latin typeface="Times New Roman" pitchFamily="18" charset="0"/>
                <a:cs typeface="Times New Roman" pitchFamily="18" charset="0"/>
              </a:rPr>
              <a:t>ĐỘNG TRÒN ĐỀU</a:t>
            </a:r>
            <a:r>
              <a:rPr lang="en-US" sz="2800" b="1">
                <a:solidFill>
                  <a:srgbClr val="FF0000"/>
                </a:solidFill>
                <a:latin typeface="Times New Roman" pitchFamily="18" charset="0"/>
                <a:cs typeface="Times New Roman" pitchFamily="18" charset="0"/>
              </a:rPr>
              <a:t> </a:t>
            </a:r>
          </a:p>
        </p:txBody>
      </p:sp>
      <p:sp>
        <p:nvSpPr>
          <p:cNvPr id="4" name="Text Box 4"/>
          <p:cNvSpPr txBox="1">
            <a:spLocks noChangeArrowheads="1"/>
          </p:cNvSpPr>
          <p:nvPr/>
        </p:nvSpPr>
        <p:spPr bwMode="auto">
          <a:xfrm>
            <a:off x="594986" y="849880"/>
            <a:ext cx="67754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a:solidFill>
                  <a:schemeClr val="accent3"/>
                </a:solidFill>
                <a:latin typeface="Times New Roman" pitchFamily="18" charset="0"/>
                <a:cs typeface="Times New Roman" pitchFamily="18" charset="0"/>
              </a:rPr>
              <a:t>II. </a:t>
            </a:r>
            <a:r>
              <a:rPr lang="en-US" sz="2800" b="1" u="sng" dirty="0">
                <a:solidFill>
                  <a:schemeClr val="accent3"/>
                </a:solidFill>
                <a:latin typeface="Times New Roman" pitchFamily="18" charset="0"/>
                <a:cs typeface="Times New Roman" pitchFamily="18" charset="0"/>
              </a:rPr>
              <a:t>TỐC ĐỘ DÀI VÀTỐC ĐỘ GÓC</a:t>
            </a:r>
          </a:p>
        </p:txBody>
      </p:sp>
      <p:sp>
        <p:nvSpPr>
          <p:cNvPr id="5" name="Text Box 5"/>
          <p:cNvSpPr txBox="1">
            <a:spLocks noChangeArrowheads="1"/>
          </p:cNvSpPr>
          <p:nvPr/>
        </p:nvSpPr>
        <p:spPr bwMode="auto">
          <a:xfrm>
            <a:off x="710198" y="1394545"/>
            <a:ext cx="7976602"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u="sng" dirty="0" smtClean="0">
                <a:solidFill>
                  <a:schemeClr val="accent3"/>
                </a:solidFill>
                <a:latin typeface="Times New Roman" pitchFamily="18" charset="0"/>
                <a:cs typeface="Times New Roman" pitchFamily="18" charset="0"/>
              </a:rPr>
              <a:t>3. Tốc độ góc. Chu kì. Tần số</a:t>
            </a:r>
          </a:p>
          <a:p>
            <a:pPr eaLnBrk="1" hangingPunct="1">
              <a:defRPr/>
            </a:pPr>
            <a:r>
              <a:rPr lang="en-US" sz="2800" b="1" u="sng" dirty="0" smtClean="0">
                <a:solidFill>
                  <a:schemeClr val="accent3"/>
                </a:solidFill>
                <a:latin typeface="Times New Roman" pitchFamily="18" charset="0"/>
                <a:cs typeface="Times New Roman" pitchFamily="18" charset="0"/>
              </a:rPr>
              <a:t>d) Công thức liên hệ giữa tốc độ dài và tốc độ góc</a:t>
            </a:r>
            <a:br>
              <a:rPr lang="en-US" sz="2800" b="1" u="sng" dirty="0" smtClean="0">
                <a:solidFill>
                  <a:schemeClr val="accent3"/>
                </a:solidFill>
                <a:latin typeface="Times New Roman" pitchFamily="18" charset="0"/>
                <a:cs typeface="Times New Roman" pitchFamily="18" charset="0"/>
              </a:rPr>
            </a:br>
            <a:endParaRPr lang="en-US" sz="2800" b="1" u="sng" dirty="0" smtClean="0">
              <a:solidFill>
                <a:schemeClr val="accent3"/>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6" name="TextBox 5"/>
              <p:cNvSpPr txBox="1"/>
              <p:nvPr/>
            </p:nvSpPr>
            <p:spPr>
              <a:xfrm>
                <a:off x="922283" y="2779540"/>
                <a:ext cx="7848600" cy="1576714"/>
              </a:xfrm>
              <a:prstGeom prst="rect">
                <a:avLst/>
              </a:prstGeom>
              <a:noFill/>
            </p:spPr>
            <p:txBody>
              <a:bodyPr wrap="square" rtlCol="0">
                <a:spAutoFit/>
              </a:bodyPr>
              <a:lstStyle/>
              <a:p>
                <a:r>
                  <a:rPr lang="en-US" sz="2800" dirty="0" smtClean="0">
                    <a:latin typeface="Times New Roman" pitchFamily="18" charset="0"/>
                    <a:cs typeface="Times New Roman" pitchFamily="18" charset="0"/>
                  </a:rPr>
                  <a:t>Độ dài cung = bán kính x góc ở tâm chắn cung. </a:t>
                </a:r>
              </a:p>
              <a:p>
                <a:r>
                  <a:rPr lang="en-US" sz="2800" dirty="0" smtClean="0">
                    <a:latin typeface="Times New Roman" pitchFamily="18" charset="0"/>
                    <a:cs typeface="Times New Roman" pitchFamily="18" charset="0"/>
                  </a:rPr>
                  <a:t>Ta có : </a:t>
                </a:r>
                <a14:m>
                  <m:oMath xmlns:m="http://schemas.openxmlformats.org/officeDocument/2006/math">
                    <m:r>
                      <a:rPr lang="en-US" sz="2800" i="1" smtClean="0">
                        <a:latin typeface="Cambria Math"/>
                        <a:ea typeface="Cambria Math"/>
                      </a:rPr>
                      <m:t>∆</m:t>
                    </m:r>
                    <m:r>
                      <a:rPr lang="en-US" sz="2800" b="0" i="1" smtClean="0">
                        <a:latin typeface="Cambria Math"/>
                        <a:ea typeface="Cambria Math"/>
                      </a:rPr>
                      <m:t>𝑠</m:t>
                    </m:r>
                    <m:r>
                      <a:rPr lang="en-US" sz="2800" b="0" i="1" smtClean="0">
                        <a:latin typeface="Cambria Math"/>
                        <a:ea typeface="Cambria Math"/>
                      </a:rPr>
                      <m:t>=</m:t>
                    </m:r>
                    <m:r>
                      <a:rPr lang="en-US" sz="2800" b="0" i="1" smtClean="0">
                        <a:latin typeface="Cambria Math"/>
                        <a:ea typeface="Cambria Math"/>
                      </a:rPr>
                      <m:t>𝑟</m:t>
                    </m:r>
                    <m:r>
                      <a:rPr lang="en-US" sz="2800" b="0" i="1" smtClean="0">
                        <a:latin typeface="Cambria Math"/>
                        <a:ea typeface="Cambria Math"/>
                      </a:rPr>
                      <m:t>. ∆</m:t>
                    </m:r>
                    <m:r>
                      <a:rPr lang="en-US" sz="2800" b="0" i="1" smtClean="0">
                        <a:latin typeface="Cambria Math"/>
                        <a:ea typeface="Cambria Math"/>
                      </a:rPr>
                      <m:t>𝛼</m:t>
                    </m:r>
                  </m:oMath>
                </a14:m>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Suy ra: </a:t>
                </a:r>
                <a14:m>
                  <m:oMath xmlns:m="http://schemas.openxmlformats.org/officeDocument/2006/math">
                    <m:f>
                      <m:fPr>
                        <m:ctrlPr>
                          <a:rPr lang="en-US" sz="2800" i="1">
                            <a:latin typeface="Cambria Math" panose="02040503050406030204" pitchFamily="18" charset="0"/>
                            <a:cs typeface="Times New Roman" pitchFamily="18" charset="0"/>
                          </a:rPr>
                        </m:ctrlPr>
                      </m:fPr>
                      <m:num>
                        <m:r>
                          <a:rPr lang="en-US" sz="2800" i="1">
                            <a:latin typeface="Cambria Math"/>
                            <a:ea typeface="Cambria Math"/>
                          </a:rPr>
                          <m:t>∆</m:t>
                        </m:r>
                        <m:r>
                          <a:rPr lang="en-US" sz="2800" i="1">
                            <a:latin typeface="Cambria Math"/>
                            <a:ea typeface="Cambria Math"/>
                          </a:rPr>
                          <m:t>𝑠</m:t>
                        </m:r>
                      </m:num>
                      <m:den>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𝑡</m:t>
                        </m:r>
                      </m:den>
                    </m:f>
                  </m:oMath>
                </a14:m>
                <a:r>
                  <a:rPr lang="en-US" sz="2800" dirty="0">
                    <a:latin typeface="Times New Roman" pitchFamily="18" charset="0"/>
                    <a:cs typeface="Times New Roman" pitchFamily="18" charset="0"/>
                  </a:rPr>
                  <a:t> = </a:t>
                </a:r>
                <a14:m>
                  <m:oMath xmlns:m="http://schemas.openxmlformats.org/officeDocument/2006/math">
                    <m:f>
                      <m:fPr>
                        <m:ctrlPr>
                          <a:rPr lang="en-US" sz="2800" i="1">
                            <a:latin typeface="Cambria Math" panose="02040503050406030204" pitchFamily="18" charset="0"/>
                            <a:cs typeface="Times New Roman" pitchFamily="18" charset="0"/>
                          </a:rPr>
                        </m:ctrlPr>
                      </m:fPr>
                      <m:num>
                        <m:r>
                          <a:rPr lang="en-US" sz="2800" i="1">
                            <a:latin typeface="Cambria Math"/>
                            <a:ea typeface="Cambria Math"/>
                          </a:rPr>
                          <m:t>𝑟</m:t>
                        </m:r>
                        <m:r>
                          <a:rPr lang="en-US" sz="2800" i="1">
                            <a:latin typeface="Cambria Math"/>
                            <a:ea typeface="Cambria Math"/>
                          </a:rPr>
                          <m:t>. ∆</m:t>
                        </m:r>
                        <m:r>
                          <a:rPr lang="en-US" sz="2800" i="1">
                            <a:latin typeface="Cambria Math"/>
                            <a:ea typeface="Cambria Math"/>
                          </a:rPr>
                          <m:t>𝛼</m:t>
                        </m:r>
                        <m:r>
                          <m:rPr>
                            <m:nor/>
                          </m:rPr>
                          <a:rPr lang="en-US" sz="2800">
                            <a:latin typeface="Times New Roman" pitchFamily="18" charset="0"/>
                            <a:cs typeface="Times New Roman" pitchFamily="18" charset="0"/>
                          </a:rPr>
                          <m:t> </m:t>
                        </m:r>
                      </m:num>
                      <m:den>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𝑡</m:t>
                        </m:r>
                      </m:den>
                    </m:f>
                  </m:oMath>
                </a14:m>
                <a:endParaRPr lang="en-US" sz="2800" dirty="0" smtClean="0">
                  <a:latin typeface="Times New Roman" pitchFamily="18" charset="0"/>
                  <a:cs typeface="Times New Roman"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22283" y="2779540"/>
                <a:ext cx="7848600" cy="1576714"/>
              </a:xfrm>
              <a:prstGeom prst="rect">
                <a:avLst/>
              </a:prstGeom>
              <a:blipFill rotWithShape="1">
                <a:blip r:embed="rId3"/>
                <a:stretch>
                  <a:fillRect l="-1553" t="-3861" b="-3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2560583" y="4724400"/>
                <a:ext cx="2286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v </a:t>
                </a:r>
                <a:r>
                  <a:rPr lang="en-US" sz="3200" smtClean="0">
                    <a:solidFill>
                      <a:schemeClr val="tx1"/>
                    </a:solidFill>
                  </a:rPr>
                  <a:t>= </a:t>
                </a:r>
                <a14:m>
                  <m:oMath xmlns:m="http://schemas.openxmlformats.org/officeDocument/2006/math">
                    <m:r>
                      <a:rPr lang="en-US" sz="3200" i="1" smtClean="0">
                        <a:solidFill>
                          <a:schemeClr val="tx1"/>
                        </a:solidFill>
                        <a:latin typeface="Cambria Math"/>
                      </a:rPr>
                      <m:t>𝑟</m:t>
                    </m:r>
                    <m:r>
                      <a:rPr lang="en-US" sz="3200" b="0" i="1" smtClean="0">
                        <a:solidFill>
                          <a:schemeClr val="tx1"/>
                        </a:solidFill>
                        <a:latin typeface="Cambria Math"/>
                        <a:ea typeface="Cambria Math"/>
                      </a:rPr>
                      <m:t>𝜔</m:t>
                    </m:r>
                  </m:oMath>
                </a14:m>
                <a:endParaRPr lang="en-US" sz="3200">
                  <a:solidFill>
                    <a:schemeClr val="tx1"/>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2560583" y="4724400"/>
                <a:ext cx="2286000" cy="914400"/>
              </a:xfrm>
              <a:prstGeom prst="rect">
                <a:avLst/>
              </a:prstGeom>
              <a:blipFill>
                <a:blip r:embed="rId4"/>
                <a:stretch>
                  <a:fillRect b="-2597"/>
                </a:stretch>
              </a:blipFill>
            </p:spPr>
            <p:txBody>
              <a:bodyPr/>
              <a:lstStyle/>
              <a:p>
                <a:r>
                  <a:rPr lang="vi-VN">
                    <a:noFill/>
                  </a:rPr>
                  <a:t> </a:t>
                </a:r>
              </a:p>
            </p:txBody>
          </p:sp>
        </mc:Fallback>
      </mc:AlternateContent>
    </p:spTree>
    <p:extLst>
      <p:ext uri="{BB962C8B-B14F-4D97-AF65-F5344CB8AC3E}">
        <p14:creationId xmlns:p14="http://schemas.microsoft.com/office/powerpoint/2010/main" xmlns="" val="30805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533400"/>
            <a:ext cx="8077200" cy="584775"/>
          </a:xfrm>
          <a:prstGeom prst="rect">
            <a:avLst/>
          </a:prstGeom>
          <a:noFill/>
        </p:spPr>
        <p:txBody>
          <a:bodyPr wrap="square" rtlCol="0">
            <a:spAutoFit/>
          </a:bodyPr>
          <a:lstStyle/>
          <a:p>
            <a:pPr algn="ctr"/>
            <a:r>
              <a:rPr lang="en-US" sz="3200" b="1" u="sng" dirty="0" smtClean="0">
                <a:solidFill>
                  <a:schemeClr val="accent6">
                    <a:lumMod val="60000"/>
                    <a:lumOff val="40000"/>
                  </a:schemeClr>
                </a:solidFill>
                <a:latin typeface="Times New Roman" pitchFamily="18" charset="0"/>
                <a:cs typeface="Times New Roman" pitchFamily="18" charset="0"/>
              </a:rPr>
              <a:t>BÀI TẬP C6 </a:t>
            </a:r>
            <a:endParaRPr lang="en-US" sz="3200" b="1" u="sng" dirty="0">
              <a:solidFill>
                <a:schemeClr val="accent6">
                  <a:lumMod val="60000"/>
                  <a:lumOff val="40000"/>
                </a:schemeClr>
              </a:solidFill>
              <a:latin typeface="Times New Roman" pitchFamily="18" charset="0"/>
              <a:cs typeface="Times New Roman" pitchFamily="18" charset="0"/>
            </a:endParaRPr>
          </a:p>
        </p:txBody>
      </p:sp>
      <p:sp>
        <p:nvSpPr>
          <p:cNvPr id="5" name="TextBox 4"/>
          <p:cNvSpPr txBox="1"/>
          <p:nvPr/>
        </p:nvSpPr>
        <p:spPr>
          <a:xfrm>
            <a:off x="533400" y="1284307"/>
            <a:ext cx="8077200" cy="954107"/>
          </a:xfrm>
          <a:prstGeom prst="rect">
            <a:avLst/>
          </a:prstGeom>
          <a:noFill/>
        </p:spPr>
        <p:txBody>
          <a:bodyPr wrap="square" rtlCol="0">
            <a:spAutoFit/>
          </a:bodyPr>
          <a:lstStyle/>
          <a:p>
            <a:r>
              <a:rPr lang="en-US" sz="2800" dirty="0" err="1" smtClean="0">
                <a:solidFill>
                  <a:schemeClr val="bg1"/>
                </a:solidFill>
                <a:latin typeface="Times New Roman" pitchFamily="18" charset="0"/>
                <a:cs typeface="Times New Roman" pitchFamily="18" charset="0"/>
              </a:rPr>
              <a:t>Hãy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tính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tốc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góc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chiếc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đạp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trong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câu</a:t>
            </a:r>
            <a:r>
              <a:rPr lang="en-US" sz="2800" dirty="0" smtClean="0">
                <a:solidFill>
                  <a:schemeClr val="bg1"/>
                </a:solidFill>
                <a:latin typeface="Times New Roman" pitchFamily="18" charset="0"/>
                <a:cs typeface="Times New Roman" pitchFamily="18" charset="0"/>
              </a:rPr>
              <a:t> C2.SGK/ </a:t>
            </a:r>
            <a:r>
              <a:rPr lang="en-US" sz="2800" dirty="0" err="1" smtClean="0">
                <a:solidFill>
                  <a:schemeClr val="bg1"/>
                </a:solidFill>
                <a:latin typeface="Times New Roman" pitchFamily="18" charset="0"/>
                <a:cs typeface="Times New Roman" pitchFamily="18" charset="0"/>
              </a:rPr>
              <a:t>Trang</a:t>
            </a:r>
            <a:r>
              <a:rPr lang="en-US" sz="2800" dirty="0" smtClean="0">
                <a:solidFill>
                  <a:schemeClr val="bg1"/>
                </a:solidFill>
                <a:latin typeface="Times New Roman" pitchFamily="18" charset="0"/>
                <a:cs typeface="Times New Roman" pitchFamily="18" charset="0"/>
              </a:rPr>
              <a:t> 30.</a:t>
            </a:r>
            <a:endParaRPr lang="en-US" sz="2800" dirty="0">
              <a:solidFill>
                <a:schemeClr val="bg1"/>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7" name="TextBox 6"/>
              <p:cNvSpPr txBox="1"/>
              <p:nvPr/>
            </p:nvSpPr>
            <p:spPr>
              <a:xfrm>
                <a:off x="533400" y="2362200"/>
                <a:ext cx="8077200" cy="1815882"/>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r = 100 m</a:t>
                </a:r>
              </a:p>
              <a:p>
                <a:r>
                  <a:rPr lang="en-US" sz="2800" dirty="0" smtClean="0">
                    <a:solidFill>
                      <a:schemeClr val="bg1"/>
                    </a:solidFill>
                    <a:latin typeface="Times New Roman" pitchFamily="18" charset="0"/>
                    <a:cs typeface="Times New Roman" pitchFamily="18" charset="0"/>
                  </a:rPr>
                  <a:t>v </a:t>
                </a:r>
                <a14:m>
                  <m:oMath xmlns:m="http://schemas.openxmlformats.org/officeDocument/2006/math">
                    <m:r>
                      <a:rPr lang="en-US" sz="2800" i="1" smtClean="0">
                        <a:solidFill>
                          <a:schemeClr val="bg1"/>
                        </a:solidFill>
                        <a:latin typeface="Cambria Math"/>
                        <a:ea typeface="Cambria Math"/>
                        <a:cs typeface="Times New Roman" pitchFamily="18" charset="0"/>
                      </a:rPr>
                      <m:t>≈</m:t>
                    </m:r>
                    <m:r>
                      <a:rPr lang="en-US" sz="2800" b="0" i="1" smtClean="0">
                        <a:solidFill>
                          <a:schemeClr val="bg1"/>
                        </a:solidFill>
                        <a:latin typeface="Cambria Math"/>
                        <a:ea typeface="Cambria Math"/>
                        <a:cs typeface="Times New Roman" pitchFamily="18" charset="0"/>
                      </a:rPr>
                      <m:t> </m:t>
                    </m:r>
                  </m:oMath>
                </a14:m>
                <a:r>
                  <a:rPr lang="en-US" sz="2800" dirty="0" smtClean="0">
                    <a:solidFill>
                      <a:schemeClr val="bg1"/>
                    </a:solidFill>
                    <a:latin typeface="Times New Roman" pitchFamily="18" charset="0"/>
                    <a:cs typeface="Times New Roman" pitchFamily="18" charset="0"/>
                  </a:rPr>
                  <a:t>5,23 m/s</a:t>
                </a:r>
              </a:p>
              <a:p>
                <a:pPr/>
                <a14:m>
                  <m:oMathPara xmlns:m="http://schemas.openxmlformats.org/officeDocument/2006/math">
                    <m:oMathParaPr>
                      <m:jc m:val="left"/>
                    </m:oMathParaPr>
                    <m:oMath xmlns:m="http://schemas.openxmlformats.org/officeDocument/2006/math">
                      <m:r>
                        <a:rPr lang="en-US" sz="2800" i="1" smtClean="0">
                          <a:solidFill>
                            <a:schemeClr val="bg1"/>
                          </a:solidFill>
                          <a:latin typeface="Cambria Math"/>
                          <a:ea typeface="Cambria Math"/>
                          <a:cs typeface="Times New Roman" pitchFamily="18" charset="0"/>
                        </a:rPr>
                        <m:t>𝜔</m:t>
                      </m:r>
                      <m:r>
                        <a:rPr lang="en-US" sz="2800" b="0" i="1" smtClean="0">
                          <a:solidFill>
                            <a:schemeClr val="bg1"/>
                          </a:solidFill>
                          <a:latin typeface="Cambria Math"/>
                          <a:ea typeface="Cambria Math"/>
                          <a:cs typeface="Times New Roman" pitchFamily="18" charset="0"/>
                        </a:rPr>
                        <m:t>=?</m:t>
                      </m:r>
                    </m:oMath>
                  </m:oMathPara>
                </a14:m>
                <a:endParaRPr lang="en-US" sz="2800" dirty="0" smtClean="0">
                  <a:solidFill>
                    <a:schemeClr val="bg1"/>
                  </a:solidFill>
                  <a:latin typeface="Times New Roman" pitchFamily="18" charset="0"/>
                  <a:cs typeface="Times New Roman" pitchFamily="18" charset="0"/>
                </a:endParaRPr>
              </a:p>
              <a:p>
                <a:endParaRPr lang="en-US" sz="2800" dirty="0">
                  <a:solidFill>
                    <a:schemeClr val="bg1"/>
                  </a:solidFill>
                  <a:latin typeface="Times New Roman" pitchFamily="18" charset="0"/>
                  <a:cs typeface="Times New Roman"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533400" y="2362200"/>
                <a:ext cx="8077200" cy="1815882"/>
              </a:xfrm>
              <a:prstGeom prst="rect">
                <a:avLst/>
              </a:prstGeom>
              <a:blipFill>
                <a:blip r:embed="rId3"/>
                <a:stretch>
                  <a:fillRect l="-1585" t="-3704"/>
                </a:stretch>
              </a:blipFill>
            </p:spPr>
            <p:txBody>
              <a:bodyPr/>
              <a:lstStyle/>
              <a:p>
                <a:r>
                  <a:rPr lang="vi-VN">
                    <a:noFill/>
                  </a:rPr>
                  <a:t> </a:t>
                </a:r>
              </a:p>
            </p:txBody>
          </p:sp>
        </mc:Fallback>
      </mc:AlternateContent>
      <p:sp>
        <p:nvSpPr>
          <p:cNvPr id="8" name="TextBox 7"/>
          <p:cNvSpPr txBox="1"/>
          <p:nvPr/>
        </p:nvSpPr>
        <p:spPr>
          <a:xfrm>
            <a:off x="3276600" y="3418870"/>
            <a:ext cx="1828800" cy="523220"/>
          </a:xfrm>
          <a:prstGeom prst="rect">
            <a:avLst/>
          </a:prstGeom>
          <a:noFill/>
        </p:spPr>
        <p:txBody>
          <a:bodyPr wrap="square" rtlCol="0">
            <a:spAutoFit/>
          </a:bodyPr>
          <a:lstStyle/>
          <a:p>
            <a:pPr algn="ctr"/>
            <a:r>
              <a:rPr lang="en-US" sz="2800" b="1" dirty="0" smtClean="0">
                <a:solidFill>
                  <a:schemeClr val="accent6">
                    <a:lumMod val="60000"/>
                    <a:lumOff val="40000"/>
                  </a:schemeClr>
                </a:solidFill>
                <a:latin typeface="Times New Roman" pitchFamily="18" charset="0"/>
                <a:cs typeface="Times New Roman" pitchFamily="18" charset="0"/>
              </a:rPr>
              <a:t>GIẢI</a:t>
            </a:r>
            <a:endParaRPr lang="en-US" sz="2800" b="1" dirty="0">
              <a:solidFill>
                <a:schemeClr val="accent6">
                  <a:lumMod val="60000"/>
                  <a:lumOff val="40000"/>
                </a:schemeClr>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9" name="TextBox 8"/>
              <p:cNvSpPr txBox="1"/>
              <p:nvPr/>
            </p:nvSpPr>
            <p:spPr>
              <a:xfrm>
                <a:off x="533400" y="3962400"/>
                <a:ext cx="8077200" cy="1722203"/>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Tốc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góc</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chiếc</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xe</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đạp</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a:t>
                </a:r>
              </a:p>
              <a:p>
                <a:pPr/>
                <a14:m>
                  <m:oMathPara xmlns:m="http://schemas.openxmlformats.org/officeDocument/2006/math">
                    <m:oMathParaPr>
                      <m:jc m:val="left"/>
                    </m:oMathParaPr>
                    <m:oMath xmlns:m="http://schemas.openxmlformats.org/officeDocument/2006/math">
                      <m:r>
                        <m:rPr>
                          <m:sty m:val="p"/>
                        </m:rPr>
                        <a:rPr lang="en-US" sz="3200" b="0" i="0" smtClean="0">
                          <a:solidFill>
                            <a:schemeClr val="bg1"/>
                          </a:solidFill>
                          <a:latin typeface="Cambria Math"/>
                          <a:ea typeface="Cambria Math"/>
                          <a:cs typeface="Times New Roman" pitchFamily="18" charset="0"/>
                        </a:rPr>
                        <m:t>v</m:t>
                      </m:r>
                      <m:r>
                        <a:rPr lang="en-US" sz="3200" b="0" i="0" smtClean="0">
                          <a:solidFill>
                            <a:schemeClr val="bg1"/>
                          </a:solidFill>
                          <a:latin typeface="Cambria Math"/>
                          <a:ea typeface="Cambria Math"/>
                          <a:cs typeface="Times New Roman" pitchFamily="18" charset="0"/>
                        </a:rPr>
                        <m:t>=</m:t>
                      </m:r>
                      <m:r>
                        <m:rPr>
                          <m:sty m:val="p"/>
                        </m:rPr>
                        <a:rPr lang="en-US" sz="3200" b="0" i="0" smtClean="0">
                          <a:solidFill>
                            <a:schemeClr val="bg1"/>
                          </a:solidFill>
                          <a:latin typeface="Cambria Math"/>
                          <a:ea typeface="Cambria Math"/>
                          <a:cs typeface="Times New Roman" pitchFamily="18" charset="0"/>
                        </a:rPr>
                        <m:t>rω</m:t>
                      </m:r>
                    </m:oMath>
                  </m:oMathPara>
                </a14:m>
                <a:endParaRPr lang="en-US" sz="3200" dirty="0" smtClean="0">
                  <a:solidFill>
                    <a:schemeClr val="bg1"/>
                  </a:solidFill>
                  <a:latin typeface="Times New Roman" pitchFamily="18" charset="0"/>
                  <a:ea typeface="Cambria Math"/>
                  <a:cs typeface="Times New Roman" pitchFamily="18" charset="0"/>
                </a:endParaRPr>
              </a:p>
              <a:p>
                <a:r>
                  <a:rPr lang="en-US" sz="2800" dirty="0" smtClean="0">
                    <a:solidFill>
                      <a:schemeClr val="bg1"/>
                    </a:solidFill>
                    <a:ea typeface="Cambria Math"/>
                    <a:cs typeface="Times New Roman" pitchFamily="18" charset="0"/>
                    <a:sym typeface="Wingdings"/>
                  </a:rPr>
                  <a:t></a:t>
                </a:r>
                <a14:m>
                  <m:oMath xmlns:m="http://schemas.openxmlformats.org/officeDocument/2006/math">
                    <m:r>
                      <m:rPr>
                        <m:sty m:val="p"/>
                      </m:rPr>
                      <a:rPr lang="en-US" sz="3200" i="0" smtClean="0">
                        <a:solidFill>
                          <a:schemeClr val="bg1"/>
                        </a:solidFill>
                        <a:latin typeface="Cambria Math"/>
                        <a:ea typeface="Cambria Math"/>
                        <a:cs typeface="Times New Roman" pitchFamily="18" charset="0"/>
                      </a:rPr>
                      <m:t>ω</m:t>
                    </m:r>
                    <m:r>
                      <a:rPr lang="en-US" sz="3200" b="0" i="0" smtClean="0">
                        <a:solidFill>
                          <a:schemeClr val="bg1"/>
                        </a:solidFill>
                        <a:latin typeface="Cambria Math"/>
                        <a:ea typeface="Cambria Math"/>
                        <a:cs typeface="Times New Roman" pitchFamily="18" charset="0"/>
                      </a:rPr>
                      <m:t>=</m:t>
                    </m:r>
                    <m:f>
                      <m:fPr>
                        <m:ctrlPr>
                          <a:rPr lang="en-US" sz="3200" b="0" i="1" smtClean="0">
                            <a:solidFill>
                              <a:schemeClr val="bg1"/>
                            </a:solidFill>
                            <a:latin typeface="Cambria Math" panose="02040503050406030204" pitchFamily="18" charset="0"/>
                            <a:ea typeface="Cambria Math"/>
                            <a:cs typeface="Times New Roman" pitchFamily="18" charset="0"/>
                          </a:rPr>
                        </m:ctrlPr>
                      </m:fPr>
                      <m:num>
                        <m:r>
                          <m:rPr>
                            <m:sty m:val="p"/>
                          </m:rPr>
                          <a:rPr lang="en-US" sz="3200" b="0" i="0" smtClean="0">
                            <a:solidFill>
                              <a:schemeClr val="bg1"/>
                            </a:solidFill>
                            <a:latin typeface="Cambria Math"/>
                            <a:ea typeface="Cambria Math"/>
                            <a:cs typeface="Times New Roman" pitchFamily="18" charset="0"/>
                          </a:rPr>
                          <m:t>v</m:t>
                        </m:r>
                      </m:num>
                      <m:den>
                        <m:r>
                          <m:rPr>
                            <m:sty m:val="p"/>
                          </m:rPr>
                          <a:rPr lang="en-US" sz="3200" b="0" i="0" smtClean="0">
                            <a:solidFill>
                              <a:schemeClr val="bg1"/>
                            </a:solidFill>
                            <a:latin typeface="Cambria Math"/>
                            <a:ea typeface="Cambria Math"/>
                            <a:cs typeface="Times New Roman" pitchFamily="18" charset="0"/>
                          </a:rPr>
                          <m:t>r</m:t>
                        </m:r>
                      </m:den>
                    </m:f>
                    <m:r>
                      <a:rPr lang="en-US" sz="3200" b="0" i="0" smtClean="0">
                        <a:solidFill>
                          <a:schemeClr val="bg1"/>
                        </a:solidFill>
                        <a:latin typeface="Cambria Math"/>
                        <a:ea typeface="Cambria Math"/>
                        <a:cs typeface="Times New Roman" pitchFamily="18" charset="0"/>
                      </a:rPr>
                      <m:t>=</m:t>
                    </m:r>
                    <m:f>
                      <m:fPr>
                        <m:ctrlPr>
                          <a:rPr lang="en-US" sz="3200" b="0" i="1" smtClean="0">
                            <a:solidFill>
                              <a:schemeClr val="bg1"/>
                            </a:solidFill>
                            <a:latin typeface="Cambria Math" panose="02040503050406030204" pitchFamily="18" charset="0"/>
                            <a:ea typeface="Cambria Math"/>
                            <a:cs typeface="Times New Roman" pitchFamily="18" charset="0"/>
                          </a:rPr>
                        </m:ctrlPr>
                      </m:fPr>
                      <m:num>
                        <m:r>
                          <a:rPr lang="en-US" sz="3200" b="0" i="1" smtClean="0">
                            <a:solidFill>
                              <a:schemeClr val="bg1"/>
                            </a:solidFill>
                            <a:latin typeface="Cambria Math"/>
                            <a:ea typeface="Cambria Math"/>
                            <a:cs typeface="Times New Roman" pitchFamily="18" charset="0"/>
                          </a:rPr>
                          <m:t>5,23</m:t>
                        </m:r>
                      </m:num>
                      <m:den>
                        <m:r>
                          <a:rPr lang="en-US" sz="3200" b="0" i="1" smtClean="0">
                            <a:solidFill>
                              <a:schemeClr val="bg1"/>
                            </a:solidFill>
                            <a:latin typeface="Cambria Math"/>
                            <a:ea typeface="Cambria Math"/>
                            <a:cs typeface="Times New Roman" pitchFamily="18" charset="0"/>
                          </a:rPr>
                          <m:t>100</m:t>
                        </m:r>
                      </m:den>
                    </m:f>
                    <m:r>
                      <a:rPr lang="en-US" sz="3200" b="0" i="1" smtClean="0">
                        <a:solidFill>
                          <a:schemeClr val="bg1"/>
                        </a:solidFill>
                        <a:latin typeface="Cambria Math"/>
                        <a:ea typeface="Cambria Math"/>
                        <a:cs typeface="Times New Roman" pitchFamily="18" charset="0"/>
                      </a:rPr>
                      <m:t>=</m:t>
                    </m:r>
                    <m:r>
                      <a:rPr lang="en-US" sz="3200" b="0" i="0" smtClean="0">
                        <a:solidFill>
                          <a:schemeClr val="bg1"/>
                        </a:solidFill>
                        <a:latin typeface="Cambria Math"/>
                        <a:ea typeface="Cambria Math"/>
                        <a:cs typeface="Times New Roman" pitchFamily="18" charset="0"/>
                      </a:rPr>
                      <m:t>0,0523 </m:t>
                    </m:r>
                    <m:r>
                      <m:rPr>
                        <m:sty m:val="p"/>
                      </m:rPr>
                      <a:rPr lang="en-US" sz="3200" b="0" i="0" smtClean="0">
                        <a:solidFill>
                          <a:schemeClr val="bg1"/>
                        </a:solidFill>
                        <a:latin typeface="Cambria Math"/>
                        <a:ea typeface="Cambria Math"/>
                        <a:cs typeface="Times New Roman" pitchFamily="18" charset="0"/>
                      </a:rPr>
                      <m:t>rad</m:t>
                    </m:r>
                    <m:r>
                      <a:rPr lang="en-US" sz="3200" b="0" i="0" smtClean="0">
                        <a:solidFill>
                          <a:schemeClr val="bg1"/>
                        </a:solidFill>
                        <a:latin typeface="Cambria Math"/>
                        <a:ea typeface="Cambria Math"/>
                        <a:cs typeface="Times New Roman" pitchFamily="18" charset="0"/>
                      </a:rPr>
                      <m:t>/</m:t>
                    </m:r>
                    <m:r>
                      <m:rPr>
                        <m:sty m:val="p"/>
                      </m:rPr>
                      <a:rPr lang="en-US" sz="3200" b="0" i="0" smtClean="0">
                        <a:solidFill>
                          <a:schemeClr val="bg1"/>
                        </a:solidFill>
                        <a:latin typeface="Cambria Math"/>
                        <a:ea typeface="Cambria Math"/>
                        <a:cs typeface="Times New Roman" pitchFamily="18" charset="0"/>
                      </a:rPr>
                      <m:t>s</m:t>
                    </m:r>
                  </m:oMath>
                </a14:m>
                <a:endParaRPr lang="en-US" sz="3200" dirty="0">
                  <a:solidFill>
                    <a:schemeClr val="bg1"/>
                  </a:solidFill>
                  <a:latin typeface="Times New Roman" pitchFamily="18" charset="0"/>
                  <a:cs typeface="Times New Roman"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533400" y="3962400"/>
                <a:ext cx="8077200" cy="1722203"/>
              </a:xfrm>
              <a:prstGeom prst="rect">
                <a:avLst/>
              </a:prstGeom>
              <a:blipFill>
                <a:blip r:embed="rId4"/>
                <a:stretch>
                  <a:fillRect l="-1585" t="-3534" b="-1413"/>
                </a:stretch>
              </a:blipFill>
            </p:spPr>
            <p:txBody>
              <a:bodyPr/>
              <a:lstStyle/>
              <a:p>
                <a:r>
                  <a:rPr lang="vi-VN">
                    <a:noFill/>
                  </a:rPr>
                  <a:t> </a:t>
                </a:r>
              </a:p>
            </p:txBody>
          </p:sp>
        </mc:Fallback>
      </mc:AlternateContent>
    </p:spTree>
    <p:extLst>
      <p:ext uri="{BB962C8B-B14F-4D97-AF65-F5344CB8AC3E}">
        <p14:creationId xmlns:p14="http://schemas.microsoft.com/office/powerpoint/2010/main" xmlns="" val="25630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TextBox 5"/>
          <p:cNvSpPr txBox="1"/>
          <p:nvPr/>
        </p:nvSpPr>
        <p:spPr>
          <a:xfrm>
            <a:off x="533400" y="609600"/>
            <a:ext cx="8077200" cy="523220"/>
          </a:xfrm>
          <a:prstGeom prst="rect">
            <a:avLst/>
          </a:prstGeom>
          <a:noFill/>
        </p:spPr>
        <p:txBody>
          <a:bodyPr wrap="square" rtlCol="0">
            <a:spAutoFit/>
          </a:bodyPr>
          <a:lstStyle/>
          <a:p>
            <a:pPr algn="ctr"/>
            <a:r>
              <a:rPr lang="en-US" sz="2800" b="1" u="sng" dirty="0" smtClean="0">
                <a:solidFill>
                  <a:schemeClr val="accent6">
                    <a:lumMod val="60000"/>
                    <a:lumOff val="40000"/>
                  </a:schemeClr>
                </a:solidFill>
                <a:latin typeface="Times New Roman" pitchFamily="18" charset="0"/>
                <a:cs typeface="Times New Roman" pitchFamily="18" charset="0"/>
              </a:rPr>
              <a:t>CÂU HỎI CỦNG CỐ</a:t>
            </a:r>
            <a:endParaRPr lang="en-US" sz="2800" b="1" u="sng" dirty="0">
              <a:solidFill>
                <a:schemeClr val="accent6">
                  <a:lumMod val="60000"/>
                  <a:lumOff val="40000"/>
                </a:schemeClr>
              </a:solidFill>
              <a:latin typeface="Times New Roman" pitchFamily="18" charset="0"/>
              <a:cs typeface="Times New Roman" pitchFamily="18" charset="0"/>
            </a:endParaRPr>
          </a:p>
        </p:txBody>
      </p:sp>
      <p:sp>
        <p:nvSpPr>
          <p:cNvPr id="7" name="TextBox 6"/>
          <p:cNvSpPr txBox="1"/>
          <p:nvPr/>
        </p:nvSpPr>
        <p:spPr>
          <a:xfrm>
            <a:off x="533400" y="1295400"/>
            <a:ext cx="8077200" cy="2246769"/>
          </a:xfrm>
          <a:prstGeom prst="rect">
            <a:avLst/>
          </a:prstGeom>
          <a:noFill/>
        </p:spPr>
        <p:txBody>
          <a:bodyPr wrap="square" rtlCol="0">
            <a:spAutoFit/>
          </a:bodyPr>
          <a:lstStyle/>
          <a:p>
            <a:r>
              <a:rPr lang="en-US" sz="2800" b="1" u="sng" dirty="0" err="1" smtClean="0">
                <a:solidFill>
                  <a:schemeClr val="accent6">
                    <a:lumMod val="60000"/>
                    <a:lumOff val="40000"/>
                  </a:schemeClr>
                </a:solidFill>
                <a:latin typeface="Times New Roman" pitchFamily="18" charset="0"/>
                <a:cs typeface="Times New Roman" pitchFamily="18" charset="0"/>
              </a:rPr>
              <a:t>Câu</a:t>
            </a:r>
            <a:r>
              <a:rPr lang="en-US" sz="2800" b="1" u="sng" dirty="0" smtClean="0">
                <a:solidFill>
                  <a:schemeClr val="accent6">
                    <a:lumMod val="60000"/>
                    <a:lumOff val="40000"/>
                  </a:schemeClr>
                </a:solidFill>
                <a:latin typeface="Times New Roman" pitchFamily="18" charset="0"/>
                <a:cs typeface="Times New Roman" pitchFamily="18" charset="0"/>
              </a:rPr>
              <a:t> 1.</a:t>
            </a:r>
            <a:r>
              <a:rPr lang="en-US" sz="2800" b="1" dirty="0" smtClean="0">
                <a:solidFill>
                  <a:schemeClr val="accent6">
                    <a:lumMod val="60000"/>
                    <a:lumOff val="40000"/>
                  </a:schemeClr>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tròn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đều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đặc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điểm</a:t>
            </a:r>
            <a:endParaRPr lang="en-US" sz="2800" dirty="0" smtClean="0">
              <a:solidFill>
                <a:schemeClr val="bg1"/>
              </a:solidFill>
              <a:latin typeface="Times New Roman" pitchFamily="18" charset="0"/>
              <a:cs typeface="Times New Roman" pitchFamily="18" charset="0"/>
            </a:endParaRPr>
          </a:p>
          <a:p>
            <a:pPr marL="514350" indent="-514350">
              <a:buAutoNum type="alphaUcPeriod"/>
            </a:pPr>
            <a:r>
              <a:rPr lang="en-US" sz="2800" dirty="0" err="1" smtClean="0">
                <a:solidFill>
                  <a:schemeClr val="bg1"/>
                </a:solidFill>
                <a:latin typeface="Times New Roman" pitchFamily="18" charset="0"/>
                <a:cs typeface="Times New Roman" pitchFamily="18" charset="0"/>
              </a:rPr>
              <a:t>Quỹ</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đạo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đường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tròn</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err="1" smtClean="0">
                <a:solidFill>
                  <a:schemeClr val="bg1"/>
                </a:solidFill>
                <a:latin typeface="Times New Roman" pitchFamily="18" charset="0"/>
                <a:cs typeface="Times New Roman" pitchFamily="18" charset="0"/>
              </a:rPr>
              <a:t>Tốc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trung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trên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mọi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cung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tròn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như</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nhau</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smtClean="0">
                <a:solidFill>
                  <a:schemeClr val="bg1"/>
                </a:solidFill>
                <a:latin typeface="Times New Roman" pitchFamily="18" charset="0"/>
                <a:cs typeface="Times New Roman" pitchFamily="18" charset="0"/>
              </a:rPr>
              <a:t>A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B </a:t>
            </a:r>
            <a:r>
              <a:rPr lang="en-US" sz="2800" dirty="0" err="1" smtClean="0">
                <a:solidFill>
                  <a:schemeClr val="bg1"/>
                </a:solidFill>
                <a:latin typeface="Times New Roman" pitchFamily="18" charset="0"/>
                <a:cs typeface="Times New Roman" pitchFamily="18" charset="0"/>
              </a:rPr>
              <a:t>đúng</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smtClean="0">
                <a:solidFill>
                  <a:schemeClr val="bg1"/>
                </a:solidFill>
                <a:latin typeface="Times New Roman" pitchFamily="18" charset="0"/>
                <a:cs typeface="Times New Roman" pitchFamily="18" charset="0"/>
              </a:rPr>
              <a:t>A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B </a:t>
            </a:r>
            <a:r>
              <a:rPr lang="en-US" sz="2800" dirty="0" err="1" smtClean="0">
                <a:solidFill>
                  <a:schemeClr val="bg1"/>
                </a:solidFill>
                <a:latin typeface="Times New Roman" pitchFamily="18" charset="0"/>
                <a:cs typeface="Times New Roman" pitchFamily="18" charset="0"/>
              </a:rPr>
              <a:t>sai</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8" name="Oval 7"/>
          <p:cNvSpPr/>
          <p:nvPr/>
        </p:nvSpPr>
        <p:spPr>
          <a:xfrm>
            <a:off x="533400" y="26670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9" name="TextBox 8"/>
              <p:cNvSpPr txBox="1"/>
              <p:nvPr/>
            </p:nvSpPr>
            <p:spPr>
              <a:xfrm>
                <a:off x="533400" y="3542169"/>
                <a:ext cx="8077200" cy="2246769"/>
              </a:xfrm>
              <a:prstGeom prst="rect">
                <a:avLst/>
              </a:prstGeom>
              <a:noFill/>
            </p:spPr>
            <p:txBody>
              <a:bodyPr wrap="square" rtlCol="0">
                <a:spAutoFit/>
              </a:bodyPr>
              <a:lstStyle/>
              <a:p>
                <a:r>
                  <a:rPr lang="en-US" sz="2800" b="1" u="sng" dirty="0" smtClean="0">
                    <a:solidFill>
                      <a:schemeClr val="accent6">
                        <a:lumMod val="60000"/>
                        <a:lumOff val="40000"/>
                      </a:schemeClr>
                    </a:solidFill>
                    <a:latin typeface="Times New Roman" pitchFamily="18" charset="0"/>
                    <a:cs typeface="Times New Roman" pitchFamily="18" charset="0"/>
                  </a:rPr>
                  <a:t>Câu 2.</a:t>
                </a:r>
                <a:r>
                  <a:rPr lang="en-US" sz="2800" b="1" dirty="0" smtClean="0">
                    <a:solidFill>
                      <a:schemeClr val="accent6">
                        <a:lumMod val="60000"/>
                        <a:lumOff val="40000"/>
                      </a:schemeClr>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Công</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thức</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liên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hệ</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giữa</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tốc</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dài</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tốc</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góc</a:t>
                </a:r>
                <a:endParaRPr lang="en-US" sz="2800" dirty="0" smtClean="0">
                  <a:solidFill>
                    <a:schemeClr val="bg1"/>
                  </a:solidFill>
                  <a:latin typeface="Times New Roman" pitchFamily="18" charset="0"/>
                  <a:cs typeface="Times New Roman" pitchFamily="18" charset="0"/>
                </a:endParaRPr>
              </a:p>
              <a:p>
                <a:pPr marL="514350" indent="-514350">
                  <a:buAutoNum type="alphaUcPeriod"/>
                </a:pPr>
                <a14:m>
                  <m:oMath xmlns:m="http://schemas.openxmlformats.org/officeDocument/2006/math">
                    <m:r>
                      <m:rPr>
                        <m:sty m:val="p"/>
                      </m:rPr>
                      <a:rPr lang="en-US" sz="2800" i="0" smtClean="0">
                        <a:solidFill>
                          <a:schemeClr val="bg1"/>
                        </a:solidFill>
                        <a:latin typeface="Cambria Math"/>
                        <a:ea typeface="Cambria Math"/>
                        <a:cs typeface="Times New Roman" pitchFamily="18" charset="0"/>
                      </a:rPr>
                      <m:t>ω</m:t>
                    </m:r>
                    <m:r>
                      <a:rPr lang="en-US" sz="2800" b="0" i="0" smtClean="0">
                        <a:solidFill>
                          <a:schemeClr val="bg1"/>
                        </a:solidFill>
                        <a:latin typeface="Cambria Math"/>
                        <a:ea typeface="Cambria Math"/>
                        <a:cs typeface="Times New Roman" pitchFamily="18" charset="0"/>
                      </a:rPr>
                      <m:t>=</m:t>
                    </m:r>
                    <m:r>
                      <m:rPr>
                        <m:sty m:val="p"/>
                      </m:rPr>
                      <a:rPr lang="en-US" sz="2800" b="0" i="0" smtClean="0">
                        <a:solidFill>
                          <a:schemeClr val="bg1"/>
                        </a:solidFill>
                        <a:latin typeface="Cambria Math"/>
                        <a:ea typeface="Cambria Math"/>
                        <a:cs typeface="Times New Roman" pitchFamily="18" charset="0"/>
                      </a:rPr>
                      <m:t>rv</m:t>
                    </m:r>
                  </m:oMath>
                </a14:m>
                <a:endParaRPr lang="en-US" sz="2800" dirty="0" smtClean="0">
                  <a:solidFill>
                    <a:schemeClr val="bg1"/>
                  </a:solidFill>
                  <a:latin typeface="Times New Roman" pitchFamily="18" charset="0"/>
                  <a:cs typeface="Times New Roman" pitchFamily="18" charset="0"/>
                </a:endParaRPr>
              </a:p>
              <a:p>
                <a:pPr marL="514350" indent="-514350">
                  <a:buAutoNum type="alphaUcPeriod"/>
                </a:pPr>
                <a14:m>
                  <m:oMath xmlns:m="http://schemas.openxmlformats.org/officeDocument/2006/math">
                    <m:r>
                      <m:rPr>
                        <m:sty m:val="p"/>
                      </m:rPr>
                      <a:rPr lang="en-US" sz="2800">
                        <a:solidFill>
                          <a:schemeClr val="bg1"/>
                        </a:solidFill>
                        <a:latin typeface="Cambria Math"/>
                        <a:ea typeface="Cambria Math"/>
                        <a:cs typeface="Times New Roman" pitchFamily="18" charset="0"/>
                      </a:rPr>
                      <m:t>T</m:t>
                    </m:r>
                    <m:r>
                      <a:rPr lang="en-US" sz="2800" b="0" i="0" smtClean="0">
                        <a:solidFill>
                          <a:schemeClr val="bg1"/>
                        </a:solidFill>
                        <a:latin typeface="Cambria Math"/>
                        <a:ea typeface="Cambria Math"/>
                        <a:cs typeface="Times New Roman" pitchFamily="18" charset="0"/>
                      </a:rPr>
                      <m:t>=</m:t>
                    </m:r>
                    <m:r>
                      <m:rPr>
                        <m:sty m:val="p"/>
                      </m:rPr>
                      <a:rPr lang="en-US" sz="2800" i="0" smtClean="0">
                        <a:solidFill>
                          <a:schemeClr val="bg1"/>
                        </a:solidFill>
                        <a:latin typeface="Cambria Math"/>
                        <a:ea typeface="Cambria Math"/>
                        <a:cs typeface="Times New Roman" pitchFamily="18" charset="0"/>
                      </a:rPr>
                      <m:t>ω</m:t>
                    </m:r>
                  </m:oMath>
                </a14:m>
                <a:r>
                  <a:rPr lang="en-US" sz="2800" dirty="0" smtClean="0">
                    <a:solidFill>
                      <a:schemeClr val="bg1"/>
                    </a:solidFill>
                    <a:latin typeface="Times New Roman" pitchFamily="18" charset="0"/>
                    <a:cs typeface="Times New Roman" pitchFamily="18" charset="0"/>
                  </a:rPr>
                  <a:t>v</a:t>
                </a:r>
              </a:p>
              <a:p>
                <a:pPr marL="514350" indent="-514350">
                  <a:buAutoNum type="alphaUcPeriod"/>
                </a:pPr>
                <a14:m>
                  <m:oMath xmlns:m="http://schemas.openxmlformats.org/officeDocument/2006/math">
                    <m:r>
                      <m:rPr>
                        <m:sty m:val="p"/>
                      </m:rPr>
                      <a:rPr lang="en-US" sz="2800" i="0" smtClean="0">
                        <a:solidFill>
                          <a:schemeClr val="bg1"/>
                        </a:solidFill>
                        <a:latin typeface="Cambria Math"/>
                        <a:ea typeface="Cambria Math"/>
                        <a:cs typeface="Times New Roman" pitchFamily="18" charset="0"/>
                      </a:rPr>
                      <m:t>ω</m:t>
                    </m:r>
                    <m:r>
                      <a:rPr lang="en-US" sz="2800" b="0" i="0" smtClean="0">
                        <a:solidFill>
                          <a:schemeClr val="bg1"/>
                        </a:solidFill>
                        <a:latin typeface="Cambria Math"/>
                        <a:ea typeface="Cambria Math"/>
                        <a:cs typeface="Times New Roman" pitchFamily="18" charset="0"/>
                      </a:rPr>
                      <m:t>=</m:t>
                    </m:r>
                    <m:r>
                      <m:rPr>
                        <m:sty m:val="p"/>
                      </m:rPr>
                      <a:rPr lang="en-US" sz="2800" b="0" i="0" smtClean="0">
                        <a:solidFill>
                          <a:schemeClr val="bg1"/>
                        </a:solidFill>
                        <a:latin typeface="Cambria Math"/>
                        <a:ea typeface="Cambria Math"/>
                        <a:cs typeface="Times New Roman" pitchFamily="18" charset="0"/>
                      </a:rPr>
                      <m:t>Tv</m:t>
                    </m:r>
                  </m:oMath>
                </a14:m>
                <a:endParaRPr lang="en-US" sz="2800" dirty="0" smtClean="0">
                  <a:solidFill>
                    <a:schemeClr val="bg1"/>
                  </a:solidFill>
                  <a:latin typeface="Times New Roman" pitchFamily="18" charset="0"/>
                  <a:cs typeface="Times New Roman" pitchFamily="18" charset="0"/>
                </a:endParaRPr>
              </a:p>
              <a:p>
                <a:pPr marL="514350" indent="-514350">
                  <a:buAutoNum type="alphaUcPeriod"/>
                </a:pPr>
                <a14:m>
                  <m:oMath xmlns:m="http://schemas.openxmlformats.org/officeDocument/2006/math">
                    <m:r>
                      <m:rPr>
                        <m:sty m:val="p"/>
                      </m:rPr>
                      <a:rPr lang="en-US" sz="2800" b="0" i="0" smtClean="0">
                        <a:solidFill>
                          <a:schemeClr val="bg1"/>
                        </a:solidFill>
                        <a:latin typeface="Cambria Math"/>
                        <a:ea typeface="Cambria Math"/>
                        <a:cs typeface="Times New Roman" pitchFamily="18" charset="0"/>
                      </a:rPr>
                      <m:t>v</m:t>
                    </m:r>
                    <m:r>
                      <a:rPr lang="en-US" sz="2800" b="0" i="0" smtClean="0">
                        <a:solidFill>
                          <a:schemeClr val="bg1"/>
                        </a:solidFill>
                        <a:latin typeface="Cambria Math"/>
                        <a:ea typeface="Cambria Math"/>
                        <a:cs typeface="Times New Roman" pitchFamily="18" charset="0"/>
                      </a:rPr>
                      <m:t>=</m:t>
                    </m:r>
                    <m:r>
                      <m:rPr>
                        <m:sty m:val="p"/>
                      </m:rPr>
                      <a:rPr lang="en-US" sz="2800" b="0" i="0" smtClean="0">
                        <a:solidFill>
                          <a:schemeClr val="bg1"/>
                        </a:solidFill>
                        <a:latin typeface="Cambria Math"/>
                        <a:ea typeface="Cambria Math"/>
                        <a:cs typeface="Times New Roman" pitchFamily="18" charset="0"/>
                      </a:rPr>
                      <m:t>rω</m:t>
                    </m:r>
                  </m:oMath>
                </a14:m>
                <a:endParaRPr lang="en-US" sz="2800" dirty="0">
                  <a:solidFill>
                    <a:schemeClr val="bg1"/>
                  </a:solidFill>
                  <a:latin typeface="Times New Roman" pitchFamily="18" charset="0"/>
                  <a:cs typeface="Times New Roman"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533400" y="3542169"/>
                <a:ext cx="8077200" cy="2246769"/>
              </a:xfrm>
              <a:prstGeom prst="rect">
                <a:avLst/>
              </a:prstGeom>
              <a:blipFill>
                <a:blip r:embed="rId3"/>
                <a:stretch>
                  <a:fillRect l="-1585" t="-2710" r="-302"/>
                </a:stretch>
              </a:blipFill>
            </p:spPr>
            <p:txBody>
              <a:bodyPr/>
              <a:lstStyle/>
              <a:p>
                <a:r>
                  <a:rPr lang="vi-VN">
                    <a:noFill/>
                  </a:rPr>
                  <a:t> </a:t>
                </a:r>
              </a:p>
            </p:txBody>
          </p:sp>
        </mc:Fallback>
      </mc:AlternateContent>
      <p:sp>
        <p:nvSpPr>
          <p:cNvPr id="10" name="Oval 9"/>
          <p:cNvSpPr/>
          <p:nvPr/>
        </p:nvSpPr>
        <p:spPr>
          <a:xfrm>
            <a:off x="533400" y="5334000"/>
            <a:ext cx="457200" cy="454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509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685800"/>
            <a:ext cx="8077200" cy="3539430"/>
          </a:xfrm>
          <a:prstGeom prst="rect">
            <a:avLst/>
          </a:prstGeom>
          <a:noFill/>
        </p:spPr>
        <p:txBody>
          <a:bodyPr wrap="square" rtlCol="0">
            <a:spAutoFit/>
          </a:bodyPr>
          <a:lstStyle/>
          <a:p>
            <a:r>
              <a:rPr lang="en-US" sz="2800" b="1" u="sng" dirty="0" err="1" smtClean="0">
                <a:solidFill>
                  <a:schemeClr val="accent6">
                    <a:lumMod val="60000"/>
                    <a:lumOff val="40000"/>
                  </a:schemeClr>
                </a:solidFill>
                <a:latin typeface="Times New Roman" pitchFamily="18" charset="0"/>
                <a:cs typeface="Times New Roman" pitchFamily="18" charset="0"/>
              </a:rPr>
              <a:t>Câu</a:t>
            </a:r>
            <a:r>
              <a:rPr lang="en-US" sz="2800" b="1" u="sng" dirty="0" smtClean="0">
                <a:solidFill>
                  <a:schemeClr val="accent6">
                    <a:lumMod val="60000"/>
                    <a:lumOff val="40000"/>
                  </a:schemeClr>
                </a:solidFill>
                <a:latin typeface="Times New Roman" pitchFamily="18" charset="0"/>
                <a:cs typeface="Times New Roman" pitchFamily="18" charset="0"/>
              </a:rPr>
              <a:t> 3.</a:t>
            </a:r>
            <a:r>
              <a:rPr lang="en-US" sz="2800" b="1" dirty="0" smtClean="0">
                <a:solidFill>
                  <a:schemeClr val="accent6">
                    <a:lumMod val="60000"/>
                    <a:lumOff val="40000"/>
                  </a:schemeClr>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dưới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đây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tròn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đều</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một</a:t>
            </a:r>
            <a:r>
              <a:rPr lang="en-US" sz="2800" dirty="0" smtClean="0">
                <a:solidFill>
                  <a:schemeClr val="bg1"/>
                </a:solidFill>
                <a:latin typeface="Times New Roman" pitchFamily="18" charset="0"/>
                <a:cs typeface="Times New Roman" pitchFamily="18" charset="0"/>
              </a:rPr>
              <a:t> con </a:t>
            </a:r>
            <a:r>
              <a:rPr lang="en-US" sz="2800" dirty="0" err="1" smtClean="0">
                <a:solidFill>
                  <a:schemeClr val="bg1"/>
                </a:solidFill>
                <a:latin typeface="Times New Roman" pitchFamily="18" charset="0"/>
                <a:cs typeface="Times New Roman" pitchFamily="18" charset="0"/>
              </a:rPr>
              <a:t>lắc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đồng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hồ</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mắc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xích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đạp</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smtClean="0">
                <a:solidFill>
                  <a:schemeClr val="bg1"/>
                </a:solidFill>
                <a:latin typeface="Times New Roman" pitchFamily="18" charset="0"/>
                <a:cs typeface="Times New Roman" pitchFamily="18" charset="0"/>
              </a:rPr>
              <a:t>Chuyển động của cái đầu van xe đạp đối trục bánh xe, xe chạy đều.</a:t>
            </a:r>
          </a:p>
          <a:p>
            <a:pPr marL="514350" indent="-514350">
              <a:buAutoNum type="alphaUcPeriod"/>
            </a:pP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đầu</a:t>
            </a:r>
            <a:r>
              <a:rPr lang="en-US" sz="2800" dirty="0" smtClean="0">
                <a:solidFill>
                  <a:schemeClr val="bg1"/>
                </a:solidFill>
                <a:latin typeface="Times New Roman" pitchFamily="18" charset="0"/>
                <a:cs typeface="Times New Roman" pitchFamily="18" charset="0"/>
              </a:rPr>
              <a:t> van </a:t>
            </a:r>
            <a:r>
              <a:rPr lang="en-US" sz="2800" dirty="0" err="1" smtClean="0">
                <a:solidFill>
                  <a:schemeClr val="bg1"/>
                </a:solidFill>
                <a:latin typeface="Times New Roman" pitchFamily="18" charset="0"/>
                <a:cs typeface="Times New Roman" pitchFamily="18" charset="0"/>
              </a:rPr>
              <a:t>xe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đạp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đối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với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mặt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đường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chạy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đều</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5" name="Oval 4"/>
          <p:cNvSpPr/>
          <p:nvPr/>
        </p:nvSpPr>
        <p:spPr>
          <a:xfrm>
            <a:off x="533400" y="2455515"/>
            <a:ext cx="457200" cy="440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915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533400" y="457200"/>
                <a:ext cx="8077200" cy="3615092"/>
              </a:xfrm>
              <a:prstGeom prst="rect">
                <a:avLst/>
              </a:prstGeom>
              <a:noFill/>
            </p:spPr>
            <p:txBody>
              <a:bodyPr wrap="square" rtlCol="0">
                <a:spAutoFit/>
              </a:bodyPr>
              <a:lstStyle/>
              <a:p>
                <a:r>
                  <a:rPr lang="en-US" sz="2800" b="1" u="sng" dirty="0" smtClean="0">
                    <a:solidFill>
                      <a:schemeClr val="accent6">
                        <a:lumMod val="60000"/>
                        <a:lumOff val="40000"/>
                      </a:schemeClr>
                    </a:solidFill>
                    <a:latin typeface="Times New Roman" pitchFamily="18" charset="0"/>
                    <a:cs typeface="Times New Roman" pitchFamily="18" charset="0"/>
                  </a:rPr>
                  <a:t>Câu 4.</a:t>
                </a:r>
                <a:r>
                  <a:rPr lang="en-US" sz="2800" b="1" dirty="0" smtClean="0">
                    <a:solidFill>
                      <a:schemeClr val="accent6">
                        <a:lumMod val="60000"/>
                        <a:lumOff val="40000"/>
                      </a:schemeClr>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Vectơ</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vận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tốc</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vật</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tròn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đều</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err="1" smtClean="0">
                    <a:solidFill>
                      <a:schemeClr val="bg1"/>
                    </a:solidFill>
                    <a:latin typeface="Times New Roman" pitchFamily="18" charset="0"/>
                    <a:cs typeface="Times New Roman" pitchFamily="18" charset="0"/>
                  </a:rPr>
                  <a:t>Phương</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tiếp</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tuyến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với</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đường</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tròn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quỹ</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đạo</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lớn</a:t>
                </a:r>
                <a:r>
                  <a:rPr lang="en-US" sz="2800" dirty="0" smtClean="0">
                    <a:solidFill>
                      <a:schemeClr val="bg1"/>
                    </a:solidFill>
                    <a:latin typeface="Times New Roman" pitchFamily="18" charset="0"/>
                    <a:cs typeface="Times New Roman" pitchFamily="18" charset="0"/>
                  </a:rPr>
                  <a:t> v = </a:t>
                </a:r>
                <a14:m>
                  <m:oMath xmlns:m="http://schemas.openxmlformats.org/officeDocument/2006/math">
                    <m:f>
                      <m:fPr>
                        <m:ctrlPr>
                          <a:rPr lang="en-US" sz="2800" i="1" smtClean="0">
                            <a:solidFill>
                              <a:schemeClr val="bg1"/>
                            </a:solidFill>
                            <a:latin typeface="Cambria Math" panose="02040503050406030204" pitchFamily="18" charset="0"/>
                            <a:cs typeface="Times New Roman" pitchFamily="18" charset="0"/>
                          </a:rPr>
                        </m:ctrlPr>
                      </m:fPr>
                      <m:num>
                        <m:r>
                          <a:rPr lang="en-US" sz="2800" i="1" smtClean="0">
                            <a:solidFill>
                              <a:schemeClr val="bg1"/>
                            </a:solidFill>
                            <a:latin typeface="Cambria Math"/>
                            <a:ea typeface="Cambria Math"/>
                            <a:cs typeface="Times New Roman" pitchFamily="18" charset="0"/>
                          </a:rPr>
                          <m:t>∆</m:t>
                        </m:r>
                        <m:r>
                          <a:rPr lang="en-US" sz="2800" b="0" i="1" smtClean="0">
                            <a:solidFill>
                              <a:schemeClr val="bg1"/>
                            </a:solidFill>
                            <a:latin typeface="Cambria Math"/>
                            <a:ea typeface="Cambria Math"/>
                            <a:cs typeface="Times New Roman" pitchFamily="18" charset="0"/>
                          </a:rPr>
                          <m:t>𝑠</m:t>
                        </m:r>
                      </m:num>
                      <m:den>
                        <m:r>
                          <a:rPr lang="en-US" sz="2800" i="1" smtClean="0">
                            <a:solidFill>
                              <a:schemeClr val="bg1"/>
                            </a:solidFill>
                            <a:latin typeface="Cambria Math"/>
                            <a:ea typeface="Cambria Math"/>
                            <a:cs typeface="Times New Roman" pitchFamily="18" charset="0"/>
                          </a:rPr>
                          <m:t>∆</m:t>
                        </m:r>
                        <m:r>
                          <a:rPr lang="en-US" sz="2800" b="0" i="1" smtClean="0">
                            <a:solidFill>
                              <a:schemeClr val="bg1"/>
                            </a:solidFill>
                            <a:latin typeface="Cambria Math"/>
                            <a:ea typeface="Cambria Math"/>
                            <a:cs typeface="Times New Roman" pitchFamily="18" charset="0"/>
                          </a:rPr>
                          <m:t>𝑡</m:t>
                        </m:r>
                      </m:den>
                    </m:f>
                  </m:oMath>
                </a14:m>
                <a:endParaRPr lang="en-US" sz="2800" dirty="0" smtClean="0">
                  <a:solidFill>
                    <a:schemeClr val="bg1"/>
                  </a:solidFill>
                  <a:latin typeface="Times New Roman" pitchFamily="18" charset="0"/>
                  <a:cs typeface="Times New Roman" pitchFamily="18" charset="0"/>
                </a:endParaRPr>
              </a:p>
              <a:p>
                <a:pPr marL="514350" indent="-514350">
                  <a:buAutoNum type="alphaUcPeriod"/>
                </a:pPr>
                <a14:m>
                  <m:oMath xmlns:m="http://schemas.openxmlformats.org/officeDocument/2006/math">
                    <m:r>
                      <m:rPr>
                        <m:sty m:val="p"/>
                      </m:rPr>
                      <a:rPr lang="en-US" sz="2800" b="0" i="0" smtClean="0">
                        <a:solidFill>
                          <a:schemeClr val="bg1"/>
                        </a:solidFill>
                        <a:latin typeface="Cambria Math"/>
                        <a:cs typeface="Times New Roman" pitchFamily="18" charset="0"/>
                      </a:rPr>
                      <m:t>v</m:t>
                    </m:r>
                    <m:r>
                      <a:rPr lang="en-US" sz="2800" b="0" i="0" smtClean="0">
                        <a:solidFill>
                          <a:schemeClr val="bg1"/>
                        </a:solidFill>
                        <a:latin typeface="Cambria Math"/>
                        <a:cs typeface="Times New Roman" pitchFamily="18" charset="0"/>
                      </a:rPr>
                      <m:t>=</m:t>
                    </m:r>
                    <m:f>
                      <m:fPr>
                        <m:ctrlPr>
                          <a:rPr lang="en-US" sz="2800" b="0" i="1" smtClean="0">
                            <a:solidFill>
                              <a:schemeClr val="bg1"/>
                            </a:solidFill>
                            <a:latin typeface="Cambria Math" panose="02040503050406030204" pitchFamily="18" charset="0"/>
                            <a:cs typeface="Times New Roman" pitchFamily="18" charset="0"/>
                          </a:rPr>
                        </m:ctrlPr>
                      </m:fPr>
                      <m:num>
                        <m:r>
                          <a:rPr lang="en-US" sz="2800" b="0" i="0" smtClean="0">
                            <a:solidFill>
                              <a:schemeClr val="bg1"/>
                            </a:solidFill>
                            <a:latin typeface="Cambria Math"/>
                            <a:ea typeface="Cambria Math"/>
                            <a:cs typeface="Times New Roman" pitchFamily="18" charset="0"/>
                          </a:rPr>
                          <m:t>∆</m:t>
                        </m:r>
                        <m:r>
                          <m:rPr>
                            <m:sty m:val="p"/>
                          </m:rPr>
                          <a:rPr lang="en-US" sz="2800" b="0" i="0" smtClean="0">
                            <a:solidFill>
                              <a:schemeClr val="bg1"/>
                            </a:solidFill>
                            <a:latin typeface="Cambria Math"/>
                            <a:ea typeface="Cambria Math"/>
                            <a:cs typeface="Times New Roman" pitchFamily="18" charset="0"/>
                          </a:rPr>
                          <m:t>s</m:t>
                        </m:r>
                      </m:num>
                      <m:den>
                        <m:r>
                          <a:rPr lang="en-US" sz="2800" b="0" i="0" smtClean="0">
                            <a:solidFill>
                              <a:schemeClr val="bg1"/>
                            </a:solidFill>
                            <a:latin typeface="Cambria Math"/>
                            <a:ea typeface="Cambria Math"/>
                            <a:cs typeface="Times New Roman" pitchFamily="18" charset="0"/>
                          </a:rPr>
                          <m:t>∆</m:t>
                        </m:r>
                        <m:r>
                          <m:rPr>
                            <m:sty m:val="p"/>
                          </m:rPr>
                          <a:rPr lang="en-US" sz="2800" b="0" i="0" smtClean="0">
                            <a:solidFill>
                              <a:schemeClr val="bg1"/>
                            </a:solidFill>
                            <a:latin typeface="Cambria Math"/>
                            <a:ea typeface="Cambria Math"/>
                            <a:cs typeface="Times New Roman" pitchFamily="18" charset="0"/>
                          </a:rPr>
                          <m:t>t</m:t>
                        </m:r>
                      </m:den>
                    </m:f>
                    <m:r>
                      <a:rPr lang="en-US" sz="2800" b="0" i="0" smtClean="0">
                        <a:solidFill>
                          <a:schemeClr val="bg1"/>
                        </a:solidFill>
                        <a:latin typeface="Cambria Math"/>
                        <a:cs typeface="Times New Roman" pitchFamily="18" charset="0"/>
                      </a:rPr>
                      <m:t>=</m:t>
                    </m:r>
                    <m:r>
                      <m:rPr>
                        <m:sty m:val="p"/>
                      </m:rPr>
                      <a:rPr lang="en-US" sz="2800" b="0" i="0" smtClean="0">
                        <a:solidFill>
                          <a:schemeClr val="bg1"/>
                        </a:solidFill>
                        <a:latin typeface="Cambria Math"/>
                        <a:ea typeface="Cambria Math"/>
                        <a:cs typeface="Times New Roman" pitchFamily="18" charset="0"/>
                      </a:rPr>
                      <m:t>ωr</m:t>
                    </m:r>
                  </m:oMath>
                </a14:m>
                <a:endParaRPr lang="en-US" sz="2800" dirty="0" smtClean="0">
                  <a:solidFill>
                    <a:schemeClr val="bg1"/>
                  </a:solidFill>
                  <a:latin typeface="Times New Roman" pitchFamily="18" charset="0"/>
                  <a:cs typeface="Times New Roman" pitchFamily="18" charset="0"/>
                </a:endParaRPr>
              </a:p>
              <a:p>
                <a:pPr marL="514350" indent="-514350">
                  <a:buAutoNum type="alphaUcPeriod"/>
                </a:pPr>
                <a:r>
                  <a:rPr lang="en-US" sz="2800" dirty="0" err="1" smtClean="0">
                    <a:solidFill>
                      <a:schemeClr val="bg1"/>
                    </a:solidFill>
                    <a:latin typeface="Times New Roman" pitchFamily="18" charset="0"/>
                    <a:cs typeface="Times New Roman" pitchFamily="18" charset="0"/>
                  </a:rPr>
                  <a:t>Cả</a:t>
                </a:r>
                <a:r>
                  <a:rPr lang="en-US" sz="2800" dirty="0" smtClean="0">
                    <a:solidFill>
                      <a:schemeClr val="bg1"/>
                    </a:solidFill>
                    <a:latin typeface="Times New Roman" pitchFamily="18" charset="0"/>
                    <a:cs typeface="Times New Roman" pitchFamily="18" charset="0"/>
                  </a:rPr>
                  <a:t> A, B, C </a:t>
                </a:r>
                <a:r>
                  <a:rPr lang="en-US" sz="2800" dirty="0" err="1" smtClean="0">
                    <a:solidFill>
                      <a:schemeClr val="bg1"/>
                    </a:solidFill>
                    <a:latin typeface="Times New Roman" pitchFamily="18" charset="0"/>
                    <a:cs typeface="Times New Roman" pitchFamily="18" charset="0"/>
                  </a:rPr>
                  <a:t>đều</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đúng</a:t>
                </a:r>
                <a:r>
                  <a:rPr lang="en-US" sz="2800" dirty="0" smtClean="0">
                    <a:solidFill>
                      <a:schemeClr val="bg1"/>
                    </a:solidFill>
                    <a:latin typeface="Times New Roman" pitchFamily="18" charset="0"/>
                    <a:cs typeface="Times New Roman" pitchFamily="18" charset="0"/>
                  </a:rPr>
                  <a:t>.</a:t>
                </a:r>
              </a:p>
              <a:p>
                <a:pPr marL="514350" indent="-514350">
                  <a:buAutoNum type="alphaUcPeriod"/>
                </a:pPr>
                <a:endParaRPr lang="en-US" sz="2800" dirty="0" smtClean="0">
                  <a:solidFill>
                    <a:schemeClr val="bg1"/>
                  </a:solidFill>
                  <a:latin typeface="Times New Roman" pitchFamily="18" charset="0"/>
                  <a:cs typeface="Times New Roman" pitchFamily="18" charset="0"/>
                </a:endParaRPr>
              </a:p>
              <a:p>
                <a:pPr marL="514350" indent="-514350">
                  <a:buAutoNum type="alphaUcPeriod"/>
                </a:pPr>
                <a:endParaRPr lang="en-US" sz="3600" dirty="0">
                  <a:solidFill>
                    <a:schemeClr val="bg1"/>
                  </a:solidFill>
                  <a:latin typeface="Times New Roman" pitchFamily="18" charset="0"/>
                  <a:cs typeface="Times New Roman"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533400" y="457200"/>
                <a:ext cx="8077200" cy="3615092"/>
              </a:xfrm>
              <a:prstGeom prst="rect">
                <a:avLst/>
              </a:prstGeom>
              <a:blipFill>
                <a:blip r:embed="rId3"/>
                <a:stretch>
                  <a:fillRect l="-1585" t="-1686" r="-528"/>
                </a:stretch>
              </a:blipFill>
            </p:spPr>
            <p:txBody>
              <a:bodyPr/>
              <a:lstStyle/>
              <a:p>
                <a:r>
                  <a:rPr lang="vi-VN">
                    <a:noFill/>
                  </a:rPr>
                  <a:t> </a:t>
                </a:r>
              </a:p>
            </p:txBody>
          </p:sp>
        </mc:Fallback>
      </mc:AlternateContent>
      <p:sp>
        <p:nvSpPr>
          <p:cNvPr id="5" name="Oval 4"/>
          <p:cNvSpPr/>
          <p:nvPr/>
        </p:nvSpPr>
        <p:spPr>
          <a:xfrm>
            <a:off x="533400" y="26543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xmlns="" Requires="a14">
          <p:sp>
            <p:nvSpPr>
              <p:cNvPr id="6" name="TextBox 5"/>
              <p:cNvSpPr txBox="1"/>
              <p:nvPr/>
            </p:nvSpPr>
            <p:spPr>
              <a:xfrm>
                <a:off x="520700" y="3111500"/>
                <a:ext cx="8077200" cy="3539430"/>
              </a:xfrm>
              <a:prstGeom prst="rect">
                <a:avLst/>
              </a:prstGeom>
              <a:noFill/>
            </p:spPr>
            <p:txBody>
              <a:bodyPr wrap="square" rtlCol="0">
                <a:spAutoFit/>
              </a:bodyPr>
              <a:lstStyle/>
              <a:p>
                <a:r>
                  <a:rPr lang="en-US" sz="2800" b="1" u="sng" dirty="0" smtClean="0">
                    <a:solidFill>
                      <a:schemeClr val="accent6">
                        <a:lumMod val="60000"/>
                        <a:lumOff val="40000"/>
                      </a:schemeClr>
                    </a:solidFill>
                    <a:latin typeface="Times New Roman" pitchFamily="18" charset="0"/>
                    <a:cs typeface="Times New Roman" pitchFamily="18" charset="0"/>
                  </a:rPr>
                  <a:t>Câu 5.</a:t>
                </a:r>
                <a:r>
                  <a:rPr lang="en-US" sz="2800" b="1" dirty="0" smtClean="0">
                    <a:solidFill>
                      <a:schemeClr val="accent6">
                        <a:lumMod val="60000"/>
                        <a:lumOff val="40000"/>
                      </a:schemeClr>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Chọn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câu</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sai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Tần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số</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chuyển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tròn</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đều</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err="1">
                    <a:solidFill>
                      <a:schemeClr val="bg1"/>
                    </a:solidFill>
                    <a:latin typeface="Times New Roman" pitchFamily="18" charset="0"/>
                    <a:cs typeface="Times New Roman" pitchFamily="18" charset="0"/>
                  </a:rPr>
                  <a:t>S</a:t>
                </a:r>
                <a:r>
                  <a:rPr lang="en-US" sz="2800" dirty="0" err="1" smtClean="0">
                    <a:solidFill>
                      <a:schemeClr val="bg1"/>
                    </a:solidFill>
                    <a:latin typeface="Times New Roman" pitchFamily="18" charset="0"/>
                    <a:cs typeface="Times New Roman" pitchFamily="18" charset="0"/>
                  </a:rPr>
                  <a:t>ố</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vòng</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vật</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đi</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được</a:t>
                </a:r>
                <a:r>
                  <a:rPr lang="en-US" sz="2800" dirty="0" smtClean="0">
                    <a:solidFill>
                      <a:schemeClr val="bg1"/>
                    </a:solidFill>
                    <a:latin typeface="Times New Roman" pitchFamily="18" charset="0"/>
                    <a:cs typeface="Times New Roman" pitchFamily="18" charset="0"/>
                  </a:rPr>
                  <a:t/>
                </a:r>
                <a:r>
                  <a:rPr lang="en-US" sz="2800" dirty="0" err="1" smtClean="0">
                    <a:solidFill>
                      <a:schemeClr val="bg1"/>
                    </a:solidFill>
                    <a:latin typeface="Times New Roman" pitchFamily="18" charset="0"/>
                    <a:cs typeface="Times New Roman" pitchFamily="18" charset="0"/>
                  </a:rPr>
                  <a:t>trong</a:t>
                </a:r>
                <a:r>
                  <a:rPr lang="en-US" sz="2800" dirty="0" smtClean="0">
                    <a:solidFill>
                      <a:schemeClr val="bg1"/>
                    </a:solidFill>
                    <a:latin typeface="Times New Roman" pitchFamily="18" charset="0"/>
                    <a:cs typeface="Times New Roman" pitchFamily="18" charset="0"/>
                  </a:rPr>
                  <a:t> 1 </a:t>
                </a:r>
                <a:r>
                  <a:rPr lang="en-US" sz="2800" dirty="0" err="1" smtClean="0">
                    <a:solidFill>
                      <a:schemeClr val="bg1"/>
                    </a:solidFill>
                    <a:latin typeface="Times New Roman" pitchFamily="18" charset="0"/>
                    <a:cs typeface="Times New Roman" pitchFamily="18" charset="0"/>
                  </a:rPr>
                  <a:t>giây</a:t>
                </a:r>
                <a:r>
                  <a:rPr lang="en-US" sz="2800" dirty="0" smtClean="0">
                    <a:solidFill>
                      <a:schemeClr val="bg1"/>
                    </a:solidFill>
                    <a:latin typeface="Times New Roman" pitchFamily="18" charset="0"/>
                    <a:cs typeface="Times New Roman" pitchFamily="18" charset="0"/>
                  </a:rPr>
                  <a:t>.</a:t>
                </a:r>
              </a:p>
              <a:p>
                <a:pPr marL="514350" indent="-514350">
                  <a:buAutoNum type="alphaUcPeriod"/>
                </a:pPr>
                <a:r>
                  <a:rPr lang="en-US" sz="2800" dirty="0" smtClean="0">
                    <a:solidFill>
                      <a:schemeClr val="bg1"/>
                    </a:solidFill>
                    <a:latin typeface="Times New Roman" pitchFamily="18" charset="0"/>
                    <a:cs typeface="Times New Roman" pitchFamily="18" charset="0"/>
                  </a:rPr>
                  <a:t>Đơn vị tần số là vòng/s hoặc Hz.</a:t>
                </a:r>
              </a:p>
              <a:p>
                <a:pPr marL="514350" indent="-514350">
                  <a:buAutoNum type="alphaUcPeriod"/>
                </a:pPr>
                <a:r>
                  <a:rPr lang="en-US" sz="2800" dirty="0" smtClean="0">
                    <a:solidFill>
                      <a:schemeClr val="bg1"/>
                    </a:solidFill>
                    <a:latin typeface="Times New Roman" pitchFamily="18" charset="0"/>
                    <a:cs typeface="Times New Roman" pitchFamily="18" charset="0"/>
                  </a:rPr>
                  <a:t/>
                </a:r>
                <a14:m>
                  <m:oMath xmlns:m="http://schemas.openxmlformats.org/officeDocument/2006/math">
                    <m:f>
                      <m:fPr>
                        <m:type m:val="lin"/>
                        <m:ctrlPr>
                          <a:rPr lang="en-US" sz="2800" i="1" smtClean="0">
                            <a:solidFill>
                              <a:schemeClr val="bg1"/>
                            </a:solidFill>
                            <a:latin typeface="Cambria Math" panose="02040503050406030204" pitchFamily="18" charset="0"/>
                            <a:cs typeface="Times New Roman" pitchFamily="18" charset="0"/>
                          </a:rPr>
                        </m:ctrlPr>
                      </m:fPr>
                      <m:num>
                        <m:r>
                          <a:rPr lang="en-US" sz="2800" b="0" i="1" smtClean="0">
                            <a:solidFill>
                              <a:schemeClr val="bg1"/>
                            </a:solidFill>
                            <a:latin typeface="Cambria Math"/>
                            <a:cs typeface="Times New Roman" pitchFamily="18" charset="0"/>
                          </a:rPr>
                          <m:t>𝑓</m:t>
                        </m:r>
                        <m:r>
                          <a:rPr lang="en-US" sz="2800" b="0" i="1" smtClean="0">
                            <a:solidFill>
                              <a:schemeClr val="bg1"/>
                            </a:solidFill>
                            <a:latin typeface="Cambria Math"/>
                            <a:cs typeface="Times New Roman" pitchFamily="18" charset="0"/>
                          </a:rPr>
                          <m:t>=1</m:t>
                        </m:r>
                      </m:num>
                      <m:den>
                        <m:r>
                          <a:rPr lang="en-US" sz="2800" b="0" i="1" smtClean="0">
                            <a:solidFill>
                              <a:schemeClr val="bg1"/>
                            </a:solidFill>
                            <a:latin typeface="Cambria Math"/>
                            <a:cs typeface="Times New Roman" pitchFamily="18" charset="0"/>
                          </a:rPr>
                          <m:t>𝑇</m:t>
                        </m:r>
                      </m:den>
                    </m:f>
                  </m:oMath>
                </a14:m>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D.  </a:t>
                </a:r>
                <a14:m>
                  <m:oMath xmlns:m="http://schemas.openxmlformats.org/officeDocument/2006/math">
                    <m:f>
                      <m:fPr>
                        <m:type m:val="lin"/>
                        <m:ctrlPr>
                          <a:rPr lang="en-US" sz="2800" i="1" smtClean="0">
                            <a:solidFill>
                              <a:schemeClr val="bg1"/>
                            </a:solidFill>
                            <a:latin typeface="Cambria Math" panose="02040503050406030204" pitchFamily="18" charset="0"/>
                            <a:cs typeface="Times New Roman" pitchFamily="18" charset="0"/>
                          </a:rPr>
                        </m:ctrlPr>
                      </m:fPr>
                      <m:num>
                        <m:r>
                          <a:rPr lang="en-US" sz="2800" b="0" i="1" smtClean="0">
                            <a:solidFill>
                              <a:schemeClr val="bg1"/>
                            </a:solidFill>
                            <a:latin typeface="Cambria Math"/>
                            <a:cs typeface="Times New Roman" pitchFamily="18" charset="0"/>
                          </a:rPr>
                          <m:t>𝑓</m:t>
                        </m:r>
                        <m:r>
                          <a:rPr lang="en-US" sz="2800" b="0" i="1" smtClean="0">
                            <a:solidFill>
                              <a:schemeClr val="bg1"/>
                            </a:solidFill>
                            <a:latin typeface="Cambria Math"/>
                            <a:cs typeface="Times New Roman" pitchFamily="18" charset="0"/>
                          </a:rPr>
                          <m:t>=2</m:t>
                        </m:r>
                        <m:r>
                          <a:rPr lang="en-US" sz="2800" b="0" i="1" smtClean="0">
                            <a:solidFill>
                              <a:schemeClr val="bg1"/>
                            </a:solidFill>
                            <a:latin typeface="Cambria Math"/>
                            <a:ea typeface="Cambria Math"/>
                            <a:cs typeface="Times New Roman" pitchFamily="18" charset="0"/>
                          </a:rPr>
                          <m:t>𝜋</m:t>
                        </m:r>
                      </m:num>
                      <m:den>
                        <m:r>
                          <a:rPr lang="en-US" sz="2800" b="0" i="1" smtClean="0">
                            <a:solidFill>
                              <a:schemeClr val="bg1"/>
                            </a:solidFill>
                            <a:latin typeface="Cambria Math"/>
                            <a:cs typeface="Times New Roman" pitchFamily="18" charset="0"/>
                          </a:rPr>
                          <m:t>𝑇</m:t>
                        </m:r>
                      </m:den>
                    </m:f>
                  </m:oMath>
                </a14:m>
                <a:endParaRPr lang="en-US" sz="2800" dirty="0" smtClean="0">
                  <a:solidFill>
                    <a:schemeClr val="bg1"/>
                  </a:solidFill>
                  <a:latin typeface="Times New Roman" pitchFamily="18" charset="0"/>
                  <a:cs typeface="Times New Roman" pitchFamily="18" charset="0"/>
                </a:endParaRPr>
              </a:p>
              <a:p>
                <a:pPr marL="514350" indent="-514350">
                  <a:buAutoNum type="alphaUcPeriod"/>
                </a:pPr>
                <a:endParaRPr lang="en-US" sz="2800" dirty="0" smtClean="0">
                  <a:solidFill>
                    <a:schemeClr val="bg1"/>
                  </a:solidFill>
                  <a:latin typeface="Times New Roman" pitchFamily="18" charset="0"/>
                  <a:cs typeface="Times New Roman" pitchFamily="18" charset="0"/>
                </a:endParaRPr>
              </a:p>
              <a:p>
                <a:endParaRPr lang="en-US" sz="2800" dirty="0">
                  <a:solidFill>
                    <a:schemeClr val="bg1"/>
                  </a:solidFill>
                  <a:latin typeface="Times New Roman" pitchFamily="18" charset="0"/>
                  <a:cs typeface="Times New Roman"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520700" y="3111500"/>
                <a:ext cx="8077200" cy="3539430"/>
              </a:xfrm>
              <a:prstGeom prst="rect">
                <a:avLst/>
              </a:prstGeom>
              <a:blipFill>
                <a:blip r:embed="rId4"/>
                <a:stretch>
                  <a:fillRect l="-1509" t="-1721" r="-302"/>
                </a:stretch>
              </a:blipFill>
            </p:spPr>
            <p:txBody>
              <a:bodyPr/>
              <a:lstStyle/>
              <a:p>
                <a:r>
                  <a:rPr lang="vi-VN">
                    <a:noFill/>
                  </a:rPr>
                  <a:t> </a:t>
                </a:r>
              </a:p>
            </p:txBody>
          </p:sp>
        </mc:Fallback>
      </mc:AlternateContent>
      <p:sp>
        <p:nvSpPr>
          <p:cNvPr id="2" name="Oval 1"/>
          <p:cNvSpPr/>
          <p:nvPr/>
        </p:nvSpPr>
        <p:spPr>
          <a:xfrm>
            <a:off x="520700" y="5334000"/>
            <a:ext cx="5461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525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066800"/>
            <a:ext cx="7620000" cy="2677656"/>
          </a:xfrm>
          <a:prstGeom prst="rect">
            <a:avLst/>
          </a:prstGeom>
          <a:noFill/>
        </p:spPr>
        <p:txBody>
          <a:bodyPr>
            <a:spAutoFit/>
          </a:bodyPr>
          <a:lstStyle/>
          <a:p>
            <a:pPr marL="514350" indent="-514350" fontAlgn="auto">
              <a:spcBef>
                <a:spcPts val="0"/>
              </a:spcBef>
              <a:spcAft>
                <a:spcPts val="0"/>
              </a:spcAft>
              <a:buFontTx/>
              <a:buAutoNum type="romanUcPeriod"/>
              <a:defRPr/>
            </a:pPr>
            <a:r>
              <a:rPr lang="en-US" sz="2800" b="1" u="sng" dirty="0">
                <a:solidFill>
                  <a:schemeClr val="accent3"/>
                </a:solidFill>
                <a:latin typeface="Times New Roman" pitchFamily="18" charset="0"/>
                <a:cs typeface="Times New Roman" pitchFamily="18" charset="0"/>
              </a:rPr>
              <a:t>ĐỊNH NGHĨA</a:t>
            </a:r>
          </a:p>
          <a:p>
            <a:pPr marL="457200" indent="-457200" fontAlgn="auto">
              <a:spcBef>
                <a:spcPts val="0"/>
              </a:spcBef>
              <a:spcAft>
                <a:spcPts val="0"/>
              </a:spcAft>
              <a:buFontTx/>
              <a:buAutoNum type="arabicPeriod"/>
              <a:defRPr/>
            </a:pPr>
            <a:r>
              <a:rPr lang="en-US" sz="2800" b="1" u="sng" dirty="0">
                <a:solidFill>
                  <a:schemeClr val="accent3"/>
                </a:solidFill>
                <a:latin typeface="Times New Roman" pitchFamily="18" charset="0"/>
                <a:cs typeface="Times New Roman" pitchFamily="18" charset="0"/>
              </a:rPr>
              <a:t>Chuyển động </a:t>
            </a:r>
            <a:r>
              <a:rPr lang="en-US" sz="2800" b="1" u="sng" dirty="0" smtClean="0">
                <a:solidFill>
                  <a:schemeClr val="accent3"/>
                </a:solidFill>
                <a:latin typeface="Times New Roman" pitchFamily="18" charset="0"/>
                <a:cs typeface="Times New Roman" pitchFamily="18" charset="0"/>
              </a:rPr>
              <a:t>tròn</a:t>
            </a:r>
          </a:p>
          <a:p>
            <a:pPr fontAlgn="auto">
              <a:spcBef>
                <a:spcPts val="0"/>
              </a:spcBef>
              <a:spcAft>
                <a:spcPts val="0"/>
              </a:spcAft>
              <a:defRPr/>
            </a:pPr>
            <a:endParaRPr lang="en-US" sz="2800" b="1" u="sng" dirty="0">
              <a:solidFill>
                <a:schemeClr val="accent3"/>
              </a:solidFill>
              <a:latin typeface="Times New Roman" pitchFamily="18" charset="0"/>
              <a:cs typeface="Times New Roman" pitchFamily="18" charset="0"/>
            </a:endParaRPr>
          </a:p>
          <a:p>
            <a:pPr fontAlgn="auto">
              <a:spcBef>
                <a:spcPts val="0"/>
              </a:spcBef>
              <a:spcAft>
                <a:spcPts val="0"/>
              </a:spcAft>
              <a:defRPr/>
            </a:pPr>
            <a:r>
              <a:rPr lang="en-US" sz="2800" dirty="0">
                <a:solidFill>
                  <a:srgbClr val="C00000"/>
                </a:solidFill>
                <a:latin typeface="Times New Roman" pitchFamily="18" charset="0"/>
                <a:cs typeface="Times New Roman" pitchFamily="18" charset="0"/>
              </a:rPr>
              <a:t>Chuyển động tròn là chuyển động có </a:t>
            </a:r>
            <a:r>
              <a:rPr lang="en-US" sz="2800" b="1" dirty="0">
                <a:solidFill>
                  <a:srgbClr val="C00000"/>
                </a:solidFill>
                <a:latin typeface="Times New Roman" pitchFamily="18" charset="0"/>
                <a:cs typeface="Times New Roman" pitchFamily="18" charset="0"/>
              </a:rPr>
              <a:t>quỹ đạo là một đường tròn.</a:t>
            </a:r>
            <a:endParaRPr lang="vi-VN" sz="2800" b="1" dirty="0">
              <a:solidFill>
                <a:srgbClr val="C00000"/>
              </a:solidFill>
              <a:latin typeface="Times New Roman" pitchFamily="18" charset="0"/>
              <a:cs typeface="Times New Roman" pitchFamily="18" charset="0"/>
            </a:endParaRPr>
          </a:p>
          <a:p>
            <a:pPr fontAlgn="auto">
              <a:spcBef>
                <a:spcPts val="0"/>
              </a:spcBef>
              <a:spcAft>
                <a:spcPts val="0"/>
              </a:spcAft>
              <a:defRPr/>
            </a:pPr>
            <a:r>
              <a:rPr lang="vi-VN" sz="2800" dirty="0">
                <a:solidFill>
                  <a:schemeClr val="tx1">
                    <a:lumMod val="95000"/>
                    <a:lumOff val="5000"/>
                  </a:schemeClr>
                </a:solidFill>
                <a:latin typeface="Times New Roman" pitchFamily="18" charset="0"/>
                <a:cs typeface="Times New Roman" pitchFamily="18" charset="0"/>
              </a:rPr>
              <a:t>Ví dụ: </a:t>
            </a:r>
            <a:endParaRPr lang="en-US" sz="2800" dirty="0">
              <a:solidFill>
                <a:schemeClr val="tx1">
                  <a:lumMod val="95000"/>
                  <a:lumOff val="5000"/>
                </a:schemeClr>
              </a:solidFill>
              <a:latin typeface="Times New Roman" pitchFamily="18" charset="0"/>
              <a:cs typeface="Times New Roman" pitchFamily="18" charset="0"/>
            </a:endParaRPr>
          </a:p>
        </p:txBody>
      </p:sp>
      <p:sp>
        <p:nvSpPr>
          <p:cNvPr id="5123" name="TextBox 1"/>
          <p:cNvSpPr txBox="1">
            <a:spLocks noChangeArrowheads="1"/>
          </p:cNvSpPr>
          <p:nvPr/>
        </p:nvSpPr>
        <p:spPr bwMode="auto">
          <a:xfrm>
            <a:off x="4114800" y="29718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400">
              <a:latin typeface="Arial" charset="0"/>
            </a:endParaRPr>
          </a:p>
        </p:txBody>
      </p:sp>
      <p:pic>
        <p:nvPicPr>
          <p:cNvPr id="10"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4243387"/>
            <a:ext cx="2019300" cy="189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3886200"/>
            <a:ext cx="2605088" cy="260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1377950" y="515938"/>
            <a:ext cx="61658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dirty="0">
                <a:solidFill>
                  <a:srgbClr val="F86308"/>
                </a:solidFill>
                <a:latin typeface="Times New Roman" pitchFamily="18" charset="0"/>
                <a:cs typeface="Times New Roman" pitchFamily="18" charset="0"/>
              </a:rPr>
              <a:t>BÀI 5: </a:t>
            </a:r>
            <a:r>
              <a:rPr lang="en-US" sz="2800" b="1" dirty="0">
                <a:solidFill>
                  <a:srgbClr val="F86308"/>
                </a:solidFill>
                <a:latin typeface="Times New Roman" pitchFamily="18" charset="0"/>
                <a:cs typeface="Times New Roman" pitchFamily="18" charset="0"/>
              </a:rPr>
              <a:t>CHUYỂN </a:t>
            </a:r>
            <a:r>
              <a:rPr lang="vi-VN" sz="2800" b="1" dirty="0">
                <a:solidFill>
                  <a:srgbClr val="F86308"/>
                </a:solidFill>
                <a:latin typeface="Times New Roman" pitchFamily="18" charset="0"/>
                <a:cs typeface="Times New Roman" pitchFamily="18" charset="0"/>
              </a:rPr>
              <a:t>ĐỘNG TRÒN ĐỀU</a:t>
            </a:r>
            <a:r>
              <a:rPr lang="en-US" sz="2800" b="1" dirty="0">
                <a:solidFill>
                  <a:srgbClr val="F86308"/>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1000" y="1454725"/>
            <a:ext cx="42672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dirty="0">
                <a:solidFill>
                  <a:schemeClr val="accent2"/>
                </a:solidFill>
                <a:latin typeface="Times New Roman" pitchFamily="18" charset="0"/>
                <a:cs typeface="Times New Roman" pitchFamily="18" charset="0"/>
              </a:rPr>
              <a:t>Khi chiếc đu quay </a:t>
            </a:r>
            <a:r>
              <a:rPr lang="en-US" sz="3600" b="1" dirty="0" err="1">
                <a:solidFill>
                  <a:schemeClr val="accent2"/>
                </a:solidFill>
                <a:latin typeface="Times New Roman" pitchFamily="18" charset="0"/>
                <a:cs typeface="Times New Roman" pitchFamily="18" charset="0"/>
              </a:rPr>
              <a:t>quay</a:t>
            </a:r>
            <a:r>
              <a:rPr lang="en-US" sz="3600" b="1" dirty="0">
                <a:solidFill>
                  <a:schemeClr val="accent2"/>
                </a:solidFill>
                <a:latin typeface="Times New Roman" pitchFamily="18" charset="0"/>
                <a:cs typeface="Times New Roman" pitchFamily="18" charset="0"/>
              </a:rPr>
              <a:t> tròn, </a:t>
            </a:r>
            <a:endParaRPr lang="en-US" sz="3600" b="1" dirty="0" smtClean="0">
              <a:solidFill>
                <a:schemeClr val="accent2"/>
              </a:solidFill>
              <a:latin typeface="Times New Roman" pitchFamily="18" charset="0"/>
              <a:cs typeface="Times New Roman" pitchFamily="18" charset="0"/>
            </a:endParaRPr>
          </a:p>
          <a:p>
            <a:pPr eaLnBrk="1" hangingPunct="1"/>
            <a:r>
              <a:rPr lang="en-US" sz="3600" b="1" dirty="0" smtClean="0">
                <a:solidFill>
                  <a:schemeClr val="accent2"/>
                </a:solidFill>
                <a:latin typeface="Times New Roman" pitchFamily="18" charset="0"/>
                <a:cs typeface="Times New Roman" pitchFamily="18" charset="0"/>
              </a:rPr>
              <a:t>quỹ </a:t>
            </a:r>
            <a:r>
              <a:rPr lang="en-US" sz="3600" b="1" dirty="0">
                <a:solidFill>
                  <a:schemeClr val="accent2"/>
                </a:solidFill>
                <a:latin typeface="Times New Roman" pitchFamily="18" charset="0"/>
                <a:cs typeface="Times New Roman" pitchFamily="18" charset="0"/>
              </a:rPr>
              <a:t>đạo </a:t>
            </a:r>
            <a:r>
              <a:rPr lang="en-US" sz="3600" b="1" dirty="0" smtClean="0">
                <a:solidFill>
                  <a:schemeClr val="accent2"/>
                </a:solidFill>
                <a:latin typeface="Times New Roman" pitchFamily="18" charset="0"/>
                <a:cs typeface="Times New Roman" pitchFamily="18" charset="0"/>
              </a:rPr>
              <a:t>của các </a:t>
            </a:r>
            <a:r>
              <a:rPr lang="en-US" sz="3600" b="1" dirty="0">
                <a:solidFill>
                  <a:schemeClr val="accent2"/>
                </a:solidFill>
                <a:latin typeface="Times New Roman" pitchFamily="18" charset="0"/>
                <a:cs typeface="Times New Roman" pitchFamily="18" charset="0"/>
              </a:rPr>
              <a:t>điểm treo </a:t>
            </a:r>
            <a:r>
              <a:rPr lang="en-US" sz="3600" b="1" dirty="0" smtClean="0">
                <a:solidFill>
                  <a:schemeClr val="accent2"/>
                </a:solidFill>
                <a:latin typeface="Times New Roman" pitchFamily="18" charset="0"/>
                <a:cs typeface="Times New Roman" pitchFamily="18" charset="0"/>
              </a:rPr>
              <a:t>ghế ngồi</a:t>
            </a:r>
          </a:p>
          <a:p>
            <a:pPr eaLnBrk="1" hangingPunct="1"/>
            <a:r>
              <a:rPr lang="en-US" sz="3600" b="1" dirty="0" smtClean="0">
                <a:solidFill>
                  <a:schemeClr val="accent2"/>
                </a:solidFill>
                <a:latin typeface="Times New Roman" pitchFamily="18" charset="0"/>
                <a:cs typeface="Times New Roman" pitchFamily="18" charset="0"/>
              </a:rPr>
              <a:t> là </a:t>
            </a:r>
            <a:r>
              <a:rPr lang="en-US" sz="3600" b="1" dirty="0">
                <a:solidFill>
                  <a:schemeClr val="accent2"/>
                </a:solidFill>
                <a:latin typeface="Times New Roman" pitchFamily="18" charset="0"/>
                <a:cs typeface="Times New Roman" pitchFamily="18" charset="0"/>
              </a:rPr>
              <a:t>những đường tròn có tâm nằm trên trục quay. </a:t>
            </a:r>
          </a:p>
        </p:txBody>
      </p:sp>
      <p:sp>
        <p:nvSpPr>
          <p:cNvPr id="5" name="TextBox 4"/>
          <p:cNvSpPr txBox="1">
            <a:spLocks noChangeArrowheads="1"/>
          </p:cNvSpPr>
          <p:nvPr/>
        </p:nvSpPr>
        <p:spPr bwMode="auto">
          <a:xfrm>
            <a:off x="914400" y="304800"/>
            <a:ext cx="7239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dirty="0">
                <a:solidFill>
                  <a:srgbClr val="CC0066"/>
                </a:solidFill>
                <a:latin typeface="Times New Roman" pitchFamily="18" charset="0"/>
                <a:cs typeface="Times New Roman" pitchFamily="18" charset="0"/>
              </a:rPr>
              <a:t>VÍ DỤ VỀ CHUYỂN ĐỘNG TRÒN</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1454725"/>
            <a:ext cx="4481945" cy="5867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17588" y="1644650"/>
            <a:ext cx="7620000" cy="1384300"/>
          </a:xfrm>
          <a:prstGeom prst="rect">
            <a:avLst/>
          </a:prstGeom>
          <a:noFill/>
        </p:spPr>
        <p:txBody>
          <a:bodyPr>
            <a:spAutoFit/>
          </a:bodyPr>
          <a:lstStyle/>
          <a:p>
            <a:pPr marL="514350" indent="-514350" fontAlgn="auto">
              <a:spcBef>
                <a:spcPts val="0"/>
              </a:spcBef>
              <a:spcAft>
                <a:spcPts val="0"/>
              </a:spcAft>
              <a:buFontTx/>
              <a:buAutoNum type="romanUcPeriod"/>
              <a:defRPr/>
            </a:pPr>
            <a:r>
              <a:rPr lang="en-US" sz="2800" b="1" u="sng" dirty="0">
                <a:solidFill>
                  <a:schemeClr val="accent3"/>
                </a:solidFill>
                <a:latin typeface="Times New Roman" pitchFamily="18" charset="0"/>
                <a:cs typeface="Times New Roman" pitchFamily="18" charset="0"/>
              </a:rPr>
              <a:t>ĐỊNH NGHĨA</a:t>
            </a:r>
          </a:p>
          <a:p>
            <a:pPr marL="457200" indent="-457200" fontAlgn="auto">
              <a:spcBef>
                <a:spcPts val="0"/>
              </a:spcBef>
              <a:spcAft>
                <a:spcPts val="0"/>
              </a:spcAft>
              <a:buFontTx/>
              <a:buAutoNum type="arabicPeriod"/>
              <a:defRPr/>
            </a:pPr>
            <a:r>
              <a:rPr lang="en-US" sz="2800" b="1" u="sng" dirty="0" err="1">
                <a:solidFill>
                  <a:schemeClr val="accent3"/>
                </a:solidFill>
                <a:latin typeface="Times New Roman" pitchFamily="18" charset="0"/>
                <a:cs typeface="Times New Roman" pitchFamily="18" charset="0"/>
              </a:rPr>
              <a:t>Chuyển</a:t>
            </a:r>
            <a:r>
              <a:rPr lang="en-US" sz="2800" b="1" u="sng" dirty="0">
                <a:solidFill>
                  <a:schemeClr val="accent3"/>
                </a:solidFill>
                <a:latin typeface="Times New Roman" pitchFamily="18" charset="0"/>
                <a:cs typeface="Times New Roman" pitchFamily="18" charset="0"/>
              </a:rPr>
              <a:t> </a:t>
            </a:r>
            <a:r>
              <a:rPr lang="en-US" sz="2800" b="1" u="sng" dirty="0" err="1">
                <a:solidFill>
                  <a:schemeClr val="accent3"/>
                </a:solidFill>
                <a:latin typeface="Times New Roman" pitchFamily="18" charset="0"/>
                <a:cs typeface="Times New Roman" pitchFamily="18" charset="0"/>
              </a:rPr>
              <a:t>động</a:t>
            </a:r>
            <a:r>
              <a:rPr lang="en-US" sz="2800" b="1" u="sng" dirty="0">
                <a:solidFill>
                  <a:schemeClr val="accent3"/>
                </a:solidFill>
                <a:latin typeface="Times New Roman" pitchFamily="18" charset="0"/>
                <a:cs typeface="Times New Roman" pitchFamily="18" charset="0"/>
              </a:rPr>
              <a:t> </a:t>
            </a:r>
            <a:r>
              <a:rPr lang="en-US" sz="2800" b="1" u="sng" dirty="0" err="1">
                <a:solidFill>
                  <a:schemeClr val="accent3"/>
                </a:solidFill>
                <a:latin typeface="Times New Roman" pitchFamily="18" charset="0"/>
                <a:cs typeface="Times New Roman" pitchFamily="18" charset="0"/>
              </a:rPr>
              <a:t>tròn</a:t>
            </a:r>
            <a:endParaRPr lang="en-US" sz="2800" b="1" u="sng" dirty="0">
              <a:solidFill>
                <a:schemeClr val="accent3"/>
              </a:solidFill>
              <a:latin typeface="Times New Roman" pitchFamily="18" charset="0"/>
              <a:cs typeface="Times New Roman" pitchFamily="18" charset="0"/>
            </a:endParaRPr>
          </a:p>
          <a:p>
            <a:pPr fontAlgn="auto">
              <a:spcBef>
                <a:spcPts val="0"/>
              </a:spcBef>
              <a:spcAft>
                <a:spcPts val="0"/>
              </a:spcAft>
              <a:defRPr/>
            </a:pPr>
            <a:r>
              <a:rPr lang="en-US" sz="2800" b="1" u="sng" dirty="0">
                <a:solidFill>
                  <a:schemeClr val="accent3"/>
                </a:solidFill>
                <a:latin typeface="Times New Roman" pitchFamily="18" charset="0"/>
                <a:cs typeface="Times New Roman" pitchFamily="18" charset="0"/>
              </a:rPr>
              <a:t>2. Tốc độ trung bình trong chuyển động tròn</a:t>
            </a:r>
            <a:endParaRPr lang="en-US" sz="2800" dirty="0">
              <a:solidFill>
                <a:schemeClr val="accent3"/>
              </a:solidFill>
              <a:latin typeface="Times New Roman" pitchFamily="18" charset="0"/>
              <a:cs typeface="Times New Roman" pitchFamily="18" charset="0"/>
            </a:endParaRPr>
          </a:p>
        </p:txBody>
      </p:sp>
      <p:sp>
        <p:nvSpPr>
          <p:cNvPr id="5" name="TextBox 4"/>
          <p:cNvSpPr txBox="1">
            <a:spLocks noRot="1" noChangeAspect="1" noMove="1" noResize="1" noEditPoints="1" noAdjustHandles="1" noChangeArrowheads="1" noChangeShapeType="1" noTextEdit="1"/>
          </p:cNvSpPr>
          <p:nvPr/>
        </p:nvSpPr>
        <p:spPr>
          <a:xfrm>
            <a:off x="762001" y="3505200"/>
            <a:ext cx="7467600" cy="771814"/>
          </a:xfrm>
          <a:prstGeom prst="rect">
            <a:avLst/>
          </a:prstGeom>
          <a:blipFill rotWithShape="1">
            <a:blip r:embed="rId4"/>
            <a:stretch>
              <a:fillRect l="-1633" b="-2362"/>
            </a:stretch>
          </a:blipFill>
        </p:spPr>
        <p:txBody>
          <a:bodyPr/>
          <a:lstStyle/>
          <a:p>
            <a:pPr fontAlgn="auto">
              <a:spcBef>
                <a:spcPts val="0"/>
              </a:spcBef>
              <a:spcAft>
                <a:spcPts val="0"/>
              </a:spcAft>
              <a:defRPr/>
            </a:pPr>
            <a:r>
              <a:rPr lang="en-US">
                <a:noFill/>
                <a:latin typeface="+mn-lt"/>
                <a:cs typeface="+mn-cs"/>
              </a:rPr>
              <a:t> </a:t>
            </a:r>
          </a:p>
        </p:txBody>
      </p:sp>
      <p:sp>
        <p:nvSpPr>
          <p:cNvPr id="7172" name="TextBox 1"/>
          <p:cNvSpPr txBox="1">
            <a:spLocks noChangeArrowheads="1"/>
          </p:cNvSpPr>
          <p:nvPr/>
        </p:nvSpPr>
        <p:spPr bwMode="auto">
          <a:xfrm>
            <a:off x="4114800" y="29718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400">
              <a:latin typeface="Arial" charset="0"/>
            </a:endParaRPr>
          </a:p>
        </p:txBody>
      </p:sp>
      <p:graphicFrame>
        <p:nvGraphicFramePr>
          <p:cNvPr id="7173" name="Object 1"/>
          <p:cNvGraphicFramePr>
            <a:graphicFrameLocks noChangeAspect="1"/>
          </p:cNvGraphicFramePr>
          <p:nvPr/>
        </p:nvGraphicFramePr>
        <p:xfrm>
          <a:off x="4368800" y="2336800"/>
          <a:ext cx="914400" cy="198438"/>
        </p:xfrm>
        <a:graphic>
          <a:graphicData uri="http://schemas.openxmlformats.org/presentationml/2006/ole">
            <p:oleObj spid="_x0000_s7218" name="Equation" r:id="rId5" imgW="435285" imgH="677109" progId="Equation.DSMT4">
              <p:embed/>
            </p:oleObj>
          </a:graphicData>
        </a:graphic>
      </p:graphicFrame>
      <p:sp>
        <p:nvSpPr>
          <p:cNvPr id="8" name="TextBox 7"/>
          <p:cNvSpPr txBox="1">
            <a:spLocks noChangeArrowheads="1"/>
          </p:cNvSpPr>
          <p:nvPr/>
        </p:nvSpPr>
        <p:spPr bwMode="auto">
          <a:xfrm>
            <a:off x="1377950" y="776288"/>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dirty="0">
                <a:solidFill>
                  <a:srgbClr val="F86308"/>
                </a:solidFill>
                <a:latin typeface="Times New Roman" pitchFamily="18" charset="0"/>
                <a:cs typeface="Times New Roman" pitchFamily="18" charset="0"/>
              </a:rPr>
              <a:t>BÀI 5: </a:t>
            </a:r>
            <a:r>
              <a:rPr lang="en-US" sz="2800" b="1" dirty="0">
                <a:solidFill>
                  <a:srgbClr val="F86308"/>
                </a:solidFill>
                <a:latin typeface="Times New Roman" pitchFamily="18" charset="0"/>
                <a:cs typeface="Times New Roman" pitchFamily="18" charset="0"/>
              </a:rPr>
              <a:t>CHUYỂN </a:t>
            </a:r>
            <a:r>
              <a:rPr lang="vi-VN" sz="2800" b="1" dirty="0">
                <a:solidFill>
                  <a:srgbClr val="F86308"/>
                </a:solidFill>
                <a:latin typeface="Times New Roman" pitchFamily="18" charset="0"/>
                <a:cs typeface="Times New Roman" pitchFamily="18" charset="0"/>
              </a:rPr>
              <a:t>ĐỘNG TRÒN ĐỀU</a:t>
            </a:r>
            <a:r>
              <a:rPr lang="en-US" sz="2800" b="1" dirty="0">
                <a:solidFill>
                  <a:srgbClr val="F86308"/>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17588" y="1644650"/>
            <a:ext cx="7620000" cy="1384300"/>
          </a:xfrm>
          <a:prstGeom prst="rect">
            <a:avLst/>
          </a:prstGeom>
          <a:noFill/>
        </p:spPr>
        <p:txBody>
          <a:bodyPr>
            <a:spAutoFit/>
          </a:bodyPr>
          <a:lstStyle/>
          <a:p>
            <a:pPr marL="514350" indent="-514350" fontAlgn="auto">
              <a:spcBef>
                <a:spcPts val="0"/>
              </a:spcBef>
              <a:spcAft>
                <a:spcPts val="0"/>
              </a:spcAft>
              <a:buFontTx/>
              <a:buAutoNum type="romanUcPeriod"/>
              <a:defRPr/>
            </a:pPr>
            <a:r>
              <a:rPr lang="en-US" sz="2800" b="1" u="sng" dirty="0">
                <a:solidFill>
                  <a:schemeClr val="accent3"/>
                </a:solidFill>
                <a:latin typeface="Times New Roman" pitchFamily="18" charset="0"/>
                <a:cs typeface="Times New Roman" pitchFamily="18" charset="0"/>
              </a:rPr>
              <a:t>ĐỊNH NGHĨA</a:t>
            </a:r>
          </a:p>
          <a:p>
            <a:pPr fontAlgn="auto">
              <a:spcBef>
                <a:spcPts val="0"/>
              </a:spcBef>
              <a:spcAft>
                <a:spcPts val="0"/>
              </a:spcAft>
              <a:defRPr/>
            </a:pPr>
            <a:r>
              <a:rPr lang="vi-VN" sz="2800" b="1" dirty="0">
                <a:solidFill>
                  <a:schemeClr val="accent3"/>
                </a:solidFill>
                <a:latin typeface="Times New Roman" pitchFamily="18" charset="0"/>
                <a:cs typeface="Times New Roman" pitchFamily="18" charset="0"/>
              </a:rPr>
              <a:t>1</a:t>
            </a:r>
            <a:r>
              <a:rPr lang="vi-VN" sz="2800" b="1" dirty="0" smtClean="0">
                <a:solidFill>
                  <a:schemeClr val="accent3"/>
                </a:solidFill>
                <a:latin typeface="Times New Roman" pitchFamily="18" charset="0"/>
                <a:cs typeface="Times New Roman" pitchFamily="18" charset="0"/>
              </a:rPr>
              <a:t>.  </a:t>
            </a:r>
            <a:r>
              <a:rPr lang="en-US" sz="2800" b="1" u="sng" dirty="0">
                <a:solidFill>
                  <a:schemeClr val="accent3"/>
                </a:solidFill>
                <a:latin typeface="Times New Roman" pitchFamily="18" charset="0"/>
                <a:cs typeface="Times New Roman" pitchFamily="18" charset="0"/>
              </a:rPr>
              <a:t>Chuyển động tròn</a:t>
            </a:r>
          </a:p>
          <a:p>
            <a:pPr fontAlgn="auto">
              <a:spcBef>
                <a:spcPts val="0"/>
              </a:spcBef>
              <a:spcAft>
                <a:spcPts val="0"/>
              </a:spcAft>
              <a:defRPr/>
            </a:pPr>
            <a:r>
              <a:rPr lang="en-US" sz="2800" b="1" u="sng" dirty="0">
                <a:solidFill>
                  <a:schemeClr val="accent3"/>
                </a:solidFill>
                <a:latin typeface="Times New Roman" pitchFamily="18" charset="0"/>
                <a:cs typeface="Times New Roman" pitchFamily="18" charset="0"/>
              </a:rPr>
              <a:t>2. Tốc độ trung bình trong chuyển động tròn</a:t>
            </a:r>
            <a:endParaRPr lang="en-US" sz="2800" dirty="0">
              <a:solidFill>
                <a:schemeClr val="accent3"/>
              </a:solidFill>
              <a:latin typeface="Times New Roman" pitchFamily="18" charset="0"/>
              <a:cs typeface="Times New Roman" pitchFamily="18" charset="0"/>
            </a:endParaRPr>
          </a:p>
        </p:txBody>
      </p:sp>
      <p:sp>
        <p:nvSpPr>
          <p:cNvPr id="8195" name="TextBox 1"/>
          <p:cNvSpPr txBox="1">
            <a:spLocks noChangeArrowheads="1"/>
          </p:cNvSpPr>
          <p:nvPr/>
        </p:nvSpPr>
        <p:spPr bwMode="auto">
          <a:xfrm>
            <a:off x="4114800" y="29718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400">
              <a:latin typeface="Arial" charset="0"/>
            </a:endParaRPr>
          </a:p>
        </p:txBody>
      </p:sp>
      <p:graphicFrame>
        <p:nvGraphicFramePr>
          <p:cNvPr id="8196" name="Object 1"/>
          <p:cNvGraphicFramePr>
            <a:graphicFrameLocks noChangeAspect="1"/>
          </p:cNvGraphicFramePr>
          <p:nvPr/>
        </p:nvGraphicFramePr>
        <p:xfrm>
          <a:off x="4368800" y="2336800"/>
          <a:ext cx="914400" cy="198438"/>
        </p:xfrm>
        <a:graphic>
          <a:graphicData uri="http://schemas.openxmlformats.org/presentationml/2006/ole">
            <p:oleObj spid="_x0000_s8242" name="Equation" r:id="rId4" imgW="435285" imgH="677109" progId="Equation.DSMT4">
              <p:embed/>
            </p:oleObj>
          </a:graphicData>
        </a:graphic>
      </p:graphicFrame>
      <p:sp>
        <p:nvSpPr>
          <p:cNvPr id="8197" name="TextBox 7"/>
          <p:cNvSpPr txBox="1">
            <a:spLocks noChangeArrowheads="1"/>
          </p:cNvSpPr>
          <p:nvPr/>
        </p:nvSpPr>
        <p:spPr bwMode="auto">
          <a:xfrm>
            <a:off x="1377950" y="776288"/>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dirty="0">
                <a:solidFill>
                  <a:srgbClr val="FF0000"/>
                </a:solidFill>
                <a:latin typeface="Times New Roman" pitchFamily="18" charset="0"/>
                <a:cs typeface="Times New Roman" pitchFamily="18" charset="0"/>
              </a:rPr>
              <a:t>BÀI 5: </a:t>
            </a:r>
            <a:r>
              <a:rPr lang="en-US" sz="2800" b="1" dirty="0">
                <a:solidFill>
                  <a:srgbClr val="FF0000"/>
                </a:solidFill>
                <a:latin typeface="Times New Roman" pitchFamily="18" charset="0"/>
                <a:cs typeface="Times New Roman" pitchFamily="18" charset="0"/>
              </a:rPr>
              <a:t>CHUYỂN </a:t>
            </a:r>
            <a:r>
              <a:rPr lang="vi-VN" sz="2800" b="1" dirty="0">
                <a:solidFill>
                  <a:srgbClr val="FF0000"/>
                </a:solidFill>
                <a:latin typeface="Times New Roman" pitchFamily="18" charset="0"/>
                <a:cs typeface="Times New Roman" pitchFamily="18" charset="0"/>
              </a:rPr>
              <a:t>ĐỘNG TRÒN ĐỀU</a:t>
            </a:r>
            <a:r>
              <a:rPr lang="en-US" sz="2800" b="1" dirty="0">
                <a:solidFill>
                  <a:srgbClr val="FF0000"/>
                </a:solidFill>
                <a:latin typeface="Times New Roman" pitchFamily="18" charset="0"/>
                <a:cs typeface="Times New Roman" pitchFamily="18" charset="0"/>
              </a:rPr>
              <a:t> </a:t>
            </a:r>
          </a:p>
        </p:txBody>
      </p:sp>
      <p:sp>
        <p:nvSpPr>
          <p:cNvPr id="7" name="TextBox 6"/>
          <p:cNvSpPr txBox="1">
            <a:spLocks noChangeArrowheads="1"/>
          </p:cNvSpPr>
          <p:nvPr/>
        </p:nvSpPr>
        <p:spPr bwMode="auto">
          <a:xfrm>
            <a:off x="1017588" y="3028950"/>
            <a:ext cx="7620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u="sng" dirty="0">
                <a:solidFill>
                  <a:schemeClr val="accent3"/>
                </a:solidFill>
                <a:latin typeface="Times New Roman" pitchFamily="18" charset="0"/>
                <a:cs typeface="Times New Roman" pitchFamily="18" charset="0"/>
              </a:rPr>
              <a:t>3. Chuyển động tròn đều</a:t>
            </a:r>
          </a:p>
          <a:p>
            <a:pPr eaLnBrk="1" hangingPunct="1"/>
            <a:r>
              <a:rPr lang="en-US" sz="2800" dirty="0">
                <a:latin typeface="Times New Roman" pitchFamily="18" charset="0"/>
                <a:cs typeface="Times New Roman" pitchFamily="18" charset="0"/>
              </a:rPr>
              <a:t>Chuyển động tròn đều là chuyển động có </a:t>
            </a:r>
            <a:r>
              <a:rPr lang="en-US" sz="2800" dirty="0">
                <a:solidFill>
                  <a:srgbClr val="FF0000"/>
                </a:solidFill>
                <a:latin typeface="Times New Roman" pitchFamily="18" charset="0"/>
                <a:cs typeface="Times New Roman" pitchFamily="18" charset="0"/>
              </a:rPr>
              <a:t>quỹ đạo tròn</a:t>
            </a:r>
            <a:r>
              <a:rPr lang="en-US" sz="2800" dirty="0">
                <a:latin typeface="Times New Roman" pitchFamily="18" charset="0"/>
                <a:cs typeface="Times New Roman" pitchFamily="18" charset="0"/>
              </a:rPr>
              <a:t> và có </a:t>
            </a:r>
            <a:r>
              <a:rPr lang="en-US" sz="2800" dirty="0">
                <a:solidFill>
                  <a:srgbClr val="FF0000"/>
                </a:solidFill>
                <a:latin typeface="Times New Roman" pitchFamily="18" charset="0"/>
                <a:cs typeface="Times New Roman" pitchFamily="18" charset="0"/>
              </a:rPr>
              <a:t>tốc độ trung bình trên mọi cung tròn là như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1000" y="838200"/>
            <a:ext cx="8305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dirty="0">
                <a:solidFill>
                  <a:schemeClr val="accent6">
                    <a:lumMod val="75000"/>
                  </a:schemeClr>
                </a:solidFill>
                <a:latin typeface="Times New Roman" pitchFamily="18" charset="0"/>
                <a:cs typeface="Times New Roman" pitchFamily="18" charset="0"/>
              </a:rPr>
              <a:t>Chuyển động của điểm đầu một chiếc kim giây đồng hồ và điểm đầu một cánh quạt có những điểm gì giống và khác nhau? </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048000"/>
            <a:ext cx="2714625"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0638" y="3149600"/>
            <a:ext cx="2605087" cy="260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038600" y="3266800"/>
            <a:ext cx="2332038" cy="238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990600"/>
            <a:ext cx="8077200" cy="4616648"/>
          </a:xfrm>
          <a:prstGeom prst="rect">
            <a:avLst/>
          </a:prstGeom>
          <a:noFill/>
        </p:spPr>
        <p:txBody>
          <a:bodyPr wrap="square" rtlCol="0">
            <a:spAutoFit/>
          </a:bodyPr>
          <a:lstStyle/>
          <a:p>
            <a:pPr>
              <a:lnSpc>
                <a:spcPct val="150000"/>
              </a:lnSpc>
            </a:pPr>
            <a:r>
              <a:rPr lang="en-US" sz="2800" b="1" dirty="0" smtClean="0">
                <a:solidFill>
                  <a:schemeClr val="accent6">
                    <a:lumMod val="75000"/>
                  </a:schemeClr>
                </a:solidFill>
                <a:latin typeface="Times New Roman" pitchFamily="18" charset="0"/>
                <a:cs typeface="Times New Roman" pitchFamily="18" charset="0"/>
              </a:rPr>
              <a:t>Giống nhau: </a:t>
            </a:r>
          </a:p>
          <a:p>
            <a:pPr>
              <a:lnSpc>
                <a:spcPct val="150000"/>
              </a:lnSpc>
            </a:pPr>
            <a:r>
              <a:rPr lang="en-US" sz="2800" b="1" dirty="0" smtClean="0">
                <a:solidFill>
                  <a:schemeClr val="accent3">
                    <a:lumMod val="75000"/>
                  </a:schemeClr>
                </a:solidFill>
                <a:latin typeface="Times New Roman" pitchFamily="18" charset="0"/>
                <a:cs typeface="Times New Roman" pitchFamily="18" charset="0"/>
              </a:rPr>
              <a:t>-</a:t>
            </a:r>
            <a:r>
              <a:rPr lang="en-US" sz="2800" b="1" dirty="0">
                <a:solidFill>
                  <a:schemeClr val="accent3">
                    <a:lumMod val="75000"/>
                  </a:schemeClr>
                </a:solidFill>
                <a:latin typeface="Times New Roman" pitchFamily="18" charset="0"/>
                <a:cs typeface="Times New Roman" pitchFamily="18" charset="0"/>
              </a:rPr>
              <a:t> </a:t>
            </a:r>
            <a:r>
              <a:rPr lang="en-US" sz="2800" dirty="0" smtClean="0">
                <a:solidFill>
                  <a:schemeClr val="accent3">
                    <a:lumMod val="75000"/>
                  </a:schemeClr>
                </a:solidFill>
                <a:latin typeface="Times New Roman" pitchFamily="18" charset="0"/>
                <a:cs typeface="Times New Roman" pitchFamily="18" charset="0"/>
              </a:rPr>
              <a:t>Đều là chuyển động tròn</a:t>
            </a:r>
          </a:p>
          <a:p>
            <a:pPr>
              <a:lnSpc>
                <a:spcPct val="150000"/>
              </a:lnSpc>
            </a:pPr>
            <a:r>
              <a:rPr lang="en-US" sz="2800" b="1" dirty="0" smtClean="0">
                <a:solidFill>
                  <a:schemeClr val="accent6">
                    <a:lumMod val="75000"/>
                  </a:schemeClr>
                </a:solidFill>
                <a:latin typeface="Times New Roman" pitchFamily="18" charset="0"/>
                <a:cs typeface="Times New Roman" pitchFamily="18" charset="0"/>
              </a:rPr>
              <a:t>Khác nhau:</a:t>
            </a:r>
          </a:p>
          <a:p>
            <a:pPr>
              <a:lnSpc>
                <a:spcPct val="150000"/>
              </a:lnSpc>
            </a:pPr>
            <a:r>
              <a:rPr lang="en-US" sz="2800" dirty="0" smtClean="0">
                <a:solidFill>
                  <a:schemeClr val="accent3"/>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smtClean="0">
                <a:solidFill>
                  <a:schemeClr val="accent3">
                    <a:lumMod val="75000"/>
                  </a:schemeClr>
                </a:solidFill>
                <a:latin typeface="Times New Roman" pitchFamily="18" charset="0"/>
                <a:cs typeface="Times New Roman" pitchFamily="18" charset="0"/>
              </a:rPr>
              <a:t>Tốc độ quay của đầu cánh quạt lớn hơn tốc độ quay của đầu kim giây.</a:t>
            </a:r>
          </a:p>
          <a:p>
            <a:pPr>
              <a:lnSpc>
                <a:spcPct val="150000"/>
              </a:lnSpc>
            </a:pPr>
            <a:r>
              <a:rPr lang="en-US" sz="2800" dirty="0" smtClean="0">
                <a:solidFill>
                  <a:schemeClr val="accent3">
                    <a:lumMod val="75000"/>
                  </a:schemeClr>
                </a:solidFill>
                <a:latin typeface="Times New Roman" pitchFamily="18" charset="0"/>
                <a:cs typeface="Times New Roman" pitchFamily="18" charset="0"/>
              </a:rPr>
              <a:t>- Điểm đầu cánh quạt chuyển động tròn đều còn điểm đầu kim giây chuyển động không đều.</a:t>
            </a:r>
            <a:endParaRPr lang="en-US" sz="2800" dirty="0">
              <a:solidFill>
                <a:schemeClr val="accent3">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597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971550" y="1676400"/>
            <a:ext cx="66865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a:solidFill>
                  <a:schemeClr val="accent3"/>
                </a:solidFill>
                <a:latin typeface="Times New Roman" pitchFamily="18" charset="0"/>
                <a:cs typeface="Times New Roman" pitchFamily="18" charset="0"/>
              </a:rPr>
              <a:t>II. </a:t>
            </a:r>
            <a:r>
              <a:rPr lang="en-US" sz="2800" b="1" u="sng" dirty="0">
                <a:solidFill>
                  <a:schemeClr val="accent3"/>
                </a:solidFill>
                <a:latin typeface="Times New Roman" pitchFamily="18" charset="0"/>
                <a:cs typeface="Times New Roman" pitchFamily="18" charset="0"/>
              </a:rPr>
              <a:t>TỐC ĐỘ DÀI VÀ</a:t>
            </a:r>
            <a:r>
              <a:rPr lang="en-US" sz="2800" b="1" dirty="0">
                <a:solidFill>
                  <a:schemeClr val="accent3"/>
                </a:solidFill>
                <a:latin typeface="Times New Roman" pitchFamily="18" charset="0"/>
                <a:cs typeface="Times New Roman" pitchFamily="18" charset="0"/>
              </a:rPr>
              <a:t> </a:t>
            </a:r>
            <a:r>
              <a:rPr lang="en-US" sz="2800" b="1" u="sng" dirty="0" smtClean="0">
                <a:solidFill>
                  <a:schemeClr val="accent3"/>
                </a:solidFill>
                <a:latin typeface="Times New Roman" pitchFamily="18" charset="0"/>
                <a:cs typeface="Times New Roman" pitchFamily="18" charset="0"/>
              </a:rPr>
              <a:t>TỐC </a:t>
            </a:r>
            <a:r>
              <a:rPr lang="en-US" sz="2800" b="1" u="sng" dirty="0">
                <a:solidFill>
                  <a:schemeClr val="accent3"/>
                </a:solidFill>
                <a:latin typeface="Times New Roman" pitchFamily="18" charset="0"/>
                <a:cs typeface="Times New Roman" pitchFamily="18" charset="0"/>
              </a:rPr>
              <a:t>ĐỘ GÓC</a:t>
            </a:r>
          </a:p>
        </p:txBody>
      </p:sp>
      <p:sp>
        <p:nvSpPr>
          <p:cNvPr id="10243" name="Text Box 5"/>
          <p:cNvSpPr txBox="1">
            <a:spLocks noChangeArrowheads="1"/>
          </p:cNvSpPr>
          <p:nvPr/>
        </p:nvSpPr>
        <p:spPr bwMode="auto">
          <a:xfrm>
            <a:off x="971550" y="2259012"/>
            <a:ext cx="25209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u="sng" dirty="0">
                <a:solidFill>
                  <a:schemeClr val="accent3"/>
                </a:solidFill>
                <a:latin typeface="Times New Roman" pitchFamily="18" charset="0"/>
                <a:cs typeface="Times New Roman" pitchFamily="18" charset="0"/>
              </a:rPr>
              <a:t>1.Tốc độ dài</a:t>
            </a:r>
          </a:p>
        </p:txBody>
      </p:sp>
      <p:graphicFrame>
        <p:nvGraphicFramePr>
          <p:cNvPr id="17455" name="Object 47"/>
          <p:cNvGraphicFramePr>
            <a:graphicFrameLocks noChangeAspect="1"/>
          </p:cNvGraphicFramePr>
          <p:nvPr>
            <p:extLst>
              <p:ext uri="{D42A27DB-BD31-4B8C-83A1-F6EECF244321}">
                <p14:modId xmlns:p14="http://schemas.microsoft.com/office/powerpoint/2010/main" xmlns="" val="3004638462"/>
              </p:ext>
            </p:extLst>
          </p:nvPr>
        </p:nvGraphicFramePr>
        <p:xfrm>
          <a:off x="1107931" y="2890838"/>
          <a:ext cx="2614613" cy="1403350"/>
        </p:xfrm>
        <a:graphic>
          <a:graphicData uri="http://schemas.openxmlformats.org/presentationml/2006/ole">
            <p:oleObj spid="_x0000_s10307" name="Equation" r:id="rId4" imgW="583920" imgH="558720" progId="Equation.DSMT4">
              <p:embed/>
            </p:oleObj>
          </a:graphicData>
        </a:graphic>
      </p:graphicFrame>
      <p:sp>
        <p:nvSpPr>
          <p:cNvPr id="10246" name="Line 146"/>
          <p:cNvSpPr>
            <a:spLocks noChangeShapeType="1"/>
          </p:cNvSpPr>
          <p:nvPr/>
        </p:nvSpPr>
        <p:spPr bwMode="auto">
          <a:xfrm rot="856055" flipV="1">
            <a:off x="6918325" y="4068763"/>
            <a:ext cx="1089025" cy="1089025"/>
          </a:xfrm>
          <a:prstGeom prst="line">
            <a:avLst/>
          </a:prstGeom>
          <a:noFill/>
          <a:ln w="57150">
            <a:solidFill>
              <a:schemeClr val="accent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47" name="Rectangle 148"/>
          <p:cNvSpPr>
            <a:spLocks noChangeArrowheads="1"/>
          </p:cNvSpPr>
          <p:nvPr/>
        </p:nvSpPr>
        <p:spPr bwMode="auto">
          <a:xfrm>
            <a:off x="8070850" y="3571875"/>
            <a:ext cx="68580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FF66"/>
                </a:solidFill>
                <a:miter lim="800000"/>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a:solidFill>
                  <a:srgbClr val="FF0000"/>
                </a:solidFill>
                <a:latin typeface="Times New Roman" pitchFamily="18" charset="0"/>
                <a:cs typeface="Times New Roman" pitchFamily="18" charset="0"/>
              </a:rPr>
              <a:t>M</a:t>
            </a:r>
            <a:r>
              <a:rPr lang="en-US" sz="3200" baseline="-25000">
                <a:solidFill>
                  <a:srgbClr val="FF0000"/>
                </a:solidFill>
                <a:latin typeface="Times New Roman" pitchFamily="18" charset="0"/>
                <a:cs typeface="Times New Roman" pitchFamily="18" charset="0"/>
              </a:rPr>
              <a:t>1</a:t>
            </a:r>
            <a:endParaRPr lang="en-US" sz="3200">
              <a:solidFill>
                <a:srgbClr val="FF0000"/>
              </a:solidFill>
              <a:latin typeface="Times New Roman" pitchFamily="18" charset="0"/>
              <a:cs typeface="Times New Roman" pitchFamily="18" charset="0"/>
            </a:endParaRPr>
          </a:p>
        </p:txBody>
      </p:sp>
      <p:sp>
        <p:nvSpPr>
          <p:cNvPr id="10248" name="Text Box 149"/>
          <p:cNvSpPr txBox="1">
            <a:spLocks noChangeArrowheads="1"/>
          </p:cNvSpPr>
          <p:nvPr/>
        </p:nvSpPr>
        <p:spPr bwMode="auto">
          <a:xfrm>
            <a:off x="7462837" y="4661693"/>
            <a:ext cx="454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FF66"/>
                </a:solidFill>
                <a:miter lim="800000"/>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a:solidFill>
                  <a:srgbClr val="FF0000"/>
                </a:solidFill>
                <a:latin typeface="Times New Roman" pitchFamily="18" charset="0"/>
                <a:cs typeface="Times New Roman" pitchFamily="18" charset="0"/>
              </a:rPr>
              <a:t>r</a:t>
            </a:r>
          </a:p>
        </p:txBody>
      </p:sp>
      <p:sp>
        <p:nvSpPr>
          <p:cNvPr id="17558" name="Rectangle 150"/>
          <p:cNvSpPr>
            <a:spLocks noChangeArrowheads="1"/>
          </p:cNvSpPr>
          <p:nvPr/>
        </p:nvSpPr>
        <p:spPr bwMode="auto">
          <a:xfrm>
            <a:off x="6924675" y="2852738"/>
            <a:ext cx="6969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FF66"/>
                </a:solidFill>
                <a:miter lim="800000"/>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a:solidFill>
                  <a:srgbClr val="FF0000"/>
                </a:solidFill>
                <a:latin typeface="Times New Roman" pitchFamily="18" charset="0"/>
                <a:cs typeface="Times New Roman" pitchFamily="18" charset="0"/>
              </a:rPr>
              <a:t>M</a:t>
            </a:r>
            <a:r>
              <a:rPr lang="en-US" sz="3200" baseline="-25000">
                <a:solidFill>
                  <a:srgbClr val="FF0000"/>
                </a:solidFill>
                <a:latin typeface="Times New Roman" pitchFamily="18" charset="0"/>
                <a:cs typeface="Times New Roman" pitchFamily="18" charset="0"/>
              </a:rPr>
              <a:t>2</a:t>
            </a:r>
            <a:endParaRPr lang="en-US" sz="3200">
              <a:solidFill>
                <a:srgbClr val="FF0000"/>
              </a:solidFill>
              <a:latin typeface="Times New Roman" pitchFamily="18" charset="0"/>
              <a:cs typeface="Times New Roman" pitchFamily="18" charset="0"/>
            </a:endParaRPr>
          </a:p>
        </p:txBody>
      </p:sp>
      <p:sp>
        <p:nvSpPr>
          <p:cNvPr id="10250" name="Oval 159"/>
          <p:cNvSpPr>
            <a:spLocks noChangeArrowheads="1"/>
          </p:cNvSpPr>
          <p:nvPr/>
        </p:nvSpPr>
        <p:spPr bwMode="auto">
          <a:xfrm>
            <a:off x="4368800" y="2520950"/>
            <a:ext cx="4826000" cy="48006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66"/>
                </a:solidFill>
                <a:round/>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73" name="Text Box 165"/>
          <p:cNvSpPr txBox="1">
            <a:spLocks noChangeArrowheads="1"/>
          </p:cNvSpPr>
          <p:nvPr/>
        </p:nvSpPr>
        <p:spPr bwMode="auto">
          <a:xfrm>
            <a:off x="1086572" y="4555798"/>
            <a:ext cx="3240087" cy="1385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dirty="0">
                <a:latin typeface="Times New Roman" pitchFamily="18" charset="0"/>
                <a:cs typeface="Times New Roman" pitchFamily="18" charset="0"/>
              </a:rPr>
              <a:t>Trong chuyển động tròn đều,</a:t>
            </a:r>
            <a:r>
              <a:rPr lang="vi-VN" sz="2800" dirty="0">
                <a:latin typeface="Times New Roman" pitchFamily="18" charset="0"/>
                <a:cs typeface="Times New Roman" pitchFamily="18" charset="0"/>
              </a:rPr>
              <a:t> </a:t>
            </a:r>
            <a:r>
              <a:rPr lang="en-US" sz="2800" b="1" i="1" dirty="0">
                <a:solidFill>
                  <a:srgbClr val="0070C0"/>
                </a:solidFill>
                <a:latin typeface="Times New Roman" pitchFamily="18" charset="0"/>
                <a:cs typeface="Times New Roman" pitchFamily="18" charset="0"/>
              </a:rPr>
              <a:t>tốc độ dài của vật không </a:t>
            </a:r>
            <a:r>
              <a:rPr lang="en-US" sz="2800" b="1" i="1" dirty="0" smtClean="0">
                <a:solidFill>
                  <a:srgbClr val="0070C0"/>
                </a:solidFill>
                <a:latin typeface="Times New Roman" pitchFamily="18" charset="0"/>
                <a:cs typeface="Times New Roman" pitchFamily="18" charset="0"/>
              </a:rPr>
              <a:t>đổi.</a:t>
            </a:r>
            <a:endParaRPr lang="en-US" sz="2800" b="1" i="1" dirty="0">
              <a:solidFill>
                <a:srgbClr val="0070C0"/>
              </a:solidFill>
              <a:latin typeface="Times New Roman" pitchFamily="18" charset="0"/>
              <a:cs typeface="Times New Roman" pitchFamily="18" charset="0"/>
            </a:endParaRPr>
          </a:p>
        </p:txBody>
      </p:sp>
      <p:sp>
        <p:nvSpPr>
          <p:cNvPr id="10252" name="Rectangle 209"/>
          <p:cNvSpPr>
            <a:spLocks noChangeArrowheads="1"/>
          </p:cNvSpPr>
          <p:nvPr/>
        </p:nvSpPr>
        <p:spPr bwMode="auto">
          <a:xfrm>
            <a:off x="6775450" y="4868863"/>
            <a:ext cx="481013"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FF66"/>
                </a:solidFill>
                <a:miter lim="800000"/>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a:solidFill>
                  <a:srgbClr val="FF0000"/>
                </a:solidFill>
                <a:latin typeface="Times New Roman" pitchFamily="18" charset="0"/>
                <a:cs typeface="Times New Roman" pitchFamily="18" charset="0"/>
              </a:rPr>
              <a:t>O</a:t>
            </a:r>
          </a:p>
        </p:txBody>
      </p:sp>
      <p:sp>
        <p:nvSpPr>
          <p:cNvPr id="17620" name="Line 212"/>
          <p:cNvSpPr>
            <a:spLocks noChangeShapeType="1"/>
          </p:cNvSpPr>
          <p:nvPr/>
        </p:nvSpPr>
        <p:spPr bwMode="auto">
          <a:xfrm flipV="1">
            <a:off x="6775450" y="3500438"/>
            <a:ext cx="431800" cy="1512887"/>
          </a:xfrm>
          <a:prstGeom prst="line">
            <a:avLst/>
          </a:prstGeom>
          <a:noFill/>
          <a:ln w="57150">
            <a:solidFill>
              <a:schemeClr val="accent1"/>
            </a:solidFill>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55" name="AutoShape 218"/>
          <p:cNvSpPr>
            <a:spLocks noChangeArrowheads="1"/>
          </p:cNvSpPr>
          <p:nvPr/>
        </p:nvSpPr>
        <p:spPr bwMode="auto">
          <a:xfrm rot="3600000">
            <a:off x="5262563" y="3476298"/>
            <a:ext cx="3073400" cy="307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702" y="10800"/>
                </a:moveTo>
                <a:cubicBezTo>
                  <a:pt x="10702" y="10854"/>
                  <a:pt x="10746" y="10898"/>
                  <a:pt x="10800" y="10898"/>
                </a:cubicBezTo>
                <a:cubicBezTo>
                  <a:pt x="10854" y="10898"/>
                  <a:pt x="10898" y="10854"/>
                  <a:pt x="10898" y="10800"/>
                </a:cubicBezTo>
                <a:cubicBezTo>
                  <a:pt x="10898" y="10746"/>
                  <a:pt x="10854" y="10702"/>
                  <a:pt x="10800" y="10702"/>
                </a:cubicBezTo>
                <a:cubicBezTo>
                  <a:pt x="10746" y="10702"/>
                  <a:pt x="10702" y="10746"/>
                  <a:pt x="10702" y="10800"/>
                </a:cubicBezTo>
                <a:close/>
              </a:path>
            </a:pathLst>
          </a:custGeom>
          <a:noFill/>
          <a:ln w="38100">
            <a:solidFill>
              <a:srgbClr val="FF99FF"/>
            </a:solidFill>
            <a:round/>
            <a:headEnd type="none" w="sm" len="sm"/>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7627" name="Group 219"/>
          <p:cNvGrpSpPr>
            <a:grpSpLocks/>
          </p:cNvGrpSpPr>
          <p:nvPr/>
        </p:nvGrpSpPr>
        <p:grpSpPr bwMode="auto">
          <a:xfrm>
            <a:off x="7207250" y="3141663"/>
            <a:ext cx="1084263" cy="1060450"/>
            <a:chOff x="3260" y="1912"/>
            <a:chExt cx="683" cy="668"/>
          </a:xfrm>
        </p:grpSpPr>
        <p:sp>
          <p:nvSpPr>
            <p:cNvPr id="10259" name="Freeform 220"/>
            <p:cNvSpPr>
              <a:spLocks/>
            </p:cNvSpPr>
            <p:nvPr/>
          </p:nvSpPr>
          <p:spPr bwMode="auto">
            <a:xfrm>
              <a:off x="3260" y="2138"/>
              <a:ext cx="585" cy="442"/>
            </a:xfrm>
            <a:custGeom>
              <a:avLst/>
              <a:gdLst>
                <a:gd name="T0" fmla="*/ 585 w 585"/>
                <a:gd name="T1" fmla="*/ 442 h 442"/>
                <a:gd name="T2" fmla="*/ 573 w 585"/>
                <a:gd name="T3" fmla="*/ 418 h 442"/>
                <a:gd name="T4" fmla="*/ 562 w 585"/>
                <a:gd name="T5" fmla="*/ 397 h 442"/>
                <a:gd name="T6" fmla="*/ 547 w 585"/>
                <a:gd name="T7" fmla="*/ 378 h 442"/>
                <a:gd name="T8" fmla="*/ 532 w 585"/>
                <a:gd name="T9" fmla="*/ 357 h 442"/>
                <a:gd name="T10" fmla="*/ 519 w 585"/>
                <a:gd name="T11" fmla="*/ 337 h 442"/>
                <a:gd name="T12" fmla="*/ 498 w 585"/>
                <a:gd name="T13" fmla="*/ 312 h 442"/>
                <a:gd name="T14" fmla="*/ 472 w 585"/>
                <a:gd name="T15" fmla="*/ 288 h 442"/>
                <a:gd name="T16" fmla="*/ 454 w 585"/>
                <a:gd name="T17" fmla="*/ 270 h 442"/>
                <a:gd name="T18" fmla="*/ 430 w 585"/>
                <a:gd name="T19" fmla="*/ 243 h 442"/>
                <a:gd name="T20" fmla="*/ 400 w 585"/>
                <a:gd name="T21" fmla="*/ 216 h 442"/>
                <a:gd name="T22" fmla="*/ 367 w 585"/>
                <a:gd name="T23" fmla="*/ 190 h 442"/>
                <a:gd name="T24" fmla="*/ 337 w 585"/>
                <a:gd name="T25" fmla="*/ 165 h 442"/>
                <a:gd name="T26" fmla="*/ 294 w 585"/>
                <a:gd name="T27" fmla="*/ 135 h 442"/>
                <a:gd name="T28" fmla="*/ 247 w 585"/>
                <a:gd name="T29" fmla="*/ 105 h 442"/>
                <a:gd name="T30" fmla="*/ 207 w 585"/>
                <a:gd name="T31" fmla="*/ 82 h 442"/>
                <a:gd name="T32" fmla="*/ 174 w 585"/>
                <a:gd name="T33" fmla="*/ 64 h 442"/>
                <a:gd name="T34" fmla="*/ 135 w 585"/>
                <a:gd name="T35" fmla="*/ 48 h 442"/>
                <a:gd name="T36" fmla="*/ 88 w 585"/>
                <a:gd name="T37" fmla="*/ 28 h 442"/>
                <a:gd name="T38" fmla="*/ 48 w 585"/>
                <a:gd name="T39" fmla="*/ 16 h 442"/>
                <a:gd name="T40" fmla="*/ 24 w 585"/>
                <a:gd name="T41" fmla="*/ 6 h 442"/>
                <a:gd name="T42" fmla="*/ 0 w 585"/>
                <a:gd name="T43" fmla="*/ 0 h 4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5" h="442">
                  <a:moveTo>
                    <a:pt x="585" y="442"/>
                  </a:moveTo>
                  <a:lnTo>
                    <a:pt x="573" y="418"/>
                  </a:lnTo>
                  <a:lnTo>
                    <a:pt x="562" y="397"/>
                  </a:lnTo>
                  <a:lnTo>
                    <a:pt x="547" y="378"/>
                  </a:lnTo>
                  <a:lnTo>
                    <a:pt x="532" y="357"/>
                  </a:lnTo>
                  <a:lnTo>
                    <a:pt x="519" y="337"/>
                  </a:lnTo>
                  <a:lnTo>
                    <a:pt x="498" y="312"/>
                  </a:lnTo>
                  <a:lnTo>
                    <a:pt x="472" y="288"/>
                  </a:lnTo>
                  <a:lnTo>
                    <a:pt x="454" y="270"/>
                  </a:lnTo>
                  <a:lnTo>
                    <a:pt x="430" y="243"/>
                  </a:lnTo>
                  <a:lnTo>
                    <a:pt x="400" y="216"/>
                  </a:lnTo>
                  <a:lnTo>
                    <a:pt x="367" y="190"/>
                  </a:lnTo>
                  <a:lnTo>
                    <a:pt x="337" y="165"/>
                  </a:lnTo>
                  <a:lnTo>
                    <a:pt x="294" y="135"/>
                  </a:lnTo>
                  <a:lnTo>
                    <a:pt x="247" y="105"/>
                  </a:lnTo>
                  <a:lnTo>
                    <a:pt x="207" y="82"/>
                  </a:lnTo>
                  <a:lnTo>
                    <a:pt x="174" y="64"/>
                  </a:lnTo>
                  <a:lnTo>
                    <a:pt x="135" y="48"/>
                  </a:lnTo>
                  <a:lnTo>
                    <a:pt x="88" y="28"/>
                  </a:lnTo>
                  <a:lnTo>
                    <a:pt x="48" y="16"/>
                  </a:lnTo>
                  <a:lnTo>
                    <a:pt x="24" y="6"/>
                  </a:lnTo>
                  <a:lnTo>
                    <a:pt x="0" y="0"/>
                  </a:lnTo>
                </a:path>
              </a:pathLst>
            </a:custGeom>
            <a:noFill/>
            <a:ln w="57150" cap="flat" cmpd="sng">
              <a:solidFill>
                <a:srgbClr val="FF0000"/>
              </a:solidFill>
              <a:prstDash val="solid"/>
              <a:round/>
              <a:headEnd type="none" w="sm" len="sm"/>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60" name="Rectangle 221"/>
            <p:cNvSpPr>
              <a:spLocks noChangeArrowheads="1"/>
            </p:cNvSpPr>
            <p:nvPr/>
          </p:nvSpPr>
          <p:spPr bwMode="auto">
            <a:xfrm>
              <a:off x="3544" y="1912"/>
              <a:ext cx="399" cy="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FF66"/>
                  </a:solidFill>
                  <a:miter lim="800000"/>
                  <a:headEnd type="none" w="sm" len="sm"/>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000">
                  <a:solidFill>
                    <a:srgbClr val="FF0000"/>
                  </a:solidFill>
                  <a:latin typeface="Times New Roman" pitchFamily="18" charset="0"/>
                  <a:cs typeface="Times New Roman" pitchFamily="18" charset="0"/>
                  <a:sym typeface="Symbol" pitchFamily="18" charset="2"/>
                </a:rPr>
                <a:t>S</a:t>
              </a:r>
              <a:endParaRPr lang="en-US" sz="3000">
                <a:solidFill>
                  <a:srgbClr val="FF0000"/>
                </a:solidFill>
                <a:latin typeface="Times New Roman" pitchFamily="18" charset="0"/>
                <a:cs typeface="Times New Roman" pitchFamily="18" charset="0"/>
              </a:endParaRPr>
            </a:p>
          </p:txBody>
        </p:sp>
      </p:grpSp>
      <p:pic>
        <p:nvPicPr>
          <p:cNvPr id="17630" name="Picture 222" descr="golfballCL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7999413" y="4076700"/>
            <a:ext cx="21748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8" name="TextBox 22"/>
          <p:cNvSpPr txBox="1">
            <a:spLocks noChangeArrowheads="1"/>
          </p:cNvSpPr>
          <p:nvPr/>
        </p:nvSpPr>
        <p:spPr bwMode="auto">
          <a:xfrm>
            <a:off x="1606550" y="622300"/>
            <a:ext cx="6165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vi-VN" sz="2800" b="1" dirty="0">
                <a:solidFill>
                  <a:srgbClr val="FF0000"/>
                </a:solidFill>
                <a:latin typeface="Times New Roman" pitchFamily="18" charset="0"/>
                <a:cs typeface="Times New Roman" pitchFamily="18" charset="0"/>
              </a:rPr>
              <a:t>BÀI 5: </a:t>
            </a:r>
            <a:r>
              <a:rPr lang="en-US" sz="2800" b="1" dirty="0">
                <a:solidFill>
                  <a:srgbClr val="FF0000"/>
                </a:solidFill>
                <a:latin typeface="Times New Roman" pitchFamily="18" charset="0"/>
                <a:cs typeface="Times New Roman" pitchFamily="18" charset="0"/>
              </a:rPr>
              <a:t>CHUYỂN </a:t>
            </a:r>
            <a:r>
              <a:rPr lang="vi-VN" sz="2800" b="1" dirty="0">
                <a:solidFill>
                  <a:srgbClr val="FF0000"/>
                </a:solidFill>
                <a:latin typeface="Times New Roman" pitchFamily="18" charset="0"/>
                <a:cs typeface="Times New Roman" pitchFamily="18" charset="0"/>
              </a:rPr>
              <a:t>ĐỘNG TRÒN ĐỀU</a:t>
            </a:r>
            <a:r>
              <a:rPr lang="en-US" sz="2800" b="1" dirty="0">
                <a:solidFill>
                  <a:srgbClr val="FF0000"/>
                </a:solidFill>
                <a:latin typeface="Times New Roman" pitchFamily="18" charset="0"/>
                <a:cs typeface="Times New Roman" pitchFamily="18" charset="0"/>
              </a:rPr>
              <a:t> </a:t>
            </a:r>
          </a:p>
        </p:txBody>
      </p:sp>
      <mc:AlternateContent xmlns:mc="http://schemas.openxmlformats.org/markup-compatibility/2006">
        <mc:Choice xmlns:a14="http://schemas.microsoft.com/office/drawing/2010/main" xmlns="" Requires="a14">
          <p:sp>
            <p:nvSpPr>
              <p:cNvPr id="2" name="TextBox 1"/>
              <p:cNvSpPr txBox="1"/>
              <p:nvPr/>
            </p:nvSpPr>
            <p:spPr>
              <a:xfrm>
                <a:off x="7082632" y="4032578"/>
                <a:ext cx="5389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a:ea typeface="Cambria Math"/>
                        </a:rPr>
                        <m:t>∆</m:t>
                      </m:r>
                      <m:r>
                        <a:rPr lang="en-US" sz="2800" b="0" i="1" smtClean="0">
                          <a:solidFill>
                            <a:srgbClr val="FF0000"/>
                          </a:solidFill>
                          <a:latin typeface="Cambria Math"/>
                          <a:ea typeface="Cambria Math"/>
                        </a:rPr>
                        <m:t>𝑡</m:t>
                      </m:r>
                    </m:oMath>
                  </m:oMathPara>
                </a14:m>
                <a:endParaRPr lang="en-US" sz="2800">
                  <a:solidFill>
                    <a:srgbClr val="FF0000"/>
                  </a:solidFill>
                  <a:latin typeface="Times New Roman" pitchFamily="18" charset="0"/>
                  <a:cs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7082632" y="4032578"/>
                <a:ext cx="538956" cy="523220"/>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22222E-6 -5.92593E-6 C -0.01389 -0.02408 -0.02778 -0.04793 -0.04444 -0.06482 C -0.06111 -0.08172 -0.0908 -0.09561 -0.1 -0.10186 " pathEditMode="relative" ptsTypes="aaA">
                                      <p:cBhvr>
                                        <p:cTn id="6" dur="2000" fill="hold"/>
                                        <p:tgtEl>
                                          <p:spTgt spid="17630"/>
                                        </p:tgtEl>
                                        <p:attrNameLst>
                                          <p:attrName>ppt_x</p:attrName>
                                          <p:attrName>ppt_y</p:attrName>
                                        </p:attrNameLst>
                                      </p:cBhvr>
                                    </p:animMotion>
                                  </p:childTnLst>
                                </p:cTn>
                              </p:par>
                              <p:par>
                                <p:cTn id="7" presetID="22" presetClass="entr" presetSubtype="2" fill="hold" nodeType="withEffect">
                                  <p:stCondLst>
                                    <p:cond delay="0"/>
                                  </p:stCondLst>
                                  <p:childTnLst>
                                    <p:set>
                                      <p:cBhvr>
                                        <p:cTn id="8" dur="1" fill="hold">
                                          <p:stCondLst>
                                            <p:cond delay="0"/>
                                          </p:stCondLst>
                                        </p:cTn>
                                        <p:tgtEl>
                                          <p:spTgt spid="17627"/>
                                        </p:tgtEl>
                                        <p:attrNameLst>
                                          <p:attrName>style.visibility</p:attrName>
                                        </p:attrNameLst>
                                      </p:cBhvr>
                                      <p:to>
                                        <p:strVal val="visible"/>
                                      </p:to>
                                    </p:set>
                                    <p:animEffect transition="in" filter="wipe(right)">
                                      <p:cBhvr>
                                        <p:cTn id="9" dur="2000"/>
                                        <p:tgtEl>
                                          <p:spTgt spid="17627"/>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7620"/>
                                        </p:tgtEl>
                                        <p:attrNameLst>
                                          <p:attrName>style.visibility</p:attrName>
                                        </p:attrNameLst>
                                      </p:cBhvr>
                                      <p:to>
                                        <p:strVal val="visible"/>
                                      </p:to>
                                    </p:set>
                                    <p:animEffect transition="in" filter="fade">
                                      <p:cBhvr>
                                        <p:cTn id="13" dur="2000"/>
                                        <p:tgtEl>
                                          <p:spTgt spid="17620"/>
                                        </p:tgtEl>
                                      </p:cBhvr>
                                    </p:animEffect>
                                  </p:childTnLst>
                                </p:cTn>
                              </p:par>
                            </p:childTnLst>
                          </p:cTn>
                        </p:par>
                        <p:par>
                          <p:cTn id="14" fill="hold" nodeType="afterGroup">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17558"/>
                                        </p:tgtEl>
                                        <p:attrNameLst>
                                          <p:attrName>style.visibility</p:attrName>
                                        </p:attrNameLst>
                                      </p:cBhvr>
                                      <p:to>
                                        <p:strVal val="visible"/>
                                      </p:to>
                                    </p:set>
                                    <p:animEffect transition="in" filter="fade">
                                      <p:cBhvr>
                                        <p:cTn id="17" dur="2000"/>
                                        <p:tgtEl>
                                          <p:spTgt spid="1755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7455"/>
                                        </p:tgtEl>
                                        <p:attrNameLst>
                                          <p:attrName>style.visibility</p:attrName>
                                        </p:attrNameLst>
                                      </p:cBhvr>
                                      <p:to>
                                        <p:strVal val="visible"/>
                                      </p:to>
                                    </p:set>
                                    <p:animEffect transition="in" filter="randombar(horizontal)">
                                      <p:cBhvr>
                                        <p:cTn id="26" dur="500"/>
                                        <p:tgtEl>
                                          <p:spTgt spid="1745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573"/>
                                        </p:tgtEl>
                                        <p:attrNameLst>
                                          <p:attrName>style.visibility</p:attrName>
                                        </p:attrNameLst>
                                      </p:cBhvr>
                                      <p:to>
                                        <p:strVal val="visible"/>
                                      </p:to>
                                    </p:set>
                                    <p:animEffect transition="in" filter="randombar(horizontal)">
                                      <p:cBhvr>
                                        <p:cTn id="31" dur="500"/>
                                        <p:tgtEl>
                                          <p:spTgt spid="17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8" grpId="0"/>
      <p:bldP spid="17573" grpId="0"/>
      <p:bldP spid="17620"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331911" y="1177598"/>
            <a:ext cx="6696075" cy="1262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Bef>
                <a:spcPct val="50000"/>
              </a:spcBef>
            </a:pPr>
            <a:r>
              <a:rPr lang="en-US" sz="2800" b="1" dirty="0">
                <a:solidFill>
                  <a:srgbClr val="FF0000"/>
                </a:solidFill>
                <a:latin typeface="Times New Roman" pitchFamily="18" charset="0"/>
                <a:cs typeface="Times New Roman" pitchFamily="18" charset="0"/>
              </a:rPr>
              <a:t>C2</a:t>
            </a:r>
            <a:r>
              <a:rPr lang="en-US" sz="2400" b="1" dirty="0">
                <a:solidFill>
                  <a:srgbClr val="FF0000"/>
                </a:solidFill>
                <a:latin typeface="Times New Roman" pitchFamily="18" charset="0"/>
                <a:cs typeface="Times New Roman" pitchFamily="18" charset="0"/>
              </a:rPr>
              <a:t>:</a:t>
            </a:r>
            <a:r>
              <a:rPr lang="en-US" sz="2400" b="1" dirty="0">
                <a:latin typeface="Arial" charset="0"/>
              </a:rPr>
              <a:t> </a:t>
            </a:r>
            <a:r>
              <a:rPr lang="en-US" sz="2400" b="1" dirty="0">
                <a:latin typeface="Times New Roman" pitchFamily="18" charset="0"/>
                <a:cs typeface="Times New Roman" pitchFamily="18" charset="0"/>
              </a:rPr>
              <a:t>Một chiếc xe đạp chuyển động tròn đều trên một đường tròn bán kính 100m. Xe chạy một vòng hết 2 phút. Tính tốc độ dài?</a:t>
            </a:r>
          </a:p>
        </p:txBody>
      </p:sp>
      <p:sp>
        <p:nvSpPr>
          <p:cNvPr id="11267" name="Text Box 8"/>
          <p:cNvSpPr txBox="1">
            <a:spLocks noChangeArrowheads="1"/>
          </p:cNvSpPr>
          <p:nvPr/>
        </p:nvSpPr>
        <p:spPr bwMode="auto">
          <a:xfrm>
            <a:off x="3724128" y="2505600"/>
            <a:ext cx="9350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u="sng" dirty="0">
                <a:solidFill>
                  <a:srgbClr val="FF0000"/>
                </a:solidFill>
                <a:latin typeface="Times New Roman" pitchFamily="18" charset="0"/>
                <a:cs typeface="Times New Roman" pitchFamily="18" charset="0"/>
              </a:rPr>
              <a:t>Giải</a:t>
            </a:r>
            <a:r>
              <a:rPr lang="en-US" sz="2800" dirty="0">
                <a:latin typeface="Times New Roman" pitchFamily="18" charset="0"/>
                <a:cs typeface="Times New Roman" pitchFamily="18" charset="0"/>
              </a:rPr>
              <a:t> </a:t>
            </a:r>
          </a:p>
        </p:txBody>
      </p:sp>
      <p:sp>
        <p:nvSpPr>
          <p:cNvPr id="11268" name="Text Box 16"/>
          <p:cNvSpPr txBox="1">
            <a:spLocks noChangeArrowheads="1"/>
          </p:cNvSpPr>
          <p:nvPr/>
        </p:nvSpPr>
        <p:spPr bwMode="auto">
          <a:xfrm>
            <a:off x="2319191" y="2992222"/>
            <a:ext cx="374491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dirty="0">
                <a:latin typeface="Times New Roman" pitchFamily="18" charset="0"/>
                <a:cs typeface="Times New Roman" pitchFamily="18" charset="0"/>
              </a:rPr>
              <a:t>Tốc độ dài của xe đạp</a:t>
            </a:r>
          </a:p>
        </p:txBody>
      </p:sp>
      <p:pic>
        <p:nvPicPr>
          <p:cNvPr id="11269"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18400" y="-15875"/>
            <a:ext cx="1625600" cy="108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xmlns="" val="3142979831"/>
              </p:ext>
            </p:extLst>
          </p:nvPr>
        </p:nvGraphicFramePr>
        <p:xfrm>
          <a:off x="4768850" y="2346325"/>
          <a:ext cx="114300" cy="177800"/>
        </p:xfrm>
        <a:graphic>
          <a:graphicData uri="http://schemas.openxmlformats.org/presentationml/2006/ole">
            <p:oleObj spid="_x0000_s17477" name="Equation" r:id="rId6" imgW="114120" imgH="177480" progId="Equation.DSMT4">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744000312"/>
              </p:ext>
            </p:extLst>
          </p:nvPr>
        </p:nvGraphicFramePr>
        <p:xfrm>
          <a:off x="4368800" y="2336800"/>
          <a:ext cx="914400" cy="198438"/>
        </p:xfrm>
        <a:graphic>
          <a:graphicData uri="http://schemas.openxmlformats.org/presentationml/2006/ole">
            <p:oleObj spid="_x0000_s17478" name="Equation" r:id="rId7" imgW="114120" imgH="177480" progId="Equation.DSMT4">
              <p:embed/>
            </p:oleObj>
          </a:graphicData>
        </a:graphic>
      </p:graphicFrame>
      <mc:AlternateContent xmlns:mc="http://schemas.openxmlformats.org/markup-compatibility/2006">
        <mc:Choice xmlns:a14="http://schemas.microsoft.com/office/drawing/2010/main" xmlns="" Requires="a14">
          <p:sp>
            <p:nvSpPr>
              <p:cNvPr id="7" name="TextBox 6"/>
              <p:cNvSpPr txBox="1"/>
              <p:nvPr/>
            </p:nvSpPr>
            <p:spPr>
              <a:xfrm>
                <a:off x="1991480" y="3356590"/>
                <a:ext cx="5335371" cy="142282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r>
                  <a:rPr lang="en-US" sz="2800" dirty="0">
                    <a:latin typeface="Times New Roman" pitchFamily="18" charset="0"/>
                    <a:cs typeface="Times New Roman" pitchFamily="18" charset="0"/>
                  </a:rPr>
                  <a:t>v</a:t>
                </a:r>
                <a:r>
                  <a:rPr lang="en-US" sz="2800" dirty="0" smtClean="0">
                    <a:latin typeface="Times New Roman" pitchFamily="18" charset="0"/>
                    <a:cs typeface="Times New Roman" pitchFamily="18" charset="0"/>
                  </a:rPr>
                  <a:t/>
                </a:r>
                <a:r>
                  <a:rPr lang="en-US" sz="2800" dirty="0" smtClean="0">
                    <a:latin typeface="Times New Roman" pitchFamily="18" charset="0"/>
                    <a:cs typeface="Times New Roman"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i="1" smtClean="0">
                            <a:latin typeface="Cambria Math"/>
                            <a:ea typeface="Cambria Math"/>
                          </a:rPr>
                          <m:t>∆</m:t>
                        </m:r>
                        <m:r>
                          <a:rPr lang="en-US" sz="2800" b="0" i="1" smtClean="0">
                            <a:latin typeface="Cambria Math"/>
                            <a:ea typeface="Cambria Math"/>
                          </a:rPr>
                          <m:t>𝑠</m:t>
                        </m:r>
                        <m:r>
                          <a:rPr lang="en-US" sz="2800" b="0" i="1" smtClean="0">
                            <a:latin typeface="Cambria Math"/>
                            <a:ea typeface="Cambria Math"/>
                          </a:rPr>
                          <m:t> </m:t>
                        </m:r>
                      </m:num>
                      <m:den>
                        <m:r>
                          <a:rPr lang="en-US" sz="2800" i="1" smtClean="0">
                            <a:latin typeface="Cambria Math"/>
                            <a:ea typeface="Cambria Math"/>
                          </a:rPr>
                          <m:t>∆</m:t>
                        </m:r>
                        <m:r>
                          <a:rPr lang="en-US" sz="2800" b="0" i="1" smtClean="0">
                            <a:latin typeface="Cambria Math"/>
                            <a:ea typeface="Cambria Math"/>
                          </a:rPr>
                          <m:t>𝑡</m:t>
                        </m:r>
                      </m:den>
                    </m:f>
                  </m:oMath>
                </a14:m>
                <a:r>
                  <a:rPr lang="en-US" sz="2800" dirty="0" smtClean="0">
                    <a:latin typeface="Times New Roman" pitchFamily="18" charset="0"/>
                    <a:cs typeface="Times New Roman" pitchFamily="18" charset="0"/>
                  </a:rPr>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a:rPr>
                          <m:t>2</m:t>
                        </m:r>
                        <m:r>
                          <a:rPr lang="en-US" sz="2800" b="0" i="1" smtClean="0">
                            <a:latin typeface="Cambria Math"/>
                            <a:ea typeface="Cambria Math"/>
                          </a:rPr>
                          <m:t>𝜋</m:t>
                        </m:r>
                        <m:r>
                          <a:rPr lang="en-US" sz="2800" b="0" i="1" smtClean="0">
                            <a:latin typeface="Cambria Math"/>
                            <a:ea typeface="Cambria Math"/>
                          </a:rPr>
                          <m:t>𝑟</m:t>
                        </m:r>
                      </m:num>
                      <m:den>
                        <m:r>
                          <a:rPr lang="en-US" sz="2800" i="1" smtClean="0">
                            <a:latin typeface="Cambria Math"/>
                            <a:ea typeface="Cambria Math"/>
                          </a:rPr>
                          <m:t>∆</m:t>
                        </m:r>
                        <m:r>
                          <a:rPr lang="en-US" sz="2800" b="0" i="1" smtClean="0">
                            <a:latin typeface="Cambria Math"/>
                            <a:ea typeface="Cambria Math"/>
                          </a:rPr>
                          <m:t>𝑡</m:t>
                        </m:r>
                      </m:den>
                    </m:f>
                  </m:oMath>
                </a14:m>
                <a:r>
                  <a:rPr lang="en-US" sz="2800" dirty="0" smtClean="0">
                    <a:latin typeface="Times New Roman" pitchFamily="18" charset="0"/>
                    <a:cs typeface="Times New Roman" pitchFamily="18" charset="0"/>
                  </a:rPr>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a:rPr>
                          <m:t>2</m:t>
                        </m:r>
                        <m:r>
                          <a:rPr lang="en-US" sz="2800" b="0" i="1" smtClean="0">
                            <a:latin typeface="Cambria Math"/>
                            <a:ea typeface="Cambria Math"/>
                          </a:rPr>
                          <m:t>𝜋</m:t>
                        </m:r>
                        <m:r>
                          <a:rPr lang="en-US" sz="2800" b="0" i="1" smtClean="0">
                            <a:latin typeface="Cambria Math"/>
                            <a:ea typeface="Cambria Math"/>
                          </a:rPr>
                          <m:t>100</m:t>
                        </m:r>
                      </m:num>
                      <m:den>
                        <m:r>
                          <a:rPr lang="en-US" sz="2800" b="0" i="1" smtClean="0">
                            <a:latin typeface="Cambria Math"/>
                          </a:rPr>
                          <m:t>2.60</m:t>
                        </m:r>
                      </m:den>
                    </m:f>
                  </m:oMath>
                </a14:m>
                <a:r>
                  <a:rPr lang="en-US" sz="2800" dirty="0" smtClean="0">
                    <a:latin typeface="Times New Roman" pitchFamily="18" charset="0"/>
                    <a:cs typeface="Times New Roman" pitchFamily="18" charset="0"/>
                  </a:rPr>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a:rPr>
                          <m:t>5</m:t>
                        </m:r>
                      </m:num>
                      <m:den>
                        <m:r>
                          <a:rPr lang="en-US" sz="2800" b="0" i="1" smtClean="0">
                            <a:latin typeface="Cambria Math"/>
                          </a:rPr>
                          <m:t>3</m:t>
                        </m:r>
                      </m:den>
                    </m:f>
                  </m:oMath>
                </a14:m>
                <a:r>
                  <a:rPr lang="en-US" sz="2800" dirty="0" smtClean="0">
                    <a:latin typeface="Times New Roman" pitchFamily="18" charset="0"/>
                    <a:cs typeface="Times New Roman" pitchFamily="18" charset="0"/>
                  </a:rPr>
                  <a:t/>
                </a:r>
                <a14:m>
                  <m:oMath xmlns:m="http://schemas.openxmlformats.org/officeDocument/2006/math">
                    <m:r>
                      <a:rPr lang="en-US" sz="2800" i="1" smtClean="0">
                        <a:latin typeface="Cambria Math"/>
                        <a:ea typeface="Cambria Math"/>
                      </a:rPr>
                      <m:t>𝜋</m:t>
                    </m:r>
                    <m:r>
                      <a:rPr lang="en-US" sz="2800" b="0" i="1" smtClean="0">
                        <a:latin typeface="Cambria Math"/>
                        <a:ea typeface="Cambria Math"/>
                      </a:rPr>
                      <m:t> (</m:t>
                    </m:r>
                    <m:f>
                      <m:fPr>
                        <m:ctrlPr>
                          <a:rPr lang="en-US" sz="2800" b="0" i="1" smtClean="0">
                            <a:latin typeface="Cambria Math" panose="02040503050406030204" pitchFamily="18" charset="0"/>
                            <a:ea typeface="Cambria Math"/>
                          </a:rPr>
                        </m:ctrlPr>
                      </m:fPr>
                      <m:num>
                        <m:r>
                          <a:rPr lang="en-US" sz="2800" b="0" i="1" smtClean="0">
                            <a:latin typeface="Cambria Math"/>
                            <a:ea typeface="Cambria Math"/>
                          </a:rPr>
                          <m:t>𝑚</m:t>
                        </m:r>
                      </m:num>
                      <m:den>
                        <m:r>
                          <a:rPr lang="en-US" sz="2800" b="0" i="1" smtClean="0">
                            <a:latin typeface="Cambria Math"/>
                            <a:ea typeface="Cambria Math"/>
                          </a:rPr>
                          <m:t>𝑠</m:t>
                        </m:r>
                      </m:den>
                    </m:f>
                    <m:r>
                      <a:rPr lang="en-US" sz="2800" b="0" i="1" smtClean="0">
                        <a:latin typeface="Cambria Math"/>
                        <a:ea typeface="Cambria Math"/>
                      </a:rPr>
                      <m:t>)</m:t>
                    </m:r>
                  </m:oMath>
                </a14:m>
                <a:endParaRPr lang="en-US" sz="2800" dirty="0" smtClean="0">
                  <a:latin typeface="Times New Roman" pitchFamily="18" charset="0"/>
                  <a:cs typeface="Times New Roman" pitchFamily="18" charset="0"/>
                </a:endParaRPr>
              </a:p>
              <a:p>
                <a:r>
                  <a:rPr lang="en-US" sz="2800" dirty="0" smtClean="0"/>
                  <a:t/>
                </a:r>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1991480" y="3356590"/>
                <a:ext cx="5335371" cy="1422825"/>
              </a:xfrm>
              <a:prstGeom prst="rect">
                <a:avLst/>
              </a:prstGeom>
              <a:blipFill>
                <a:blip r:embed="rId8"/>
                <a:stretch>
                  <a:fillRect l="-2400"/>
                </a:stretch>
              </a:blipFill>
              <a:ln>
                <a:noFill/>
              </a:ln>
            </p:spPr>
            <p:txBody>
              <a:bodyPr/>
              <a:lstStyle/>
              <a:p>
                <a:r>
                  <a:rPr lang="vi-VN">
                    <a:noFill/>
                  </a:rPr>
                  <a:t> </a:t>
                </a:r>
              </a:p>
            </p:txBody>
          </p:sp>
        </mc:Fallback>
      </mc:AlternateContent>
      <p:sp>
        <p:nvSpPr>
          <p:cNvPr id="2" name="TextBox 1"/>
          <p:cNvSpPr txBox="1"/>
          <p:nvPr/>
        </p:nvSpPr>
        <p:spPr>
          <a:xfrm>
            <a:off x="3501954" y="600952"/>
            <a:ext cx="2133277" cy="523220"/>
          </a:xfrm>
          <a:prstGeom prst="rect">
            <a:avLst/>
          </a:prstGeom>
          <a:noFill/>
        </p:spPr>
        <p:txBody>
          <a:bodyPr wrap="none" rtlCol="0">
            <a:spAutoFit/>
          </a:bodyPr>
          <a:lstStyle/>
          <a:p>
            <a:pPr algn="ctr"/>
            <a:r>
              <a:rPr lang="en-US" sz="2800" b="1" dirty="0" smtClean="0">
                <a:solidFill>
                  <a:srgbClr val="FF0000"/>
                </a:solidFill>
                <a:latin typeface="Times New Roman" pitchFamily="18" charset="0"/>
                <a:cs typeface="Times New Roman" pitchFamily="18" charset="0"/>
              </a:rPr>
              <a:t>BÀI TẬP C</a:t>
            </a:r>
            <a:r>
              <a:rPr lang="en-US" sz="28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759</Words>
  <Application>Microsoft Office PowerPoint</Application>
  <PresentationFormat>On-screen Show (4:3)</PresentationFormat>
  <Paragraphs>115</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86</cp:revision>
  <dcterms:created xsi:type="dcterms:W3CDTF">2017-09-11T02:50:13Z</dcterms:created>
  <dcterms:modified xsi:type="dcterms:W3CDTF">2019-10-16T01:32:13Z</dcterms:modified>
</cp:coreProperties>
</file>