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81" r:id="rId10"/>
    <p:sldId id="270" r:id="rId11"/>
    <p:sldId id="282" r:id="rId12"/>
    <p:sldId id="258" r:id="rId13"/>
    <p:sldId id="271" r:id="rId14"/>
    <p:sldId id="275" r:id="rId15"/>
    <p:sldId id="283" r:id="rId16"/>
    <p:sldId id="286" r:id="rId17"/>
    <p:sldId id="287" r:id="rId18"/>
    <p:sldId id="288" r:id="rId19"/>
    <p:sldId id="277" r:id="rId20"/>
    <p:sldId id="278" r:id="rId21"/>
    <p:sldId id="289" r:id="rId22"/>
    <p:sldId id="290" r:id="rId23"/>
    <p:sldId id="279" r:id="rId24"/>
    <p:sldId id="269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8F8"/>
    <a:srgbClr val="F20000"/>
    <a:srgbClr val="F5C97B"/>
    <a:srgbClr val="FFB64B"/>
    <a:srgbClr val="FFD757"/>
    <a:srgbClr val="00A1DA"/>
    <a:srgbClr val="FFAD5B"/>
    <a:srgbClr val="BEE395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Khi rác</a:t>
            </a:r>
            <a:r>
              <a:rPr lang="en-US" baseline="0" smtClean="0"/>
              <a:t> vào thùng, GV kích chuột để giúp HS chốt ý nghĩa của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6423-AADD-4955-A84A-D4276436E1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7.xml"/><Relationship Id="rId15" Type="http://schemas.openxmlformats.org/officeDocument/2006/relationships/slide" Target="slide9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slide" Target="slide4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24" Type="http://schemas.openxmlformats.org/officeDocument/2006/relationships/image" Target="../media/image17.png"/><Relationship Id="rId5" Type="http://schemas.openxmlformats.org/officeDocument/2006/relationships/slide" Target="slide5.xml"/><Relationship Id="rId15" Type="http://schemas.openxmlformats.org/officeDocument/2006/relationships/image" Target="../media/image12.png"/><Relationship Id="rId23" Type="http://schemas.openxmlformats.org/officeDocument/2006/relationships/slide" Target="slide9.xml"/><Relationship Id="rId10" Type="http://schemas.openxmlformats.org/officeDocument/2006/relationships/slide" Target="slide6.xml"/><Relationship Id="rId19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3.png"/><Relationship Id="rId14" Type="http://schemas.openxmlformats.org/officeDocument/2006/relationships/image" Target="../media/image6.png"/><Relationship Id="rId22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4.xm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318" y="720270"/>
            <a:ext cx="3429503" cy="93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7" y="1441312"/>
            <a:ext cx="788151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263389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00150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43651" y="4311789"/>
            <a:ext cx="430530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Đây là cái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Trên thước có điểm gì đặc biệt?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Em thường dùng thước để làm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98" y="2476500"/>
            <a:ext cx="8572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Thước có vạch chia thành từng xăng-ti-mét.</a:t>
            </a:r>
          </a:p>
          <a:p>
            <a:r>
              <a:rPr lang="en-US" sz="3200" smtClean="0">
                <a:latin typeface="Arial" pitchFamily="34" charset="0"/>
                <a:cs typeface="Arial" pitchFamily="34" charset="0"/>
              </a:rPr>
              <a:t>Xăng-ti-mét viết tắt là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cm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Vậy bút chì dài mấy xăng-ti-mét?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549" y="3605093"/>
            <a:ext cx="857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Bút dài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5 cm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Em hãy nêu cách đo.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  <p:bldP spid="7" grpId="0"/>
      <p:bldP spid="28" grpId="0" animBg="1"/>
      <p:bldP spid="28" grpId="1" animBg="1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8100"/>
            <a:ext cx="8229600" cy="857250"/>
          </a:xfrm>
        </p:spPr>
        <p:txBody>
          <a:bodyPr>
            <a:noAutofit/>
          </a:bodyPr>
          <a:lstStyle/>
          <a:p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 đo: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4195" y="1358061"/>
            <a:ext cx="2794004" cy="7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1832263" y="2092035"/>
            <a:ext cx="6625937" cy="12953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77048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3754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1755487" y="196850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07131" y="1091009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8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2" y="984000"/>
            <a:ext cx="8391988" cy="35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Bạn nào đặt thước đo đúng?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1828800" y="647700"/>
            <a:ext cx="12954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Mai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4381572" y="647700"/>
            <a:ext cx="95242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Việt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Down Arrow 73"/>
          <p:cNvSpPr/>
          <p:nvPr/>
        </p:nvSpPr>
        <p:spPr>
          <a:xfrm rot="3773430">
            <a:off x="8271467" y="1126260"/>
            <a:ext cx="515271" cy="9972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896100" y="647700"/>
            <a:ext cx="14478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Nam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4950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77000" y="150495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112000" y="139382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3653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112000" y="22542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2258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112000" y="31146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" y="878043"/>
            <a:ext cx="4803359" cy="4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4151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254500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15811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54287" y="319483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6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" y="1070224"/>
            <a:ext cx="4749800" cy="7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8596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283200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20256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16187" y="161925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mực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8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99471"/>
            <a:ext cx="4775201" cy="65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8596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213100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20256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16187" y="161925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màu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4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4950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77000" y="150495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112000" y="139382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3653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112000" y="22542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2258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112000" y="31146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7086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095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Ước lượng độ dài mỗi cây bút rồi dùng thước có vạch chia xăng-ti-mét để đo chúng.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7" y="1561681"/>
            <a:ext cx="4807814" cy="76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1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17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itle 4"/>
          <p:cNvSpPr txBox="1">
            <a:spLocks/>
          </p:cNvSpPr>
          <p:nvPr/>
        </p:nvSpPr>
        <p:spPr>
          <a:xfrm>
            <a:off x="228600" y="1134341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4"/>
          <p:cNvSpPr txBox="1">
            <a:spLocks/>
          </p:cNvSpPr>
          <p:nvPr/>
        </p:nvSpPr>
        <p:spPr>
          <a:xfrm>
            <a:off x="228600" y="1134341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45762" r="54905" b="46528"/>
          <a:stretch/>
        </p:blipFill>
        <p:spPr bwMode="auto">
          <a:xfrm>
            <a:off x="465426" y="1714500"/>
            <a:ext cx="339740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5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6" y="1453222"/>
            <a:ext cx="5683971" cy="93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220847" y="1060697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4"/>
          <p:cNvSpPr txBox="1">
            <a:spLocks/>
          </p:cNvSpPr>
          <p:nvPr/>
        </p:nvSpPr>
        <p:spPr>
          <a:xfrm>
            <a:off x="228599" y="895350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d)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31483"/>
            <a:ext cx="8471477" cy="97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3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07086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40486" y="20868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Mỗi băng giấy dài bao nhiêu xăng-ti-mét?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65205"/>
              </p:ext>
            </p:extLst>
          </p:nvPr>
        </p:nvGraphicFramePr>
        <p:xfrm>
          <a:off x="589280" y="1111250"/>
          <a:ext cx="7772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977900" y="125095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9300" y="149225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/>
          <p:cNvSpPr txBox="1">
            <a:spLocks/>
          </p:cNvSpPr>
          <p:nvPr/>
        </p:nvSpPr>
        <p:spPr>
          <a:xfrm>
            <a:off x="774916" y="571500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-38100" y="1318449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3250626" y="650638"/>
            <a:ext cx="420033" cy="298471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024989" y="2352404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6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4262525" y="1767908"/>
            <a:ext cx="420033" cy="400891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3966747" y="3982383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6400800" y="1492250"/>
            <a:ext cx="546458" cy="14844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5414546" y="2012408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7500" y="2297225"/>
            <a:ext cx="2126472" cy="2801673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96100" y="2278794"/>
            <a:ext cx="2126472" cy="2801673"/>
            <a:chOff x="6439693" y="-120014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-120014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8" y="2488757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7" y="3130762"/>
            <a:ext cx="576262" cy="11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2394326" y="4245926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72" y="4013663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9" y="3705655"/>
            <a:ext cx="972343" cy="13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2948529" y="1339"/>
            <a:ext cx="6032299" cy="238398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PHÂN LOAI RÁC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3" y="0"/>
            <a:ext cx="2628506" cy="25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669" y="271088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2" y="4159011"/>
            <a:ext cx="1119052" cy="9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3500" y="688505"/>
            <a:ext cx="1177076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•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71502" y="104775"/>
            <a:ext cx="2209800" cy="2911459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39693" y="104775"/>
            <a:ext cx="2209800" cy="2911459"/>
            <a:chOff x="6439693" y="104775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104775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243" y="257175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72" y="2438656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3215825" y="3516300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5" y="3366172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726" y="322986"/>
            <a:ext cx="8990977" cy="5145088"/>
            <a:chOff x="25400" y="392350"/>
            <a:chExt cx="8990977" cy="514508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738" y="392350"/>
              <a:ext cx="5145087" cy="514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65699" y="1865445"/>
              <a:ext cx="2450678" cy="1917689"/>
              <a:chOff x="6403574" y="2387426"/>
              <a:chExt cx="2450678" cy="1917689"/>
            </a:xfrm>
          </p:grpSpPr>
          <p:sp>
            <p:nvSpPr>
              <p:cNvPr id="16" name="Cloud Callout 15"/>
              <p:cNvSpPr/>
              <p:nvPr/>
            </p:nvSpPr>
            <p:spPr>
              <a:xfrm>
                <a:off x="6403574" y="2387426"/>
                <a:ext cx="2450678" cy="1917689"/>
              </a:xfrm>
              <a:prstGeom prst="cloudCallout">
                <a:avLst>
                  <a:gd name="adj1" fmla="val -86243"/>
                  <a:gd name="adj2" fmla="val -1963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9" descr="Trash and garbage set in cartoon Royalty Free Vector Image">
                <a:hlinkClick r:id="rId16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62614" b="74205" l="9000" r="34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0" t="61309" r="64834" b="24788"/>
              <a:stretch/>
            </p:blipFill>
            <p:spPr bwMode="auto">
              <a:xfrm rot="17601873">
                <a:off x="7507400" y="3530269"/>
                <a:ext cx="554203" cy="233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58" y="2521771"/>
                <a:ext cx="629757" cy="84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>
                <a:hlinkClick r:id="rId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000" y="2723788"/>
                <a:ext cx="288131" cy="584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>
                <a:hlinkClick r:id="rId1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05" y="3164904"/>
                <a:ext cx="831453" cy="931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400" y="1977910"/>
              <a:ext cx="2209800" cy="1692755"/>
              <a:chOff x="25400" y="1977910"/>
              <a:chExt cx="2209800" cy="16927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400" y="1977910"/>
                <a:ext cx="2209800" cy="1692755"/>
                <a:chOff x="212528" y="1874805"/>
                <a:chExt cx="2209800" cy="1692755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212528" y="1874805"/>
                  <a:ext cx="2209800" cy="1692755"/>
                </a:xfrm>
                <a:prstGeom prst="cloudCallout">
                  <a:avLst>
                    <a:gd name="adj1" fmla="val 85212"/>
                    <a:gd name="adj2" fmla="val -33325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4">
                  <a:hlinkClick r:id="rId5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528" y="2283460"/>
                  <a:ext cx="627376" cy="578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3">
                <a:hlinkClick r:id="rId2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3" b="89908" l="9804" r="94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6114" y="2332673"/>
                <a:ext cx="840786" cy="908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>
                <a:hlinkClick r:id="rId2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72" y="2848549"/>
                <a:ext cx="482806" cy="402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Right Arrow 30">
            <a:hlinkClick r:id="rId23" action="ppaction://hlinksldjump"/>
          </p:cNvPr>
          <p:cNvSpPr/>
          <p:nvPr/>
        </p:nvSpPr>
        <p:spPr>
          <a:xfrm>
            <a:off x="8156861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 -0.50185 L -0.16441 -0.53148 L -0.15191 -0.55123 L -0.11441 -0.56111 C -0.06163 -0.54876 -0.08246 -0.54413 -0.05885 -0.5216 C -0.04496 -0.49691 -0.03941 -0.44568 -0.03524 -0.42037 C -0.02969 -0.39475 -0.03194 -0.42963 -0.02552 -0.36852 L 0.00365 -0.05278 " pathEditMode="relative" rAng="0" ptsTypes="FAAffaFF">
                                      <p:cBhvr>
                                        <p:cTn id="12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94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3 -0.5142 L -0.3217 -0.54629 L -0.26614 -0.55864 L -0.22309 -0.54629 L -0.17864 -0.50679 C -0.16198 -0.49938 -0.13559 -0.45 -0.11336 -0.42037 C -0.08003 -0.37099 -0.0342 -0.24259 -0.02864 -0.2179 L -3.61111E-6 -0.00031 " pathEditMode="relative" rAng="0" ptsTypes="FAAAffFF">
                                      <p:cBhvr>
                                        <p:cTn id="23" dur="2000" spd="-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23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171E-6 L 0.09861 -0.51251 C 0.10416 -0.55205 0.11493 -0.57646 0.13576 -0.62403 C 0.16215 -0.6679 0.1783 -0.69447 0.19913 -0.71424 L 0.25 -0.7059 L 0.29444 -0.6438 " pathEditMode="relative" rAng="0" ptsTypes="FffFAF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-35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485 L 0.05243 -0.19277 L 0.08455 -0.28607 C 0.09861 -0.29441 0.15902 -0.57152 0.18125 -0.61106 C 0.21041 -0.65555 0.26718 -0.72135 0.28125 -0.7127 L 0.35746 -0.69015 L 0.40833 -0.63948 " pathEditMode="relative" rAng="0" ptsTypes="FAffFAF">
                                      <p:cBhvr>
                                        <p:cTn id="4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3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09750"/>
            <a:ext cx="8610599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Trong nhà em, ai là người cao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9287" y="0"/>
            <a:ext cx="649169" cy="7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0"/>
          <a:stretch/>
        </p:blipFill>
        <p:spPr>
          <a:xfrm>
            <a:off x="1676400" y="1410084"/>
            <a:ext cx="4800600" cy="1978558"/>
          </a:xfrm>
          <a:prstGeom prst="rect">
            <a:avLst/>
          </a:prstGeom>
        </p:spPr>
      </p:pic>
      <p:pic>
        <p:nvPicPr>
          <p:cNvPr id="28" name="Picture 9" descr="Trash and garbage set in cartoon Royalty Free Vector Imag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8375786" y="309306"/>
            <a:ext cx="759489" cy="3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09600" y="329880"/>
            <a:ext cx="7772400" cy="1102519"/>
          </a:xfrm>
          <a:solidFill>
            <a:srgbClr val="E3D8F8"/>
          </a:solidFill>
        </p:spPr>
        <p:txBody>
          <a:bodyPr>
            <a:noAutofit/>
          </a:bodyPr>
          <a:lstStyle/>
          <a:p>
            <a:r>
              <a:rPr lang="en-US" sz="3600" smtClean="0">
                <a:latin typeface="Arial" pitchFamily="34" charset="0"/>
                <a:cs typeface="Arial" pitchFamily="34" charset="0"/>
              </a:rPr>
              <a:t>Quan sát hình rồi điền từ còn thiếu vào chỗ trống.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62000" y="3807619"/>
            <a:ext cx="7772400" cy="1102519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Bút chì A ……….. bút chì B.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09109" y="4108450"/>
            <a:ext cx="2078182" cy="650397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d</a:t>
            </a:r>
            <a:r>
              <a:rPr lang="en-US" smtClean="0">
                <a:latin typeface="Arial" pitchFamily="34" charset="0"/>
                <a:cs typeface="Arial" pitchFamily="34" charset="0"/>
              </a:rPr>
              <a:t>ài hơn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77000" y="1809750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477000" y="2570813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21" y="0"/>
            <a:ext cx="912966" cy="8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280987" y="971550"/>
            <a:ext cx="8763000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Quyển sách toán của em dài khoảng: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4799" y="2724150"/>
            <a:ext cx="8777287" cy="2147316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1 gang tay</a:t>
            </a:r>
          </a:p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10 gang tay</a:t>
            </a:r>
          </a:p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6699" y="4083050"/>
            <a:ext cx="666750" cy="666750"/>
          </a:xfrm>
          <a:prstGeom prst="ellipse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77204" r="-1150" b="5598"/>
          <a:stretch/>
        </p:blipFill>
        <p:spPr bwMode="auto">
          <a:xfrm>
            <a:off x="242885" y="3932464"/>
            <a:ext cx="7780025" cy="61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65" y="114300"/>
            <a:ext cx="6634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0" t="3647" r="-1150" b="5598"/>
          <a:stretch/>
        </p:blipFill>
        <p:spPr bwMode="auto">
          <a:xfrm>
            <a:off x="6478814" y="1408849"/>
            <a:ext cx="1225011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-685800" y="39324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-685800" y="33845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-685800" y="28076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-685800" y="22451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-685800" y="16972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3" t="54479" r="45407"/>
          <a:stretch/>
        </p:blipFill>
        <p:spPr bwMode="auto">
          <a:xfrm>
            <a:off x="5594747" y="2546350"/>
            <a:ext cx="496094" cy="154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526745"/>
            <a:ext cx="2590800" cy="279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195788"/>
            <a:ext cx="1772155" cy="19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50800" y="133350"/>
            <a:ext cx="7653025" cy="1102519"/>
          </a:xfrm>
          <a:solidFill>
            <a:srgbClr val="E3D8F8"/>
          </a:solidFill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Số?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5400" y="554355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XĂNG-TI-MÉT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76200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356</Words>
  <PresentationFormat>On-screen Show (16:9)</PresentationFormat>
  <Paragraphs>107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Chủ đề 7</vt:lpstr>
      <vt:lpstr>•</vt:lpstr>
      <vt:lpstr>PowerPoint Presentation</vt:lpstr>
      <vt:lpstr>Trong nhà em, ai là người cao nhất?</vt:lpstr>
      <vt:lpstr>Quan sát hình rồi điền từ còn thiếu vào chỗ trống.</vt:lpstr>
      <vt:lpstr>Quyển sách toán của em dài khoảng:</vt:lpstr>
      <vt:lpstr>Số?</vt:lpstr>
      <vt:lpstr>PowerPoint Presentation</vt:lpstr>
      <vt:lpstr>PowerPoint Presentation</vt:lpstr>
      <vt:lpstr>Cách đo:</vt:lpstr>
      <vt:lpstr>PowerPoint Presentation</vt:lpstr>
      <vt:lpstr>Bạn nào đặt thước đo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2021-03-06T09:39:11Z</dcterms:modified>
</cp:coreProperties>
</file>