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83" r:id="rId15"/>
    <p:sldId id="280" r:id="rId16"/>
    <p:sldId id="281" r:id="rId17"/>
    <p:sldId id="282" r:id="rId18"/>
    <p:sldId id="274" r:id="rId19"/>
    <p:sldId id="275" r:id="rId20"/>
    <p:sldId id="276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61" autoAdjust="0"/>
    <p:restoredTop sz="94660"/>
  </p:normalViewPr>
  <p:slideViewPr>
    <p:cSldViewPr snapToGrid="0">
      <p:cViewPr varScale="1">
        <p:scale>
          <a:sx n="71" d="100"/>
          <a:sy n="71" d="100"/>
        </p:scale>
        <p:origin x="7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F453A0-7EB5-41A8-AE89-2E4C3DB07DAC}" type="datetimeFigureOut">
              <a:rPr lang="en-US" smtClean="0"/>
              <a:t>11/23/2019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1A82DB-6DFC-4774-B82B-F96382479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03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31F38B-78F4-4091-8EDA-679316FA5776}" type="slidenum">
              <a:rPr lang="en-US" smtClean="0"/>
              <a:pPr>
                <a:spcBef>
                  <a:spcPct val="0"/>
                </a:spcBef>
              </a:pPr>
              <a:t>21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25564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89C63-CDD3-4493-B07F-4E2F6C8E18DC}" type="datetimeFigureOut">
              <a:rPr lang="en-US" smtClean="0"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E84A1-477B-4233-8B28-F8C3BBF14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390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89C63-CDD3-4493-B07F-4E2F6C8E18DC}" type="datetimeFigureOut">
              <a:rPr lang="en-US" smtClean="0"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E84A1-477B-4233-8B28-F8C3BBF14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202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89C63-CDD3-4493-B07F-4E2F6C8E18DC}" type="datetimeFigureOut">
              <a:rPr lang="en-US" smtClean="0"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E84A1-477B-4233-8B28-F8C3BBF14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23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89C63-CDD3-4493-B07F-4E2F6C8E18DC}" type="datetimeFigureOut">
              <a:rPr lang="en-US" smtClean="0"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E84A1-477B-4233-8B28-F8C3BBF14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961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89C63-CDD3-4493-B07F-4E2F6C8E18DC}" type="datetimeFigureOut">
              <a:rPr lang="en-US" smtClean="0"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E84A1-477B-4233-8B28-F8C3BBF14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69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89C63-CDD3-4493-B07F-4E2F6C8E18DC}" type="datetimeFigureOut">
              <a:rPr lang="en-US" smtClean="0"/>
              <a:t>11/23/2019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E84A1-477B-4233-8B28-F8C3BBF14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541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89C63-CDD3-4493-B07F-4E2F6C8E18DC}" type="datetimeFigureOut">
              <a:rPr lang="en-US" smtClean="0"/>
              <a:t>11/23/2019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E84A1-477B-4233-8B28-F8C3BBF14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48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89C63-CDD3-4493-B07F-4E2F6C8E18DC}" type="datetimeFigureOut">
              <a:rPr lang="en-US" smtClean="0"/>
              <a:t>11/23/2019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E84A1-477B-4233-8B28-F8C3BBF14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736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89C63-CDD3-4493-B07F-4E2F6C8E18DC}" type="datetimeFigureOut">
              <a:rPr lang="en-US" smtClean="0"/>
              <a:t>11/23/2019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E84A1-477B-4233-8B28-F8C3BBF14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83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89C63-CDD3-4493-B07F-4E2F6C8E18DC}" type="datetimeFigureOut">
              <a:rPr lang="en-US" smtClean="0"/>
              <a:t>11/23/2019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E84A1-477B-4233-8B28-F8C3BBF14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277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89C63-CDD3-4493-B07F-4E2F6C8E18DC}" type="datetimeFigureOut">
              <a:rPr lang="en-US" smtClean="0"/>
              <a:t>11/23/2019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E84A1-477B-4233-8B28-F8C3BBF14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24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89C63-CDD3-4493-B07F-4E2F6C8E18DC}" type="datetimeFigureOut">
              <a:rPr lang="en-US" smtClean="0"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E84A1-477B-4233-8B28-F8C3BBF14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531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0" descr="44O29CAKBOE0KCACUM0X2CAZ4UCLWCA4N7T93CAE28I3ICA5OAP7SCA8SS06ZCAMOC0GSCAVH4QGDCA4KQXNICAVG2UH4CA36A6KPCAWSRDBXCAGSWEHXCA4UDXVACA10GKQ9CA4A0RGNCA414CM1CA3TMOU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>
            <a:off x="2133600" y="1524000"/>
            <a:ext cx="8382000" cy="3200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10A2 !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6156325" y="28559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pic>
        <p:nvPicPr>
          <p:cNvPr id="3077" name="Picture 24" descr="F9849DCFA90C473196ECD16214E7700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588" y="268940"/>
            <a:ext cx="1775012" cy="102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24" descr="F9849DCFA90C473196ECD16214E7700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68940"/>
            <a:ext cx="1905000" cy="102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24" descr="F9849DCFA90C473196ECD16214E7700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68940"/>
            <a:ext cx="1905000" cy="102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4" descr="F9849DCFA90C473196ECD16214E7700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952" y="268940"/>
            <a:ext cx="1766047" cy="102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24" descr="F9849DCFA90C473196ECD16214E7700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674658"/>
            <a:ext cx="1828800" cy="118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24" descr="F9849DCFA90C473196ECD16214E7700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957046"/>
            <a:ext cx="1898650" cy="900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24" descr="F9849DCFA90C473196ECD16214E7700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474" y="5957046"/>
            <a:ext cx="1952625" cy="90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24" descr="F9849DCFA90C473196ECD16214E7700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953" y="5768788"/>
            <a:ext cx="1712072" cy="10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718613" y="5015750"/>
            <a:ext cx="2622175" cy="914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GV: </a:t>
            </a:r>
            <a:r>
              <a:rPr lang="en-US" dirty="0" err="1" smtClean="0"/>
              <a:t>Hoàng</a:t>
            </a:r>
            <a:r>
              <a:rPr lang="en-US" dirty="0" smtClean="0"/>
              <a:t> </a:t>
            </a:r>
            <a:r>
              <a:rPr lang="en-US" dirty="0" err="1" smtClean="0"/>
              <a:t>Thị</a:t>
            </a:r>
            <a:r>
              <a:rPr lang="en-US" dirty="0" smtClean="0"/>
              <a:t> </a:t>
            </a:r>
            <a:r>
              <a:rPr lang="en-US" dirty="0" err="1" smtClean="0"/>
              <a:t>Thảo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809004" y="5015750"/>
            <a:ext cx="4610099" cy="914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Trường</a:t>
            </a:r>
            <a:r>
              <a:rPr lang="en-US" dirty="0" smtClean="0"/>
              <a:t> THPT Tam </a:t>
            </a:r>
            <a:r>
              <a:rPr lang="en-US" dirty="0" err="1" smtClean="0"/>
              <a:t>Đảo</a:t>
            </a:r>
            <a:r>
              <a:rPr lang="en-US" dirty="0" smtClean="0"/>
              <a:t> 2- Tam </a:t>
            </a:r>
            <a:r>
              <a:rPr lang="en-US" dirty="0" err="1" smtClean="0"/>
              <a:t>Đảo</a:t>
            </a:r>
            <a:r>
              <a:rPr lang="en-US" dirty="0" smtClean="0"/>
              <a:t>- </a:t>
            </a:r>
            <a:r>
              <a:rPr lang="en-US" dirty="0" err="1" smtClean="0"/>
              <a:t>Vĩnh</a:t>
            </a:r>
            <a:r>
              <a:rPr lang="en-US" dirty="0" smtClean="0"/>
              <a:t> </a:t>
            </a:r>
            <a:r>
              <a:rPr lang="en-US" dirty="0" err="1" smtClean="0"/>
              <a:t>Phúc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8019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67200" y="-80963"/>
            <a:ext cx="4419600" cy="4924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endParaRPr lang="en-US" sz="2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122497"/>
              </p:ext>
            </p:extLst>
          </p:nvPr>
        </p:nvGraphicFramePr>
        <p:xfrm>
          <a:off x="0" y="414338"/>
          <a:ext cx="12192000" cy="5670549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512949"/>
                <a:gridCol w="8679051"/>
              </a:tblGrid>
              <a:tr h="762169">
                <a:tc>
                  <a:txBody>
                    <a:bodyPr/>
                    <a:lstStyle/>
                    <a:p>
                      <a:endParaRPr lang="en-US" sz="22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endParaRPr lang="en-US" sz="2200" dirty="0" smtClean="0"/>
                    </a:p>
                    <a:p>
                      <a:pPr>
                        <a:buFontTx/>
                        <a:buNone/>
                      </a:pPr>
                      <a:endParaRPr lang="en-US" sz="2200" b="1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6804">
                <a:tc>
                  <a:txBody>
                    <a:bodyPr/>
                    <a:lstStyle/>
                    <a:p>
                      <a:endParaRPr lang="en-US" sz="22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6804">
                <a:tc>
                  <a:txBody>
                    <a:bodyPr/>
                    <a:lstStyle/>
                    <a:p>
                      <a:endParaRPr lang="en-US" sz="22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6804">
                <a:tc>
                  <a:txBody>
                    <a:bodyPr/>
                    <a:lstStyle/>
                    <a:p>
                      <a:endParaRPr lang="en-US" sz="22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6804">
                <a:tc>
                  <a:txBody>
                    <a:bodyPr/>
                    <a:lstStyle/>
                    <a:p>
                      <a:endParaRPr lang="en-US" sz="22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74360">
                <a:tc>
                  <a:txBody>
                    <a:bodyPr/>
                    <a:lstStyle/>
                    <a:p>
                      <a:endParaRPr lang="en-US" sz="2200" dirty="0" smtClean="0"/>
                    </a:p>
                    <a:p>
                      <a:endParaRPr lang="en-US" sz="2200" b="1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endParaRPr lang="en-US" sz="2200" baseline="0" dirty="0" smtClean="0"/>
                    </a:p>
                    <a:p>
                      <a:pPr>
                        <a:buFontTx/>
                        <a:buChar char="-"/>
                      </a:pPr>
                      <a:endParaRPr lang="en-US" sz="2200" baseline="0" dirty="0" smtClean="0"/>
                    </a:p>
                    <a:p>
                      <a:pPr>
                        <a:buFontTx/>
                        <a:buNone/>
                      </a:pPr>
                      <a:endParaRPr lang="en-US" sz="2200" baseline="0" dirty="0" smtClean="0"/>
                    </a:p>
                    <a:p>
                      <a:pPr>
                        <a:buFontTx/>
                        <a:buNone/>
                      </a:pPr>
                      <a:endParaRPr lang="en-US" sz="2200" baseline="0" dirty="0" smtClean="0"/>
                    </a:p>
                    <a:p>
                      <a:pPr>
                        <a:buFontTx/>
                        <a:buNone/>
                      </a:pPr>
                      <a:endParaRPr lang="en-US" sz="2200" baseline="0" dirty="0" smtClean="0"/>
                    </a:p>
                    <a:p>
                      <a:pPr>
                        <a:buFontTx/>
                        <a:buNone/>
                      </a:pPr>
                      <a:endParaRPr lang="en-US" sz="2200" baseline="0" dirty="0" smtClean="0"/>
                    </a:p>
                    <a:p>
                      <a:pPr>
                        <a:buFontTx/>
                        <a:buNone/>
                      </a:pPr>
                      <a:endParaRPr lang="en-US" sz="2200" baseline="0" dirty="0" smtClean="0"/>
                    </a:p>
                    <a:p>
                      <a:pPr>
                        <a:buFontTx/>
                        <a:buNone/>
                      </a:pPr>
                      <a:endParaRPr lang="en-US" sz="2200" b="1" i="0" baseline="0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6804">
                <a:tc>
                  <a:txBody>
                    <a:bodyPr/>
                    <a:lstStyle/>
                    <a:p>
                      <a:endParaRPr lang="en-US" sz="22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076700" y="428095"/>
            <a:ext cx="8229601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5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5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5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5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sz="25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5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5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5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à,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chứ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gớm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chết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…; </a:t>
            </a:r>
            <a:r>
              <a:rPr lang="en-US" sz="25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5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5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5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suồng</a:t>
            </a:r>
            <a:r>
              <a:rPr lang="en-US" sz="25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</a:t>
            </a:r>
            <a:r>
              <a:rPr lang="en-US" sz="25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sz="25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5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khẽ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chứ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mày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chậm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lạch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lạch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052888" y="2422913"/>
            <a:ext cx="8139112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5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5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5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5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25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5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5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5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5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US" sz="25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sz="25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!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!;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!;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Gớm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chậm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!;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chậm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…)   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076700" y="4427272"/>
            <a:ext cx="2695576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5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5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endParaRPr lang="en-US" sz="2500" b="1" dirty="0">
              <a:solidFill>
                <a:srgbClr val="3D04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10" name="TextBox 19"/>
          <p:cNvSpPr txBox="1">
            <a:spLocks noChangeArrowheads="1"/>
          </p:cNvSpPr>
          <p:nvPr/>
        </p:nvSpPr>
        <p:spPr bwMode="auto">
          <a:xfrm>
            <a:off x="285470" y="1483538"/>
            <a:ext cx="376741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5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5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5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5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5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5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11" name="TextBox 20"/>
          <p:cNvSpPr txBox="1">
            <a:spLocks noChangeArrowheads="1"/>
          </p:cNvSpPr>
          <p:nvPr/>
        </p:nvSpPr>
        <p:spPr bwMode="auto">
          <a:xfrm>
            <a:off x="416859" y="4371990"/>
            <a:ext cx="4491318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76412" y="5275904"/>
            <a:ext cx="10415588" cy="6635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gũi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bó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292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7210" grpId="0"/>
      <p:bldP spid="7211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0" name="AutoShape 45"/>
          <p:cNvSpPr>
            <a:spLocks noChangeArrowheads="1"/>
          </p:cNvSpPr>
          <p:nvPr/>
        </p:nvSpPr>
        <p:spPr bwMode="auto">
          <a:xfrm>
            <a:off x="4930587" y="633987"/>
            <a:ext cx="7247965" cy="619791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14340" name="Text Box 53"/>
          <p:cNvSpPr txBox="1">
            <a:spLocks noChangeArrowheads="1"/>
          </p:cNvSpPr>
          <p:nvPr/>
        </p:nvSpPr>
        <p:spPr bwMode="auto">
          <a:xfrm>
            <a:off x="9525000" y="4114801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8" name="TextBox 17"/>
          <p:cNvSpPr txBox="1"/>
          <p:nvPr/>
        </p:nvSpPr>
        <p:spPr>
          <a:xfrm>
            <a:off x="4961965" y="1236505"/>
            <a:ext cx="6952129" cy="181588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latinLnBrk="1">
              <a:defRPr/>
            </a:pPr>
            <a:r>
              <a:rPr lang="en-US" sz="24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    </a:t>
            </a:r>
            <a:r>
              <a:rPr lang="en-US" sz="2800" b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Ngôn</a:t>
            </a:r>
            <a:r>
              <a:rPr lang="en-US" sz="28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ngữ</a:t>
            </a:r>
            <a:r>
              <a:rPr lang="en-US" sz="28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sinh</a:t>
            </a:r>
            <a:r>
              <a:rPr lang="en-US" sz="28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hoạt</a:t>
            </a:r>
            <a:r>
              <a:rPr lang="en-US" sz="28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 </a:t>
            </a:r>
            <a:r>
              <a:rPr lang="en-US" sz="2800" b="1" kern="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là</a:t>
            </a:r>
            <a:r>
              <a:rPr lang="en-US" sz="2800" b="1" kern="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 </a:t>
            </a:r>
            <a:r>
              <a:rPr lang="en-US" sz="2800" b="1" kern="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lời</a:t>
            </a:r>
            <a:r>
              <a:rPr lang="en-US" sz="2800" b="1" kern="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 </a:t>
            </a:r>
            <a:r>
              <a:rPr lang="en-US" sz="2800" b="1" kern="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ăn</a:t>
            </a:r>
            <a:r>
              <a:rPr lang="en-US" sz="2800" b="1" kern="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 </a:t>
            </a:r>
            <a:r>
              <a:rPr lang="en-US" sz="2800" b="1" kern="0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tiếng</a:t>
            </a:r>
            <a:r>
              <a:rPr lang="en-US" sz="2800" b="1" kern="0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 </a:t>
            </a:r>
            <a:r>
              <a:rPr lang="en-US" sz="2800" b="1" kern="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nói</a:t>
            </a:r>
            <a:r>
              <a:rPr lang="en-US" sz="2800" b="1" kern="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 </a:t>
            </a:r>
            <a:r>
              <a:rPr lang="en-US" sz="2800" b="1" kern="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hàng</a:t>
            </a:r>
            <a:r>
              <a:rPr lang="en-US" sz="2800" b="1" kern="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 </a:t>
            </a:r>
            <a:r>
              <a:rPr lang="en-US" sz="2800" b="1" kern="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ngày</a:t>
            </a:r>
            <a:r>
              <a:rPr lang="en-US" sz="2800" b="1" kern="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, </a:t>
            </a:r>
            <a:r>
              <a:rPr lang="en-US" sz="2800" b="1" kern="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dùng</a:t>
            </a:r>
            <a:r>
              <a:rPr lang="en-US" sz="2800" b="1" kern="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 </a:t>
            </a:r>
            <a:r>
              <a:rPr lang="en-US" sz="2800" b="1" kern="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để</a:t>
            </a:r>
            <a:r>
              <a:rPr lang="en-US" sz="2800" b="1" kern="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 </a:t>
            </a:r>
            <a:r>
              <a:rPr lang="en-US" sz="2800" b="1" kern="0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thông</a:t>
            </a:r>
            <a:r>
              <a:rPr lang="en-US" sz="2800" b="1" kern="0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 </a:t>
            </a:r>
            <a:r>
              <a:rPr lang="en-US" sz="2800" b="1" kern="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tin, </a:t>
            </a:r>
            <a:r>
              <a:rPr lang="en-US" sz="2800" b="1" kern="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trao</a:t>
            </a:r>
            <a:r>
              <a:rPr lang="en-US" sz="2800" b="1" kern="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 </a:t>
            </a:r>
            <a:r>
              <a:rPr lang="en-US" sz="2800" b="1" kern="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đổi</a:t>
            </a:r>
            <a:r>
              <a:rPr lang="en-US" sz="2800" b="1" kern="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 ý </a:t>
            </a:r>
            <a:r>
              <a:rPr lang="en-US" sz="2800" b="1" kern="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nghĩ</a:t>
            </a:r>
            <a:r>
              <a:rPr lang="en-US" sz="2800" b="1" kern="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, </a:t>
            </a:r>
            <a:r>
              <a:rPr lang="en-US" sz="2800" b="1" kern="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tình</a:t>
            </a:r>
            <a:r>
              <a:rPr lang="en-US" sz="2800" b="1" kern="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 </a:t>
            </a:r>
            <a:r>
              <a:rPr lang="en-US" sz="2800" b="1" kern="0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cảm</a:t>
            </a:r>
            <a:r>
              <a:rPr lang="en-US" sz="2800" b="1" kern="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, … </a:t>
            </a:r>
            <a:r>
              <a:rPr lang="en-US" sz="2800" b="1" kern="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đáp</a:t>
            </a:r>
            <a:r>
              <a:rPr lang="en-US" sz="2800" b="1" kern="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 </a:t>
            </a:r>
            <a:r>
              <a:rPr lang="en-US" sz="2800" b="1" kern="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ứng</a:t>
            </a:r>
            <a:r>
              <a:rPr lang="en-US" sz="2800" b="1" kern="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 </a:t>
            </a:r>
            <a:r>
              <a:rPr lang="en-US" sz="2800" b="1" kern="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những</a:t>
            </a:r>
            <a:r>
              <a:rPr lang="en-US" sz="2800" b="1" kern="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 </a:t>
            </a:r>
            <a:r>
              <a:rPr lang="en-US" sz="2800" b="1" kern="0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nhu</a:t>
            </a:r>
            <a:r>
              <a:rPr lang="en-US" sz="2800" b="1" kern="0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 </a:t>
            </a:r>
            <a:r>
              <a:rPr lang="en-US" sz="2800" b="1" kern="0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cầu</a:t>
            </a:r>
            <a:r>
              <a:rPr lang="en-US" sz="2800" b="1" kern="0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 </a:t>
            </a:r>
            <a:r>
              <a:rPr lang="en-US" sz="2800" b="1" kern="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trong</a:t>
            </a:r>
            <a:r>
              <a:rPr lang="en-US" sz="2800" b="1" kern="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 </a:t>
            </a:r>
            <a:r>
              <a:rPr lang="en-US" sz="2800" b="1" kern="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cuộc</a:t>
            </a:r>
            <a:r>
              <a:rPr lang="en-US" sz="2800" b="1" kern="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 </a:t>
            </a:r>
            <a:r>
              <a:rPr lang="en-US" sz="2800" b="1" kern="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sống</a:t>
            </a:r>
            <a:r>
              <a:rPr lang="en-US" sz="2800" b="1" kern="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.</a:t>
            </a:r>
            <a:endParaRPr lang="en-US" sz="2800" b="1" dirty="0">
              <a:solidFill>
                <a:srgbClr val="3D04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24200" y="94148"/>
            <a:ext cx="7646894" cy="430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200" b="1" u="sng" dirty="0" err="1">
                <a:latin typeface="Times New Roman" panose="02020603050405020304" pitchFamily="18" charset="0"/>
              </a:rPr>
              <a:t>Tiết</a:t>
            </a:r>
            <a:r>
              <a:rPr lang="en-US" sz="2200" b="1" u="sng" dirty="0">
                <a:latin typeface="Times New Roman" panose="02020603050405020304" pitchFamily="18" charset="0"/>
              </a:rPr>
              <a:t> </a:t>
            </a:r>
            <a:r>
              <a:rPr lang="en-US" sz="2200" b="1" u="sng" dirty="0" smtClean="0">
                <a:latin typeface="Times New Roman" panose="02020603050405020304" pitchFamily="18" charset="0"/>
              </a:rPr>
              <a:t>36</a:t>
            </a:r>
            <a:r>
              <a:rPr lang="en-US" sz="2200" b="1" dirty="0" smtClean="0">
                <a:latin typeface="Times New Roman" panose="02020603050405020304" pitchFamily="18" charset="0"/>
              </a:rPr>
              <a:t>. </a:t>
            </a:r>
            <a:r>
              <a:rPr lang="en-US" sz="22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 </a:t>
            </a:r>
            <a:r>
              <a:rPr lang="en-US" sz="22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CÁCH NGÔN NGỮ SINH HOẠT</a:t>
            </a:r>
            <a:endParaRPr lang="en-US" sz="22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564777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-65837" y="759452"/>
            <a:ext cx="4561637" cy="195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endParaRPr lang="en-US" sz="2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ct val="50000"/>
              </a:spcBef>
              <a:buAutoNum type="alphaLcPeriod"/>
            </a:pP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AutoNum type="alphaLcPeriod"/>
            </a:pPr>
            <a:r>
              <a:rPr lang="en-US" sz="2200" b="1" dirty="0" smtClean="0">
                <a:latin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</a:rPr>
              <a:t>Kết</a:t>
            </a:r>
            <a:r>
              <a:rPr lang="en-US" sz="2200" b="1" dirty="0">
                <a:latin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</a:rPr>
              <a:t>luận</a:t>
            </a:r>
            <a:endParaRPr lang="en-US" sz="2200" b="1" dirty="0">
              <a:latin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4495801" y="525035"/>
            <a:ext cx="13447" cy="62932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29207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53"/>
          <p:cNvSpPr txBox="1">
            <a:spLocks noChangeArrowheads="1"/>
          </p:cNvSpPr>
          <p:nvPr/>
        </p:nvSpPr>
        <p:spPr bwMode="auto">
          <a:xfrm>
            <a:off x="9525000" y="4114801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4" name="Rectangle 13"/>
          <p:cNvSpPr/>
          <p:nvPr/>
        </p:nvSpPr>
        <p:spPr>
          <a:xfrm>
            <a:off x="6248401" y="1625600"/>
            <a:ext cx="3938899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33338" y="764803"/>
            <a:ext cx="4901733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endParaRPr lang="en-US" sz="2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spcBef>
                <a:spcPct val="50000"/>
              </a:spcBef>
              <a:buFontTx/>
              <a:buAutoNum type="arabicPeriod"/>
            </a:pP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ct val="50000"/>
              </a:spcBef>
              <a:buNone/>
            </a:pP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0271" y="94148"/>
            <a:ext cx="9950823" cy="430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200" b="1" u="sng" dirty="0" err="1">
                <a:latin typeface="Times New Roman" panose="02020603050405020304" pitchFamily="18" charset="0"/>
              </a:rPr>
              <a:t>Tiết</a:t>
            </a:r>
            <a:r>
              <a:rPr lang="en-US" sz="2200" b="1" u="sng" dirty="0">
                <a:latin typeface="Times New Roman" panose="02020603050405020304" pitchFamily="18" charset="0"/>
              </a:rPr>
              <a:t> </a:t>
            </a:r>
            <a:r>
              <a:rPr lang="en-US" sz="2200" b="1" u="sng" dirty="0" smtClean="0">
                <a:latin typeface="Times New Roman" panose="02020603050405020304" pitchFamily="18" charset="0"/>
              </a:rPr>
              <a:t>36</a:t>
            </a:r>
            <a:r>
              <a:rPr lang="en-US" sz="2200" b="1" dirty="0" smtClean="0">
                <a:latin typeface="Times New Roman" panose="02020603050405020304" pitchFamily="18" charset="0"/>
              </a:rPr>
              <a:t>. </a:t>
            </a:r>
            <a:r>
              <a:rPr lang="en-US" sz="22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 </a:t>
            </a:r>
            <a:r>
              <a:rPr lang="en-US" sz="22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CÁCH NGÔN NGỮ SINH HOẠT</a:t>
            </a:r>
            <a:endParaRPr lang="en-US" sz="22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33339" y="525035"/>
            <a:ext cx="12158661" cy="1069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5042647" y="525035"/>
            <a:ext cx="13447" cy="64101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7703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53"/>
          <p:cNvSpPr txBox="1">
            <a:spLocks noChangeArrowheads="1"/>
          </p:cNvSpPr>
          <p:nvPr/>
        </p:nvSpPr>
        <p:spPr bwMode="auto">
          <a:xfrm>
            <a:off x="9525000" y="4114801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4" name="TextBox 13"/>
          <p:cNvSpPr txBox="1"/>
          <p:nvPr/>
        </p:nvSpPr>
        <p:spPr>
          <a:xfrm>
            <a:off x="4114799" y="990601"/>
            <a:ext cx="418203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0988" y="2200276"/>
            <a:ext cx="3070412" cy="13811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/>
          <p:cNvCxnSpPr>
            <a:endCxn id="15" idx="0"/>
          </p:cNvCxnSpPr>
          <p:nvPr/>
        </p:nvCxnSpPr>
        <p:spPr>
          <a:xfrm flipH="1">
            <a:off x="2046194" y="1514475"/>
            <a:ext cx="3706906" cy="68580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852583" y="2200276"/>
            <a:ext cx="2494429" cy="13811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tin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nhắn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/>
          <p:cNvCxnSpPr>
            <a:stCxn id="14" idx="2"/>
            <a:endCxn id="18" idx="0"/>
          </p:cNvCxnSpPr>
          <p:nvPr/>
        </p:nvCxnSpPr>
        <p:spPr>
          <a:xfrm flipH="1">
            <a:off x="5099798" y="1513821"/>
            <a:ext cx="1106019" cy="686455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6477000" y="2200276"/>
            <a:ext cx="3810000" cy="13811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defRPr/>
            </a:pP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phỏng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0" name="Straight Arrow Connector 29"/>
          <p:cNvCxnSpPr>
            <a:stCxn id="14" idx="2"/>
            <a:endCxn id="25" idx="0"/>
          </p:cNvCxnSpPr>
          <p:nvPr/>
        </p:nvCxnSpPr>
        <p:spPr>
          <a:xfrm>
            <a:off x="6205817" y="1513821"/>
            <a:ext cx="2176183" cy="68645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124200" y="94148"/>
            <a:ext cx="7646894" cy="430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200" b="1" u="sng" dirty="0" err="1">
                <a:latin typeface="Times New Roman" panose="02020603050405020304" pitchFamily="18" charset="0"/>
              </a:rPr>
              <a:t>Tiết</a:t>
            </a:r>
            <a:r>
              <a:rPr lang="en-US" sz="2200" b="1" u="sng" dirty="0">
                <a:latin typeface="Times New Roman" panose="02020603050405020304" pitchFamily="18" charset="0"/>
              </a:rPr>
              <a:t> </a:t>
            </a:r>
            <a:r>
              <a:rPr lang="en-US" sz="2200" b="1" u="sng" dirty="0" smtClean="0">
                <a:latin typeface="Times New Roman" panose="02020603050405020304" pitchFamily="18" charset="0"/>
              </a:rPr>
              <a:t>36</a:t>
            </a:r>
            <a:r>
              <a:rPr lang="en-US" sz="2200" b="1" dirty="0" smtClean="0">
                <a:latin typeface="Times New Roman" panose="02020603050405020304" pitchFamily="18" charset="0"/>
              </a:rPr>
              <a:t>. </a:t>
            </a:r>
            <a:r>
              <a:rPr lang="en-US" sz="22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 </a:t>
            </a:r>
            <a:r>
              <a:rPr lang="en-US" sz="22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CÁCH NGÔN NGỮ SINH HOẠT</a:t>
            </a:r>
            <a:endParaRPr lang="en-US" sz="22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0" y="564777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4 minute timer with calming music-Nh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9894" y="3835774"/>
            <a:ext cx="3738282" cy="288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952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8485">
                <p:cTn id="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5" grpId="0" animBg="1"/>
      <p:bldP spid="18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H="1">
            <a:off x="3845859" y="0"/>
            <a:ext cx="13447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8122024" y="0"/>
            <a:ext cx="67236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457200"/>
            <a:ext cx="12192000" cy="40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-1" y="1"/>
            <a:ext cx="3845859" cy="457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98894" y="0"/>
            <a:ext cx="2985247" cy="457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122024" y="0"/>
            <a:ext cx="4069975" cy="457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C:\Users\LinhThao\Desktop\IMG_615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931" y="534521"/>
            <a:ext cx="3937468" cy="208765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8189259" y="534521"/>
            <a:ext cx="3886199" cy="22187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dè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dặt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a? A,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oài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</a:p>
          <a:p>
            <a:pPr algn="just"/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ngoắt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reo to:</a:t>
            </a:r>
          </a:p>
          <a:p>
            <a:pPr marL="342900" indent="-342900" algn="just">
              <a:buFontTx/>
              <a:buChar char="-"/>
            </a:pP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(</a:t>
            </a:r>
            <a:r>
              <a:rPr lang="en-US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rụng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Ma </a:t>
            </a:r>
            <a:r>
              <a:rPr lang="en-US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5" y="534522"/>
            <a:ext cx="3603109" cy="178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ular Callout 15"/>
          <p:cNvSpPr/>
          <p:nvPr/>
        </p:nvSpPr>
        <p:spPr>
          <a:xfrm>
            <a:off x="820271" y="626409"/>
            <a:ext cx="1086060" cy="465792"/>
          </a:xfrm>
          <a:prstGeom prst="wedgeRoundRectCallout">
            <a:avLst>
              <a:gd name="adj1" fmla="val -5106"/>
              <a:gd name="adj2" fmla="val 82192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nhỉ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2645919" y="736601"/>
            <a:ext cx="824753" cy="355599"/>
          </a:xfrm>
          <a:prstGeom prst="wedgeRoundRectCallout">
            <a:avLst>
              <a:gd name="adj1" fmla="val -47952"/>
              <a:gd name="adj2" fmla="val 106091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Ừ 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89260" y="2941544"/>
            <a:ext cx="3886199" cy="20621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Hạc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buFontTx/>
              <a:buChar char="-"/>
              <a:defRPr/>
            </a:pP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ạ !</a:t>
            </a:r>
          </a:p>
          <a:p>
            <a:pPr algn="just">
              <a:buFontTx/>
              <a:buChar char="-"/>
              <a:defRPr/>
            </a:pP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algn="just">
              <a:buFontTx/>
              <a:buChar char="-"/>
              <a:defRPr/>
            </a:pP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defRPr/>
            </a:pP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trông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mếu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</a:p>
          <a:p>
            <a:pPr>
              <a:defRPr/>
            </a:pPr>
            <a:r>
              <a:rPr lang="en-US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Phèo</a:t>
            </a:r>
            <a:r>
              <a:rPr lang="en-US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Nam Cao)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0125" y="2466042"/>
            <a:ext cx="3611515" cy="23427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duyệt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đấy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Lo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Ừ,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phu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hay,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</a:p>
          <a:p>
            <a:pPr algn="just"/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Cường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chen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tành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0125" y="4957106"/>
            <a:ext cx="3574325" cy="17126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Giờ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 smtClean="0"/>
              <a:t>Trang</a:t>
            </a:r>
            <a:r>
              <a:rPr lang="en-US" dirty="0" smtClean="0"/>
              <a:t> </a:t>
            </a:r>
            <a:r>
              <a:rPr lang="en-US" dirty="0" err="1" smtClean="0"/>
              <a:t>chạy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chỗ</a:t>
            </a:r>
            <a:r>
              <a:rPr lang="en-US" dirty="0" smtClean="0"/>
              <a:t> </a:t>
            </a:r>
            <a:r>
              <a:rPr lang="en-US" dirty="0" err="1" smtClean="0"/>
              <a:t>Hà</a:t>
            </a:r>
            <a:r>
              <a:rPr lang="en-US" dirty="0" smtClean="0"/>
              <a:t>:</a:t>
            </a:r>
          </a:p>
          <a:p>
            <a:pPr algn="just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Khải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hả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? Sao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hắn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nhỉ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dirty="0" smtClean="0"/>
              <a:t>- </a:t>
            </a:r>
            <a:r>
              <a:rPr lang="en-US" dirty="0" err="1" smtClean="0"/>
              <a:t>Có</a:t>
            </a:r>
            <a:r>
              <a:rPr lang="en-US" dirty="0" smtClean="0"/>
              <a:t>, </a:t>
            </a:r>
            <a:r>
              <a:rPr lang="en-US" dirty="0" err="1" smtClean="0"/>
              <a:t>vật</a:t>
            </a:r>
            <a:r>
              <a:rPr lang="en-US" dirty="0" smtClean="0"/>
              <a:t> </a:t>
            </a:r>
            <a:r>
              <a:rPr lang="en-US" dirty="0" err="1" smtClean="0"/>
              <a:t>rủ</a:t>
            </a:r>
            <a:r>
              <a:rPr lang="en-US" dirty="0" smtClean="0"/>
              <a:t> </a:t>
            </a:r>
            <a:r>
              <a:rPr lang="en-US" dirty="0" err="1" smtClean="0"/>
              <a:t>cả</a:t>
            </a:r>
            <a:r>
              <a:rPr lang="en-US" dirty="0" smtClean="0"/>
              <a:t> Mai </a:t>
            </a:r>
            <a:r>
              <a:rPr lang="en-US" dirty="0" err="1" smtClean="0"/>
              <a:t>đi</a:t>
            </a:r>
            <a:r>
              <a:rPr lang="en-US" dirty="0" smtClean="0"/>
              <a:t> </a:t>
            </a:r>
            <a:r>
              <a:rPr lang="en-US" dirty="0" err="1" smtClean="0"/>
              <a:t>cùng</a:t>
            </a:r>
            <a:r>
              <a:rPr lang="en-US" dirty="0" smtClean="0"/>
              <a:t> </a:t>
            </a:r>
            <a:r>
              <a:rPr lang="en-US" dirty="0" err="1" smtClean="0"/>
              <a:t>nũa</a:t>
            </a:r>
            <a:r>
              <a:rPr lang="en-US" dirty="0" smtClean="0"/>
              <a:t> </a:t>
            </a:r>
            <a:r>
              <a:rPr lang="en-US" dirty="0" err="1" smtClean="0"/>
              <a:t>nhé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8273094" y="5003647"/>
            <a:ext cx="3802364" cy="185435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dừa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rụng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mương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đùng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thù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à?</a:t>
            </a:r>
          </a:p>
          <a:p>
            <a:pPr marL="285750" indent="-285750" algn="just">
              <a:buFontTx/>
              <a:buChar char="-"/>
            </a:pP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Hồi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má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tao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mầy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lam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ruộng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má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hồi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đứa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828" y="2753286"/>
            <a:ext cx="3961529" cy="202176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926542" y="4965997"/>
            <a:ext cx="4121946" cy="14141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Vân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Vân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Vân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đắng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cay,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đắng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cay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lẽ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Đặng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Thùy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Trâm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31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970374" y="1428702"/>
            <a:ext cx="5877105" cy="973859"/>
            <a:chOff x="297" y="1207"/>
            <a:chExt cx="4969" cy="216"/>
          </a:xfrm>
          <a:solidFill>
            <a:srgbClr val="99FFCC"/>
          </a:solidFill>
        </p:grpSpPr>
        <p:sp>
          <p:nvSpPr>
            <p:cNvPr id="40992" name="Rectangle 3"/>
            <p:cNvSpPr>
              <a:spLocks noChangeArrowheads="1"/>
            </p:cNvSpPr>
            <p:nvPr/>
          </p:nvSpPr>
          <p:spPr bwMode="auto">
            <a:xfrm>
              <a:off x="4569" y="1287"/>
              <a:ext cx="124" cy="123"/>
            </a:xfrm>
            <a:prstGeom prst="rect">
              <a:avLst/>
            </a:prstGeom>
            <a:grpFill/>
            <a:ln w="9525" algn="ctr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4849" name="AutoShape 4" descr="Purple mesh"/>
            <p:cNvSpPr>
              <a:spLocks noChangeArrowheads="1"/>
            </p:cNvSpPr>
            <p:nvPr/>
          </p:nvSpPr>
          <p:spPr bwMode="auto">
            <a:xfrm>
              <a:off x="297" y="1207"/>
              <a:ext cx="4969" cy="216"/>
            </a:xfrm>
            <a:prstGeom prst="roundRect">
              <a:avLst>
                <a:gd name="adj" fmla="val 16667"/>
              </a:avLst>
            </a:prstGeom>
            <a:grpFill/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endParaRPr lang="en-US" sz="3200" b="1"/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648876" y="3400147"/>
            <a:ext cx="5193266" cy="578850"/>
            <a:chOff x="1386" y="1906"/>
            <a:chExt cx="4749" cy="416"/>
          </a:xfrm>
          <a:solidFill>
            <a:srgbClr val="FFFF00"/>
          </a:solidFill>
        </p:grpSpPr>
        <p:sp>
          <p:nvSpPr>
            <p:cNvPr id="40990" name="Rectangle 6"/>
            <p:cNvSpPr>
              <a:spLocks noChangeArrowheads="1"/>
            </p:cNvSpPr>
            <p:nvPr/>
          </p:nvSpPr>
          <p:spPr bwMode="auto">
            <a:xfrm>
              <a:off x="4513" y="1977"/>
              <a:ext cx="169" cy="265"/>
            </a:xfrm>
            <a:prstGeom prst="rect">
              <a:avLst/>
            </a:prstGeom>
            <a:grpFill/>
            <a:ln w="9525" algn="ctr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0991" name="AutoShape 7"/>
            <p:cNvSpPr>
              <a:spLocks noChangeArrowheads="1"/>
            </p:cNvSpPr>
            <p:nvPr/>
          </p:nvSpPr>
          <p:spPr bwMode="auto">
            <a:xfrm>
              <a:off x="1386" y="1906"/>
              <a:ext cx="4749" cy="416"/>
            </a:xfrm>
            <a:prstGeom prst="roundRect">
              <a:avLst>
                <a:gd name="adj" fmla="val 16667"/>
              </a:avLst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just" eaLnBrk="0" hangingPunct="0"/>
              <a:r>
                <a:rPr lang="en-US" sz="2800" dirty="0">
                  <a:latin typeface="Times New Roman" pitchFamily="18" charset="0"/>
                </a:rPr>
                <a:t>B. </a:t>
              </a:r>
              <a:r>
                <a:rPr lang="en-US" sz="2800" dirty="0" err="1" smtClean="0"/>
                <a:t>Ngôn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ngữ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hội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thoại</a:t>
              </a:r>
              <a:endParaRPr lang="en-US" sz="2800" dirty="0">
                <a:latin typeface="Times New Roman" pitchFamily="18" charset="0"/>
              </a:endParaRP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5625428" y="4168039"/>
            <a:ext cx="5193266" cy="578850"/>
            <a:chOff x="145" y="1906"/>
            <a:chExt cx="4749" cy="416"/>
          </a:xfrm>
          <a:solidFill>
            <a:srgbClr val="FFFF00"/>
          </a:solidFill>
        </p:grpSpPr>
        <p:sp>
          <p:nvSpPr>
            <p:cNvPr id="40988" name="Rectangle 9"/>
            <p:cNvSpPr>
              <a:spLocks noChangeArrowheads="1"/>
            </p:cNvSpPr>
            <p:nvPr/>
          </p:nvSpPr>
          <p:spPr bwMode="auto">
            <a:xfrm>
              <a:off x="4513" y="1977"/>
              <a:ext cx="169" cy="265"/>
            </a:xfrm>
            <a:prstGeom prst="rect">
              <a:avLst/>
            </a:prstGeom>
            <a:grpFill/>
            <a:ln w="9525" algn="ctr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0989" name="AutoShape 10"/>
            <p:cNvSpPr>
              <a:spLocks noChangeArrowheads="1"/>
            </p:cNvSpPr>
            <p:nvPr/>
          </p:nvSpPr>
          <p:spPr bwMode="auto">
            <a:xfrm>
              <a:off x="145" y="1906"/>
              <a:ext cx="4749" cy="416"/>
            </a:xfrm>
            <a:prstGeom prst="roundRect">
              <a:avLst>
                <a:gd name="adj" fmla="val 16667"/>
              </a:avLst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just" eaLnBrk="0" hangingPunct="0"/>
              <a:r>
                <a:rPr lang="en-US" sz="2800" b="1" dirty="0">
                  <a:latin typeface="+mj-lt"/>
                </a:rPr>
                <a:t>C. </a:t>
              </a:r>
              <a:r>
                <a:rPr lang="en-US" sz="2800" b="1" dirty="0" err="1">
                  <a:latin typeface="+mj-lt"/>
                  <a:cs typeface="Arial" pitchFamily="34" charset="0"/>
                </a:rPr>
                <a:t>K</a:t>
              </a:r>
              <a:r>
                <a:rPr lang="en-US" sz="2800" b="1" dirty="0" err="1" smtClean="0">
                  <a:latin typeface="+mj-lt"/>
                  <a:cs typeface="Arial" pitchFamily="34" charset="0"/>
                </a:rPr>
                <a:t>hẩu</a:t>
              </a:r>
              <a:r>
                <a:rPr lang="en-US" sz="2800" b="1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latin typeface="+mj-lt"/>
                  <a:cs typeface="Arial" pitchFamily="34" charset="0"/>
                </a:rPr>
                <a:t>ngữ</a:t>
              </a:r>
              <a:endParaRPr lang="en-US" sz="2800" b="1" dirty="0">
                <a:solidFill>
                  <a:srgbClr val="FF0000"/>
                </a:solidFill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5643699" y="5021538"/>
            <a:ext cx="5193266" cy="578850"/>
            <a:chOff x="1366" y="1939"/>
            <a:chExt cx="4749" cy="416"/>
          </a:xfrm>
          <a:solidFill>
            <a:srgbClr val="FFFF00"/>
          </a:solidFill>
        </p:grpSpPr>
        <p:sp>
          <p:nvSpPr>
            <p:cNvPr id="40986" name="Rectangle 12"/>
            <p:cNvSpPr>
              <a:spLocks noChangeArrowheads="1"/>
            </p:cNvSpPr>
            <p:nvPr/>
          </p:nvSpPr>
          <p:spPr bwMode="auto">
            <a:xfrm>
              <a:off x="4513" y="1977"/>
              <a:ext cx="169" cy="265"/>
            </a:xfrm>
            <a:prstGeom prst="rect">
              <a:avLst/>
            </a:prstGeom>
            <a:grpFill/>
            <a:ln w="9525" algn="ctr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0987" name="AutoShape 13"/>
            <p:cNvSpPr>
              <a:spLocks noChangeArrowheads="1"/>
            </p:cNvSpPr>
            <p:nvPr/>
          </p:nvSpPr>
          <p:spPr bwMode="auto">
            <a:xfrm>
              <a:off x="1366" y="1939"/>
              <a:ext cx="4749" cy="416"/>
            </a:xfrm>
            <a:prstGeom prst="roundRect">
              <a:avLst>
                <a:gd name="adj" fmla="val 16667"/>
              </a:avLst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just" eaLnBrk="0" hangingPunct="0">
                <a:spcBef>
                  <a:spcPct val="50000"/>
                </a:spcBef>
              </a:pPr>
              <a:r>
                <a:rPr lang="en-US" sz="2800" dirty="0">
                  <a:latin typeface="Times New Roman" pitchFamily="18" charset="0"/>
                </a:rPr>
                <a:t>D. </a:t>
              </a:r>
              <a:r>
                <a:rPr lang="en-US" sz="2800" dirty="0" err="1">
                  <a:latin typeface="Times New Roman" pitchFamily="18" charset="0"/>
                </a:rPr>
                <a:t>C</a:t>
              </a:r>
              <a:r>
                <a:rPr lang="en-US" sz="2800" dirty="0" err="1" smtClean="0">
                  <a:latin typeface="Times New Roman" pitchFamily="18" charset="0"/>
                </a:rPr>
                <a:t>ả</a:t>
              </a:r>
              <a:r>
                <a:rPr lang="en-US" sz="2800" dirty="0" smtClean="0">
                  <a:latin typeface="Times New Roman" pitchFamily="18" charset="0"/>
                </a:rPr>
                <a:t> A, </a:t>
              </a:r>
              <a:r>
                <a:rPr lang="en-US" sz="2800" dirty="0" smtClean="0"/>
                <a:t>B, C </a:t>
              </a:r>
              <a:r>
                <a:rPr lang="en-US" sz="2800" dirty="0" err="1" smtClean="0"/>
                <a:t>đều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đúng</a:t>
              </a:r>
              <a:endParaRPr lang="en-US" sz="2800" dirty="0">
                <a:latin typeface="Times New Roman" pitchFamily="18" charset="0"/>
              </a:endParaRPr>
            </a:p>
          </p:txBody>
        </p:sp>
      </p:grp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5655146" y="6043255"/>
            <a:ext cx="5202559" cy="574675"/>
            <a:chOff x="165" y="1945"/>
            <a:chExt cx="4744" cy="362"/>
          </a:xfrm>
        </p:grpSpPr>
        <p:sp>
          <p:nvSpPr>
            <p:cNvPr id="40984" name="Rectangle 15"/>
            <p:cNvSpPr>
              <a:spLocks noChangeArrowheads="1"/>
            </p:cNvSpPr>
            <p:nvPr/>
          </p:nvSpPr>
          <p:spPr bwMode="auto">
            <a:xfrm>
              <a:off x="4513" y="1993"/>
              <a:ext cx="168" cy="23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 algn="ctr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5072" name="AutoShape 16"/>
            <p:cNvSpPr>
              <a:spLocks noChangeArrowheads="1"/>
            </p:cNvSpPr>
            <p:nvPr/>
          </p:nvSpPr>
          <p:spPr bwMode="auto">
            <a:xfrm>
              <a:off x="165" y="1945"/>
              <a:ext cx="4744" cy="362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 eaLnBrk="0" hangingPunct="0">
                <a:defRPr/>
              </a:pPr>
              <a:r>
                <a:rPr lang="en-US" sz="2800" b="1" dirty="0">
                  <a:solidFill>
                    <a:srgbClr val="FF0000"/>
                  </a:solidFill>
                  <a:latin typeface=".VnTime" pitchFamily="34" charset="0"/>
                </a:rPr>
                <a:t>ĐÁP ÁN: </a:t>
              </a:r>
              <a:r>
                <a:rPr lang="en-US" sz="2800" b="1" dirty="0" smtClean="0">
                  <a:solidFill>
                    <a:srgbClr val="FF0000"/>
                  </a:solidFill>
                  <a:latin typeface=".VnTime" pitchFamily="34" charset="0"/>
                </a:rPr>
                <a:t>D</a:t>
              </a:r>
              <a:endParaRPr lang="en-US" sz="2800" b="1" dirty="0">
                <a:solidFill>
                  <a:srgbClr val="FF0000"/>
                </a:solidFill>
                <a:latin typeface=".VnTime" pitchFamily="34" charset="0"/>
              </a:endParaRPr>
            </a:p>
          </p:txBody>
        </p:sp>
      </p:grpSp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5648821" y="2517317"/>
            <a:ext cx="5193266" cy="578850"/>
            <a:chOff x="145" y="1906"/>
            <a:chExt cx="4749" cy="416"/>
          </a:xfrm>
          <a:solidFill>
            <a:srgbClr val="FFFF00"/>
          </a:solidFill>
        </p:grpSpPr>
        <p:sp>
          <p:nvSpPr>
            <p:cNvPr id="40982" name="Rectangle 18"/>
            <p:cNvSpPr>
              <a:spLocks noChangeArrowheads="1"/>
            </p:cNvSpPr>
            <p:nvPr/>
          </p:nvSpPr>
          <p:spPr bwMode="auto">
            <a:xfrm>
              <a:off x="4513" y="1977"/>
              <a:ext cx="169" cy="265"/>
            </a:xfrm>
            <a:prstGeom prst="rect">
              <a:avLst/>
            </a:prstGeom>
            <a:grpFill/>
            <a:ln w="9525" algn="ctr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0983" name="AutoShape 19"/>
            <p:cNvSpPr>
              <a:spLocks noChangeArrowheads="1"/>
            </p:cNvSpPr>
            <p:nvPr/>
          </p:nvSpPr>
          <p:spPr bwMode="auto">
            <a:xfrm>
              <a:off x="145" y="1906"/>
              <a:ext cx="4749" cy="416"/>
            </a:xfrm>
            <a:prstGeom prst="roundRect">
              <a:avLst>
                <a:gd name="adj" fmla="val 16667"/>
              </a:avLst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just" eaLnBrk="0" hangingPunct="0"/>
              <a:r>
                <a:rPr lang="en-US" sz="2800" b="1" dirty="0">
                  <a:latin typeface="+mj-lt"/>
                </a:rPr>
                <a:t>A. </a:t>
              </a:r>
              <a:r>
                <a:rPr lang="en-US" sz="2800" b="1" dirty="0" err="1" smtClean="0">
                  <a:latin typeface="+mj-lt"/>
                  <a:cs typeface="Arial" pitchFamily="34" charset="0"/>
                </a:rPr>
                <a:t>Ngôn</a:t>
              </a:r>
              <a:r>
                <a:rPr lang="en-US" sz="2800" b="1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latin typeface="+mj-lt"/>
                  <a:cs typeface="Arial" pitchFamily="34" charset="0"/>
                </a:rPr>
                <a:t>ngữ</a:t>
              </a:r>
              <a:r>
                <a:rPr lang="en-US" sz="2800" b="1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latin typeface="+mj-lt"/>
                  <a:cs typeface="Arial" pitchFamily="34" charset="0"/>
                </a:rPr>
                <a:t>nói</a:t>
              </a:r>
              <a:endParaRPr lang="en-US" sz="28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40968" name="Rectangle 20"/>
          <p:cNvSpPr>
            <a:spLocks noChangeArrowheads="1"/>
          </p:cNvSpPr>
          <p:nvPr/>
        </p:nvSpPr>
        <p:spPr bwMode="auto">
          <a:xfrm>
            <a:off x="10876265" y="1449300"/>
            <a:ext cx="576263" cy="537735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46100" name="AutoShape 2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057400" y="57912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 b="1"/>
          </a:p>
        </p:txBody>
      </p:sp>
      <p:sp>
        <p:nvSpPr>
          <p:cNvPr id="8" name="Rectangle 7"/>
          <p:cNvSpPr/>
          <p:nvPr/>
        </p:nvSpPr>
        <p:spPr>
          <a:xfrm>
            <a:off x="5056917" y="1415324"/>
            <a:ext cx="5998129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400" b="1" dirty="0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 1: </a:t>
            </a:r>
            <a:r>
              <a:rPr lang="en-US" sz="2400" b="1" dirty="0" err="1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Ngôn</a:t>
            </a:r>
            <a:r>
              <a:rPr lang="en-US" sz="2400" b="1" dirty="0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ngữ</a:t>
            </a:r>
            <a:r>
              <a:rPr lang="en-US" sz="2400" b="1" dirty="0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400" b="1" dirty="0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b="1" dirty="0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2400" b="1" dirty="0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b="1" dirty="0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gọi</a:t>
            </a:r>
            <a:r>
              <a:rPr lang="en-US" sz="2400" b="1" dirty="0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400" b="1" dirty="0">
              <a:solidFill>
                <a:srgbClr val="3333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667000" y="105834"/>
            <a:ext cx="6847156" cy="430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200" b="1" u="sng" dirty="0" err="1">
                <a:latin typeface="Times New Roman" panose="02020603050405020304" pitchFamily="18" charset="0"/>
              </a:rPr>
              <a:t>Tiết</a:t>
            </a:r>
            <a:r>
              <a:rPr lang="en-US" sz="2200" b="1" u="sng" dirty="0">
                <a:latin typeface="Times New Roman" panose="02020603050405020304" pitchFamily="18" charset="0"/>
              </a:rPr>
              <a:t> </a:t>
            </a:r>
            <a:r>
              <a:rPr lang="en-US" sz="2200" b="1" u="sng" dirty="0" smtClean="0">
                <a:latin typeface="Times New Roman" panose="02020603050405020304" pitchFamily="18" charset="0"/>
              </a:rPr>
              <a:t>36</a:t>
            </a:r>
            <a:r>
              <a:rPr lang="en-US" sz="2200" b="1" dirty="0" smtClean="0">
                <a:latin typeface="Times New Roman" panose="02020603050405020304" pitchFamily="18" charset="0"/>
              </a:rPr>
              <a:t>. </a:t>
            </a:r>
            <a:r>
              <a:rPr lang="en-US" sz="22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 </a:t>
            </a:r>
            <a:r>
              <a:rPr lang="en-US" sz="22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CÁCH NGÔN NGỮ SINH HOẠT</a:t>
            </a:r>
            <a:endParaRPr lang="en-US" sz="22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8" name="Text Box 16"/>
          <p:cNvSpPr txBox="1">
            <a:spLocks noChangeArrowheads="1"/>
          </p:cNvSpPr>
          <p:nvPr/>
        </p:nvSpPr>
        <p:spPr bwMode="auto">
          <a:xfrm>
            <a:off x="33337" y="764803"/>
            <a:ext cx="4624953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endParaRPr lang="en-US" sz="2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ct val="50000"/>
              </a:spcBef>
              <a:buNone/>
            </a:pP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ct val="50000"/>
              </a:spcBef>
              <a:buNone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2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2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ct val="50000"/>
              </a:spcBef>
              <a:buNone/>
            </a:pPr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33338" y="617329"/>
            <a:ext cx="12158662" cy="583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709019" y="783162"/>
            <a:ext cx="53788" cy="61690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8" descr="Book-09"/>
          <p:cNvPicPr>
            <a:picLocks noChangeAspect="1" noChangeArrowheads="1" noCrop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387" y="1168581"/>
            <a:ext cx="1066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907654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U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479664" y="1033767"/>
            <a:ext cx="7052502" cy="973859"/>
            <a:chOff x="297" y="1207"/>
            <a:chExt cx="4969" cy="216"/>
          </a:xfrm>
          <a:solidFill>
            <a:srgbClr val="99FFCC"/>
          </a:solidFill>
        </p:grpSpPr>
        <p:sp>
          <p:nvSpPr>
            <p:cNvPr id="40992" name="Rectangle 3"/>
            <p:cNvSpPr>
              <a:spLocks noChangeArrowheads="1"/>
            </p:cNvSpPr>
            <p:nvPr/>
          </p:nvSpPr>
          <p:spPr bwMode="auto">
            <a:xfrm>
              <a:off x="4569" y="1287"/>
              <a:ext cx="124" cy="123"/>
            </a:xfrm>
            <a:prstGeom prst="rect">
              <a:avLst/>
            </a:prstGeom>
            <a:grpFill/>
            <a:ln w="9525" algn="ctr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4849" name="AutoShape 4" descr="Purple mesh"/>
            <p:cNvSpPr>
              <a:spLocks noChangeArrowheads="1"/>
            </p:cNvSpPr>
            <p:nvPr/>
          </p:nvSpPr>
          <p:spPr bwMode="auto">
            <a:xfrm>
              <a:off x="297" y="1207"/>
              <a:ext cx="4969" cy="216"/>
            </a:xfrm>
            <a:prstGeom prst="roundRect">
              <a:avLst>
                <a:gd name="adj" fmla="val 16667"/>
              </a:avLst>
            </a:prstGeom>
            <a:grpFill/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endParaRPr lang="en-US" sz="3200" b="1"/>
            </a:p>
          </p:txBody>
        </p:sp>
      </p:grpSp>
      <p:sp>
        <p:nvSpPr>
          <p:cNvPr id="40991" name="AutoShape 7"/>
          <p:cNvSpPr>
            <a:spLocks noChangeArrowheads="1"/>
          </p:cNvSpPr>
          <p:nvPr/>
        </p:nvSpPr>
        <p:spPr bwMode="auto">
          <a:xfrm>
            <a:off x="4812022" y="2732214"/>
            <a:ext cx="6635658" cy="105612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algn="just" eaLnBrk="0" hangingPunct="0"/>
            <a:r>
              <a:rPr lang="en-US" sz="2800" dirty="0">
                <a:latin typeface="Times New Roman" pitchFamily="18" charset="0"/>
              </a:rPr>
              <a:t>B. </a:t>
            </a:r>
            <a:r>
              <a:rPr lang="en-US" sz="2800" dirty="0" err="1"/>
              <a:t>S</a:t>
            </a:r>
            <a:r>
              <a:rPr lang="en-US" sz="2800" dirty="0" err="1" smtClean="0"/>
              <a:t>ử</a:t>
            </a:r>
            <a:r>
              <a:rPr lang="en-US" sz="2800" dirty="0" smtClean="0"/>
              <a:t> </a:t>
            </a:r>
            <a:r>
              <a:rPr lang="en-US" sz="2800" dirty="0" err="1" smtClean="0"/>
              <a:t>dụng</a:t>
            </a:r>
            <a:r>
              <a:rPr lang="en-US" sz="2800" dirty="0" smtClean="0"/>
              <a:t> </a:t>
            </a:r>
            <a:r>
              <a:rPr lang="en-US" sz="2800" dirty="0" err="1" smtClean="0"/>
              <a:t>tiếng</a:t>
            </a:r>
            <a:r>
              <a:rPr lang="en-US" sz="2800" dirty="0" smtClean="0"/>
              <a:t> </a:t>
            </a:r>
            <a:r>
              <a:rPr lang="en-US" sz="2800" dirty="0" err="1" smtClean="0"/>
              <a:t>lóng</a:t>
            </a:r>
            <a:r>
              <a:rPr lang="en-US" sz="2800" dirty="0" smtClean="0"/>
              <a:t>, </a:t>
            </a:r>
            <a:r>
              <a:rPr lang="en-US" sz="2800" dirty="0" err="1" smtClean="0"/>
              <a:t>khẩu</a:t>
            </a:r>
            <a:r>
              <a:rPr lang="en-US" sz="2800" dirty="0" smtClean="0"/>
              <a:t> </a:t>
            </a:r>
            <a:r>
              <a:rPr lang="en-US" sz="2800" dirty="0" err="1" smtClean="0"/>
              <a:t>ngữ</a:t>
            </a:r>
            <a:r>
              <a:rPr lang="en-US" sz="2800" dirty="0" smtClean="0"/>
              <a:t>, </a:t>
            </a:r>
            <a:r>
              <a:rPr lang="en-US" sz="2800" dirty="0" err="1" smtClean="0"/>
              <a:t>từ</a:t>
            </a:r>
            <a:r>
              <a:rPr lang="en-US" sz="2800" dirty="0" smtClean="0"/>
              <a:t> </a:t>
            </a:r>
            <a:r>
              <a:rPr lang="en-US" sz="2800" dirty="0" err="1" smtClean="0"/>
              <a:t>địa</a:t>
            </a:r>
            <a:r>
              <a:rPr lang="en-US" sz="2800" dirty="0" smtClean="0"/>
              <a:t> </a:t>
            </a:r>
            <a:r>
              <a:rPr lang="en-US" sz="2800" dirty="0" err="1" smtClean="0"/>
              <a:t>phương</a:t>
            </a:r>
            <a:r>
              <a:rPr lang="en-US" sz="2800" dirty="0" smtClean="0"/>
              <a:t>, </a:t>
            </a:r>
            <a:r>
              <a:rPr lang="en-US" sz="2800" dirty="0" err="1" smtClean="0"/>
              <a:t>từ</a:t>
            </a:r>
            <a:r>
              <a:rPr lang="en-US" sz="2800" dirty="0" smtClean="0"/>
              <a:t> </a:t>
            </a:r>
            <a:r>
              <a:rPr lang="en-US" sz="2800" dirty="0" err="1" smtClean="0"/>
              <a:t>chuyên</a:t>
            </a:r>
            <a:r>
              <a:rPr lang="en-US" sz="2800" dirty="0" smtClean="0"/>
              <a:t> </a:t>
            </a:r>
            <a:r>
              <a:rPr lang="en-US" sz="2800" dirty="0" err="1" smtClean="0"/>
              <a:t>biệt</a:t>
            </a:r>
            <a:r>
              <a:rPr lang="en-US" sz="2800" dirty="0" smtClean="0"/>
              <a:t>.</a:t>
            </a:r>
            <a:endParaRPr lang="en-US" sz="2800" dirty="0">
              <a:latin typeface="Times New Roman" pitchFamily="18" charset="0"/>
            </a:endParaRPr>
          </a:p>
        </p:txBody>
      </p:sp>
      <p:sp>
        <p:nvSpPr>
          <p:cNvPr id="40989" name="AutoShape 10"/>
          <p:cNvSpPr>
            <a:spLocks noChangeArrowheads="1"/>
          </p:cNvSpPr>
          <p:nvPr/>
        </p:nvSpPr>
        <p:spPr bwMode="auto">
          <a:xfrm>
            <a:off x="4812022" y="3931928"/>
            <a:ext cx="6635769" cy="105612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algn="just" eaLnBrk="0" hangingPunct="0"/>
            <a:r>
              <a:rPr lang="en-US" sz="2800" b="1" dirty="0">
                <a:latin typeface="+mj-lt"/>
              </a:rPr>
              <a:t>C. </a:t>
            </a:r>
            <a:r>
              <a:rPr lang="en-US" sz="2800" b="1" dirty="0" err="1" smtClean="0">
                <a:latin typeface="+mj-lt"/>
                <a:cs typeface="Arial" pitchFamily="34" charset="0"/>
              </a:rPr>
              <a:t>Ngôn</a:t>
            </a:r>
            <a:r>
              <a:rPr lang="en-US" sz="2800" b="1" dirty="0" smtClean="0"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latin typeface="+mj-lt"/>
                <a:cs typeface="Arial" pitchFamily="34" charset="0"/>
              </a:rPr>
              <a:t>ngữ</a:t>
            </a:r>
            <a:r>
              <a:rPr lang="en-US" sz="2800" b="1" dirty="0" smtClean="0"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latin typeface="+mj-lt"/>
                <a:cs typeface="Arial" pitchFamily="34" charset="0"/>
              </a:rPr>
              <a:t>được</a:t>
            </a:r>
            <a:r>
              <a:rPr lang="en-US" sz="2800" b="1" dirty="0" smtClean="0"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latin typeface="+mj-lt"/>
                <a:cs typeface="Arial" pitchFamily="34" charset="0"/>
              </a:rPr>
              <a:t>lựa</a:t>
            </a:r>
            <a:r>
              <a:rPr lang="en-US" sz="2800" b="1" dirty="0" smtClean="0"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latin typeface="+mj-lt"/>
                <a:cs typeface="Arial" pitchFamily="34" charset="0"/>
              </a:rPr>
              <a:t>chọn</a:t>
            </a:r>
            <a:r>
              <a:rPr lang="en-US" sz="2800" b="1" dirty="0" smtClean="0"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latin typeface="+mj-lt"/>
                <a:cs typeface="Arial" pitchFamily="34" charset="0"/>
              </a:rPr>
              <a:t>gọt</a:t>
            </a:r>
            <a:r>
              <a:rPr lang="en-US" sz="2800" b="1" dirty="0" smtClean="0"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latin typeface="+mj-lt"/>
                <a:cs typeface="Arial" pitchFamily="34" charset="0"/>
              </a:rPr>
              <a:t>giũa</a:t>
            </a:r>
            <a:r>
              <a:rPr lang="en-US" sz="2800" b="1" dirty="0" smtClean="0">
                <a:latin typeface="+mj-lt"/>
                <a:cs typeface="Arial" pitchFamily="34" charset="0"/>
              </a:rPr>
              <a:t>, </a:t>
            </a:r>
            <a:r>
              <a:rPr lang="en-US" sz="2800" b="1" dirty="0" err="1" smtClean="0">
                <a:latin typeface="+mj-lt"/>
                <a:cs typeface="Arial" pitchFamily="34" charset="0"/>
              </a:rPr>
              <a:t>không</a:t>
            </a:r>
            <a:r>
              <a:rPr lang="en-US" sz="2800" b="1" dirty="0" smtClean="0"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latin typeface="+mj-lt"/>
                <a:cs typeface="Arial" pitchFamily="34" charset="0"/>
              </a:rPr>
              <a:t>dùng</a:t>
            </a:r>
            <a:r>
              <a:rPr lang="en-US" sz="2800" b="1" dirty="0" smtClean="0"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latin typeface="+mj-lt"/>
                <a:cs typeface="Arial" pitchFamily="34" charset="0"/>
              </a:rPr>
              <a:t>từ</a:t>
            </a:r>
            <a:r>
              <a:rPr lang="en-US" sz="2800" b="1" dirty="0" smtClean="0"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latin typeface="+mj-lt"/>
                <a:cs typeface="Arial" pitchFamily="34" charset="0"/>
              </a:rPr>
              <a:t>địa</a:t>
            </a:r>
            <a:r>
              <a:rPr lang="en-US" sz="2800" b="1" dirty="0" smtClean="0"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latin typeface="+mj-lt"/>
                <a:cs typeface="Arial" pitchFamily="34" charset="0"/>
              </a:rPr>
              <a:t>phương</a:t>
            </a:r>
            <a:r>
              <a:rPr lang="en-US" sz="2800" b="1" dirty="0" smtClean="0">
                <a:latin typeface="+mj-lt"/>
                <a:cs typeface="Arial" pitchFamily="34" charset="0"/>
              </a:rPr>
              <a:t>, </a:t>
            </a:r>
            <a:r>
              <a:rPr lang="en-US" sz="2800" b="1" dirty="0" err="1" smtClean="0">
                <a:latin typeface="+mj-lt"/>
                <a:cs typeface="Arial" pitchFamily="34" charset="0"/>
              </a:rPr>
              <a:t>tiếng</a:t>
            </a:r>
            <a:r>
              <a:rPr lang="en-US" sz="2800" b="1" dirty="0" smtClean="0"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latin typeface="+mj-lt"/>
                <a:cs typeface="Arial" pitchFamily="34" charset="0"/>
              </a:rPr>
              <a:t>lóng</a:t>
            </a:r>
            <a:endParaRPr lang="en-US" sz="2800" b="1" dirty="0">
              <a:solidFill>
                <a:srgbClr val="FF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40987" name="AutoShape 13"/>
          <p:cNvSpPr>
            <a:spLocks noChangeArrowheads="1"/>
          </p:cNvSpPr>
          <p:nvPr/>
        </p:nvSpPr>
        <p:spPr bwMode="auto">
          <a:xfrm>
            <a:off x="4787103" y="5110153"/>
            <a:ext cx="6635769" cy="105560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D. </a:t>
            </a:r>
            <a:r>
              <a:rPr lang="en-US" sz="2800" dirty="0" err="1">
                <a:latin typeface="Times New Roman" pitchFamily="18" charset="0"/>
              </a:rPr>
              <a:t>S</a:t>
            </a:r>
            <a:r>
              <a:rPr lang="en-US" sz="2800" dirty="0" err="1" smtClean="0">
                <a:latin typeface="Times New Roman" pitchFamily="18" charset="0"/>
              </a:rPr>
              <a:t>ử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dụng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kiểu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tự</a:t>
            </a:r>
            <a:r>
              <a:rPr lang="en-US" sz="2800" dirty="0" smtClean="0">
                <a:latin typeface="Times New Roman" pitchFamily="18" charset="0"/>
              </a:rPr>
              <a:t> do, </a:t>
            </a:r>
            <a:r>
              <a:rPr lang="en-US" sz="2800" dirty="0" err="1" smtClean="0">
                <a:latin typeface="Times New Roman" pitchFamily="18" charset="0"/>
              </a:rPr>
              <a:t>đôi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khi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tuân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theo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quy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tắc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ngữ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pháp</a:t>
            </a:r>
            <a:endParaRPr lang="en-US" sz="2800" dirty="0">
              <a:latin typeface="Times New Roman" pitchFamily="18" charset="0"/>
            </a:endParaRPr>
          </a:p>
        </p:txBody>
      </p: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4825529" y="6287863"/>
            <a:ext cx="6597343" cy="476474"/>
            <a:chOff x="165" y="1945"/>
            <a:chExt cx="4744" cy="362"/>
          </a:xfrm>
        </p:grpSpPr>
        <p:sp>
          <p:nvSpPr>
            <p:cNvPr id="40984" name="Rectangle 15"/>
            <p:cNvSpPr>
              <a:spLocks noChangeArrowheads="1"/>
            </p:cNvSpPr>
            <p:nvPr/>
          </p:nvSpPr>
          <p:spPr bwMode="auto">
            <a:xfrm>
              <a:off x="4513" y="1993"/>
              <a:ext cx="168" cy="23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 algn="ctr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5072" name="AutoShape 16"/>
            <p:cNvSpPr>
              <a:spLocks noChangeArrowheads="1"/>
            </p:cNvSpPr>
            <p:nvPr/>
          </p:nvSpPr>
          <p:spPr bwMode="auto">
            <a:xfrm>
              <a:off x="165" y="1945"/>
              <a:ext cx="4744" cy="362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 eaLnBrk="0" hangingPunct="0">
                <a:defRPr/>
              </a:pPr>
              <a:r>
                <a:rPr lang="en-US" sz="2800" b="1" dirty="0">
                  <a:solidFill>
                    <a:srgbClr val="FF0000"/>
                  </a:solidFill>
                  <a:latin typeface=".VnTime" pitchFamily="34" charset="0"/>
                </a:rPr>
                <a:t>ĐÁP ÁN: C</a:t>
              </a:r>
            </a:p>
          </p:txBody>
        </p:sp>
      </p:grpSp>
      <p:sp>
        <p:nvSpPr>
          <p:cNvPr id="40983" name="AutoShape 19"/>
          <p:cNvSpPr>
            <a:spLocks noChangeArrowheads="1"/>
          </p:cNvSpPr>
          <p:nvPr/>
        </p:nvSpPr>
        <p:spPr bwMode="auto">
          <a:xfrm>
            <a:off x="4825529" y="1983448"/>
            <a:ext cx="6635719" cy="57888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algn="just" eaLnBrk="0" hangingPunct="0"/>
            <a:r>
              <a:rPr lang="en-US" sz="2800" b="1" dirty="0" smtClean="0">
                <a:latin typeface="+mj-lt"/>
              </a:rPr>
              <a:t>A. </a:t>
            </a:r>
            <a:r>
              <a:rPr lang="en-US" sz="2800" b="1" dirty="0" err="1" smtClean="0">
                <a:latin typeface="+mj-lt"/>
              </a:rPr>
              <a:t>Ngôn</a:t>
            </a:r>
            <a:r>
              <a:rPr lang="en-US" sz="2800" b="1" dirty="0" smtClean="0">
                <a:latin typeface="+mj-lt"/>
              </a:rPr>
              <a:t> </a:t>
            </a:r>
            <a:r>
              <a:rPr lang="en-US" sz="2800" b="1" dirty="0" err="1" smtClean="0">
                <a:latin typeface="+mj-lt"/>
              </a:rPr>
              <a:t>ngữ</a:t>
            </a:r>
            <a:r>
              <a:rPr lang="en-US" sz="2800" b="1" dirty="0" smtClean="0">
                <a:latin typeface="+mj-lt"/>
              </a:rPr>
              <a:t> </a:t>
            </a:r>
            <a:r>
              <a:rPr lang="en-US" sz="2800" b="1" dirty="0" err="1" smtClean="0">
                <a:latin typeface="+mj-lt"/>
              </a:rPr>
              <a:t>được</a:t>
            </a:r>
            <a:r>
              <a:rPr lang="en-US" sz="2800" b="1" dirty="0" smtClean="0">
                <a:latin typeface="+mj-lt"/>
              </a:rPr>
              <a:t> </a:t>
            </a:r>
            <a:r>
              <a:rPr lang="en-US" sz="2800" b="1" dirty="0" err="1" smtClean="0">
                <a:latin typeface="+mj-lt"/>
              </a:rPr>
              <a:t>sử</a:t>
            </a:r>
            <a:r>
              <a:rPr lang="en-US" sz="2800" b="1" dirty="0" smtClean="0">
                <a:latin typeface="+mj-lt"/>
              </a:rPr>
              <a:t> </a:t>
            </a:r>
            <a:r>
              <a:rPr lang="en-US" sz="2800" b="1" dirty="0" err="1" smtClean="0">
                <a:latin typeface="+mj-lt"/>
              </a:rPr>
              <a:t>dụng</a:t>
            </a:r>
            <a:r>
              <a:rPr lang="en-US" sz="2800" b="1" dirty="0" smtClean="0">
                <a:latin typeface="+mj-lt"/>
              </a:rPr>
              <a:t> </a:t>
            </a:r>
            <a:r>
              <a:rPr lang="en-US" sz="2800" b="1" dirty="0" err="1" smtClean="0">
                <a:latin typeface="+mj-lt"/>
              </a:rPr>
              <a:t>tự</a:t>
            </a:r>
            <a:r>
              <a:rPr lang="en-US" sz="2800" b="1" dirty="0" smtClean="0">
                <a:latin typeface="+mj-lt"/>
              </a:rPr>
              <a:t> do </a:t>
            </a:r>
            <a:r>
              <a:rPr lang="en-US" sz="2800" b="1" dirty="0" err="1" smtClean="0">
                <a:latin typeface="+mj-lt"/>
              </a:rPr>
              <a:t>thoải</a:t>
            </a:r>
            <a:r>
              <a:rPr lang="en-US" sz="2800" b="1" dirty="0" smtClean="0">
                <a:latin typeface="+mj-lt"/>
              </a:rPr>
              <a:t> </a:t>
            </a:r>
            <a:r>
              <a:rPr lang="en-US" sz="2800" b="1" dirty="0" err="1" smtClean="0">
                <a:latin typeface="+mj-lt"/>
              </a:rPr>
              <a:t>mái</a:t>
            </a:r>
            <a:r>
              <a:rPr lang="en-US" sz="2800" b="1" dirty="0" smtClean="0">
                <a:latin typeface="+mj-lt"/>
              </a:rPr>
              <a:t>. 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0968" name="Rectangle 20"/>
          <p:cNvSpPr>
            <a:spLocks noChangeArrowheads="1"/>
          </p:cNvSpPr>
          <p:nvPr/>
        </p:nvSpPr>
        <p:spPr bwMode="auto">
          <a:xfrm>
            <a:off x="11453849" y="1486398"/>
            <a:ext cx="576263" cy="537735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46100" name="AutoShape 2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057400" y="57912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 b="1"/>
          </a:p>
        </p:txBody>
      </p:sp>
      <p:sp>
        <p:nvSpPr>
          <p:cNvPr id="37" name="Rectangle 36"/>
          <p:cNvSpPr/>
          <p:nvPr/>
        </p:nvSpPr>
        <p:spPr>
          <a:xfrm>
            <a:off x="2667000" y="105834"/>
            <a:ext cx="6847156" cy="430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200" b="1" u="sng" dirty="0" err="1">
                <a:latin typeface="Times New Roman" panose="02020603050405020304" pitchFamily="18" charset="0"/>
              </a:rPr>
              <a:t>Tiết</a:t>
            </a:r>
            <a:r>
              <a:rPr lang="en-US" sz="2200" b="1" u="sng" dirty="0">
                <a:latin typeface="Times New Roman" panose="02020603050405020304" pitchFamily="18" charset="0"/>
              </a:rPr>
              <a:t> </a:t>
            </a:r>
            <a:r>
              <a:rPr lang="en-US" sz="2200" b="1" u="sng" dirty="0" smtClean="0">
                <a:latin typeface="Times New Roman" panose="02020603050405020304" pitchFamily="18" charset="0"/>
              </a:rPr>
              <a:t>36</a:t>
            </a:r>
            <a:r>
              <a:rPr lang="en-US" sz="2200" b="1" dirty="0" smtClean="0">
                <a:latin typeface="Times New Roman" panose="02020603050405020304" pitchFamily="18" charset="0"/>
              </a:rPr>
              <a:t>. </a:t>
            </a:r>
            <a:r>
              <a:rPr lang="en-US" sz="22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 </a:t>
            </a:r>
            <a:r>
              <a:rPr lang="en-US" sz="22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CÁCH NGÔN NGỮ SINH HOẠT</a:t>
            </a:r>
            <a:endParaRPr lang="en-US" sz="22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8" name="Text Box 16"/>
          <p:cNvSpPr txBox="1">
            <a:spLocks noChangeArrowheads="1"/>
          </p:cNvSpPr>
          <p:nvPr/>
        </p:nvSpPr>
        <p:spPr bwMode="auto">
          <a:xfrm>
            <a:off x="33338" y="764803"/>
            <a:ext cx="4244113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endParaRPr lang="en-US" sz="2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ct val="50000"/>
              </a:spcBef>
              <a:buNone/>
            </a:pP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ct val="50000"/>
              </a:spcBef>
              <a:buNone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2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2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ct val="50000"/>
              </a:spcBef>
              <a:buNone/>
            </a:pPr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33338" y="617329"/>
            <a:ext cx="12158662" cy="583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368284" y="646030"/>
            <a:ext cx="53788" cy="61690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722000" y="1009869"/>
            <a:ext cx="64513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/>
          </a:p>
        </p:txBody>
      </p:sp>
      <p:pic>
        <p:nvPicPr>
          <p:cNvPr id="20" name="Picture 8" descr="Book-09"/>
          <p:cNvPicPr>
            <a:picLocks noChangeAspect="1" noChangeArrowheads="1" noCrop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7941" y="856517"/>
            <a:ext cx="1066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293350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U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435064" y="988955"/>
            <a:ext cx="7052502" cy="845101"/>
            <a:chOff x="297" y="1207"/>
            <a:chExt cx="4969" cy="216"/>
          </a:xfrm>
          <a:solidFill>
            <a:srgbClr val="99FFCC"/>
          </a:solidFill>
        </p:grpSpPr>
        <p:sp>
          <p:nvSpPr>
            <p:cNvPr id="40992" name="Rectangle 3"/>
            <p:cNvSpPr>
              <a:spLocks noChangeArrowheads="1"/>
            </p:cNvSpPr>
            <p:nvPr/>
          </p:nvSpPr>
          <p:spPr bwMode="auto">
            <a:xfrm>
              <a:off x="4569" y="1287"/>
              <a:ext cx="124" cy="123"/>
            </a:xfrm>
            <a:prstGeom prst="rect">
              <a:avLst/>
            </a:prstGeom>
            <a:grpFill/>
            <a:ln w="9525" algn="ctr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4849" name="AutoShape 4" descr="Purple mesh"/>
            <p:cNvSpPr>
              <a:spLocks noChangeArrowheads="1"/>
            </p:cNvSpPr>
            <p:nvPr/>
          </p:nvSpPr>
          <p:spPr bwMode="auto">
            <a:xfrm>
              <a:off x="297" y="1207"/>
              <a:ext cx="4969" cy="216"/>
            </a:xfrm>
            <a:prstGeom prst="roundRect">
              <a:avLst>
                <a:gd name="adj" fmla="val 16667"/>
              </a:avLst>
            </a:prstGeom>
            <a:grpFill/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endParaRPr lang="en-US" sz="3200" b="1"/>
            </a:p>
          </p:txBody>
        </p:sp>
      </p:grpSp>
      <p:sp>
        <p:nvSpPr>
          <p:cNvPr id="40991" name="AutoShape 7"/>
          <p:cNvSpPr>
            <a:spLocks noChangeArrowheads="1"/>
          </p:cNvSpPr>
          <p:nvPr/>
        </p:nvSpPr>
        <p:spPr bwMode="auto">
          <a:xfrm>
            <a:off x="4618966" y="2843826"/>
            <a:ext cx="6868600" cy="51077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algn="just" eaLnBrk="0" hangingPunct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chả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cãi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89" name="AutoShape 10"/>
          <p:cNvSpPr>
            <a:spLocks noChangeArrowheads="1"/>
          </p:cNvSpPr>
          <p:nvPr/>
        </p:nvSpPr>
        <p:spPr bwMode="auto">
          <a:xfrm>
            <a:off x="4588567" y="3414850"/>
            <a:ext cx="6901567" cy="132802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algn="just" eaLnBrk="0" hangingPunct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Ra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mò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cua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tép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Cám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87" name="AutoShape 13"/>
          <p:cNvSpPr>
            <a:spLocks noChangeArrowheads="1"/>
          </p:cNvSpPr>
          <p:nvPr/>
        </p:nvSpPr>
        <p:spPr bwMode="auto">
          <a:xfrm>
            <a:off x="4625825" y="4824359"/>
            <a:ext cx="6843793" cy="132802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bưởi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dẹt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cuống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núm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.(</a:t>
            </a:r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Bưởi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húc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rạch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Võ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4686874" y="6252717"/>
            <a:ext cx="6735999" cy="510696"/>
            <a:chOff x="165" y="1932"/>
            <a:chExt cx="4744" cy="388"/>
          </a:xfrm>
        </p:grpSpPr>
        <p:sp>
          <p:nvSpPr>
            <p:cNvPr id="40984" name="Rectangle 15"/>
            <p:cNvSpPr>
              <a:spLocks noChangeArrowheads="1"/>
            </p:cNvSpPr>
            <p:nvPr/>
          </p:nvSpPr>
          <p:spPr bwMode="auto">
            <a:xfrm>
              <a:off x="4513" y="1993"/>
              <a:ext cx="168" cy="23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 algn="ctr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5072" name="AutoShape 16"/>
            <p:cNvSpPr>
              <a:spLocks noChangeArrowheads="1"/>
            </p:cNvSpPr>
            <p:nvPr/>
          </p:nvSpPr>
          <p:spPr bwMode="auto">
            <a:xfrm>
              <a:off x="165" y="1932"/>
              <a:ext cx="4744" cy="388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 eaLnBrk="0" hangingPunct="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ĐÁP ÁN</a:t>
              </a:r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983" name="AutoShape 19"/>
          <p:cNvSpPr>
            <a:spLocks noChangeArrowheads="1"/>
          </p:cNvSpPr>
          <p:nvPr/>
        </p:nvSpPr>
        <p:spPr bwMode="auto">
          <a:xfrm>
            <a:off x="4579079" y="1864179"/>
            <a:ext cx="6937287" cy="919401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marL="514350" indent="-514350" algn="just" eaLnBrk="0" hangingPunct="0">
              <a:buAutoNum type="alphaUcPeriod"/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cõi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ta</a:t>
            </a:r>
          </a:p>
          <a:p>
            <a:pPr algn="just" eaLnBrk="0" hangingPunct="0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khéo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ghét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Du)</a:t>
            </a:r>
            <a:endParaRPr lang="en-US" sz="2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8" name="Rectangle 20"/>
          <p:cNvSpPr>
            <a:spLocks noChangeArrowheads="1"/>
          </p:cNvSpPr>
          <p:nvPr/>
        </p:nvSpPr>
        <p:spPr bwMode="auto">
          <a:xfrm>
            <a:off x="11451244" y="1480650"/>
            <a:ext cx="576263" cy="537735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46100" name="AutoShape 2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057400" y="57912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 b="1"/>
          </a:p>
        </p:txBody>
      </p:sp>
      <p:sp>
        <p:nvSpPr>
          <p:cNvPr id="37" name="Rectangle 36"/>
          <p:cNvSpPr/>
          <p:nvPr/>
        </p:nvSpPr>
        <p:spPr>
          <a:xfrm>
            <a:off x="2667000" y="105834"/>
            <a:ext cx="6847156" cy="430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200" b="1" u="sng" dirty="0" err="1">
                <a:latin typeface="Times New Roman" panose="02020603050405020304" pitchFamily="18" charset="0"/>
              </a:rPr>
              <a:t>Tiết</a:t>
            </a:r>
            <a:r>
              <a:rPr lang="en-US" sz="2200" b="1" u="sng" dirty="0">
                <a:latin typeface="Times New Roman" panose="02020603050405020304" pitchFamily="18" charset="0"/>
              </a:rPr>
              <a:t> </a:t>
            </a:r>
            <a:r>
              <a:rPr lang="en-US" sz="2200" b="1" u="sng" dirty="0" smtClean="0">
                <a:latin typeface="Times New Roman" panose="02020603050405020304" pitchFamily="18" charset="0"/>
              </a:rPr>
              <a:t>36</a:t>
            </a:r>
            <a:r>
              <a:rPr lang="en-US" sz="2200" b="1" dirty="0" smtClean="0">
                <a:latin typeface="Times New Roman" panose="02020603050405020304" pitchFamily="18" charset="0"/>
              </a:rPr>
              <a:t>. </a:t>
            </a:r>
            <a:r>
              <a:rPr lang="en-US" sz="22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 </a:t>
            </a:r>
            <a:r>
              <a:rPr lang="en-US" sz="22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CÁCH NGÔN NGỮ SINH HOẠT</a:t>
            </a:r>
            <a:endParaRPr lang="en-US" sz="22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8" name="Text Box 16"/>
          <p:cNvSpPr txBox="1">
            <a:spLocks noChangeArrowheads="1"/>
          </p:cNvSpPr>
          <p:nvPr/>
        </p:nvSpPr>
        <p:spPr bwMode="auto">
          <a:xfrm>
            <a:off x="33338" y="764803"/>
            <a:ext cx="4205927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endParaRPr lang="en-US" sz="2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spcBef>
                <a:spcPct val="50000"/>
              </a:spcBef>
              <a:buFontTx/>
              <a:buAutoNum type="arabicPeriod"/>
            </a:pP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ct val="50000"/>
              </a:spcBef>
              <a:buNone/>
            </a:pP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ct val="50000"/>
              </a:spcBef>
              <a:buNone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2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2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ct val="50000"/>
              </a:spcBef>
              <a:buNone/>
            </a:pPr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33338" y="617329"/>
            <a:ext cx="12158662" cy="583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262718" y="688964"/>
            <a:ext cx="53788" cy="61690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686874" y="1024720"/>
            <a:ext cx="6451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rong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/>
          </a:p>
        </p:txBody>
      </p:sp>
      <p:pic>
        <p:nvPicPr>
          <p:cNvPr id="20" name="Picture 8" descr="Book-09"/>
          <p:cNvPicPr>
            <a:picLocks noChangeAspect="1" noChangeArrowheads="1" noCrop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6110" y="756298"/>
            <a:ext cx="1066800" cy="91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522756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U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53"/>
          <p:cNvSpPr txBox="1">
            <a:spLocks noChangeArrowheads="1"/>
          </p:cNvSpPr>
          <p:nvPr/>
        </p:nvSpPr>
        <p:spPr bwMode="auto">
          <a:xfrm>
            <a:off x="9525000" y="4114801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" name="Oval Callout 18"/>
          <p:cNvSpPr/>
          <p:nvPr/>
        </p:nvSpPr>
        <p:spPr>
          <a:xfrm>
            <a:off x="3162300" y="436451"/>
            <a:ext cx="5867400" cy="1752600"/>
          </a:xfrm>
          <a:prstGeom prst="wedgeEllipseCallout">
            <a:avLst>
              <a:gd name="adj1" fmla="val 37006"/>
              <a:gd name="adj2" fmla="val 85726"/>
            </a:avLst>
          </a:prstGeom>
          <a:ln>
            <a:solidFill>
              <a:srgbClr val="3D04C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err="1" smtClean="0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400" b="1" dirty="0" smtClean="0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 4:    </a:t>
            </a:r>
            <a:r>
              <a:rPr lang="en-US" sz="2400" b="1" dirty="0" err="1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b="1" dirty="0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400" b="1" dirty="0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b="1" dirty="0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b="1" dirty="0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 ? 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24200" y="5715001"/>
            <a:ext cx="342900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1706" y="2270542"/>
            <a:ext cx="7687235" cy="33547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en-US" sz="2400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2400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2400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400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Hoài</a:t>
            </a:r>
            <a:r>
              <a:rPr lang="en-US" sz="2400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400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400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400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đấy</a:t>
            </a:r>
            <a:r>
              <a:rPr lang="en-US" sz="2400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FontTx/>
              <a:buChar char="-"/>
              <a:defRPr/>
            </a:pPr>
            <a:r>
              <a:rPr lang="en-US" sz="2400" i="1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i="1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i="1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đám</a:t>
            </a:r>
            <a:r>
              <a:rPr lang="en-US" sz="2400" i="1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cưới</a:t>
            </a:r>
            <a:r>
              <a:rPr lang="en-US" sz="2400" i="1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400" i="1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i="1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400" i="1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Phượng</a:t>
            </a:r>
            <a:r>
              <a:rPr lang="en-US" sz="2400" i="1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400" i="1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i="1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400" i="1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400" i="1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i="1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400" i="1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i="1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i="1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i="1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chin </a:t>
            </a:r>
            <a:r>
              <a:rPr lang="en-US" sz="2400" i="1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i="1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lang="en-US" sz="2400" i="1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i="1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Bận</a:t>
            </a:r>
            <a:r>
              <a:rPr lang="en-US" sz="2400" i="1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400" i="1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i="1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i="1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2400" i="1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2400" i="1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400" i="1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i="1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400" i="1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i="1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i="1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400" i="1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400" i="1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 algn="just">
              <a:buFontTx/>
              <a:buChar char="-"/>
              <a:defRPr/>
            </a:pPr>
            <a:r>
              <a:rPr lang="en-US" sz="2400" i="1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i="1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i="1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2400" i="1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i="1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thạo</a:t>
            </a:r>
            <a:r>
              <a:rPr lang="en-US" sz="2400" i="1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 algn="just">
              <a:buFontTx/>
              <a:buChar char="-"/>
              <a:defRPr/>
            </a:pPr>
            <a:r>
              <a:rPr lang="en-US" sz="2400" i="1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i="1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2400" i="1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i="1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cấy</a:t>
            </a:r>
            <a:r>
              <a:rPr lang="en-US" sz="2400" i="1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400" i="1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400" i="1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i="1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400" i="1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i="1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i="1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i="1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i="1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lẽ</a:t>
            </a:r>
            <a:r>
              <a:rPr lang="en-US" sz="2400" i="1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400" i="1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400" i="1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đấy</a:t>
            </a:r>
            <a:r>
              <a:rPr lang="en-US" sz="2400" i="1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defRPr/>
            </a:pPr>
            <a:r>
              <a:rPr lang="en-US" sz="2000" i="1" dirty="0" smtClean="0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(</a:t>
            </a:r>
            <a:r>
              <a:rPr lang="en-US" sz="2000" i="1" dirty="0" err="1" smtClean="0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000" i="1" dirty="0" smtClean="0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000" i="1" dirty="0" smtClean="0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rụng</a:t>
            </a:r>
            <a:r>
              <a:rPr lang="en-US" sz="2000" i="1" dirty="0" smtClean="0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i="1" dirty="0" smtClean="0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000" i="1" dirty="0" smtClean="0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- Ma </a:t>
            </a:r>
            <a:r>
              <a:rPr lang="en-US" sz="2000" i="1" dirty="0" err="1" smtClean="0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i="1" dirty="0" smtClean="0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2000" i="1" dirty="0" smtClean="0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000" i="1" dirty="0">
              <a:solidFill>
                <a:srgbClr val="3D04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4141" y="2674939"/>
            <a:ext cx="4208463" cy="2590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8" name="Rectangle 17"/>
          <p:cNvSpPr/>
          <p:nvPr/>
        </p:nvSpPr>
        <p:spPr>
          <a:xfrm>
            <a:off x="2133600" y="3003552"/>
            <a:ext cx="1676400" cy="14779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? Mai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mượn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381734" y="3093643"/>
            <a:ext cx="1524000" cy="14779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Uh,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48600" y="3276601"/>
            <a:ext cx="1828800" cy="4921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2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6" descr="Kết quả hình ảnh cho HÌNH ẢNH HỌC SINH THPT &amp;Dstrok;I HỌ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176" y="2082802"/>
            <a:ext cx="5943600" cy="331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Oval Callout 25"/>
          <p:cNvSpPr/>
          <p:nvPr/>
        </p:nvSpPr>
        <p:spPr>
          <a:xfrm>
            <a:off x="5034942" y="2091634"/>
            <a:ext cx="1979613" cy="1143000"/>
          </a:xfrm>
          <a:prstGeom prst="wedgeEllipseCallout">
            <a:avLst>
              <a:gd name="adj1" fmla="val -59797"/>
              <a:gd name="adj2" fmla="val 5411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dirty="0" err="1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000" dirty="0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000" dirty="0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000" dirty="0" err="1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000" dirty="0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2000" dirty="0" err="1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000" dirty="0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000" dirty="0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sp>
        <p:nvSpPr>
          <p:cNvPr id="27" name="Oval Callout 26"/>
          <p:cNvSpPr/>
          <p:nvPr/>
        </p:nvSpPr>
        <p:spPr>
          <a:xfrm>
            <a:off x="1213176" y="2058195"/>
            <a:ext cx="2133600" cy="1054100"/>
          </a:xfrm>
          <a:prstGeom prst="wedgeEllipseCallout">
            <a:avLst>
              <a:gd name="adj1" fmla="val 40411"/>
              <a:gd name="adj2" fmla="val 7818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000" dirty="0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000" dirty="0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000" dirty="0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000" dirty="0" err="1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000" dirty="0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2000" dirty="0" err="1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000" dirty="0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000" dirty="0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839200" y="3970339"/>
            <a:ext cx="1600200" cy="4921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endParaRPr lang="en-US" sz="2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124200" y="94148"/>
            <a:ext cx="7646894" cy="430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200" b="1" u="sng" dirty="0" err="1">
                <a:latin typeface="Times New Roman" panose="02020603050405020304" pitchFamily="18" charset="0"/>
              </a:rPr>
              <a:t>Tiết</a:t>
            </a:r>
            <a:r>
              <a:rPr lang="en-US" sz="2200" b="1" u="sng" dirty="0">
                <a:latin typeface="Times New Roman" panose="02020603050405020304" pitchFamily="18" charset="0"/>
              </a:rPr>
              <a:t> </a:t>
            </a:r>
            <a:r>
              <a:rPr lang="en-US" sz="2200" b="1" u="sng" dirty="0" smtClean="0">
                <a:latin typeface="Times New Roman" panose="02020603050405020304" pitchFamily="18" charset="0"/>
              </a:rPr>
              <a:t>36</a:t>
            </a:r>
            <a:r>
              <a:rPr lang="en-US" sz="2200" b="1" dirty="0" smtClean="0">
                <a:latin typeface="Times New Roman" panose="02020603050405020304" pitchFamily="18" charset="0"/>
              </a:rPr>
              <a:t>. </a:t>
            </a:r>
            <a:r>
              <a:rPr lang="en-US" sz="22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 </a:t>
            </a:r>
            <a:r>
              <a:rPr lang="en-US" sz="22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CÁCH NGÔN NGỮ SINH HOẠT</a:t>
            </a:r>
            <a:endParaRPr lang="en-US" sz="22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0" y="525035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2128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13" grpId="0" animBg="1"/>
      <p:bldP spid="13" grpId="1" animBg="1"/>
      <p:bldP spid="18" grpId="0" animBg="1"/>
      <p:bldP spid="18" grpId="1" animBg="1"/>
      <p:bldP spid="21" grpId="0" animBg="1"/>
      <p:bldP spid="21" grpId="1" animBg="1"/>
      <p:bldP spid="22" grpId="0" animBg="1"/>
      <p:bldP spid="22" grpId="1" animBg="1"/>
      <p:bldP spid="26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 Box 53"/>
          <p:cNvSpPr txBox="1">
            <a:spLocks noChangeArrowheads="1"/>
          </p:cNvSpPr>
          <p:nvPr/>
        </p:nvSpPr>
        <p:spPr bwMode="auto">
          <a:xfrm>
            <a:off x="9525000" y="4114801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" name="Rectangle 1"/>
          <p:cNvSpPr/>
          <p:nvPr/>
        </p:nvSpPr>
        <p:spPr>
          <a:xfrm>
            <a:off x="7194832" y="746677"/>
            <a:ext cx="4724400" cy="5873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3D04CC"/>
                </a:solidFill>
              </a:rPr>
              <a:t>Bài</a:t>
            </a:r>
            <a:r>
              <a:rPr lang="en-US" sz="2800" dirty="0">
                <a:solidFill>
                  <a:srgbClr val="3D04CC"/>
                </a:solidFill>
              </a:rPr>
              <a:t> </a:t>
            </a:r>
            <a:r>
              <a:rPr lang="en-US" sz="2800" dirty="0" err="1">
                <a:solidFill>
                  <a:srgbClr val="3D04CC"/>
                </a:solidFill>
              </a:rPr>
              <a:t>tập</a:t>
            </a:r>
            <a:r>
              <a:rPr lang="en-US" sz="2800" dirty="0">
                <a:solidFill>
                  <a:srgbClr val="3D04CC"/>
                </a:solidFill>
              </a:rPr>
              <a:t> </a:t>
            </a:r>
            <a:r>
              <a:rPr lang="en-US" sz="2800" dirty="0" err="1">
                <a:solidFill>
                  <a:srgbClr val="3D04CC"/>
                </a:solidFill>
              </a:rPr>
              <a:t>phần</a:t>
            </a:r>
            <a:r>
              <a:rPr lang="en-US" sz="2800" dirty="0">
                <a:solidFill>
                  <a:srgbClr val="3D04CC"/>
                </a:solidFill>
              </a:rPr>
              <a:t> a/</a:t>
            </a:r>
            <a:r>
              <a:rPr lang="en-US" sz="2800" dirty="0" err="1">
                <a:solidFill>
                  <a:srgbClr val="3D04CC"/>
                </a:solidFill>
              </a:rPr>
              <a:t>sgk</a:t>
            </a:r>
            <a:r>
              <a:rPr lang="en-US" sz="2800" dirty="0">
                <a:solidFill>
                  <a:srgbClr val="3D04CC"/>
                </a:solidFill>
              </a:rPr>
              <a:t> </a:t>
            </a:r>
            <a:r>
              <a:rPr lang="en-US" sz="2800" dirty="0" err="1">
                <a:solidFill>
                  <a:srgbClr val="3D04CC"/>
                </a:solidFill>
              </a:rPr>
              <a:t>trang</a:t>
            </a:r>
            <a:r>
              <a:rPr lang="en-US" sz="2800" dirty="0">
                <a:solidFill>
                  <a:srgbClr val="3D04CC"/>
                </a:solidFill>
              </a:rPr>
              <a:t> 114</a:t>
            </a:r>
          </a:p>
        </p:txBody>
      </p:sp>
      <p:sp>
        <p:nvSpPr>
          <p:cNvPr id="3" name="Rectangle 2"/>
          <p:cNvSpPr/>
          <p:nvPr/>
        </p:nvSpPr>
        <p:spPr>
          <a:xfrm>
            <a:off x="4518212" y="1334053"/>
            <a:ext cx="7673787" cy="56065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endParaRPr lang="en-US" sz="2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defRPr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defRPr/>
            </a:pP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trách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=&gt; Ý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124200" y="94148"/>
            <a:ext cx="7646894" cy="430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200" b="1" u="sng" dirty="0" err="1">
                <a:latin typeface="Times New Roman" panose="02020603050405020304" pitchFamily="18" charset="0"/>
              </a:rPr>
              <a:t>Tiết</a:t>
            </a:r>
            <a:r>
              <a:rPr lang="en-US" sz="2200" b="1" u="sng" dirty="0">
                <a:latin typeface="Times New Roman" panose="02020603050405020304" pitchFamily="18" charset="0"/>
              </a:rPr>
              <a:t> </a:t>
            </a:r>
            <a:r>
              <a:rPr lang="en-US" sz="2200" b="1" u="sng" dirty="0" smtClean="0">
                <a:latin typeface="Times New Roman" panose="02020603050405020304" pitchFamily="18" charset="0"/>
              </a:rPr>
              <a:t>36</a:t>
            </a:r>
            <a:r>
              <a:rPr lang="en-US" sz="2200" b="1" dirty="0" smtClean="0">
                <a:latin typeface="Times New Roman" panose="02020603050405020304" pitchFamily="18" charset="0"/>
              </a:rPr>
              <a:t>. </a:t>
            </a:r>
            <a:r>
              <a:rPr lang="en-US" sz="22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 </a:t>
            </a:r>
            <a:r>
              <a:rPr lang="en-US" sz="22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CÁCH NGÔN NGỮ SINH HOẠT</a:t>
            </a:r>
            <a:endParaRPr lang="en-US" sz="22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0" y="564777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33338" y="764803"/>
            <a:ext cx="4431086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endParaRPr lang="en-US" sz="2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spcBef>
                <a:spcPct val="50000"/>
              </a:spcBef>
              <a:buFontTx/>
              <a:buAutoNum type="arabicPeriod"/>
            </a:pP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ct val="50000"/>
              </a:spcBef>
              <a:buNone/>
            </a:pP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ct val="50000"/>
              </a:spcBef>
              <a:buNone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2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2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ct val="50000"/>
              </a:spcBef>
              <a:buNone/>
            </a:pPr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4464424" y="564777"/>
            <a:ext cx="53788" cy="62932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67146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6156325" y="28559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pic>
        <p:nvPicPr>
          <p:cNvPr id="13" name="Picture 6" descr="Kết quả hình ảnh cho HÌNH ẢNH NGƯỜI &amp;Dstrok;I CHỢ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1" y="94129"/>
            <a:ext cx="4587500" cy="473336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17" name="TextBox 16"/>
          <p:cNvSpPr txBox="1"/>
          <p:nvPr/>
        </p:nvSpPr>
        <p:spPr>
          <a:xfrm>
            <a:off x="4876800" y="376238"/>
            <a:ext cx="5562600" cy="461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xách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04765" y="1066800"/>
            <a:ext cx="7503459" cy="429348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zh-CN" sz="20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altLang="zh-CN" sz="26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r>
              <a:rPr lang="en-US" altLang="zh-CN" sz="26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altLang="en-US" sz="2600" b="1" i="1" dirty="0">
                <a:solidFill>
                  <a:srgbClr val="00206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C</a:t>
            </a:r>
            <a:r>
              <a:rPr lang="en-US" altLang="en-US" sz="2600" b="1" i="1" dirty="0" err="1">
                <a:solidFill>
                  <a:srgbClr val="00206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hú</a:t>
            </a:r>
            <a:r>
              <a:rPr lang="en-US" altLang="en-US" sz="2600" b="1" i="1" dirty="0">
                <a:solidFill>
                  <a:srgbClr val="00206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rgbClr val="00206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ơi</a:t>
            </a:r>
            <a:r>
              <a:rPr lang="en-US" altLang="en-US" sz="2600" b="1" i="1" dirty="0">
                <a:solidFill>
                  <a:srgbClr val="00206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, </a:t>
            </a:r>
            <a:r>
              <a:rPr lang="en-US" altLang="en-US" sz="2600" b="1" i="1" dirty="0" err="1">
                <a:solidFill>
                  <a:srgbClr val="00206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cái</a:t>
            </a:r>
            <a:r>
              <a:rPr lang="en-US" altLang="en-US" sz="2600" b="1" i="1" dirty="0">
                <a:solidFill>
                  <a:srgbClr val="00206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rgbClr val="00206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túi</a:t>
            </a:r>
            <a:r>
              <a:rPr lang="vi-VN" altLang="en-US" sz="2600" b="1" i="1" dirty="0">
                <a:solidFill>
                  <a:srgbClr val="00206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 này bao nhiêu tiền?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zh-CN" sz="26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zh-CN" sz="26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altLang="zh-CN" sz="26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600" b="1" i="1" dirty="0" err="1">
                <a:solidFill>
                  <a:srgbClr val="00206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Hai</a:t>
            </a:r>
            <a:r>
              <a:rPr lang="en-US" altLang="en-US" sz="2600" b="1" i="1" dirty="0">
                <a:solidFill>
                  <a:srgbClr val="00206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rgbClr val="00206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trăm</a:t>
            </a:r>
            <a:r>
              <a:rPr lang="en-US" altLang="zh-CN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zh-CN" sz="26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altLang="zh-CN" sz="26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r>
              <a:rPr lang="en-US" altLang="zh-CN" sz="26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altLang="en-US" sz="2600" b="1" i="1" dirty="0">
                <a:solidFill>
                  <a:srgbClr val="00206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Đắt thế</a:t>
            </a:r>
            <a:r>
              <a:rPr lang="en-US" altLang="en-US" sz="2600" b="1" i="1" dirty="0">
                <a:solidFill>
                  <a:srgbClr val="00206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 !</a:t>
            </a:r>
            <a:r>
              <a:rPr lang="vi-VN" altLang="en-US" sz="2600" b="1" i="1" dirty="0">
                <a:solidFill>
                  <a:srgbClr val="00206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 T</a:t>
            </a:r>
            <a:r>
              <a:rPr lang="en-US" altLang="en-US" sz="2600" b="1" i="1" dirty="0" err="1">
                <a:solidFill>
                  <a:srgbClr val="00206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răm</a:t>
            </a:r>
            <a:r>
              <a:rPr lang="en-US" altLang="en-US" sz="2600" b="1" i="1" dirty="0">
                <a:solidFill>
                  <a:srgbClr val="00206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rgbClr val="00206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rưỡi</a:t>
            </a:r>
            <a:r>
              <a:rPr lang="en-US" altLang="en-US" sz="2600" b="1" i="1" dirty="0">
                <a:solidFill>
                  <a:srgbClr val="00206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 </a:t>
            </a:r>
            <a:r>
              <a:rPr lang="vi-VN" altLang="en-US" sz="2600" b="1" i="1" dirty="0">
                <a:solidFill>
                  <a:srgbClr val="00206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thôi. Bán không?</a:t>
            </a:r>
            <a:endParaRPr lang="en-US" altLang="zh-CN" sz="26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zh-CN" sz="26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zh-CN" sz="26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altLang="zh-CN" sz="26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600" b="1" i="1" dirty="0" err="1">
                <a:solidFill>
                  <a:srgbClr val="00206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Túi</a:t>
            </a:r>
            <a:r>
              <a:rPr lang="en-US" altLang="en-US" sz="2600" b="1" i="1" dirty="0">
                <a:solidFill>
                  <a:srgbClr val="00206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rgbClr val="00206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đẹp</a:t>
            </a:r>
            <a:r>
              <a:rPr lang="en-US" altLang="en-US" sz="2600" b="1" i="1" dirty="0">
                <a:solidFill>
                  <a:srgbClr val="00206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 </a:t>
            </a:r>
            <a:r>
              <a:rPr lang="en-US" altLang="en-US" sz="2600" b="1" i="1" dirty="0" err="1" smtClean="0">
                <a:solidFill>
                  <a:srgbClr val="00206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vậy</a:t>
            </a:r>
            <a:r>
              <a:rPr lang="en-US" altLang="en-US" sz="2600" b="1" i="1" dirty="0" smtClean="0">
                <a:solidFill>
                  <a:srgbClr val="00206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 </a:t>
            </a:r>
            <a:r>
              <a:rPr lang="vi-VN" altLang="en-US" sz="2600" b="1" i="1" dirty="0">
                <a:solidFill>
                  <a:srgbClr val="00206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mà ch</a:t>
            </a:r>
            <a:r>
              <a:rPr lang="en-US" altLang="en-US" sz="2600" b="1" i="1" dirty="0" err="1">
                <a:solidFill>
                  <a:srgbClr val="00206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áu</a:t>
            </a:r>
            <a:r>
              <a:rPr lang="vi-VN" altLang="en-US" sz="2600" b="1" i="1" dirty="0">
                <a:solidFill>
                  <a:srgbClr val="00206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 trả </a:t>
            </a:r>
            <a:r>
              <a:rPr lang="en-US" altLang="en-US" sz="2600" b="1" i="1" dirty="0" err="1">
                <a:solidFill>
                  <a:srgbClr val="00206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rẻ</a:t>
            </a:r>
            <a:r>
              <a:rPr lang="en-US" altLang="en-US" sz="2600" b="1" i="1" dirty="0">
                <a:solidFill>
                  <a:srgbClr val="00206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rgbClr val="00206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dữ</a:t>
            </a:r>
            <a:r>
              <a:rPr lang="en-US" altLang="en-US" sz="2600" b="1" i="1" dirty="0">
                <a:solidFill>
                  <a:srgbClr val="00206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rgbClr val="00206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vậy</a:t>
            </a:r>
            <a:r>
              <a:rPr lang="en-US" altLang="en-US" sz="2600" b="1" i="1" dirty="0">
                <a:solidFill>
                  <a:srgbClr val="00206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 !</a:t>
            </a:r>
            <a:r>
              <a:rPr lang="en-US" altLang="zh-CN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altLang="en-US" sz="2600" b="1" i="1" dirty="0">
              <a:solidFill>
                <a:srgbClr val="002060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zh-CN" sz="26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altLang="zh-CN" sz="26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r>
              <a:rPr lang="en-US" altLang="zh-CN" sz="26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CN" sz="2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en-US" sz="2600" b="1" i="1" dirty="0" err="1">
                <a:solidFill>
                  <a:srgbClr val="00206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răm</a:t>
            </a:r>
            <a:r>
              <a:rPr lang="en-US" altLang="en-US" sz="2600" b="1" i="1" dirty="0">
                <a:solidFill>
                  <a:srgbClr val="00206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rgbClr val="00206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bảy</a:t>
            </a:r>
            <a:r>
              <a:rPr lang="en-US" altLang="en-US" sz="2600" b="1" i="1" dirty="0">
                <a:solidFill>
                  <a:srgbClr val="00206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, </a:t>
            </a:r>
            <a:r>
              <a:rPr lang="en-US" altLang="en-US" sz="2600" b="1" i="1" dirty="0" err="1">
                <a:solidFill>
                  <a:srgbClr val="00206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được</a:t>
            </a:r>
            <a:r>
              <a:rPr lang="en-US" altLang="en-US" sz="2600" b="1" i="1" dirty="0">
                <a:solidFill>
                  <a:srgbClr val="00206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rgbClr val="00206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chưa</a:t>
            </a:r>
            <a:r>
              <a:rPr lang="en-US" altLang="en-US" sz="2600" b="1" i="1" dirty="0">
                <a:solidFill>
                  <a:srgbClr val="00206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 ?</a:t>
            </a:r>
            <a:endParaRPr lang="en-US" altLang="zh-CN" sz="26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zh-CN" sz="26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zh-CN" sz="26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altLang="zh-CN" sz="26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CN" sz="2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lang="en-US" altLang="zh-CN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vi-VN" altLang="en-US" sz="2600" b="1" i="1" dirty="0">
                <a:solidFill>
                  <a:srgbClr val="00206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h</a:t>
            </a:r>
            <a:r>
              <a:rPr lang="en-US" altLang="en-US" sz="2600" b="1" i="1" dirty="0" err="1">
                <a:solidFill>
                  <a:srgbClr val="00206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áu</a:t>
            </a:r>
            <a:r>
              <a:rPr lang="en-US" altLang="en-US" sz="2600" b="1" i="1" dirty="0">
                <a:solidFill>
                  <a:srgbClr val="00206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rgbClr val="00206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lấy</a:t>
            </a:r>
            <a:r>
              <a:rPr lang="en-US" altLang="en-US" sz="2600" b="1" i="1" dirty="0">
                <a:solidFill>
                  <a:srgbClr val="00206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 </a:t>
            </a:r>
            <a:r>
              <a:rPr lang="en-US" altLang="en-US" sz="2600" b="1" i="1" dirty="0" err="1">
                <a:solidFill>
                  <a:srgbClr val="00206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đi</a:t>
            </a:r>
            <a:r>
              <a:rPr lang="en-US" altLang="zh-CN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zh-CN" sz="2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altLang="zh-CN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altLang="zh-CN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altLang="zh-CN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altLang="zh-CN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zh-CN" sz="2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altLang="zh-CN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altLang="zh-CN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</a:t>
            </a:r>
            <a:r>
              <a:rPr lang="en-US" altLang="zh-CN" sz="2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</a:t>
            </a:r>
            <a:r>
              <a:rPr lang="en-US" altLang="zh-CN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altLang="zh-CN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altLang="zh-CN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altLang="zh-CN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altLang="zh-CN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lãi</a:t>
            </a:r>
            <a:r>
              <a:rPr lang="en-US" altLang="zh-CN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zh-CN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altLang="zh-CN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</p:txBody>
      </p:sp>
      <p:sp>
        <p:nvSpPr>
          <p:cNvPr id="21" name="Oval Callout 20"/>
          <p:cNvSpPr/>
          <p:nvPr/>
        </p:nvSpPr>
        <p:spPr>
          <a:xfrm flipH="1">
            <a:off x="434788" y="4083050"/>
            <a:ext cx="3505200" cy="2057400"/>
          </a:xfrm>
          <a:prstGeom prst="wedgeEllipseCallout">
            <a:avLst>
              <a:gd name="adj1" fmla="val -32894"/>
              <a:gd name="adj2" fmla="val 66775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endParaRPr lang="en-US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60259" y="5676007"/>
            <a:ext cx="7247965" cy="89255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gũi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343400" y="5761719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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0511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1" grpId="0" animBg="1"/>
      <p:bldP spid="21" grpId="1" animBg="1"/>
      <p:bldP spid="9" grpId="0" animBg="1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53"/>
          <p:cNvSpPr txBox="1">
            <a:spLocks noChangeArrowheads="1"/>
          </p:cNvSpPr>
          <p:nvPr/>
        </p:nvSpPr>
        <p:spPr bwMode="auto">
          <a:xfrm>
            <a:off x="9525000" y="4114801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" name="Rectangle 1"/>
          <p:cNvSpPr/>
          <p:nvPr/>
        </p:nvSpPr>
        <p:spPr>
          <a:xfrm>
            <a:off x="5410200" y="1008064"/>
            <a:ext cx="4724400" cy="5873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3D04CC"/>
                </a:solidFill>
              </a:rPr>
              <a:t>Bài</a:t>
            </a:r>
            <a:r>
              <a:rPr lang="en-US" sz="2800" dirty="0">
                <a:solidFill>
                  <a:srgbClr val="3D04CC"/>
                </a:solidFill>
              </a:rPr>
              <a:t> </a:t>
            </a:r>
            <a:r>
              <a:rPr lang="en-US" sz="2800" dirty="0" err="1">
                <a:solidFill>
                  <a:srgbClr val="3D04CC"/>
                </a:solidFill>
              </a:rPr>
              <a:t>tập</a:t>
            </a:r>
            <a:r>
              <a:rPr lang="en-US" sz="2800" dirty="0">
                <a:solidFill>
                  <a:srgbClr val="3D04CC"/>
                </a:solidFill>
              </a:rPr>
              <a:t> </a:t>
            </a:r>
            <a:r>
              <a:rPr lang="en-US" sz="2800" dirty="0" err="1">
                <a:solidFill>
                  <a:srgbClr val="3D04CC"/>
                </a:solidFill>
              </a:rPr>
              <a:t>phần</a:t>
            </a:r>
            <a:r>
              <a:rPr lang="en-US" sz="2800" dirty="0">
                <a:solidFill>
                  <a:srgbClr val="3D04CC"/>
                </a:solidFill>
              </a:rPr>
              <a:t> a/</a:t>
            </a:r>
            <a:r>
              <a:rPr lang="en-US" sz="2800" dirty="0" err="1">
                <a:solidFill>
                  <a:srgbClr val="3D04CC"/>
                </a:solidFill>
              </a:rPr>
              <a:t>sgk</a:t>
            </a:r>
            <a:r>
              <a:rPr lang="en-US" sz="2800" dirty="0">
                <a:solidFill>
                  <a:srgbClr val="3D04CC"/>
                </a:solidFill>
              </a:rPr>
              <a:t> </a:t>
            </a:r>
            <a:r>
              <a:rPr lang="en-US" sz="2800" dirty="0" err="1">
                <a:solidFill>
                  <a:srgbClr val="3D04CC"/>
                </a:solidFill>
              </a:rPr>
              <a:t>trang</a:t>
            </a:r>
            <a:r>
              <a:rPr lang="en-US" sz="2800" dirty="0">
                <a:solidFill>
                  <a:srgbClr val="3D04CC"/>
                </a:solidFill>
              </a:rPr>
              <a:t> 114</a:t>
            </a:r>
          </a:p>
        </p:txBody>
      </p:sp>
      <p:sp>
        <p:nvSpPr>
          <p:cNvPr id="3" name="Rectangle 2"/>
          <p:cNvSpPr/>
          <p:nvPr/>
        </p:nvSpPr>
        <p:spPr>
          <a:xfrm>
            <a:off x="4477871" y="1743076"/>
            <a:ext cx="7714129" cy="51149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than,</a:t>
            </a:r>
          </a:p>
          <a:p>
            <a:pPr algn="ctr">
              <a:defRPr/>
            </a:pP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Chuông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ngoan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25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than.</a:t>
            </a:r>
          </a:p>
          <a:p>
            <a:pPr algn="just">
              <a:defRPr/>
            </a:pP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Chuông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vang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chuông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ngoan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đức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=&gt; Ý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124200" y="94148"/>
            <a:ext cx="7646894" cy="430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200" b="1" u="sng" dirty="0" err="1">
                <a:latin typeface="Times New Roman" panose="02020603050405020304" pitchFamily="18" charset="0"/>
              </a:rPr>
              <a:t>Tiết</a:t>
            </a:r>
            <a:r>
              <a:rPr lang="en-US" sz="2200" b="1" u="sng" dirty="0">
                <a:latin typeface="Times New Roman" panose="02020603050405020304" pitchFamily="18" charset="0"/>
              </a:rPr>
              <a:t> </a:t>
            </a:r>
            <a:r>
              <a:rPr lang="en-US" sz="2200" b="1" u="sng" dirty="0" smtClean="0">
                <a:latin typeface="Times New Roman" panose="02020603050405020304" pitchFamily="18" charset="0"/>
              </a:rPr>
              <a:t>36</a:t>
            </a:r>
            <a:r>
              <a:rPr lang="en-US" sz="2200" b="1" dirty="0" smtClean="0">
                <a:latin typeface="Times New Roman" panose="02020603050405020304" pitchFamily="18" charset="0"/>
              </a:rPr>
              <a:t>. </a:t>
            </a:r>
            <a:r>
              <a:rPr lang="en-US" sz="22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 </a:t>
            </a:r>
            <a:r>
              <a:rPr lang="en-US" sz="22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CÁCH NGÔN NGỮ SINH HOẠT</a:t>
            </a:r>
            <a:endParaRPr lang="en-US" sz="22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0" y="564777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33338" y="764803"/>
            <a:ext cx="4417638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endParaRPr lang="en-US" sz="2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spcBef>
                <a:spcPct val="50000"/>
              </a:spcBef>
              <a:buFontTx/>
              <a:buAutoNum type="arabicPeriod"/>
            </a:pP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ct val="50000"/>
              </a:spcBef>
              <a:buNone/>
            </a:pP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ct val="50000"/>
              </a:spcBef>
              <a:buNone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2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2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ct val="50000"/>
              </a:spcBef>
              <a:buNone/>
            </a:pPr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450976" y="564777"/>
            <a:ext cx="26895" cy="62376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07465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53"/>
          <p:cNvSpPr txBox="1">
            <a:spLocks noChangeArrowheads="1"/>
          </p:cNvSpPr>
          <p:nvPr/>
        </p:nvSpPr>
        <p:spPr bwMode="auto">
          <a:xfrm>
            <a:off x="9525000" y="4114801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" name="TextBox 14"/>
          <p:cNvSpPr txBox="1"/>
          <p:nvPr/>
        </p:nvSpPr>
        <p:spPr>
          <a:xfrm>
            <a:off x="5885329" y="649654"/>
            <a:ext cx="3276600" cy="430213"/>
          </a:xfrm>
          <a:prstGeom prst="rect">
            <a:avLst/>
          </a:prstGeom>
          <a:ln>
            <a:solidFill>
              <a:srgbClr val="3D04C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200" b="1" dirty="0" err="1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200" b="1" dirty="0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  b/</a:t>
            </a:r>
            <a:r>
              <a:rPr lang="en-US" sz="2200" b="1" dirty="0" err="1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2200" b="1" dirty="0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US" sz="2200" b="1" dirty="0" err="1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200" b="1" dirty="0">
                <a:solidFill>
                  <a:srgbClr val="3D04CC"/>
                </a:solidFill>
                <a:latin typeface="Times New Roman" pitchFamily="18" charset="0"/>
                <a:cs typeface="Times New Roman" pitchFamily="18" charset="0"/>
              </a:rPr>
              <a:t> 114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98894" y="1164743"/>
            <a:ext cx="7593106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phỏng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Hên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98894" y="2410452"/>
            <a:ext cx="2138082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40623" y="2968679"/>
            <a:ext cx="7593106" cy="23083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buFontTx/>
              <a:buChar char="-"/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quới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ngặt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ghe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rượt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đuổi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…</a:t>
            </a:r>
          </a:p>
          <a:p>
            <a:pPr algn="just"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gũi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</a:p>
          <a:p>
            <a:pPr algn="just"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Rạch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Mau,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Sấu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Sấu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Sấu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921625" y="5334001"/>
            <a:ext cx="7243481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(Nam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sấu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Nam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598894" y="5548455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 dirty="0">
                <a:solidFill>
                  <a:srgbClr val="FF0000"/>
                </a:solidFill>
                <a:sym typeface="Wingdings 3" panose="05040102010807070707" pitchFamily="18" charset="2"/>
              </a:rPr>
              <a:t>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4" name="Rectangular Callout 23"/>
          <p:cNvSpPr/>
          <p:nvPr/>
        </p:nvSpPr>
        <p:spPr>
          <a:xfrm>
            <a:off x="6371665" y="2229527"/>
            <a:ext cx="4343400" cy="1981200"/>
          </a:xfrm>
          <a:prstGeom prst="wedgeRectCallout">
            <a:avLst>
              <a:gd name="adj1" fmla="val -33465"/>
              <a:gd name="adj2" fmla="val 9374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just" eaLnBrk="1" hangingPunct="1">
              <a:defRPr/>
            </a:pPr>
            <a:r>
              <a:rPr lang="en-US" sz="2400" b="1" dirty="0">
                <a:solidFill>
                  <a:srgbClr val="CC049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24200" y="94148"/>
            <a:ext cx="7646894" cy="430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200" b="1" u="sng" dirty="0" err="1">
                <a:latin typeface="Times New Roman" panose="02020603050405020304" pitchFamily="18" charset="0"/>
              </a:rPr>
              <a:t>Tiết</a:t>
            </a:r>
            <a:r>
              <a:rPr lang="en-US" sz="2200" b="1" u="sng" dirty="0">
                <a:latin typeface="Times New Roman" panose="02020603050405020304" pitchFamily="18" charset="0"/>
              </a:rPr>
              <a:t> </a:t>
            </a:r>
            <a:r>
              <a:rPr lang="en-US" sz="2200" b="1" u="sng" dirty="0" smtClean="0">
                <a:latin typeface="Times New Roman" panose="02020603050405020304" pitchFamily="18" charset="0"/>
              </a:rPr>
              <a:t>36</a:t>
            </a:r>
            <a:r>
              <a:rPr lang="en-US" sz="2200" b="1" dirty="0" smtClean="0">
                <a:latin typeface="Times New Roman" panose="02020603050405020304" pitchFamily="18" charset="0"/>
              </a:rPr>
              <a:t>. </a:t>
            </a:r>
            <a:r>
              <a:rPr lang="en-US" sz="22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 </a:t>
            </a:r>
            <a:r>
              <a:rPr lang="en-US" sz="22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CÁCH NGÔN NGỮ SINH HOẠT</a:t>
            </a:r>
            <a:endParaRPr lang="en-US" sz="22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0" y="564777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33338" y="764803"/>
            <a:ext cx="4375056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endParaRPr lang="en-US" sz="2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ct val="50000"/>
              </a:spcBef>
              <a:buNone/>
            </a:pP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2.Các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ct val="50000"/>
              </a:spcBef>
              <a:buNone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2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2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ct val="50000"/>
              </a:spcBef>
              <a:buNone/>
            </a:pPr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545106" y="564777"/>
            <a:ext cx="53788" cy="62932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4869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2" grpId="0" animBg="1"/>
      <p:bldP spid="23" grpId="0"/>
      <p:bldP spid="24" grpId="0" animBg="1"/>
      <p:bldP spid="2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 Box 53"/>
          <p:cNvSpPr txBox="1">
            <a:spLocks noChangeArrowheads="1"/>
          </p:cNvSpPr>
          <p:nvPr/>
        </p:nvSpPr>
        <p:spPr bwMode="auto">
          <a:xfrm>
            <a:off x="9525000" y="4114801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5612" name="TextBox 13"/>
          <p:cNvSpPr txBox="1">
            <a:spLocks noChangeArrowheads="1"/>
          </p:cNvSpPr>
          <p:nvPr/>
        </p:nvSpPr>
        <p:spPr bwMode="auto">
          <a:xfrm>
            <a:off x="5410200" y="990601"/>
            <a:ext cx="46482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200" b="1">
                <a:solidFill>
                  <a:srgbClr val="3D04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b="1">
                <a:solidFill>
                  <a:srgbClr val="3D04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đoạn trích sau và chỉ ra dấu hiệu thuộc ngôn ngữ sinh hoạt và hiệu quả biểu đạt của nó ?</a:t>
            </a:r>
            <a:endParaRPr lang="en-US" sz="2200" b="1">
              <a:solidFill>
                <a:srgbClr val="3D04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05400" y="2133600"/>
            <a:ext cx="5257800" cy="30162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vi-VN" sz="19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Răng mờ cứ theo tui hoài rứa </a:t>
            </a:r>
            <a:br>
              <a:rPr lang="vi-VN" sz="19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19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Cái ông ni có dị chưa tề </a:t>
            </a:r>
            <a:br>
              <a:rPr lang="vi-VN" sz="19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19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Sáng chiều trưa hai buổi đi về </a:t>
            </a:r>
            <a:br>
              <a:rPr lang="vi-VN" sz="19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19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Đưa với đón làm răng không biết </a:t>
            </a:r>
            <a:br>
              <a:rPr lang="vi-VN" sz="19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19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19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vi-VN" sz="19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đôi mắt sao mà tha thi</a:t>
            </a:r>
            <a:r>
              <a:rPr lang="en-US" sz="19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ế</a:t>
            </a:r>
            <a:r>
              <a:rPr lang="vi-VN" sz="19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 </a:t>
            </a:r>
            <a:br>
              <a:rPr lang="vi-VN" sz="19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19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Đừng nhìn làm ngượng bước chân tui </a:t>
            </a:r>
            <a:br>
              <a:rPr lang="vi-VN" sz="19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19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Lá thơ tình ông gởi làm chi </a:t>
            </a:r>
            <a:br>
              <a:rPr lang="vi-VN" sz="19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19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Thầy mạ biết rầy la tui chết </a:t>
            </a:r>
            <a:endParaRPr lang="en-US" sz="19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19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19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9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19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9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19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Khánh</a:t>
            </a:r>
            <a:r>
              <a:rPr lang="en-US" sz="19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9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19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”–</a:t>
            </a:r>
            <a:r>
              <a:rPr lang="en-US" sz="19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Mường</a:t>
            </a:r>
            <a:r>
              <a:rPr lang="en-US" sz="19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Mán</a:t>
            </a:r>
            <a:r>
              <a:rPr lang="en-US" sz="19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9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181600" y="2438401"/>
            <a:ext cx="838200" cy="31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934200" y="2438400"/>
            <a:ext cx="304800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696200" y="2438401"/>
            <a:ext cx="304800" cy="31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096000" y="2743200"/>
            <a:ext cx="152400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629400" y="2743201"/>
            <a:ext cx="152400" cy="31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391400" y="2744789"/>
            <a:ext cx="152400" cy="158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6858000" y="3352800"/>
            <a:ext cx="381000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543800" y="4494214"/>
            <a:ext cx="228600" cy="158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257800" y="4799014"/>
            <a:ext cx="762000" cy="158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6477000" y="4799014"/>
            <a:ext cx="304800" cy="158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8610600" y="4191000"/>
            <a:ext cx="228600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7086600" y="4799014"/>
            <a:ext cx="304800" cy="158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181600" y="5367338"/>
            <a:ext cx="5257800" cy="12620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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Mường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Mán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xứ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1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4" name="Text Box 16"/>
          <p:cNvSpPr txBox="1">
            <a:spLocks noChangeArrowheads="1"/>
          </p:cNvSpPr>
          <p:nvPr/>
        </p:nvSpPr>
        <p:spPr bwMode="auto">
          <a:xfrm>
            <a:off x="33338" y="764803"/>
            <a:ext cx="4189037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endParaRPr lang="en-US" sz="2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ct val="50000"/>
              </a:spcBef>
              <a:buNone/>
            </a:pP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ct val="50000"/>
              </a:spcBef>
              <a:buNone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2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2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ct val="50000"/>
              </a:spcBef>
              <a:buNone/>
            </a:pPr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124200" y="94148"/>
            <a:ext cx="7646894" cy="430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200" b="1" u="sng" dirty="0" err="1">
                <a:latin typeface="Times New Roman" panose="02020603050405020304" pitchFamily="18" charset="0"/>
              </a:rPr>
              <a:t>Tiết</a:t>
            </a:r>
            <a:r>
              <a:rPr lang="en-US" sz="2200" b="1" u="sng" dirty="0">
                <a:latin typeface="Times New Roman" panose="02020603050405020304" pitchFamily="18" charset="0"/>
              </a:rPr>
              <a:t> </a:t>
            </a:r>
            <a:r>
              <a:rPr lang="en-US" sz="2200" b="1" u="sng" dirty="0" smtClean="0">
                <a:latin typeface="Times New Roman" panose="02020603050405020304" pitchFamily="18" charset="0"/>
              </a:rPr>
              <a:t>36</a:t>
            </a:r>
            <a:r>
              <a:rPr lang="en-US" sz="2200" b="1" dirty="0" smtClean="0">
                <a:latin typeface="Times New Roman" panose="02020603050405020304" pitchFamily="18" charset="0"/>
              </a:rPr>
              <a:t>. </a:t>
            </a:r>
            <a:r>
              <a:rPr lang="en-US" sz="22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 </a:t>
            </a:r>
            <a:r>
              <a:rPr lang="en-US" sz="22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CÁCH NGÔN NGỮ SINH HOẠT</a:t>
            </a:r>
            <a:endParaRPr lang="en-US" sz="22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0" y="591671"/>
            <a:ext cx="12192000" cy="53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4464424" y="591671"/>
            <a:ext cx="26894" cy="62663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6973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WordArt 3"/>
          <p:cNvSpPr>
            <a:spLocks noChangeArrowheads="1" noChangeShapeType="1" noTextEdit="1"/>
          </p:cNvSpPr>
          <p:nvPr/>
        </p:nvSpPr>
        <p:spPr bwMode="auto">
          <a:xfrm>
            <a:off x="2133600" y="1524000"/>
            <a:ext cx="7848600" cy="3200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 quý thầy cô và các em!</a:t>
            </a:r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6156325" y="28559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pic>
        <p:nvPicPr>
          <p:cNvPr id="26629" name="Picture 24" descr="F9849DCFA90C473196ECD16214E7700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-304800"/>
            <a:ext cx="1981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24" descr="F9849DCFA90C473196ECD16214E7700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304800"/>
            <a:ext cx="1981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24" descr="F9849DCFA90C473196ECD16214E7700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-304800"/>
            <a:ext cx="1981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24" descr="F9849DCFA90C473196ECD16214E7700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-304800"/>
            <a:ext cx="1981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24" descr="F9849DCFA90C473196ECD16214E7700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257800"/>
            <a:ext cx="1981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24" descr="F9849DCFA90C473196ECD16214E7700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50" y="5257800"/>
            <a:ext cx="1981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24" descr="F9849DCFA90C473196ECD16214E7700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5257800"/>
            <a:ext cx="1981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24" descr="F9849DCFA90C473196ECD16214E7700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825" y="5240338"/>
            <a:ext cx="1981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11968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6156325" y="28559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pic>
        <p:nvPicPr>
          <p:cNvPr id="5124" name="Picture 24" descr="F9849DCFA90C473196ECD16214E7700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552" y="484094"/>
            <a:ext cx="1385047" cy="81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4" descr="F9849DCFA90C473196ECD16214E7700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424" y="484094"/>
            <a:ext cx="1479176" cy="81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24" descr="F9849DCFA90C473196ECD16214E7700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9" y="484094"/>
            <a:ext cx="1353671" cy="81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4" descr="F9849DCFA90C473196ECD16214E7700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4328" y="484094"/>
            <a:ext cx="1353671" cy="81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24" descr="F9849DCFA90C473196ECD16214E7700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718" y="5943600"/>
            <a:ext cx="152848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24" descr="F9849DCFA90C473196ECD16214E7700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376" y="6091518"/>
            <a:ext cx="1638674" cy="766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24" descr="F9849DCFA90C473196ECD16214E7700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226" y="6091518"/>
            <a:ext cx="1714874" cy="766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24" descr="F9849DCFA90C473196ECD16214E7700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275" y="6091518"/>
            <a:ext cx="1603749" cy="74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679576" y="1555751"/>
            <a:ext cx="2971800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36 (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14601" y="2011740"/>
            <a:ext cx="7340471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00" b="1" spc="50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 CÁCH </a:t>
            </a:r>
          </a:p>
          <a:p>
            <a:pPr algn="ctr">
              <a:defRPr/>
            </a:pPr>
            <a:r>
              <a:rPr lang="en-US" sz="4800" b="1" spc="50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NGÔN NGỮ SINH HOẠT</a:t>
            </a:r>
          </a:p>
        </p:txBody>
      </p:sp>
    </p:spTree>
    <p:extLst>
      <p:ext uri="{BB962C8B-B14F-4D97-AF65-F5344CB8AC3E}">
        <p14:creationId xmlns:p14="http://schemas.microsoft.com/office/powerpoint/2010/main" val="32368915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53"/>
          <p:cNvSpPr txBox="1">
            <a:spLocks noChangeArrowheads="1"/>
          </p:cNvSpPr>
          <p:nvPr/>
        </p:nvSpPr>
        <p:spPr bwMode="auto">
          <a:xfrm>
            <a:off x="9525000" y="4114801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50" name="Text Box 16"/>
          <p:cNvSpPr txBox="1">
            <a:spLocks noChangeArrowheads="1"/>
          </p:cNvSpPr>
          <p:nvPr/>
        </p:nvSpPr>
        <p:spPr bwMode="auto">
          <a:xfrm>
            <a:off x="33338" y="764803"/>
            <a:ext cx="3946991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endParaRPr lang="en-US" sz="2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buNone/>
            </a:pP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24200" y="94148"/>
            <a:ext cx="7646894" cy="430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2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2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2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PHONG </a:t>
            </a:r>
            <a:r>
              <a:rPr lang="en-US" sz="22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CÁCH NGÔN NGỮ SINH HOẠT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225131" y="818683"/>
            <a:ext cx="7931010" cy="60555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ts val="3100"/>
              </a:lnSpc>
              <a:defRPr/>
            </a:pPr>
            <a:r>
              <a:rPr lang="en-US" sz="24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4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en-US" sz="24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4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4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</a:t>
            </a:r>
            <a:r>
              <a:rPr lang="en-US" sz="24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en-US" sz="24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sz="24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24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 algn="just">
              <a:lnSpc>
                <a:spcPts val="3100"/>
              </a:lnSpc>
              <a:defRPr/>
            </a:pP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>
              <a:lnSpc>
                <a:spcPts val="3100"/>
              </a:lnSpc>
              <a:defRPr/>
            </a:pP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lặng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ts val="3100"/>
              </a:lnSpc>
              <a:defRPr/>
            </a:pP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gào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ts val="3100"/>
              </a:lnSpc>
              <a:defRPr/>
            </a:pP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ầm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ầm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mày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ngáy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à!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to)</a:t>
            </a:r>
          </a:p>
          <a:p>
            <a:pPr algn="just">
              <a:lnSpc>
                <a:spcPts val="3100"/>
              </a:lnSpc>
              <a:defRPr/>
            </a:pP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khẽ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!...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con,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nhàng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ts val="3100"/>
              </a:lnSpc>
              <a:defRPr/>
            </a:pP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24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ts val="3100"/>
              </a:lnSpc>
              <a:defRPr/>
            </a:pP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Gớm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chậm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phê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chết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càu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nhàu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ts val="3100"/>
              </a:lnSpc>
              <a:defRPr/>
            </a:pP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chậm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Lạch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lạch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!...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34014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165138" y="633414"/>
            <a:ext cx="0" cy="62245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5557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53"/>
          <p:cNvSpPr txBox="1">
            <a:spLocks noChangeArrowheads="1"/>
          </p:cNvSpPr>
          <p:nvPr/>
        </p:nvSpPr>
        <p:spPr bwMode="auto">
          <a:xfrm>
            <a:off x="9525000" y="4114801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" name="TextBox 14"/>
          <p:cNvSpPr txBox="1"/>
          <p:nvPr/>
        </p:nvSpPr>
        <p:spPr>
          <a:xfrm>
            <a:off x="4773706" y="776519"/>
            <a:ext cx="7116949" cy="5478423"/>
          </a:xfrm>
          <a:prstGeom prst="rect">
            <a:avLst/>
          </a:prstGeom>
          <a:ln>
            <a:solidFill>
              <a:srgbClr val="3D04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lnSpc>
                <a:spcPts val="3500"/>
              </a:lnSpc>
              <a:defRPr/>
            </a:pP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1: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sz="2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ts val="3500"/>
              </a:lnSpc>
              <a:defRPr/>
            </a:pP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pPr eaLnBrk="1" hangingPunct="1">
              <a:lnSpc>
                <a:spcPts val="3500"/>
              </a:lnSpc>
              <a:defRPr/>
            </a:pP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Mối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gữa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eaLnBrk="1" hangingPunct="1">
              <a:lnSpc>
                <a:spcPts val="3500"/>
              </a:lnSpc>
              <a:defRPr/>
            </a:pP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dung,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eaLnBrk="1" hangingPunct="1">
              <a:lnSpc>
                <a:spcPts val="3500"/>
              </a:lnSpc>
              <a:defRPr/>
            </a:pPr>
            <a:endParaRPr lang="en-US" sz="2600" dirty="0">
              <a:solidFill>
                <a:srgbClr val="3D04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ts val="3500"/>
              </a:lnSpc>
              <a:defRPr/>
            </a:pP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2: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endParaRPr lang="en-US" sz="2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ts val="3500"/>
              </a:lnSpc>
              <a:defRPr/>
            </a:pP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4.Tìm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gũi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pPr eaLnBrk="1" hangingPunct="1">
              <a:lnSpc>
                <a:spcPts val="3500"/>
              </a:lnSpc>
              <a:defRPr/>
            </a:pP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pPr eaLnBrk="1" hangingPunct="1">
              <a:lnSpc>
                <a:spcPts val="3500"/>
              </a:lnSpc>
              <a:defRPr/>
            </a:pP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6.Phương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33338" y="764803"/>
            <a:ext cx="491172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endParaRPr lang="en-US" sz="2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buNone/>
            </a:pP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124200" y="94148"/>
            <a:ext cx="7646894" cy="430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200" b="1" u="sng" dirty="0" err="1">
                <a:latin typeface="Times New Roman" panose="02020603050405020304" pitchFamily="18" charset="0"/>
              </a:rPr>
              <a:t>Tiết</a:t>
            </a:r>
            <a:r>
              <a:rPr lang="en-US" sz="2200" b="1" u="sng" dirty="0">
                <a:latin typeface="Times New Roman" panose="02020603050405020304" pitchFamily="18" charset="0"/>
              </a:rPr>
              <a:t> </a:t>
            </a:r>
            <a:r>
              <a:rPr lang="en-US" sz="2200" b="1" u="sng" dirty="0" smtClean="0">
                <a:latin typeface="Times New Roman" panose="02020603050405020304" pitchFamily="18" charset="0"/>
              </a:rPr>
              <a:t>36</a:t>
            </a:r>
            <a:r>
              <a:rPr lang="en-US" sz="2200" b="1" dirty="0" smtClean="0">
                <a:latin typeface="Times New Roman" panose="02020603050405020304" pitchFamily="18" charset="0"/>
              </a:rPr>
              <a:t>. </a:t>
            </a:r>
            <a:r>
              <a:rPr lang="en-US" sz="22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 </a:t>
            </a:r>
            <a:r>
              <a:rPr lang="en-US" sz="22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CÁCH NGÔN NGỮ SINH HOẠT</a:t>
            </a:r>
            <a:endParaRPr lang="en-US" sz="22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64777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773706" y="564777"/>
            <a:ext cx="0" cy="62376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5146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53"/>
          <p:cNvSpPr txBox="1">
            <a:spLocks noChangeArrowheads="1"/>
          </p:cNvSpPr>
          <p:nvPr/>
        </p:nvSpPr>
        <p:spPr bwMode="auto">
          <a:xfrm>
            <a:off x="9525000" y="4114801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" name="TextBox 14"/>
          <p:cNvSpPr txBox="1"/>
          <p:nvPr/>
        </p:nvSpPr>
        <p:spPr>
          <a:xfrm>
            <a:off x="4733364" y="874714"/>
            <a:ext cx="7355541" cy="4524315"/>
          </a:xfrm>
          <a:prstGeom prst="rect">
            <a:avLst/>
          </a:prstGeom>
          <a:ln>
            <a:solidFill>
              <a:srgbClr val="3D04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 1: NHIỆM VỤ 1</a:t>
            </a:r>
          </a:p>
          <a:p>
            <a:pPr algn="ctr" eaLnBrk="1" hangingPunct="1">
              <a:defRPr/>
            </a:pP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1,2,3</a:t>
            </a:r>
          </a:p>
          <a:p>
            <a:pPr algn="ctr" eaLnBrk="1" hangingPunct="1">
              <a:defRPr/>
            </a:pP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 2: NHIỆM VỤ 2</a:t>
            </a:r>
          </a:p>
          <a:p>
            <a:pPr algn="ctr" eaLnBrk="1" hangingPunct="1">
              <a:defRPr/>
            </a:pP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4,5,6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124200" y="94148"/>
            <a:ext cx="7646894" cy="430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200" b="1" u="sng" dirty="0" err="1">
                <a:latin typeface="Times New Roman" panose="02020603050405020304" pitchFamily="18" charset="0"/>
              </a:rPr>
              <a:t>Tiết</a:t>
            </a:r>
            <a:r>
              <a:rPr lang="en-US" sz="2200" b="1" u="sng" dirty="0">
                <a:latin typeface="Times New Roman" panose="02020603050405020304" pitchFamily="18" charset="0"/>
              </a:rPr>
              <a:t> </a:t>
            </a:r>
            <a:r>
              <a:rPr lang="en-US" sz="2200" b="1" u="sng" dirty="0" smtClean="0">
                <a:latin typeface="Times New Roman" panose="02020603050405020304" pitchFamily="18" charset="0"/>
              </a:rPr>
              <a:t>36</a:t>
            </a:r>
            <a:r>
              <a:rPr lang="en-US" sz="2200" b="1" dirty="0" smtClean="0">
                <a:latin typeface="Times New Roman" panose="02020603050405020304" pitchFamily="18" charset="0"/>
              </a:rPr>
              <a:t>. </a:t>
            </a:r>
            <a:r>
              <a:rPr lang="en-US" sz="22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 </a:t>
            </a:r>
            <a:r>
              <a:rPr lang="en-US" sz="22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CÁCH NGÔN NGỮ SINH HOẠT</a:t>
            </a:r>
            <a:endParaRPr lang="en-US" sz="22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0" y="564777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33339" y="764803"/>
            <a:ext cx="470002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endParaRPr lang="en-US" sz="2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buNone/>
            </a:pP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668367" y="525035"/>
            <a:ext cx="40342" cy="62932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3 Minutes timer (Đồng hồ đếm ngược 3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6784" y="2689411"/>
            <a:ext cx="3716992" cy="371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7146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53"/>
          <p:cNvSpPr txBox="1">
            <a:spLocks noChangeArrowheads="1"/>
          </p:cNvSpPr>
          <p:nvPr/>
        </p:nvSpPr>
        <p:spPr bwMode="auto">
          <a:xfrm>
            <a:off x="9525000" y="4114801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" name="TextBox 14"/>
          <p:cNvSpPr txBox="1"/>
          <p:nvPr/>
        </p:nvSpPr>
        <p:spPr>
          <a:xfrm>
            <a:off x="4979988" y="701715"/>
            <a:ext cx="7001341" cy="7294305"/>
          </a:xfrm>
          <a:prstGeom prst="rect">
            <a:avLst/>
          </a:prstGeom>
          <a:ln>
            <a:solidFill>
              <a:srgbClr val="3D04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rò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en-US" sz="3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36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3600" b="1" dirty="0" smtClean="0">
              <a:solidFill>
                <a:srgbClr val="3D04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defRPr/>
            </a:pP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3h,9h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12h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defRPr/>
            </a:pP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defRPr/>
            </a:pP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defRPr/>
            </a:pP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24200" y="94148"/>
            <a:ext cx="7646894" cy="430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200" b="1" u="sng" dirty="0" err="1">
                <a:latin typeface="Times New Roman" panose="02020603050405020304" pitchFamily="18" charset="0"/>
              </a:rPr>
              <a:t>Tiết</a:t>
            </a:r>
            <a:r>
              <a:rPr lang="en-US" sz="2200" b="1" u="sng" dirty="0">
                <a:latin typeface="Times New Roman" panose="02020603050405020304" pitchFamily="18" charset="0"/>
              </a:rPr>
              <a:t> </a:t>
            </a:r>
            <a:r>
              <a:rPr lang="en-US" sz="2200" b="1" u="sng" dirty="0" smtClean="0">
                <a:latin typeface="Times New Roman" panose="02020603050405020304" pitchFamily="18" charset="0"/>
              </a:rPr>
              <a:t>36</a:t>
            </a:r>
            <a:r>
              <a:rPr lang="en-US" sz="2200" b="1" dirty="0" smtClean="0">
                <a:latin typeface="Times New Roman" panose="02020603050405020304" pitchFamily="18" charset="0"/>
              </a:rPr>
              <a:t>. </a:t>
            </a:r>
            <a:r>
              <a:rPr lang="en-US" sz="22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 </a:t>
            </a:r>
            <a:r>
              <a:rPr lang="en-US" sz="22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CÁCH NGÔN NGỮ SINH HOẠT</a:t>
            </a:r>
            <a:endParaRPr lang="en-US" sz="22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564777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 descr="C:\Users\ASUS\Desktop\Gif0405_05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705" y="1749619"/>
            <a:ext cx="3074895" cy="14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33338" y="764803"/>
            <a:ext cx="491172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endParaRPr lang="en-US" sz="2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buNone/>
            </a:pP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1 min Countdown Timer - Nh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858" y="2473374"/>
            <a:ext cx="3133166" cy="361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773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53"/>
          <p:cNvSpPr txBox="1">
            <a:spLocks noChangeArrowheads="1"/>
          </p:cNvSpPr>
          <p:nvPr/>
        </p:nvSpPr>
        <p:spPr bwMode="auto">
          <a:xfrm>
            <a:off x="9525000" y="4114801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" name="TextBox 14"/>
          <p:cNvSpPr txBox="1"/>
          <p:nvPr/>
        </p:nvSpPr>
        <p:spPr>
          <a:xfrm>
            <a:off x="4545106" y="874714"/>
            <a:ext cx="7503459" cy="2862322"/>
          </a:xfrm>
          <a:prstGeom prst="rect">
            <a:avLst/>
          </a:prstGeom>
          <a:ln>
            <a:solidFill>
              <a:srgbClr val="3D04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1,2,3.</a:t>
            </a:r>
          </a:p>
          <a:p>
            <a:pPr algn="just" eaLnBrk="1" hangingPunct="1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4,5,6.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124200" y="94148"/>
            <a:ext cx="7646894" cy="430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200" b="1" u="sng" dirty="0" err="1">
                <a:latin typeface="Times New Roman" panose="02020603050405020304" pitchFamily="18" charset="0"/>
              </a:rPr>
              <a:t>Tiết</a:t>
            </a:r>
            <a:r>
              <a:rPr lang="en-US" sz="2200" b="1" u="sng" dirty="0">
                <a:latin typeface="Times New Roman" panose="02020603050405020304" pitchFamily="18" charset="0"/>
              </a:rPr>
              <a:t> </a:t>
            </a:r>
            <a:r>
              <a:rPr lang="en-US" sz="2200" b="1" u="sng" dirty="0" smtClean="0">
                <a:latin typeface="Times New Roman" panose="02020603050405020304" pitchFamily="18" charset="0"/>
              </a:rPr>
              <a:t>36</a:t>
            </a:r>
            <a:r>
              <a:rPr lang="en-US" sz="2200" b="1" dirty="0" smtClean="0">
                <a:latin typeface="Times New Roman" panose="02020603050405020304" pitchFamily="18" charset="0"/>
              </a:rPr>
              <a:t>. </a:t>
            </a:r>
            <a:r>
              <a:rPr lang="en-US" sz="22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 </a:t>
            </a:r>
            <a:r>
              <a:rPr lang="en-US" sz="22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CÁCH NGÔN NGỮ SINH HOẠT</a:t>
            </a:r>
            <a:endParaRPr lang="en-US" sz="22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564777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33338" y="764803"/>
            <a:ext cx="491172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endParaRPr lang="en-US" sz="2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buNone/>
            </a:pP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518212" y="604520"/>
            <a:ext cx="26894" cy="61990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3 Minutes timer (Đồng hồ đếm ngược 3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212" y="2305875"/>
            <a:ext cx="3455894" cy="354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021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67200" y="-80963"/>
            <a:ext cx="3862388" cy="4921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sz="2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6247792"/>
              </p:ext>
            </p:extLst>
          </p:nvPr>
        </p:nvGraphicFramePr>
        <p:xfrm>
          <a:off x="134471" y="414338"/>
          <a:ext cx="11712388" cy="5670549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374756"/>
                <a:gridCol w="8337632"/>
              </a:tblGrid>
              <a:tr h="762169">
                <a:tc>
                  <a:txBody>
                    <a:bodyPr/>
                    <a:lstStyle/>
                    <a:p>
                      <a:endParaRPr lang="en-US" sz="22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endParaRPr lang="en-US" sz="2200" dirty="0" smtClean="0"/>
                    </a:p>
                    <a:p>
                      <a:pPr>
                        <a:buFontTx/>
                        <a:buNone/>
                      </a:pPr>
                      <a:endParaRPr lang="en-US" sz="2200" b="1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6804">
                <a:tc>
                  <a:txBody>
                    <a:bodyPr/>
                    <a:lstStyle/>
                    <a:p>
                      <a:endParaRPr lang="en-US" sz="22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6804">
                <a:tc>
                  <a:txBody>
                    <a:bodyPr/>
                    <a:lstStyle/>
                    <a:p>
                      <a:endParaRPr lang="en-US" sz="22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6804">
                <a:tc>
                  <a:txBody>
                    <a:bodyPr/>
                    <a:lstStyle/>
                    <a:p>
                      <a:endParaRPr lang="en-US" sz="22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6804">
                <a:tc>
                  <a:txBody>
                    <a:bodyPr/>
                    <a:lstStyle/>
                    <a:p>
                      <a:endParaRPr lang="en-US" sz="22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74360">
                <a:tc>
                  <a:txBody>
                    <a:bodyPr/>
                    <a:lstStyle/>
                    <a:p>
                      <a:endParaRPr lang="en-US" sz="2200" dirty="0" smtClean="0"/>
                    </a:p>
                    <a:p>
                      <a:endParaRPr lang="en-US" sz="2200" b="1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endParaRPr lang="en-US" sz="2200" baseline="0" dirty="0" smtClean="0"/>
                    </a:p>
                    <a:p>
                      <a:pPr>
                        <a:buFontTx/>
                        <a:buNone/>
                      </a:pPr>
                      <a:endParaRPr lang="en-US" sz="2200" baseline="0" dirty="0" smtClean="0"/>
                    </a:p>
                    <a:p>
                      <a:pPr>
                        <a:buFontTx/>
                        <a:buNone/>
                      </a:pPr>
                      <a:endParaRPr lang="en-US" sz="2200" baseline="0" dirty="0" smtClean="0"/>
                    </a:p>
                    <a:p>
                      <a:pPr>
                        <a:buFontTx/>
                        <a:buNone/>
                      </a:pPr>
                      <a:endParaRPr lang="en-US" sz="2200" baseline="0" dirty="0" smtClean="0"/>
                    </a:p>
                    <a:p>
                      <a:pPr>
                        <a:buFontTx/>
                        <a:buNone/>
                      </a:pPr>
                      <a:endParaRPr lang="en-US" sz="2200" baseline="0" dirty="0" smtClean="0"/>
                    </a:p>
                    <a:p>
                      <a:pPr>
                        <a:buFontTx/>
                        <a:buNone/>
                      </a:pPr>
                      <a:endParaRPr lang="en-US" sz="2200" baseline="0" dirty="0" smtClean="0"/>
                    </a:p>
                    <a:p>
                      <a:pPr>
                        <a:buFontTx/>
                        <a:buNone/>
                      </a:pPr>
                      <a:endParaRPr lang="en-US" sz="2200" baseline="0" dirty="0" smtClean="0"/>
                    </a:p>
                    <a:p>
                      <a:pPr>
                        <a:buFontTx/>
                        <a:buNone/>
                      </a:pPr>
                      <a:endParaRPr lang="en-US" sz="2200" b="1" i="0" baseline="0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6804">
                <a:tc>
                  <a:txBody>
                    <a:bodyPr/>
                    <a:lstStyle/>
                    <a:p>
                      <a:endParaRPr lang="en-US" sz="22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011705" y="464297"/>
            <a:ext cx="4540623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sz="26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6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6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6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6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2600" dirty="0">
              <a:solidFill>
                <a:srgbClr val="3D04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600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6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6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6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6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en-US" sz="26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250391" y="1919474"/>
            <a:ext cx="770404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7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en-US" sz="27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sz="27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27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7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27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7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7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27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endParaRPr lang="en-US" sz="2700" b="1" dirty="0">
              <a:solidFill>
                <a:srgbClr val="3D04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250391" y="3277394"/>
            <a:ext cx="3176588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7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7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7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7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700" b="1" dirty="0">
              <a:solidFill>
                <a:srgbClr val="3D04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267199" y="4148535"/>
            <a:ext cx="523987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7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7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7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7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7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7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endParaRPr lang="en-US" sz="2700" b="1" dirty="0">
              <a:solidFill>
                <a:srgbClr val="3D04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267200" y="5021263"/>
            <a:ext cx="44196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7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700" b="1" dirty="0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700" b="1" dirty="0" err="1">
                <a:solidFill>
                  <a:srgbClr val="3D0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endParaRPr lang="en-US" sz="2700" b="1" dirty="0">
              <a:solidFill>
                <a:srgbClr val="3D04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05" name="TextBox 14"/>
          <p:cNvSpPr txBox="1">
            <a:spLocks noChangeArrowheads="1"/>
          </p:cNvSpPr>
          <p:nvPr/>
        </p:nvSpPr>
        <p:spPr bwMode="auto">
          <a:xfrm>
            <a:off x="510988" y="1089212"/>
            <a:ext cx="375621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2600" b="1" dirty="0"/>
          </a:p>
        </p:txBody>
      </p:sp>
      <p:sp>
        <p:nvSpPr>
          <p:cNvPr id="7206" name="TextBox 15"/>
          <p:cNvSpPr txBox="1">
            <a:spLocks noChangeArrowheads="1"/>
          </p:cNvSpPr>
          <p:nvPr/>
        </p:nvSpPr>
        <p:spPr bwMode="auto">
          <a:xfrm>
            <a:off x="516732" y="1965830"/>
            <a:ext cx="28765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2700" dirty="0"/>
          </a:p>
        </p:txBody>
      </p:sp>
      <p:sp>
        <p:nvSpPr>
          <p:cNvPr id="7207" name="TextBox 16"/>
          <p:cNvSpPr txBox="1">
            <a:spLocks noChangeArrowheads="1"/>
          </p:cNvSpPr>
          <p:nvPr/>
        </p:nvSpPr>
        <p:spPr bwMode="auto">
          <a:xfrm>
            <a:off x="510988" y="3289301"/>
            <a:ext cx="3224212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2700" dirty="0"/>
          </a:p>
        </p:txBody>
      </p:sp>
      <p:sp>
        <p:nvSpPr>
          <p:cNvPr id="7208" name="TextBox 17"/>
          <p:cNvSpPr txBox="1">
            <a:spLocks noChangeArrowheads="1"/>
          </p:cNvSpPr>
          <p:nvPr/>
        </p:nvSpPr>
        <p:spPr bwMode="auto">
          <a:xfrm>
            <a:off x="510988" y="4181476"/>
            <a:ext cx="32004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2700" dirty="0"/>
          </a:p>
        </p:txBody>
      </p:sp>
      <p:sp>
        <p:nvSpPr>
          <p:cNvPr id="7209" name="TextBox 18"/>
          <p:cNvSpPr txBox="1">
            <a:spLocks noChangeArrowheads="1"/>
          </p:cNvSpPr>
          <p:nvPr/>
        </p:nvSpPr>
        <p:spPr bwMode="auto">
          <a:xfrm>
            <a:off x="510988" y="5026773"/>
            <a:ext cx="31194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94437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1" grpId="0"/>
      <p:bldP spid="7205" grpId="0"/>
      <p:bldP spid="7206" grpId="0"/>
      <p:bldP spid="7207" grpId="0"/>
      <p:bldP spid="7208" grpId="0"/>
      <p:bldP spid="720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</TotalTime>
  <Words>2565</Words>
  <Application>Microsoft Office PowerPoint</Application>
  <PresentationFormat>Widescreen</PresentationFormat>
  <Paragraphs>261</Paragraphs>
  <Slides>23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ＭＳ Ｐゴシック</vt:lpstr>
      <vt:lpstr>宋体</vt:lpstr>
      <vt:lpstr>.VnTime</vt:lpstr>
      <vt:lpstr>Arial</vt:lpstr>
      <vt:lpstr>Calibri</vt:lpstr>
      <vt:lpstr>Calibri Light</vt:lpstr>
      <vt:lpstr>Times New Roman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LinhThao</dc:creator>
  <cp:lastModifiedBy>LinhThao</cp:lastModifiedBy>
  <cp:revision>93</cp:revision>
  <dcterms:created xsi:type="dcterms:W3CDTF">2019-11-17T13:31:59Z</dcterms:created>
  <dcterms:modified xsi:type="dcterms:W3CDTF">2019-11-23T15:37:56Z</dcterms:modified>
</cp:coreProperties>
</file>