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81" r:id="rId2"/>
    <p:sldId id="261" r:id="rId3"/>
    <p:sldId id="282" r:id="rId4"/>
    <p:sldId id="260" r:id="rId5"/>
    <p:sldId id="259" r:id="rId6"/>
    <p:sldId id="258" r:id="rId7"/>
    <p:sldId id="283" r:id="rId8"/>
    <p:sldId id="284" r:id="rId9"/>
    <p:sldId id="257" r:id="rId10"/>
    <p:sldId id="286" r:id="rId11"/>
    <p:sldId id="285" r:id="rId12"/>
    <p:sldId id="262" r:id="rId13"/>
    <p:sldId id="287" r:id="rId14"/>
    <p:sldId id="263" r:id="rId15"/>
    <p:sldId id="288" r:id="rId16"/>
    <p:sldId id="289" r:id="rId17"/>
    <p:sldId id="290" r:id="rId18"/>
    <p:sldId id="291" r:id="rId19"/>
    <p:sldId id="265" r:id="rId20"/>
    <p:sldId id="269" r:id="rId21"/>
    <p:sldId id="292" r:id="rId22"/>
    <p:sldId id="293" r:id="rId23"/>
    <p:sldId id="294" r:id="rId24"/>
    <p:sldId id="271" r:id="rId25"/>
    <p:sldId id="295" r:id="rId26"/>
    <p:sldId id="279" r:id="rId27"/>
    <p:sldId id="280" r:id="rId28"/>
  </p:sldIdLst>
  <p:sldSz cx="10972800" cy="6858000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4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846" y="72"/>
      </p:cViewPr>
      <p:guideLst>
        <p:guide orient="horz" pos="2160"/>
        <p:guide pos="34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70FB386-80F8-440A-8B2E-EE5D013F902B}" type="doc">
      <dgm:prSet loTypeId="urn:microsoft.com/office/officeart/2005/8/layout/list1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782AE585-5A68-4B79-9BE9-625BE1C3E60E}">
      <dgm:prSet phldrT="[Text]" custT="1"/>
      <dgm:spPr/>
      <dgm:t>
        <a:bodyPr/>
        <a:lstStyle/>
        <a:p>
          <a:r>
            <a:rPr lang="en-US" sz="3200" b="1" dirty="0">
              <a:solidFill>
                <a:schemeClr val="tx1"/>
              </a:solidFill>
            </a:rPr>
            <a:t>I. ĐA DẠNG NẤM</a:t>
          </a:r>
        </a:p>
      </dgm:t>
    </dgm:pt>
    <dgm:pt modelId="{FA5863C7-BFDC-4098-B800-5B29C2C5482D}" type="parTrans" cxnId="{087D0192-F6FD-4F21-B15C-D9F63D3C1AF0}">
      <dgm:prSet/>
      <dgm:spPr/>
      <dgm:t>
        <a:bodyPr/>
        <a:lstStyle/>
        <a:p>
          <a:endParaRPr lang="en-US"/>
        </a:p>
      </dgm:t>
    </dgm:pt>
    <dgm:pt modelId="{C7F82993-77D5-49EF-B509-B2EDCDBEFE76}" type="sibTrans" cxnId="{087D0192-F6FD-4F21-B15C-D9F63D3C1AF0}">
      <dgm:prSet/>
      <dgm:spPr/>
      <dgm:t>
        <a:bodyPr/>
        <a:lstStyle/>
        <a:p>
          <a:endParaRPr lang="en-US"/>
        </a:p>
      </dgm:t>
    </dgm:pt>
    <dgm:pt modelId="{2D2AEC59-9663-43AE-B6A4-F9DA690FDE97}">
      <dgm:prSet phldrT="[Text]" custT="1"/>
      <dgm:spPr/>
      <dgm:t>
        <a:bodyPr/>
        <a:lstStyle/>
        <a:p>
          <a:r>
            <a:rPr lang="en-US" sz="3200" b="1" dirty="0">
              <a:solidFill>
                <a:schemeClr val="tx1"/>
              </a:solidFill>
            </a:rPr>
            <a:t>II. VAI TRÒ CỦA NẤM</a:t>
          </a:r>
        </a:p>
      </dgm:t>
    </dgm:pt>
    <dgm:pt modelId="{6EEAB2C4-BC77-4A23-B796-0163851C9EA1}" type="parTrans" cxnId="{251C17A7-4B29-4485-AE57-F3A88AA7ED3E}">
      <dgm:prSet/>
      <dgm:spPr/>
      <dgm:t>
        <a:bodyPr/>
        <a:lstStyle/>
        <a:p>
          <a:endParaRPr lang="en-US"/>
        </a:p>
      </dgm:t>
    </dgm:pt>
    <dgm:pt modelId="{D3629971-426C-4270-838A-09DD8B738B4C}" type="sibTrans" cxnId="{251C17A7-4B29-4485-AE57-F3A88AA7ED3E}">
      <dgm:prSet/>
      <dgm:spPr/>
      <dgm:t>
        <a:bodyPr/>
        <a:lstStyle/>
        <a:p>
          <a:endParaRPr lang="en-US"/>
        </a:p>
      </dgm:t>
    </dgm:pt>
    <dgm:pt modelId="{5350FBD4-57AE-473E-9D0E-ABBFEECFAE8A}">
      <dgm:prSet phldrT="[Text]" custT="1"/>
      <dgm:spPr/>
      <dgm:t>
        <a:bodyPr/>
        <a:lstStyle/>
        <a:p>
          <a:r>
            <a:rPr lang="en-US" sz="3200" b="1" dirty="0">
              <a:solidFill>
                <a:schemeClr val="tx1"/>
              </a:solidFill>
            </a:rPr>
            <a:t>III. MỘT SỐ BỆNH DO NẤM</a:t>
          </a:r>
        </a:p>
      </dgm:t>
    </dgm:pt>
    <dgm:pt modelId="{4079FEAB-6469-4005-B580-48B371659580}" type="parTrans" cxnId="{BA2E9A4C-643E-4B49-8792-EFAEA8B1D584}">
      <dgm:prSet/>
      <dgm:spPr/>
      <dgm:t>
        <a:bodyPr/>
        <a:lstStyle/>
        <a:p>
          <a:endParaRPr lang="en-US"/>
        </a:p>
      </dgm:t>
    </dgm:pt>
    <dgm:pt modelId="{5638F977-3A36-4D66-895A-40A9465466ED}" type="sibTrans" cxnId="{BA2E9A4C-643E-4B49-8792-EFAEA8B1D584}">
      <dgm:prSet/>
      <dgm:spPr/>
      <dgm:t>
        <a:bodyPr/>
        <a:lstStyle/>
        <a:p>
          <a:endParaRPr lang="en-US"/>
        </a:p>
      </dgm:t>
    </dgm:pt>
    <dgm:pt modelId="{32AB1B9D-07A8-40FC-AFF2-804D93CAA172}" type="pres">
      <dgm:prSet presAssocID="{370FB386-80F8-440A-8B2E-EE5D013F902B}" presName="linear" presStyleCnt="0">
        <dgm:presLayoutVars>
          <dgm:dir/>
          <dgm:animLvl val="lvl"/>
          <dgm:resizeHandles val="exact"/>
        </dgm:presLayoutVars>
      </dgm:prSet>
      <dgm:spPr/>
    </dgm:pt>
    <dgm:pt modelId="{CFB142F3-B3B4-4837-B0FE-0F638A11512B}" type="pres">
      <dgm:prSet presAssocID="{782AE585-5A68-4B79-9BE9-625BE1C3E60E}" presName="parentLin" presStyleCnt="0"/>
      <dgm:spPr/>
    </dgm:pt>
    <dgm:pt modelId="{A2907793-4364-4CED-8076-85442D9E3A06}" type="pres">
      <dgm:prSet presAssocID="{782AE585-5A68-4B79-9BE9-625BE1C3E60E}" presName="parentLeftMargin" presStyleLbl="node1" presStyleIdx="0" presStyleCnt="3"/>
      <dgm:spPr/>
    </dgm:pt>
    <dgm:pt modelId="{FE64D251-BEED-4B81-B44A-E2E0A0FB42A3}" type="pres">
      <dgm:prSet presAssocID="{782AE585-5A68-4B79-9BE9-625BE1C3E60E}" presName="parentText" presStyleLbl="node1" presStyleIdx="0" presStyleCnt="3" custScaleX="133752">
        <dgm:presLayoutVars>
          <dgm:chMax val="0"/>
          <dgm:bulletEnabled val="1"/>
        </dgm:presLayoutVars>
      </dgm:prSet>
      <dgm:spPr/>
    </dgm:pt>
    <dgm:pt modelId="{1C190E34-DD93-4A37-9E02-80A3FEEF30B8}" type="pres">
      <dgm:prSet presAssocID="{782AE585-5A68-4B79-9BE9-625BE1C3E60E}" presName="negativeSpace" presStyleCnt="0"/>
      <dgm:spPr/>
    </dgm:pt>
    <dgm:pt modelId="{A7A667A2-4D0B-4A81-A64A-585501B50DD7}" type="pres">
      <dgm:prSet presAssocID="{782AE585-5A68-4B79-9BE9-625BE1C3E60E}" presName="childText" presStyleLbl="conFgAcc1" presStyleIdx="0" presStyleCnt="3" custLinFactNeighborY="-25454">
        <dgm:presLayoutVars>
          <dgm:bulletEnabled val="1"/>
        </dgm:presLayoutVars>
      </dgm:prSet>
      <dgm:spPr/>
    </dgm:pt>
    <dgm:pt modelId="{F3272EFD-5B0F-468A-9732-13C99C2102C3}" type="pres">
      <dgm:prSet presAssocID="{C7F82993-77D5-49EF-B509-B2EDCDBEFE76}" presName="spaceBetweenRectangles" presStyleCnt="0"/>
      <dgm:spPr/>
    </dgm:pt>
    <dgm:pt modelId="{5DDF2BCE-FCB6-4B34-A404-68D147852BC5}" type="pres">
      <dgm:prSet presAssocID="{2D2AEC59-9663-43AE-B6A4-F9DA690FDE97}" presName="parentLin" presStyleCnt="0"/>
      <dgm:spPr/>
    </dgm:pt>
    <dgm:pt modelId="{86AA6E1C-DA1E-4CBD-B6C5-02DE83D08406}" type="pres">
      <dgm:prSet presAssocID="{2D2AEC59-9663-43AE-B6A4-F9DA690FDE97}" presName="parentLeftMargin" presStyleLbl="node1" presStyleIdx="0" presStyleCnt="3"/>
      <dgm:spPr/>
    </dgm:pt>
    <dgm:pt modelId="{1968CC19-8F0C-4841-93D5-A9A4D398E8CD}" type="pres">
      <dgm:prSet presAssocID="{2D2AEC59-9663-43AE-B6A4-F9DA690FDE97}" presName="parentText" presStyleLbl="node1" presStyleIdx="1" presStyleCnt="3" custScaleX="133752">
        <dgm:presLayoutVars>
          <dgm:chMax val="0"/>
          <dgm:bulletEnabled val="1"/>
        </dgm:presLayoutVars>
      </dgm:prSet>
      <dgm:spPr/>
    </dgm:pt>
    <dgm:pt modelId="{98F05139-A263-4150-81C2-F94D1030EDF7}" type="pres">
      <dgm:prSet presAssocID="{2D2AEC59-9663-43AE-B6A4-F9DA690FDE97}" presName="negativeSpace" presStyleCnt="0"/>
      <dgm:spPr/>
    </dgm:pt>
    <dgm:pt modelId="{122620D4-9702-40D2-B18F-27754A4EC27C}" type="pres">
      <dgm:prSet presAssocID="{2D2AEC59-9663-43AE-B6A4-F9DA690FDE97}" presName="childText" presStyleLbl="conFgAcc1" presStyleIdx="1" presStyleCnt="3">
        <dgm:presLayoutVars>
          <dgm:bulletEnabled val="1"/>
        </dgm:presLayoutVars>
      </dgm:prSet>
      <dgm:spPr/>
    </dgm:pt>
    <dgm:pt modelId="{F0000908-D96E-44B9-B298-72620F184366}" type="pres">
      <dgm:prSet presAssocID="{D3629971-426C-4270-838A-09DD8B738B4C}" presName="spaceBetweenRectangles" presStyleCnt="0"/>
      <dgm:spPr/>
    </dgm:pt>
    <dgm:pt modelId="{8B01CB26-8D8A-4EF4-AFF4-505BD860052D}" type="pres">
      <dgm:prSet presAssocID="{5350FBD4-57AE-473E-9D0E-ABBFEECFAE8A}" presName="parentLin" presStyleCnt="0"/>
      <dgm:spPr/>
    </dgm:pt>
    <dgm:pt modelId="{F881BAE7-C368-446B-883C-A50442D14AFA}" type="pres">
      <dgm:prSet presAssocID="{5350FBD4-57AE-473E-9D0E-ABBFEECFAE8A}" presName="parentLeftMargin" presStyleLbl="node1" presStyleIdx="1" presStyleCnt="3"/>
      <dgm:spPr/>
    </dgm:pt>
    <dgm:pt modelId="{38CA62B9-1A22-4CD4-ABF0-8CE18806AEF6}" type="pres">
      <dgm:prSet presAssocID="{5350FBD4-57AE-473E-9D0E-ABBFEECFAE8A}" presName="parentText" presStyleLbl="node1" presStyleIdx="2" presStyleCnt="3" custScaleX="133752">
        <dgm:presLayoutVars>
          <dgm:chMax val="0"/>
          <dgm:bulletEnabled val="1"/>
        </dgm:presLayoutVars>
      </dgm:prSet>
      <dgm:spPr/>
    </dgm:pt>
    <dgm:pt modelId="{47668DAF-E62A-4B4B-A430-CD28A9AD0E7E}" type="pres">
      <dgm:prSet presAssocID="{5350FBD4-57AE-473E-9D0E-ABBFEECFAE8A}" presName="negativeSpace" presStyleCnt="0"/>
      <dgm:spPr/>
    </dgm:pt>
    <dgm:pt modelId="{9B0E1A0D-DDAA-416E-B1D9-441E4BC141BC}" type="pres">
      <dgm:prSet presAssocID="{5350FBD4-57AE-473E-9D0E-ABBFEECFAE8A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9B24AA0A-C1E5-448A-828F-1F9F84D67445}" type="presOf" srcId="{2D2AEC59-9663-43AE-B6A4-F9DA690FDE97}" destId="{1968CC19-8F0C-4841-93D5-A9A4D398E8CD}" srcOrd="1" destOrd="0" presId="urn:microsoft.com/office/officeart/2005/8/layout/list1"/>
    <dgm:cxn modelId="{81F7EA39-88C3-47EE-B3FC-0FBCF8D370DE}" type="presOf" srcId="{782AE585-5A68-4B79-9BE9-625BE1C3E60E}" destId="{A2907793-4364-4CED-8076-85442D9E3A06}" srcOrd="0" destOrd="0" presId="urn:microsoft.com/office/officeart/2005/8/layout/list1"/>
    <dgm:cxn modelId="{A734A13E-A66D-48FB-875D-AD545BA1F445}" type="presOf" srcId="{5350FBD4-57AE-473E-9D0E-ABBFEECFAE8A}" destId="{F881BAE7-C368-446B-883C-A50442D14AFA}" srcOrd="0" destOrd="0" presId="urn:microsoft.com/office/officeart/2005/8/layout/list1"/>
    <dgm:cxn modelId="{EDE94348-2960-420A-9C13-7AC87C14734E}" type="presOf" srcId="{5350FBD4-57AE-473E-9D0E-ABBFEECFAE8A}" destId="{38CA62B9-1A22-4CD4-ABF0-8CE18806AEF6}" srcOrd="1" destOrd="0" presId="urn:microsoft.com/office/officeart/2005/8/layout/list1"/>
    <dgm:cxn modelId="{BA2E9A4C-643E-4B49-8792-EFAEA8B1D584}" srcId="{370FB386-80F8-440A-8B2E-EE5D013F902B}" destId="{5350FBD4-57AE-473E-9D0E-ABBFEECFAE8A}" srcOrd="2" destOrd="0" parTransId="{4079FEAB-6469-4005-B580-48B371659580}" sibTransId="{5638F977-3A36-4D66-895A-40A9465466ED}"/>
    <dgm:cxn modelId="{7831C657-818B-4AF1-A109-5EE8C00154AA}" type="presOf" srcId="{782AE585-5A68-4B79-9BE9-625BE1C3E60E}" destId="{FE64D251-BEED-4B81-B44A-E2E0A0FB42A3}" srcOrd="1" destOrd="0" presId="urn:microsoft.com/office/officeart/2005/8/layout/list1"/>
    <dgm:cxn modelId="{087D0192-F6FD-4F21-B15C-D9F63D3C1AF0}" srcId="{370FB386-80F8-440A-8B2E-EE5D013F902B}" destId="{782AE585-5A68-4B79-9BE9-625BE1C3E60E}" srcOrd="0" destOrd="0" parTransId="{FA5863C7-BFDC-4098-B800-5B29C2C5482D}" sibTransId="{C7F82993-77D5-49EF-B509-B2EDCDBEFE76}"/>
    <dgm:cxn modelId="{251C17A7-4B29-4485-AE57-F3A88AA7ED3E}" srcId="{370FB386-80F8-440A-8B2E-EE5D013F902B}" destId="{2D2AEC59-9663-43AE-B6A4-F9DA690FDE97}" srcOrd="1" destOrd="0" parTransId="{6EEAB2C4-BC77-4A23-B796-0163851C9EA1}" sibTransId="{D3629971-426C-4270-838A-09DD8B738B4C}"/>
    <dgm:cxn modelId="{A2A3A1C6-2D05-4BD9-9965-DAA91C433740}" type="presOf" srcId="{370FB386-80F8-440A-8B2E-EE5D013F902B}" destId="{32AB1B9D-07A8-40FC-AFF2-804D93CAA172}" srcOrd="0" destOrd="0" presId="urn:microsoft.com/office/officeart/2005/8/layout/list1"/>
    <dgm:cxn modelId="{70025FEB-89C9-4806-8C49-0E312FFA4CA0}" type="presOf" srcId="{2D2AEC59-9663-43AE-B6A4-F9DA690FDE97}" destId="{86AA6E1C-DA1E-4CBD-B6C5-02DE83D08406}" srcOrd="0" destOrd="0" presId="urn:microsoft.com/office/officeart/2005/8/layout/list1"/>
    <dgm:cxn modelId="{202A3F93-07D5-4167-9792-6A215E418943}" type="presParOf" srcId="{32AB1B9D-07A8-40FC-AFF2-804D93CAA172}" destId="{CFB142F3-B3B4-4837-B0FE-0F638A11512B}" srcOrd="0" destOrd="0" presId="urn:microsoft.com/office/officeart/2005/8/layout/list1"/>
    <dgm:cxn modelId="{12340AEC-1E61-4650-A917-CB8DE2664BE5}" type="presParOf" srcId="{CFB142F3-B3B4-4837-B0FE-0F638A11512B}" destId="{A2907793-4364-4CED-8076-85442D9E3A06}" srcOrd="0" destOrd="0" presId="urn:microsoft.com/office/officeart/2005/8/layout/list1"/>
    <dgm:cxn modelId="{11E06692-8B52-4166-A138-3F8AC2559AD3}" type="presParOf" srcId="{CFB142F3-B3B4-4837-B0FE-0F638A11512B}" destId="{FE64D251-BEED-4B81-B44A-E2E0A0FB42A3}" srcOrd="1" destOrd="0" presId="urn:microsoft.com/office/officeart/2005/8/layout/list1"/>
    <dgm:cxn modelId="{03BC194A-1CB7-49C9-8A50-CC58E8AEF881}" type="presParOf" srcId="{32AB1B9D-07A8-40FC-AFF2-804D93CAA172}" destId="{1C190E34-DD93-4A37-9E02-80A3FEEF30B8}" srcOrd="1" destOrd="0" presId="urn:microsoft.com/office/officeart/2005/8/layout/list1"/>
    <dgm:cxn modelId="{03BCAD6A-CB6C-44B4-A5F9-D9BECFEAA622}" type="presParOf" srcId="{32AB1B9D-07A8-40FC-AFF2-804D93CAA172}" destId="{A7A667A2-4D0B-4A81-A64A-585501B50DD7}" srcOrd="2" destOrd="0" presId="urn:microsoft.com/office/officeart/2005/8/layout/list1"/>
    <dgm:cxn modelId="{21F18060-3F0A-4739-BDA2-9888A5648ED7}" type="presParOf" srcId="{32AB1B9D-07A8-40FC-AFF2-804D93CAA172}" destId="{F3272EFD-5B0F-468A-9732-13C99C2102C3}" srcOrd="3" destOrd="0" presId="urn:microsoft.com/office/officeart/2005/8/layout/list1"/>
    <dgm:cxn modelId="{5D587725-24B2-4605-BF14-E6E0DBAFE15E}" type="presParOf" srcId="{32AB1B9D-07A8-40FC-AFF2-804D93CAA172}" destId="{5DDF2BCE-FCB6-4B34-A404-68D147852BC5}" srcOrd="4" destOrd="0" presId="urn:microsoft.com/office/officeart/2005/8/layout/list1"/>
    <dgm:cxn modelId="{7D023899-ABA2-4C89-9B8B-C17791EC9F32}" type="presParOf" srcId="{5DDF2BCE-FCB6-4B34-A404-68D147852BC5}" destId="{86AA6E1C-DA1E-4CBD-B6C5-02DE83D08406}" srcOrd="0" destOrd="0" presId="urn:microsoft.com/office/officeart/2005/8/layout/list1"/>
    <dgm:cxn modelId="{C18E678D-E296-4941-B8D1-EA1EBE656EEB}" type="presParOf" srcId="{5DDF2BCE-FCB6-4B34-A404-68D147852BC5}" destId="{1968CC19-8F0C-4841-93D5-A9A4D398E8CD}" srcOrd="1" destOrd="0" presId="urn:microsoft.com/office/officeart/2005/8/layout/list1"/>
    <dgm:cxn modelId="{4F06AAC7-9A4D-4D7D-BE76-71B520D991FD}" type="presParOf" srcId="{32AB1B9D-07A8-40FC-AFF2-804D93CAA172}" destId="{98F05139-A263-4150-81C2-F94D1030EDF7}" srcOrd="5" destOrd="0" presId="urn:microsoft.com/office/officeart/2005/8/layout/list1"/>
    <dgm:cxn modelId="{1D16FA42-8044-45C9-9020-CB11840B8565}" type="presParOf" srcId="{32AB1B9D-07A8-40FC-AFF2-804D93CAA172}" destId="{122620D4-9702-40D2-B18F-27754A4EC27C}" srcOrd="6" destOrd="0" presId="urn:microsoft.com/office/officeart/2005/8/layout/list1"/>
    <dgm:cxn modelId="{6DF0F5B7-AA3E-4525-B153-D2C35BBEAF2A}" type="presParOf" srcId="{32AB1B9D-07A8-40FC-AFF2-804D93CAA172}" destId="{F0000908-D96E-44B9-B298-72620F184366}" srcOrd="7" destOrd="0" presId="urn:microsoft.com/office/officeart/2005/8/layout/list1"/>
    <dgm:cxn modelId="{9A78A984-53BF-4338-844A-793C6DB78E73}" type="presParOf" srcId="{32AB1B9D-07A8-40FC-AFF2-804D93CAA172}" destId="{8B01CB26-8D8A-4EF4-AFF4-505BD860052D}" srcOrd="8" destOrd="0" presId="urn:microsoft.com/office/officeart/2005/8/layout/list1"/>
    <dgm:cxn modelId="{83D658B5-5CB6-4855-B75B-A75E0F0A3764}" type="presParOf" srcId="{8B01CB26-8D8A-4EF4-AFF4-505BD860052D}" destId="{F881BAE7-C368-446B-883C-A50442D14AFA}" srcOrd="0" destOrd="0" presId="urn:microsoft.com/office/officeart/2005/8/layout/list1"/>
    <dgm:cxn modelId="{C830DC0C-1692-41E8-A6EB-09FA4E6D729A}" type="presParOf" srcId="{8B01CB26-8D8A-4EF4-AFF4-505BD860052D}" destId="{38CA62B9-1A22-4CD4-ABF0-8CE18806AEF6}" srcOrd="1" destOrd="0" presId="urn:microsoft.com/office/officeart/2005/8/layout/list1"/>
    <dgm:cxn modelId="{D81AB01E-3837-42AF-B295-FDE910CFB7F7}" type="presParOf" srcId="{32AB1B9D-07A8-40FC-AFF2-804D93CAA172}" destId="{47668DAF-E62A-4B4B-A430-CD28A9AD0E7E}" srcOrd="9" destOrd="0" presId="urn:microsoft.com/office/officeart/2005/8/layout/list1"/>
    <dgm:cxn modelId="{22145090-90FE-4604-9E6D-8F5EF7D4D9E5}" type="presParOf" srcId="{32AB1B9D-07A8-40FC-AFF2-804D93CAA172}" destId="{9B0E1A0D-DDAA-416E-B1D9-441E4BC141BC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A667A2-4D0B-4A81-A64A-585501B50DD7}">
      <dsp:nvSpPr>
        <dsp:cNvPr id="0" name=""/>
        <dsp:cNvSpPr/>
      </dsp:nvSpPr>
      <dsp:spPr>
        <a:xfrm>
          <a:off x="0" y="457200"/>
          <a:ext cx="6934200" cy="83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64D251-BEED-4B81-B44A-E2E0A0FB42A3}">
      <dsp:nvSpPr>
        <dsp:cNvPr id="0" name=""/>
        <dsp:cNvSpPr/>
      </dsp:nvSpPr>
      <dsp:spPr>
        <a:xfrm>
          <a:off x="346710" y="15479"/>
          <a:ext cx="6492241" cy="9741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3467" tIns="0" rIns="183467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 dirty="0">
              <a:solidFill>
                <a:schemeClr val="tx1"/>
              </a:solidFill>
            </a:rPr>
            <a:t>I. ĐA DẠNG NẤM</a:t>
          </a:r>
        </a:p>
      </dsp:txBody>
      <dsp:txXfrm>
        <a:off x="394265" y="63034"/>
        <a:ext cx="6397131" cy="879050"/>
      </dsp:txXfrm>
    </dsp:sp>
    <dsp:sp modelId="{122620D4-9702-40D2-B18F-27754A4EC27C}">
      <dsp:nvSpPr>
        <dsp:cNvPr id="0" name=""/>
        <dsp:cNvSpPr/>
      </dsp:nvSpPr>
      <dsp:spPr>
        <a:xfrm>
          <a:off x="0" y="1999440"/>
          <a:ext cx="6934200" cy="83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2340759"/>
              <a:satOff val="-2919"/>
              <a:lumOff val="68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968CC19-8F0C-4841-93D5-A9A4D398E8CD}">
      <dsp:nvSpPr>
        <dsp:cNvPr id="0" name=""/>
        <dsp:cNvSpPr/>
      </dsp:nvSpPr>
      <dsp:spPr>
        <a:xfrm>
          <a:off x="346710" y="1512360"/>
          <a:ext cx="6492241" cy="974160"/>
        </a:xfrm>
        <a:prstGeom prst="roundRect">
          <a:avLst/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3467" tIns="0" rIns="183467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 dirty="0">
              <a:solidFill>
                <a:schemeClr val="tx1"/>
              </a:solidFill>
            </a:rPr>
            <a:t>II. VAI TRÒ CỦA NẤM</a:t>
          </a:r>
        </a:p>
      </dsp:txBody>
      <dsp:txXfrm>
        <a:off x="394265" y="1559915"/>
        <a:ext cx="6397131" cy="879050"/>
      </dsp:txXfrm>
    </dsp:sp>
    <dsp:sp modelId="{9B0E1A0D-DDAA-416E-B1D9-441E4BC141BC}">
      <dsp:nvSpPr>
        <dsp:cNvPr id="0" name=""/>
        <dsp:cNvSpPr/>
      </dsp:nvSpPr>
      <dsp:spPr>
        <a:xfrm>
          <a:off x="0" y="3496320"/>
          <a:ext cx="6934200" cy="83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8CA62B9-1A22-4CD4-ABF0-8CE18806AEF6}">
      <dsp:nvSpPr>
        <dsp:cNvPr id="0" name=""/>
        <dsp:cNvSpPr/>
      </dsp:nvSpPr>
      <dsp:spPr>
        <a:xfrm>
          <a:off x="346710" y="3009240"/>
          <a:ext cx="6492241" cy="974160"/>
        </a:xfrm>
        <a:prstGeom prst="roundRect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3467" tIns="0" rIns="183467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 dirty="0">
              <a:solidFill>
                <a:schemeClr val="tx1"/>
              </a:solidFill>
            </a:rPr>
            <a:t>III. MỘT SỐ BỆNH DO NẤM</a:t>
          </a:r>
        </a:p>
      </dsp:txBody>
      <dsp:txXfrm>
        <a:off x="394265" y="3056795"/>
        <a:ext cx="6397131" cy="8790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62E49F-603E-42FB-9318-FCA309BDCF3C}" type="datetimeFigureOut">
              <a:rPr lang="en-US" smtClean="0"/>
              <a:t>5/24/2021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514350"/>
            <a:ext cx="41148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539F78-E374-439B-AFC1-08DF28DA32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5234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539F78-E374-439B-AFC1-08DF28DA32F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19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2130427"/>
            <a:ext cx="932688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45920" y="3886200"/>
            <a:ext cx="768096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11C5D-493F-469C-B659-7A39724D5A96}" type="datetimeFigureOut">
              <a:rPr lang="en-US" smtClean="0"/>
              <a:t>5/24/2021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D51F-BFE3-412B-A05C-081892CD0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5679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11C5D-493F-469C-B659-7A39724D5A96}" type="datetimeFigureOut">
              <a:rPr lang="en-US" smtClean="0"/>
              <a:t>5/24/2021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D51F-BFE3-412B-A05C-081892CD0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2627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51570" y="274639"/>
            <a:ext cx="2714626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3886" y="274639"/>
            <a:ext cx="7964805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11C5D-493F-469C-B659-7A39724D5A96}" type="datetimeFigureOut">
              <a:rPr lang="en-US" smtClean="0"/>
              <a:t>5/24/2021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D51F-BFE3-412B-A05C-081892CD0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8764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11C5D-493F-469C-B659-7A39724D5A96}" type="datetimeFigureOut">
              <a:rPr lang="en-US" smtClean="0"/>
              <a:t>5/24/2021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D51F-BFE3-412B-A05C-081892CD0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284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775" y="4406902"/>
            <a:ext cx="932688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775" y="2906713"/>
            <a:ext cx="932688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11C5D-493F-469C-B659-7A39724D5A96}" type="datetimeFigureOut">
              <a:rPr lang="en-US" smtClean="0"/>
              <a:t>5/24/2021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D51F-BFE3-412B-A05C-081892CD0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029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3886" y="1600202"/>
            <a:ext cx="533971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2" y="1600202"/>
            <a:ext cx="533971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11C5D-493F-469C-B659-7A39724D5A96}" type="datetimeFigureOut">
              <a:rPr lang="en-US" smtClean="0"/>
              <a:t>5/24/2021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D51F-BFE3-412B-A05C-081892CD0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242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274638"/>
            <a:ext cx="987552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8640" y="1535113"/>
            <a:ext cx="484822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8640" y="2174875"/>
            <a:ext cx="484822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74031" y="1535113"/>
            <a:ext cx="485013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74031" y="2174875"/>
            <a:ext cx="485013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11C5D-493F-469C-B659-7A39724D5A96}" type="datetimeFigureOut">
              <a:rPr lang="en-US" smtClean="0"/>
              <a:t>5/24/2021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D51F-BFE3-412B-A05C-081892CD0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409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11C5D-493F-469C-B659-7A39724D5A96}" type="datetimeFigureOut">
              <a:rPr lang="en-US" smtClean="0"/>
              <a:t>5/24/2021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D51F-BFE3-412B-A05C-081892CD0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2905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11C5D-493F-469C-B659-7A39724D5A96}" type="datetimeFigureOut">
              <a:rPr lang="en-US" smtClean="0"/>
              <a:t>5/24/2021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D51F-BFE3-412B-A05C-081892CD0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0914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1" y="273050"/>
            <a:ext cx="360997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90061" y="273052"/>
            <a:ext cx="61341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641" y="1435102"/>
            <a:ext cx="360997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11C5D-493F-469C-B659-7A39724D5A96}" type="datetimeFigureOut">
              <a:rPr lang="en-US" smtClean="0"/>
              <a:t>5/24/2021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D51F-BFE3-412B-A05C-081892CD0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95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0746" y="4800600"/>
            <a:ext cx="658368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50746" y="612775"/>
            <a:ext cx="658368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50746" y="5367338"/>
            <a:ext cx="658368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11C5D-493F-469C-B659-7A39724D5A96}" type="datetimeFigureOut">
              <a:rPr lang="en-US" smtClean="0"/>
              <a:t>5/24/2021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2D51F-BFE3-412B-A05C-081892CD0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49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8640" y="274638"/>
            <a:ext cx="98755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8640" y="1600202"/>
            <a:ext cx="987552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8640" y="6356352"/>
            <a:ext cx="25603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C11C5D-493F-469C-B659-7A39724D5A96}" type="datetimeFigureOut">
              <a:rPr lang="en-US" smtClean="0"/>
              <a:t>5/24/2021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49040" y="6356352"/>
            <a:ext cx="34747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63840" y="6356352"/>
            <a:ext cx="25603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D2D51F-BFE3-412B-A05C-081892CD0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852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t5iXh5VCOSI&amp;ab_channel=VTVNews" TargetMode="External"/><Relationship Id="rId7" Type="http://schemas.openxmlformats.org/officeDocument/2006/relationships/image" Target="../media/image3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.png"/><Relationship Id="rId4" Type="http://schemas.openxmlformats.org/officeDocument/2006/relationships/hyperlink" Target="https://coccoc.com/search?query=%C4%83n%20ph%E1%BA%A3i%20n%E1%BA%A5m%20%C4%91%E1%BB%99c,%203%20ng%C6%B0%E1%BB%9Di%20th%C6%B0%C6%A1ng%20vong&amp;tbm=vid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occoc.com/search?query=d%E1%BA%A5u%20hi%E1%BB%87u%20nh%E1%BA%ADn%20bi%E1%BA%BFt%20n%E1%BA%A5m%20%C4%91%E1%BB%99c&amp;tbm=vid" TargetMode="Externa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15.png"/><Relationship Id="rId5" Type="http://schemas.openxmlformats.org/officeDocument/2006/relationships/image" Target="../media/image10.png"/><Relationship Id="rId10" Type="http://schemas.openxmlformats.org/officeDocument/2006/relationships/image" Target="../media/image14.png"/><Relationship Id="rId4" Type="http://schemas.openxmlformats.org/officeDocument/2006/relationships/image" Target="../media/image5.png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 descr="D:\THCS\3097100_Camera.Tinhte_Mushroom_by_Daniel_Nimmervoll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99644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76200" y="1905000"/>
            <a:ext cx="4724400" cy="15240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err="1"/>
              <a:t>Bài</a:t>
            </a:r>
            <a:r>
              <a:rPr lang="en-US" sz="5400" b="1"/>
              <a:t> 32:</a:t>
            </a:r>
            <a:r>
              <a:rPr lang="en-US" sz="6600" b="1"/>
              <a:t> </a:t>
            </a:r>
            <a:r>
              <a:rPr lang="en-US" sz="8000" b="1" dirty="0">
                <a:solidFill>
                  <a:srgbClr val="FF0000"/>
                </a:solidFill>
              </a:rPr>
              <a:t>NẤM</a:t>
            </a:r>
          </a:p>
        </p:txBody>
      </p:sp>
      <p:sp>
        <p:nvSpPr>
          <p:cNvPr id="6" name="Rectangle 5"/>
          <p:cNvSpPr/>
          <p:nvPr/>
        </p:nvSpPr>
        <p:spPr>
          <a:xfrm>
            <a:off x="7696200" y="6248400"/>
            <a:ext cx="3276600" cy="6096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err="1">
                <a:solidFill>
                  <a:srgbClr val="FF0000"/>
                </a:solidFill>
              </a:rPr>
              <a:t>Nhóm</a:t>
            </a:r>
            <a:r>
              <a:rPr lang="en-US" sz="2800" b="1" dirty="0">
                <a:solidFill>
                  <a:srgbClr val="FF0000"/>
                </a:solidFill>
              </a:rPr>
              <a:t> V1.1_KHTN6</a:t>
            </a:r>
          </a:p>
        </p:txBody>
      </p:sp>
    </p:spTree>
    <p:extLst>
      <p:ext uri="{BB962C8B-B14F-4D97-AF65-F5344CB8AC3E}">
        <p14:creationId xmlns:p14="http://schemas.microsoft.com/office/powerpoint/2010/main" val="1791690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85800" y="1536918"/>
            <a:ext cx="97536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- </a:t>
            </a:r>
            <a:r>
              <a:rPr lang="en-US" sz="2800" dirty="0" err="1"/>
              <a:t>Tất</a:t>
            </a:r>
            <a:r>
              <a:rPr lang="en-US" sz="2800" dirty="0"/>
              <a:t> </a:t>
            </a:r>
            <a:r>
              <a:rPr lang="en-US" sz="2800" dirty="0" err="1"/>
              <a:t>cả</a:t>
            </a:r>
            <a:r>
              <a:rPr lang="en-US" sz="2800" dirty="0"/>
              <a:t>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loài</a:t>
            </a:r>
            <a:r>
              <a:rPr lang="en-US" sz="2800" dirty="0"/>
              <a:t> </a:t>
            </a:r>
            <a:r>
              <a:rPr lang="en-US" sz="2800" dirty="0" err="1"/>
              <a:t>nấm</a:t>
            </a:r>
            <a:r>
              <a:rPr lang="en-US" sz="2800" dirty="0"/>
              <a:t> </a:t>
            </a:r>
            <a:r>
              <a:rPr lang="en-US" sz="2800" dirty="0" err="1"/>
              <a:t>được</a:t>
            </a:r>
            <a:r>
              <a:rPr lang="en-US" sz="2800" dirty="0"/>
              <a:t> </a:t>
            </a:r>
            <a:r>
              <a:rPr lang="en-US" sz="2800" dirty="0" err="1"/>
              <a:t>xếp</a:t>
            </a:r>
            <a:r>
              <a:rPr lang="en-US" sz="2800" dirty="0"/>
              <a:t> </a:t>
            </a:r>
            <a:r>
              <a:rPr lang="en-US" sz="2800" dirty="0" err="1"/>
              <a:t>vào</a:t>
            </a:r>
            <a:r>
              <a:rPr lang="en-US" sz="2800" dirty="0"/>
              <a:t> </a:t>
            </a:r>
            <a:r>
              <a:rPr lang="en-US" sz="2800" dirty="0" err="1"/>
              <a:t>giới</a:t>
            </a:r>
            <a:r>
              <a:rPr lang="en-US" sz="2800" dirty="0"/>
              <a:t> </a:t>
            </a:r>
            <a:r>
              <a:rPr lang="en-US" sz="2800" dirty="0" err="1"/>
              <a:t>Nấm</a:t>
            </a:r>
            <a:r>
              <a:rPr lang="en-US" sz="2800" dirty="0"/>
              <a:t>: </a:t>
            </a:r>
            <a:r>
              <a:rPr lang="en-US" sz="2800" dirty="0" err="1"/>
              <a:t>là</a:t>
            </a:r>
            <a:r>
              <a:rPr lang="en-US" sz="2800" dirty="0"/>
              <a:t> </a:t>
            </a:r>
            <a:r>
              <a:rPr lang="en-US" sz="2800" dirty="0" err="1"/>
              <a:t>những</a:t>
            </a:r>
            <a:r>
              <a:rPr lang="en-US" sz="2800" dirty="0"/>
              <a:t> </a:t>
            </a:r>
            <a:r>
              <a:rPr lang="en-US" sz="2800" dirty="0" err="1"/>
              <a:t>sinh</a:t>
            </a:r>
            <a:r>
              <a:rPr lang="en-US" sz="2800" dirty="0"/>
              <a:t> </a:t>
            </a:r>
            <a:r>
              <a:rPr lang="en-US" sz="2800" dirty="0" err="1"/>
              <a:t>vật</a:t>
            </a:r>
            <a:r>
              <a:rPr lang="en-US" sz="2800" dirty="0"/>
              <a:t> </a:t>
            </a:r>
            <a:r>
              <a:rPr lang="en-US" sz="2800" dirty="0" err="1"/>
              <a:t>nhân</a:t>
            </a:r>
            <a:r>
              <a:rPr lang="en-US" sz="2800" dirty="0"/>
              <a:t> </a:t>
            </a:r>
            <a:r>
              <a:rPr lang="en-US" sz="2800" dirty="0" err="1"/>
              <a:t>thức</a:t>
            </a:r>
            <a:r>
              <a:rPr lang="en-US" sz="2800" dirty="0"/>
              <a:t>, </a:t>
            </a:r>
            <a:r>
              <a:rPr lang="en-US" sz="2800" dirty="0" err="1"/>
              <a:t>đơn</a:t>
            </a:r>
            <a:r>
              <a:rPr lang="en-US" sz="2800" dirty="0"/>
              <a:t> </a:t>
            </a:r>
            <a:r>
              <a:rPr lang="en-US" sz="2800" dirty="0" err="1"/>
              <a:t>bào</a:t>
            </a:r>
            <a:r>
              <a:rPr lang="en-US" sz="2800" dirty="0"/>
              <a:t> </a:t>
            </a:r>
            <a:r>
              <a:rPr lang="en-US" sz="2800" dirty="0" err="1"/>
              <a:t>hoặc</a:t>
            </a:r>
            <a:r>
              <a:rPr lang="en-US" sz="2800" dirty="0"/>
              <a:t> </a:t>
            </a:r>
            <a:r>
              <a:rPr lang="en-US" sz="2800" dirty="0" err="1"/>
              <a:t>đa</a:t>
            </a:r>
            <a:r>
              <a:rPr lang="en-US" sz="2800" dirty="0"/>
              <a:t> </a:t>
            </a:r>
            <a:r>
              <a:rPr lang="en-US" sz="2800" dirty="0" err="1"/>
              <a:t>bào</a:t>
            </a:r>
            <a:r>
              <a:rPr lang="en-US" sz="2800" dirty="0"/>
              <a:t>, </a:t>
            </a:r>
            <a:r>
              <a:rPr lang="en-US" sz="2800" dirty="0" err="1"/>
              <a:t>sống</a:t>
            </a:r>
            <a:r>
              <a:rPr lang="en-US" sz="2800" dirty="0"/>
              <a:t> </a:t>
            </a:r>
            <a:r>
              <a:rPr lang="en-US" sz="2800" dirty="0" err="1"/>
              <a:t>dị</a:t>
            </a:r>
            <a:r>
              <a:rPr lang="en-US" sz="2800" dirty="0"/>
              <a:t> </a:t>
            </a:r>
            <a:r>
              <a:rPr lang="en-US" sz="2800" dirty="0" err="1"/>
              <a:t>dưỡng</a:t>
            </a:r>
            <a:r>
              <a:rPr lang="en-US" sz="2800" dirty="0"/>
              <a:t>.</a:t>
            </a:r>
          </a:p>
          <a:p>
            <a:r>
              <a:rPr lang="en-US" sz="2800" dirty="0"/>
              <a:t>- </a:t>
            </a:r>
            <a:r>
              <a:rPr lang="en-US" sz="2800" dirty="0" err="1"/>
              <a:t>Một</a:t>
            </a:r>
            <a:r>
              <a:rPr lang="en-US" sz="2800" dirty="0"/>
              <a:t> </a:t>
            </a:r>
            <a:r>
              <a:rPr lang="en-US" sz="2800" dirty="0" err="1"/>
              <a:t>số</a:t>
            </a:r>
            <a:r>
              <a:rPr lang="en-US" sz="2800" dirty="0"/>
              <a:t> </a:t>
            </a:r>
            <a:r>
              <a:rPr lang="en-US" sz="2800" dirty="0" err="1"/>
              <a:t>lọai</a:t>
            </a:r>
            <a:r>
              <a:rPr lang="en-US" sz="2800" dirty="0"/>
              <a:t> </a:t>
            </a:r>
            <a:r>
              <a:rPr lang="en-US" sz="2800" dirty="0" err="1"/>
              <a:t>nấm</a:t>
            </a:r>
            <a:r>
              <a:rPr lang="en-US" sz="2800" dirty="0"/>
              <a:t>: </a:t>
            </a:r>
            <a:r>
              <a:rPr lang="en-US" sz="2800" dirty="0" err="1"/>
              <a:t>nấm</a:t>
            </a:r>
            <a:r>
              <a:rPr lang="en-US" sz="2800" dirty="0"/>
              <a:t> </a:t>
            </a:r>
            <a:r>
              <a:rPr lang="en-US" sz="2800" dirty="0" err="1"/>
              <a:t>kim</a:t>
            </a:r>
            <a:r>
              <a:rPr lang="en-US" sz="2800" dirty="0"/>
              <a:t> </a:t>
            </a:r>
            <a:r>
              <a:rPr lang="en-US" sz="2800" dirty="0" err="1"/>
              <a:t>châm</a:t>
            </a:r>
            <a:r>
              <a:rPr lang="en-US" sz="2800" dirty="0"/>
              <a:t>, </a:t>
            </a:r>
            <a:r>
              <a:rPr lang="en-US" sz="2800" dirty="0" err="1"/>
              <a:t>nấm</a:t>
            </a:r>
            <a:r>
              <a:rPr lang="en-US" sz="2800" dirty="0"/>
              <a:t> </a:t>
            </a:r>
            <a:r>
              <a:rPr lang="en-US" sz="2800" dirty="0" err="1"/>
              <a:t>mốc</a:t>
            </a:r>
            <a:r>
              <a:rPr lang="en-US" sz="2800" dirty="0"/>
              <a:t>, </a:t>
            </a:r>
            <a:r>
              <a:rPr lang="en-US" sz="2800" dirty="0" err="1"/>
              <a:t>nấm</a:t>
            </a:r>
            <a:r>
              <a:rPr lang="en-US" sz="2800" dirty="0"/>
              <a:t> </a:t>
            </a:r>
            <a:r>
              <a:rPr lang="en-US" sz="2800" dirty="0" err="1"/>
              <a:t>linh</a:t>
            </a:r>
            <a:r>
              <a:rPr lang="en-US" sz="2800" dirty="0"/>
              <a:t> chi, </a:t>
            </a:r>
            <a:r>
              <a:rPr lang="en-US" sz="2800" dirty="0" err="1"/>
              <a:t>nấm</a:t>
            </a:r>
            <a:r>
              <a:rPr lang="en-US" sz="2800" dirty="0"/>
              <a:t> men, </a:t>
            </a:r>
            <a:r>
              <a:rPr lang="en-US" sz="2800" dirty="0" err="1"/>
              <a:t>nấm</a:t>
            </a:r>
            <a:r>
              <a:rPr lang="en-US" sz="2800" dirty="0"/>
              <a:t> </a:t>
            </a:r>
            <a:r>
              <a:rPr lang="en-US" sz="2800" dirty="0" err="1"/>
              <a:t>rơm</a:t>
            </a:r>
            <a:r>
              <a:rPr lang="en-US" sz="2800" dirty="0"/>
              <a:t>, </a:t>
            </a:r>
            <a:r>
              <a:rPr lang="en-US" sz="2800" dirty="0" err="1"/>
              <a:t>nấm</a:t>
            </a:r>
            <a:r>
              <a:rPr lang="en-US" sz="2800" dirty="0"/>
              <a:t> </a:t>
            </a:r>
            <a:r>
              <a:rPr lang="en-US" sz="2800" dirty="0" err="1"/>
              <a:t>đùi</a:t>
            </a:r>
            <a:r>
              <a:rPr lang="en-US" sz="2800" dirty="0"/>
              <a:t> </a:t>
            </a:r>
            <a:r>
              <a:rPr lang="en-US" sz="2800" dirty="0" err="1"/>
              <a:t>gà</a:t>
            </a:r>
            <a:r>
              <a:rPr lang="en-US" sz="2800" dirty="0"/>
              <a:t>, </a:t>
            </a:r>
            <a:r>
              <a:rPr lang="en-US" sz="2800" dirty="0" err="1"/>
              <a:t>nấm</a:t>
            </a:r>
            <a:r>
              <a:rPr lang="en-US" sz="2800" dirty="0"/>
              <a:t> </a:t>
            </a:r>
            <a:r>
              <a:rPr lang="en-US" sz="2800" dirty="0" err="1"/>
              <a:t>mèo</a:t>
            </a:r>
            <a:r>
              <a:rPr lang="en-US" sz="2800" dirty="0"/>
              <a:t> (</a:t>
            </a:r>
            <a:r>
              <a:rPr lang="en-US" sz="2800" dirty="0" err="1"/>
              <a:t>mộc</a:t>
            </a:r>
            <a:r>
              <a:rPr lang="en-US" sz="2800" dirty="0"/>
              <a:t> </a:t>
            </a:r>
            <a:r>
              <a:rPr lang="en-US" sz="2800" dirty="0" err="1"/>
              <a:t>nhĩ</a:t>
            </a:r>
            <a:r>
              <a:rPr lang="en-US" sz="2800" dirty="0"/>
              <a:t>), …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2895600" y="152400"/>
            <a:ext cx="5867400" cy="59718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200" b="1" dirty="0">
                <a:solidFill>
                  <a:schemeClr val="tx1"/>
                </a:solidFill>
              </a:rPr>
              <a:t>I. ĐA DẠNG NẤM</a:t>
            </a:r>
          </a:p>
        </p:txBody>
      </p:sp>
    </p:spTree>
    <p:extLst>
      <p:ext uri="{BB962C8B-B14F-4D97-AF65-F5344CB8AC3E}">
        <p14:creationId xmlns:p14="http://schemas.microsoft.com/office/powerpoint/2010/main" val="748743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2895600" y="152400"/>
            <a:ext cx="5867400" cy="59718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200" b="1" dirty="0">
                <a:solidFill>
                  <a:schemeClr val="tx1"/>
                </a:solidFill>
              </a:rPr>
              <a:t>I. ĐA DẠNG NẤM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914401"/>
            <a:ext cx="931079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3882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85800" y="1384518"/>
            <a:ext cx="97536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- </a:t>
            </a:r>
            <a:r>
              <a:rPr lang="en-US" sz="2800" dirty="0" err="1"/>
              <a:t>Nấm</a:t>
            </a:r>
            <a:r>
              <a:rPr lang="en-US" sz="2800" dirty="0"/>
              <a:t> </a:t>
            </a:r>
            <a:r>
              <a:rPr lang="en-US" sz="2800" dirty="0" err="1"/>
              <a:t>sống</a:t>
            </a:r>
            <a:r>
              <a:rPr lang="en-US" sz="2800" dirty="0"/>
              <a:t> ở </a:t>
            </a:r>
            <a:r>
              <a:rPr lang="en-US" sz="2800" dirty="0" err="1"/>
              <a:t>nhiều</a:t>
            </a:r>
            <a:r>
              <a:rPr lang="en-US" sz="2800" dirty="0"/>
              <a:t> </a:t>
            </a:r>
            <a:r>
              <a:rPr lang="en-US" sz="2800" dirty="0" err="1"/>
              <a:t>môi</a:t>
            </a:r>
            <a:r>
              <a:rPr lang="en-US" sz="2800" dirty="0"/>
              <a:t> </a:t>
            </a:r>
            <a:r>
              <a:rPr lang="en-US" sz="2800" dirty="0" err="1"/>
              <a:t>trường</a:t>
            </a:r>
            <a:r>
              <a:rPr lang="en-US" sz="2800" dirty="0"/>
              <a:t> </a:t>
            </a:r>
            <a:r>
              <a:rPr lang="en-US" sz="2800" dirty="0" err="1"/>
              <a:t>khác</a:t>
            </a:r>
            <a:r>
              <a:rPr lang="en-US" sz="2800" dirty="0"/>
              <a:t> </a:t>
            </a:r>
            <a:r>
              <a:rPr lang="en-US" sz="2800" dirty="0" err="1"/>
              <a:t>nhau</a:t>
            </a:r>
            <a:r>
              <a:rPr lang="en-US" sz="2800" dirty="0"/>
              <a:t>: </a:t>
            </a:r>
            <a:r>
              <a:rPr lang="en-US" sz="2800" dirty="0" err="1"/>
              <a:t>trong</a:t>
            </a:r>
            <a:r>
              <a:rPr lang="en-US" sz="2800" dirty="0"/>
              <a:t> </a:t>
            </a:r>
            <a:r>
              <a:rPr lang="en-US" sz="2800" dirty="0" err="1"/>
              <a:t>không</a:t>
            </a:r>
            <a:r>
              <a:rPr lang="en-US" sz="2800" dirty="0"/>
              <a:t> </a:t>
            </a:r>
            <a:r>
              <a:rPr lang="en-US" sz="2800" dirty="0" err="1"/>
              <a:t>khí</a:t>
            </a:r>
            <a:r>
              <a:rPr lang="en-US" sz="2800" dirty="0"/>
              <a:t>, </a:t>
            </a:r>
            <a:r>
              <a:rPr lang="en-US" sz="2800" dirty="0" err="1"/>
              <a:t>trong</a:t>
            </a:r>
            <a:r>
              <a:rPr lang="en-US" sz="2800" dirty="0"/>
              <a:t> </a:t>
            </a:r>
            <a:r>
              <a:rPr lang="en-US" sz="2800" dirty="0" err="1"/>
              <a:t>nước</a:t>
            </a:r>
            <a:r>
              <a:rPr lang="en-US" sz="2800" dirty="0"/>
              <a:t>, </a:t>
            </a:r>
            <a:r>
              <a:rPr lang="en-US" sz="2800" dirty="0" err="1"/>
              <a:t>trong</a:t>
            </a:r>
            <a:r>
              <a:rPr lang="en-US" sz="2800" dirty="0"/>
              <a:t> </a:t>
            </a:r>
            <a:r>
              <a:rPr lang="en-US" sz="2800" dirty="0" err="1"/>
              <a:t>đất</a:t>
            </a:r>
            <a:r>
              <a:rPr lang="en-US" sz="2800" dirty="0"/>
              <a:t>, </a:t>
            </a:r>
            <a:r>
              <a:rPr lang="en-US" sz="2800" dirty="0" err="1"/>
              <a:t>trong</a:t>
            </a:r>
            <a:r>
              <a:rPr lang="en-US" sz="2800" dirty="0"/>
              <a:t> </a:t>
            </a:r>
            <a:r>
              <a:rPr lang="en-US" sz="2800" dirty="0" err="1"/>
              <a:t>cơ</a:t>
            </a:r>
            <a:r>
              <a:rPr lang="en-US" sz="2800" dirty="0"/>
              <a:t> </a:t>
            </a:r>
            <a:r>
              <a:rPr lang="en-US" sz="2800" dirty="0" err="1"/>
              <a:t>thể</a:t>
            </a:r>
            <a:r>
              <a:rPr lang="en-US" sz="2800" dirty="0"/>
              <a:t> </a:t>
            </a:r>
            <a:r>
              <a:rPr lang="en-US" sz="2800" dirty="0" err="1"/>
              <a:t>người</a:t>
            </a:r>
            <a:r>
              <a:rPr lang="en-US" sz="2800" dirty="0"/>
              <a:t> </a:t>
            </a:r>
            <a:r>
              <a:rPr lang="en-US" sz="2800" dirty="0" err="1"/>
              <a:t>và</a:t>
            </a:r>
            <a:r>
              <a:rPr lang="en-US" sz="2800" dirty="0"/>
              <a:t>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sinh</a:t>
            </a:r>
            <a:r>
              <a:rPr lang="en-US" sz="2800" dirty="0"/>
              <a:t> </a:t>
            </a:r>
            <a:r>
              <a:rPr lang="en-US" sz="2800" dirty="0" err="1"/>
              <a:t>vật</a:t>
            </a:r>
            <a:r>
              <a:rPr lang="en-US" sz="2800" dirty="0"/>
              <a:t> </a:t>
            </a:r>
            <a:r>
              <a:rPr lang="en-US" sz="2800" dirty="0" err="1"/>
              <a:t>sống</a:t>
            </a:r>
            <a:r>
              <a:rPr lang="en-US" sz="2800" dirty="0"/>
              <a:t> </a:t>
            </a:r>
            <a:r>
              <a:rPr lang="en-US" sz="2800" dirty="0" err="1"/>
              <a:t>khác</a:t>
            </a:r>
            <a:r>
              <a:rPr lang="en-US" sz="2800" dirty="0"/>
              <a:t>.</a:t>
            </a:r>
          </a:p>
          <a:p>
            <a:r>
              <a:rPr lang="en-US" sz="2800" dirty="0"/>
              <a:t>- </a:t>
            </a:r>
            <a:r>
              <a:rPr lang="en-US" sz="2800" dirty="0" err="1"/>
              <a:t>Nấm</a:t>
            </a:r>
            <a:r>
              <a:rPr lang="en-US" sz="2800" dirty="0"/>
              <a:t> </a:t>
            </a:r>
            <a:r>
              <a:rPr lang="en-US" sz="2800" dirty="0" err="1"/>
              <a:t>chủ</a:t>
            </a:r>
            <a:r>
              <a:rPr lang="en-US" sz="2800" dirty="0"/>
              <a:t> </a:t>
            </a:r>
            <a:r>
              <a:rPr lang="en-US" sz="2800" dirty="0" err="1"/>
              <a:t>yếu</a:t>
            </a:r>
            <a:r>
              <a:rPr lang="en-US" sz="2800" dirty="0"/>
              <a:t> ở </a:t>
            </a:r>
            <a:r>
              <a:rPr lang="en-US" sz="2800" dirty="0" err="1"/>
              <a:t>những</a:t>
            </a:r>
            <a:r>
              <a:rPr lang="en-US" sz="2800" dirty="0"/>
              <a:t> </a:t>
            </a:r>
            <a:r>
              <a:rPr lang="en-US" sz="2800" dirty="0" err="1"/>
              <a:t>nơi</a:t>
            </a:r>
            <a:r>
              <a:rPr lang="en-US" sz="2800" dirty="0"/>
              <a:t> </a:t>
            </a:r>
            <a:r>
              <a:rPr lang="en-US" sz="2800" dirty="0" err="1"/>
              <a:t>nóng</a:t>
            </a:r>
            <a:r>
              <a:rPr lang="en-US" sz="2800" dirty="0"/>
              <a:t> </a:t>
            </a:r>
            <a:r>
              <a:rPr lang="en-US" sz="2800" dirty="0" err="1"/>
              <a:t>ẩm</a:t>
            </a:r>
            <a:r>
              <a:rPr lang="en-US" sz="2800" dirty="0"/>
              <a:t>, </a:t>
            </a:r>
            <a:r>
              <a:rPr lang="en-US" sz="2800" dirty="0" err="1"/>
              <a:t>giàu</a:t>
            </a:r>
            <a:r>
              <a:rPr lang="en-US" sz="2800" dirty="0"/>
              <a:t> </a:t>
            </a:r>
            <a:r>
              <a:rPr lang="en-US" sz="2800" dirty="0" err="1"/>
              <a:t>dinh</a:t>
            </a:r>
            <a:r>
              <a:rPr lang="en-US" sz="2800" dirty="0"/>
              <a:t> </a:t>
            </a:r>
            <a:r>
              <a:rPr lang="en-US" sz="2800" dirty="0" err="1"/>
              <a:t>dưỡng</a:t>
            </a:r>
            <a:r>
              <a:rPr lang="en-US" sz="2800" dirty="0"/>
              <a:t>, </a:t>
            </a:r>
            <a:r>
              <a:rPr lang="en-US" sz="2800" dirty="0" err="1"/>
              <a:t>một</a:t>
            </a:r>
            <a:r>
              <a:rPr lang="en-US" sz="2800" dirty="0"/>
              <a:t> </a:t>
            </a:r>
            <a:r>
              <a:rPr lang="en-US" sz="2800" dirty="0" err="1"/>
              <a:t>số</a:t>
            </a:r>
            <a:r>
              <a:rPr lang="en-US" sz="2800" dirty="0"/>
              <a:t> </a:t>
            </a:r>
            <a:r>
              <a:rPr lang="en-US" sz="2800" dirty="0" err="1"/>
              <a:t>sống</a:t>
            </a:r>
            <a:r>
              <a:rPr lang="en-US" sz="2800" dirty="0"/>
              <a:t> </a:t>
            </a:r>
            <a:r>
              <a:rPr lang="en-US" sz="2800" dirty="0" err="1"/>
              <a:t>được</a:t>
            </a:r>
            <a:r>
              <a:rPr lang="en-US" sz="2800" dirty="0"/>
              <a:t> ở </a:t>
            </a:r>
            <a:r>
              <a:rPr lang="en-US" sz="2800" dirty="0" err="1"/>
              <a:t>điều</a:t>
            </a:r>
            <a:r>
              <a:rPr lang="en-US" sz="2800" dirty="0"/>
              <a:t> </a:t>
            </a:r>
            <a:r>
              <a:rPr lang="en-US" sz="2800" dirty="0" err="1"/>
              <a:t>kiện</a:t>
            </a:r>
            <a:r>
              <a:rPr lang="en-US" sz="2800" dirty="0"/>
              <a:t> </a:t>
            </a:r>
            <a:r>
              <a:rPr lang="en-US" sz="2800" dirty="0" err="1"/>
              <a:t>khắc</a:t>
            </a:r>
            <a:r>
              <a:rPr lang="en-US" sz="2800" dirty="0"/>
              <a:t> </a:t>
            </a:r>
            <a:r>
              <a:rPr lang="en-US" sz="2800" dirty="0" err="1"/>
              <a:t>nghiệt</a:t>
            </a:r>
            <a:r>
              <a:rPr lang="en-US" sz="2800" dirty="0"/>
              <a:t>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2895600" y="152400"/>
            <a:ext cx="5867400" cy="59718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200" b="1" dirty="0">
                <a:solidFill>
                  <a:schemeClr val="tx1"/>
                </a:solidFill>
              </a:rPr>
              <a:t>I. ĐA DẠNG NẤM</a:t>
            </a:r>
          </a:p>
        </p:txBody>
      </p:sp>
    </p:spTree>
    <p:extLst>
      <p:ext uri="{BB962C8B-B14F-4D97-AF65-F5344CB8AC3E}">
        <p14:creationId xmlns:p14="http://schemas.microsoft.com/office/powerpoint/2010/main" val="3427681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2895600" y="152400"/>
            <a:ext cx="5867400" cy="59718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200" b="1" dirty="0">
                <a:solidFill>
                  <a:schemeClr val="tx1"/>
                </a:solidFill>
              </a:rPr>
              <a:t>I. ĐA DẠNG NẤM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5480" y="1066800"/>
            <a:ext cx="6858000" cy="305628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85800" y="4330005"/>
            <a:ext cx="97536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- </a:t>
            </a:r>
            <a:r>
              <a:rPr lang="en-US" sz="2800" dirty="0" err="1"/>
              <a:t>Dựa</a:t>
            </a:r>
            <a:r>
              <a:rPr lang="en-US" sz="2800" dirty="0"/>
              <a:t> </a:t>
            </a:r>
            <a:r>
              <a:rPr lang="en-US" sz="2800" dirty="0" err="1"/>
              <a:t>vào</a:t>
            </a:r>
            <a:r>
              <a:rPr lang="en-US" sz="2800" dirty="0"/>
              <a:t> </a:t>
            </a:r>
            <a:r>
              <a:rPr lang="en-US" sz="2800" dirty="0" err="1"/>
              <a:t>cấu</a:t>
            </a:r>
            <a:r>
              <a:rPr lang="en-US" sz="2800" dirty="0"/>
              <a:t> </a:t>
            </a:r>
            <a:r>
              <a:rPr lang="en-US" sz="2800" dirty="0" err="1"/>
              <a:t>trúc</a:t>
            </a:r>
            <a:r>
              <a:rPr lang="en-US" sz="2800" dirty="0"/>
              <a:t> </a:t>
            </a:r>
            <a:r>
              <a:rPr lang="en-US" sz="2800" dirty="0" err="1"/>
              <a:t>cơ</a:t>
            </a:r>
            <a:r>
              <a:rPr lang="en-US" sz="2800" dirty="0"/>
              <a:t> </a:t>
            </a:r>
            <a:r>
              <a:rPr lang="en-US" sz="2800" dirty="0" err="1"/>
              <a:t>quan</a:t>
            </a:r>
            <a:r>
              <a:rPr lang="en-US" sz="2800" dirty="0"/>
              <a:t> </a:t>
            </a:r>
            <a:r>
              <a:rPr lang="en-US" sz="2800" dirty="0" err="1"/>
              <a:t>tạo</a:t>
            </a:r>
            <a:r>
              <a:rPr lang="en-US" sz="2800" dirty="0"/>
              <a:t> </a:t>
            </a:r>
            <a:r>
              <a:rPr lang="en-US" sz="2800" dirty="0" err="1"/>
              <a:t>bào</a:t>
            </a:r>
            <a:r>
              <a:rPr lang="en-US" sz="2800" dirty="0"/>
              <a:t> </a:t>
            </a:r>
            <a:r>
              <a:rPr lang="en-US" sz="2800" dirty="0" err="1"/>
              <a:t>tử</a:t>
            </a:r>
            <a:r>
              <a:rPr lang="en-US" sz="2800" dirty="0"/>
              <a:t>, </a:t>
            </a:r>
            <a:r>
              <a:rPr lang="en-US" sz="2800" dirty="0" err="1"/>
              <a:t>nấm</a:t>
            </a:r>
            <a:r>
              <a:rPr lang="en-US" sz="2800" dirty="0"/>
              <a:t> </a:t>
            </a:r>
            <a:r>
              <a:rPr lang="en-US" sz="2800" dirty="0" err="1"/>
              <a:t>được</a:t>
            </a:r>
            <a:r>
              <a:rPr lang="en-US" sz="2800" dirty="0"/>
              <a:t> chia </a:t>
            </a:r>
            <a:r>
              <a:rPr lang="en-US" sz="2800" dirty="0" err="1"/>
              <a:t>thành</a:t>
            </a:r>
            <a:r>
              <a:rPr lang="en-US" sz="2800" dirty="0"/>
              <a:t> 3 </a:t>
            </a:r>
            <a:r>
              <a:rPr lang="en-US" sz="2800" dirty="0" err="1"/>
              <a:t>nhóm</a:t>
            </a:r>
            <a:r>
              <a:rPr lang="en-US" sz="2800" dirty="0"/>
              <a:t>: </a:t>
            </a:r>
            <a:r>
              <a:rPr lang="en-US" sz="2800" dirty="0" err="1"/>
              <a:t>nấm</a:t>
            </a:r>
            <a:r>
              <a:rPr lang="en-US" sz="2800" dirty="0"/>
              <a:t> </a:t>
            </a:r>
            <a:r>
              <a:rPr lang="en-US" sz="2800" dirty="0" err="1"/>
              <a:t>túi</a:t>
            </a:r>
            <a:r>
              <a:rPr lang="en-US" sz="2800" dirty="0"/>
              <a:t>, </a:t>
            </a:r>
            <a:r>
              <a:rPr lang="en-US" sz="2800" dirty="0" err="1"/>
              <a:t>nấm</a:t>
            </a:r>
            <a:r>
              <a:rPr lang="en-US" sz="2800" dirty="0"/>
              <a:t> </a:t>
            </a:r>
            <a:r>
              <a:rPr lang="en-US" sz="2800" dirty="0" err="1"/>
              <a:t>đảm</a:t>
            </a:r>
            <a:r>
              <a:rPr lang="en-US" sz="2800" dirty="0"/>
              <a:t>, </a:t>
            </a:r>
            <a:r>
              <a:rPr lang="en-US" sz="2800" dirty="0" err="1"/>
              <a:t>nấm</a:t>
            </a:r>
            <a:r>
              <a:rPr lang="en-US" sz="2800" dirty="0"/>
              <a:t> </a:t>
            </a:r>
            <a:r>
              <a:rPr lang="en-US" sz="2800" dirty="0" err="1"/>
              <a:t>tiếp</a:t>
            </a:r>
            <a:r>
              <a:rPr lang="en-US" sz="2800" dirty="0"/>
              <a:t> </a:t>
            </a:r>
            <a:r>
              <a:rPr lang="en-US" sz="2800" dirty="0" err="1"/>
              <a:t>hợp</a:t>
            </a:r>
            <a:r>
              <a:rPr lang="en-US" sz="2800" dirty="0"/>
              <a:t>.</a:t>
            </a:r>
          </a:p>
          <a:p>
            <a:r>
              <a:rPr lang="en-US" sz="2800" dirty="0"/>
              <a:t>=&gt; </a:t>
            </a:r>
            <a:r>
              <a:rPr lang="en-US" sz="2800" dirty="0" err="1"/>
              <a:t>Nấm</a:t>
            </a:r>
            <a:r>
              <a:rPr lang="en-US" sz="2800" dirty="0"/>
              <a:t> </a:t>
            </a:r>
            <a:r>
              <a:rPr lang="en-US" sz="2800" dirty="0" err="1"/>
              <a:t>đa</a:t>
            </a:r>
            <a:r>
              <a:rPr lang="en-US" sz="2800" dirty="0"/>
              <a:t> </a:t>
            </a:r>
            <a:r>
              <a:rPr lang="en-US" sz="2800" dirty="0" err="1"/>
              <a:t>dạng</a:t>
            </a:r>
            <a:r>
              <a:rPr lang="en-US" sz="2800" dirty="0"/>
              <a:t> </a:t>
            </a:r>
            <a:r>
              <a:rPr lang="en-US" sz="2800" dirty="0" err="1"/>
              <a:t>về</a:t>
            </a:r>
            <a:r>
              <a:rPr lang="en-US" sz="2800" dirty="0"/>
              <a:t> </a:t>
            </a:r>
            <a:r>
              <a:rPr lang="en-US" sz="2800" dirty="0" err="1"/>
              <a:t>đặc</a:t>
            </a:r>
            <a:r>
              <a:rPr lang="en-US" sz="2800" dirty="0"/>
              <a:t> </a:t>
            </a:r>
            <a:r>
              <a:rPr lang="en-US" sz="2800" dirty="0" err="1"/>
              <a:t>điểm</a:t>
            </a:r>
            <a:r>
              <a:rPr lang="en-US" sz="2800" dirty="0"/>
              <a:t> </a:t>
            </a:r>
            <a:r>
              <a:rPr lang="en-US" sz="2800" dirty="0" err="1"/>
              <a:t>hình</a:t>
            </a:r>
            <a:r>
              <a:rPr lang="en-US" sz="2800" dirty="0"/>
              <a:t> </a:t>
            </a:r>
            <a:r>
              <a:rPr lang="en-US" sz="2800" dirty="0" err="1"/>
              <a:t>thái</a:t>
            </a:r>
            <a:r>
              <a:rPr lang="en-US" sz="2800" dirty="0"/>
              <a:t> </a:t>
            </a:r>
            <a:r>
              <a:rPr lang="en-US" sz="2800" dirty="0" err="1"/>
              <a:t>và</a:t>
            </a:r>
            <a:r>
              <a:rPr lang="en-US" sz="2800" dirty="0"/>
              <a:t> </a:t>
            </a:r>
            <a:r>
              <a:rPr lang="en-US" sz="2800" dirty="0" err="1"/>
              <a:t>môi</a:t>
            </a:r>
            <a:r>
              <a:rPr lang="en-US" sz="2800" dirty="0"/>
              <a:t> </a:t>
            </a:r>
            <a:r>
              <a:rPr lang="en-US" sz="2800" dirty="0" err="1"/>
              <a:t>trường</a:t>
            </a:r>
            <a:r>
              <a:rPr lang="en-US" sz="2800" dirty="0"/>
              <a:t> </a:t>
            </a:r>
            <a:r>
              <a:rPr lang="en-US" sz="2800" dirty="0" err="1"/>
              <a:t>sống</a:t>
            </a:r>
            <a:r>
              <a:rPr lang="en-US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21483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2819400" y="152400"/>
            <a:ext cx="5867400" cy="59718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200" b="1" dirty="0">
                <a:solidFill>
                  <a:schemeClr val="tx1"/>
                </a:solidFill>
              </a:rPr>
              <a:t>II. VAI TRÒ CỦA NẤM</a:t>
            </a:r>
          </a:p>
        </p:txBody>
      </p:sp>
      <p:sp>
        <p:nvSpPr>
          <p:cNvPr id="7" name="Rectangle 6"/>
          <p:cNvSpPr/>
          <p:nvPr/>
        </p:nvSpPr>
        <p:spPr>
          <a:xfrm>
            <a:off x="2969172" y="1341467"/>
            <a:ext cx="54646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PHIẾU HỌC TẬP SỐ 2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1229508"/>
              </p:ext>
            </p:extLst>
          </p:nvPr>
        </p:nvGraphicFramePr>
        <p:xfrm>
          <a:off x="685800" y="2306121"/>
          <a:ext cx="9601200" cy="25237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140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60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0031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</a:rPr>
                        <a:t>Vai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</a:rPr>
                        <a:t>trò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</a:rPr>
                        <a:t>của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</a:rPr>
                        <a:t>nấm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</a:rPr>
                        <a:t>đối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</a:rPr>
                        <a:t>với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 con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</a:rPr>
                        <a:t>người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</a:rPr>
                        <a:t>Tên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</a:rPr>
                        <a:t>các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</a:rPr>
                        <a:t>loại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</a:rPr>
                        <a:t>nấm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31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2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31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2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031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2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2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031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2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2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0031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2400">
                          <a:solidFill>
                            <a:schemeClr val="tx1"/>
                          </a:solidFill>
                          <a:effectLst/>
                        </a:rPr>
                        <a:t>…..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</a:rPr>
                        <a:t>…..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2290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Arrow 3"/>
          <p:cNvSpPr/>
          <p:nvPr/>
        </p:nvSpPr>
        <p:spPr>
          <a:xfrm>
            <a:off x="3039035" y="1745070"/>
            <a:ext cx="914400" cy="21820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Arrow 4"/>
          <p:cNvSpPr/>
          <p:nvPr/>
        </p:nvSpPr>
        <p:spPr>
          <a:xfrm>
            <a:off x="6248400" y="1447800"/>
            <a:ext cx="914400" cy="21820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877260" y="36175"/>
            <a:ext cx="2259106" cy="2949841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316506" y="1268017"/>
            <a:ext cx="1506070" cy="95410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Phủ đầy nấm sợi</a:t>
            </a:r>
          </a:p>
        </p:txBody>
      </p:sp>
      <p:sp>
        <p:nvSpPr>
          <p:cNvPr id="10" name="Oval 9"/>
          <p:cNvSpPr/>
          <p:nvPr/>
        </p:nvSpPr>
        <p:spPr>
          <a:xfrm>
            <a:off x="4188759" y="326726"/>
            <a:ext cx="1506070" cy="83684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ngày</a:t>
            </a:r>
          </a:p>
        </p:txBody>
      </p:sp>
      <p:sp>
        <p:nvSpPr>
          <p:cNvPr id="11" name="Oval 10"/>
          <p:cNvSpPr/>
          <p:nvPr/>
        </p:nvSpPr>
        <p:spPr>
          <a:xfrm>
            <a:off x="7354456" y="83999"/>
            <a:ext cx="3081533" cy="252098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97320" y="1295400"/>
            <a:ext cx="2404783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 khuẩn và động vật nguyên sinh</a:t>
            </a:r>
          </a:p>
        </p:txBody>
      </p:sp>
      <p:sp>
        <p:nvSpPr>
          <p:cNvPr id="13" name="Oval 12"/>
          <p:cNvSpPr/>
          <p:nvPr/>
        </p:nvSpPr>
        <p:spPr>
          <a:xfrm>
            <a:off x="7947311" y="449836"/>
            <a:ext cx="1506070" cy="83684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ngày</a:t>
            </a:r>
          </a:p>
        </p:txBody>
      </p:sp>
      <p:sp>
        <p:nvSpPr>
          <p:cNvPr id="14" name="Oval 13"/>
          <p:cNvSpPr/>
          <p:nvPr/>
        </p:nvSpPr>
        <p:spPr>
          <a:xfrm>
            <a:off x="8762569" y="2670697"/>
            <a:ext cx="2310046" cy="226064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9055452" y="3857322"/>
            <a:ext cx="1761564" cy="4616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Nấm men</a:t>
            </a:r>
          </a:p>
        </p:txBody>
      </p:sp>
      <p:sp>
        <p:nvSpPr>
          <p:cNvPr id="16" name="Oval 15"/>
          <p:cNvSpPr/>
          <p:nvPr/>
        </p:nvSpPr>
        <p:spPr>
          <a:xfrm>
            <a:off x="9055452" y="2925886"/>
            <a:ext cx="1658569" cy="83684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ngày</a:t>
            </a:r>
          </a:p>
        </p:txBody>
      </p:sp>
      <p:sp>
        <p:nvSpPr>
          <p:cNvPr id="17" name="Oval 16"/>
          <p:cNvSpPr/>
          <p:nvPr/>
        </p:nvSpPr>
        <p:spPr>
          <a:xfrm>
            <a:off x="4745735" y="2987606"/>
            <a:ext cx="3954611" cy="2793074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5169245" y="3814322"/>
            <a:ext cx="3212756" cy="156966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Phân huỷ các chất bền vững như: xenlulozơ, hemixenlulozơ, lignin, chitin...</a:t>
            </a:r>
          </a:p>
        </p:txBody>
      </p:sp>
      <p:sp>
        <p:nvSpPr>
          <p:cNvPr id="19" name="Oval 18"/>
          <p:cNvSpPr/>
          <p:nvPr/>
        </p:nvSpPr>
        <p:spPr>
          <a:xfrm>
            <a:off x="6038751" y="2987606"/>
            <a:ext cx="1658569" cy="83684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tháng</a:t>
            </a:r>
          </a:p>
        </p:txBody>
      </p:sp>
      <p:sp>
        <p:nvSpPr>
          <p:cNvPr id="20" name="Oval 19"/>
          <p:cNvSpPr/>
          <p:nvPr/>
        </p:nvSpPr>
        <p:spPr>
          <a:xfrm>
            <a:off x="-296976" y="433"/>
            <a:ext cx="3811165" cy="3240773"/>
          </a:xfrm>
          <a:prstGeom prst="ellips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364" y="290568"/>
            <a:ext cx="2110910" cy="1897393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755253" y="2189485"/>
            <a:ext cx="1706706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Xác thực vật</a:t>
            </a:r>
          </a:p>
        </p:txBody>
      </p:sp>
      <p:sp>
        <p:nvSpPr>
          <p:cNvPr id="23" name="Oval 22"/>
          <p:cNvSpPr/>
          <p:nvPr/>
        </p:nvSpPr>
        <p:spPr>
          <a:xfrm>
            <a:off x="37551" y="3651441"/>
            <a:ext cx="4309249" cy="2129239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906" y="3789955"/>
            <a:ext cx="2705100" cy="1685925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1593483" y="5257800"/>
            <a:ext cx="1411941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Mùn </a:t>
            </a:r>
          </a:p>
        </p:txBody>
      </p:sp>
      <p:sp>
        <p:nvSpPr>
          <p:cNvPr id="26" name="Right Arrow 25"/>
          <p:cNvSpPr/>
          <p:nvPr/>
        </p:nvSpPr>
        <p:spPr>
          <a:xfrm rot="10800000" flipV="1">
            <a:off x="4078980" y="4648200"/>
            <a:ext cx="914400" cy="22006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 rot="9476885" flipV="1">
            <a:off x="8445500" y="4297080"/>
            <a:ext cx="599098" cy="1745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/>
          <p:cNvSpPr/>
          <p:nvPr/>
        </p:nvSpPr>
        <p:spPr>
          <a:xfrm rot="3703194">
            <a:off x="9670633" y="2443104"/>
            <a:ext cx="504977" cy="1348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37551" y="5950803"/>
            <a:ext cx="1077946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- </a:t>
            </a:r>
            <a:r>
              <a:rPr lang="en-US" sz="2400" b="1" dirty="0" err="1">
                <a:solidFill>
                  <a:srgbClr val="FF0000"/>
                </a:solidFill>
              </a:rPr>
              <a:t>Trong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tự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nhiên</a:t>
            </a:r>
            <a:r>
              <a:rPr lang="en-US" sz="2400" b="1" dirty="0">
                <a:solidFill>
                  <a:srgbClr val="FF0000"/>
                </a:solidFill>
              </a:rPr>
              <a:t>: </a:t>
            </a:r>
            <a:r>
              <a:rPr lang="en-US" sz="2400" b="1" dirty="0" err="1">
                <a:solidFill>
                  <a:srgbClr val="FF0000"/>
                </a:solidFill>
              </a:rPr>
              <a:t>tham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gia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vào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quá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trình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phân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hủy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chất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thải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và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xác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động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vật</a:t>
            </a:r>
            <a:r>
              <a:rPr lang="en-US" sz="2400" b="1" dirty="0">
                <a:solidFill>
                  <a:srgbClr val="FF0000"/>
                </a:solidFill>
              </a:rPr>
              <a:t>, </a:t>
            </a:r>
            <a:r>
              <a:rPr lang="en-US" sz="2400" b="1" dirty="0" err="1">
                <a:solidFill>
                  <a:srgbClr val="FF0000"/>
                </a:solidFill>
              </a:rPr>
              <a:t>thực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vật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thành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các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chất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đơn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giản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cung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cấp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cho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cây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xanh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và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làm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sạch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môi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trường</a:t>
            </a:r>
            <a:r>
              <a:rPr lang="en-US" sz="2400" b="1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189134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40" y="1790145"/>
            <a:ext cx="9875520" cy="4525963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56803"/>
            <a:ext cx="3564026" cy="238076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32290" y="3168240"/>
            <a:ext cx="3106941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vi-VN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Nấm hương mọc trên thân cây</a:t>
            </a:r>
            <a:endParaRPr lang="en-US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0" y="1156802"/>
            <a:ext cx="3692758" cy="238076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3962400" y="3141346"/>
            <a:ext cx="2788751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Nấm mèo mọc trên thân cây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3890267"/>
            <a:ext cx="3592288" cy="281533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0000" y="1156803"/>
            <a:ext cx="3171277" cy="238077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7848600" y="3168240"/>
            <a:ext cx="1619794" cy="369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Nấm kim châm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338253" y="6303359"/>
            <a:ext cx="125403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Nấm sò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33801" y="3857861"/>
            <a:ext cx="3692757" cy="284773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4545876" y="6316422"/>
            <a:ext cx="128016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Nấm mỡ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20001" y="3856883"/>
            <a:ext cx="3352800" cy="281533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5" name="TextBox 14"/>
          <p:cNvSpPr txBox="1"/>
          <p:nvPr/>
        </p:nvSpPr>
        <p:spPr>
          <a:xfrm>
            <a:off x="8203478" y="6303359"/>
            <a:ext cx="159366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Nấm rơm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33399" y="36493"/>
            <a:ext cx="982980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err="1">
                <a:solidFill>
                  <a:srgbClr val="FF0000"/>
                </a:solidFill>
              </a:rPr>
              <a:t>Dùng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làm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thực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phẩm</a:t>
            </a:r>
            <a:r>
              <a:rPr lang="en-US" sz="2800" b="1" dirty="0">
                <a:solidFill>
                  <a:srgbClr val="FF0000"/>
                </a:solidFill>
              </a:rPr>
              <a:t>: </a:t>
            </a:r>
            <a:r>
              <a:rPr lang="en-US" sz="2800" b="1" dirty="0" err="1">
                <a:solidFill>
                  <a:srgbClr val="FF0000"/>
                </a:solidFill>
              </a:rPr>
              <a:t>nấm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kim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châm</a:t>
            </a:r>
            <a:r>
              <a:rPr lang="en-US" sz="2800" b="1" dirty="0">
                <a:solidFill>
                  <a:srgbClr val="FF0000"/>
                </a:solidFill>
              </a:rPr>
              <a:t>, </a:t>
            </a:r>
            <a:r>
              <a:rPr lang="en-US" sz="2800" b="1" dirty="0" err="1">
                <a:solidFill>
                  <a:srgbClr val="FF0000"/>
                </a:solidFill>
              </a:rPr>
              <a:t>mộc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nhĩ</a:t>
            </a:r>
            <a:r>
              <a:rPr lang="en-US" sz="2800" b="1" dirty="0">
                <a:solidFill>
                  <a:srgbClr val="FF0000"/>
                </a:solidFill>
              </a:rPr>
              <a:t>, </a:t>
            </a:r>
            <a:r>
              <a:rPr lang="en-US" sz="2800" b="1" dirty="0" err="1">
                <a:solidFill>
                  <a:srgbClr val="FF0000"/>
                </a:solidFill>
              </a:rPr>
              <a:t>nấm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hương</a:t>
            </a:r>
            <a:r>
              <a:rPr lang="en-US" sz="2800" b="1" dirty="0">
                <a:solidFill>
                  <a:srgbClr val="FF0000"/>
                </a:solidFill>
              </a:rPr>
              <a:t>, </a:t>
            </a:r>
          </a:p>
          <a:p>
            <a:r>
              <a:rPr lang="en-US" sz="2800" b="1" dirty="0" err="1">
                <a:solidFill>
                  <a:srgbClr val="FF0000"/>
                </a:solidFill>
              </a:rPr>
              <a:t>nấm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đùi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gà</a:t>
            </a:r>
            <a:r>
              <a:rPr lang="en-US" sz="2800" b="1" dirty="0">
                <a:solidFill>
                  <a:srgbClr val="FF0000"/>
                </a:solidFill>
              </a:rPr>
              <a:t>, …</a:t>
            </a:r>
          </a:p>
        </p:txBody>
      </p:sp>
    </p:spTree>
    <p:extLst>
      <p:ext uri="{BB962C8B-B14F-4D97-AF65-F5344CB8AC3E}">
        <p14:creationId xmlns:p14="http://schemas.microsoft.com/office/powerpoint/2010/main" val="3020243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922" y="1362635"/>
            <a:ext cx="4273878" cy="287627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776" y="1362635"/>
            <a:ext cx="4225424" cy="278088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6873" y="4238905"/>
            <a:ext cx="4254327" cy="242753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60832" y="3743407"/>
            <a:ext cx="2011548" cy="40011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Nấm linh chi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91400" y="1371600"/>
            <a:ext cx="2205318" cy="40011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Nấm phục linh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485560" y="6266330"/>
            <a:ext cx="1653988" cy="40011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Nấm vân chi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" y="4310751"/>
            <a:ext cx="4267200" cy="235568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09607" y="4607256"/>
            <a:ext cx="762041" cy="1323439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Đông trùng hạ thảo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52400" y="228600"/>
            <a:ext cx="10820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+ </a:t>
            </a:r>
            <a:r>
              <a:rPr lang="en-US" sz="2800" dirty="0" err="1">
                <a:solidFill>
                  <a:srgbClr val="FF0000"/>
                </a:solidFill>
              </a:rPr>
              <a:t>Dùng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làm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thuốc</a:t>
            </a:r>
            <a:r>
              <a:rPr lang="en-US" sz="2800" dirty="0">
                <a:solidFill>
                  <a:srgbClr val="FF0000"/>
                </a:solidFill>
              </a:rPr>
              <a:t>: </a:t>
            </a:r>
            <a:r>
              <a:rPr lang="en-US" sz="2800" dirty="0" err="1">
                <a:solidFill>
                  <a:srgbClr val="FF0000"/>
                </a:solidFill>
              </a:rPr>
              <a:t>nấm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linh</a:t>
            </a:r>
            <a:r>
              <a:rPr lang="en-US" sz="2800" dirty="0">
                <a:solidFill>
                  <a:srgbClr val="FF0000"/>
                </a:solidFill>
              </a:rPr>
              <a:t> chi, </a:t>
            </a:r>
            <a:r>
              <a:rPr lang="en-US" sz="2800" dirty="0" err="1">
                <a:solidFill>
                  <a:srgbClr val="FF0000"/>
                </a:solidFill>
              </a:rPr>
              <a:t>đông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trùng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hạ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thảo</a:t>
            </a:r>
            <a:r>
              <a:rPr lang="en-US" sz="2800" dirty="0">
                <a:solidFill>
                  <a:srgbClr val="FF0000"/>
                </a:solidFill>
              </a:rPr>
              <a:t>, …</a:t>
            </a:r>
          </a:p>
        </p:txBody>
      </p:sp>
    </p:spTree>
    <p:extLst>
      <p:ext uri="{BB962C8B-B14F-4D97-AF65-F5344CB8AC3E}">
        <p14:creationId xmlns:p14="http://schemas.microsoft.com/office/powerpoint/2010/main" val="39258483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5562600"/>
            <a:ext cx="1981200" cy="78360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155" y="1316725"/>
            <a:ext cx="2490714" cy="256173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4869" y="1316725"/>
            <a:ext cx="3842601" cy="256173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44155" y="4172181"/>
            <a:ext cx="63333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latin typeface="Arial" pitchFamily="34" charset="0"/>
                <a:cs typeface="Arial" pitchFamily="34" charset="0"/>
              </a:rPr>
              <a:t>Saccharomyces cerevisiae</a:t>
            </a:r>
            <a:r>
              <a:rPr lang="vi-VN" sz="2400" dirty="0">
                <a:latin typeface="Arial" pitchFamily="34" charset="0"/>
                <a:cs typeface="Arial" pitchFamily="34" charset="0"/>
              </a:rPr>
              <a:t> lên men làm </a:t>
            </a:r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vi-VN" sz="2400" dirty="0">
                <a:latin typeface="Arial" pitchFamily="34" charset="0"/>
                <a:cs typeface="Arial" pitchFamily="34" charset="0"/>
              </a:rPr>
              <a:t>bánh mì, rượu, và bia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1800" y="1316725"/>
            <a:ext cx="3810000" cy="256173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331429" y="4191000"/>
            <a:ext cx="32945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rial" pitchFamily="34" charset="0"/>
                <a:cs typeface="Arial" pitchFamily="34" charset="0"/>
              </a:rPr>
              <a:t>Bột bánh mì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trước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en-US" sz="2400" dirty="0" err="1"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sau khi ủ men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52400" y="228600"/>
            <a:ext cx="10820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Dùng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trong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công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nghiệp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chế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biến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thực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phẩm</a:t>
            </a:r>
            <a:r>
              <a:rPr lang="en-US" sz="2800" dirty="0">
                <a:solidFill>
                  <a:srgbClr val="FF0000"/>
                </a:solidFill>
              </a:rPr>
              <a:t>: </a:t>
            </a:r>
            <a:r>
              <a:rPr lang="en-US" sz="2800" dirty="0" err="1">
                <a:solidFill>
                  <a:srgbClr val="FF0000"/>
                </a:solidFill>
              </a:rPr>
              <a:t>nấm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mem</a:t>
            </a:r>
            <a:r>
              <a:rPr lang="en-US" sz="2800" dirty="0">
                <a:solidFill>
                  <a:srgbClr val="FF0000"/>
                </a:solidFill>
              </a:rPr>
              <a:t>, </a:t>
            </a:r>
            <a:r>
              <a:rPr lang="en-US" sz="2800" dirty="0" err="1">
                <a:solidFill>
                  <a:srgbClr val="FF0000"/>
                </a:solidFill>
              </a:rPr>
              <a:t>nấm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mốc</a:t>
            </a:r>
            <a:r>
              <a:rPr lang="en-US" sz="2800" dirty="0">
                <a:solidFill>
                  <a:srgbClr val="FF0000"/>
                </a:solidFill>
              </a:rPr>
              <a:t>, …</a:t>
            </a:r>
          </a:p>
        </p:txBody>
      </p:sp>
    </p:spTree>
    <p:extLst>
      <p:ext uri="{BB962C8B-B14F-4D97-AF65-F5344CB8AC3E}">
        <p14:creationId xmlns:p14="http://schemas.microsoft.com/office/powerpoint/2010/main" val="31631368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2819400" y="152400"/>
            <a:ext cx="5867400" cy="59718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200" b="1" dirty="0">
                <a:solidFill>
                  <a:schemeClr val="tx1"/>
                </a:solidFill>
              </a:rPr>
              <a:t>III. VAI TRÒ CỦA VI KHUẨN</a:t>
            </a:r>
          </a:p>
        </p:txBody>
      </p:sp>
      <p:sp>
        <p:nvSpPr>
          <p:cNvPr id="7" name="Rectangle 6"/>
          <p:cNvSpPr/>
          <p:nvPr/>
        </p:nvSpPr>
        <p:spPr>
          <a:xfrm>
            <a:off x="609600" y="2514600"/>
            <a:ext cx="96774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 err="1"/>
              <a:t>Mỗi</a:t>
            </a:r>
            <a:r>
              <a:rPr lang="en-US" sz="2800" b="1" dirty="0"/>
              <a:t> </a:t>
            </a:r>
            <a:r>
              <a:rPr lang="en-US" sz="2800" b="1" dirty="0" err="1"/>
              <a:t>nhóm</a:t>
            </a:r>
            <a:r>
              <a:rPr lang="en-US" sz="2800" b="1" dirty="0"/>
              <a:t> 4 HS:</a:t>
            </a:r>
          </a:p>
          <a:p>
            <a:pPr algn="just"/>
            <a:r>
              <a:rPr lang="en-US" sz="2800" dirty="0">
                <a:solidFill>
                  <a:srgbClr val="0070C0"/>
                </a:solidFill>
              </a:rPr>
              <a:t>+ </a:t>
            </a:r>
            <a:r>
              <a:rPr lang="en-US" sz="2800" dirty="0" err="1">
                <a:solidFill>
                  <a:srgbClr val="0070C0"/>
                </a:solidFill>
              </a:rPr>
              <a:t>Hoàn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thành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nhiệm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vụ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theo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mô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hình</a:t>
            </a:r>
            <a:r>
              <a:rPr lang="en-US" sz="2800" dirty="0">
                <a:solidFill>
                  <a:srgbClr val="0070C0"/>
                </a:solidFill>
              </a:rPr>
              <a:t> “</a:t>
            </a:r>
            <a:r>
              <a:rPr lang="en-US" sz="2800" dirty="0" err="1">
                <a:solidFill>
                  <a:srgbClr val="0070C0"/>
                </a:solidFill>
              </a:rPr>
              <a:t>kĩ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thuật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khăn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trải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bàn</a:t>
            </a:r>
            <a:r>
              <a:rPr lang="en-US" sz="2800" dirty="0">
                <a:solidFill>
                  <a:srgbClr val="0070C0"/>
                </a:solidFill>
              </a:rPr>
              <a:t>”, </a:t>
            </a:r>
            <a:r>
              <a:rPr lang="en-US" sz="2800" dirty="0" err="1">
                <a:solidFill>
                  <a:srgbClr val="0070C0"/>
                </a:solidFill>
              </a:rPr>
              <a:t>nêu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những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bệnh</a:t>
            </a:r>
            <a:r>
              <a:rPr lang="en-US" sz="2800" dirty="0">
                <a:solidFill>
                  <a:srgbClr val="0070C0"/>
                </a:solidFill>
              </a:rPr>
              <a:t> do </a:t>
            </a:r>
            <a:r>
              <a:rPr lang="en-US" sz="2800" dirty="0" err="1">
                <a:solidFill>
                  <a:srgbClr val="0070C0"/>
                </a:solidFill>
              </a:rPr>
              <a:t>nấm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gây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cho</a:t>
            </a:r>
            <a:r>
              <a:rPr lang="en-US" sz="2800" dirty="0">
                <a:solidFill>
                  <a:srgbClr val="0070C0"/>
                </a:solidFill>
              </a:rPr>
              <a:t> con </a:t>
            </a:r>
            <a:r>
              <a:rPr lang="en-US" sz="2800" dirty="0" err="1">
                <a:solidFill>
                  <a:srgbClr val="0070C0"/>
                </a:solidFill>
              </a:rPr>
              <a:t>người</a:t>
            </a:r>
            <a:r>
              <a:rPr lang="en-US" sz="2800" dirty="0">
                <a:solidFill>
                  <a:srgbClr val="0070C0"/>
                </a:solidFill>
              </a:rPr>
              <a:t>, </a:t>
            </a:r>
            <a:r>
              <a:rPr lang="en-US" sz="2800" dirty="0" err="1">
                <a:solidFill>
                  <a:srgbClr val="0070C0"/>
                </a:solidFill>
              </a:rPr>
              <a:t>thực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vật</a:t>
            </a:r>
            <a:r>
              <a:rPr lang="en-US" sz="2800" dirty="0">
                <a:solidFill>
                  <a:srgbClr val="0070C0"/>
                </a:solidFill>
              </a:rPr>
              <a:t>, </a:t>
            </a:r>
            <a:r>
              <a:rPr lang="en-US" sz="2800" dirty="0" err="1">
                <a:solidFill>
                  <a:srgbClr val="0070C0"/>
                </a:solidFill>
              </a:rPr>
              <a:t>động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vật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và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cách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phòng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tránh</a:t>
            </a:r>
            <a:r>
              <a:rPr lang="en-US" sz="2800" dirty="0">
                <a:solidFill>
                  <a:srgbClr val="0070C0"/>
                </a:solidFill>
              </a:rPr>
              <a:t>.</a:t>
            </a:r>
          </a:p>
          <a:p>
            <a:pPr algn="just"/>
            <a:r>
              <a:rPr lang="en-US" sz="2800" dirty="0">
                <a:solidFill>
                  <a:srgbClr val="0070C0"/>
                </a:solidFill>
              </a:rPr>
              <a:t>+ </a:t>
            </a:r>
            <a:r>
              <a:rPr lang="en-US" sz="2800" dirty="0" err="1">
                <a:solidFill>
                  <a:srgbClr val="0070C0"/>
                </a:solidFill>
              </a:rPr>
              <a:t>Vận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dụng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kiến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thức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để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giải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thích</a:t>
            </a:r>
            <a:r>
              <a:rPr lang="en-US" sz="2800" dirty="0">
                <a:solidFill>
                  <a:srgbClr val="0070C0"/>
                </a:solidFill>
              </a:rPr>
              <a:t>: </a:t>
            </a:r>
            <a:r>
              <a:rPr lang="en-US" sz="2800" dirty="0" err="1">
                <a:solidFill>
                  <a:srgbClr val="0070C0"/>
                </a:solidFill>
              </a:rPr>
              <a:t>tại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sao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khi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sử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dụng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thực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phẩm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chúng</a:t>
            </a:r>
            <a:r>
              <a:rPr lang="en-US" sz="2800" dirty="0">
                <a:solidFill>
                  <a:srgbClr val="0070C0"/>
                </a:solidFill>
              </a:rPr>
              <a:t> ta </a:t>
            </a:r>
            <a:r>
              <a:rPr lang="en-US" sz="2800" dirty="0" err="1">
                <a:solidFill>
                  <a:srgbClr val="0070C0"/>
                </a:solidFill>
              </a:rPr>
              <a:t>cần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phải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xem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hạn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sử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dụng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và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quan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sát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màu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sắc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của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thức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 err="1">
                <a:solidFill>
                  <a:srgbClr val="0070C0"/>
                </a:solidFill>
              </a:rPr>
              <a:t>phẩm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219200" y="1762780"/>
            <a:ext cx="40061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PHIẾU HỌC TẬP SỐ 3 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905000" y="152400"/>
            <a:ext cx="7467600" cy="59718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200" b="1" dirty="0">
                <a:solidFill>
                  <a:schemeClr val="tx1"/>
                </a:solidFill>
              </a:rPr>
              <a:t>III. MỘT SỐ BỆNH DO NẤM</a:t>
            </a:r>
          </a:p>
        </p:txBody>
      </p:sp>
    </p:spTree>
    <p:extLst>
      <p:ext uri="{BB962C8B-B14F-4D97-AF65-F5344CB8AC3E}">
        <p14:creationId xmlns:p14="http://schemas.microsoft.com/office/powerpoint/2010/main" val="14798677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sp>
        <p:nvSpPr>
          <p:cNvPr id="7" name="Cloud Callout 6"/>
          <p:cNvSpPr/>
          <p:nvPr/>
        </p:nvSpPr>
        <p:spPr>
          <a:xfrm>
            <a:off x="457200" y="152400"/>
            <a:ext cx="9821918" cy="3657600"/>
          </a:xfrm>
          <a:prstGeom prst="cloudCallout">
            <a:avLst/>
          </a:prstGeom>
          <a:solidFill>
            <a:srgbClr val="92D05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 err="1"/>
              <a:t>Các</a:t>
            </a:r>
            <a:r>
              <a:rPr lang="en-US" sz="4000" b="1" dirty="0"/>
              <a:t> </a:t>
            </a:r>
            <a:r>
              <a:rPr lang="en-US" sz="4000" b="1" dirty="0" err="1"/>
              <a:t>em</a:t>
            </a:r>
            <a:r>
              <a:rPr lang="en-US" sz="4000" b="1" dirty="0"/>
              <a:t> </a:t>
            </a:r>
            <a:r>
              <a:rPr lang="en-US" sz="4000" b="1" dirty="0" err="1"/>
              <a:t>có</a:t>
            </a:r>
            <a:r>
              <a:rPr lang="en-US" sz="4000" b="1" dirty="0"/>
              <a:t> </a:t>
            </a:r>
            <a:r>
              <a:rPr lang="en-US" sz="4000" b="1" dirty="0" err="1"/>
              <a:t>biết</a:t>
            </a:r>
            <a:r>
              <a:rPr lang="en-US" sz="4000" b="1" dirty="0"/>
              <a:t> </a:t>
            </a:r>
            <a:r>
              <a:rPr lang="en-US" sz="4000" b="1" dirty="0" err="1"/>
              <a:t>vì</a:t>
            </a:r>
            <a:r>
              <a:rPr lang="en-US" sz="4000" b="1" dirty="0"/>
              <a:t> </a:t>
            </a:r>
            <a:r>
              <a:rPr lang="en-US" sz="4000" b="1" dirty="0" err="1"/>
              <a:t>sao</a:t>
            </a:r>
            <a:r>
              <a:rPr lang="en-US" sz="4000" b="1" dirty="0"/>
              <a:t> </a:t>
            </a:r>
            <a:r>
              <a:rPr lang="en-US" sz="4000" b="1" dirty="0" err="1"/>
              <a:t>những</a:t>
            </a:r>
            <a:r>
              <a:rPr lang="en-US" sz="4000" b="1" dirty="0"/>
              <a:t> “</a:t>
            </a:r>
            <a:r>
              <a:rPr lang="en-US" sz="4000" b="1" dirty="0" err="1"/>
              <a:t>cây</a:t>
            </a:r>
            <a:r>
              <a:rPr lang="en-US" sz="4000" b="1" dirty="0"/>
              <a:t> </a:t>
            </a:r>
            <a:r>
              <a:rPr lang="en-US" sz="4000" b="1" dirty="0" err="1"/>
              <a:t>nấm</a:t>
            </a:r>
            <a:r>
              <a:rPr lang="en-US" sz="4000" b="1" dirty="0"/>
              <a:t>” </a:t>
            </a:r>
            <a:r>
              <a:rPr lang="en-US" sz="4000" b="1" dirty="0" err="1"/>
              <a:t>nhỏ</a:t>
            </a:r>
            <a:r>
              <a:rPr lang="en-US" sz="4000" b="1" dirty="0"/>
              <a:t> </a:t>
            </a:r>
            <a:r>
              <a:rPr lang="en-US" sz="4000" b="1" dirty="0" err="1"/>
              <a:t>bé</a:t>
            </a:r>
            <a:r>
              <a:rPr lang="en-US" sz="4000" b="1" dirty="0"/>
              <a:t> </a:t>
            </a:r>
            <a:r>
              <a:rPr lang="en-US" sz="4000" b="1" dirty="0" err="1"/>
              <a:t>lại</a:t>
            </a:r>
            <a:r>
              <a:rPr lang="en-US" sz="4000" b="1" dirty="0"/>
              <a:t> </a:t>
            </a:r>
            <a:r>
              <a:rPr lang="en-US" sz="4000" b="1" dirty="0" err="1"/>
              <a:t>được</a:t>
            </a:r>
            <a:r>
              <a:rPr lang="en-US" sz="4000" b="1" dirty="0"/>
              <a:t> </a:t>
            </a:r>
            <a:r>
              <a:rPr lang="en-US" sz="4000" b="1" dirty="0" err="1"/>
              <a:t>coi</a:t>
            </a:r>
            <a:r>
              <a:rPr lang="en-US" sz="4000" b="1" dirty="0"/>
              <a:t> </a:t>
            </a:r>
            <a:r>
              <a:rPr lang="en-US" sz="4000" b="1" dirty="0" err="1"/>
              <a:t>là</a:t>
            </a:r>
            <a:r>
              <a:rPr lang="en-US" sz="4000" b="1" dirty="0"/>
              <a:t> </a:t>
            </a:r>
            <a:r>
              <a:rPr lang="en-US" sz="4000" b="1" dirty="0" err="1"/>
              <a:t>những</a:t>
            </a:r>
            <a:r>
              <a:rPr lang="en-US" sz="4000" b="1" dirty="0"/>
              <a:t> </a:t>
            </a:r>
            <a:r>
              <a:rPr lang="en-US" sz="4000" b="1" dirty="0" err="1"/>
              <a:t>sinh</a:t>
            </a:r>
            <a:r>
              <a:rPr lang="en-US" sz="4000" b="1" dirty="0"/>
              <a:t> </a:t>
            </a:r>
            <a:r>
              <a:rPr lang="en-US" sz="4000" b="1" dirty="0" err="1"/>
              <a:t>vật</a:t>
            </a:r>
            <a:r>
              <a:rPr lang="en-US" sz="4000" b="1" dirty="0"/>
              <a:t> to </a:t>
            </a:r>
            <a:r>
              <a:rPr lang="en-US" sz="4000" b="1" dirty="0" err="1"/>
              <a:t>lớn</a:t>
            </a:r>
            <a:r>
              <a:rPr lang="en-US" sz="4000" b="1" dirty="0"/>
              <a:t> </a:t>
            </a:r>
            <a:r>
              <a:rPr lang="en-US" sz="4000" b="1" dirty="0" err="1"/>
              <a:t>trên</a:t>
            </a:r>
            <a:r>
              <a:rPr lang="en-US" sz="4000" b="1" dirty="0"/>
              <a:t> </a:t>
            </a:r>
            <a:r>
              <a:rPr lang="en-US" sz="4000" b="1" dirty="0" err="1"/>
              <a:t>Trái</a:t>
            </a:r>
            <a:r>
              <a:rPr lang="en-US" sz="4000" b="1" dirty="0"/>
              <a:t> </a:t>
            </a:r>
            <a:r>
              <a:rPr lang="en-US" sz="4000" b="1" dirty="0" err="1"/>
              <a:t>Đất</a:t>
            </a:r>
            <a:r>
              <a:rPr lang="en-US" sz="4000" b="1" dirty="0"/>
              <a:t> </a:t>
            </a:r>
            <a:r>
              <a:rPr lang="en-US" sz="4000" b="1" dirty="0" err="1"/>
              <a:t>không</a:t>
            </a:r>
            <a:r>
              <a:rPr lang="en-US" sz="4000" b="1" dirty="0"/>
              <a:t>?  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4419600"/>
            <a:ext cx="2713421" cy="203506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1400" y="4419600"/>
            <a:ext cx="2971800" cy="203506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15092" y="4419601"/>
            <a:ext cx="3114708" cy="2035066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593718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1905000" y="152400"/>
            <a:ext cx="7467600" cy="59718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200" b="1" dirty="0">
                <a:solidFill>
                  <a:schemeClr val="tx1"/>
                </a:solidFill>
              </a:rPr>
              <a:t>III. MỘT SỐ BỆNH DO NẤM</a:t>
            </a:r>
          </a:p>
        </p:txBody>
      </p:sp>
      <p:pic>
        <p:nvPicPr>
          <p:cNvPr id="8" name="Picture 11" descr="30077908_lang-ben17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990601"/>
            <a:ext cx="2617914" cy="2819398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2" descr="HacLao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1073703"/>
            <a:ext cx="2716304" cy="2660097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400" y="990600"/>
            <a:ext cx="5151176" cy="2819399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838200" y="4306669"/>
            <a:ext cx="9296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- Ở </a:t>
            </a:r>
            <a:r>
              <a:rPr lang="en-US" sz="2800" dirty="0" err="1">
                <a:solidFill>
                  <a:srgbClr val="FF0000"/>
                </a:solidFill>
              </a:rPr>
              <a:t>người</a:t>
            </a:r>
            <a:r>
              <a:rPr lang="en-US" sz="2800" dirty="0">
                <a:solidFill>
                  <a:srgbClr val="FF0000"/>
                </a:solidFill>
              </a:rPr>
              <a:t>: </a:t>
            </a:r>
            <a:r>
              <a:rPr lang="en-US" sz="2800" dirty="0" err="1">
                <a:solidFill>
                  <a:srgbClr val="FF0000"/>
                </a:solidFill>
              </a:rPr>
              <a:t>nấm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gây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ra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các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bệnh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như</a:t>
            </a:r>
            <a:r>
              <a:rPr lang="en-US" sz="2800" dirty="0">
                <a:solidFill>
                  <a:srgbClr val="FF0000"/>
                </a:solidFill>
              </a:rPr>
              <a:t>: </a:t>
            </a:r>
            <a:r>
              <a:rPr lang="en-US" sz="2800" dirty="0" err="1">
                <a:solidFill>
                  <a:srgbClr val="FF0000"/>
                </a:solidFill>
              </a:rPr>
              <a:t>nấm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lưỡi</a:t>
            </a:r>
            <a:r>
              <a:rPr lang="en-US" sz="2800" dirty="0">
                <a:solidFill>
                  <a:srgbClr val="FF0000"/>
                </a:solidFill>
              </a:rPr>
              <a:t>, </a:t>
            </a:r>
            <a:r>
              <a:rPr lang="en-US" sz="2800" dirty="0" err="1">
                <a:solidFill>
                  <a:srgbClr val="FF0000"/>
                </a:solidFill>
              </a:rPr>
              <a:t>lang</a:t>
            </a:r>
            <a:r>
              <a:rPr lang="en-US" sz="2800" dirty="0">
                <a:solidFill>
                  <a:srgbClr val="FF0000"/>
                </a:solidFill>
              </a:rPr>
              <a:t> ben, </a:t>
            </a:r>
            <a:r>
              <a:rPr lang="en-US" sz="2800" dirty="0" err="1">
                <a:solidFill>
                  <a:srgbClr val="FF0000"/>
                </a:solidFill>
              </a:rPr>
              <a:t>hắc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lào</a:t>
            </a:r>
            <a:r>
              <a:rPr lang="en-US" sz="2800" dirty="0">
                <a:solidFill>
                  <a:srgbClr val="FF0000"/>
                </a:solidFill>
              </a:rPr>
              <a:t>, </a:t>
            </a:r>
            <a:r>
              <a:rPr lang="en-US" sz="2800" dirty="0" err="1">
                <a:solidFill>
                  <a:srgbClr val="FF0000"/>
                </a:solidFill>
              </a:rPr>
              <a:t>nấm</a:t>
            </a:r>
            <a:r>
              <a:rPr lang="en-US" sz="2800" dirty="0">
                <a:solidFill>
                  <a:srgbClr val="FF0000"/>
                </a:solidFill>
              </a:rPr>
              <a:t> da </a:t>
            </a:r>
            <a:r>
              <a:rPr lang="en-US" sz="2800" dirty="0" err="1">
                <a:solidFill>
                  <a:srgbClr val="FF0000"/>
                </a:solidFill>
              </a:rPr>
              <a:t>đầu</a:t>
            </a:r>
            <a:r>
              <a:rPr lang="en-US" sz="2800" dirty="0">
                <a:solidFill>
                  <a:srgbClr val="FF0000"/>
                </a:solidFill>
              </a:rPr>
              <a:t>, …</a:t>
            </a:r>
          </a:p>
        </p:txBody>
      </p:sp>
    </p:spTree>
    <p:extLst>
      <p:ext uri="{BB962C8B-B14F-4D97-AF65-F5344CB8AC3E}">
        <p14:creationId xmlns:p14="http://schemas.microsoft.com/office/powerpoint/2010/main" val="1556609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1905000" y="152400"/>
            <a:ext cx="7467600" cy="59718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200" b="1" dirty="0">
                <a:solidFill>
                  <a:schemeClr val="tx1"/>
                </a:solidFill>
              </a:rPr>
              <a:t>III. MỘT SỐ BỆNH DO NẤM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794" y="1295400"/>
            <a:ext cx="2794983" cy="249626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49691"/>
          <a:stretch/>
        </p:blipFill>
        <p:spPr>
          <a:xfrm>
            <a:off x="3886200" y="1295400"/>
            <a:ext cx="2514600" cy="249626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3200" y="1295400"/>
            <a:ext cx="3301360" cy="2472297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143000" y="4608493"/>
            <a:ext cx="8991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- Ở </a:t>
            </a:r>
            <a:r>
              <a:rPr lang="en-US" sz="2800" dirty="0" err="1">
                <a:solidFill>
                  <a:srgbClr val="FF0000"/>
                </a:solidFill>
              </a:rPr>
              <a:t>thực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vật</a:t>
            </a:r>
            <a:r>
              <a:rPr lang="en-US" sz="2800" dirty="0">
                <a:solidFill>
                  <a:srgbClr val="FF0000"/>
                </a:solidFill>
              </a:rPr>
              <a:t>: </a:t>
            </a:r>
            <a:r>
              <a:rPr lang="en-US" sz="2800" dirty="0" err="1">
                <a:solidFill>
                  <a:srgbClr val="FF0000"/>
                </a:solidFill>
              </a:rPr>
              <a:t>mốc</a:t>
            </a:r>
            <a:r>
              <a:rPr lang="en-US" sz="2800" dirty="0">
                <a:solidFill>
                  <a:srgbClr val="FF0000"/>
                </a:solidFill>
              </a:rPr>
              <a:t> cam ở </a:t>
            </a:r>
            <a:r>
              <a:rPr lang="en-US" sz="2800" dirty="0" err="1">
                <a:solidFill>
                  <a:srgbClr val="FF0000"/>
                </a:solidFill>
              </a:rPr>
              <a:t>thực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vật</a:t>
            </a:r>
            <a:r>
              <a:rPr lang="en-US" sz="2800" dirty="0">
                <a:solidFill>
                  <a:srgbClr val="FF0000"/>
                </a:solidFill>
              </a:rPr>
              <a:t>, </a:t>
            </a:r>
            <a:r>
              <a:rPr lang="en-US" sz="2800" dirty="0" err="1">
                <a:solidFill>
                  <a:srgbClr val="FF0000"/>
                </a:solidFill>
              </a:rPr>
              <a:t>nấm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khiến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cây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chết</a:t>
            </a:r>
            <a:r>
              <a:rPr lang="en-US" sz="2800" dirty="0">
                <a:solidFill>
                  <a:srgbClr val="FF0000"/>
                </a:solidFill>
              </a:rPr>
              <a:t> non, </a:t>
            </a:r>
            <a:r>
              <a:rPr lang="en-US" sz="2800" dirty="0" err="1">
                <a:solidFill>
                  <a:srgbClr val="FF0000"/>
                </a:solidFill>
              </a:rPr>
              <a:t>thối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rễ</a:t>
            </a:r>
            <a:r>
              <a:rPr lang="en-US" sz="2800" dirty="0">
                <a:solidFill>
                  <a:srgbClr val="FF0000"/>
                </a:solidFill>
              </a:rPr>
              <a:t>, </a:t>
            </a:r>
            <a:r>
              <a:rPr lang="en-US" sz="2800" dirty="0" err="1">
                <a:solidFill>
                  <a:srgbClr val="FF0000"/>
                </a:solidFill>
              </a:rPr>
              <a:t>nấm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gây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hỏng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lá</a:t>
            </a:r>
            <a:r>
              <a:rPr lang="en-US" sz="2800" dirty="0">
                <a:solidFill>
                  <a:srgbClr val="FF0000"/>
                </a:solidFill>
              </a:rPr>
              <a:t>, </a:t>
            </a:r>
            <a:r>
              <a:rPr lang="en-US" sz="2800" dirty="0" err="1">
                <a:solidFill>
                  <a:srgbClr val="FF0000"/>
                </a:solidFill>
              </a:rPr>
              <a:t>thân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cây</a:t>
            </a:r>
            <a:r>
              <a:rPr lang="en-US" sz="2800" dirty="0">
                <a:solidFill>
                  <a:srgbClr val="FF0000"/>
                </a:solidFill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26892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1905000" y="152400"/>
            <a:ext cx="7467600" cy="59718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200" b="1" dirty="0">
                <a:solidFill>
                  <a:schemeClr val="tx1"/>
                </a:solidFill>
              </a:rPr>
              <a:t>III. MỘT SỐ BỆNH DO NẤM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066800"/>
            <a:ext cx="57150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838200" y="5257800"/>
            <a:ext cx="9677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- Ở </a:t>
            </a:r>
            <a:r>
              <a:rPr lang="en-US" sz="2800" dirty="0" err="1">
                <a:solidFill>
                  <a:srgbClr val="FF0000"/>
                </a:solidFill>
              </a:rPr>
              <a:t>động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vật</a:t>
            </a:r>
            <a:r>
              <a:rPr lang="en-US" sz="2800" dirty="0">
                <a:solidFill>
                  <a:srgbClr val="FF0000"/>
                </a:solidFill>
              </a:rPr>
              <a:t>: </a:t>
            </a:r>
            <a:r>
              <a:rPr lang="en-US" sz="2800" dirty="0" err="1">
                <a:solidFill>
                  <a:srgbClr val="FF0000"/>
                </a:solidFill>
              </a:rPr>
              <a:t>bệnh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nấm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trên</a:t>
            </a:r>
            <a:r>
              <a:rPr lang="en-US" sz="2800" dirty="0">
                <a:solidFill>
                  <a:srgbClr val="FF0000"/>
                </a:solidFill>
              </a:rPr>
              <a:t> da </a:t>
            </a:r>
            <a:r>
              <a:rPr lang="en-US" sz="2800" dirty="0" err="1">
                <a:solidFill>
                  <a:srgbClr val="FF0000"/>
                </a:solidFill>
              </a:rPr>
              <a:t>động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vật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gây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lở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loét</a:t>
            </a:r>
            <a:r>
              <a:rPr lang="en-US" sz="2800" dirty="0">
                <a:solidFill>
                  <a:srgbClr val="FF0000"/>
                </a:solidFill>
              </a:rPr>
              <a:t>, </a:t>
            </a:r>
            <a:r>
              <a:rPr lang="en-US" sz="2800" dirty="0" err="1">
                <a:solidFill>
                  <a:srgbClr val="FF0000"/>
                </a:solidFill>
              </a:rPr>
              <a:t>rụng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lông</a:t>
            </a:r>
            <a:r>
              <a:rPr lang="en-US" sz="2800" dirty="0">
                <a:solidFill>
                  <a:srgbClr val="FF0000"/>
                </a:solidFill>
              </a:rPr>
              <a:t>, …</a:t>
            </a:r>
          </a:p>
        </p:txBody>
      </p:sp>
    </p:spTree>
    <p:extLst>
      <p:ext uri="{BB962C8B-B14F-4D97-AF65-F5344CB8AC3E}">
        <p14:creationId xmlns:p14="http://schemas.microsoft.com/office/powerpoint/2010/main" val="30199348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1905000" y="152400"/>
            <a:ext cx="7467600" cy="59718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200" b="1" dirty="0">
                <a:solidFill>
                  <a:schemeClr val="tx1"/>
                </a:solidFill>
              </a:rPr>
              <a:t>III. MỘT SỐ BỆNH DO NẤM</a:t>
            </a:r>
          </a:p>
        </p:txBody>
      </p:sp>
      <p:pic>
        <p:nvPicPr>
          <p:cNvPr id="6" name="Picture 4" descr="D:\THCS\d5554fc0abb173bf03b7457cdde9cbb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172" y="3200401"/>
            <a:ext cx="4548352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D:\THCS\nguyen-nhan-tuong-nha-bi-am-mo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3124200"/>
            <a:ext cx="4648200" cy="2057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D:\THCS\720x400_9eabb3a6-7a10-4ab6-8c98-ffd13fc3fe5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884907"/>
            <a:ext cx="4572000" cy="1934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5486400" y="1143000"/>
            <a:ext cx="4800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>
                <a:solidFill>
                  <a:srgbClr val="FF0000"/>
                </a:solidFill>
              </a:rPr>
              <a:t>- </a:t>
            </a:r>
            <a:r>
              <a:rPr lang="en-US" sz="2400" dirty="0" err="1">
                <a:solidFill>
                  <a:srgbClr val="FF0000"/>
                </a:solidFill>
              </a:rPr>
              <a:t>Nấm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còn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làm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hỏng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thức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ăn</a:t>
            </a:r>
            <a:r>
              <a:rPr lang="en-US" sz="2400" dirty="0">
                <a:solidFill>
                  <a:srgbClr val="FF0000"/>
                </a:solidFill>
              </a:rPr>
              <a:t>, </a:t>
            </a:r>
            <a:r>
              <a:rPr lang="en-US" sz="2400" dirty="0" err="1">
                <a:solidFill>
                  <a:srgbClr val="FF0000"/>
                </a:solidFill>
              </a:rPr>
              <a:t>đồ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uống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làm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ảnh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hưởng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đến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sức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khỏe</a:t>
            </a:r>
            <a:r>
              <a:rPr lang="en-US" sz="2400" dirty="0">
                <a:solidFill>
                  <a:srgbClr val="FF0000"/>
                </a:solidFill>
              </a:rPr>
              <a:t> con </a:t>
            </a:r>
            <a:r>
              <a:rPr lang="en-US" sz="2400" dirty="0" err="1">
                <a:solidFill>
                  <a:srgbClr val="FF0000"/>
                </a:solidFill>
              </a:rPr>
              <a:t>người</a:t>
            </a:r>
            <a:r>
              <a:rPr lang="en-US" sz="2400" dirty="0">
                <a:solidFill>
                  <a:srgbClr val="FF0000"/>
                </a:solidFill>
              </a:rPr>
              <a:t>, </a:t>
            </a:r>
            <a:r>
              <a:rPr lang="en-US" sz="2400" dirty="0" err="1">
                <a:solidFill>
                  <a:srgbClr val="FF0000"/>
                </a:solidFill>
              </a:rPr>
              <a:t>tăng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nguy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cơ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gây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ung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thư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và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còn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gây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hư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hỏng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quần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áo</a:t>
            </a:r>
            <a:r>
              <a:rPr lang="en-US" sz="2400" dirty="0">
                <a:solidFill>
                  <a:srgbClr val="FF0000"/>
                </a:solidFill>
              </a:rPr>
              <a:t>, </a:t>
            </a:r>
            <a:r>
              <a:rPr lang="en-US" sz="2400" dirty="0" err="1">
                <a:solidFill>
                  <a:srgbClr val="FF0000"/>
                </a:solidFill>
              </a:rPr>
              <a:t>đồ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đạc</a:t>
            </a:r>
            <a:r>
              <a:rPr lang="en-US" sz="2400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85800" y="5410200"/>
            <a:ext cx="9601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=&gt; </a:t>
            </a:r>
            <a:r>
              <a:rPr lang="en-US" sz="2400" b="1" dirty="0" err="1">
                <a:solidFill>
                  <a:srgbClr val="0070C0"/>
                </a:solidFill>
              </a:rPr>
              <a:t>Biện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pháp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phòng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tránh</a:t>
            </a:r>
            <a:r>
              <a:rPr lang="en-US" sz="2400" b="1" dirty="0">
                <a:solidFill>
                  <a:srgbClr val="0070C0"/>
                </a:solidFill>
              </a:rPr>
              <a:t>: </a:t>
            </a:r>
            <a:r>
              <a:rPr lang="en-US" sz="2400" b="1" dirty="0" err="1">
                <a:solidFill>
                  <a:srgbClr val="0070C0"/>
                </a:solidFill>
              </a:rPr>
              <a:t>giữ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gìn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vệ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sinh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sạch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sẽ</a:t>
            </a:r>
            <a:r>
              <a:rPr lang="en-US" sz="2400" b="1" dirty="0">
                <a:solidFill>
                  <a:srgbClr val="0070C0"/>
                </a:solidFill>
              </a:rPr>
              <a:t>, </a:t>
            </a:r>
            <a:r>
              <a:rPr lang="en-US" sz="2400" b="1" dirty="0" err="1">
                <a:solidFill>
                  <a:srgbClr val="0070C0"/>
                </a:solidFill>
              </a:rPr>
              <a:t>đồ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đạc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quần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áo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khô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ráo</a:t>
            </a:r>
            <a:r>
              <a:rPr lang="en-US" sz="2400" b="1" dirty="0">
                <a:solidFill>
                  <a:srgbClr val="0070C0"/>
                </a:solidFill>
              </a:rPr>
              <a:t>, </a:t>
            </a:r>
            <a:r>
              <a:rPr lang="en-US" sz="2400" b="1" dirty="0" err="1">
                <a:solidFill>
                  <a:srgbClr val="0070C0"/>
                </a:solidFill>
              </a:rPr>
              <a:t>sử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dụng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các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loại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thuốc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kháng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nấm</a:t>
            </a:r>
            <a:r>
              <a:rPr lang="en-US" sz="2400" b="1" dirty="0">
                <a:solidFill>
                  <a:srgbClr val="0070C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9453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sp>
        <p:nvSpPr>
          <p:cNvPr id="6" name="Explosion 1 5"/>
          <p:cNvSpPr/>
          <p:nvPr/>
        </p:nvSpPr>
        <p:spPr>
          <a:xfrm>
            <a:off x="838200" y="-28903"/>
            <a:ext cx="6096000" cy="5181600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chemeClr val="bg1"/>
                </a:solidFill>
              </a:rPr>
              <a:t>NẤM ĐỘC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5029200"/>
            <a:ext cx="679625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u="sng" dirty="0">
                <a:hlinkClick r:id="rId3"/>
              </a:rPr>
              <a:t>(</a:t>
            </a:r>
            <a:r>
              <a:rPr lang="en-US" dirty="0"/>
              <a:t>“</a:t>
            </a:r>
            <a:r>
              <a:rPr lang="en-US" dirty="0" err="1"/>
              <a:t>ăn</a:t>
            </a:r>
            <a:r>
              <a:rPr lang="en-US" dirty="0"/>
              <a:t> </a:t>
            </a:r>
            <a:r>
              <a:rPr lang="en-US" dirty="0" err="1"/>
              <a:t>phải</a:t>
            </a:r>
            <a:r>
              <a:rPr lang="en-US" dirty="0"/>
              <a:t> </a:t>
            </a:r>
            <a:r>
              <a:rPr lang="en-US" dirty="0" err="1"/>
              <a:t>nấm</a:t>
            </a:r>
            <a:r>
              <a:rPr lang="en-US" dirty="0"/>
              <a:t> </a:t>
            </a:r>
            <a:r>
              <a:rPr lang="en-US" dirty="0" err="1"/>
              <a:t>độc</a:t>
            </a:r>
            <a:r>
              <a:rPr lang="en-US" dirty="0"/>
              <a:t>, 3 </a:t>
            </a: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thương</a:t>
            </a:r>
            <a:r>
              <a:rPr lang="en-US" dirty="0"/>
              <a:t> </a:t>
            </a:r>
            <a:r>
              <a:rPr lang="en-US" dirty="0" err="1"/>
              <a:t>vong</a:t>
            </a:r>
            <a:r>
              <a:rPr lang="en-US" dirty="0"/>
              <a:t>” </a:t>
            </a:r>
            <a:r>
              <a:rPr lang="en-US" u="sng" dirty="0">
                <a:hlinkClick r:id="rId3"/>
              </a:rPr>
              <a:t> – </a:t>
            </a:r>
            <a:r>
              <a:rPr lang="en-US" u="sng" dirty="0" err="1">
                <a:hlinkClick r:id="rId3"/>
              </a:rPr>
              <a:t>youtube</a:t>
            </a:r>
            <a:r>
              <a:rPr lang="en-US" u="sng" dirty="0">
                <a:hlinkClick r:id="rId3"/>
              </a:rPr>
              <a:t>)</a:t>
            </a:r>
          </a:p>
          <a:p>
            <a:r>
              <a:rPr lang="vi-VN" u="sng" dirty="0">
                <a:hlinkClick r:id="rId4"/>
              </a:rPr>
              <a:t>https://coccoc.com/search?query=%C4%83n%20ph%E1%BA%A3i%20n%E1%BA%A5m%20%C4%91%E1%BB%99c%2C%203%20ng%C6%B0%E1%BB%9Di%20th%C6%B0%C6%A1ng%20vong&amp;tbm=vid</a:t>
            </a:r>
            <a:r>
              <a:rPr lang="en-US" u="sng" dirty="0"/>
              <a:t>)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19294" y="543906"/>
            <a:ext cx="2504090" cy="187806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53455" y="2517749"/>
            <a:ext cx="2469930" cy="153135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53455" y="4157528"/>
            <a:ext cx="2469929" cy="209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8364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sp>
        <p:nvSpPr>
          <p:cNvPr id="5" name="Explosion 1 4"/>
          <p:cNvSpPr/>
          <p:nvPr/>
        </p:nvSpPr>
        <p:spPr>
          <a:xfrm>
            <a:off x="304800" y="-28904"/>
            <a:ext cx="6629400" cy="5439103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chemeClr val="bg1"/>
                </a:solidFill>
              </a:rPr>
              <a:t>DẤU HIỆU NHẬN BIẾT NẤM ĐỘC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9294" y="543906"/>
            <a:ext cx="2504090" cy="187806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53455" y="2517749"/>
            <a:ext cx="2469930" cy="153135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53455" y="4157528"/>
            <a:ext cx="2469929" cy="2092381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762000" y="5152072"/>
            <a:ext cx="64572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dirty="0" err="1"/>
              <a:t>dấu</a:t>
            </a:r>
            <a:r>
              <a:rPr lang="en-US" dirty="0"/>
              <a:t> </a:t>
            </a:r>
            <a:r>
              <a:rPr lang="en-US" dirty="0" err="1"/>
              <a:t>hiệu</a:t>
            </a:r>
            <a:r>
              <a:rPr lang="en-US" dirty="0"/>
              <a:t> </a:t>
            </a:r>
            <a:r>
              <a:rPr lang="en-US" dirty="0" err="1"/>
              <a:t>nhận</a:t>
            </a:r>
            <a:r>
              <a:rPr lang="en-US" dirty="0"/>
              <a:t> </a:t>
            </a:r>
            <a:r>
              <a:rPr lang="en-US" dirty="0" err="1"/>
              <a:t>biết</a:t>
            </a:r>
            <a:r>
              <a:rPr lang="en-US" dirty="0"/>
              <a:t> </a:t>
            </a:r>
            <a:r>
              <a:rPr lang="en-US" dirty="0" err="1"/>
              <a:t>nấm</a:t>
            </a:r>
            <a:r>
              <a:rPr lang="en-US" dirty="0"/>
              <a:t> </a:t>
            </a:r>
            <a:r>
              <a:rPr lang="en-US" dirty="0" err="1"/>
              <a:t>độc</a:t>
            </a:r>
            <a:r>
              <a:rPr lang="en-US" dirty="0"/>
              <a:t> (</a:t>
            </a:r>
            <a:r>
              <a:rPr lang="vi-VN" u="sng" dirty="0">
                <a:hlinkClick r:id="rId6"/>
              </a:rPr>
              <a:t>https://coccoc.com/search?query=d%E1%BA%A5u%20hi%E1%BB%87u%20nh%E1%BA%ADn%20bi%E1%BA%BFt%20n%E1%BA%A5m%20%C4%91%E1%BB%99c&amp;tbm=vid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69051254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143000" y="1447800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HS </a:t>
            </a:r>
            <a:r>
              <a:rPr lang="en-US" sz="2800" dirty="0" err="1"/>
              <a:t>thực</a:t>
            </a:r>
            <a:r>
              <a:rPr lang="en-US" sz="2800" dirty="0"/>
              <a:t> </a:t>
            </a:r>
            <a:r>
              <a:rPr lang="en-US" sz="2800" dirty="0" err="1"/>
              <a:t>hiện</a:t>
            </a:r>
            <a:r>
              <a:rPr lang="en-US" sz="2800" dirty="0"/>
              <a:t> </a:t>
            </a:r>
            <a:r>
              <a:rPr lang="en-US" sz="2800" dirty="0" err="1"/>
              <a:t>cá</a:t>
            </a:r>
            <a:r>
              <a:rPr lang="en-US" sz="2800" dirty="0"/>
              <a:t> </a:t>
            </a:r>
            <a:r>
              <a:rPr lang="en-US" sz="2800" dirty="0" err="1"/>
              <a:t>nhân</a:t>
            </a:r>
            <a:r>
              <a:rPr lang="en-US" sz="2800" dirty="0"/>
              <a:t> </a:t>
            </a:r>
            <a:r>
              <a:rPr lang="en-US" sz="2800" dirty="0" err="1"/>
              <a:t>phần</a:t>
            </a:r>
            <a:r>
              <a:rPr lang="en-US" sz="2800" dirty="0"/>
              <a:t> “Con </a:t>
            </a:r>
            <a:r>
              <a:rPr lang="en-US" sz="2800" dirty="0" err="1"/>
              <a:t>học</a:t>
            </a:r>
            <a:r>
              <a:rPr lang="en-US" sz="2800" dirty="0"/>
              <a:t> </a:t>
            </a:r>
            <a:r>
              <a:rPr lang="en-US" sz="2800" dirty="0" err="1"/>
              <a:t>được</a:t>
            </a:r>
            <a:r>
              <a:rPr lang="en-US" sz="2800" dirty="0"/>
              <a:t> </a:t>
            </a:r>
            <a:r>
              <a:rPr lang="en-US" sz="2800" dirty="0" err="1"/>
              <a:t>trong</a:t>
            </a:r>
            <a:r>
              <a:rPr lang="en-US" sz="2800" dirty="0"/>
              <a:t> </a:t>
            </a:r>
            <a:r>
              <a:rPr lang="en-US" sz="2800" dirty="0" err="1"/>
              <a:t>giờ</a:t>
            </a:r>
            <a:r>
              <a:rPr lang="en-US" sz="2800" dirty="0"/>
              <a:t> </a:t>
            </a:r>
            <a:r>
              <a:rPr lang="en-US" sz="2800" dirty="0" err="1"/>
              <a:t>học</a:t>
            </a:r>
            <a:r>
              <a:rPr lang="en-US" sz="2800" dirty="0"/>
              <a:t>” </a:t>
            </a:r>
            <a:r>
              <a:rPr lang="en-US" sz="2800" dirty="0" err="1"/>
              <a:t>trên</a:t>
            </a:r>
            <a:r>
              <a:rPr lang="en-US" sz="2800" dirty="0"/>
              <a:t> </a:t>
            </a:r>
            <a:r>
              <a:rPr lang="en-US" sz="2800" dirty="0" err="1"/>
              <a:t>phiếu</a:t>
            </a:r>
            <a:r>
              <a:rPr lang="en-US" sz="2800" dirty="0"/>
              <a:t> </a:t>
            </a:r>
            <a:r>
              <a:rPr lang="en-US" sz="2800" dirty="0" err="1"/>
              <a:t>học</a:t>
            </a:r>
            <a:r>
              <a:rPr lang="en-US" sz="2800" dirty="0"/>
              <a:t> </a:t>
            </a:r>
            <a:r>
              <a:rPr lang="en-US" sz="2800" dirty="0" err="1"/>
              <a:t>tập</a:t>
            </a:r>
            <a:r>
              <a:rPr lang="en-US" sz="2800" dirty="0"/>
              <a:t> KWL </a:t>
            </a:r>
            <a:r>
              <a:rPr lang="en-US" sz="2800" dirty="0" err="1"/>
              <a:t>và</a:t>
            </a:r>
            <a:r>
              <a:rPr lang="en-US" sz="2800" dirty="0"/>
              <a:t> </a:t>
            </a:r>
            <a:r>
              <a:rPr lang="en-US" sz="2800" dirty="0" err="1"/>
              <a:t>tóm</a:t>
            </a:r>
            <a:r>
              <a:rPr lang="en-US" sz="2800" dirty="0"/>
              <a:t> </a:t>
            </a:r>
            <a:r>
              <a:rPr lang="en-US" sz="2800" dirty="0" err="1"/>
              <a:t>tắt</a:t>
            </a:r>
            <a:r>
              <a:rPr lang="en-US" sz="2800" dirty="0"/>
              <a:t> </a:t>
            </a:r>
            <a:r>
              <a:rPr lang="en-US" sz="2800" dirty="0" err="1"/>
              <a:t>nội</a:t>
            </a:r>
            <a:r>
              <a:rPr lang="en-US" sz="2800" dirty="0"/>
              <a:t> dung </a:t>
            </a:r>
            <a:r>
              <a:rPr lang="en-US" sz="2800" dirty="0" err="1"/>
              <a:t>bài</a:t>
            </a:r>
            <a:r>
              <a:rPr lang="en-US" sz="2800" dirty="0"/>
              <a:t> </a:t>
            </a:r>
            <a:r>
              <a:rPr lang="en-US" sz="2800" dirty="0" err="1"/>
              <a:t>học</a:t>
            </a:r>
            <a:r>
              <a:rPr lang="en-US" sz="2800" dirty="0"/>
              <a:t> </a:t>
            </a:r>
            <a:r>
              <a:rPr lang="en-US" sz="2800" dirty="0" err="1"/>
              <a:t>dưới</a:t>
            </a:r>
            <a:r>
              <a:rPr lang="en-US" sz="2800" dirty="0"/>
              <a:t> </a:t>
            </a:r>
            <a:r>
              <a:rPr lang="en-US" sz="2800" dirty="0" err="1"/>
              <a:t>dạng</a:t>
            </a:r>
            <a:r>
              <a:rPr lang="en-US" sz="2800" dirty="0"/>
              <a:t> </a:t>
            </a:r>
            <a:r>
              <a:rPr lang="en-US" sz="2800" dirty="0" err="1"/>
              <a:t>sơ</a:t>
            </a:r>
            <a:r>
              <a:rPr lang="en-US" sz="2800" dirty="0"/>
              <a:t> </a:t>
            </a:r>
            <a:r>
              <a:rPr lang="en-US" sz="2800" dirty="0" err="1"/>
              <a:t>đồ</a:t>
            </a:r>
            <a:r>
              <a:rPr lang="en-US" sz="2800" dirty="0"/>
              <a:t> </a:t>
            </a:r>
            <a:r>
              <a:rPr lang="en-US" sz="2800" dirty="0" err="1"/>
              <a:t>tư</a:t>
            </a:r>
            <a:r>
              <a:rPr lang="en-US" sz="2800" dirty="0"/>
              <a:t> </a:t>
            </a:r>
            <a:r>
              <a:rPr lang="en-US" sz="2800" dirty="0" err="1"/>
              <a:t>duy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3581400" y="609600"/>
            <a:ext cx="2667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CỦNG CỐ</a:t>
            </a:r>
          </a:p>
        </p:txBody>
      </p:sp>
    </p:spTree>
    <p:extLst>
      <p:ext uri="{BB962C8B-B14F-4D97-AF65-F5344CB8AC3E}">
        <p14:creationId xmlns:p14="http://schemas.microsoft.com/office/powerpoint/2010/main" val="30197444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600200" y="762000"/>
            <a:ext cx="885857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solidFill>
                  <a:srgbClr val="0070C0"/>
                </a:solidFill>
              </a:rPr>
              <a:t> </a:t>
            </a:r>
            <a:r>
              <a:rPr lang="en-US" sz="4000" dirty="0" err="1">
                <a:solidFill>
                  <a:srgbClr val="0070C0"/>
                </a:solidFill>
              </a:rPr>
              <a:t>Thực</a:t>
            </a:r>
            <a:r>
              <a:rPr lang="en-US" sz="4000" dirty="0">
                <a:solidFill>
                  <a:srgbClr val="0070C0"/>
                </a:solidFill>
              </a:rPr>
              <a:t> </a:t>
            </a:r>
            <a:r>
              <a:rPr lang="en-US" sz="4000" dirty="0" err="1">
                <a:solidFill>
                  <a:srgbClr val="0070C0"/>
                </a:solidFill>
              </a:rPr>
              <a:t>hành</a:t>
            </a:r>
            <a:r>
              <a:rPr lang="en-US" sz="4000" dirty="0">
                <a:solidFill>
                  <a:srgbClr val="0070C0"/>
                </a:solidFill>
              </a:rPr>
              <a:t> </a:t>
            </a:r>
            <a:r>
              <a:rPr lang="en-US" sz="4000" dirty="0" err="1">
                <a:solidFill>
                  <a:srgbClr val="0070C0"/>
                </a:solidFill>
              </a:rPr>
              <a:t>quan</a:t>
            </a:r>
            <a:r>
              <a:rPr lang="en-US" sz="4000" dirty="0">
                <a:solidFill>
                  <a:srgbClr val="0070C0"/>
                </a:solidFill>
              </a:rPr>
              <a:t> </a:t>
            </a:r>
            <a:r>
              <a:rPr lang="en-US" sz="4000" dirty="0" err="1">
                <a:solidFill>
                  <a:srgbClr val="0070C0"/>
                </a:solidFill>
              </a:rPr>
              <a:t>sát</a:t>
            </a:r>
            <a:r>
              <a:rPr lang="en-US" sz="4000" dirty="0">
                <a:solidFill>
                  <a:srgbClr val="0070C0"/>
                </a:solidFill>
              </a:rPr>
              <a:t> </a:t>
            </a:r>
            <a:r>
              <a:rPr lang="en-US" sz="4000" dirty="0" err="1">
                <a:solidFill>
                  <a:srgbClr val="0070C0"/>
                </a:solidFill>
              </a:rPr>
              <a:t>sự</a:t>
            </a:r>
            <a:r>
              <a:rPr lang="en-US" sz="4000" dirty="0">
                <a:solidFill>
                  <a:srgbClr val="0070C0"/>
                </a:solidFill>
              </a:rPr>
              <a:t> </a:t>
            </a:r>
            <a:r>
              <a:rPr lang="en-US" sz="4000" dirty="0" err="1">
                <a:solidFill>
                  <a:srgbClr val="0070C0"/>
                </a:solidFill>
              </a:rPr>
              <a:t>hình</a:t>
            </a:r>
            <a:r>
              <a:rPr lang="en-US" sz="4000" dirty="0">
                <a:solidFill>
                  <a:srgbClr val="0070C0"/>
                </a:solidFill>
              </a:rPr>
              <a:t> </a:t>
            </a:r>
            <a:r>
              <a:rPr lang="en-US" sz="4000" dirty="0" err="1">
                <a:solidFill>
                  <a:srgbClr val="0070C0"/>
                </a:solidFill>
              </a:rPr>
              <a:t>thành</a:t>
            </a:r>
            <a:r>
              <a:rPr lang="en-US" sz="4000" dirty="0">
                <a:solidFill>
                  <a:srgbClr val="0070C0"/>
                </a:solidFill>
              </a:rPr>
              <a:t> </a:t>
            </a:r>
            <a:r>
              <a:rPr lang="en-US" sz="4000" dirty="0" err="1">
                <a:solidFill>
                  <a:srgbClr val="0070C0"/>
                </a:solidFill>
              </a:rPr>
              <a:t>nấm</a:t>
            </a:r>
            <a:r>
              <a:rPr lang="en-US" sz="4000" dirty="0">
                <a:solidFill>
                  <a:srgbClr val="0070C0"/>
                </a:solidFill>
              </a:rPr>
              <a:t>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6713" y="1828800"/>
            <a:ext cx="5719374" cy="4578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7444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sp>
        <p:nvSpPr>
          <p:cNvPr id="7" name="Cloud Callout 6"/>
          <p:cNvSpPr/>
          <p:nvPr/>
        </p:nvSpPr>
        <p:spPr>
          <a:xfrm>
            <a:off x="457200" y="152400"/>
            <a:ext cx="9821918" cy="3657600"/>
          </a:xfrm>
          <a:prstGeom prst="cloudCallou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 err="1"/>
              <a:t>Nấm</a:t>
            </a:r>
            <a:r>
              <a:rPr lang="en-US" sz="4000" b="1" dirty="0"/>
              <a:t> </a:t>
            </a:r>
            <a:r>
              <a:rPr lang="en-US" sz="4000" b="1" dirty="0" err="1"/>
              <a:t>có</a:t>
            </a:r>
            <a:r>
              <a:rPr lang="en-US" sz="4000" b="1" dirty="0"/>
              <a:t> </a:t>
            </a:r>
            <a:r>
              <a:rPr lang="en-US" sz="4000" b="1" dirty="0" err="1"/>
              <a:t>hình</a:t>
            </a:r>
            <a:r>
              <a:rPr lang="en-US" sz="4000" b="1" dirty="0"/>
              <a:t> </a:t>
            </a:r>
            <a:r>
              <a:rPr lang="en-US" sz="4000" b="1" dirty="0" err="1"/>
              <a:t>dạng</a:t>
            </a:r>
            <a:r>
              <a:rPr lang="en-US" sz="4000" b="1" dirty="0"/>
              <a:t> </a:t>
            </a:r>
            <a:r>
              <a:rPr lang="en-US" sz="4000" b="1" dirty="0" err="1"/>
              <a:t>như</a:t>
            </a:r>
            <a:r>
              <a:rPr lang="en-US" sz="4000" b="1" dirty="0"/>
              <a:t> </a:t>
            </a:r>
            <a:r>
              <a:rPr lang="en-US" sz="4000" b="1" dirty="0" err="1"/>
              <a:t>thế</a:t>
            </a:r>
            <a:r>
              <a:rPr lang="en-US" sz="4000" b="1" dirty="0"/>
              <a:t> </a:t>
            </a:r>
            <a:r>
              <a:rPr lang="en-US" sz="4000" b="1" dirty="0" err="1"/>
              <a:t>nào</a:t>
            </a:r>
            <a:r>
              <a:rPr lang="en-US" sz="4000" b="1" dirty="0"/>
              <a:t>, </a:t>
            </a:r>
            <a:r>
              <a:rPr lang="en-US" sz="4000" b="1" dirty="0" err="1"/>
              <a:t>sống</a:t>
            </a:r>
            <a:r>
              <a:rPr lang="en-US" sz="4000" b="1" dirty="0"/>
              <a:t> ở </a:t>
            </a:r>
            <a:r>
              <a:rPr lang="en-US" sz="4000" b="1" dirty="0" err="1"/>
              <a:t>đâu</a:t>
            </a:r>
            <a:r>
              <a:rPr lang="en-US" sz="4000" b="1" dirty="0"/>
              <a:t>, </a:t>
            </a:r>
            <a:r>
              <a:rPr lang="en-US" sz="4000" b="1" dirty="0" err="1"/>
              <a:t>nấm</a:t>
            </a:r>
            <a:r>
              <a:rPr lang="en-US" sz="4000" b="1" dirty="0"/>
              <a:t> </a:t>
            </a:r>
            <a:r>
              <a:rPr lang="en-US" sz="4000" b="1" dirty="0" err="1"/>
              <a:t>có</a:t>
            </a:r>
            <a:r>
              <a:rPr lang="en-US" sz="4000" b="1" dirty="0"/>
              <a:t> </a:t>
            </a:r>
            <a:r>
              <a:rPr lang="en-US" sz="4000" b="1" dirty="0" err="1"/>
              <a:t>đặc</a:t>
            </a:r>
            <a:r>
              <a:rPr lang="en-US" sz="4000" b="1" dirty="0"/>
              <a:t> </a:t>
            </a:r>
            <a:r>
              <a:rPr lang="en-US" sz="4000" b="1" dirty="0" err="1"/>
              <a:t>điểm</a:t>
            </a:r>
            <a:r>
              <a:rPr lang="en-US" sz="4000" b="1" dirty="0"/>
              <a:t> </a:t>
            </a:r>
            <a:r>
              <a:rPr lang="en-US" sz="4000" b="1" dirty="0" err="1"/>
              <a:t>và</a:t>
            </a:r>
            <a:r>
              <a:rPr lang="en-US" sz="4000" b="1" dirty="0"/>
              <a:t> </a:t>
            </a:r>
            <a:r>
              <a:rPr lang="en-US" sz="4000" b="1" dirty="0" err="1"/>
              <a:t>vai</a:t>
            </a:r>
            <a:r>
              <a:rPr lang="en-US" sz="4000" b="1" dirty="0"/>
              <a:t> </a:t>
            </a:r>
            <a:r>
              <a:rPr lang="en-US" sz="4000" b="1" dirty="0" err="1"/>
              <a:t>trò</a:t>
            </a:r>
            <a:r>
              <a:rPr lang="en-US" sz="4000" b="1" dirty="0"/>
              <a:t> </a:t>
            </a:r>
            <a:r>
              <a:rPr lang="en-US" sz="4000" b="1" dirty="0" err="1"/>
              <a:t>gì</a:t>
            </a:r>
            <a:r>
              <a:rPr lang="en-US" sz="4000" b="1" dirty="0"/>
              <a:t>?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4419600"/>
            <a:ext cx="2713421" cy="203506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1400" y="4419600"/>
            <a:ext cx="2971800" cy="203506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15092" y="4419601"/>
            <a:ext cx="3114708" cy="2035066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360499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476" y="1743573"/>
            <a:ext cx="3019847" cy="4239217"/>
          </a:xfrm>
        </p:spPr>
      </p:pic>
      <p:pic>
        <p:nvPicPr>
          <p:cNvPr id="4" name="Content Placeholder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181600" y="914400"/>
            <a:ext cx="52578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>
                <a:latin typeface="Arial" pitchFamily="34" charset="0"/>
                <a:cs typeface="Arial" pitchFamily="34" charset="0"/>
              </a:rPr>
              <a:t>PHIẾU HỌC TẬP SỐ KWL</a:t>
            </a:r>
          </a:p>
          <a:p>
            <a:pPr algn="just"/>
            <a:endParaRPr lang="en-US" sz="3200" b="1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2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Hãy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viết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ít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nhất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3 </a:t>
            </a:r>
            <a:r>
              <a:rPr lang="en-US" sz="2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điều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đã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biết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3 </a:t>
            </a:r>
            <a:r>
              <a:rPr lang="en-US" sz="2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điều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chưa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biết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en-US" sz="2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muốn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đựơc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học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) </a:t>
            </a:r>
            <a:r>
              <a:rPr lang="en-US" sz="2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về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lòai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“</a:t>
            </a:r>
            <a:r>
              <a:rPr lang="en-US" sz="2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nấm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” </a:t>
            </a:r>
            <a:r>
              <a:rPr lang="en-US" sz="2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vào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phiếu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học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tập</a:t>
            </a:r>
            <a:r>
              <a:rPr lang="en-US" sz="28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KWL.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353" y="457200"/>
            <a:ext cx="4215036" cy="59436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610964421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8" y="0"/>
            <a:ext cx="10938272" cy="6858000"/>
          </a:xfrm>
        </p:spPr>
      </p:pic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691623462"/>
              </p:ext>
            </p:extLst>
          </p:nvPr>
        </p:nvGraphicFramePr>
        <p:xfrm>
          <a:off x="2667000" y="1828800"/>
          <a:ext cx="6934200" cy="434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257800" y="1143000"/>
            <a:ext cx="3276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NỘI DUNG</a:t>
            </a:r>
          </a:p>
        </p:txBody>
      </p:sp>
    </p:spTree>
    <p:extLst>
      <p:ext uri="{BB962C8B-B14F-4D97-AF65-F5344CB8AC3E}">
        <p14:creationId xmlns:p14="http://schemas.microsoft.com/office/powerpoint/2010/main" val="24668162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581400" y="848380"/>
            <a:ext cx="40061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PHIẾU HỌC TẬP SỐ 1 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4495800"/>
            <a:ext cx="10210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+ </a:t>
            </a:r>
            <a:r>
              <a:rPr lang="en-US" sz="2400" b="1" dirty="0" err="1">
                <a:solidFill>
                  <a:srgbClr val="0070C0"/>
                </a:solidFill>
              </a:rPr>
              <a:t>Nhắc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lại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đặc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điểm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chung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của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giới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nấm</a:t>
            </a:r>
            <a:r>
              <a:rPr lang="en-US" sz="2400" b="1" dirty="0">
                <a:solidFill>
                  <a:srgbClr val="0070C0"/>
                </a:solidFill>
              </a:rPr>
              <a:t>? </a:t>
            </a:r>
          </a:p>
          <a:p>
            <a:r>
              <a:rPr lang="en-US" sz="2400" b="1" dirty="0">
                <a:solidFill>
                  <a:srgbClr val="0070C0"/>
                </a:solidFill>
              </a:rPr>
              <a:t>+ </a:t>
            </a:r>
            <a:r>
              <a:rPr lang="en-US" sz="2400" b="1" dirty="0" err="1">
                <a:solidFill>
                  <a:srgbClr val="0070C0"/>
                </a:solidFill>
              </a:rPr>
              <a:t>Kể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tên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các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loại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nấm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mà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em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biết</a:t>
            </a:r>
            <a:r>
              <a:rPr lang="en-US" sz="2400" b="1" dirty="0">
                <a:solidFill>
                  <a:srgbClr val="0070C0"/>
                </a:solidFill>
              </a:rPr>
              <a:t>? </a:t>
            </a:r>
            <a:r>
              <a:rPr lang="en-US" sz="2400" b="1" dirty="0" err="1">
                <a:solidFill>
                  <a:srgbClr val="0070C0"/>
                </a:solidFill>
              </a:rPr>
              <a:t>Chúng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có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hình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dạng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như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thế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nào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và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môi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trường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sống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của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chúng</a:t>
            </a:r>
            <a:r>
              <a:rPr lang="en-US" sz="2400" b="1" dirty="0">
                <a:solidFill>
                  <a:srgbClr val="0070C0"/>
                </a:solidFill>
              </a:rPr>
              <a:t>?</a:t>
            </a:r>
          </a:p>
          <a:p>
            <a:r>
              <a:rPr lang="en-US" sz="2400" b="1" dirty="0">
                <a:solidFill>
                  <a:srgbClr val="0070C0"/>
                </a:solidFill>
              </a:rPr>
              <a:t>+ </a:t>
            </a:r>
            <a:r>
              <a:rPr lang="en-US" sz="2400" b="1" dirty="0" err="1">
                <a:solidFill>
                  <a:srgbClr val="0070C0"/>
                </a:solidFill>
              </a:rPr>
              <a:t>Đọc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thông</a:t>
            </a:r>
            <a:r>
              <a:rPr lang="en-US" sz="2400" b="1" dirty="0">
                <a:solidFill>
                  <a:srgbClr val="0070C0"/>
                </a:solidFill>
              </a:rPr>
              <a:t> tin </a:t>
            </a:r>
            <a:r>
              <a:rPr lang="en-US" sz="2400" b="1" dirty="0" err="1">
                <a:solidFill>
                  <a:srgbClr val="0070C0"/>
                </a:solidFill>
              </a:rPr>
              <a:t>sách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giáo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khoa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phần</a:t>
            </a:r>
            <a:r>
              <a:rPr lang="en-US" sz="2400" b="1" dirty="0">
                <a:solidFill>
                  <a:srgbClr val="0070C0"/>
                </a:solidFill>
              </a:rPr>
              <a:t> I, </a:t>
            </a:r>
            <a:r>
              <a:rPr lang="en-US" sz="2400" b="1" dirty="0" err="1">
                <a:solidFill>
                  <a:srgbClr val="0070C0"/>
                </a:solidFill>
              </a:rPr>
              <a:t>trang</a:t>
            </a:r>
            <a:r>
              <a:rPr lang="en-US" sz="2400" b="1" dirty="0">
                <a:solidFill>
                  <a:srgbClr val="0070C0"/>
                </a:solidFill>
              </a:rPr>
              <a:t> 128, </a:t>
            </a:r>
            <a:r>
              <a:rPr lang="en-US" sz="2400" b="1" dirty="0" err="1">
                <a:solidFill>
                  <a:srgbClr val="0070C0"/>
                </a:solidFill>
              </a:rPr>
              <a:t>Em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hãy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cho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biết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dựa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vào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cấu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trúc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cơ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quan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tạo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bào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tử</a:t>
            </a:r>
            <a:r>
              <a:rPr lang="en-US" sz="2400" b="1" dirty="0">
                <a:solidFill>
                  <a:srgbClr val="0070C0"/>
                </a:solidFill>
              </a:rPr>
              <a:t>, </a:t>
            </a:r>
            <a:r>
              <a:rPr lang="en-US" sz="2400" b="1" dirty="0" err="1">
                <a:solidFill>
                  <a:srgbClr val="0070C0"/>
                </a:solidFill>
              </a:rPr>
              <a:t>nấm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được</a:t>
            </a:r>
            <a:r>
              <a:rPr lang="en-US" sz="2400" b="1" dirty="0">
                <a:solidFill>
                  <a:srgbClr val="0070C0"/>
                </a:solidFill>
              </a:rPr>
              <a:t> chia </a:t>
            </a:r>
            <a:r>
              <a:rPr lang="en-US" sz="2400" b="1" dirty="0" err="1">
                <a:solidFill>
                  <a:srgbClr val="0070C0"/>
                </a:solidFill>
              </a:rPr>
              <a:t>thành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mấy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nhóm</a:t>
            </a:r>
            <a:r>
              <a:rPr lang="en-US" sz="2400" b="1" dirty="0">
                <a:solidFill>
                  <a:srgbClr val="0070C0"/>
                </a:solidFill>
              </a:rPr>
              <a:t>, </a:t>
            </a:r>
            <a:r>
              <a:rPr lang="en-US" sz="2400" b="1" dirty="0" err="1">
                <a:solidFill>
                  <a:srgbClr val="0070C0"/>
                </a:solidFill>
              </a:rPr>
              <a:t>kể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tên</a:t>
            </a:r>
            <a:r>
              <a:rPr lang="en-US" sz="2400" b="1" dirty="0">
                <a:solidFill>
                  <a:srgbClr val="0070C0"/>
                </a:solidFill>
              </a:rPr>
              <a:t>?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5480" y="1439517"/>
            <a:ext cx="6858000" cy="3056283"/>
          </a:xfrm>
          <a:prstGeom prst="rect">
            <a:avLst/>
          </a:prstGeom>
        </p:spPr>
      </p:pic>
      <p:sp>
        <p:nvSpPr>
          <p:cNvPr id="11" name="Rounded Rectangle 10"/>
          <p:cNvSpPr/>
          <p:nvPr/>
        </p:nvSpPr>
        <p:spPr>
          <a:xfrm>
            <a:off x="2819400" y="76200"/>
            <a:ext cx="5867400" cy="59718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200" b="1" dirty="0">
                <a:solidFill>
                  <a:schemeClr val="tx1"/>
                </a:solidFill>
              </a:rPr>
              <a:t>I. ĐA DẠNG NẤM</a:t>
            </a:r>
          </a:p>
        </p:txBody>
      </p:sp>
    </p:spTree>
    <p:extLst>
      <p:ext uri="{BB962C8B-B14F-4D97-AF65-F5344CB8AC3E}">
        <p14:creationId xmlns:p14="http://schemas.microsoft.com/office/powerpoint/2010/main" val="4244909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</p:spPr>
      </p:pic>
      <p:sp>
        <p:nvSpPr>
          <p:cNvPr id="7" name="Rounded Rectangle 6"/>
          <p:cNvSpPr/>
          <p:nvPr/>
        </p:nvSpPr>
        <p:spPr>
          <a:xfrm>
            <a:off x="2819400" y="152400"/>
            <a:ext cx="5867400" cy="59718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200" b="1" dirty="0">
                <a:solidFill>
                  <a:schemeClr val="tx1"/>
                </a:solidFill>
              </a:rPr>
              <a:t>I. ĐA DẠNG NẤM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" y="1038164"/>
            <a:ext cx="2763366" cy="197602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6" name="Rectangle 15"/>
          <p:cNvSpPr/>
          <p:nvPr/>
        </p:nvSpPr>
        <p:spPr>
          <a:xfrm>
            <a:off x="32290" y="3041085"/>
            <a:ext cx="2792025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Nấm hương mọc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trên thân cây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53787" y="1038164"/>
            <a:ext cx="2661231" cy="197602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8" name="Rectangle 17"/>
          <p:cNvSpPr/>
          <p:nvPr/>
        </p:nvSpPr>
        <p:spPr>
          <a:xfrm>
            <a:off x="2819400" y="3014191"/>
            <a:ext cx="2864831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Nấm mèo mọc trên thân cây 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82000" y="1022706"/>
            <a:ext cx="2590800" cy="199148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73655" y="1038164"/>
            <a:ext cx="2632145" cy="197602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1" name="TextBox 20"/>
          <p:cNvSpPr txBox="1"/>
          <p:nvPr/>
        </p:nvSpPr>
        <p:spPr>
          <a:xfrm>
            <a:off x="5867401" y="3048000"/>
            <a:ext cx="207824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Nấm kim châm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060155" y="3059668"/>
            <a:ext cx="97212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Nấm sò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280" y="3963578"/>
            <a:ext cx="2774184" cy="191289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4" name="TextBox 23"/>
          <p:cNvSpPr txBox="1"/>
          <p:nvPr/>
        </p:nvSpPr>
        <p:spPr>
          <a:xfrm>
            <a:off x="762000" y="5943600"/>
            <a:ext cx="99237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Nấm mỡ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39566" y="3963578"/>
            <a:ext cx="2775452" cy="1912898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2959374" y="5924490"/>
            <a:ext cx="2374626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Nấm linh chi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73655" y="3980747"/>
            <a:ext cx="2708345" cy="1895729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5684230" y="5995049"/>
            <a:ext cx="2697769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Đông trùng hạ thảo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01021" y="3963578"/>
            <a:ext cx="2471779" cy="191289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30" name="TextBox 29"/>
          <p:cNvSpPr txBox="1"/>
          <p:nvPr/>
        </p:nvSpPr>
        <p:spPr>
          <a:xfrm>
            <a:off x="8774910" y="6031468"/>
            <a:ext cx="174069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Nấm rơm</a:t>
            </a:r>
          </a:p>
        </p:txBody>
      </p:sp>
    </p:spTree>
    <p:extLst>
      <p:ext uri="{BB962C8B-B14F-4D97-AF65-F5344CB8AC3E}">
        <p14:creationId xmlns:p14="http://schemas.microsoft.com/office/powerpoint/2010/main" val="4501927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2819400" y="152400"/>
            <a:ext cx="5867400" cy="59718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200" b="1" dirty="0">
                <a:solidFill>
                  <a:schemeClr val="tx1"/>
                </a:solidFill>
              </a:rPr>
              <a:t>I. ĐA DẠNG NẤM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5562600"/>
            <a:ext cx="1981200" cy="78360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155" y="1316725"/>
            <a:ext cx="2490714" cy="256173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34869" y="1316725"/>
            <a:ext cx="3842601" cy="256173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44155" y="4172181"/>
            <a:ext cx="63333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latin typeface="Arial" pitchFamily="34" charset="0"/>
                <a:cs typeface="Arial" pitchFamily="34" charset="0"/>
              </a:rPr>
              <a:t>Saccharomyces cerevisiae</a:t>
            </a:r>
            <a:r>
              <a:rPr lang="vi-VN" sz="2400" dirty="0">
                <a:latin typeface="Arial" pitchFamily="34" charset="0"/>
                <a:cs typeface="Arial" pitchFamily="34" charset="0"/>
              </a:rPr>
              <a:t> lên men làm </a:t>
            </a:r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vi-VN" sz="2400" dirty="0">
                <a:latin typeface="Arial" pitchFamily="34" charset="0"/>
                <a:cs typeface="Arial" pitchFamily="34" charset="0"/>
              </a:rPr>
              <a:t>bánh mì, rượu, và bia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81800" y="1316725"/>
            <a:ext cx="3810000" cy="256173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331429" y="4191000"/>
            <a:ext cx="32945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rial" pitchFamily="34" charset="0"/>
                <a:cs typeface="Arial" pitchFamily="34" charset="0"/>
              </a:rPr>
              <a:t>Bột bánh mì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trước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en-US" sz="2400" dirty="0" err="1"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sau khi ủ men</a:t>
            </a:r>
          </a:p>
        </p:txBody>
      </p:sp>
    </p:spTree>
    <p:extLst>
      <p:ext uri="{BB962C8B-B14F-4D97-AF65-F5344CB8AC3E}">
        <p14:creationId xmlns:p14="http://schemas.microsoft.com/office/powerpoint/2010/main" val="30970384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</p:spPr>
      </p:pic>
      <p:sp>
        <p:nvSpPr>
          <p:cNvPr id="7" name="Rounded Rectangle 6"/>
          <p:cNvSpPr/>
          <p:nvPr/>
        </p:nvSpPr>
        <p:spPr>
          <a:xfrm>
            <a:off x="2819400" y="152400"/>
            <a:ext cx="5867400" cy="59718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200" b="1" dirty="0">
                <a:solidFill>
                  <a:schemeClr val="tx1"/>
                </a:solidFill>
              </a:rPr>
              <a:t>I. ĐA DẠNG NẤM</a:t>
            </a:r>
          </a:p>
        </p:txBody>
      </p:sp>
      <p:pic>
        <p:nvPicPr>
          <p:cNvPr id="15" name="Picture 4" descr="D:\THCS\d5554fc0abb173bf03b7457cdde9cbb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8472" y="3733800"/>
            <a:ext cx="4548352" cy="2545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5" descr="D:\THCS\nguyen-nhan-tuong-nha-bi-am-mo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3733799"/>
            <a:ext cx="3608965" cy="2545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D:\THCS\720x400_9eabb3a6-7a10-4ab6-8c98-ffd13fc3fe5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100" y="1219199"/>
            <a:ext cx="4572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6"/>
          <a:srcRect l="39166" r="5559"/>
          <a:stretch/>
        </p:blipFill>
        <p:spPr>
          <a:xfrm>
            <a:off x="6553200" y="1104900"/>
            <a:ext cx="3608965" cy="2400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3954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735</TotalTime>
  <Words>1115</Words>
  <Application>Microsoft Office PowerPoint</Application>
  <PresentationFormat>Custom</PresentationFormat>
  <Paragraphs>109</Paragraphs>
  <Slides>27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Hao-PC</dc:creator>
  <cp:lastModifiedBy>Nguyễn Phượng</cp:lastModifiedBy>
  <cp:revision>32</cp:revision>
  <dcterms:created xsi:type="dcterms:W3CDTF">2021-05-03T08:20:30Z</dcterms:created>
  <dcterms:modified xsi:type="dcterms:W3CDTF">2021-05-23T23:49:00Z</dcterms:modified>
</cp:coreProperties>
</file>