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Tahoma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iElwJtj6OA5QCWTZgNeBlAEQpH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8E04495-0F2E-4B8C-8192-010B0EE64258}">
  <a:tblStyle styleId="{48E04495-0F2E-4B8C-8192-010B0EE6425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Tahoma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808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39008" y="197346"/>
            <a:ext cx="11902874" cy="6463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BÀI 23: </a:t>
            </a:r>
            <a:endParaRPr b="1" i="0" sz="138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TỔ CHỨC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CƠ THỂ ĐA BÀO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/>
          <p:nvPr/>
        </p:nvSpPr>
        <p:spPr>
          <a:xfrm>
            <a:off x="2864223" y="0"/>
            <a:ext cx="6293225" cy="551329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2: TỔ CHỨC CƠ THỂ ĐA BÀO</a:t>
            </a:r>
            <a:endParaRPr/>
          </a:p>
        </p:txBody>
      </p:sp>
      <p:sp>
        <p:nvSpPr>
          <p:cNvPr id="214" name="Google Shape;214;p10"/>
          <p:cNvSpPr txBox="1"/>
          <p:nvPr/>
        </p:nvSpPr>
        <p:spPr>
          <a:xfrm>
            <a:off x="0" y="578224"/>
            <a:ext cx="79606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II. TỪ CƠ QUAN TẠO THÀNH HỆ CƠ QUAN</a:t>
            </a:r>
            <a:endParaRPr/>
          </a:p>
        </p:txBody>
      </p:sp>
      <p:grpSp>
        <p:nvGrpSpPr>
          <p:cNvPr id="215" name="Google Shape;215;p10"/>
          <p:cNvGrpSpPr/>
          <p:nvPr/>
        </p:nvGrpSpPr>
        <p:grpSpPr>
          <a:xfrm>
            <a:off x="423357" y="1066097"/>
            <a:ext cx="4041068" cy="2610476"/>
            <a:chOff x="65316" y="1316153"/>
            <a:chExt cx="3233194" cy="2658765"/>
          </a:xfrm>
        </p:grpSpPr>
        <p:sp>
          <p:nvSpPr>
            <p:cNvPr id="216" name="Google Shape;216;p10"/>
            <p:cNvSpPr/>
            <p:nvPr/>
          </p:nvSpPr>
          <p:spPr>
            <a:xfrm>
              <a:off x="65316" y="1316153"/>
              <a:ext cx="3233194" cy="2658765"/>
            </a:xfrm>
            <a:prstGeom prst="cloud">
              <a:avLst/>
            </a:prstGeom>
            <a:solidFill>
              <a:srgbClr val="0070C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0"/>
            <p:cNvSpPr txBox="1"/>
            <p:nvPr/>
          </p:nvSpPr>
          <p:spPr>
            <a:xfrm>
              <a:off x="537190" y="1940228"/>
              <a:ext cx="2374002" cy="1410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Hãy nêu mối quan hệ giữa cơ quan và hệ cơ quan?</a:t>
              </a:r>
              <a:endParaRPr/>
            </a:p>
          </p:txBody>
        </p:sp>
      </p:grpSp>
      <p:sp>
        <p:nvSpPr>
          <p:cNvPr id="218" name="Google Shape;218;p10"/>
          <p:cNvSpPr txBox="1"/>
          <p:nvPr/>
        </p:nvSpPr>
        <p:spPr>
          <a:xfrm>
            <a:off x="5768789" y="1205589"/>
            <a:ext cx="5870217" cy="206210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0" dir="0" dist="0" endA="300" endPos="35000" fadeDir="5400000" kx="0" rotWithShape="0" algn="bl" stA="52000" stPos="0" sy="-100000" ky="0"/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Nhiều cơ quan cùng phối hợp hoạt động để thực hiện một quá trình sống nào đó của cơ thể được gọi là hệ cơ quan.</a:t>
            </a:r>
            <a:endParaRPr/>
          </a:p>
        </p:txBody>
      </p:sp>
      <p:sp>
        <p:nvSpPr>
          <p:cNvPr id="219" name="Google Shape;219;p10"/>
          <p:cNvSpPr/>
          <p:nvPr/>
        </p:nvSpPr>
        <p:spPr>
          <a:xfrm>
            <a:off x="4774616" y="1672223"/>
            <a:ext cx="737909" cy="63639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8788" y="3267692"/>
            <a:ext cx="5870217" cy="361195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423357" y="4388066"/>
            <a:ext cx="5109882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0" dir="0" dist="0" endA="300" endPos="35000" fadeDir="5400000" kx="0" rotWithShape="0" algn="bl" stA="52000" stPos="0" sy="-100000" ky="0"/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Ở thực vật, có 2 hệ cơ quan chính là: hệ chồi và hệ rễ.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2864223" y="0"/>
            <a:ext cx="6293225" cy="551329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2: TỔ CHỨC CƠ THỂ ĐA BÀO</a:t>
            </a:r>
            <a:endParaRPr/>
          </a:p>
        </p:txBody>
      </p:sp>
      <p:pic>
        <p:nvPicPr>
          <p:cNvPr id="227" name="Google Shape;22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844" y="1266930"/>
            <a:ext cx="10006148" cy="442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3677196" y="551329"/>
            <a:ext cx="471376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LUYỆN TẬP</a:t>
            </a:r>
            <a:endParaRPr/>
          </a:p>
        </p:txBody>
      </p:sp>
      <p:sp>
        <p:nvSpPr>
          <p:cNvPr id="229" name="Google Shape;229;p11"/>
          <p:cNvSpPr txBox="1"/>
          <p:nvPr/>
        </p:nvSpPr>
        <p:spPr>
          <a:xfrm>
            <a:off x="235133" y="5741593"/>
            <a:ext cx="1155192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Em hãy sử dụng thiết bị thông minh để truy cập kahoot rồi luyện tập nhé!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/>
          <p:nvPr/>
        </p:nvSpPr>
        <p:spPr>
          <a:xfrm>
            <a:off x="2864223" y="0"/>
            <a:ext cx="6293225" cy="551329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2: TỔ CHỨC CƠ THỂ ĐA BÀO</a:t>
            </a:r>
            <a:endParaRPr/>
          </a:p>
        </p:txBody>
      </p:sp>
      <p:sp>
        <p:nvSpPr>
          <p:cNvPr id="235" name="Google Shape;235;p12"/>
          <p:cNvSpPr txBox="1"/>
          <p:nvPr/>
        </p:nvSpPr>
        <p:spPr>
          <a:xfrm>
            <a:off x="3677196" y="551329"/>
            <a:ext cx="471376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VẬN DỤNG</a:t>
            </a:r>
            <a:endParaRPr/>
          </a:p>
        </p:txBody>
      </p:sp>
      <p:grpSp>
        <p:nvGrpSpPr>
          <p:cNvPr id="236" name="Google Shape;236;p12"/>
          <p:cNvGrpSpPr/>
          <p:nvPr/>
        </p:nvGrpSpPr>
        <p:grpSpPr>
          <a:xfrm>
            <a:off x="1365070" y="1567542"/>
            <a:ext cx="9651273" cy="3888378"/>
            <a:chOff x="1365070" y="1567542"/>
            <a:chExt cx="9651273" cy="3888378"/>
          </a:xfrm>
        </p:grpSpPr>
        <p:sp>
          <p:nvSpPr>
            <p:cNvPr id="237" name="Google Shape;237;p12"/>
            <p:cNvSpPr/>
            <p:nvPr/>
          </p:nvSpPr>
          <p:spPr>
            <a:xfrm>
              <a:off x="4756097" y="2087605"/>
              <a:ext cx="2312126" cy="705394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Hệ tiêu hóa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4743034" y="4750526"/>
              <a:ext cx="2312126" cy="705394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Hệ vận động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1365070" y="3209110"/>
              <a:ext cx="2312126" cy="705394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Hệ hô hấp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4756097" y="3382166"/>
              <a:ext cx="2312126" cy="705394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Hệ tuần hoàn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8001385" y="3910149"/>
              <a:ext cx="2312126" cy="705394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Hệ bài tiết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8704217" y="1567542"/>
              <a:ext cx="2312126" cy="705394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Hệ thần kinh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3" name="Google Shape;243;p12"/>
            <p:cNvCxnSpPr>
              <a:stCxn id="241" idx="0"/>
              <a:endCxn id="242" idx="2"/>
            </p:cNvCxnSpPr>
            <p:nvPr/>
          </p:nvCxnSpPr>
          <p:spPr>
            <a:xfrm flipH="1" rot="10800000">
              <a:off x="9157448" y="2273049"/>
              <a:ext cx="702900" cy="1637100"/>
            </a:xfrm>
            <a:prstGeom prst="straightConnector1">
              <a:avLst/>
            </a:prstGeom>
            <a:noFill/>
            <a:ln cap="flat" cmpd="sng" w="38100">
              <a:solidFill>
                <a:srgbClr val="0C0C0C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44" name="Google Shape;244;p12"/>
            <p:cNvCxnSpPr/>
            <p:nvPr/>
          </p:nvCxnSpPr>
          <p:spPr>
            <a:xfrm>
              <a:off x="2521133" y="1920239"/>
              <a:ext cx="6183084" cy="0"/>
            </a:xfrm>
            <a:prstGeom prst="straightConnector1">
              <a:avLst/>
            </a:prstGeom>
            <a:noFill/>
            <a:ln cap="flat" cmpd="sng" w="38100">
              <a:solidFill>
                <a:srgbClr val="0C0C0C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45" name="Google Shape;245;p12"/>
            <p:cNvCxnSpPr>
              <a:endCxn id="238" idx="1"/>
            </p:cNvCxnSpPr>
            <p:nvPr/>
          </p:nvCxnSpPr>
          <p:spPr>
            <a:xfrm>
              <a:off x="3687934" y="3561823"/>
              <a:ext cx="1055100" cy="1541400"/>
            </a:xfrm>
            <a:prstGeom prst="straightConnector1">
              <a:avLst/>
            </a:prstGeom>
            <a:noFill/>
            <a:ln cap="flat" cmpd="sng" w="38100">
              <a:solidFill>
                <a:srgbClr val="0C0C0C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46" name="Google Shape;246;p12"/>
            <p:cNvCxnSpPr>
              <a:endCxn id="239" idx="0"/>
            </p:cNvCxnSpPr>
            <p:nvPr/>
          </p:nvCxnSpPr>
          <p:spPr>
            <a:xfrm>
              <a:off x="2521133" y="1920310"/>
              <a:ext cx="0" cy="1288800"/>
            </a:xfrm>
            <a:prstGeom prst="straightConnector1">
              <a:avLst/>
            </a:prstGeom>
            <a:noFill/>
            <a:ln cap="flat" cmpd="sng" w="3810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7" name="Google Shape;247;p12"/>
            <p:cNvCxnSpPr>
              <a:stCxn id="242" idx="1"/>
              <a:endCxn id="237" idx="3"/>
            </p:cNvCxnSpPr>
            <p:nvPr/>
          </p:nvCxnSpPr>
          <p:spPr>
            <a:xfrm flipH="1">
              <a:off x="7068317" y="1920239"/>
              <a:ext cx="1635900" cy="520200"/>
            </a:xfrm>
            <a:prstGeom prst="straightConnector1">
              <a:avLst/>
            </a:prstGeom>
            <a:noFill/>
            <a:ln cap="flat" cmpd="sng" w="38100">
              <a:solidFill>
                <a:srgbClr val="0C0C0C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48" name="Google Shape;248;p12"/>
            <p:cNvCxnSpPr>
              <a:stCxn id="242" idx="1"/>
              <a:endCxn id="240" idx="3"/>
            </p:cNvCxnSpPr>
            <p:nvPr/>
          </p:nvCxnSpPr>
          <p:spPr>
            <a:xfrm flipH="1">
              <a:off x="7068317" y="1920239"/>
              <a:ext cx="1635900" cy="1814700"/>
            </a:xfrm>
            <a:prstGeom prst="straightConnector1">
              <a:avLst/>
            </a:prstGeom>
            <a:noFill/>
            <a:ln cap="flat" cmpd="sng" w="38100">
              <a:solidFill>
                <a:srgbClr val="0C0C0C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49" name="Google Shape;249;p12"/>
            <p:cNvCxnSpPr>
              <a:stCxn id="240" idx="1"/>
            </p:cNvCxnSpPr>
            <p:nvPr/>
          </p:nvCxnSpPr>
          <p:spPr>
            <a:xfrm rot="10800000">
              <a:off x="3685997" y="3455863"/>
              <a:ext cx="1070100" cy="279000"/>
            </a:xfrm>
            <a:prstGeom prst="straightConnector1">
              <a:avLst/>
            </a:prstGeom>
            <a:noFill/>
            <a:ln cap="flat" cmpd="sng" w="38100">
              <a:solidFill>
                <a:srgbClr val="0C0C0C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50" name="Google Shape;250;p12"/>
            <p:cNvCxnSpPr/>
            <p:nvPr/>
          </p:nvCxnSpPr>
          <p:spPr>
            <a:xfrm rot="10800000">
              <a:off x="7055160" y="5204710"/>
              <a:ext cx="3578006" cy="0"/>
            </a:xfrm>
            <a:prstGeom prst="straightConnector1">
              <a:avLst/>
            </a:prstGeom>
            <a:noFill/>
            <a:ln cap="flat" cmpd="sng" w="38100">
              <a:solidFill>
                <a:srgbClr val="0C0C0C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51" name="Google Shape;251;p12"/>
            <p:cNvCxnSpPr/>
            <p:nvPr/>
          </p:nvCxnSpPr>
          <p:spPr>
            <a:xfrm flipH="1">
              <a:off x="10633166" y="2285999"/>
              <a:ext cx="8710" cy="2830287"/>
            </a:xfrm>
            <a:prstGeom prst="straightConnector1">
              <a:avLst/>
            </a:prstGeom>
            <a:noFill/>
            <a:ln cap="flat" cmpd="sng" w="38100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2" name="Google Shape;252;p12"/>
          <p:cNvSpPr txBox="1"/>
          <p:nvPr/>
        </p:nvSpPr>
        <p:spPr>
          <a:xfrm>
            <a:off x="1020119" y="5764705"/>
            <a:ext cx="975795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Điền mũi tên còn thiếu vào sơ đồ trên để thể hiện sự thống nhất hoạt động giữa các hệ cơ quan trong cơ thể. </a:t>
            </a:r>
            <a:endParaRPr/>
          </a:p>
        </p:txBody>
      </p:sp>
      <p:cxnSp>
        <p:nvCxnSpPr>
          <p:cNvPr id="253" name="Google Shape;253;p12"/>
          <p:cNvCxnSpPr/>
          <p:nvPr/>
        </p:nvCxnSpPr>
        <p:spPr>
          <a:xfrm>
            <a:off x="2193603" y="1750643"/>
            <a:ext cx="1" cy="1458466"/>
          </a:xfrm>
          <a:prstGeom prst="straightConnector1">
            <a:avLst/>
          </a:prstGeom>
          <a:noFill/>
          <a:ln cap="flat" cmpd="sng" w="38100">
            <a:solidFill>
              <a:srgbClr val="D60093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254" name="Google Shape;254;p12"/>
          <p:cNvCxnSpPr/>
          <p:nvPr/>
        </p:nvCxnSpPr>
        <p:spPr>
          <a:xfrm>
            <a:off x="3671905" y="3298188"/>
            <a:ext cx="1121684" cy="263619"/>
          </a:xfrm>
          <a:prstGeom prst="straightConnector1">
            <a:avLst/>
          </a:prstGeom>
          <a:noFill/>
          <a:ln cap="flat" cmpd="sng" w="38100">
            <a:solidFill>
              <a:srgbClr val="D6009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5" name="Google Shape;255;p12"/>
          <p:cNvCxnSpPr/>
          <p:nvPr/>
        </p:nvCxnSpPr>
        <p:spPr>
          <a:xfrm flipH="1">
            <a:off x="7068224" y="2364142"/>
            <a:ext cx="1955648" cy="2673688"/>
          </a:xfrm>
          <a:prstGeom prst="straightConnector1">
            <a:avLst/>
          </a:prstGeom>
          <a:noFill/>
          <a:ln cap="flat" cmpd="sng" w="38100">
            <a:solidFill>
              <a:srgbClr val="D60093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256" name="Google Shape;256;p12"/>
          <p:cNvCxnSpPr/>
          <p:nvPr/>
        </p:nvCxnSpPr>
        <p:spPr>
          <a:xfrm flipH="1">
            <a:off x="8830669" y="2462235"/>
            <a:ext cx="702081" cy="1581865"/>
          </a:xfrm>
          <a:prstGeom prst="straightConnector1">
            <a:avLst/>
          </a:prstGeom>
          <a:noFill/>
          <a:ln cap="flat" cmpd="sng" w="38100">
            <a:solidFill>
              <a:srgbClr val="D60093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257" name="Google Shape;257;p12"/>
          <p:cNvCxnSpPr/>
          <p:nvPr/>
        </p:nvCxnSpPr>
        <p:spPr>
          <a:xfrm rot="10800000">
            <a:off x="2193603" y="1750643"/>
            <a:ext cx="6510614" cy="0"/>
          </a:xfrm>
          <a:prstGeom prst="straightConnector1">
            <a:avLst/>
          </a:prstGeom>
          <a:noFill/>
          <a:ln cap="flat" cmpd="sng" w="38100">
            <a:solidFill>
              <a:srgbClr val="D60093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58" name="Google Shape;258;p12"/>
          <p:cNvCxnSpPr/>
          <p:nvPr/>
        </p:nvCxnSpPr>
        <p:spPr>
          <a:xfrm rot="10800000">
            <a:off x="2387594" y="3985499"/>
            <a:ext cx="2364150" cy="1265548"/>
          </a:xfrm>
          <a:prstGeom prst="straightConnector1">
            <a:avLst/>
          </a:prstGeom>
          <a:noFill/>
          <a:ln cap="flat" cmpd="sng" w="38100">
            <a:solidFill>
              <a:srgbClr val="D60093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259" name="Google Shape;259;p12"/>
          <p:cNvCxnSpPr/>
          <p:nvPr/>
        </p:nvCxnSpPr>
        <p:spPr>
          <a:xfrm flipH="1" rot="10800000">
            <a:off x="7081287" y="2086666"/>
            <a:ext cx="1541571" cy="544201"/>
          </a:xfrm>
          <a:prstGeom prst="straightConnector1">
            <a:avLst/>
          </a:prstGeom>
          <a:noFill/>
          <a:ln cap="flat" cmpd="sng" w="38100">
            <a:solidFill>
              <a:srgbClr val="D6009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0" name="Google Shape;260;p12"/>
          <p:cNvCxnSpPr/>
          <p:nvPr/>
        </p:nvCxnSpPr>
        <p:spPr>
          <a:xfrm flipH="1" rot="10800000">
            <a:off x="7047656" y="2299623"/>
            <a:ext cx="1781097" cy="1588044"/>
          </a:xfrm>
          <a:prstGeom prst="straightConnector1">
            <a:avLst/>
          </a:prstGeom>
          <a:noFill/>
          <a:ln cap="flat" cmpd="sng" w="38100">
            <a:solidFill>
              <a:srgbClr val="D6009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1" name="Google Shape;261;p12"/>
          <p:cNvCxnSpPr/>
          <p:nvPr/>
        </p:nvCxnSpPr>
        <p:spPr>
          <a:xfrm>
            <a:off x="5458929" y="2807651"/>
            <a:ext cx="0" cy="545342"/>
          </a:xfrm>
          <a:prstGeom prst="straightConnector1">
            <a:avLst/>
          </a:prstGeom>
          <a:noFill/>
          <a:ln cap="flat" cmpd="sng" w="38100">
            <a:solidFill>
              <a:srgbClr val="D6009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2" name="Google Shape;262;p12"/>
          <p:cNvCxnSpPr/>
          <p:nvPr/>
        </p:nvCxnSpPr>
        <p:spPr>
          <a:xfrm>
            <a:off x="5430148" y="4087560"/>
            <a:ext cx="18762" cy="662966"/>
          </a:xfrm>
          <a:prstGeom prst="straightConnector1">
            <a:avLst/>
          </a:prstGeom>
          <a:noFill/>
          <a:ln cap="flat" cmpd="sng" w="38100">
            <a:solidFill>
              <a:srgbClr val="D6009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3" name="Google Shape;263;p12"/>
          <p:cNvCxnSpPr/>
          <p:nvPr/>
        </p:nvCxnSpPr>
        <p:spPr>
          <a:xfrm rot="10800000">
            <a:off x="5736844" y="4116734"/>
            <a:ext cx="31721" cy="608256"/>
          </a:xfrm>
          <a:prstGeom prst="straightConnector1">
            <a:avLst/>
          </a:prstGeom>
          <a:noFill/>
          <a:ln cap="flat" cmpd="sng" w="38100">
            <a:solidFill>
              <a:srgbClr val="D60093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264" name="Google Shape;264;p12"/>
          <p:cNvCxnSpPr/>
          <p:nvPr/>
        </p:nvCxnSpPr>
        <p:spPr>
          <a:xfrm rot="10800000">
            <a:off x="5782311" y="2766306"/>
            <a:ext cx="31721" cy="608256"/>
          </a:xfrm>
          <a:prstGeom prst="straightConnector1">
            <a:avLst/>
          </a:prstGeom>
          <a:noFill/>
          <a:ln cap="flat" cmpd="sng" w="38100">
            <a:solidFill>
              <a:srgbClr val="D60093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265" name="Google Shape;265;p12"/>
          <p:cNvCxnSpPr/>
          <p:nvPr/>
        </p:nvCxnSpPr>
        <p:spPr>
          <a:xfrm rot="10800000">
            <a:off x="10786319" y="2272939"/>
            <a:ext cx="6674" cy="3182981"/>
          </a:xfrm>
          <a:prstGeom prst="straightConnector1">
            <a:avLst/>
          </a:prstGeom>
          <a:noFill/>
          <a:ln cap="flat" cmpd="sng" w="38100">
            <a:solidFill>
              <a:srgbClr val="D6009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6" name="Google Shape;266;p12"/>
          <p:cNvCxnSpPr/>
          <p:nvPr/>
        </p:nvCxnSpPr>
        <p:spPr>
          <a:xfrm rot="10800000">
            <a:off x="7103060" y="5405605"/>
            <a:ext cx="3689933" cy="3442"/>
          </a:xfrm>
          <a:prstGeom prst="straightConnector1">
            <a:avLst/>
          </a:prstGeom>
          <a:noFill/>
          <a:ln cap="flat" cmpd="sng" w="38100">
            <a:solidFill>
              <a:srgbClr val="D6009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16478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2785845" y="0"/>
            <a:ext cx="6293225" cy="551329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2: TỔ CHỨC CƠ THỂ ĐA BÀO</a:t>
            </a:r>
            <a:endParaRPr/>
          </a:p>
        </p:txBody>
      </p:sp>
      <p:graphicFrame>
        <p:nvGraphicFramePr>
          <p:cNvPr id="91" name="Google Shape;91;p2"/>
          <p:cNvGraphicFramePr/>
          <p:nvPr/>
        </p:nvGraphicFramePr>
        <p:xfrm>
          <a:off x="-1" y="7196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{48E04495-0F2E-4B8C-8192-010B0EE64258}</a:tableStyleId>
              </a:tblPr>
              <a:tblGrid>
                <a:gridCol w="4064000"/>
                <a:gridCol w="4064000"/>
                <a:gridCol w="4064000"/>
              </a:tblGrid>
              <a:tr h="3069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69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92" name="Google Shape;92;p2"/>
          <p:cNvSpPr/>
          <p:nvPr/>
        </p:nvSpPr>
        <p:spPr>
          <a:xfrm>
            <a:off x="8325267" y="1106252"/>
            <a:ext cx="3596639" cy="2220685"/>
          </a:xfrm>
          <a:prstGeom prst="cloud">
            <a:avLst/>
          </a:prstGeom>
          <a:solidFill>
            <a:srgbClr val="0070C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9010552" y="1484036"/>
            <a:ext cx="266482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Hãy nêu tên các tế bào trong  các hình dưới đây.</a:t>
            </a:r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719666"/>
            <a:ext cx="4034118" cy="258296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1788460" y="3265613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3729" y="725236"/>
            <a:ext cx="3871446" cy="259416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5890852" y="3265613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91945" y="3796120"/>
            <a:ext cx="3987215" cy="253309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9981011" y="6342067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788832"/>
            <a:ext cx="4034119" cy="25137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815355" y="6302572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70889" y="3788832"/>
            <a:ext cx="3884286" cy="254037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5940618" y="6302572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646866" y="3233404"/>
            <a:ext cx="27823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Tế bào hồng cầu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4570848" y="3233404"/>
            <a:ext cx="27823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Tế bào thần kinh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942857" y="6302572"/>
            <a:ext cx="213897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Tế bào trứng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317934" y="6315891"/>
            <a:ext cx="17025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Tế bào cơ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8818417" y="6302674"/>
            <a:ext cx="27823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Tế bào tinh trùng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2864223" y="0"/>
            <a:ext cx="6521824" cy="551329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2: TỔ CHỨC CƠ THỂ ĐA BÀO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I. CÁC CẤP TỔ CHỨC CỦA CƠ THỂ ĐA BÀO</a:t>
            </a:r>
            <a:endParaRPr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9939" y="1222467"/>
            <a:ext cx="7700283" cy="5572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3"/>
          <p:cNvGrpSpPr/>
          <p:nvPr/>
        </p:nvGrpSpPr>
        <p:grpSpPr>
          <a:xfrm>
            <a:off x="80683" y="1337639"/>
            <a:ext cx="4149256" cy="2481326"/>
            <a:chOff x="80683" y="1337639"/>
            <a:chExt cx="4149256" cy="2481326"/>
          </a:xfrm>
        </p:grpSpPr>
        <p:sp>
          <p:nvSpPr>
            <p:cNvPr id="117" name="Google Shape;117;p3"/>
            <p:cNvSpPr/>
            <p:nvPr/>
          </p:nvSpPr>
          <p:spPr>
            <a:xfrm>
              <a:off x="80683" y="1337639"/>
              <a:ext cx="4149256" cy="2481326"/>
            </a:xfrm>
            <a:prstGeom prst="cloud">
              <a:avLst/>
            </a:prstGeom>
            <a:solidFill>
              <a:srgbClr val="0070C0"/>
            </a:solidFill>
            <a:ln cap="flat" cmpd="sng" w="12700">
              <a:solidFill>
                <a:srgbClr val="00206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510988" y="1627094"/>
              <a:ext cx="3294529" cy="1815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Quan sát hình và nêu các cấp độ tổ chức sống  của cơ thể từ thấp đến cao.</a:t>
              </a:r>
              <a:endParaRPr/>
            </a:p>
          </p:txBody>
        </p:sp>
      </p:grpSp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2864223" y="0"/>
            <a:ext cx="6293225" cy="551329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2: TỔ CHỨC CƠ THỂ ĐA BÀO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I. CÁC CẤP TỔ CHỨC CỦA CƠ THỂ ĐA BÀO</a:t>
            </a:r>
            <a:endParaRPr/>
          </a:p>
        </p:txBody>
      </p:sp>
      <p:graphicFrame>
        <p:nvGraphicFramePr>
          <p:cNvPr id="125" name="Google Shape;125;p4"/>
          <p:cNvGraphicFramePr/>
          <p:nvPr/>
        </p:nvGraphicFramePr>
        <p:xfrm>
          <a:off x="65317" y="12224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{48E04495-0F2E-4B8C-8192-010B0EE64258}</a:tableStyleId>
              </a:tblPr>
              <a:tblGrid>
                <a:gridCol w="4005950"/>
                <a:gridCol w="4005950"/>
                <a:gridCol w="4005950"/>
              </a:tblGrid>
              <a:tr h="2817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17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775" y="4053296"/>
            <a:ext cx="3673020" cy="223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3496" y="1222467"/>
            <a:ext cx="3414677" cy="239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82879" y="4105548"/>
            <a:ext cx="3072799" cy="262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77349" y="1316153"/>
            <a:ext cx="3082833" cy="265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32365" y="4053296"/>
            <a:ext cx="3755188" cy="2495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4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132" name="Google Shape;132;p4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Hãy nêu tên các cấp độ tổ chức tương ứng với các hình sau:</a:t>
              </a:r>
              <a:endParaRPr/>
            </a:p>
          </p:txBody>
        </p:sp>
      </p:grpSp>
      <p:sp>
        <p:nvSpPr>
          <p:cNvPr id="134" name="Google Shape;134;p4"/>
          <p:cNvSpPr txBox="1"/>
          <p:nvPr/>
        </p:nvSpPr>
        <p:spPr>
          <a:xfrm>
            <a:off x="6074231" y="3382158"/>
            <a:ext cx="5747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11044646" y="6292818"/>
            <a:ext cx="5747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5939248" y="6221602"/>
            <a:ext cx="5747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1574075" y="6312412"/>
            <a:ext cx="5747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1266715" y="2418568"/>
            <a:ext cx="5747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5838991" y="3439423"/>
            <a:ext cx="8164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MÔ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6338758" y="6283915"/>
            <a:ext cx="17774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CƠ THỂ</a:t>
            </a:r>
            <a:endParaRPr/>
          </a:p>
        </p:txBody>
      </p:sp>
      <p:sp>
        <p:nvSpPr>
          <p:cNvPr id="141" name="Google Shape;141;p4"/>
          <p:cNvSpPr txBox="1"/>
          <p:nvPr/>
        </p:nvSpPr>
        <p:spPr>
          <a:xfrm>
            <a:off x="8683755" y="6343189"/>
            <a:ext cx="22322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HỆ CƠ QUAN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10810809" y="2905104"/>
            <a:ext cx="127555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CƠ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2133201" y="6292818"/>
            <a:ext cx="13147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TẾ BÀO</a:t>
            </a:r>
            <a:endParaRPr/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2864223" y="0"/>
            <a:ext cx="6293225" cy="551329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2: TỔ CHỨC CƠ THỂ ĐA BÀO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I. CÁC CẤP TỔ CHỨC CỦA CƠ THỂ ĐA BÀO</a:t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>
            <a:off x="403411" y="1222467"/>
            <a:ext cx="90633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  cấp độ tổ chức cơ thể từ thấp đến cao:</a:t>
            </a: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0" y="2702859"/>
            <a:ext cx="3361764" cy="2232212"/>
          </a:xfrm>
          <a:custGeom>
            <a:rect b="b" l="l" r="r" t="t"/>
            <a:pathLst>
              <a:path extrusionOk="0" h="706437" w="1766093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0650" lIns="445225" spcFirstLastPara="1" rIns="383875" wrap="square" tIns="30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Tế bào</a:t>
            </a:r>
            <a:endParaRPr b="1"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2185637" y="2702859"/>
            <a:ext cx="3361764" cy="2232212"/>
          </a:xfrm>
          <a:custGeom>
            <a:rect b="b" l="l" r="r" t="t"/>
            <a:pathLst>
              <a:path extrusionOk="0" h="706437" w="1766093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  <a:solidFill>
            <a:srgbClr val="85F01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0650" lIns="445225" spcFirstLastPara="1" rIns="383875" wrap="square" tIns="30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Mô </a:t>
            </a:r>
            <a:endParaRPr/>
          </a:p>
        </p:txBody>
      </p:sp>
      <p:sp>
        <p:nvSpPr>
          <p:cNvPr id="153" name="Google Shape;153;p5"/>
          <p:cNvSpPr/>
          <p:nvPr/>
        </p:nvSpPr>
        <p:spPr>
          <a:xfrm>
            <a:off x="4251127" y="2702859"/>
            <a:ext cx="3361764" cy="2232212"/>
          </a:xfrm>
          <a:custGeom>
            <a:rect b="b" l="l" r="r" t="t"/>
            <a:pathLst>
              <a:path extrusionOk="0" h="706437" w="1766093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  <a:solidFill>
            <a:srgbClr val="21E146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0650" lIns="445225" spcFirstLastPara="1" rIns="383875" wrap="square" tIns="30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Cơ quan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6485299" y="2702859"/>
            <a:ext cx="3361764" cy="2232212"/>
          </a:xfrm>
          <a:custGeom>
            <a:rect b="b" l="l" r="r" t="t"/>
            <a:pathLst>
              <a:path extrusionOk="0" h="706437" w="1766093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  <a:solidFill>
            <a:srgbClr val="31D2C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0650" lIns="445225" spcFirstLastPara="1" rIns="383875" wrap="square" tIns="30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Hệ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54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cơ quan</a:t>
            </a:r>
            <a:endParaRPr b="1"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8830236" y="2702859"/>
            <a:ext cx="3361764" cy="2232212"/>
          </a:xfrm>
          <a:custGeom>
            <a:rect b="b" l="l" r="r" t="t"/>
            <a:pathLst>
              <a:path extrusionOk="0" h="706437" w="1766093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  <a:solidFill>
            <a:srgbClr val="4371C3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0650" lIns="445225" spcFirstLastPara="1" rIns="383875" wrap="square" tIns="30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Cơ thể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/>
          <p:nvPr/>
        </p:nvSpPr>
        <p:spPr>
          <a:xfrm>
            <a:off x="2864223" y="0"/>
            <a:ext cx="6293225" cy="551329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2: TỔ CHỨC CƠ THỂ ĐA BÀO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0" y="632012"/>
            <a:ext cx="52443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II. TỪ TẾ BÀO THÀNH MÔ</a:t>
            </a:r>
            <a:endParaRPr/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471" y="699246"/>
            <a:ext cx="7355541" cy="61587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6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164" name="Google Shape;164;p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Quan sát hình ảnh và nêu tên các loại mô mà em quan sát được.</a:t>
              </a:r>
              <a:endParaRPr/>
            </a:p>
          </p:txBody>
        </p:sp>
      </p:grpSp>
      <p:grpSp>
        <p:nvGrpSpPr>
          <p:cNvPr id="166" name="Google Shape;166;p6"/>
          <p:cNvGrpSpPr/>
          <p:nvPr/>
        </p:nvGrpSpPr>
        <p:grpSpPr>
          <a:xfrm>
            <a:off x="526038" y="4313021"/>
            <a:ext cx="3905797" cy="2501665"/>
            <a:chOff x="65315" y="1316154"/>
            <a:chExt cx="3905797" cy="2658766"/>
          </a:xfrm>
        </p:grpSpPr>
        <p:sp>
          <p:nvSpPr>
            <p:cNvPr id="167" name="Google Shape;167;p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485250" y="1729940"/>
              <a:ext cx="3046600" cy="1815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Quan sát hình ảnh và nêu tên các loại mô ở thực vật mà em quan sát được.</a:t>
              </a:r>
              <a:endParaRPr/>
            </a:p>
          </p:txBody>
        </p:sp>
      </p:grpSp>
      <p:grpSp>
        <p:nvGrpSpPr>
          <p:cNvPr id="169" name="Google Shape;169;p6"/>
          <p:cNvGrpSpPr/>
          <p:nvPr/>
        </p:nvGrpSpPr>
        <p:grpSpPr>
          <a:xfrm>
            <a:off x="526038" y="1196345"/>
            <a:ext cx="11268634" cy="3127187"/>
            <a:chOff x="289698" y="466623"/>
            <a:chExt cx="7362825" cy="2752725"/>
          </a:xfrm>
        </p:grpSpPr>
        <p:pic>
          <p:nvPicPr>
            <p:cNvPr id="170" name="Google Shape;170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9698" y="466623"/>
              <a:ext cx="7362825" cy="2752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6"/>
            <p:cNvSpPr/>
            <p:nvPr/>
          </p:nvSpPr>
          <p:spPr>
            <a:xfrm>
              <a:off x="2501153" y="2837329"/>
              <a:ext cx="2944906" cy="37276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6"/>
          <p:cNvGrpSpPr/>
          <p:nvPr/>
        </p:nvGrpSpPr>
        <p:grpSpPr>
          <a:xfrm>
            <a:off x="4431835" y="4356335"/>
            <a:ext cx="3905797" cy="2501665"/>
            <a:chOff x="65315" y="1316154"/>
            <a:chExt cx="3905797" cy="2658766"/>
          </a:xfrm>
        </p:grpSpPr>
        <p:sp>
          <p:nvSpPr>
            <p:cNvPr id="173" name="Google Shape;173;p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504577" y="2098076"/>
              <a:ext cx="3301909" cy="10140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Đọc sách giáo khoa và cho biết, mô là gì?</a:t>
              </a:r>
              <a:endParaRPr/>
            </a:p>
          </p:txBody>
        </p:sp>
      </p:grpSp>
      <p:sp>
        <p:nvSpPr>
          <p:cNvPr id="175" name="Google Shape;175;p6"/>
          <p:cNvSpPr txBox="1"/>
          <p:nvPr/>
        </p:nvSpPr>
        <p:spPr>
          <a:xfrm>
            <a:off x="1619342" y="4871642"/>
            <a:ext cx="7368989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0" dir="0" dist="0" endA="300" endPos="35000" fadeDir="5400000" kx="0" rotWithShape="0" algn="bl" stA="52000" stPos="0" sy="-100000" ky="0"/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Mô là tập hợp các tế bào có cấu tạo giống nhau và cùng thực hiện một chức năng.</a:t>
            </a: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624051" y="5092055"/>
            <a:ext cx="680314" cy="63639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/>
          <p:nvPr/>
        </p:nvSpPr>
        <p:spPr>
          <a:xfrm>
            <a:off x="2864223" y="0"/>
            <a:ext cx="6293225" cy="551329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2: TỔ CHỨC CƠ THỂ ĐA BÀO</a:t>
            </a:r>
            <a:endParaRPr/>
          </a:p>
        </p:txBody>
      </p:sp>
      <p:sp>
        <p:nvSpPr>
          <p:cNvPr id="182" name="Google Shape;182;p7"/>
          <p:cNvSpPr txBox="1"/>
          <p:nvPr/>
        </p:nvSpPr>
        <p:spPr>
          <a:xfrm>
            <a:off x="0" y="632012"/>
            <a:ext cx="52443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II. TỪ MÔ THÀNH CƠ QUAN</a:t>
            </a:r>
            <a:endParaRPr/>
          </a:p>
        </p:txBody>
      </p:sp>
      <p:grpSp>
        <p:nvGrpSpPr>
          <p:cNvPr id="183" name="Google Shape;183;p7"/>
          <p:cNvGrpSpPr/>
          <p:nvPr/>
        </p:nvGrpSpPr>
        <p:grpSpPr>
          <a:xfrm>
            <a:off x="4523545" y="632012"/>
            <a:ext cx="4881733" cy="2791208"/>
            <a:chOff x="65315" y="1316153"/>
            <a:chExt cx="3905797" cy="2842840"/>
          </a:xfrm>
        </p:grpSpPr>
        <p:sp>
          <p:nvSpPr>
            <p:cNvPr id="184" name="Google Shape;184;p7"/>
            <p:cNvSpPr/>
            <p:nvPr/>
          </p:nvSpPr>
          <p:spPr>
            <a:xfrm>
              <a:off x="65315" y="1316153"/>
              <a:ext cx="3905797" cy="2658765"/>
            </a:xfrm>
            <a:prstGeom prst="cloud">
              <a:avLst/>
            </a:prstGeom>
            <a:solidFill>
              <a:srgbClr val="0070C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7"/>
            <p:cNvSpPr txBox="1"/>
            <p:nvPr/>
          </p:nvSpPr>
          <p:spPr>
            <a:xfrm>
              <a:off x="547950" y="1771130"/>
              <a:ext cx="3046600" cy="2387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Quan sát hình ảnh sách giáo khoa, thảo luận nhóm và hoàn thành phiếu học tập</a:t>
              </a:r>
              <a:endParaRPr b="1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6" name="Google Shape;18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2462" y="3242489"/>
            <a:ext cx="4524887" cy="27636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7"/>
          <p:cNvGrpSpPr/>
          <p:nvPr/>
        </p:nvGrpSpPr>
        <p:grpSpPr>
          <a:xfrm>
            <a:off x="364995" y="3129711"/>
            <a:ext cx="4514362" cy="3667204"/>
            <a:chOff x="364995" y="3129711"/>
            <a:chExt cx="4514362" cy="3667204"/>
          </a:xfrm>
        </p:grpSpPr>
        <p:pic>
          <p:nvPicPr>
            <p:cNvPr id="188" name="Google Shape;18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4995" y="3129711"/>
              <a:ext cx="4514362" cy="27130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7"/>
            <p:cNvSpPr txBox="1"/>
            <p:nvPr/>
          </p:nvSpPr>
          <p:spPr>
            <a:xfrm>
              <a:off x="598135" y="5842808"/>
              <a:ext cx="3892732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Nhóm 1; 3; 5 hoàn thành phiếu học tập số 2.1</a:t>
              </a:r>
              <a:endParaRPr/>
            </a:p>
          </p:txBody>
        </p:sp>
      </p:grpSp>
      <p:sp>
        <p:nvSpPr>
          <p:cNvPr id="190" name="Google Shape;190;p7"/>
          <p:cNvSpPr txBox="1"/>
          <p:nvPr/>
        </p:nvSpPr>
        <p:spPr>
          <a:xfrm>
            <a:off x="7979890" y="5926048"/>
            <a:ext cx="389273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Nhóm 2; 4; 6 hoàn thành phiếu học tập số 2.2</a:t>
            </a:r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/>
          <p:nvPr/>
        </p:nvSpPr>
        <p:spPr>
          <a:xfrm>
            <a:off x="2864223" y="0"/>
            <a:ext cx="6293225" cy="551329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2: TỔ CHỨC CƠ THỂ ĐA BÀO</a:t>
            </a:r>
            <a:endParaRPr/>
          </a:p>
        </p:txBody>
      </p:sp>
      <p:pic>
        <p:nvPicPr>
          <p:cNvPr id="196" name="Google Shape;19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8224"/>
            <a:ext cx="12192000" cy="626485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 txBox="1"/>
          <p:nvPr/>
        </p:nvSpPr>
        <p:spPr>
          <a:xfrm>
            <a:off x="0" y="578224"/>
            <a:ext cx="52443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II. TỪ MÔ THÀNH CƠ QUAN</a:t>
            </a:r>
            <a:endParaRPr/>
          </a:p>
        </p:txBody>
      </p:sp>
      <p:sp>
        <p:nvSpPr>
          <p:cNvPr id="198" name="Google Shape;198;p8"/>
          <p:cNvSpPr txBox="1"/>
          <p:nvPr/>
        </p:nvSpPr>
        <p:spPr>
          <a:xfrm>
            <a:off x="6589059" y="1821857"/>
            <a:ext cx="4706472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THUYẾT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TRÌNH </a:t>
            </a:r>
            <a:endParaRPr/>
          </a:p>
        </p:txBody>
      </p:sp>
      <p:sp>
        <p:nvSpPr>
          <p:cNvPr id="199" name="Google Shape;199;p8"/>
          <p:cNvSpPr txBox="1"/>
          <p:nvPr/>
        </p:nvSpPr>
        <p:spPr>
          <a:xfrm>
            <a:off x="7311839" y="2127546"/>
            <a:ext cx="326091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Hãy nêu mối quan hệ giữa mô và cơ quan?</a:t>
            </a:r>
            <a:endParaRPr/>
          </a:p>
        </p:txBody>
      </p:sp>
      <p:sp>
        <p:nvSpPr>
          <p:cNvPr id="200" name="Google Shape;200;p8"/>
          <p:cNvSpPr txBox="1"/>
          <p:nvPr/>
        </p:nvSpPr>
        <p:spPr>
          <a:xfrm>
            <a:off x="7221070" y="1973657"/>
            <a:ext cx="3442447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Các mô cùng thực hiện hoạt động sống nhất định thì tạo thành cơ quan.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/>
          <p:nvPr/>
        </p:nvSpPr>
        <p:spPr>
          <a:xfrm>
            <a:off x="2864223" y="0"/>
            <a:ext cx="6293225" cy="551329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2: TỔ CHỨC CƠ THỂ ĐA BÀO</a:t>
            </a:r>
            <a:endParaRPr/>
          </a:p>
        </p:txBody>
      </p:sp>
      <p:sp>
        <p:nvSpPr>
          <p:cNvPr id="206" name="Google Shape;206;p9"/>
          <p:cNvSpPr txBox="1"/>
          <p:nvPr/>
        </p:nvSpPr>
        <p:spPr>
          <a:xfrm>
            <a:off x="0" y="578224"/>
            <a:ext cx="79606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II. TỪ CƠ QUAN TẠO THÀNH HỆ CƠ QUAN</a:t>
            </a:r>
            <a:endParaRPr/>
          </a:p>
        </p:txBody>
      </p:sp>
      <p:sp>
        <p:nvSpPr>
          <p:cNvPr id="207" name="Google Shape;207;p9"/>
          <p:cNvSpPr/>
          <p:nvPr/>
        </p:nvSpPr>
        <p:spPr>
          <a:xfrm>
            <a:off x="-50921" y="1101444"/>
            <a:ext cx="12123512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400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TRÒ CHƠI: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GỌI TÊN – ĐOÁN BỘ PHẬN</a:t>
            </a:r>
            <a:endParaRPr b="1" sz="8400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216768" y="3811012"/>
            <a:ext cx="11855823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Luật chơi: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Có 2 đội chơi, mỗi đội 3 thành viên.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Mỗi đội được cung cấp tên (hặc hình ảnh các cơ quan).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Trong vòng 3 phút, các đội chơi sắp xếp các cơ quan vào các hệ cơ quan tương ứng.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Khi sắp xếp xong, các nhóm có nhiệm vụ nêu chức năng của hệ cơ quan đã sắp xếp.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2021-04-27T07:19:15Z</dcterms:created>
  <dc:creator>Admin</dc:creator>
</cp:coreProperties>
</file>