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sldIdLst>
    <p:sldId id="276" r:id="rId2"/>
    <p:sldId id="256" r:id="rId3"/>
    <p:sldId id="277" r:id="rId4"/>
    <p:sldId id="267" r:id="rId5"/>
    <p:sldId id="268" r:id="rId6"/>
    <p:sldId id="269" r:id="rId7"/>
    <p:sldId id="270" r:id="rId8"/>
    <p:sldId id="271" r:id="rId9"/>
    <p:sldId id="265" r:id="rId10"/>
    <p:sldId id="261" r:id="rId11"/>
    <p:sldId id="278" r:id="rId12"/>
    <p:sldId id="279" r:id="rId13"/>
    <p:sldId id="280" r:id="rId14"/>
    <p:sldId id="258" r:id="rId15"/>
    <p:sldId id="281" r:id="rId16"/>
    <p:sldId id="282" r:id="rId17"/>
    <p:sldId id="283" r:id="rId18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66FF"/>
    <a:srgbClr val="99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1" autoAdjust="0"/>
    <p:restoredTop sz="94737" autoAdjust="0"/>
  </p:normalViewPr>
  <p:slideViewPr>
    <p:cSldViewPr>
      <p:cViewPr varScale="1">
        <p:scale>
          <a:sx n="93" d="100"/>
          <a:sy n="93" d="100"/>
        </p:scale>
        <p:origin x="-840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image" Target="../media/image69.wmf"/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12" Type="http://schemas.openxmlformats.org/officeDocument/2006/relationships/image" Target="../media/image68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11" Type="http://schemas.openxmlformats.org/officeDocument/2006/relationships/image" Target="../media/image67.wmf"/><Relationship Id="rId5" Type="http://schemas.openxmlformats.org/officeDocument/2006/relationships/image" Target="../media/image61.wmf"/><Relationship Id="rId10" Type="http://schemas.openxmlformats.org/officeDocument/2006/relationships/image" Target="../media/image66.wmf"/><Relationship Id="rId4" Type="http://schemas.openxmlformats.org/officeDocument/2006/relationships/image" Target="../media/image60.wmf"/><Relationship Id="rId9" Type="http://schemas.openxmlformats.org/officeDocument/2006/relationships/image" Target="../media/image65.wmf"/><Relationship Id="rId14" Type="http://schemas.openxmlformats.org/officeDocument/2006/relationships/image" Target="../media/image70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9.wmf"/><Relationship Id="rId7" Type="http://schemas.openxmlformats.org/officeDocument/2006/relationships/image" Target="../media/image25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4BF1F5D-878A-404C-9005-62863D68326C}" type="datetimeFigureOut">
              <a:rPr lang="en-US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4F7E7D8-2B19-4734-AAE7-485890345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81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7F8EE2-A420-4055-8F09-01984994746D}" type="datetimeFigureOut">
              <a:rPr lang="en-US" smtClean="0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63EE5-9E59-49E4-952A-1F8125684A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8FE9BB-2C51-4951-8D4C-A046A6C46575}" type="datetimeFigureOut">
              <a:rPr lang="en-US" smtClean="0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620E95-E0CE-4D10-B12B-E48BAD971D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02FAA4-4002-46CB-A9CE-2478E2DC1FDC}" type="datetimeFigureOut">
              <a:rPr lang="en-US" smtClean="0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248D6-C10D-46F8-869E-C228C45218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505FA-CBE4-422E-861D-C50CBC008084}" type="datetimeFigureOut">
              <a:rPr lang="en-US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5F065-BDA9-48B5-9332-D18615D6F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91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ED00E2-6F43-467D-B9F1-71966BE452F1}" type="datetimeFigureOut">
              <a:rPr lang="en-US" smtClean="0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ECEB6-5E76-4C6C-99E2-F7D3C5DE28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FCD99A-5260-49F7-86AC-A957381CBA6F}" type="datetimeFigureOut">
              <a:rPr lang="en-US" smtClean="0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C95EC8-EF51-47FC-B28E-7ABE2EB41D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8497DA-19B1-4D2A-8658-311B3956947E}" type="datetimeFigureOut">
              <a:rPr lang="en-US" smtClean="0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82364-6C2C-4D4B-A81B-2F228DC176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AC9430-0CCB-405F-8971-F8CBC4715D4D}" type="datetimeFigureOut">
              <a:rPr lang="en-US" smtClean="0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BE80AD-7CF4-44A1-AB4E-CDFF5A4F8B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DB3B49-1A22-40E1-9E53-AA9594D20230}" type="datetimeFigureOut">
              <a:rPr lang="en-US" smtClean="0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DC3006-5242-4112-ACE6-A073F149C0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9D373E-EECD-422F-B05C-D76D1FB988FB}" type="datetimeFigureOut">
              <a:rPr lang="en-US" smtClean="0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FE42F-9146-4859-A423-BD25189878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596B57-E5A5-4AE1-A9B5-C0B29E3F134F}" type="datetimeFigureOut">
              <a:rPr lang="en-US" smtClean="0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A6EE8-69D1-479E-B1C1-03226D8DA0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D3776B-588B-4F4C-96CD-31A5591BA166}" type="datetimeFigureOut">
              <a:rPr lang="en-US" smtClean="0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76B28-5D26-498E-8043-1B05B1C0DF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5EC965F4-FE72-4048-B321-9CF502E1A885}" type="datetimeFigureOut">
              <a:rPr lang="en-US" smtClean="0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4E8E676A-B26E-4A59-8EBC-3C1D6C7D5A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image" Target="../media/image35.gif"/><Relationship Id="rId7" Type="http://schemas.openxmlformats.org/officeDocument/2006/relationships/image" Target="../media/image3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42.bin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3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5" Type="http://schemas.openxmlformats.org/officeDocument/2006/relationships/oleObject" Target="../embeddings/oleObject43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4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4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51.bin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2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2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5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oleObject" Target="../embeddings/oleObject53.bin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55.png"/><Relationship Id="rId4" Type="http://schemas.openxmlformats.org/officeDocument/2006/relationships/image" Target="../media/image5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oleObject" Target="../embeddings/oleObject60.bin"/><Relationship Id="rId18" Type="http://schemas.openxmlformats.org/officeDocument/2006/relationships/image" Target="../media/image64.wmf"/><Relationship Id="rId26" Type="http://schemas.openxmlformats.org/officeDocument/2006/relationships/oleObject" Target="../embeddings/oleObject67.bin"/><Relationship Id="rId3" Type="http://schemas.openxmlformats.org/officeDocument/2006/relationships/oleObject" Target="../embeddings/oleObject55.bin"/><Relationship Id="rId21" Type="http://schemas.openxmlformats.org/officeDocument/2006/relationships/oleObject" Target="../embeddings/oleObject64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61.wmf"/><Relationship Id="rId17" Type="http://schemas.openxmlformats.org/officeDocument/2006/relationships/oleObject" Target="../embeddings/oleObject62.bin"/><Relationship Id="rId25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3.wmf"/><Relationship Id="rId20" Type="http://schemas.openxmlformats.org/officeDocument/2006/relationships/image" Target="../media/image65.wmf"/><Relationship Id="rId29" Type="http://schemas.openxmlformats.org/officeDocument/2006/relationships/image" Target="../media/image69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59.bin"/><Relationship Id="rId24" Type="http://schemas.openxmlformats.org/officeDocument/2006/relationships/oleObject" Target="../embeddings/oleObject66.bin"/><Relationship Id="rId5" Type="http://schemas.openxmlformats.org/officeDocument/2006/relationships/oleObject" Target="../embeddings/oleObject56.bin"/><Relationship Id="rId15" Type="http://schemas.openxmlformats.org/officeDocument/2006/relationships/oleObject" Target="../embeddings/oleObject61.bin"/><Relationship Id="rId23" Type="http://schemas.openxmlformats.org/officeDocument/2006/relationships/oleObject" Target="../embeddings/oleObject65.bin"/><Relationship Id="rId28" Type="http://schemas.openxmlformats.org/officeDocument/2006/relationships/oleObject" Target="../embeddings/oleObject68.bin"/><Relationship Id="rId10" Type="http://schemas.openxmlformats.org/officeDocument/2006/relationships/image" Target="../media/image60.wmf"/><Relationship Id="rId19" Type="http://schemas.openxmlformats.org/officeDocument/2006/relationships/oleObject" Target="../embeddings/oleObject63.bin"/><Relationship Id="rId31" Type="http://schemas.openxmlformats.org/officeDocument/2006/relationships/image" Target="../media/image7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62.wmf"/><Relationship Id="rId22" Type="http://schemas.openxmlformats.org/officeDocument/2006/relationships/image" Target="../media/image66.wmf"/><Relationship Id="rId27" Type="http://schemas.openxmlformats.org/officeDocument/2006/relationships/image" Target="../media/image68.wmf"/><Relationship Id="rId30" Type="http://schemas.openxmlformats.org/officeDocument/2006/relationships/oleObject" Target="../embeddings/oleObject6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75.bin"/><Relationship Id="rId18" Type="http://schemas.openxmlformats.org/officeDocument/2006/relationships/image" Target="../media/image8.w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71.bin"/><Relationship Id="rId15" Type="http://schemas.openxmlformats.org/officeDocument/2006/relationships/oleObject" Target="../embeddings/oleObject76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26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34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3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6400800" y="419501"/>
            <a:ext cx="2667000" cy="1654673"/>
          </a:xfrm>
          <a:prstGeom prst="horizontalScroll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180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 tích số</a:t>
            </a:r>
            <a:endParaRPr lang="en-US" sz="180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5867400" y="3562350"/>
            <a:ext cx="3200400" cy="1237447"/>
          </a:xfrm>
          <a:prstGeom prst="horizontalScrol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orizontal Scroll 8"/>
          <p:cNvSpPr/>
          <p:nvPr/>
        </p:nvSpPr>
        <p:spPr>
          <a:xfrm>
            <a:off x="152400" y="38903"/>
            <a:ext cx="2667000" cy="1237447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orizontal Scroll 9"/>
          <p:cNvSpPr/>
          <p:nvPr/>
        </p:nvSpPr>
        <p:spPr>
          <a:xfrm>
            <a:off x="152400" y="3896126"/>
            <a:ext cx="2667000" cy="1237447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orizontal Scroll 10"/>
          <p:cNvSpPr/>
          <p:nvPr/>
        </p:nvSpPr>
        <p:spPr>
          <a:xfrm>
            <a:off x="152400" y="1873250"/>
            <a:ext cx="2438400" cy="1237447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348445"/>
              </p:ext>
            </p:extLst>
          </p:nvPr>
        </p:nvGraphicFramePr>
        <p:xfrm>
          <a:off x="6676029" y="590550"/>
          <a:ext cx="2097491" cy="472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91" name="Equation" r:id="rId3" imgW="901440" imgH="203040" progId="Equation.DSMT4">
                  <p:embed/>
                </p:oleObj>
              </mc:Choice>
              <mc:Fallback>
                <p:oleObj name="Equation" r:id="rId3" imgW="9014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76029" y="590550"/>
                        <a:ext cx="2097491" cy="4726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142388"/>
              </p:ext>
            </p:extLst>
          </p:nvPr>
        </p:nvGraphicFramePr>
        <p:xfrm>
          <a:off x="6594475" y="1389835"/>
          <a:ext cx="2473325" cy="439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92" name="Equation" r:id="rId5" imgW="1143000" imgH="203040" progId="Equation.DSMT4">
                  <p:embed/>
                </p:oleObj>
              </mc:Choice>
              <mc:Fallback>
                <p:oleObj name="Equation" r:id="rId5" imgW="11430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94475" y="1389835"/>
                        <a:ext cx="2473325" cy="4397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5"/>
          <p:cNvSpPr/>
          <p:nvPr/>
        </p:nvSpPr>
        <p:spPr>
          <a:xfrm>
            <a:off x="7378700" y="977900"/>
            <a:ext cx="1352550" cy="115526"/>
          </a:xfrm>
          <a:custGeom>
            <a:avLst/>
            <a:gdLst>
              <a:gd name="connsiteX0" fmla="*/ 0 w 1352550"/>
              <a:gd name="connsiteY0" fmla="*/ 25400 h 115526"/>
              <a:gd name="connsiteX1" fmla="*/ 279400 w 1352550"/>
              <a:gd name="connsiteY1" fmla="*/ 101600 h 115526"/>
              <a:gd name="connsiteX2" fmla="*/ 666750 w 1352550"/>
              <a:gd name="connsiteY2" fmla="*/ 63500 h 115526"/>
              <a:gd name="connsiteX3" fmla="*/ 717550 w 1352550"/>
              <a:gd name="connsiteY3" fmla="*/ 114300 h 115526"/>
              <a:gd name="connsiteX4" fmla="*/ 762000 w 1352550"/>
              <a:gd name="connsiteY4" fmla="*/ 63500 h 115526"/>
              <a:gd name="connsiteX5" fmla="*/ 1244600 w 1352550"/>
              <a:gd name="connsiteY5" fmla="*/ 114300 h 115526"/>
              <a:gd name="connsiteX6" fmla="*/ 1352550 w 1352550"/>
              <a:gd name="connsiteY6" fmla="*/ 0 h 115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2550" h="115526">
                <a:moveTo>
                  <a:pt x="0" y="25400"/>
                </a:moveTo>
                <a:cubicBezTo>
                  <a:pt x="84137" y="60325"/>
                  <a:pt x="168275" y="95250"/>
                  <a:pt x="279400" y="101600"/>
                </a:cubicBezTo>
                <a:cubicBezTo>
                  <a:pt x="390525" y="107950"/>
                  <a:pt x="593725" y="61383"/>
                  <a:pt x="666750" y="63500"/>
                </a:cubicBezTo>
                <a:cubicBezTo>
                  <a:pt x="739775" y="65617"/>
                  <a:pt x="701675" y="114300"/>
                  <a:pt x="717550" y="114300"/>
                </a:cubicBezTo>
                <a:cubicBezTo>
                  <a:pt x="733425" y="114300"/>
                  <a:pt x="674158" y="63500"/>
                  <a:pt x="762000" y="63500"/>
                </a:cubicBezTo>
                <a:cubicBezTo>
                  <a:pt x="849842" y="63500"/>
                  <a:pt x="1146175" y="124883"/>
                  <a:pt x="1244600" y="114300"/>
                </a:cubicBezTo>
                <a:cubicBezTo>
                  <a:pt x="1343025" y="103717"/>
                  <a:pt x="1352550" y="0"/>
                  <a:pt x="1352550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943600" y="3885397"/>
            <a:ext cx="11801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accent6">
                    <a:lumMod val="75000"/>
                  </a:schemeClr>
                </a:solidFill>
              </a:rPr>
              <a:t>Tích:</a:t>
            </a:r>
          </a:p>
          <a:p>
            <a:r>
              <a:rPr lang="en-US" sz="2000" smtClean="0">
                <a:solidFill>
                  <a:srgbClr val="9900CC"/>
                </a:solidFill>
              </a:rPr>
              <a:t>Thương:</a:t>
            </a:r>
            <a:endParaRPr lang="en-US" sz="2000">
              <a:solidFill>
                <a:srgbClr val="9900CC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97114"/>
              </p:ext>
            </p:extLst>
          </p:nvPr>
        </p:nvGraphicFramePr>
        <p:xfrm>
          <a:off x="6629400" y="3809197"/>
          <a:ext cx="1604675" cy="41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93" name="Equation" r:id="rId7" imgW="787320" imgH="203040" progId="Equation.DSMT4">
                  <p:embed/>
                </p:oleObj>
              </mc:Choice>
              <mc:Fallback>
                <p:oleObj name="Equation" r:id="rId7" imgW="7873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29400" y="3809197"/>
                        <a:ext cx="1604675" cy="414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881275"/>
              </p:ext>
            </p:extLst>
          </p:nvPr>
        </p:nvGraphicFramePr>
        <p:xfrm>
          <a:off x="7029450" y="4113997"/>
          <a:ext cx="173355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94" name="Equation" r:id="rId9" imgW="850680" imgH="203040" progId="Equation.DSMT4">
                  <p:embed/>
                </p:oleObj>
              </mc:Choice>
              <mc:Fallback>
                <p:oleObj name="Equation" r:id="rId9" imgW="8506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29450" y="4113997"/>
                        <a:ext cx="1733550" cy="414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429338"/>
              </p:ext>
            </p:extLst>
          </p:nvPr>
        </p:nvGraphicFramePr>
        <p:xfrm>
          <a:off x="6888326" y="4571197"/>
          <a:ext cx="1646074" cy="438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95" name="Equation" r:id="rId11" imgW="761760" imgH="203040" progId="Equation.DSMT4">
                  <p:embed/>
                </p:oleObj>
              </mc:Choice>
              <mc:Fallback>
                <p:oleObj name="Equation" r:id="rId11" imgW="7617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888326" y="4571197"/>
                        <a:ext cx="1646074" cy="4389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Freeform 21"/>
          <p:cNvSpPr/>
          <p:nvPr/>
        </p:nvSpPr>
        <p:spPr>
          <a:xfrm>
            <a:off x="5160207" y="560110"/>
            <a:ext cx="2916993" cy="964450"/>
          </a:xfrm>
          <a:custGeom>
            <a:avLst/>
            <a:gdLst>
              <a:gd name="connsiteX0" fmla="*/ 72193 w 2916993"/>
              <a:gd name="connsiteY0" fmla="*/ 963890 h 964450"/>
              <a:gd name="connsiteX1" fmla="*/ 173793 w 2916993"/>
              <a:gd name="connsiteY1" fmla="*/ 849590 h 964450"/>
              <a:gd name="connsiteX2" fmla="*/ 46793 w 2916993"/>
              <a:gd name="connsiteY2" fmla="*/ 252690 h 964450"/>
              <a:gd name="connsiteX3" fmla="*/ 1100893 w 2916993"/>
              <a:gd name="connsiteY3" fmla="*/ 11390 h 964450"/>
              <a:gd name="connsiteX4" fmla="*/ 2916993 w 2916993"/>
              <a:gd name="connsiteY4" fmla="*/ 11390 h 96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6993" h="964450">
                <a:moveTo>
                  <a:pt x="72193" y="963890"/>
                </a:moveTo>
                <a:cubicBezTo>
                  <a:pt x="125109" y="966006"/>
                  <a:pt x="178026" y="968123"/>
                  <a:pt x="173793" y="849590"/>
                </a:cubicBezTo>
                <a:cubicBezTo>
                  <a:pt x="169560" y="731057"/>
                  <a:pt x="-107724" y="392390"/>
                  <a:pt x="46793" y="252690"/>
                </a:cubicBezTo>
                <a:cubicBezTo>
                  <a:pt x="201310" y="112990"/>
                  <a:pt x="622526" y="51607"/>
                  <a:pt x="1100893" y="11390"/>
                </a:cubicBezTo>
                <a:cubicBezTo>
                  <a:pt x="1579260" y="-28827"/>
                  <a:pt x="2538110" y="53723"/>
                  <a:pt x="2916993" y="11390"/>
                </a:cubicBezTo>
              </a:path>
            </a:pathLst>
          </a:custGeom>
          <a:ln w="5715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4919313" y="2933700"/>
            <a:ext cx="2738787" cy="762000"/>
          </a:xfrm>
          <a:custGeom>
            <a:avLst/>
            <a:gdLst>
              <a:gd name="connsiteX0" fmla="*/ 287687 w 2738787"/>
              <a:gd name="connsiteY0" fmla="*/ 0 h 762000"/>
              <a:gd name="connsiteX1" fmla="*/ 414687 w 2738787"/>
              <a:gd name="connsiteY1" fmla="*/ 139700 h 762000"/>
              <a:gd name="connsiteX2" fmla="*/ 122587 w 2738787"/>
              <a:gd name="connsiteY2" fmla="*/ 546100 h 762000"/>
              <a:gd name="connsiteX3" fmla="*/ 2738787 w 2738787"/>
              <a:gd name="connsiteY3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8787" h="762000">
                <a:moveTo>
                  <a:pt x="287687" y="0"/>
                </a:moveTo>
                <a:cubicBezTo>
                  <a:pt x="364945" y="24341"/>
                  <a:pt x="442204" y="48683"/>
                  <a:pt x="414687" y="139700"/>
                </a:cubicBezTo>
                <a:cubicBezTo>
                  <a:pt x="387170" y="230717"/>
                  <a:pt x="-264763" y="442383"/>
                  <a:pt x="122587" y="546100"/>
                </a:cubicBezTo>
                <a:cubicBezTo>
                  <a:pt x="509937" y="649817"/>
                  <a:pt x="1624362" y="705908"/>
                  <a:pt x="2738787" y="762000"/>
                </a:cubicBezTo>
              </a:path>
            </a:pathLst>
          </a:custGeom>
          <a:ln w="57150">
            <a:solidFill>
              <a:srgbClr val="0000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832100" y="806919"/>
            <a:ext cx="2219920" cy="767881"/>
          </a:xfrm>
          <a:custGeom>
            <a:avLst/>
            <a:gdLst>
              <a:gd name="connsiteX0" fmla="*/ 2032000 w 2219920"/>
              <a:gd name="connsiteY0" fmla="*/ 767881 h 767881"/>
              <a:gd name="connsiteX1" fmla="*/ 1917700 w 2219920"/>
              <a:gd name="connsiteY1" fmla="*/ 653581 h 767881"/>
              <a:gd name="connsiteX2" fmla="*/ 2209800 w 2219920"/>
              <a:gd name="connsiteY2" fmla="*/ 285281 h 767881"/>
              <a:gd name="connsiteX3" fmla="*/ 1485900 w 2219920"/>
              <a:gd name="connsiteY3" fmla="*/ 18581 h 767881"/>
              <a:gd name="connsiteX4" fmla="*/ 0 w 2219920"/>
              <a:gd name="connsiteY4" fmla="*/ 43981 h 767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9920" h="767881">
                <a:moveTo>
                  <a:pt x="2032000" y="767881"/>
                </a:moveTo>
                <a:cubicBezTo>
                  <a:pt x="1960033" y="750947"/>
                  <a:pt x="1888067" y="734014"/>
                  <a:pt x="1917700" y="653581"/>
                </a:cubicBezTo>
                <a:cubicBezTo>
                  <a:pt x="1947333" y="573148"/>
                  <a:pt x="2281767" y="391114"/>
                  <a:pt x="2209800" y="285281"/>
                </a:cubicBezTo>
                <a:cubicBezTo>
                  <a:pt x="2137833" y="179448"/>
                  <a:pt x="1854200" y="58798"/>
                  <a:pt x="1485900" y="18581"/>
                </a:cubicBezTo>
                <a:cubicBezTo>
                  <a:pt x="1117600" y="-21636"/>
                  <a:pt x="558800" y="11172"/>
                  <a:pt x="0" y="43981"/>
                </a:cubicBezTo>
              </a:path>
            </a:pathLst>
          </a:custGeom>
          <a:ln w="57150">
            <a:solidFill>
              <a:srgbClr val="9900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299177"/>
              </p:ext>
            </p:extLst>
          </p:nvPr>
        </p:nvGraphicFramePr>
        <p:xfrm>
          <a:off x="386730" y="285750"/>
          <a:ext cx="2280270" cy="751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96" name="Equation" r:id="rId13" imgW="1193760" imgH="495000" progId="Equation.DSMT4">
                  <p:embed/>
                </p:oleObj>
              </mc:Choice>
              <mc:Fallback>
                <p:oleObj name="Equation" r:id="rId13" imgW="119376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6730" y="285750"/>
                        <a:ext cx="2280270" cy="751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305928"/>
              </p:ext>
            </p:extLst>
          </p:nvPr>
        </p:nvGraphicFramePr>
        <p:xfrm>
          <a:off x="381000" y="2228046"/>
          <a:ext cx="2034474" cy="501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97" name="Equation" r:id="rId15" imgW="927000" imgH="228600" progId="Equation.DSMT4">
                  <p:embed/>
                </p:oleObj>
              </mc:Choice>
              <mc:Fallback>
                <p:oleObj name="Equation" r:id="rId15" imgW="927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81000" y="2228046"/>
                        <a:ext cx="2034474" cy="5016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395043"/>
              </p:ext>
            </p:extLst>
          </p:nvPr>
        </p:nvGraphicFramePr>
        <p:xfrm>
          <a:off x="350497" y="4181073"/>
          <a:ext cx="2402687" cy="733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98" name="Equation" r:id="rId17" imgW="749160" imgH="228600" progId="Equation.DSMT4">
                  <p:embed/>
                </p:oleObj>
              </mc:Choice>
              <mc:Fallback>
                <p:oleObj name="Equation" r:id="rId17" imgW="749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50497" y="4181073"/>
                        <a:ext cx="2402687" cy="7330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Freeform 32"/>
          <p:cNvSpPr/>
          <p:nvPr/>
        </p:nvSpPr>
        <p:spPr>
          <a:xfrm>
            <a:off x="1123218" y="2946400"/>
            <a:ext cx="2945566" cy="652722"/>
          </a:xfrm>
          <a:custGeom>
            <a:avLst/>
            <a:gdLst>
              <a:gd name="connsiteX0" fmla="*/ 2648682 w 2945566"/>
              <a:gd name="connsiteY0" fmla="*/ 330200 h 652722"/>
              <a:gd name="connsiteX1" fmla="*/ 2750282 w 2945566"/>
              <a:gd name="connsiteY1" fmla="*/ 596900 h 652722"/>
              <a:gd name="connsiteX2" fmla="*/ 400782 w 2945566"/>
              <a:gd name="connsiteY2" fmla="*/ 596900 h 652722"/>
              <a:gd name="connsiteX3" fmla="*/ 57882 w 2945566"/>
              <a:gd name="connsiteY3" fmla="*/ 0 h 65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5566" h="652722">
                <a:moveTo>
                  <a:pt x="2648682" y="330200"/>
                </a:moveTo>
                <a:cubicBezTo>
                  <a:pt x="2886807" y="441325"/>
                  <a:pt x="3124932" y="552450"/>
                  <a:pt x="2750282" y="596900"/>
                </a:cubicBezTo>
                <a:cubicBezTo>
                  <a:pt x="2375632" y="641350"/>
                  <a:pt x="849515" y="696383"/>
                  <a:pt x="400782" y="596900"/>
                </a:cubicBezTo>
                <a:cubicBezTo>
                  <a:pt x="-47951" y="497417"/>
                  <a:pt x="-47951" y="31750"/>
                  <a:pt x="57882" y="0"/>
                </a:cubicBezTo>
              </a:path>
            </a:pathLst>
          </a:cu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2806700" y="3232810"/>
            <a:ext cx="2236323" cy="1339744"/>
          </a:xfrm>
          <a:custGeom>
            <a:avLst/>
            <a:gdLst>
              <a:gd name="connsiteX0" fmla="*/ 1511300 w 2236323"/>
              <a:gd name="connsiteY0" fmla="*/ 18390 h 1339744"/>
              <a:gd name="connsiteX1" fmla="*/ 1651000 w 2236323"/>
              <a:gd name="connsiteY1" fmla="*/ 158090 h 1339744"/>
              <a:gd name="connsiteX2" fmla="*/ 2171700 w 2236323"/>
              <a:gd name="connsiteY2" fmla="*/ 1174090 h 1339744"/>
              <a:gd name="connsiteX3" fmla="*/ 0 w 2236323"/>
              <a:gd name="connsiteY3" fmla="*/ 1326490 h 13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6323" h="1339744">
                <a:moveTo>
                  <a:pt x="1511300" y="18390"/>
                </a:moveTo>
                <a:cubicBezTo>
                  <a:pt x="1526116" y="-8069"/>
                  <a:pt x="1540933" y="-34527"/>
                  <a:pt x="1651000" y="158090"/>
                </a:cubicBezTo>
                <a:cubicBezTo>
                  <a:pt x="1761067" y="350707"/>
                  <a:pt x="2446867" y="979357"/>
                  <a:pt x="2171700" y="1174090"/>
                </a:cubicBezTo>
                <a:cubicBezTo>
                  <a:pt x="1896533" y="1368823"/>
                  <a:pt x="948266" y="1347656"/>
                  <a:pt x="0" y="1326490"/>
                </a:cubicBezTo>
              </a:path>
            </a:pathLst>
          </a:custGeom>
          <a:ln w="5715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unched Tape 3"/>
          <p:cNvSpPr/>
          <p:nvPr/>
        </p:nvSpPr>
        <p:spPr>
          <a:xfrm flipH="1" flipV="1">
            <a:off x="3060707" y="1504950"/>
            <a:ext cx="3156856" cy="1770847"/>
          </a:xfrm>
          <a:prstGeom prst="flowChartPunchedTape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0800000" scaled="0"/>
            <a:tileRect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21393365">
            <a:off x="3175006" y="1820446"/>
            <a:ext cx="3042557" cy="1118128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0385"/>
                <a:gd name="adj2" fmla="val -2087"/>
              </a:avLst>
            </a:prstTxWarp>
            <a:spAutoFit/>
          </a:bodyPr>
          <a:lstStyle/>
          <a:p>
            <a:r>
              <a:rPr lang="en-US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LŨY THỪA CỦA MỘT SỐ HỮU TỈ</a:t>
            </a:r>
            <a:endParaRPr lang="en-US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59417" y="452976"/>
            <a:ext cx="1883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Lũy thừa của một thương</a:t>
            </a:r>
            <a:endParaRPr lang="en-US" sz="2000"/>
          </a:p>
        </p:txBody>
      </p:sp>
      <p:sp>
        <p:nvSpPr>
          <p:cNvPr id="36" name="TextBox 35"/>
          <p:cNvSpPr txBox="1"/>
          <p:nvPr/>
        </p:nvSpPr>
        <p:spPr>
          <a:xfrm>
            <a:off x="1676400" y="3235464"/>
            <a:ext cx="1883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Lũy thừa của một tích</a:t>
            </a:r>
            <a:endParaRPr lang="en-US" sz="2000"/>
          </a:p>
        </p:txBody>
      </p:sp>
      <p:sp>
        <p:nvSpPr>
          <p:cNvPr id="37" name="TextBox 36"/>
          <p:cNvSpPr txBox="1"/>
          <p:nvPr/>
        </p:nvSpPr>
        <p:spPr>
          <a:xfrm>
            <a:off x="3126981" y="4226064"/>
            <a:ext cx="1883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Lũy thừa của lũy thừa</a:t>
            </a:r>
            <a:endParaRPr lang="en-US" sz="2000"/>
          </a:p>
        </p:txBody>
      </p:sp>
      <p:sp>
        <p:nvSpPr>
          <p:cNvPr id="38" name="TextBox 37"/>
          <p:cNvSpPr txBox="1"/>
          <p:nvPr/>
        </p:nvSpPr>
        <p:spPr>
          <a:xfrm rot="21398493">
            <a:off x="5236262" y="270014"/>
            <a:ext cx="2256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Lũy thừa số mũ </a:t>
            </a:r>
          </a:p>
          <a:p>
            <a:r>
              <a:rPr lang="en-US" sz="2000" smtClean="0"/>
              <a:t>Tự nhiên</a:t>
            </a:r>
            <a:endParaRPr lang="en-US" sz="2000"/>
          </a:p>
        </p:txBody>
      </p:sp>
      <p:sp>
        <p:nvSpPr>
          <p:cNvPr id="39" name="TextBox 38"/>
          <p:cNvSpPr txBox="1"/>
          <p:nvPr/>
        </p:nvSpPr>
        <p:spPr>
          <a:xfrm>
            <a:off x="5638800" y="2997642"/>
            <a:ext cx="260828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smtClean="0">
                <a:ln>
                  <a:solidFill>
                    <a:srgbClr val="0000CC"/>
                  </a:solidFill>
                </a:ln>
              </a:rPr>
              <a:t>Tích thương </a:t>
            </a:r>
            <a:r>
              <a:rPr lang="en-US" sz="2000" smtClean="0"/>
              <a:t>hai lũy thừa cùng cơ số</a:t>
            </a:r>
            <a:endParaRPr lang="en-US" sz="2000"/>
          </a:p>
        </p:txBody>
      </p:sp>
      <p:sp>
        <p:nvSpPr>
          <p:cNvPr id="2" name="TextBox 1"/>
          <p:cNvSpPr txBox="1"/>
          <p:nvPr/>
        </p:nvSpPr>
        <p:spPr>
          <a:xfrm>
            <a:off x="1887153" y="1093426"/>
            <a:ext cx="7088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4400" baseline="30000" smtClean="0">
                <a:solidFill>
                  <a:schemeClr val="accent6">
                    <a:lumMod val="75000"/>
                  </a:schemeClr>
                </a:solidFill>
              </a:rPr>
              <a:t>n</a:t>
            </a:r>
            <a:endParaRPr lang="en-US" sz="4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94012" y="2074174"/>
            <a:ext cx="676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sz="4400" baseline="30000" smtClean="0">
                <a:solidFill>
                  <a:schemeClr val="accent6">
                    <a:lumMod val="75000"/>
                  </a:schemeClr>
                </a:solidFill>
              </a:rPr>
              <a:t>n</a:t>
            </a:r>
            <a:endParaRPr lang="en-US" sz="440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4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  <p:bldP spid="17" grpId="0"/>
      <p:bldP spid="22" grpId="0" animBg="1"/>
      <p:bldP spid="23" grpId="0" animBg="1"/>
      <p:bldP spid="25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1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0" y="-48816"/>
            <a:ext cx="9144000" cy="7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2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0" y="5120879"/>
            <a:ext cx="9144000" cy="7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19200" y="857251"/>
            <a:ext cx="73914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prstShdw prst="shdw17" dist="17961" dir="2700000">
              <a:srgbClr val="997A7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  <a:latin typeface=".VnTime" pitchFamily="34" charset="0"/>
              </a:rPr>
              <a:t>Trong c¸c kh¼ng ®Þnh sau, kh¼ng ®Þnh nµo ®óng ?</a:t>
            </a:r>
          </a:p>
        </p:txBody>
      </p:sp>
      <p:sp>
        <p:nvSpPr>
          <p:cNvPr id="5" name="WordArt 15"/>
          <p:cNvSpPr>
            <a:spLocks noChangeArrowheads="1" noChangeShapeType="1" noTextEdit="1"/>
          </p:cNvSpPr>
          <p:nvPr/>
        </p:nvSpPr>
        <p:spPr bwMode="auto">
          <a:xfrm>
            <a:off x="376238" y="171450"/>
            <a:ext cx="2209800" cy="285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MemorandumH"/>
              </a:rPr>
              <a:t>Bµi tËp tr¾c nghiÖm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2306638" y="2220813"/>
            <a:ext cx="5314950" cy="523220"/>
          </a:xfrm>
          <a:prstGeom prst="rect">
            <a:avLst/>
          </a:prstGeom>
          <a:ln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s-MX">
                <a:latin typeface=".VnTime"/>
                <a:ea typeface="Times New Roman"/>
                <a:cs typeface="Times New Roman"/>
              </a:rPr>
              <a:t>2</a:t>
            </a:r>
            <a:r>
              <a:rPr lang="es-MX" baseline="30000">
                <a:latin typeface=".VnTime"/>
                <a:ea typeface="Times New Roman"/>
                <a:cs typeface="Times New Roman"/>
              </a:rPr>
              <a:t>3</a:t>
            </a:r>
            <a:r>
              <a:rPr lang="es-MX">
                <a:latin typeface=".VnTime"/>
                <a:ea typeface="Times New Roman"/>
                <a:cs typeface="Times New Roman"/>
              </a:rPr>
              <a:t>.2</a:t>
            </a:r>
            <a:r>
              <a:rPr lang="es-MX" baseline="30000">
                <a:latin typeface=".VnTime"/>
                <a:ea typeface="Times New Roman"/>
                <a:cs typeface="Times New Roman"/>
              </a:rPr>
              <a:t>4</a:t>
            </a:r>
            <a:r>
              <a:rPr lang="es-MX">
                <a:latin typeface=".VnTime"/>
                <a:ea typeface="Times New Roman"/>
                <a:cs typeface="Times New Roman"/>
              </a:rPr>
              <a:t> = (2</a:t>
            </a:r>
            <a:r>
              <a:rPr lang="es-MX" baseline="30000">
                <a:latin typeface=".VnTime"/>
                <a:ea typeface="Times New Roman"/>
                <a:cs typeface="Times New Roman"/>
              </a:rPr>
              <a:t>3</a:t>
            </a:r>
            <a:r>
              <a:rPr lang="es-MX">
                <a:latin typeface=".VnTime"/>
                <a:ea typeface="Times New Roman"/>
                <a:cs typeface="Times New Roman"/>
              </a:rPr>
              <a:t>)</a:t>
            </a:r>
            <a:r>
              <a:rPr lang="es-MX" baseline="30000">
                <a:latin typeface=".VnTime"/>
                <a:ea typeface="Times New Roman"/>
                <a:cs typeface="Times New Roman"/>
              </a:rPr>
              <a:t>4</a:t>
            </a:r>
            <a:endParaRPr lang="en-US">
              <a:latin typeface=".VnCentury Schoolbook"/>
              <a:ea typeface="Times New Roman"/>
              <a:cs typeface="Times New Roman"/>
            </a:endParaRP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2326426" y="3450461"/>
            <a:ext cx="5314950" cy="523220"/>
          </a:xfrm>
          <a:prstGeom prst="rect">
            <a:avLst/>
          </a:prstGeom>
          <a:ln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s-MX" smtClean="0">
                <a:latin typeface=".VnTime"/>
                <a:ea typeface="Times New Roman"/>
                <a:cs typeface="Times New Roman"/>
              </a:rPr>
              <a:t>(</a:t>
            </a:r>
            <a:r>
              <a:rPr lang="es-MX">
                <a:latin typeface=".VnTime"/>
                <a:ea typeface="Times New Roman"/>
                <a:cs typeface="Times New Roman"/>
              </a:rPr>
              <a:t>2</a:t>
            </a:r>
            <a:r>
              <a:rPr lang="es-MX" baseline="30000">
                <a:latin typeface=".VnTime"/>
                <a:ea typeface="Times New Roman"/>
                <a:cs typeface="Times New Roman"/>
              </a:rPr>
              <a:t>3</a:t>
            </a:r>
            <a:r>
              <a:rPr lang="es-MX">
                <a:latin typeface=".VnTime"/>
                <a:ea typeface="Times New Roman"/>
                <a:cs typeface="Times New Roman"/>
              </a:rPr>
              <a:t>)</a:t>
            </a:r>
            <a:r>
              <a:rPr lang="es-MX" baseline="30000">
                <a:latin typeface=".VnTime"/>
                <a:ea typeface="Times New Roman"/>
                <a:cs typeface="Times New Roman"/>
              </a:rPr>
              <a:t>2</a:t>
            </a:r>
            <a:r>
              <a:rPr lang="es-MX">
                <a:latin typeface=".VnTime"/>
                <a:ea typeface="Times New Roman"/>
                <a:cs typeface="Times New Roman"/>
              </a:rPr>
              <a:t> = 2</a:t>
            </a:r>
            <a:r>
              <a:rPr lang="es-MX" baseline="30000">
                <a:latin typeface=".VnTime"/>
                <a:ea typeface="Times New Roman"/>
                <a:cs typeface="Times New Roman"/>
              </a:rPr>
              <a:t>3.2</a:t>
            </a:r>
            <a:endParaRPr lang="en-US">
              <a:latin typeface=".VnCentury Schoolbook"/>
              <a:ea typeface="Times New Roman"/>
              <a:cs typeface="Times New Roman"/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2319338" y="2835637"/>
            <a:ext cx="5314950" cy="523220"/>
          </a:xfrm>
          <a:prstGeom prst="rect">
            <a:avLst/>
          </a:prstGeom>
          <a:ln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s-MX">
                <a:latin typeface=".VnTime"/>
                <a:ea typeface="Times New Roman"/>
                <a:cs typeface="Times New Roman"/>
              </a:rPr>
              <a:t>5</a:t>
            </a:r>
            <a:r>
              <a:rPr lang="es-MX" baseline="30000">
                <a:latin typeface=".VnTime"/>
                <a:ea typeface="Times New Roman"/>
                <a:cs typeface="Times New Roman"/>
              </a:rPr>
              <a:t>2</a:t>
            </a:r>
            <a:r>
              <a:rPr lang="es-MX">
                <a:latin typeface=".VnTime"/>
                <a:ea typeface="Times New Roman"/>
                <a:cs typeface="Times New Roman"/>
              </a:rPr>
              <a:t>.5</a:t>
            </a:r>
            <a:r>
              <a:rPr lang="es-MX" baseline="30000">
                <a:latin typeface=".VnTime"/>
                <a:ea typeface="Times New Roman"/>
                <a:cs typeface="Times New Roman"/>
              </a:rPr>
              <a:t>3</a:t>
            </a:r>
            <a:r>
              <a:rPr lang="es-MX">
                <a:latin typeface=".VnTime"/>
                <a:ea typeface="Times New Roman"/>
                <a:cs typeface="Times New Roman"/>
              </a:rPr>
              <a:t> = 5</a:t>
            </a:r>
            <a:r>
              <a:rPr lang="es-MX" baseline="30000">
                <a:latin typeface=".VnTime"/>
                <a:ea typeface="Times New Roman"/>
                <a:cs typeface="Times New Roman"/>
              </a:rPr>
              <a:t>2.3</a:t>
            </a:r>
            <a:endParaRPr lang="en-US">
              <a:latin typeface=".VnCentury Schoolbook"/>
              <a:ea typeface="Times New Roman"/>
              <a:cs typeface="Times New Roman"/>
            </a:endParaRPr>
          </a:p>
        </p:txBody>
      </p:sp>
      <p:sp>
        <p:nvSpPr>
          <p:cNvPr id="9" name="Rectangle 24">
            <a:hlinkClick r:id="" action="ppaction://noaction">
              <a:snd r:embed="rId4" name="Lamdung.wav"/>
            </a:hlinkClick>
          </p:cNvPr>
          <p:cNvSpPr>
            <a:spLocks noChangeArrowheads="1"/>
          </p:cNvSpPr>
          <p:nvPr/>
        </p:nvSpPr>
        <p:spPr bwMode="auto">
          <a:xfrm>
            <a:off x="1641765" y="1724724"/>
            <a:ext cx="382588" cy="285750"/>
          </a:xfrm>
          <a:prstGeom prst="rect">
            <a:avLst/>
          </a:prstGeom>
          <a:solidFill>
            <a:srgbClr val="95E39C"/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>
                <a:solidFill>
                  <a:srgbClr val="FF3300"/>
                </a:solidFill>
                <a:latin typeface="+mn-lt"/>
              </a:rPr>
              <a:t>A</a:t>
            </a:r>
          </a:p>
        </p:txBody>
      </p:sp>
      <p:sp>
        <p:nvSpPr>
          <p:cNvPr id="10" name="Rectangle 25">
            <a:hlinkClick r:id="" action="ppaction://noaction">
              <a:snd r:embed="rId5" name="cancogang.wav"/>
            </a:hlinkClick>
          </p:cNvPr>
          <p:cNvSpPr>
            <a:spLocks noChangeArrowheads="1"/>
          </p:cNvSpPr>
          <p:nvPr/>
        </p:nvSpPr>
        <p:spPr bwMode="auto">
          <a:xfrm>
            <a:off x="1641765" y="2286000"/>
            <a:ext cx="382588" cy="285750"/>
          </a:xfrm>
          <a:prstGeom prst="rect">
            <a:avLst/>
          </a:prstGeom>
          <a:solidFill>
            <a:srgbClr val="95E39C"/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>
                <a:solidFill>
                  <a:srgbClr val="FF3300"/>
                </a:solidFill>
                <a:latin typeface="+mn-lt"/>
              </a:rPr>
              <a:t>B</a:t>
            </a:r>
          </a:p>
        </p:txBody>
      </p:sp>
      <p:sp>
        <p:nvSpPr>
          <p:cNvPr id="11" name="Rectangle 26">
            <a:hlinkClick r:id="" action="ppaction://noaction">
              <a:snd r:embed="rId6" name="Banlamsai.wav"/>
            </a:hlinkClick>
          </p:cNvPr>
          <p:cNvSpPr>
            <a:spLocks noChangeArrowheads="1"/>
          </p:cNvSpPr>
          <p:nvPr/>
        </p:nvSpPr>
        <p:spPr bwMode="auto">
          <a:xfrm>
            <a:off x="1641765" y="2905125"/>
            <a:ext cx="382588" cy="285750"/>
          </a:xfrm>
          <a:prstGeom prst="rect">
            <a:avLst/>
          </a:prstGeom>
          <a:solidFill>
            <a:srgbClr val="95E39C"/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>
                <a:solidFill>
                  <a:srgbClr val="FF3300"/>
                </a:solidFill>
                <a:latin typeface="+mn-lt"/>
              </a:rPr>
              <a:t>C</a:t>
            </a:r>
          </a:p>
        </p:txBody>
      </p:sp>
      <p:pic>
        <p:nvPicPr>
          <p:cNvPr id="12" name="Picture 37" descr="questio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7219"/>
            <a:ext cx="750888" cy="59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9"/>
          <p:cNvSpPr txBox="1">
            <a:spLocks noChangeArrowheads="1"/>
          </p:cNvSpPr>
          <p:nvPr/>
        </p:nvSpPr>
        <p:spPr bwMode="auto">
          <a:xfrm>
            <a:off x="2317750" y="1605989"/>
            <a:ext cx="5314950" cy="523220"/>
          </a:xfrm>
          <a:prstGeom prst="rect">
            <a:avLst/>
          </a:prstGeom>
          <a:ln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s-MX">
                <a:latin typeface=".VnTime"/>
                <a:ea typeface="Times New Roman"/>
                <a:cs typeface="Times New Roman"/>
              </a:rPr>
              <a:t>3</a:t>
            </a:r>
            <a:r>
              <a:rPr lang="es-MX" baseline="30000">
                <a:latin typeface=".VnTime"/>
                <a:ea typeface="Times New Roman"/>
                <a:cs typeface="Times New Roman"/>
              </a:rPr>
              <a:t>2</a:t>
            </a:r>
            <a:r>
              <a:rPr lang="es-MX">
                <a:latin typeface=".VnTime"/>
                <a:ea typeface="Times New Roman"/>
                <a:cs typeface="Times New Roman"/>
              </a:rPr>
              <a:t>.3</a:t>
            </a:r>
            <a:r>
              <a:rPr lang="es-MX" baseline="30000">
                <a:latin typeface=".VnTime"/>
                <a:ea typeface="Times New Roman"/>
                <a:cs typeface="Times New Roman"/>
              </a:rPr>
              <a:t>2</a:t>
            </a:r>
            <a:r>
              <a:rPr lang="es-MX">
                <a:latin typeface=".VnTime"/>
                <a:ea typeface="Times New Roman"/>
                <a:cs typeface="Times New Roman"/>
              </a:rPr>
              <a:t> = (3</a:t>
            </a:r>
            <a:r>
              <a:rPr lang="es-MX" baseline="30000">
                <a:latin typeface=".VnTime"/>
                <a:ea typeface="Times New Roman"/>
                <a:cs typeface="Times New Roman"/>
              </a:rPr>
              <a:t>2</a:t>
            </a:r>
            <a:r>
              <a:rPr lang="es-MX">
                <a:latin typeface=".VnTime"/>
                <a:ea typeface="Times New Roman"/>
                <a:cs typeface="Times New Roman"/>
              </a:rPr>
              <a:t>)</a:t>
            </a:r>
            <a:r>
              <a:rPr lang="es-MX" baseline="30000">
                <a:latin typeface=".VnTime"/>
                <a:ea typeface="Times New Roman"/>
                <a:cs typeface="Times New Roman"/>
              </a:rPr>
              <a:t>2</a:t>
            </a:r>
            <a:endParaRPr lang="en-US">
              <a:latin typeface=".VnCentury Schoolbook"/>
              <a:ea typeface="Times New Roman"/>
              <a:cs typeface="Times New Roman"/>
            </a:endParaRPr>
          </a:p>
        </p:txBody>
      </p:sp>
      <p:sp>
        <p:nvSpPr>
          <p:cNvPr id="14" name="Text Box 40"/>
          <p:cNvSpPr txBox="1">
            <a:spLocks noChangeArrowheads="1"/>
          </p:cNvSpPr>
          <p:nvPr/>
        </p:nvSpPr>
        <p:spPr bwMode="auto">
          <a:xfrm>
            <a:off x="2317750" y="4065285"/>
            <a:ext cx="5314950" cy="523220"/>
          </a:xfrm>
          <a:prstGeom prst="rect">
            <a:avLst/>
          </a:prstGeom>
          <a:ln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s-MX">
                <a:latin typeface=".VnTime"/>
                <a:ea typeface="Times New Roman"/>
                <a:cs typeface="Times New Roman"/>
              </a:rPr>
              <a:t>[(-0,5)</a:t>
            </a:r>
            <a:r>
              <a:rPr lang="es-MX" baseline="30000">
                <a:latin typeface=".VnTime"/>
                <a:ea typeface="Times New Roman"/>
                <a:cs typeface="Times New Roman"/>
              </a:rPr>
              <a:t>3</a:t>
            </a:r>
            <a:r>
              <a:rPr lang="es-MX">
                <a:latin typeface=".VnTime"/>
                <a:ea typeface="Times New Roman"/>
                <a:cs typeface="Times New Roman"/>
              </a:rPr>
              <a:t>]</a:t>
            </a:r>
            <a:r>
              <a:rPr lang="es-MX" baseline="30000">
                <a:latin typeface=".VnTime"/>
                <a:ea typeface="Times New Roman"/>
                <a:cs typeface="Times New Roman"/>
              </a:rPr>
              <a:t>2</a:t>
            </a:r>
            <a:r>
              <a:rPr lang="es-MX">
                <a:latin typeface=".VnTime"/>
                <a:ea typeface="Times New Roman"/>
                <a:cs typeface="Times New Roman"/>
              </a:rPr>
              <a:t> = (-0,5)</a:t>
            </a:r>
            <a:r>
              <a:rPr lang="es-MX" baseline="30000">
                <a:latin typeface=".VnTime"/>
                <a:ea typeface="Times New Roman"/>
                <a:cs typeface="Times New Roman"/>
              </a:rPr>
              <a:t>3</a:t>
            </a:r>
            <a:r>
              <a:rPr lang="es-MX">
                <a:latin typeface=".VnTime"/>
                <a:ea typeface="Times New Roman"/>
                <a:cs typeface="Times New Roman"/>
              </a:rPr>
              <a:t>.(0,5)</a:t>
            </a:r>
            <a:r>
              <a:rPr lang="es-MX" baseline="30000">
                <a:latin typeface=".VnTime"/>
                <a:ea typeface="Times New Roman"/>
                <a:cs typeface="Times New Roman"/>
              </a:rPr>
              <a:t>2</a:t>
            </a:r>
            <a:endParaRPr lang="en-US">
              <a:latin typeface=".VnCentury Schoolbook"/>
              <a:ea typeface="Times New Roman"/>
              <a:cs typeface="Times New Roman"/>
            </a:endParaRPr>
          </a:p>
        </p:txBody>
      </p:sp>
      <p:sp>
        <p:nvSpPr>
          <p:cNvPr id="15" name="Rectangle 41">
            <a:hlinkClick r:id="" action="ppaction://noaction">
              <a:snd r:embed="rId8" name="totlam.wav"/>
            </a:hlinkClick>
          </p:cNvPr>
          <p:cNvSpPr>
            <a:spLocks noChangeArrowheads="1"/>
          </p:cNvSpPr>
          <p:nvPr/>
        </p:nvSpPr>
        <p:spPr bwMode="auto">
          <a:xfrm>
            <a:off x="1640177" y="3529013"/>
            <a:ext cx="382588" cy="285750"/>
          </a:xfrm>
          <a:prstGeom prst="rect">
            <a:avLst/>
          </a:prstGeom>
          <a:solidFill>
            <a:srgbClr val="95E39C"/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>
                <a:solidFill>
                  <a:srgbClr val="FF3300"/>
                </a:solidFill>
                <a:latin typeface="+mn-lt"/>
              </a:rPr>
              <a:t>D</a:t>
            </a:r>
          </a:p>
        </p:txBody>
      </p:sp>
      <p:sp>
        <p:nvSpPr>
          <p:cNvPr id="21" name="Rectangle 26">
            <a:hlinkClick r:id="" action="ppaction://noaction">
              <a:snd r:embed="rId6" name="Banlamsai.wav"/>
            </a:hlinkClick>
          </p:cNvPr>
          <p:cNvSpPr>
            <a:spLocks noChangeArrowheads="1"/>
          </p:cNvSpPr>
          <p:nvPr/>
        </p:nvSpPr>
        <p:spPr bwMode="auto">
          <a:xfrm>
            <a:off x="1676400" y="4114800"/>
            <a:ext cx="382588" cy="285750"/>
          </a:xfrm>
          <a:prstGeom prst="rect">
            <a:avLst/>
          </a:prstGeom>
          <a:solidFill>
            <a:srgbClr val="95E39C"/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>
                <a:solidFill>
                  <a:srgbClr val="FF3300"/>
                </a:solidFill>
                <a:latin typeface="+mn-lt"/>
              </a:rPr>
              <a:t>E</a:t>
            </a:r>
          </a:p>
        </p:txBody>
      </p:sp>
      <p:sp>
        <p:nvSpPr>
          <p:cNvPr id="22" name="Multiply 21"/>
          <p:cNvSpPr/>
          <p:nvPr/>
        </p:nvSpPr>
        <p:spPr>
          <a:xfrm>
            <a:off x="6858000" y="1657260"/>
            <a:ext cx="304800" cy="353214"/>
          </a:xfrm>
          <a:prstGeom prst="mathMultiply">
            <a:avLst>
              <a:gd name="adj1" fmla="val 666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6858000" y="2252268"/>
            <a:ext cx="304800" cy="353214"/>
          </a:xfrm>
          <a:prstGeom prst="mathMultiply">
            <a:avLst>
              <a:gd name="adj1" fmla="val 666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ultiply 23"/>
          <p:cNvSpPr/>
          <p:nvPr/>
        </p:nvSpPr>
        <p:spPr>
          <a:xfrm>
            <a:off x="6858000" y="2899025"/>
            <a:ext cx="304800" cy="353214"/>
          </a:xfrm>
          <a:prstGeom prst="mathMultiply">
            <a:avLst>
              <a:gd name="adj1" fmla="val 666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y 24"/>
          <p:cNvSpPr/>
          <p:nvPr/>
        </p:nvSpPr>
        <p:spPr>
          <a:xfrm>
            <a:off x="6858000" y="4150288"/>
            <a:ext cx="304800" cy="353214"/>
          </a:xfrm>
          <a:prstGeom prst="mathMultiply">
            <a:avLst>
              <a:gd name="adj1" fmla="val 666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771527" y="345046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</a:t>
            </a:r>
            <a:endParaRPr lang="en-US" sz="320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304800" y="209550"/>
            <a:ext cx="4226510" cy="588024"/>
          </a:xfrm>
        </p:spPr>
        <p:txBody>
          <a:bodyPr/>
          <a:lstStyle/>
          <a:p>
            <a:pPr marL="0" indent="0" algn="l">
              <a:buNone/>
            </a:pPr>
            <a:r>
              <a:rPr lang="en-US" sz="2800" smtClean="0">
                <a:solidFill>
                  <a:srgbClr val="FF66FF"/>
                </a:solidFill>
              </a:rPr>
              <a:t> Luỹ thừa của một tích: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793783"/>
              </p:ext>
            </p:extLst>
          </p:nvPr>
        </p:nvGraphicFramePr>
        <p:xfrm>
          <a:off x="914400" y="819150"/>
          <a:ext cx="6705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1" name="Equation" r:id="rId3" imgW="2234880" imgH="228600" progId="Equation.DSMT4">
                  <p:embed/>
                </p:oleObj>
              </mc:Choice>
              <mc:Fallback>
                <p:oleObj name="Equation" r:id="rId3" imgW="223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819150"/>
                        <a:ext cx="67056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57200" y="1441848"/>
            <a:ext cx="3048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>
                <a:solidFill>
                  <a:srgbClr val="0000CC"/>
                </a:solidFill>
                <a:latin typeface=".VnTime" pitchFamily="34" charset="0"/>
              </a:rPr>
              <a:t>TÝnh </a:t>
            </a:r>
            <a:r>
              <a:rPr lang="en-US" sz="3200" smtClean="0">
                <a:solidFill>
                  <a:srgbClr val="0000CC"/>
                </a:solidFill>
                <a:latin typeface=".VnTime" pitchFamily="34" charset="0"/>
              </a:rPr>
              <a:t>: </a:t>
            </a:r>
            <a:endParaRPr lang="en-US" sz="3200">
              <a:solidFill>
                <a:srgbClr val="0000CC"/>
              </a:solidFill>
              <a:latin typeface=".VnTime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189749"/>
              </p:ext>
            </p:extLst>
          </p:nvPr>
        </p:nvGraphicFramePr>
        <p:xfrm>
          <a:off x="1371600" y="1657350"/>
          <a:ext cx="1738185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2" name="Equation" r:id="rId5" imgW="812520" imgH="469800" progId="Equation.DSMT4">
                  <p:embed/>
                </p:oleObj>
              </mc:Choice>
              <mc:Fallback>
                <p:oleObj name="Equation" r:id="rId5" imgW="8125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71600" y="1657350"/>
                        <a:ext cx="1738185" cy="1004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367501"/>
              </p:ext>
            </p:extLst>
          </p:nvPr>
        </p:nvGraphicFramePr>
        <p:xfrm>
          <a:off x="5524500" y="1711325"/>
          <a:ext cx="1357313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3" name="Equation" r:id="rId7" imgW="634680" imgH="419040" progId="Equation.DSMT4">
                  <p:embed/>
                </p:oleObj>
              </mc:Choice>
              <mc:Fallback>
                <p:oleObj name="Equation" r:id="rId7" imgW="6346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24500" y="1711325"/>
                        <a:ext cx="1357313" cy="896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051132"/>
              </p:ext>
            </p:extLst>
          </p:nvPr>
        </p:nvGraphicFramePr>
        <p:xfrm>
          <a:off x="1157288" y="2647950"/>
          <a:ext cx="2576512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4" name="Equation" r:id="rId9" imgW="1206360" imgH="469800" progId="Equation.DSMT4">
                  <p:embed/>
                </p:oleObj>
              </mc:Choice>
              <mc:Fallback>
                <p:oleObj name="Equation" r:id="rId9" imgW="12063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57288" y="2647950"/>
                        <a:ext cx="2576512" cy="1004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404761"/>
              </p:ext>
            </p:extLst>
          </p:nvPr>
        </p:nvGraphicFramePr>
        <p:xfrm>
          <a:off x="2438400" y="3867150"/>
          <a:ext cx="73464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5" name="Equation" r:id="rId11" imgW="279360" imgH="203040" progId="Equation.DSMT4">
                  <p:embed/>
                </p:oleObj>
              </mc:Choice>
              <mc:Fallback>
                <p:oleObj name="Equation" r:id="rId11" imgW="2793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38400" y="3867150"/>
                        <a:ext cx="73464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88767"/>
              </p:ext>
            </p:extLst>
          </p:nvPr>
        </p:nvGraphicFramePr>
        <p:xfrm>
          <a:off x="5019675" y="2697162"/>
          <a:ext cx="2701109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6" name="Equation" r:id="rId13" imgW="1180800" imgH="444240" progId="Equation.DSMT4">
                  <p:embed/>
                </p:oleObj>
              </mc:Choice>
              <mc:Fallback>
                <p:oleObj name="Equation" r:id="rId13" imgW="11808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019675" y="2697162"/>
                        <a:ext cx="2701109" cy="1017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497427"/>
              </p:ext>
            </p:extLst>
          </p:nvPr>
        </p:nvGraphicFramePr>
        <p:xfrm>
          <a:off x="5074285" y="3819525"/>
          <a:ext cx="275907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7" name="Equation" r:id="rId15" imgW="1206360" imgH="419040" progId="Equation.DSMT4">
                  <p:embed/>
                </p:oleObj>
              </mc:Choice>
              <mc:Fallback>
                <p:oleObj name="Equation" r:id="rId15" imgW="12063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074285" y="3819525"/>
                        <a:ext cx="2759075" cy="95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278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304800" y="133350"/>
            <a:ext cx="4953000" cy="588024"/>
          </a:xfrm>
        </p:spPr>
        <p:txBody>
          <a:bodyPr/>
          <a:lstStyle/>
          <a:p>
            <a:pPr marL="0" indent="0" algn="l">
              <a:buNone/>
            </a:pPr>
            <a:r>
              <a:rPr lang="en-US" sz="2800" smtClean="0">
                <a:solidFill>
                  <a:srgbClr val="FF66FF"/>
                </a:solidFill>
              </a:rPr>
              <a:t> Luỹ thừa của một thương: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808084"/>
              </p:ext>
            </p:extLst>
          </p:nvPr>
        </p:nvGraphicFramePr>
        <p:xfrm>
          <a:off x="1600200" y="704850"/>
          <a:ext cx="60960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5" name="Equation" r:id="rId3" imgW="2031840" imgH="495000" progId="Equation.DSMT4">
                  <p:embed/>
                </p:oleObj>
              </mc:Choice>
              <mc:Fallback>
                <p:oleObj name="Equation" r:id="rId3" imgW="203184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200" y="704850"/>
                        <a:ext cx="6096000" cy="148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"/>
          <p:cNvSpPr txBox="1">
            <a:spLocks/>
          </p:cNvSpPr>
          <p:nvPr/>
        </p:nvSpPr>
        <p:spPr>
          <a:xfrm>
            <a:off x="152400" y="2343150"/>
            <a:ext cx="4800600" cy="58802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en-US" sz="2000" smtClean="0">
                <a:solidFill>
                  <a:srgbClr val="C00000"/>
                </a:solidFill>
                <a:effectLst/>
              </a:rPr>
              <a:t>Lưu ý khi lũy thừa số mũ nguyên âm: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022058"/>
              </p:ext>
            </p:extLst>
          </p:nvPr>
        </p:nvGraphicFramePr>
        <p:xfrm>
          <a:off x="1257300" y="2876550"/>
          <a:ext cx="63246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6" name="Equation" r:id="rId5" imgW="2108160" imgH="393480" progId="Equation.DSMT4">
                  <p:embed/>
                </p:oleObj>
              </mc:Choice>
              <mc:Fallback>
                <p:oleObj name="Equation" r:id="rId5" imgW="2108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7300" y="2876550"/>
                        <a:ext cx="63246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738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304800" y="133350"/>
            <a:ext cx="4953000" cy="588024"/>
          </a:xfrm>
        </p:spPr>
        <p:txBody>
          <a:bodyPr/>
          <a:lstStyle/>
          <a:p>
            <a:pPr marL="0" indent="0" algn="l">
              <a:buNone/>
            </a:pPr>
            <a:r>
              <a:rPr lang="en-US" sz="2800" smtClean="0">
                <a:solidFill>
                  <a:srgbClr val="FF66FF"/>
                </a:solidFill>
              </a:rPr>
              <a:t> Luỹ thừa của một thương:</a:t>
            </a:r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228600" y="819150"/>
            <a:ext cx="1066800" cy="381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en-US" sz="2000" smtClean="0">
                <a:solidFill>
                  <a:srgbClr val="FF66FF"/>
                </a:solidFill>
                <a:effectLst/>
              </a:rPr>
              <a:t> Ví dụ: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93897"/>
              </p:ext>
            </p:extLst>
          </p:nvPr>
        </p:nvGraphicFramePr>
        <p:xfrm>
          <a:off x="685800" y="1352550"/>
          <a:ext cx="1548580" cy="707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0" name="Equation" r:id="rId3" imgW="1028520" imgH="469800" progId="Equation.DSMT4">
                  <p:embed/>
                </p:oleObj>
              </mc:Choice>
              <mc:Fallback>
                <p:oleObj name="Equation" r:id="rId3" imgW="10285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1352550"/>
                        <a:ext cx="1548580" cy="707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550529"/>
              </p:ext>
            </p:extLst>
          </p:nvPr>
        </p:nvGraphicFramePr>
        <p:xfrm>
          <a:off x="3733800" y="1407174"/>
          <a:ext cx="82232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1" name="Equation" r:id="rId5" imgW="545760" imgH="419040" progId="Equation.DSMT4">
                  <p:embed/>
                </p:oleObj>
              </mc:Choice>
              <mc:Fallback>
                <p:oleObj name="Equation" r:id="rId5" imgW="5457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33800" y="1407174"/>
                        <a:ext cx="822325" cy="63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751691"/>
              </p:ext>
            </p:extLst>
          </p:nvPr>
        </p:nvGraphicFramePr>
        <p:xfrm>
          <a:off x="6629400" y="1427163"/>
          <a:ext cx="99377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2" name="Equation" r:id="rId7" imgW="660240" imgH="419040" progId="Equation.DSMT4">
                  <p:embed/>
                </p:oleObj>
              </mc:Choice>
              <mc:Fallback>
                <p:oleObj name="Equation" r:id="rId7" imgW="6602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29400" y="1427163"/>
                        <a:ext cx="993775" cy="63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3200400" y="1581150"/>
            <a:ext cx="0" cy="2895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19800" y="1504950"/>
            <a:ext cx="0" cy="2895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286363"/>
              </p:ext>
            </p:extLst>
          </p:nvPr>
        </p:nvGraphicFramePr>
        <p:xfrm>
          <a:off x="525462" y="2114550"/>
          <a:ext cx="2293938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3" name="Equation" r:id="rId9" imgW="1523880" imgH="469800" progId="Equation.DSMT4">
                  <p:embed/>
                </p:oleObj>
              </mc:Choice>
              <mc:Fallback>
                <p:oleObj name="Equation" r:id="rId9" imgW="15238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5462" y="2114550"/>
                        <a:ext cx="2293938" cy="70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505124"/>
              </p:ext>
            </p:extLst>
          </p:nvPr>
        </p:nvGraphicFramePr>
        <p:xfrm>
          <a:off x="533400" y="2952750"/>
          <a:ext cx="1662112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4" name="Equation" r:id="rId11" imgW="1104840" imgH="469800" progId="Equation.DSMT4">
                  <p:embed/>
                </p:oleObj>
              </mc:Choice>
              <mc:Fallback>
                <p:oleObj name="Equation" r:id="rId11" imgW="11048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33400" y="2952750"/>
                        <a:ext cx="1662112" cy="70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004721"/>
              </p:ext>
            </p:extLst>
          </p:nvPr>
        </p:nvGraphicFramePr>
        <p:xfrm>
          <a:off x="3573462" y="2076450"/>
          <a:ext cx="2293938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5" name="Equation" r:id="rId13" imgW="1523880" imgH="469800" progId="Equation.DSMT4">
                  <p:embed/>
                </p:oleObj>
              </mc:Choice>
              <mc:Fallback>
                <p:oleObj name="Equation" r:id="rId13" imgW="15238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573462" y="2076450"/>
                        <a:ext cx="2293938" cy="70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868193"/>
              </p:ext>
            </p:extLst>
          </p:nvPr>
        </p:nvGraphicFramePr>
        <p:xfrm>
          <a:off x="6248400" y="2114550"/>
          <a:ext cx="2752725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6" name="Equation" r:id="rId15" imgW="1828800" imgH="469800" progId="Equation.DSMT4">
                  <p:embed/>
                </p:oleObj>
              </mc:Choice>
              <mc:Fallback>
                <p:oleObj name="Equation" r:id="rId15" imgW="18288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248400" y="2114550"/>
                        <a:ext cx="2752725" cy="70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815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143000" y="198634"/>
            <a:ext cx="114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>
                <a:solidFill>
                  <a:srgbClr val="0000CC"/>
                </a:solidFill>
                <a:latin typeface=".VnTime" pitchFamily="34" charset="0"/>
              </a:rPr>
              <a:t>TÝnh: </a:t>
            </a: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565753"/>
              </p:ext>
            </p:extLst>
          </p:nvPr>
        </p:nvGraphicFramePr>
        <p:xfrm>
          <a:off x="2489200" y="133350"/>
          <a:ext cx="543560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Equation" r:id="rId3" imgW="5460840" imgH="1714320" progId="Equation.DSMT4">
                  <p:embed/>
                </p:oleObj>
              </mc:Choice>
              <mc:Fallback>
                <p:oleObj name="Equation" r:id="rId3" imgW="5460840" imgH="17143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133350"/>
                        <a:ext cx="5435600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28600" y="209550"/>
            <a:ext cx="7620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152400" y="133350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1</a:t>
            </a:r>
          </a:p>
        </p:txBody>
      </p:sp>
      <p:pic>
        <p:nvPicPr>
          <p:cNvPr id="3078" name="Picture 6" descr="questio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"/>
            <a:ext cx="43338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8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649687"/>
              </p:ext>
            </p:extLst>
          </p:nvPr>
        </p:nvGraphicFramePr>
        <p:xfrm>
          <a:off x="565944" y="1681867"/>
          <a:ext cx="3320256" cy="3099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Equation" r:id="rId6" imgW="1333440" imgH="2108160" progId="Equation.DSMT4">
                  <p:embed/>
                </p:oleObj>
              </mc:Choice>
              <mc:Fallback>
                <p:oleObj name="Equation" r:id="rId6" imgW="1333440" imgH="21081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944" y="1681867"/>
                        <a:ext cx="3320256" cy="30996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953" y="3275714"/>
            <a:ext cx="2662036" cy="1885950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4876800" y="1488684"/>
            <a:ext cx="3200400" cy="1981200"/>
          </a:xfrm>
          <a:prstGeom prst="cloudCallout">
            <a:avLst>
              <a:gd name="adj1" fmla="val 36642"/>
              <a:gd name="adj2" fmla="val 10972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0" y="1962150"/>
            <a:ext cx="25994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Có nhận xét gì về lũy thừa của số </a:t>
            </a:r>
            <a:r>
              <a:rPr lang="en-US" sz="2000" smtClean="0">
                <a:solidFill>
                  <a:srgbClr val="C00000"/>
                </a:solidFill>
              </a:rPr>
              <a:t>hữu tỉ âm</a:t>
            </a:r>
            <a:r>
              <a:rPr lang="en-US" sz="2000" smtClean="0"/>
              <a:t>?</a:t>
            </a:r>
            <a:endParaRPr lang="en-US" sz="2000"/>
          </a:p>
        </p:txBody>
      </p:sp>
      <p:sp>
        <p:nvSpPr>
          <p:cNvPr id="12" name="TextBox 11"/>
          <p:cNvSpPr txBox="1"/>
          <p:nvPr/>
        </p:nvSpPr>
        <p:spPr>
          <a:xfrm>
            <a:off x="5249115" y="1962150"/>
            <a:ext cx="2599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solidFill>
                  <a:srgbClr val="FF0000"/>
                </a:solidFill>
              </a:rPr>
              <a:t>Số hữu tỉ âm </a:t>
            </a:r>
            <a:r>
              <a:rPr lang="en-US" sz="1800" smtClean="0"/>
              <a:t>nếu mang lũy thừa là </a:t>
            </a:r>
            <a:r>
              <a:rPr lang="en-US" sz="1800" smtClean="0">
                <a:solidFill>
                  <a:srgbClr val="FF0000"/>
                </a:solidFill>
              </a:rPr>
              <a:t>số chẵn</a:t>
            </a:r>
            <a:r>
              <a:rPr lang="en-US" sz="1800" smtClean="0"/>
              <a:t> thì kết quả là </a:t>
            </a:r>
            <a:r>
              <a:rPr lang="en-US" sz="1800" smtClean="0">
                <a:solidFill>
                  <a:srgbClr val="FF0000"/>
                </a:solidFill>
              </a:rPr>
              <a:t>SHT dương</a:t>
            </a: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49115" y="1857911"/>
            <a:ext cx="25994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Số hữu tỉ âm </a:t>
            </a:r>
            <a:r>
              <a:rPr lang="en-US" sz="2000" smtClean="0"/>
              <a:t>nếu mang lũy thừa là </a:t>
            </a:r>
            <a:r>
              <a:rPr lang="en-US" sz="2000" smtClean="0">
                <a:solidFill>
                  <a:srgbClr val="FF0000"/>
                </a:solidFill>
              </a:rPr>
              <a:t>số lẻ</a:t>
            </a:r>
            <a:r>
              <a:rPr lang="en-US" sz="2000" smtClean="0"/>
              <a:t> thì kết quả là </a:t>
            </a:r>
            <a:r>
              <a:rPr lang="en-US" sz="2000" smtClean="0">
                <a:solidFill>
                  <a:srgbClr val="0000CC"/>
                </a:solidFill>
              </a:rPr>
              <a:t>SHT âm</a:t>
            </a:r>
            <a:endParaRPr lang="en-US" sz="200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2" grpId="0" animBg="1"/>
      <p:bldP spid="3" grpId="0"/>
      <p:bldP spid="3" grpId="1"/>
      <p:bldP spid="12" grpId="0"/>
      <p:bldP spid="12" grpId="1"/>
      <p:bldP spid="13" grpId="0"/>
      <p:bldP spid="1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0"/>
            <a:ext cx="2971800" cy="533400"/>
          </a:xfrm>
        </p:spPr>
        <p:txBody>
          <a:bodyPr/>
          <a:lstStyle/>
          <a:p>
            <a:pPr algn="l"/>
            <a:r>
              <a:rPr lang="en-US" sz="2400" smtClean="0"/>
              <a:t>Bài tập nâng cao</a:t>
            </a:r>
            <a:endParaRPr 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381000" y="587493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00CC"/>
                </a:solidFill>
              </a:rPr>
              <a:t>Tính:</a:t>
            </a:r>
            <a:endParaRPr lang="en-US" sz="2000">
              <a:solidFill>
                <a:srgbClr val="0000CC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027721"/>
              </p:ext>
            </p:extLst>
          </p:nvPr>
        </p:nvGraphicFramePr>
        <p:xfrm>
          <a:off x="381000" y="787548"/>
          <a:ext cx="1478106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30" name="Equation" r:id="rId3" imgW="685800" imgH="419040" progId="Equation.DSMT4">
                  <p:embed/>
                </p:oleObj>
              </mc:Choice>
              <mc:Fallback>
                <p:oleObj name="Equation" r:id="rId3" imgW="6858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787548"/>
                        <a:ext cx="1478106" cy="903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164308"/>
              </p:ext>
            </p:extLst>
          </p:nvPr>
        </p:nvGraphicFramePr>
        <p:xfrm>
          <a:off x="4724400" y="839681"/>
          <a:ext cx="1339850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31" name="Equation" r:id="rId5" imgW="622080" imgH="419040" progId="Equation.DSMT4">
                  <p:embed/>
                </p:oleObj>
              </mc:Choice>
              <mc:Fallback>
                <p:oleObj name="Equation" r:id="rId5" imgW="6220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24400" y="839681"/>
                        <a:ext cx="1339850" cy="903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4191000" y="987603"/>
            <a:ext cx="0" cy="333674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66157"/>
              </p:ext>
            </p:extLst>
          </p:nvPr>
        </p:nvGraphicFramePr>
        <p:xfrm>
          <a:off x="430212" y="1962150"/>
          <a:ext cx="2846388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32" name="Equation" r:id="rId7" imgW="1320480" imgH="419040" progId="Equation.DSMT4">
                  <p:embed/>
                </p:oleObj>
              </mc:Choice>
              <mc:Fallback>
                <p:oleObj name="Equation" r:id="rId7" imgW="13204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0212" y="1962150"/>
                        <a:ext cx="2846388" cy="903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629782"/>
              </p:ext>
            </p:extLst>
          </p:nvPr>
        </p:nvGraphicFramePr>
        <p:xfrm>
          <a:off x="639763" y="2952750"/>
          <a:ext cx="2327275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33" name="Equation" r:id="rId9" imgW="1079280" imgH="419040" progId="Equation.DSMT4">
                  <p:embed/>
                </p:oleObj>
              </mc:Choice>
              <mc:Fallback>
                <p:oleObj name="Equation" r:id="rId9" imgW="10792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9763" y="2952750"/>
                        <a:ext cx="2327275" cy="903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513635"/>
              </p:ext>
            </p:extLst>
          </p:nvPr>
        </p:nvGraphicFramePr>
        <p:xfrm>
          <a:off x="336550" y="3943350"/>
          <a:ext cx="2874963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34" name="Equation" r:id="rId11" imgW="1333440" imgH="419040" progId="Equation.DSMT4">
                  <p:embed/>
                </p:oleObj>
              </mc:Choice>
              <mc:Fallback>
                <p:oleObj name="Equation" r:id="rId11" imgW="13334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36550" y="3943350"/>
                        <a:ext cx="2874963" cy="903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160536"/>
              </p:ext>
            </p:extLst>
          </p:nvPr>
        </p:nvGraphicFramePr>
        <p:xfrm>
          <a:off x="2682877" y="1200150"/>
          <a:ext cx="1508123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35" name="Equation" r:id="rId13" imgW="761760" imgH="228600" progId="Equation.DSMT4">
                  <p:embed/>
                </p:oleObj>
              </mc:Choice>
              <mc:Fallback>
                <p:oleObj name="Equation" r:id="rId13" imgW="761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682877" y="1200150"/>
                        <a:ext cx="1508123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>
          <a:xfrm>
            <a:off x="1387011" y="1407560"/>
            <a:ext cx="1212351" cy="595901"/>
          </a:xfrm>
          <a:custGeom>
            <a:avLst/>
            <a:gdLst>
              <a:gd name="connsiteX0" fmla="*/ 1212351 w 1212351"/>
              <a:gd name="connsiteY0" fmla="*/ 0 h 595901"/>
              <a:gd name="connsiteX1" fmla="*/ 359596 w 1212351"/>
              <a:gd name="connsiteY1" fmla="*/ 195209 h 595901"/>
              <a:gd name="connsiteX2" fmla="*/ 0 w 1212351"/>
              <a:gd name="connsiteY2" fmla="*/ 595901 h 59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2351" h="595901">
                <a:moveTo>
                  <a:pt x="1212351" y="0"/>
                </a:moveTo>
                <a:cubicBezTo>
                  <a:pt x="887002" y="47946"/>
                  <a:pt x="561654" y="95892"/>
                  <a:pt x="359596" y="195209"/>
                </a:cubicBezTo>
                <a:cubicBezTo>
                  <a:pt x="157537" y="294526"/>
                  <a:pt x="78768" y="445213"/>
                  <a:pt x="0" y="595901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469204" y="1827174"/>
            <a:ext cx="1078787" cy="258480"/>
          </a:xfrm>
          <a:custGeom>
            <a:avLst/>
            <a:gdLst>
              <a:gd name="connsiteX0" fmla="*/ 0 w 1078787"/>
              <a:gd name="connsiteY0" fmla="*/ 258480 h 258480"/>
              <a:gd name="connsiteX1" fmla="*/ 729466 w 1078787"/>
              <a:gd name="connsiteY1" fmla="*/ 1626 h 258480"/>
              <a:gd name="connsiteX2" fmla="*/ 1078787 w 1078787"/>
              <a:gd name="connsiteY2" fmla="*/ 145464 h 25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8787" h="258480">
                <a:moveTo>
                  <a:pt x="0" y="258480"/>
                </a:moveTo>
                <a:cubicBezTo>
                  <a:pt x="274834" y="139471"/>
                  <a:pt x="549668" y="20462"/>
                  <a:pt x="729466" y="1626"/>
                </a:cubicBezTo>
                <a:cubicBezTo>
                  <a:pt x="909264" y="-17210"/>
                  <a:pt x="1001731" y="133477"/>
                  <a:pt x="1078787" y="145464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697753"/>
              </p:ext>
            </p:extLst>
          </p:nvPr>
        </p:nvGraphicFramePr>
        <p:xfrm>
          <a:off x="3352800" y="1956414"/>
          <a:ext cx="15843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36" name="Equation" r:id="rId15" imgW="799920" imgH="203040" progId="Equation.DSMT4">
                  <p:embed/>
                </p:oleObj>
              </mc:Choice>
              <mc:Fallback>
                <p:oleObj name="Equation" r:id="rId15" imgW="799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352800" y="1956414"/>
                        <a:ext cx="1584325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5"/>
          <p:cNvSpPr/>
          <p:nvPr/>
        </p:nvSpPr>
        <p:spPr>
          <a:xfrm>
            <a:off x="1500883" y="2190750"/>
            <a:ext cx="1851917" cy="785887"/>
          </a:xfrm>
          <a:custGeom>
            <a:avLst/>
            <a:gdLst>
              <a:gd name="connsiteX0" fmla="*/ 1212351 w 1212351"/>
              <a:gd name="connsiteY0" fmla="*/ 0 h 595901"/>
              <a:gd name="connsiteX1" fmla="*/ 359596 w 1212351"/>
              <a:gd name="connsiteY1" fmla="*/ 195209 h 595901"/>
              <a:gd name="connsiteX2" fmla="*/ 0 w 1212351"/>
              <a:gd name="connsiteY2" fmla="*/ 595901 h 59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2351" h="595901">
                <a:moveTo>
                  <a:pt x="1212351" y="0"/>
                </a:moveTo>
                <a:cubicBezTo>
                  <a:pt x="887002" y="47946"/>
                  <a:pt x="561654" y="95892"/>
                  <a:pt x="359596" y="195209"/>
                </a:cubicBezTo>
                <a:cubicBezTo>
                  <a:pt x="157537" y="294526"/>
                  <a:pt x="78768" y="445213"/>
                  <a:pt x="0" y="595901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583076" y="2800350"/>
            <a:ext cx="1078787" cy="258480"/>
          </a:xfrm>
          <a:custGeom>
            <a:avLst/>
            <a:gdLst>
              <a:gd name="connsiteX0" fmla="*/ 0 w 1078787"/>
              <a:gd name="connsiteY0" fmla="*/ 258480 h 258480"/>
              <a:gd name="connsiteX1" fmla="*/ 729466 w 1078787"/>
              <a:gd name="connsiteY1" fmla="*/ 1626 h 258480"/>
              <a:gd name="connsiteX2" fmla="*/ 1078787 w 1078787"/>
              <a:gd name="connsiteY2" fmla="*/ 145464 h 25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8787" h="258480">
                <a:moveTo>
                  <a:pt x="0" y="258480"/>
                </a:moveTo>
                <a:cubicBezTo>
                  <a:pt x="274834" y="139471"/>
                  <a:pt x="549668" y="20462"/>
                  <a:pt x="729466" y="1626"/>
                </a:cubicBezTo>
                <a:cubicBezTo>
                  <a:pt x="909264" y="-17210"/>
                  <a:pt x="1001731" y="133477"/>
                  <a:pt x="1078787" y="145464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492297"/>
              </p:ext>
            </p:extLst>
          </p:nvPr>
        </p:nvGraphicFramePr>
        <p:xfrm>
          <a:off x="3124200" y="3333750"/>
          <a:ext cx="1684337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37" name="Equation" r:id="rId17" imgW="850680" imgH="203040" progId="Equation.DSMT4">
                  <p:embed/>
                </p:oleObj>
              </mc:Choice>
              <mc:Fallback>
                <p:oleObj name="Equation" r:id="rId17" imgW="8506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124200" y="3333750"/>
                        <a:ext cx="1684337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Freeform 18"/>
          <p:cNvSpPr/>
          <p:nvPr/>
        </p:nvSpPr>
        <p:spPr>
          <a:xfrm>
            <a:off x="1265861" y="3585510"/>
            <a:ext cx="1851917" cy="785887"/>
          </a:xfrm>
          <a:custGeom>
            <a:avLst/>
            <a:gdLst>
              <a:gd name="connsiteX0" fmla="*/ 1212351 w 1212351"/>
              <a:gd name="connsiteY0" fmla="*/ 0 h 595901"/>
              <a:gd name="connsiteX1" fmla="*/ 359596 w 1212351"/>
              <a:gd name="connsiteY1" fmla="*/ 195209 h 595901"/>
              <a:gd name="connsiteX2" fmla="*/ 0 w 1212351"/>
              <a:gd name="connsiteY2" fmla="*/ 595901 h 59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2351" h="595901">
                <a:moveTo>
                  <a:pt x="1212351" y="0"/>
                </a:moveTo>
                <a:cubicBezTo>
                  <a:pt x="887002" y="47946"/>
                  <a:pt x="561654" y="95892"/>
                  <a:pt x="359596" y="195209"/>
                </a:cubicBezTo>
                <a:cubicBezTo>
                  <a:pt x="157537" y="294526"/>
                  <a:pt x="78768" y="445213"/>
                  <a:pt x="0" y="595901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rot="21096207">
            <a:off x="1308491" y="4020729"/>
            <a:ext cx="1078787" cy="258480"/>
          </a:xfrm>
          <a:custGeom>
            <a:avLst/>
            <a:gdLst>
              <a:gd name="connsiteX0" fmla="*/ 0 w 1078787"/>
              <a:gd name="connsiteY0" fmla="*/ 258480 h 258480"/>
              <a:gd name="connsiteX1" fmla="*/ 729466 w 1078787"/>
              <a:gd name="connsiteY1" fmla="*/ 1626 h 258480"/>
              <a:gd name="connsiteX2" fmla="*/ 1078787 w 1078787"/>
              <a:gd name="connsiteY2" fmla="*/ 145464 h 25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8787" h="258480">
                <a:moveTo>
                  <a:pt x="0" y="258480"/>
                </a:moveTo>
                <a:cubicBezTo>
                  <a:pt x="274834" y="139471"/>
                  <a:pt x="549668" y="20462"/>
                  <a:pt x="729466" y="1626"/>
                </a:cubicBezTo>
                <a:cubicBezTo>
                  <a:pt x="909264" y="-17210"/>
                  <a:pt x="1001731" y="133477"/>
                  <a:pt x="1078787" y="145464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509583"/>
              </p:ext>
            </p:extLst>
          </p:nvPr>
        </p:nvGraphicFramePr>
        <p:xfrm>
          <a:off x="4583112" y="1754188"/>
          <a:ext cx="3417888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38" name="Equation" r:id="rId19" imgW="1587240" imgH="444240" progId="Equation.DSMT4">
                  <p:embed/>
                </p:oleObj>
              </mc:Choice>
              <mc:Fallback>
                <p:oleObj name="Equation" r:id="rId19" imgW="15872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583112" y="1754188"/>
                        <a:ext cx="3417888" cy="957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186590"/>
              </p:ext>
            </p:extLst>
          </p:nvPr>
        </p:nvGraphicFramePr>
        <p:xfrm>
          <a:off x="6705600" y="850477"/>
          <a:ext cx="183515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39" name="Equation" r:id="rId21" imgW="927000" imgH="228600" progId="Equation.DSMT4">
                  <p:embed/>
                </p:oleObj>
              </mc:Choice>
              <mc:Fallback>
                <p:oleObj name="Equation" r:id="rId21" imgW="927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705600" y="850477"/>
                        <a:ext cx="1835150" cy="452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Freeform 22"/>
          <p:cNvSpPr/>
          <p:nvPr/>
        </p:nvSpPr>
        <p:spPr>
          <a:xfrm>
            <a:off x="6013807" y="1266420"/>
            <a:ext cx="1212351" cy="595901"/>
          </a:xfrm>
          <a:custGeom>
            <a:avLst/>
            <a:gdLst>
              <a:gd name="connsiteX0" fmla="*/ 1212351 w 1212351"/>
              <a:gd name="connsiteY0" fmla="*/ 0 h 595901"/>
              <a:gd name="connsiteX1" fmla="*/ 359596 w 1212351"/>
              <a:gd name="connsiteY1" fmla="*/ 195209 h 595901"/>
              <a:gd name="connsiteX2" fmla="*/ 0 w 1212351"/>
              <a:gd name="connsiteY2" fmla="*/ 595901 h 59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2351" h="595901">
                <a:moveTo>
                  <a:pt x="1212351" y="0"/>
                </a:moveTo>
                <a:cubicBezTo>
                  <a:pt x="887002" y="47946"/>
                  <a:pt x="561654" y="95892"/>
                  <a:pt x="359596" y="195209"/>
                </a:cubicBezTo>
                <a:cubicBezTo>
                  <a:pt x="157537" y="294526"/>
                  <a:pt x="78768" y="445213"/>
                  <a:pt x="0" y="595901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6096000" y="1686034"/>
            <a:ext cx="1447800" cy="258480"/>
          </a:xfrm>
          <a:custGeom>
            <a:avLst/>
            <a:gdLst>
              <a:gd name="connsiteX0" fmla="*/ 0 w 1078787"/>
              <a:gd name="connsiteY0" fmla="*/ 258480 h 258480"/>
              <a:gd name="connsiteX1" fmla="*/ 729466 w 1078787"/>
              <a:gd name="connsiteY1" fmla="*/ 1626 h 258480"/>
              <a:gd name="connsiteX2" fmla="*/ 1078787 w 1078787"/>
              <a:gd name="connsiteY2" fmla="*/ 145464 h 25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8787" h="258480">
                <a:moveTo>
                  <a:pt x="0" y="258480"/>
                </a:moveTo>
                <a:cubicBezTo>
                  <a:pt x="274834" y="139471"/>
                  <a:pt x="549668" y="20462"/>
                  <a:pt x="729466" y="1626"/>
                </a:cubicBezTo>
                <a:cubicBezTo>
                  <a:pt x="909264" y="-17210"/>
                  <a:pt x="1001731" y="133477"/>
                  <a:pt x="1078787" y="145464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160536"/>
              </p:ext>
            </p:extLst>
          </p:nvPr>
        </p:nvGraphicFramePr>
        <p:xfrm>
          <a:off x="7346489" y="1211496"/>
          <a:ext cx="1508123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40" name="Equation" r:id="rId23" imgW="761760" imgH="228600" progId="Equation.DSMT4">
                  <p:embed/>
                </p:oleObj>
              </mc:Choice>
              <mc:Fallback>
                <p:oleObj name="Equation" r:id="rId23" imgW="761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346489" y="1211496"/>
                        <a:ext cx="1508123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Freeform 25"/>
          <p:cNvSpPr/>
          <p:nvPr/>
        </p:nvSpPr>
        <p:spPr>
          <a:xfrm>
            <a:off x="5867401" y="1418906"/>
            <a:ext cx="1395574" cy="1000444"/>
          </a:xfrm>
          <a:custGeom>
            <a:avLst/>
            <a:gdLst>
              <a:gd name="connsiteX0" fmla="*/ 1212351 w 1212351"/>
              <a:gd name="connsiteY0" fmla="*/ 0 h 595901"/>
              <a:gd name="connsiteX1" fmla="*/ 359596 w 1212351"/>
              <a:gd name="connsiteY1" fmla="*/ 195209 h 595901"/>
              <a:gd name="connsiteX2" fmla="*/ 0 w 1212351"/>
              <a:gd name="connsiteY2" fmla="*/ 595901 h 59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2351" h="595901">
                <a:moveTo>
                  <a:pt x="1212351" y="0"/>
                </a:moveTo>
                <a:cubicBezTo>
                  <a:pt x="887002" y="47946"/>
                  <a:pt x="561654" y="95892"/>
                  <a:pt x="359596" y="195209"/>
                </a:cubicBezTo>
                <a:cubicBezTo>
                  <a:pt x="157537" y="294526"/>
                  <a:pt x="78768" y="445213"/>
                  <a:pt x="0" y="595901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6132816" y="2237070"/>
            <a:ext cx="1078787" cy="258480"/>
          </a:xfrm>
          <a:custGeom>
            <a:avLst/>
            <a:gdLst>
              <a:gd name="connsiteX0" fmla="*/ 0 w 1078787"/>
              <a:gd name="connsiteY0" fmla="*/ 258480 h 258480"/>
              <a:gd name="connsiteX1" fmla="*/ 729466 w 1078787"/>
              <a:gd name="connsiteY1" fmla="*/ 1626 h 258480"/>
              <a:gd name="connsiteX2" fmla="*/ 1078787 w 1078787"/>
              <a:gd name="connsiteY2" fmla="*/ 145464 h 25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8787" h="258480">
                <a:moveTo>
                  <a:pt x="0" y="258480"/>
                </a:moveTo>
                <a:cubicBezTo>
                  <a:pt x="274834" y="139471"/>
                  <a:pt x="549668" y="20462"/>
                  <a:pt x="729466" y="1626"/>
                </a:cubicBezTo>
                <a:cubicBezTo>
                  <a:pt x="909264" y="-17210"/>
                  <a:pt x="1001731" y="133477"/>
                  <a:pt x="1078787" y="145464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903327"/>
              </p:ext>
            </p:extLst>
          </p:nvPr>
        </p:nvGraphicFramePr>
        <p:xfrm>
          <a:off x="4572000" y="2751138"/>
          <a:ext cx="153193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41" name="Equation" r:id="rId24" imgW="711000" imgH="419040" progId="Equation.DSMT4">
                  <p:embed/>
                </p:oleObj>
              </mc:Choice>
              <mc:Fallback>
                <p:oleObj name="Equation" r:id="rId24" imgW="7110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572000" y="2751138"/>
                        <a:ext cx="1531938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561191"/>
              </p:ext>
            </p:extLst>
          </p:nvPr>
        </p:nvGraphicFramePr>
        <p:xfrm>
          <a:off x="6096000" y="2777190"/>
          <a:ext cx="991869" cy="861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42" name="Equation" r:id="rId26" imgW="482400" imgH="419040" progId="Equation.DSMT4">
                  <p:embed/>
                </p:oleObj>
              </mc:Choice>
              <mc:Fallback>
                <p:oleObj name="Equation" r:id="rId26" imgW="4824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096000" y="2777190"/>
                        <a:ext cx="991869" cy="861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218736"/>
              </p:ext>
            </p:extLst>
          </p:nvPr>
        </p:nvGraphicFramePr>
        <p:xfrm>
          <a:off x="6096000" y="2778125"/>
          <a:ext cx="67945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43" name="Equation" r:id="rId28" imgW="330120" imgH="419040" progId="Equation.DSMT4">
                  <p:embed/>
                </p:oleObj>
              </mc:Choice>
              <mc:Fallback>
                <p:oleObj name="Equation" r:id="rId28" imgW="3301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096000" y="2778125"/>
                        <a:ext cx="679450" cy="86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Connector 31"/>
          <p:cNvCxnSpPr/>
          <p:nvPr/>
        </p:nvCxnSpPr>
        <p:spPr>
          <a:xfrm flipV="1">
            <a:off x="6248400" y="3333750"/>
            <a:ext cx="423809" cy="2517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6565188" y="2724150"/>
            <a:ext cx="107021" cy="3346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6623157" y="2850757"/>
            <a:ext cx="423809" cy="251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6903379" y="3227670"/>
            <a:ext cx="107021" cy="3346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946663"/>
              </p:ext>
            </p:extLst>
          </p:nvPr>
        </p:nvGraphicFramePr>
        <p:xfrm>
          <a:off x="6858000" y="2830513"/>
          <a:ext cx="547687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44" name="Equation" r:id="rId30" imgW="266400" imgH="393480" progId="Equation.DSMT4">
                  <p:embed/>
                </p:oleObj>
              </mc:Choice>
              <mc:Fallback>
                <p:oleObj name="Equation" r:id="rId30" imgW="266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6858000" y="2830513"/>
                        <a:ext cx="547687" cy="808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296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6400800" y="419501"/>
            <a:ext cx="2667000" cy="1654673"/>
          </a:xfrm>
          <a:prstGeom prst="horizontalScroll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180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 tích số</a:t>
            </a:r>
            <a:endParaRPr lang="en-US" sz="180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5867400" y="3562350"/>
            <a:ext cx="3200400" cy="1237447"/>
          </a:xfrm>
          <a:prstGeom prst="horizontalScrol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orizontal Scroll 8"/>
          <p:cNvSpPr/>
          <p:nvPr/>
        </p:nvSpPr>
        <p:spPr>
          <a:xfrm>
            <a:off x="152400" y="38903"/>
            <a:ext cx="2667000" cy="1237447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orizontal Scroll 9"/>
          <p:cNvSpPr/>
          <p:nvPr/>
        </p:nvSpPr>
        <p:spPr>
          <a:xfrm>
            <a:off x="152400" y="3896126"/>
            <a:ext cx="2667000" cy="1237447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orizontal Scroll 10"/>
          <p:cNvSpPr/>
          <p:nvPr/>
        </p:nvSpPr>
        <p:spPr>
          <a:xfrm>
            <a:off x="152400" y="1873250"/>
            <a:ext cx="2438400" cy="1237447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15381"/>
              </p:ext>
            </p:extLst>
          </p:nvPr>
        </p:nvGraphicFramePr>
        <p:xfrm>
          <a:off x="6676029" y="590550"/>
          <a:ext cx="2097491" cy="472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4" name="Equation" r:id="rId3" imgW="901440" imgH="203040" progId="Equation.DSMT4">
                  <p:embed/>
                </p:oleObj>
              </mc:Choice>
              <mc:Fallback>
                <p:oleObj name="Equation" r:id="rId3" imgW="9014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76029" y="590550"/>
                        <a:ext cx="2097491" cy="4726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889375"/>
              </p:ext>
            </p:extLst>
          </p:nvPr>
        </p:nvGraphicFramePr>
        <p:xfrm>
          <a:off x="6594475" y="1389835"/>
          <a:ext cx="2473325" cy="439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5" name="Equation" r:id="rId5" imgW="1143000" imgH="203040" progId="Equation.DSMT4">
                  <p:embed/>
                </p:oleObj>
              </mc:Choice>
              <mc:Fallback>
                <p:oleObj name="Equation" r:id="rId5" imgW="11430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94475" y="1389835"/>
                        <a:ext cx="2473325" cy="4397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5"/>
          <p:cNvSpPr/>
          <p:nvPr/>
        </p:nvSpPr>
        <p:spPr>
          <a:xfrm>
            <a:off x="7378700" y="977900"/>
            <a:ext cx="1352550" cy="115526"/>
          </a:xfrm>
          <a:custGeom>
            <a:avLst/>
            <a:gdLst>
              <a:gd name="connsiteX0" fmla="*/ 0 w 1352550"/>
              <a:gd name="connsiteY0" fmla="*/ 25400 h 115526"/>
              <a:gd name="connsiteX1" fmla="*/ 279400 w 1352550"/>
              <a:gd name="connsiteY1" fmla="*/ 101600 h 115526"/>
              <a:gd name="connsiteX2" fmla="*/ 666750 w 1352550"/>
              <a:gd name="connsiteY2" fmla="*/ 63500 h 115526"/>
              <a:gd name="connsiteX3" fmla="*/ 717550 w 1352550"/>
              <a:gd name="connsiteY3" fmla="*/ 114300 h 115526"/>
              <a:gd name="connsiteX4" fmla="*/ 762000 w 1352550"/>
              <a:gd name="connsiteY4" fmla="*/ 63500 h 115526"/>
              <a:gd name="connsiteX5" fmla="*/ 1244600 w 1352550"/>
              <a:gd name="connsiteY5" fmla="*/ 114300 h 115526"/>
              <a:gd name="connsiteX6" fmla="*/ 1352550 w 1352550"/>
              <a:gd name="connsiteY6" fmla="*/ 0 h 115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2550" h="115526">
                <a:moveTo>
                  <a:pt x="0" y="25400"/>
                </a:moveTo>
                <a:cubicBezTo>
                  <a:pt x="84137" y="60325"/>
                  <a:pt x="168275" y="95250"/>
                  <a:pt x="279400" y="101600"/>
                </a:cubicBezTo>
                <a:cubicBezTo>
                  <a:pt x="390525" y="107950"/>
                  <a:pt x="593725" y="61383"/>
                  <a:pt x="666750" y="63500"/>
                </a:cubicBezTo>
                <a:cubicBezTo>
                  <a:pt x="739775" y="65617"/>
                  <a:pt x="701675" y="114300"/>
                  <a:pt x="717550" y="114300"/>
                </a:cubicBezTo>
                <a:cubicBezTo>
                  <a:pt x="733425" y="114300"/>
                  <a:pt x="674158" y="63500"/>
                  <a:pt x="762000" y="63500"/>
                </a:cubicBezTo>
                <a:cubicBezTo>
                  <a:pt x="849842" y="63500"/>
                  <a:pt x="1146175" y="124883"/>
                  <a:pt x="1244600" y="114300"/>
                </a:cubicBezTo>
                <a:cubicBezTo>
                  <a:pt x="1343025" y="103717"/>
                  <a:pt x="1352550" y="0"/>
                  <a:pt x="1352550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943600" y="3885397"/>
            <a:ext cx="11801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accent6">
                    <a:lumMod val="75000"/>
                  </a:schemeClr>
                </a:solidFill>
              </a:rPr>
              <a:t>Tích:</a:t>
            </a:r>
          </a:p>
          <a:p>
            <a:r>
              <a:rPr lang="en-US" sz="2000" smtClean="0">
                <a:solidFill>
                  <a:srgbClr val="9900CC"/>
                </a:solidFill>
              </a:rPr>
              <a:t>Thương:</a:t>
            </a:r>
            <a:endParaRPr lang="en-US" sz="2000">
              <a:solidFill>
                <a:srgbClr val="9900CC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570912"/>
              </p:ext>
            </p:extLst>
          </p:nvPr>
        </p:nvGraphicFramePr>
        <p:xfrm>
          <a:off x="6629400" y="3809197"/>
          <a:ext cx="1604675" cy="41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6" name="Equation" r:id="rId7" imgW="787320" imgH="203040" progId="Equation.DSMT4">
                  <p:embed/>
                </p:oleObj>
              </mc:Choice>
              <mc:Fallback>
                <p:oleObj name="Equation" r:id="rId7" imgW="7873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29400" y="3809197"/>
                        <a:ext cx="1604675" cy="414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825197"/>
              </p:ext>
            </p:extLst>
          </p:nvPr>
        </p:nvGraphicFramePr>
        <p:xfrm>
          <a:off x="7029450" y="4113997"/>
          <a:ext cx="173355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7" name="Equation" r:id="rId9" imgW="850680" imgH="203040" progId="Equation.DSMT4">
                  <p:embed/>
                </p:oleObj>
              </mc:Choice>
              <mc:Fallback>
                <p:oleObj name="Equation" r:id="rId9" imgW="8506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29450" y="4113997"/>
                        <a:ext cx="1733550" cy="414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492457"/>
              </p:ext>
            </p:extLst>
          </p:nvPr>
        </p:nvGraphicFramePr>
        <p:xfrm>
          <a:off x="6888326" y="4571197"/>
          <a:ext cx="1646074" cy="438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8" name="Equation" r:id="rId11" imgW="761760" imgH="203040" progId="Equation.DSMT4">
                  <p:embed/>
                </p:oleObj>
              </mc:Choice>
              <mc:Fallback>
                <p:oleObj name="Equation" r:id="rId11" imgW="7617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888326" y="4571197"/>
                        <a:ext cx="1646074" cy="4389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Freeform 21"/>
          <p:cNvSpPr/>
          <p:nvPr/>
        </p:nvSpPr>
        <p:spPr>
          <a:xfrm>
            <a:off x="5160207" y="560110"/>
            <a:ext cx="2916993" cy="964450"/>
          </a:xfrm>
          <a:custGeom>
            <a:avLst/>
            <a:gdLst>
              <a:gd name="connsiteX0" fmla="*/ 72193 w 2916993"/>
              <a:gd name="connsiteY0" fmla="*/ 963890 h 964450"/>
              <a:gd name="connsiteX1" fmla="*/ 173793 w 2916993"/>
              <a:gd name="connsiteY1" fmla="*/ 849590 h 964450"/>
              <a:gd name="connsiteX2" fmla="*/ 46793 w 2916993"/>
              <a:gd name="connsiteY2" fmla="*/ 252690 h 964450"/>
              <a:gd name="connsiteX3" fmla="*/ 1100893 w 2916993"/>
              <a:gd name="connsiteY3" fmla="*/ 11390 h 964450"/>
              <a:gd name="connsiteX4" fmla="*/ 2916993 w 2916993"/>
              <a:gd name="connsiteY4" fmla="*/ 11390 h 96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6993" h="964450">
                <a:moveTo>
                  <a:pt x="72193" y="963890"/>
                </a:moveTo>
                <a:cubicBezTo>
                  <a:pt x="125109" y="966006"/>
                  <a:pt x="178026" y="968123"/>
                  <a:pt x="173793" y="849590"/>
                </a:cubicBezTo>
                <a:cubicBezTo>
                  <a:pt x="169560" y="731057"/>
                  <a:pt x="-107724" y="392390"/>
                  <a:pt x="46793" y="252690"/>
                </a:cubicBezTo>
                <a:cubicBezTo>
                  <a:pt x="201310" y="112990"/>
                  <a:pt x="622526" y="51607"/>
                  <a:pt x="1100893" y="11390"/>
                </a:cubicBezTo>
                <a:cubicBezTo>
                  <a:pt x="1579260" y="-28827"/>
                  <a:pt x="2538110" y="53723"/>
                  <a:pt x="2916993" y="11390"/>
                </a:cubicBezTo>
              </a:path>
            </a:pathLst>
          </a:custGeom>
          <a:ln w="5715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4919313" y="2933700"/>
            <a:ext cx="2738787" cy="762000"/>
          </a:xfrm>
          <a:custGeom>
            <a:avLst/>
            <a:gdLst>
              <a:gd name="connsiteX0" fmla="*/ 287687 w 2738787"/>
              <a:gd name="connsiteY0" fmla="*/ 0 h 762000"/>
              <a:gd name="connsiteX1" fmla="*/ 414687 w 2738787"/>
              <a:gd name="connsiteY1" fmla="*/ 139700 h 762000"/>
              <a:gd name="connsiteX2" fmla="*/ 122587 w 2738787"/>
              <a:gd name="connsiteY2" fmla="*/ 546100 h 762000"/>
              <a:gd name="connsiteX3" fmla="*/ 2738787 w 2738787"/>
              <a:gd name="connsiteY3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8787" h="762000">
                <a:moveTo>
                  <a:pt x="287687" y="0"/>
                </a:moveTo>
                <a:cubicBezTo>
                  <a:pt x="364945" y="24341"/>
                  <a:pt x="442204" y="48683"/>
                  <a:pt x="414687" y="139700"/>
                </a:cubicBezTo>
                <a:cubicBezTo>
                  <a:pt x="387170" y="230717"/>
                  <a:pt x="-264763" y="442383"/>
                  <a:pt x="122587" y="546100"/>
                </a:cubicBezTo>
                <a:cubicBezTo>
                  <a:pt x="509937" y="649817"/>
                  <a:pt x="1624362" y="705908"/>
                  <a:pt x="2738787" y="762000"/>
                </a:cubicBezTo>
              </a:path>
            </a:pathLst>
          </a:custGeom>
          <a:ln w="57150">
            <a:solidFill>
              <a:srgbClr val="0000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832100" y="806919"/>
            <a:ext cx="2219920" cy="767881"/>
          </a:xfrm>
          <a:custGeom>
            <a:avLst/>
            <a:gdLst>
              <a:gd name="connsiteX0" fmla="*/ 2032000 w 2219920"/>
              <a:gd name="connsiteY0" fmla="*/ 767881 h 767881"/>
              <a:gd name="connsiteX1" fmla="*/ 1917700 w 2219920"/>
              <a:gd name="connsiteY1" fmla="*/ 653581 h 767881"/>
              <a:gd name="connsiteX2" fmla="*/ 2209800 w 2219920"/>
              <a:gd name="connsiteY2" fmla="*/ 285281 h 767881"/>
              <a:gd name="connsiteX3" fmla="*/ 1485900 w 2219920"/>
              <a:gd name="connsiteY3" fmla="*/ 18581 h 767881"/>
              <a:gd name="connsiteX4" fmla="*/ 0 w 2219920"/>
              <a:gd name="connsiteY4" fmla="*/ 43981 h 767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9920" h="767881">
                <a:moveTo>
                  <a:pt x="2032000" y="767881"/>
                </a:moveTo>
                <a:cubicBezTo>
                  <a:pt x="1960033" y="750947"/>
                  <a:pt x="1888067" y="734014"/>
                  <a:pt x="1917700" y="653581"/>
                </a:cubicBezTo>
                <a:cubicBezTo>
                  <a:pt x="1947333" y="573148"/>
                  <a:pt x="2281767" y="391114"/>
                  <a:pt x="2209800" y="285281"/>
                </a:cubicBezTo>
                <a:cubicBezTo>
                  <a:pt x="2137833" y="179448"/>
                  <a:pt x="1854200" y="58798"/>
                  <a:pt x="1485900" y="18581"/>
                </a:cubicBezTo>
                <a:cubicBezTo>
                  <a:pt x="1117600" y="-21636"/>
                  <a:pt x="558800" y="11172"/>
                  <a:pt x="0" y="43981"/>
                </a:cubicBezTo>
              </a:path>
            </a:pathLst>
          </a:custGeom>
          <a:ln w="57150">
            <a:solidFill>
              <a:srgbClr val="9900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151391"/>
              </p:ext>
            </p:extLst>
          </p:nvPr>
        </p:nvGraphicFramePr>
        <p:xfrm>
          <a:off x="386730" y="285750"/>
          <a:ext cx="2280270" cy="751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9" name="Equation" r:id="rId13" imgW="1193760" imgH="495000" progId="Equation.DSMT4">
                  <p:embed/>
                </p:oleObj>
              </mc:Choice>
              <mc:Fallback>
                <p:oleObj name="Equation" r:id="rId13" imgW="119376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6730" y="285750"/>
                        <a:ext cx="2280270" cy="751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208880"/>
              </p:ext>
            </p:extLst>
          </p:nvPr>
        </p:nvGraphicFramePr>
        <p:xfrm>
          <a:off x="381000" y="2228046"/>
          <a:ext cx="2034474" cy="501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0" name="Equation" r:id="rId15" imgW="927000" imgH="228600" progId="Equation.DSMT4">
                  <p:embed/>
                </p:oleObj>
              </mc:Choice>
              <mc:Fallback>
                <p:oleObj name="Equation" r:id="rId15" imgW="927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81000" y="2228046"/>
                        <a:ext cx="2034474" cy="5016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544973"/>
              </p:ext>
            </p:extLst>
          </p:nvPr>
        </p:nvGraphicFramePr>
        <p:xfrm>
          <a:off x="350497" y="4181073"/>
          <a:ext cx="2402687" cy="733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1" name="Equation" r:id="rId17" imgW="749160" imgH="228600" progId="Equation.DSMT4">
                  <p:embed/>
                </p:oleObj>
              </mc:Choice>
              <mc:Fallback>
                <p:oleObj name="Equation" r:id="rId17" imgW="749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50497" y="4181073"/>
                        <a:ext cx="2402687" cy="7330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Freeform 32"/>
          <p:cNvSpPr/>
          <p:nvPr/>
        </p:nvSpPr>
        <p:spPr>
          <a:xfrm>
            <a:off x="1123218" y="2946400"/>
            <a:ext cx="2945566" cy="652722"/>
          </a:xfrm>
          <a:custGeom>
            <a:avLst/>
            <a:gdLst>
              <a:gd name="connsiteX0" fmla="*/ 2648682 w 2945566"/>
              <a:gd name="connsiteY0" fmla="*/ 330200 h 652722"/>
              <a:gd name="connsiteX1" fmla="*/ 2750282 w 2945566"/>
              <a:gd name="connsiteY1" fmla="*/ 596900 h 652722"/>
              <a:gd name="connsiteX2" fmla="*/ 400782 w 2945566"/>
              <a:gd name="connsiteY2" fmla="*/ 596900 h 652722"/>
              <a:gd name="connsiteX3" fmla="*/ 57882 w 2945566"/>
              <a:gd name="connsiteY3" fmla="*/ 0 h 65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5566" h="652722">
                <a:moveTo>
                  <a:pt x="2648682" y="330200"/>
                </a:moveTo>
                <a:cubicBezTo>
                  <a:pt x="2886807" y="441325"/>
                  <a:pt x="3124932" y="552450"/>
                  <a:pt x="2750282" y="596900"/>
                </a:cubicBezTo>
                <a:cubicBezTo>
                  <a:pt x="2375632" y="641350"/>
                  <a:pt x="849515" y="696383"/>
                  <a:pt x="400782" y="596900"/>
                </a:cubicBezTo>
                <a:cubicBezTo>
                  <a:pt x="-47951" y="497417"/>
                  <a:pt x="-47951" y="31750"/>
                  <a:pt x="57882" y="0"/>
                </a:cubicBezTo>
              </a:path>
            </a:pathLst>
          </a:cu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2806700" y="3232810"/>
            <a:ext cx="2236323" cy="1339744"/>
          </a:xfrm>
          <a:custGeom>
            <a:avLst/>
            <a:gdLst>
              <a:gd name="connsiteX0" fmla="*/ 1511300 w 2236323"/>
              <a:gd name="connsiteY0" fmla="*/ 18390 h 1339744"/>
              <a:gd name="connsiteX1" fmla="*/ 1651000 w 2236323"/>
              <a:gd name="connsiteY1" fmla="*/ 158090 h 1339744"/>
              <a:gd name="connsiteX2" fmla="*/ 2171700 w 2236323"/>
              <a:gd name="connsiteY2" fmla="*/ 1174090 h 1339744"/>
              <a:gd name="connsiteX3" fmla="*/ 0 w 2236323"/>
              <a:gd name="connsiteY3" fmla="*/ 1326490 h 13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6323" h="1339744">
                <a:moveTo>
                  <a:pt x="1511300" y="18390"/>
                </a:moveTo>
                <a:cubicBezTo>
                  <a:pt x="1526116" y="-8069"/>
                  <a:pt x="1540933" y="-34527"/>
                  <a:pt x="1651000" y="158090"/>
                </a:cubicBezTo>
                <a:cubicBezTo>
                  <a:pt x="1761067" y="350707"/>
                  <a:pt x="2446867" y="979357"/>
                  <a:pt x="2171700" y="1174090"/>
                </a:cubicBezTo>
                <a:cubicBezTo>
                  <a:pt x="1896533" y="1368823"/>
                  <a:pt x="948266" y="1347656"/>
                  <a:pt x="0" y="1326490"/>
                </a:cubicBezTo>
              </a:path>
            </a:pathLst>
          </a:custGeom>
          <a:ln w="5715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unched Tape 3"/>
          <p:cNvSpPr/>
          <p:nvPr/>
        </p:nvSpPr>
        <p:spPr>
          <a:xfrm flipH="1" flipV="1">
            <a:off x="3060707" y="1504950"/>
            <a:ext cx="3156856" cy="1770847"/>
          </a:xfrm>
          <a:prstGeom prst="flowChartPunchedTape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0800000" scaled="0"/>
            <a:tileRect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21393365">
            <a:off x="3175006" y="1820446"/>
            <a:ext cx="3042557" cy="1118128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0385"/>
                <a:gd name="adj2" fmla="val -2087"/>
              </a:avLst>
            </a:prstTxWarp>
            <a:spAutoFit/>
          </a:bodyPr>
          <a:lstStyle/>
          <a:p>
            <a:r>
              <a:rPr lang="en-US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LŨY THỪA CỦA MỘT SỐ HỮU TỈ</a:t>
            </a:r>
            <a:endParaRPr lang="en-US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59417" y="452976"/>
            <a:ext cx="1883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Lũy thừa của một thương</a:t>
            </a:r>
            <a:endParaRPr lang="en-US" sz="2000"/>
          </a:p>
        </p:txBody>
      </p:sp>
      <p:sp>
        <p:nvSpPr>
          <p:cNvPr id="36" name="TextBox 35"/>
          <p:cNvSpPr txBox="1"/>
          <p:nvPr/>
        </p:nvSpPr>
        <p:spPr>
          <a:xfrm>
            <a:off x="1676400" y="3235464"/>
            <a:ext cx="1883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Lũy thừa của một tích</a:t>
            </a:r>
            <a:endParaRPr lang="en-US" sz="2000"/>
          </a:p>
        </p:txBody>
      </p:sp>
      <p:sp>
        <p:nvSpPr>
          <p:cNvPr id="37" name="TextBox 36"/>
          <p:cNvSpPr txBox="1"/>
          <p:nvPr/>
        </p:nvSpPr>
        <p:spPr>
          <a:xfrm>
            <a:off x="3126981" y="4226064"/>
            <a:ext cx="1883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Lũy thừa của lũy thừa</a:t>
            </a:r>
            <a:endParaRPr lang="en-US" sz="2000"/>
          </a:p>
        </p:txBody>
      </p:sp>
      <p:sp>
        <p:nvSpPr>
          <p:cNvPr id="38" name="TextBox 37"/>
          <p:cNvSpPr txBox="1"/>
          <p:nvPr/>
        </p:nvSpPr>
        <p:spPr>
          <a:xfrm rot="21398493">
            <a:off x="5236262" y="270014"/>
            <a:ext cx="2256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Lũy thừa số mũ </a:t>
            </a:r>
          </a:p>
          <a:p>
            <a:r>
              <a:rPr lang="en-US" sz="2000" smtClean="0"/>
              <a:t>Tự nhiên</a:t>
            </a:r>
            <a:endParaRPr lang="en-US" sz="2000"/>
          </a:p>
        </p:txBody>
      </p:sp>
      <p:sp>
        <p:nvSpPr>
          <p:cNvPr id="39" name="TextBox 38"/>
          <p:cNvSpPr txBox="1"/>
          <p:nvPr/>
        </p:nvSpPr>
        <p:spPr>
          <a:xfrm>
            <a:off x="5638800" y="2997642"/>
            <a:ext cx="260828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smtClean="0">
                <a:ln>
                  <a:solidFill>
                    <a:srgbClr val="0000CC"/>
                  </a:solidFill>
                </a:ln>
              </a:rPr>
              <a:t>Tích thương </a:t>
            </a:r>
            <a:r>
              <a:rPr lang="en-US" sz="2000" smtClean="0"/>
              <a:t>hai lũy thừa cùng cơ số</a:t>
            </a:r>
            <a:endParaRPr lang="en-US" sz="2000"/>
          </a:p>
        </p:txBody>
      </p:sp>
      <p:sp>
        <p:nvSpPr>
          <p:cNvPr id="2" name="TextBox 1"/>
          <p:cNvSpPr txBox="1"/>
          <p:nvPr/>
        </p:nvSpPr>
        <p:spPr>
          <a:xfrm>
            <a:off x="1887153" y="1093426"/>
            <a:ext cx="7088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4400" baseline="30000" smtClean="0">
                <a:solidFill>
                  <a:schemeClr val="accent6">
                    <a:lumMod val="75000"/>
                  </a:schemeClr>
                </a:solidFill>
              </a:rPr>
              <a:t>n</a:t>
            </a:r>
            <a:endParaRPr lang="en-US" sz="4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94012" y="2074174"/>
            <a:ext cx="676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sz="4400" baseline="30000" smtClean="0">
                <a:solidFill>
                  <a:schemeClr val="accent6">
                    <a:lumMod val="75000"/>
                  </a:schemeClr>
                </a:solidFill>
              </a:rPr>
              <a:t>n</a:t>
            </a:r>
            <a:endParaRPr lang="en-US" sz="440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5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8815" y="298150"/>
            <a:ext cx="7036350" cy="7001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100" b="1" spc="38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học đến đây là kết thúc</a:t>
            </a:r>
          </a:p>
        </p:txBody>
      </p:sp>
      <p:sp>
        <p:nvSpPr>
          <p:cNvPr id="5" name="Rectangle 4"/>
          <p:cNvSpPr/>
          <p:nvPr/>
        </p:nvSpPr>
        <p:spPr>
          <a:xfrm>
            <a:off x="839930" y="1018459"/>
            <a:ext cx="6675545" cy="7001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100" b="1" spc="38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Chúc các bạn học thật tốt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275" y="1813724"/>
            <a:ext cx="6232925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2400" b="1" i="1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Tham gia nhóm Toán 7 - Thầy Luân qua link</a:t>
            </a:r>
            <a:endParaRPr lang="en-US" sz="2400" b="1" i="1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258709"/>
            <a:ext cx="2286000" cy="21431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0" y="2266950"/>
            <a:ext cx="4011355" cy="37702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https://zalo.me/g/eyvfgo169</a:t>
            </a:r>
            <a:endParaRPr lang="en-US" sz="2000" b="1" i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26874" y="2709393"/>
            <a:ext cx="2437206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b="1" i="1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Hoặc quét mã:</a:t>
            </a:r>
            <a:endParaRPr lang="en-US" b="1" i="1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2749746"/>
            <a:ext cx="2286000" cy="230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4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 bwMode="auto">
          <a:xfrm>
            <a:off x="152400" y="666750"/>
            <a:ext cx="8763000" cy="433965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400"/>
              </a:spcBef>
              <a:spcAft>
                <a:spcPts val="400"/>
              </a:spcAft>
              <a:tabLst>
                <a:tab pos="3924300" algn="l"/>
              </a:tabLst>
              <a:defRPr/>
            </a:pPr>
            <a:endParaRPr lang="en-US" sz="200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 fontAlgn="auto">
              <a:spcBef>
                <a:spcPts val="400"/>
              </a:spcBef>
              <a:spcAft>
                <a:spcPts val="400"/>
              </a:spcAft>
              <a:tabLst>
                <a:tab pos="3924300" algn="l"/>
              </a:tabLst>
              <a:defRPr/>
            </a:pPr>
            <a:r>
              <a:rPr lang="en-US" sz="2400" smtClean="0">
                <a:latin typeface="Times New Roman" pitchFamily="18" charset="0"/>
                <a:ea typeface="Times New Roman"/>
                <a:cs typeface="Times New Roman" pitchFamily="18" charset="0"/>
              </a:rPr>
              <a:t>Viết công thức triển khai lũy thừa: </a:t>
            </a:r>
            <a:endParaRPr lang="en-US" sz="240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 fontAlgn="auto">
              <a:spcBef>
                <a:spcPts val="400"/>
              </a:spcBef>
              <a:spcAft>
                <a:spcPts val="400"/>
              </a:spcAft>
              <a:tabLst>
                <a:tab pos="3924300" algn="l"/>
              </a:tabLst>
              <a:defRPr/>
            </a:pPr>
            <a:r>
              <a:rPr lang="en-US" sz="2400" b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</a:t>
            </a:r>
            <a:r>
              <a:rPr lang="en-US" b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</a:t>
            </a:r>
            <a:r>
              <a:rPr lang="en-US" b="1" baseline="3000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</a:t>
            </a:r>
            <a:r>
              <a:rPr lang="en-US" sz="240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 </a:t>
            </a:r>
            <a:r>
              <a:rPr lang="en-US" sz="240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...     </a:t>
            </a:r>
          </a:p>
          <a:p>
            <a:pPr algn="just" fontAlgn="auto">
              <a:spcBef>
                <a:spcPts val="400"/>
              </a:spcBef>
              <a:spcAft>
                <a:spcPts val="400"/>
              </a:spcAft>
              <a:tabLst>
                <a:tab pos="3924300" algn="l"/>
              </a:tabLst>
              <a:defRPr/>
            </a:pPr>
            <a:endParaRPr lang="en-US" sz="240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 fontAlgn="auto">
              <a:spcBef>
                <a:spcPts val="400"/>
              </a:spcBef>
              <a:spcAft>
                <a:spcPts val="400"/>
              </a:spcAft>
              <a:tabLst>
                <a:tab pos="3924300" algn="l"/>
              </a:tabLst>
              <a:defRPr/>
            </a:pPr>
            <a:endParaRPr lang="en-US" sz="240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 fontAlgn="auto">
              <a:spcBef>
                <a:spcPts val="400"/>
              </a:spcBef>
              <a:spcAft>
                <a:spcPts val="400"/>
              </a:spcAft>
              <a:tabLst>
                <a:tab pos="3924300" algn="l"/>
              </a:tabLst>
              <a:defRPr/>
            </a:pPr>
            <a:r>
              <a:rPr lang="en-US" sz="2400" smtClean="0">
                <a:latin typeface="Times New Roman" pitchFamily="18" charset="0"/>
                <a:ea typeface="Times New Roman"/>
                <a:cs typeface="Times New Roman" pitchFamily="18" charset="0"/>
              </a:rPr>
              <a:t>        </a:t>
            </a:r>
            <a:endParaRPr lang="en-US" sz="240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 fontAlgn="auto">
              <a:spcBef>
                <a:spcPts val="400"/>
              </a:spcBef>
              <a:spcAft>
                <a:spcPts val="400"/>
              </a:spcAft>
              <a:tabLst>
                <a:tab pos="3924300" algn="l"/>
              </a:tabLst>
              <a:defRPr/>
            </a:pPr>
            <a:r>
              <a:rPr lang="en-US" sz="2400"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endParaRPr lang="en-US" sz="240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 fontAlgn="auto">
              <a:spcBef>
                <a:spcPts val="400"/>
              </a:spcBef>
              <a:spcAft>
                <a:spcPts val="400"/>
              </a:spcAft>
              <a:tabLst>
                <a:tab pos="3924300" algn="l"/>
              </a:tabLst>
              <a:defRPr/>
            </a:pPr>
            <a:endParaRPr lang="en-US" sz="2400" baseline="3000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 fontAlgn="auto">
              <a:spcBef>
                <a:spcPts val="400"/>
              </a:spcBef>
              <a:spcAft>
                <a:spcPts val="400"/>
              </a:spcAft>
              <a:tabLst>
                <a:tab pos="3924300" algn="l"/>
              </a:tabLst>
              <a:defRPr/>
            </a:pPr>
            <a:endParaRPr lang="en-US" sz="2400" baseline="3000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 fontAlgn="auto">
              <a:spcBef>
                <a:spcPts val="400"/>
              </a:spcBef>
              <a:spcAft>
                <a:spcPts val="400"/>
              </a:spcAft>
              <a:tabLst>
                <a:tab pos="3924300" algn="l"/>
              </a:tabLst>
              <a:defRPr/>
            </a:pPr>
            <a:endParaRPr lang="en-US" sz="2400" baseline="3000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201215"/>
              </p:ext>
            </p:extLst>
          </p:nvPr>
        </p:nvGraphicFramePr>
        <p:xfrm>
          <a:off x="4503738" y="1603722"/>
          <a:ext cx="3421062" cy="422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3" imgW="1854000" imgH="266400" progId="Equation.DSMT4">
                  <p:embed/>
                </p:oleObj>
              </mc:Choice>
              <mc:Fallback>
                <p:oleObj name="Equation" r:id="rId3" imgW="1854000" imgH="266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3738" y="1603722"/>
                        <a:ext cx="3421062" cy="42281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7557" y="99080"/>
            <a:ext cx="270138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Nhắc lại bài cũ</a:t>
            </a:r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150495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00CC"/>
                </a:solidFill>
              </a:rPr>
              <a:t>a.a.a.a....a  </a:t>
            </a:r>
            <a:r>
              <a:rPr lang="en-US" sz="2000" smtClean="0"/>
              <a:t>(n thừa số a)</a:t>
            </a:r>
            <a:endParaRPr lang="en-US" sz="2000"/>
          </a:p>
        </p:txBody>
      </p:sp>
      <p:sp>
        <p:nvSpPr>
          <p:cNvPr id="6" name="TextBox 5"/>
          <p:cNvSpPr txBox="1"/>
          <p:nvPr/>
        </p:nvSpPr>
        <p:spPr>
          <a:xfrm>
            <a:off x="2133600" y="2952750"/>
            <a:ext cx="17556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>
                <a:solidFill>
                  <a:srgbClr val="FF0000"/>
                </a:solidFill>
              </a:rPr>
              <a:t>3.3</a:t>
            </a:r>
            <a:r>
              <a:rPr lang="en-US" sz="2200" smtClean="0"/>
              <a:t>.3.</a:t>
            </a:r>
            <a:r>
              <a:rPr lang="en-US" sz="2200" smtClean="0">
                <a:solidFill>
                  <a:srgbClr val="0000CC"/>
                </a:solidFill>
              </a:rPr>
              <a:t>3.3.3.3</a:t>
            </a:r>
            <a:endParaRPr lang="en-US" sz="2200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2634" y="2952750"/>
            <a:ext cx="1970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itchFamily="18" charset="0"/>
                <a:ea typeface="Times New Roman"/>
                <a:cs typeface="Times New Roman" pitchFamily="18" charset="0"/>
              </a:rPr>
              <a:t>a) </a:t>
            </a:r>
            <a:r>
              <a:rPr lang="en-US" sz="2400" smtClean="0"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en-US" sz="2200" smtClean="0">
                <a:solidFill>
                  <a:srgbClr val="FF0000"/>
                </a:solidFill>
              </a:rPr>
              <a:t>3</a:t>
            </a:r>
            <a:r>
              <a:rPr lang="en-US" sz="2200" baseline="30000" smtClean="0">
                <a:solidFill>
                  <a:srgbClr val="FF0000"/>
                </a:solidFill>
              </a:rPr>
              <a:t>2</a:t>
            </a:r>
            <a:r>
              <a:rPr lang="en-US" sz="2200" smtClean="0"/>
              <a:t>.3.</a:t>
            </a:r>
            <a:r>
              <a:rPr lang="en-US" sz="2200" smtClean="0">
                <a:solidFill>
                  <a:srgbClr val="0000CC"/>
                </a:solidFill>
              </a:rPr>
              <a:t>3</a:t>
            </a:r>
            <a:r>
              <a:rPr lang="en-US" sz="2200" baseline="30000" smtClean="0">
                <a:solidFill>
                  <a:srgbClr val="0000CC"/>
                </a:solidFill>
              </a:rPr>
              <a:t>4</a:t>
            </a:r>
            <a:r>
              <a:rPr lang="en-US" sz="2200" smtClean="0">
                <a:solidFill>
                  <a:srgbClr val="0000CC"/>
                </a:solidFill>
              </a:rPr>
              <a:t> </a:t>
            </a:r>
            <a:r>
              <a:rPr lang="en-US" sz="2200" smtClean="0"/>
              <a:t>=...</a:t>
            </a:r>
            <a:endParaRPr lang="en-US" sz="2200">
              <a:solidFill>
                <a:srgbClr val="0000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2952750"/>
            <a:ext cx="2076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itchFamily="18" charset="0"/>
                <a:ea typeface="Times New Roman"/>
                <a:cs typeface="Times New Roman" pitchFamily="18" charset="0"/>
              </a:rPr>
              <a:t>a) </a:t>
            </a:r>
            <a:r>
              <a:rPr lang="en-US" sz="2400" smtClean="0"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en-US" sz="2200" smtClean="0"/>
              <a:t>3</a:t>
            </a:r>
            <a:r>
              <a:rPr lang="en-US" sz="2200" baseline="30000" smtClean="0"/>
              <a:t>2</a:t>
            </a:r>
            <a:r>
              <a:rPr lang="en-US" sz="2200" smtClean="0"/>
              <a:t>.3.3</a:t>
            </a:r>
            <a:r>
              <a:rPr lang="en-US" sz="2200" baseline="30000" smtClean="0"/>
              <a:t>4  </a:t>
            </a:r>
            <a:r>
              <a:rPr lang="en-US" sz="2200" smtClean="0"/>
              <a:t>=....</a:t>
            </a:r>
            <a:endParaRPr lang="en-US" sz="2200"/>
          </a:p>
        </p:txBody>
      </p:sp>
      <p:sp>
        <p:nvSpPr>
          <p:cNvPr id="7" name="TextBox 6"/>
          <p:cNvSpPr txBox="1"/>
          <p:nvPr/>
        </p:nvSpPr>
        <p:spPr>
          <a:xfrm>
            <a:off x="362634" y="1885950"/>
            <a:ext cx="5297540" cy="10567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fontAlgn="auto">
              <a:spcBef>
                <a:spcPts val="400"/>
              </a:spcBef>
              <a:spcAft>
                <a:spcPts val="400"/>
              </a:spcAft>
              <a:buFontTx/>
              <a:buChar char="-"/>
              <a:tabLst>
                <a:tab pos="3924300" algn="l"/>
              </a:tabLst>
              <a:defRPr/>
            </a:pPr>
            <a:r>
              <a:rPr lang="en-US">
                <a:latin typeface="Times New Roman" pitchFamily="18" charset="0"/>
                <a:ea typeface="Times New Roman"/>
                <a:cs typeface="Times New Roman" pitchFamily="18" charset="0"/>
              </a:rPr>
              <a:t> Áp dụng: </a:t>
            </a:r>
          </a:p>
          <a:p>
            <a:pPr algn="just" fontAlgn="auto">
              <a:spcBef>
                <a:spcPts val="400"/>
              </a:spcBef>
              <a:spcAft>
                <a:spcPts val="400"/>
              </a:spcAft>
              <a:tabLst>
                <a:tab pos="3924300" algn="l"/>
              </a:tabLst>
              <a:defRPr/>
            </a:pPr>
            <a:r>
              <a:rPr lang="en-US" sz="240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ea typeface="Times New Roman"/>
                <a:cs typeface="Times New Roman" pitchFamily="18" charset="0"/>
              </a:rPr>
              <a:t>Viết các số sau dưới dạng lũy thừa.</a:t>
            </a:r>
          </a:p>
        </p:txBody>
      </p:sp>
      <p:sp>
        <p:nvSpPr>
          <p:cNvPr id="8" name="Left Brace 7"/>
          <p:cNvSpPr/>
          <p:nvPr/>
        </p:nvSpPr>
        <p:spPr>
          <a:xfrm rot="16200000">
            <a:off x="2867867" y="2646529"/>
            <a:ext cx="254913" cy="14769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13937" y="3434379"/>
            <a:ext cx="1394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7 chữ số 3</a:t>
            </a:r>
            <a:endParaRPr lang="en-US" sz="2000"/>
          </a:p>
        </p:txBody>
      </p:sp>
      <p:sp>
        <p:nvSpPr>
          <p:cNvPr id="20" name="TextBox 19"/>
          <p:cNvSpPr txBox="1"/>
          <p:nvPr/>
        </p:nvSpPr>
        <p:spPr>
          <a:xfrm>
            <a:off x="3784600" y="2978150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= 3</a:t>
            </a:r>
            <a:r>
              <a:rPr lang="en-US" sz="2400" baseline="30000" smtClean="0"/>
              <a:t>7</a:t>
            </a:r>
            <a:endParaRPr lang="en-US" sz="2400"/>
          </a:p>
        </p:txBody>
      </p:sp>
      <p:sp>
        <p:nvSpPr>
          <p:cNvPr id="21" name="TextBox 20"/>
          <p:cNvSpPr txBox="1"/>
          <p:nvPr/>
        </p:nvSpPr>
        <p:spPr>
          <a:xfrm>
            <a:off x="374282" y="4019550"/>
            <a:ext cx="1946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b)  5</a:t>
            </a:r>
            <a:r>
              <a:rPr lang="en-US" sz="2400" baseline="30000" smtClean="0"/>
              <a:t>4</a:t>
            </a:r>
            <a:r>
              <a:rPr lang="en-US" sz="2400" smtClean="0"/>
              <a:t>.5</a:t>
            </a:r>
            <a:r>
              <a:rPr lang="en-US" sz="2400" baseline="30000" smtClean="0"/>
              <a:t>5 </a:t>
            </a:r>
            <a:r>
              <a:rPr lang="en-US" sz="2400" smtClean="0"/>
              <a:t>=.....</a:t>
            </a:r>
            <a:endParaRPr lang="en-US" sz="2400"/>
          </a:p>
        </p:txBody>
      </p:sp>
      <p:sp>
        <p:nvSpPr>
          <p:cNvPr id="22" name="TextBox 21"/>
          <p:cNvSpPr txBox="1"/>
          <p:nvPr/>
        </p:nvSpPr>
        <p:spPr>
          <a:xfrm>
            <a:off x="393700" y="4021782"/>
            <a:ext cx="1946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b)  </a:t>
            </a:r>
            <a:r>
              <a:rPr lang="en-US" sz="2400" smtClean="0">
                <a:solidFill>
                  <a:srgbClr val="0000CC"/>
                </a:solidFill>
              </a:rPr>
              <a:t>5</a:t>
            </a:r>
            <a:r>
              <a:rPr lang="en-US" sz="2400" baseline="30000" smtClean="0">
                <a:solidFill>
                  <a:srgbClr val="0000CC"/>
                </a:solidFill>
              </a:rPr>
              <a:t>4</a:t>
            </a:r>
            <a:r>
              <a:rPr lang="en-US" sz="2400" smtClean="0"/>
              <a:t>.</a:t>
            </a:r>
            <a:r>
              <a:rPr lang="en-US" sz="2400" smtClean="0">
                <a:solidFill>
                  <a:srgbClr val="FF0000"/>
                </a:solidFill>
              </a:rPr>
              <a:t>5</a:t>
            </a:r>
            <a:r>
              <a:rPr lang="en-US" sz="2400" baseline="30000" smtClean="0">
                <a:solidFill>
                  <a:srgbClr val="FF0000"/>
                </a:solidFill>
              </a:rPr>
              <a:t>5</a:t>
            </a:r>
            <a:r>
              <a:rPr lang="en-US" sz="2400" baseline="30000" smtClean="0"/>
              <a:t> </a:t>
            </a:r>
            <a:r>
              <a:rPr lang="en-US" sz="2400" smtClean="0"/>
              <a:t>=.....</a:t>
            </a:r>
            <a:endParaRPr lang="en-US" sz="2400"/>
          </a:p>
        </p:txBody>
      </p:sp>
      <p:sp>
        <p:nvSpPr>
          <p:cNvPr id="23" name="TextBox 22"/>
          <p:cNvSpPr txBox="1"/>
          <p:nvPr/>
        </p:nvSpPr>
        <p:spPr>
          <a:xfrm>
            <a:off x="1804452" y="3999586"/>
            <a:ext cx="22268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>
                <a:solidFill>
                  <a:srgbClr val="0000CC"/>
                </a:solidFill>
              </a:rPr>
              <a:t>5.5.5.5.</a:t>
            </a:r>
            <a:r>
              <a:rPr lang="en-US" sz="2200" smtClean="0">
                <a:solidFill>
                  <a:srgbClr val="FF0000"/>
                </a:solidFill>
              </a:rPr>
              <a:t>5.5.5.5.5</a:t>
            </a:r>
            <a:endParaRPr lang="en-US" sz="2200">
              <a:solidFill>
                <a:srgbClr val="0000CC"/>
              </a:solidFill>
            </a:endParaRPr>
          </a:p>
        </p:txBody>
      </p:sp>
      <p:sp>
        <p:nvSpPr>
          <p:cNvPr id="24" name="Left Brace 23"/>
          <p:cNvSpPr/>
          <p:nvPr/>
        </p:nvSpPr>
        <p:spPr>
          <a:xfrm rot="16200000">
            <a:off x="2804621" y="3427463"/>
            <a:ext cx="182266" cy="196151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984789" y="4481215"/>
            <a:ext cx="1394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9</a:t>
            </a:r>
            <a:r>
              <a:rPr lang="en-US" sz="2000" smtClean="0"/>
              <a:t> chữ số 5</a:t>
            </a:r>
            <a:endParaRPr lang="en-US" sz="2000"/>
          </a:p>
        </p:txBody>
      </p:sp>
      <p:sp>
        <p:nvSpPr>
          <p:cNvPr id="26" name="TextBox 25"/>
          <p:cNvSpPr txBox="1"/>
          <p:nvPr/>
        </p:nvSpPr>
        <p:spPr>
          <a:xfrm>
            <a:off x="3913704" y="4024986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= 5</a:t>
            </a:r>
            <a:r>
              <a:rPr lang="en-US" sz="2400" baseline="30000" smtClean="0"/>
              <a:t>9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/>
      <p:bldP spid="16" grpId="0"/>
      <p:bldP spid="16" grpId="1"/>
      <p:bldP spid="7" grpId="0"/>
      <p:bldP spid="8" grpId="0" animBg="1"/>
      <p:bldP spid="10" grpId="0"/>
      <p:bldP spid="20" grpId="0"/>
      <p:bldP spid="21" grpId="0"/>
      <p:bldP spid="21" grpId="1"/>
      <p:bldP spid="22" grpId="0"/>
      <p:bldP spid="23" grpId="0"/>
      <p:bldP spid="24" grpId="0" animBg="1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 bwMode="auto">
          <a:xfrm>
            <a:off x="215900" y="971550"/>
            <a:ext cx="8686800" cy="4029308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2400" smtClean="0">
                <a:latin typeface=".VnTime"/>
                <a:ea typeface="Times New Roman"/>
                <a:cs typeface="Times New Roman"/>
              </a:rPr>
              <a:t>- </a:t>
            </a:r>
            <a:r>
              <a:rPr lang="en-US" sz="2400">
                <a:latin typeface=".VnTime"/>
                <a:ea typeface="Times New Roman"/>
                <a:cs typeface="Times New Roman"/>
              </a:rPr>
              <a:t>ViÕt c«ng thøc tÝnh: </a:t>
            </a:r>
            <a:endParaRPr lang="en-US" sz="2400">
              <a:latin typeface=".VnCentury Schoolbook"/>
              <a:ea typeface="Times New Roman"/>
              <a:cs typeface="Times New Roman"/>
            </a:endParaRPr>
          </a:p>
          <a:p>
            <a:pPr algn="just" fontAlgn="auto"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2400">
                <a:solidFill>
                  <a:srgbClr val="0000CC"/>
                </a:solidFill>
                <a:latin typeface=".VnTime"/>
                <a:ea typeface="Times New Roman"/>
                <a:cs typeface="Times New Roman"/>
              </a:rPr>
              <a:t>   </a:t>
            </a:r>
            <a:r>
              <a:rPr lang="en-US" sz="2400" b="1">
                <a:solidFill>
                  <a:srgbClr val="0000CC"/>
                </a:solidFill>
                <a:latin typeface=".VnTime"/>
                <a:ea typeface="Times New Roman"/>
                <a:cs typeface="Times New Roman"/>
              </a:rPr>
              <a:t> </a:t>
            </a:r>
            <a:r>
              <a:rPr lang="en-US" sz="2400" b="1" smtClean="0">
                <a:solidFill>
                  <a:srgbClr val="0000CC"/>
                </a:solidFill>
                <a:latin typeface=".VnTime"/>
                <a:ea typeface="Times New Roman"/>
                <a:cs typeface="Times New Roman"/>
              </a:rPr>
              <a:t>       </a:t>
            </a:r>
            <a:r>
              <a:rPr lang="en-US" sz="2400" smtClean="0">
                <a:solidFill>
                  <a:srgbClr val="0000CC"/>
                </a:solidFill>
                <a:latin typeface=".VnTime"/>
                <a:ea typeface="Times New Roman"/>
                <a:cs typeface="Times New Roman"/>
              </a:rPr>
              <a:t>    = </a:t>
            </a:r>
            <a:r>
              <a:rPr lang="en-US" sz="2400">
                <a:solidFill>
                  <a:srgbClr val="0000CC"/>
                </a:solidFill>
                <a:latin typeface=".VnTime"/>
                <a:ea typeface="Times New Roman"/>
                <a:cs typeface="Times New Roman"/>
              </a:rPr>
              <a:t>... </a:t>
            </a:r>
          </a:p>
          <a:p>
            <a:pPr algn="just" fontAlgn="auto"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2400" smtClean="0">
                <a:latin typeface=".VnTime"/>
                <a:ea typeface="Times New Roman"/>
                <a:cs typeface="Times New Roman"/>
              </a:rPr>
              <a:t>              </a:t>
            </a:r>
            <a:r>
              <a:rPr lang="en-US" sz="2400" smtClean="0">
                <a:solidFill>
                  <a:srgbClr val="0000CC"/>
                </a:solidFill>
                <a:latin typeface=".VnTime"/>
                <a:ea typeface="Times New Roman"/>
                <a:cs typeface="Times New Roman"/>
              </a:rPr>
              <a:t> </a:t>
            </a:r>
            <a:r>
              <a:rPr lang="en-US" sz="2400">
                <a:solidFill>
                  <a:srgbClr val="0000CC"/>
                </a:solidFill>
                <a:latin typeface=".VnTime"/>
                <a:ea typeface="Times New Roman"/>
                <a:cs typeface="Times New Roman"/>
              </a:rPr>
              <a:t>= ... </a:t>
            </a:r>
          </a:p>
          <a:p>
            <a:pPr algn="just" fontAlgn="auto">
              <a:spcBef>
                <a:spcPts val="400"/>
              </a:spcBef>
              <a:spcAft>
                <a:spcPts val="400"/>
              </a:spcAft>
              <a:defRPr/>
            </a:pPr>
            <a:endParaRPr lang="en-US" sz="1050">
              <a:latin typeface=".VnCentury Schoolbook"/>
              <a:ea typeface="Times New Roman"/>
              <a:cs typeface="Times New Roman"/>
            </a:endParaRPr>
          </a:p>
          <a:p>
            <a:pPr algn="just" fontAlgn="auto"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2400">
                <a:latin typeface=".VnTime"/>
                <a:ea typeface="Times New Roman"/>
                <a:cs typeface="Times New Roman"/>
              </a:rPr>
              <a:t>- </a:t>
            </a:r>
            <a:r>
              <a:rPr lang="en-US" sz="2400">
                <a:latin typeface=".VnTimeH"/>
                <a:ea typeface="Times New Roman"/>
                <a:cs typeface="Times New Roman"/>
              </a:rPr>
              <a:t>¸</a:t>
            </a:r>
            <a:r>
              <a:rPr lang="en-US" sz="2400">
                <a:latin typeface=".VnTime"/>
                <a:ea typeface="Times New Roman"/>
                <a:cs typeface="Times New Roman"/>
              </a:rPr>
              <a:t>p dông tÝnh:          </a:t>
            </a:r>
            <a:endParaRPr lang="en-US" sz="2400">
              <a:latin typeface=".VnCentury Schoolbook"/>
              <a:ea typeface="Times New Roman"/>
              <a:cs typeface="Times New Roman"/>
            </a:endParaRPr>
          </a:p>
          <a:p>
            <a:pPr algn="just" fontAlgn="auto">
              <a:spcBef>
                <a:spcPts val="400"/>
              </a:spcBef>
              <a:spcAft>
                <a:spcPts val="400"/>
              </a:spcAft>
              <a:defRPr/>
            </a:pPr>
            <a:r>
              <a:rPr lang="en-US">
                <a:latin typeface=".VnTime"/>
                <a:ea typeface="Times New Roman"/>
                <a:cs typeface="Times New Roman"/>
              </a:rPr>
              <a:t>  a) 2</a:t>
            </a:r>
            <a:r>
              <a:rPr lang="en-US" baseline="30000">
                <a:latin typeface=".VnTime"/>
                <a:ea typeface="Times New Roman"/>
                <a:cs typeface="Times New Roman"/>
              </a:rPr>
              <a:t>7</a:t>
            </a:r>
            <a:r>
              <a:rPr lang="en-US">
                <a:latin typeface=".VnTime"/>
                <a:ea typeface="Times New Roman"/>
                <a:cs typeface="Times New Roman"/>
              </a:rPr>
              <a:t>:2</a:t>
            </a:r>
            <a:r>
              <a:rPr lang="en-US" baseline="30000">
                <a:latin typeface=".VnTime"/>
                <a:ea typeface="Times New Roman"/>
                <a:cs typeface="Times New Roman"/>
              </a:rPr>
              <a:t>5</a:t>
            </a:r>
            <a:r>
              <a:rPr lang="en-US">
                <a:latin typeface=".VnTime"/>
                <a:ea typeface="Times New Roman"/>
                <a:cs typeface="Times New Roman"/>
              </a:rPr>
              <a:t> = ...   </a:t>
            </a:r>
            <a:r>
              <a:rPr lang="en-US" smtClean="0">
                <a:latin typeface=".VnTime"/>
                <a:ea typeface="Times New Roman"/>
                <a:cs typeface="Times New Roman"/>
              </a:rPr>
              <a:t>			 d)  3</a:t>
            </a:r>
            <a:r>
              <a:rPr lang="en-US" baseline="30000" smtClean="0">
                <a:latin typeface=".VnTime"/>
                <a:ea typeface="Times New Roman"/>
                <a:cs typeface="Times New Roman"/>
              </a:rPr>
              <a:t>2</a:t>
            </a:r>
            <a:r>
              <a:rPr lang="en-US" smtClean="0">
                <a:latin typeface=".VnTime"/>
                <a:ea typeface="Times New Roman"/>
                <a:cs typeface="Times New Roman"/>
              </a:rPr>
              <a:t>.3</a:t>
            </a:r>
            <a:r>
              <a:rPr lang="en-US" baseline="30000" smtClean="0">
                <a:latin typeface=".VnTime"/>
                <a:ea typeface="Times New Roman"/>
                <a:cs typeface="Times New Roman"/>
              </a:rPr>
              <a:t>4 </a:t>
            </a:r>
            <a:r>
              <a:rPr lang="en-US" smtClean="0">
                <a:latin typeface=".VnTime"/>
                <a:ea typeface="Times New Roman"/>
                <a:cs typeface="Times New Roman"/>
              </a:rPr>
              <a:t>=....      </a:t>
            </a:r>
            <a:endParaRPr lang="en-US">
              <a:latin typeface=".VnTime"/>
              <a:ea typeface="Times New Roman"/>
              <a:cs typeface="Times New Roman"/>
            </a:endParaRPr>
          </a:p>
          <a:p>
            <a:pPr algn="just" fontAlgn="auto">
              <a:spcBef>
                <a:spcPts val="400"/>
              </a:spcBef>
              <a:spcAft>
                <a:spcPts val="400"/>
              </a:spcAft>
              <a:defRPr/>
            </a:pPr>
            <a:r>
              <a:rPr lang="en-US">
                <a:latin typeface=".VnTime"/>
                <a:ea typeface="Times New Roman"/>
                <a:cs typeface="Times New Roman"/>
              </a:rPr>
              <a:t>  b) a</a:t>
            </a:r>
            <a:r>
              <a:rPr lang="en-US" baseline="30000">
                <a:latin typeface=".VnTime"/>
                <a:ea typeface="Times New Roman"/>
                <a:cs typeface="Times New Roman"/>
              </a:rPr>
              <a:t>5</a:t>
            </a:r>
            <a:r>
              <a:rPr lang="en-US">
                <a:latin typeface=".VnTime"/>
                <a:ea typeface="Times New Roman"/>
                <a:cs typeface="Times New Roman"/>
              </a:rPr>
              <a:t>:a</a:t>
            </a:r>
            <a:r>
              <a:rPr lang="en-US" baseline="30000">
                <a:latin typeface=".VnTime"/>
                <a:ea typeface="Times New Roman"/>
                <a:cs typeface="Times New Roman"/>
              </a:rPr>
              <a:t>4</a:t>
            </a:r>
            <a:r>
              <a:rPr lang="en-US">
                <a:latin typeface=".VnTime"/>
                <a:ea typeface="Times New Roman"/>
                <a:cs typeface="Times New Roman"/>
              </a:rPr>
              <a:t> = ...           		 </a:t>
            </a:r>
            <a:r>
              <a:rPr lang="en-US" smtClean="0">
                <a:latin typeface=".VnTime"/>
                <a:ea typeface="Times New Roman"/>
                <a:cs typeface="Times New Roman"/>
              </a:rPr>
              <a:t>e)  b</a:t>
            </a:r>
            <a:r>
              <a:rPr lang="en-US" baseline="30000" smtClean="0">
                <a:latin typeface=".VnTime"/>
                <a:ea typeface="Times New Roman"/>
                <a:cs typeface="Times New Roman"/>
              </a:rPr>
              <a:t>1</a:t>
            </a:r>
            <a:r>
              <a:rPr lang="en-US" smtClean="0">
                <a:latin typeface=".VnTime"/>
                <a:ea typeface="Times New Roman"/>
                <a:cs typeface="Times New Roman"/>
              </a:rPr>
              <a:t>.b</a:t>
            </a:r>
            <a:r>
              <a:rPr lang="en-US" baseline="30000" smtClean="0">
                <a:latin typeface=".VnTime"/>
                <a:ea typeface="Times New Roman"/>
                <a:cs typeface="Times New Roman"/>
              </a:rPr>
              <a:t>4 </a:t>
            </a:r>
            <a:r>
              <a:rPr lang="en-US">
                <a:latin typeface=".VnTime"/>
                <a:ea typeface="Times New Roman"/>
                <a:cs typeface="Times New Roman"/>
              </a:rPr>
              <a:t>=.... </a:t>
            </a:r>
          </a:p>
          <a:p>
            <a:pPr algn="just" fontAlgn="auto">
              <a:spcBef>
                <a:spcPts val="400"/>
              </a:spcBef>
              <a:spcAft>
                <a:spcPts val="400"/>
              </a:spcAft>
              <a:defRPr/>
            </a:pPr>
            <a:r>
              <a:rPr lang="en-US">
                <a:latin typeface=".VnTime"/>
                <a:ea typeface="Times New Roman"/>
                <a:cs typeface="Times New Roman"/>
              </a:rPr>
              <a:t>  c) 4</a:t>
            </a:r>
            <a:r>
              <a:rPr lang="en-US" baseline="30000">
                <a:latin typeface=".VnTime"/>
                <a:ea typeface="Times New Roman"/>
                <a:cs typeface="Times New Roman"/>
              </a:rPr>
              <a:t>7</a:t>
            </a:r>
            <a:r>
              <a:rPr lang="en-US">
                <a:latin typeface=".VnTime"/>
                <a:ea typeface="Times New Roman"/>
                <a:cs typeface="Times New Roman"/>
              </a:rPr>
              <a:t>:4</a:t>
            </a:r>
            <a:r>
              <a:rPr lang="en-US" baseline="30000">
                <a:latin typeface=".VnTime"/>
                <a:ea typeface="Times New Roman"/>
                <a:cs typeface="Times New Roman"/>
              </a:rPr>
              <a:t>7</a:t>
            </a:r>
            <a:r>
              <a:rPr lang="en-US">
                <a:latin typeface=".VnTime"/>
                <a:ea typeface="Times New Roman"/>
                <a:cs typeface="Times New Roman"/>
              </a:rPr>
              <a:t> = ...			 </a:t>
            </a:r>
            <a:r>
              <a:rPr lang="en-US" smtClean="0">
                <a:latin typeface=".VnTime"/>
                <a:ea typeface="Times New Roman"/>
                <a:cs typeface="Times New Roman"/>
              </a:rPr>
              <a:t>f)  6</a:t>
            </a:r>
            <a:r>
              <a:rPr lang="en-US" baseline="30000" smtClean="0">
                <a:latin typeface=".VnTime"/>
                <a:ea typeface="Times New Roman"/>
                <a:cs typeface="Times New Roman"/>
              </a:rPr>
              <a:t>3</a:t>
            </a:r>
            <a:r>
              <a:rPr lang="en-US" smtClean="0">
                <a:latin typeface=".VnTime"/>
                <a:ea typeface="Times New Roman"/>
                <a:cs typeface="Times New Roman"/>
              </a:rPr>
              <a:t>.6</a:t>
            </a:r>
            <a:r>
              <a:rPr lang="en-US" baseline="30000" smtClean="0">
                <a:latin typeface=".VnTime"/>
                <a:ea typeface="Times New Roman"/>
                <a:cs typeface="Times New Roman"/>
              </a:rPr>
              <a:t>5</a:t>
            </a:r>
            <a:r>
              <a:rPr lang="en-US" smtClean="0">
                <a:latin typeface=".VnTime"/>
                <a:ea typeface="Times New Roman"/>
                <a:cs typeface="Times New Roman"/>
              </a:rPr>
              <a:t>=.... </a:t>
            </a:r>
            <a:endParaRPr lang="en-US">
              <a:latin typeface=".VnTime"/>
              <a:ea typeface="Times New Roman"/>
              <a:cs typeface="Times New Roman"/>
            </a:endParaRPr>
          </a:p>
          <a:p>
            <a:pPr algn="just" fontAlgn="auto">
              <a:spcBef>
                <a:spcPts val="400"/>
              </a:spcBef>
              <a:spcAft>
                <a:spcPts val="400"/>
              </a:spcAft>
              <a:defRPr/>
            </a:pPr>
            <a:endParaRPr lang="en-US" sz="120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532854"/>
              </p:ext>
            </p:extLst>
          </p:nvPr>
        </p:nvGraphicFramePr>
        <p:xfrm>
          <a:off x="3126509" y="1450445"/>
          <a:ext cx="1750291" cy="361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7" name="Equation" r:id="rId3" imgW="1612800" imgH="266400" progId="Equation.DSMT4">
                  <p:embed/>
                </p:oleObj>
              </mc:Choice>
              <mc:Fallback>
                <p:oleObj name="Equation" r:id="rId3" imgW="16128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6509" y="1450445"/>
                        <a:ext cx="1750291" cy="36176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540125"/>
              </p:ext>
            </p:extLst>
          </p:nvPr>
        </p:nvGraphicFramePr>
        <p:xfrm>
          <a:off x="2860964" y="1964606"/>
          <a:ext cx="3158836" cy="323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8" name="Equation" r:id="rId5" imgW="2781000" imgH="266400" progId="Equation.DSMT4">
                  <p:embed/>
                </p:oleObj>
              </mc:Choice>
              <mc:Fallback>
                <p:oleObj name="Equation" r:id="rId5" imgW="27810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0964" y="1964606"/>
                        <a:ext cx="3158836" cy="32357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0700" y="1355006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CC"/>
                </a:solidFill>
              </a:rPr>
              <a:t>a</a:t>
            </a:r>
            <a:r>
              <a:rPr lang="en-US" baseline="30000" smtClean="0">
                <a:solidFill>
                  <a:srgbClr val="0000CC"/>
                </a:solidFill>
              </a:rPr>
              <a:t>m+n</a:t>
            </a:r>
            <a:endParaRPr lang="en-US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1355006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CC"/>
                </a:solidFill>
              </a:rPr>
              <a:t>a</a:t>
            </a:r>
            <a:r>
              <a:rPr lang="en-US" baseline="30000" smtClean="0">
                <a:solidFill>
                  <a:srgbClr val="0000CC"/>
                </a:solidFill>
              </a:rPr>
              <a:t>m</a:t>
            </a:r>
            <a:r>
              <a:rPr lang="en-US" smtClean="0">
                <a:solidFill>
                  <a:srgbClr val="0000CC"/>
                </a:solidFill>
              </a:rPr>
              <a:t>.a</a:t>
            </a:r>
            <a:r>
              <a:rPr lang="en-US" baseline="30000" smtClean="0">
                <a:solidFill>
                  <a:srgbClr val="0000CC"/>
                </a:solidFill>
              </a:rPr>
              <a:t>n</a:t>
            </a:r>
            <a:endParaRPr lang="en-US">
              <a:solidFill>
                <a:srgbClr val="00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878226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CC"/>
                </a:solidFill>
              </a:rPr>
              <a:t>a</a:t>
            </a:r>
            <a:r>
              <a:rPr lang="en-US" baseline="30000" smtClean="0">
                <a:solidFill>
                  <a:srgbClr val="0000CC"/>
                </a:solidFill>
              </a:rPr>
              <a:t>m</a:t>
            </a:r>
            <a:r>
              <a:rPr lang="en-US">
                <a:solidFill>
                  <a:srgbClr val="0000CC"/>
                </a:solidFill>
              </a:rPr>
              <a:t>:</a:t>
            </a:r>
            <a:r>
              <a:rPr lang="en-US" smtClean="0">
                <a:solidFill>
                  <a:srgbClr val="0000CC"/>
                </a:solidFill>
              </a:rPr>
              <a:t>a</a:t>
            </a:r>
            <a:r>
              <a:rPr lang="en-US" baseline="30000" smtClean="0">
                <a:solidFill>
                  <a:srgbClr val="0000CC"/>
                </a:solidFill>
              </a:rPr>
              <a:t>n</a:t>
            </a:r>
            <a:endParaRPr lang="en-US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6400" y="1812206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CC"/>
                </a:solidFill>
              </a:rPr>
              <a:t>a</a:t>
            </a:r>
            <a:r>
              <a:rPr lang="en-US" baseline="30000" smtClean="0">
                <a:solidFill>
                  <a:srgbClr val="0000CC"/>
                </a:solidFill>
              </a:rPr>
              <a:t>m-n</a:t>
            </a:r>
            <a:endParaRPr lang="en-US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09550"/>
            <a:ext cx="3520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Công thức lũy thừa</a:t>
            </a:r>
            <a:endParaRPr lang="en-US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43100" y="3024304"/>
            <a:ext cx="156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CC"/>
                </a:solidFill>
              </a:rPr>
              <a:t>2</a:t>
            </a:r>
            <a:r>
              <a:rPr lang="en-US" baseline="30000" smtClean="0">
                <a:solidFill>
                  <a:srgbClr val="0000CC"/>
                </a:solidFill>
              </a:rPr>
              <a:t>7-5</a:t>
            </a:r>
            <a:r>
              <a:rPr lang="en-US" smtClean="0">
                <a:solidFill>
                  <a:srgbClr val="0000CC"/>
                </a:solidFill>
              </a:rPr>
              <a:t>= 2</a:t>
            </a:r>
            <a:r>
              <a:rPr lang="en-US" baseline="30000" smtClean="0">
                <a:solidFill>
                  <a:srgbClr val="0000CC"/>
                </a:solidFill>
              </a:rPr>
              <a:t>2</a:t>
            </a:r>
            <a:endParaRPr lang="en-US">
              <a:solidFill>
                <a:srgbClr val="0000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5000" y="3564448"/>
            <a:ext cx="156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CC"/>
                </a:solidFill>
              </a:rPr>
              <a:t>a</a:t>
            </a:r>
            <a:r>
              <a:rPr lang="en-US" baseline="30000" smtClean="0">
                <a:solidFill>
                  <a:srgbClr val="0000CC"/>
                </a:solidFill>
              </a:rPr>
              <a:t>5-4</a:t>
            </a:r>
            <a:r>
              <a:rPr lang="en-US" smtClean="0">
                <a:solidFill>
                  <a:srgbClr val="0000CC"/>
                </a:solidFill>
              </a:rPr>
              <a:t>= </a:t>
            </a:r>
            <a:r>
              <a:rPr lang="en-US" smtClean="0">
                <a:solidFill>
                  <a:srgbClr val="0000CC"/>
                </a:solidFill>
              </a:rPr>
              <a:t>a</a:t>
            </a:r>
            <a:r>
              <a:rPr lang="en-US" baseline="30000" smtClean="0">
                <a:solidFill>
                  <a:srgbClr val="0000CC"/>
                </a:solidFill>
              </a:rPr>
              <a:t>1</a:t>
            </a:r>
            <a:endParaRPr lang="en-US">
              <a:solidFill>
                <a:srgbClr val="0000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85950" y="4125768"/>
            <a:ext cx="230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CC"/>
                </a:solidFill>
              </a:rPr>
              <a:t>4</a:t>
            </a:r>
            <a:r>
              <a:rPr lang="en-US" baseline="30000" smtClean="0">
                <a:solidFill>
                  <a:srgbClr val="0000CC"/>
                </a:solidFill>
              </a:rPr>
              <a:t>7-7</a:t>
            </a:r>
            <a:r>
              <a:rPr lang="en-US" smtClean="0">
                <a:solidFill>
                  <a:srgbClr val="0000CC"/>
                </a:solidFill>
              </a:rPr>
              <a:t>= 4</a:t>
            </a:r>
            <a:r>
              <a:rPr lang="en-US" baseline="30000" smtClean="0">
                <a:solidFill>
                  <a:srgbClr val="0000CC"/>
                </a:solidFill>
              </a:rPr>
              <a:t>0</a:t>
            </a:r>
            <a:r>
              <a:rPr lang="en-US" smtClean="0">
                <a:solidFill>
                  <a:srgbClr val="0000CC"/>
                </a:solidFill>
              </a:rPr>
              <a:t>=1</a:t>
            </a:r>
            <a:endParaRPr lang="en-US">
              <a:solidFill>
                <a:srgbClr val="0000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81750" y="3004466"/>
            <a:ext cx="156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CC"/>
                </a:solidFill>
              </a:rPr>
              <a:t>3</a:t>
            </a:r>
            <a:r>
              <a:rPr lang="en-US" baseline="30000" smtClean="0">
                <a:solidFill>
                  <a:srgbClr val="0000CC"/>
                </a:solidFill>
              </a:rPr>
              <a:t>2+4</a:t>
            </a:r>
            <a:r>
              <a:rPr lang="en-US" smtClean="0">
                <a:solidFill>
                  <a:srgbClr val="0000CC"/>
                </a:solidFill>
              </a:rPr>
              <a:t>= </a:t>
            </a:r>
            <a:r>
              <a:rPr lang="en-US" smtClean="0">
                <a:solidFill>
                  <a:srgbClr val="0000CC"/>
                </a:solidFill>
              </a:rPr>
              <a:t>3</a:t>
            </a:r>
            <a:r>
              <a:rPr lang="en-US" baseline="30000" smtClean="0">
                <a:solidFill>
                  <a:srgbClr val="0000CC"/>
                </a:solidFill>
              </a:rPr>
              <a:t>6</a:t>
            </a:r>
            <a:endParaRPr lang="en-US">
              <a:solidFill>
                <a:srgbClr val="0000C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43650" y="3544610"/>
            <a:ext cx="156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CC"/>
                </a:solidFill>
              </a:rPr>
              <a:t>b</a:t>
            </a:r>
            <a:r>
              <a:rPr lang="en-US" baseline="30000" smtClean="0">
                <a:solidFill>
                  <a:srgbClr val="0000CC"/>
                </a:solidFill>
              </a:rPr>
              <a:t>1+4</a:t>
            </a:r>
            <a:r>
              <a:rPr lang="en-US" smtClean="0">
                <a:solidFill>
                  <a:srgbClr val="0000CC"/>
                </a:solidFill>
              </a:rPr>
              <a:t>= b</a:t>
            </a:r>
            <a:r>
              <a:rPr lang="en-US" baseline="30000" smtClean="0">
                <a:solidFill>
                  <a:srgbClr val="0000CC"/>
                </a:solidFill>
              </a:rPr>
              <a:t>5</a:t>
            </a:r>
            <a:endParaRPr lang="en-US">
              <a:solidFill>
                <a:srgbClr val="0000CC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24600" y="4105930"/>
            <a:ext cx="230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CC"/>
                </a:solidFill>
              </a:rPr>
              <a:t>6</a:t>
            </a:r>
            <a:r>
              <a:rPr lang="en-US" baseline="30000" smtClean="0">
                <a:solidFill>
                  <a:srgbClr val="0000CC"/>
                </a:solidFill>
              </a:rPr>
              <a:t>3+5</a:t>
            </a:r>
            <a:r>
              <a:rPr lang="en-US" smtClean="0">
                <a:solidFill>
                  <a:srgbClr val="0000CC"/>
                </a:solidFill>
              </a:rPr>
              <a:t>= 6</a:t>
            </a:r>
            <a:r>
              <a:rPr lang="en-US" baseline="30000" smtClean="0">
                <a:solidFill>
                  <a:srgbClr val="0000CC"/>
                </a:solidFill>
              </a:rPr>
              <a:t>8</a:t>
            </a:r>
            <a:endParaRPr lang="en-US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98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317500" y="-19050"/>
            <a:ext cx="8153400" cy="857250"/>
          </a:xfrm>
        </p:spPr>
        <p:txBody>
          <a:bodyPr/>
          <a:lstStyle/>
          <a:p>
            <a:pPr marL="0" indent="0">
              <a:buNone/>
            </a:pPr>
            <a:r>
              <a:rPr lang="en-US" sz="4000" b="1" smtClean="0">
                <a:solidFill>
                  <a:srgbClr val="000099"/>
                </a:solidFill>
              </a:rPr>
              <a:t>LUỸ THỪA CỦA MỘT SỐ HỮU TỈ</a:t>
            </a:r>
          </a:p>
        </p:txBody>
      </p:sp>
      <p:sp>
        <p:nvSpPr>
          <p:cNvPr id="22532" name="Rectangle 4"/>
          <p:cNvSpPr>
            <a:spLocks/>
          </p:cNvSpPr>
          <p:nvPr/>
        </p:nvSpPr>
        <p:spPr bwMode="auto">
          <a:xfrm>
            <a:off x="228600" y="895350"/>
            <a:ext cx="5257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b="1" smtClean="0">
                <a:solidFill>
                  <a:srgbClr val="FF66FF"/>
                </a:solidFill>
                <a:latin typeface="Calibri" pitchFamily="34" charset="0"/>
              </a:rPr>
              <a:t>LUỸ </a:t>
            </a:r>
            <a:r>
              <a:rPr lang="en-US" b="1">
                <a:solidFill>
                  <a:srgbClr val="FF66FF"/>
                </a:solidFill>
                <a:latin typeface="Calibri" pitchFamily="34" charset="0"/>
              </a:rPr>
              <a:t>THỪA VỚI SỐ MŨ TỰ </a:t>
            </a:r>
            <a:r>
              <a:rPr lang="en-US" b="1" smtClean="0">
                <a:solidFill>
                  <a:srgbClr val="FF66FF"/>
                </a:solidFill>
                <a:latin typeface="Calibri" pitchFamily="34" charset="0"/>
              </a:rPr>
              <a:t>NHIÊN</a:t>
            </a:r>
            <a:endParaRPr lang="en-US" b="1">
              <a:solidFill>
                <a:srgbClr val="FF66FF"/>
              </a:solidFill>
              <a:latin typeface="Calibri" pitchFamily="34" charset="0"/>
            </a:endParaRPr>
          </a:p>
        </p:txBody>
      </p:sp>
      <p:sp>
        <p:nvSpPr>
          <p:cNvPr id="22533" name="Rectangle 5"/>
          <p:cNvSpPr>
            <a:spLocks/>
          </p:cNvSpPr>
          <p:nvPr/>
        </p:nvSpPr>
        <p:spPr bwMode="auto">
          <a:xfrm>
            <a:off x="304800" y="1428750"/>
            <a:ext cx="8686800" cy="128905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Lũy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thừa bậc </a:t>
            </a:r>
            <a:r>
              <a:rPr lang="en-US" sz="36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của một số hữu tỉ </a:t>
            </a:r>
            <a:r>
              <a:rPr lang="en-US" sz="4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kí hiệu </a:t>
            </a:r>
            <a:r>
              <a:rPr lang="en-US" sz="40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000" baseline="3000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tích của n thừa số x(n là một số tự nhiên lớn hơn 1)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451757"/>
              </p:ext>
            </p:extLst>
          </p:nvPr>
        </p:nvGraphicFramePr>
        <p:xfrm>
          <a:off x="762000" y="2876550"/>
          <a:ext cx="586210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2" name="Equation" r:id="rId3" imgW="2425680" imgH="228600" progId="Equation.DSMT4">
                  <p:embed/>
                </p:oleObj>
              </mc:Choice>
              <mc:Fallback>
                <p:oleObj name="Equation" r:id="rId3" imgW="2425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2876550"/>
                        <a:ext cx="5862108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8"/>
          <p:cNvSpPr txBox="1">
            <a:spLocks/>
          </p:cNvSpPr>
          <p:nvPr/>
        </p:nvSpPr>
        <p:spPr>
          <a:xfrm>
            <a:off x="1673754" y="3562350"/>
            <a:ext cx="1905000" cy="6096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sz="2400" smtClean="0">
                <a:latin typeface="VNI-Times" pitchFamily="2" charset="0"/>
              </a:rPr>
              <a:t>n thöøa soá X</a:t>
            </a:r>
          </a:p>
        </p:txBody>
      </p:sp>
      <p:sp>
        <p:nvSpPr>
          <p:cNvPr id="4" name="Freeform 3"/>
          <p:cNvSpPr/>
          <p:nvPr/>
        </p:nvSpPr>
        <p:spPr>
          <a:xfrm>
            <a:off x="1584854" y="3295650"/>
            <a:ext cx="1843536" cy="203545"/>
          </a:xfrm>
          <a:custGeom>
            <a:avLst/>
            <a:gdLst>
              <a:gd name="connsiteX0" fmla="*/ 2036 w 1843536"/>
              <a:gd name="connsiteY0" fmla="*/ 0 h 203545"/>
              <a:gd name="connsiteX1" fmla="*/ 129036 w 1843536"/>
              <a:gd name="connsiteY1" fmla="*/ 114300 h 203545"/>
              <a:gd name="connsiteX2" fmla="*/ 827536 w 1843536"/>
              <a:gd name="connsiteY2" fmla="*/ 139700 h 203545"/>
              <a:gd name="connsiteX3" fmla="*/ 903736 w 1843536"/>
              <a:gd name="connsiteY3" fmla="*/ 203200 h 203545"/>
              <a:gd name="connsiteX4" fmla="*/ 954536 w 1843536"/>
              <a:gd name="connsiteY4" fmla="*/ 165100 h 203545"/>
              <a:gd name="connsiteX5" fmla="*/ 1627636 w 1843536"/>
              <a:gd name="connsiteY5" fmla="*/ 165100 h 203545"/>
              <a:gd name="connsiteX6" fmla="*/ 1843536 w 1843536"/>
              <a:gd name="connsiteY6" fmla="*/ 12700 h 20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3536" h="203545">
                <a:moveTo>
                  <a:pt x="2036" y="0"/>
                </a:moveTo>
                <a:cubicBezTo>
                  <a:pt x="-3256" y="45508"/>
                  <a:pt x="-8547" y="91017"/>
                  <a:pt x="129036" y="114300"/>
                </a:cubicBezTo>
                <a:cubicBezTo>
                  <a:pt x="266619" y="137583"/>
                  <a:pt x="698419" y="124883"/>
                  <a:pt x="827536" y="139700"/>
                </a:cubicBezTo>
                <a:cubicBezTo>
                  <a:pt x="956653" y="154517"/>
                  <a:pt x="882569" y="198967"/>
                  <a:pt x="903736" y="203200"/>
                </a:cubicBezTo>
                <a:cubicBezTo>
                  <a:pt x="924903" y="207433"/>
                  <a:pt x="833886" y="171450"/>
                  <a:pt x="954536" y="165100"/>
                </a:cubicBezTo>
                <a:cubicBezTo>
                  <a:pt x="1075186" y="158750"/>
                  <a:pt x="1479469" y="190500"/>
                  <a:pt x="1627636" y="165100"/>
                </a:cubicBezTo>
                <a:cubicBezTo>
                  <a:pt x="1775803" y="139700"/>
                  <a:pt x="1780036" y="21167"/>
                  <a:pt x="1843536" y="1270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86790" y="2310110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Với:</a:t>
            </a:r>
            <a:endParaRPr lang="en-US" sz="240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093865"/>
              </p:ext>
            </p:extLst>
          </p:nvPr>
        </p:nvGraphicFramePr>
        <p:xfrm>
          <a:off x="1576388" y="2081213"/>
          <a:ext cx="3529012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3" name="Equation" r:id="rId5" imgW="1460160" imgH="393480" progId="Equation.DSMT4">
                  <p:embed/>
                </p:oleObj>
              </mc:Choice>
              <mc:Fallback>
                <p:oleObj name="Equation" r:id="rId5" imgW="1460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76388" y="2081213"/>
                        <a:ext cx="3529012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09600" y="1588095"/>
            <a:ext cx="1481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Quy ước:</a:t>
            </a:r>
            <a:endParaRPr lang="en-US" sz="240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791790"/>
              </p:ext>
            </p:extLst>
          </p:nvPr>
        </p:nvGraphicFramePr>
        <p:xfrm>
          <a:off x="2468522" y="1522710"/>
          <a:ext cx="33147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4" name="Equation" r:id="rId7" imgW="1371600" imgH="228600" progId="Equation.DSMT4">
                  <p:embed/>
                </p:oleObj>
              </mc:Choice>
              <mc:Fallback>
                <p:oleObj name="Equation" r:id="rId7" imgW="1371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68522" y="1522710"/>
                        <a:ext cx="33147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37248"/>
              </p:ext>
            </p:extLst>
          </p:nvPr>
        </p:nvGraphicFramePr>
        <p:xfrm>
          <a:off x="2819400" y="2829097"/>
          <a:ext cx="420370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5" name="Equation" r:id="rId9" imgW="1739880" imgH="469800" progId="Equation.DSMT4">
                  <p:embed/>
                </p:oleObj>
              </mc:Choice>
              <mc:Fallback>
                <p:oleObj name="Equation" r:id="rId9" imgW="17398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19400" y="2829097"/>
                        <a:ext cx="4203700" cy="1136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eft Brace 5"/>
          <p:cNvSpPr/>
          <p:nvPr/>
        </p:nvSpPr>
        <p:spPr>
          <a:xfrm rot="16200000">
            <a:off x="4628819" y="3307410"/>
            <a:ext cx="153724" cy="133416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/>
          <p:cNvSpPr/>
          <p:nvPr/>
        </p:nvSpPr>
        <p:spPr>
          <a:xfrm rot="16200000">
            <a:off x="6229019" y="3350641"/>
            <a:ext cx="153724" cy="133416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/>
          <p:cNvSpPr/>
          <p:nvPr/>
        </p:nvSpPr>
        <p:spPr>
          <a:xfrm rot="5400000" flipV="1">
            <a:off x="6229019" y="2286331"/>
            <a:ext cx="153724" cy="133416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8"/>
          <p:cNvSpPr txBox="1">
            <a:spLocks/>
          </p:cNvSpPr>
          <p:nvPr/>
        </p:nvSpPr>
        <p:spPr>
          <a:xfrm>
            <a:off x="4134181" y="4069080"/>
            <a:ext cx="1143000" cy="381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sz="1800" smtClean="0">
                <a:latin typeface="VNI-Times" pitchFamily="2" charset="0"/>
              </a:rPr>
              <a:t>n thöøa soá </a:t>
            </a:r>
          </a:p>
        </p:txBody>
      </p:sp>
      <p:sp>
        <p:nvSpPr>
          <p:cNvPr id="19" name="Rectangle 8"/>
          <p:cNvSpPr txBox="1">
            <a:spLocks/>
          </p:cNvSpPr>
          <p:nvPr/>
        </p:nvSpPr>
        <p:spPr>
          <a:xfrm>
            <a:off x="5829962" y="4094584"/>
            <a:ext cx="1143000" cy="381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sz="1800" smtClean="0">
                <a:latin typeface="VNI-Times" pitchFamily="2" charset="0"/>
              </a:rPr>
              <a:t>n thöøa soá </a:t>
            </a:r>
          </a:p>
        </p:txBody>
      </p:sp>
      <p:sp>
        <p:nvSpPr>
          <p:cNvPr id="20" name="Rectangle 8"/>
          <p:cNvSpPr txBox="1">
            <a:spLocks/>
          </p:cNvSpPr>
          <p:nvPr/>
        </p:nvSpPr>
        <p:spPr>
          <a:xfrm>
            <a:off x="5734381" y="2540942"/>
            <a:ext cx="1143000" cy="381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sz="1800" smtClean="0">
                <a:latin typeface="VNI-Times" pitchFamily="2" charset="0"/>
              </a:rPr>
              <a:t>n thöøa soá 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116219"/>
              </p:ext>
            </p:extLst>
          </p:nvPr>
        </p:nvGraphicFramePr>
        <p:xfrm>
          <a:off x="2133600" y="4176159"/>
          <a:ext cx="1327150" cy="910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6" name="Equation" r:id="rId11" imgW="685800" imgH="469800" progId="Equation.DSMT4">
                  <p:embed/>
                </p:oleObj>
              </mc:Choice>
              <mc:Fallback>
                <p:oleObj name="Equation" r:id="rId11" imgW="6858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33600" y="4176159"/>
                        <a:ext cx="1327150" cy="910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82433" y="445007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Vậy: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22533" grpId="1" animBg="1"/>
      <p:bldP spid="8" grpId="0"/>
      <p:bldP spid="8" grpId="1"/>
      <p:bldP spid="4" grpId="0" animBg="1"/>
      <p:bldP spid="4" grpId="1" animBg="1"/>
      <p:bldP spid="5" grpId="0"/>
      <p:bldP spid="12" grpId="0"/>
      <p:bldP spid="6" grpId="0" animBg="1"/>
      <p:bldP spid="16" grpId="0" animBg="1"/>
      <p:bldP spid="17" grpId="0" animBg="1"/>
      <p:bldP spid="18" grpId="0"/>
      <p:bldP spid="19" grpId="0"/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Rectangle 8"/>
          <p:cNvSpPr>
            <a:spLocks noGrp="1"/>
          </p:cNvSpPr>
          <p:nvPr>
            <p:ph type="title"/>
          </p:nvPr>
        </p:nvSpPr>
        <p:spPr>
          <a:xfrm>
            <a:off x="304800" y="361950"/>
            <a:ext cx="1219200" cy="590550"/>
          </a:xfrm>
        </p:spPr>
        <p:txBody>
          <a:bodyPr/>
          <a:lstStyle/>
          <a:p>
            <a:pPr marL="0" indent="0" algn="l">
              <a:buNone/>
            </a:pPr>
            <a:r>
              <a:rPr lang="en-US" sz="2400" smtClean="0">
                <a:solidFill>
                  <a:schemeClr val="accent6"/>
                </a:solidFill>
                <a:latin typeface="VNI-Times" pitchFamily="2" charset="0"/>
              </a:rPr>
              <a:t>Ví dụ: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798525"/>
              </p:ext>
            </p:extLst>
          </p:nvPr>
        </p:nvGraphicFramePr>
        <p:xfrm>
          <a:off x="1371600" y="895350"/>
          <a:ext cx="552132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6" name="Equation" r:id="rId3" imgW="2387520" imgH="228600" progId="Equation.DSMT4">
                  <p:embed/>
                </p:oleObj>
              </mc:Choice>
              <mc:Fallback>
                <p:oleObj name="Equation" r:id="rId3" imgW="23875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1600" y="895350"/>
                        <a:ext cx="5521320" cy="528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722547"/>
              </p:ext>
            </p:extLst>
          </p:nvPr>
        </p:nvGraphicFramePr>
        <p:xfrm>
          <a:off x="1447800" y="1581150"/>
          <a:ext cx="3965575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7" name="Equation" r:id="rId5" imgW="1714320" imgH="393480" progId="Equation.DSMT4">
                  <p:embed/>
                </p:oleObj>
              </mc:Choice>
              <mc:Fallback>
                <p:oleObj name="Equation" r:id="rId5" imgW="1714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47800" y="1581150"/>
                        <a:ext cx="3965575" cy="909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79990"/>
              </p:ext>
            </p:extLst>
          </p:nvPr>
        </p:nvGraphicFramePr>
        <p:xfrm>
          <a:off x="1066800" y="2560638"/>
          <a:ext cx="6726237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8" name="Equation" r:id="rId7" imgW="2908080" imgH="469800" progId="Equation.DSMT4">
                  <p:embed/>
                </p:oleObj>
              </mc:Choice>
              <mc:Fallback>
                <p:oleObj name="Equation" r:id="rId7" imgW="29080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6800" y="2560638"/>
                        <a:ext cx="6726237" cy="108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304800" y="438150"/>
            <a:ext cx="7162800" cy="533400"/>
          </a:xfrm>
        </p:spPr>
        <p:txBody>
          <a:bodyPr/>
          <a:lstStyle/>
          <a:p>
            <a:pPr marL="0" indent="0" algn="l">
              <a:buNone/>
            </a:pPr>
            <a:r>
              <a:rPr lang="en-US" sz="2400" smtClean="0">
                <a:solidFill>
                  <a:schemeClr val="accent6"/>
                </a:solidFill>
              </a:rPr>
              <a:t>Tích và thương của hai luỹ  thừa cùng cơ số:</a:t>
            </a:r>
          </a:p>
        </p:txBody>
      </p:sp>
      <p:graphicFrame>
        <p:nvGraphicFramePr>
          <p:cNvPr id="27652" name="Object 4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93482333"/>
              </p:ext>
            </p:extLst>
          </p:nvPr>
        </p:nvGraphicFramePr>
        <p:xfrm>
          <a:off x="838200" y="1047750"/>
          <a:ext cx="4476750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9" name="Equation" r:id="rId3" imgW="1688760" imgH="482400" progId="Equation.DSMT4">
                  <p:embed/>
                </p:oleObj>
              </mc:Choice>
              <mc:Fallback>
                <p:oleObj name="Equation" r:id="rId3" imgW="1688760" imgH="482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047750"/>
                        <a:ext cx="4476750" cy="127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6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382855546"/>
              </p:ext>
            </p:extLst>
          </p:nvPr>
        </p:nvGraphicFramePr>
        <p:xfrm>
          <a:off x="3733800" y="2724150"/>
          <a:ext cx="2086083" cy="622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0" name="Equation" r:id="rId5" imgW="939600" imgH="279360" progId="Equation.DSMT4">
                  <p:embed/>
                </p:oleObj>
              </mc:Choice>
              <mc:Fallback>
                <p:oleObj name="Equation" r:id="rId5" imgW="939600" imgH="2793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724150"/>
                        <a:ext cx="2086083" cy="6222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738606"/>
              </p:ext>
            </p:extLst>
          </p:nvPr>
        </p:nvGraphicFramePr>
        <p:xfrm>
          <a:off x="1447800" y="2749550"/>
          <a:ext cx="3201988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1" name="Equation" r:id="rId7" imgW="1498320" imgH="558720" progId="Equation.DSMT4">
                  <p:embed/>
                </p:oleObj>
              </mc:Choice>
              <mc:Fallback>
                <p:oleObj name="Equation" r:id="rId7" imgW="149832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47800" y="2749550"/>
                        <a:ext cx="3201988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2390745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accent6"/>
                </a:solidFill>
              </a:rPr>
              <a:t>Ví dụ:</a:t>
            </a:r>
            <a:endParaRPr lang="en-US" sz="2000">
              <a:solidFill>
                <a:schemeClr val="accent6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53690"/>
              </p:ext>
            </p:extLst>
          </p:nvPr>
        </p:nvGraphicFramePr>
        <p:xfrm>
          <a:off x="4679950" y="3333750"/>
          <a:ext cx="2863850" cy="590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2" name="Equation" r:id="rId9" imgW="1358640" imgH="279360" progId="Equation.DSMT4">
                  <p:embed/>
                </p:oleObj>
              </mc:Choice>
              <mc:Fallback>
                <p:oleObj name="Equation" r:id="rId9" imgW="13586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9950" y="3333750"/>
                        <a:ext cx="2863850" cy="5908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304800" y="209550"/>
            <a:ext cx="4226510" cy="588024"/>
          </a:xfrm>
        </p:spPr>
        <p:txBody>
          <a:bodyPr/>
          <a:lstStyle/>
          <a:p>
            <a:pPr marL="0" indent="0" algn="l">
              <a:buNone/>
            </a:pPr>
            <a:r>
              <a:rPr lang="en-US" sz="2800" smtClean="0">
                <a:solidFill>
                  <a:srgbClr val="FF66FF"/>
                </a:solidFill>
              </a:rPr>
              <a:t> Luỹ thừa của luỹ thừa: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266061"/>
              </p:ext>
            </p:extLst>
          </p:nvPr>
        </p:nvGraphicFramePr>
        <p:xfrm>
          <a:off x="1295400" y="895350"/>
          <a:ext cx="450117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4" name="Equation" r:id="rId3" imgW="2044440" imgH="228600" progId="Equation.DSMT4">
                  <p:embed/>
                </p:oleObj>
              </mc:Choice>
              <mc:Fallback>
                <p:oleObj name="Equation" r:id="rId3" imgW="2044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895350"/>
                        <a:ext cx="4501175" cy="50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57200" y="1441848"/>
            <a:ext cx="3048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>
                <a:solidFill>
                  <a:srgbClr val="0000CC"/>
                </a:solidFill>
                <a:latin typeface=".VnTime" pitchFamily="34" charset="0"/>
              </a:rPr>
              <a:t>TÝnh vµ so s¸nh: </a:t>
            </a: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609600" y="2070498"/>
            <a:ext cx="274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AutoNum type="alphaLcParenR"/>
            </a:pPr>
            <a:r>
              <a:rPr lang="en-US" sz="3200">
                <a:latin typeface=".VnTime" pitchFamily="34" charset="0"/>
              </a:rPr>
              <a:t>(2</a:t>
            </a:r>
            <a:r>
              <a:rPr lang="en-US" sz="3200" baseline="30000">
                <a:latin typeface=".VnTime" pitchFamily="34" charset="0"/>
              </a:rPr>
              <a:t>2</a:t>
            </a:r>
            <a:r>
              <a:rPr lang="en-US" sz="3200">
                <a:latin typeface=".VnTime" pitchFamily="34" charset="0"/>
              </a:rPr>
              <a:t>)</a:t>
            </a:r>
            <a:r>
              <a:rPr lang="en-US" sz="3200" baseline="30000">
                <a:latin typeface=".VnTime" pitchFamily="34" charset="0"/>
              </a:rPr>
              <a:t>3</a:t>
            </a:r>
            <a:r>
              <a:rPr lang="en-US" sz="3200">
                <a:latin typeface=".VnTime" pitchFamily="34" charset="0"/>
              </a:rPr>
              <a:t> vµ 2</a:t>
            </a:r>
            <a:r>
              <a:rPr lang="en-US" sz="3200" baseline="30000">
                <a:latin typeface=".VnTime" pitchFamily="34" charset="0"/>
              </a:rPr>
              <a:t>6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" y="2905125"/>
            <a:ext cx="3794126" cy="962025"/>
            <a:chOff x="457200" y="2905125"/>
            <a:chExt cx="3794126" cy="962025"/>
          </a:xfrm>
        </p:grpSpPr>
        <p:sp>
          <p:nvSpPr>
            <p:cNvPr id="6" name="TextBox 11"/>
            <p:cNvSpPr txBox="1">
              <a:spLocks noChangeArrowheads="1"/>
            </p:cNvSpPr>
            <p:nvPr/>
          </p:nvSpPr>
          <p:spPr bwMode="auto">
            <a:xfrm>
              <a:off x="457200" y="3133725"/>
              <a:ext cx="30480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514350" indent="-51435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3200">
                  <a:latin typeface=".VnTime" pitchFamily="34" charset="0"/>
                </a:rPr>
                <a:t>b)    </a:t>
              </a:r>
              <a:r>
                <a:rPr lang="en-US" sz="3200" smtClean="0">
                  <a:latin typeface=".VnTime" pitchFamily="34" charset="0"/>
                </a:rPr>
                <a:t>              </a:t>
              </a:r>
              <a:r>
                <a:rPr lang="en-US" sz="3200">
                  <a:latin typeface=".VnTime" pitchFamily="34" charset="0"/>
                </a:rPr>
                <a:t>vµ  </a:t>
              </a:r>
              <a:endParaRPr lang="en-US" sz="3200" baseline="30000">
                <a:latin typeface=".VnTime" pitchFamily="34" charset="0"/>
              </a:endParaRPr>
            </a:p>
          </p:txBody>
        </p:sp>
        <p:graphicFrame>
          <p:nvGraphicFramePr>
            <p:cNvPr id="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220857"/>
                </p:ext>
              </p:extLst>
            </p:nvPr>
          </p:nvGraphicFramePr>
          <p:xfrm>
            <a:off x="1295400" y="2905125"/>
            <a:ext cx="1504950" cy="962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15" name="Equation" r:id="rId5" imgW="1511280" imgH="1282680" progId="Equation.DSMT4">
                    <p:embed/>
                  </p:oleObj>
                </mc:Choice>
                <mc:Fallback>
                  <p:oleObj name="Equation" r:id="rId5" imgW="1511280" imgH="1282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5400" y="2905125"/>
                          <a:ext cx="1504950" cy="962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6632986"/>
                </p:ext>
              </p:extLst>
            </p:nvPr>
          </p:nvGraphicFramePr>
          <p:xfrm>
            <a:off x="3352801" y="3019425"/>
            <a:ext cx="898525" cy="790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16" name="Equation" r:id="rId7" imgW="901440" imgH="1054080" progId="Equation.DSMT4">
                    <p:embed/>
                  </p:oleObj>
                </mc:Choice>
                <mc:Fallback>
                  <p:oleObj name="Equation" r:id="rId7" imgW="901440" imgH="10540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2801" y="3019425"/>
                          <a:ext cx="898525" cy="790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8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761539563"/>
              </p:ext>
            </p:extLst>
          </p:nvPr>
        </p:nvGraphicFramePr>
        <p:xfrm>
          <a:off x="609600" y="1809750"/>
          <a:ext cx="2895600" cy="716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4" name="Equation" r:id="rId3" imgW="1231560" imgH="304560" progId="Equation.DSMT4">
                  <p:embed/>
                </p:oleObj>
              </mc:Choice>
              <mc:Fallback>
                <p:oleObj name="Equation" r:id="rId3" imgW="1231560" imgH="3045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809750"/>
                        <a:ext cx="2895600" cy="7169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242953"/>
              </p:ext>
            </p:extLst>
          </p:nvPr>
        </p:nvGraphicFramePr>
        <p:xfrm>
          <a:off x="4927600" y="1733550"/>
          <a:ext cx="365442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5" name="Equation" r:id="rId5" imgW="1828800" imgH="545760" progId="Equation.DSMT4">
                  <p:embed/>
                </p:oleObj>
              </mc:Choice>
              <mc:Fallback>
                <p:oleObj name="Equation" r:id="rId5" imgW="182880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27600" y="1733550"/>
                        <a:ext cx="3654425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04800" y="361950"/>
            <a:ext cx="114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Giải: </a:t>
            </a:r>
            <a:endParaRPr lang="en-US" sz="32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474751"/>
              </p:ext>
            </p:extLst>
          </p:nvPr>
        </p:nvGraphicFramePr>
        <p:xfrm>
          <a:off x="1428749" y="2571750"/>
          <a:ext cx="1238251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6" name="Equation" r:id="rId7" imgW="495000" imgH="203040" progId="Equation.DSMT4">
                  <p:embed/>
                </p:oleObj>
              </mc:Choice>
              <mc:Fallback>
                <p:oleObj name="Equation" r:id="rId7" imgW="4950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28749" y="2571750"/>
                        <a:ext cx="1238251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581233"/>
              </p:ext>
            </p:extLst>
          </p:nvPr>
        </p:nvGraphicFramePr>
        <p:xfrm>
          <a:off x="1219200" y="3257550"/>
          <a:ext cx="25717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7" name="Equation" r:id="rId9" imgW="1028520" imgH="304560" progId="Equation.DSMT4">
                  <p:embed/>
                </p:oleObj>
              </mc:Choice>
              <mc:Fallback>
                <p:oleObj name="Equation" r:id="rId9" imgW="10285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19200" y="3257550"/>
                        <a:ext cx="257175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28600" y="3343930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Vậy: </a:t>
            </a:r>
            <a:endParaRPr lang="en-US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027025"/>
              </p:ext>
            </p:extLst>
          </p:nvPr>
        </p:nvGraphicFramePr>
        <p:xfrm>
          <a:off x="5587313" y="2724150"/>
          <a:ext cx="18040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8" name="Equation" r:id="rId11" imgW="927000" imgH="469800" progId="Equation.DSMT4">
                  <p:embed/>
                </p:oleObj>
              </mc:Choice>
              <mc:Fallback>
                <p:oleObj name="Equation" r:id="rId11" imgW="9270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87313" y="2724150"/>
                        <a:ext cx="1804087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92631"/>
              </p:ext>
            </p:extLst>
          </p:nvPr>
        </p:nvGraphicFramePr>
        <p:xfrm>
          <a:off x="5410200" y="3670300"/>
          <a:ext cx="3418072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9" name="Equation" r:id="rId13" imgW="1803240" imgH="545760" progId="Equation.DSMT4">
                  <p:embed/>
                </p:oleObj>
              </mc:Choice>
              <mc:Fallback>
                <p:oleObj name="Equation" r:id="rId13" imgW="180324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410200" y="3670300"/>
                        <a:ext cx="3418072" cy="103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4572000" y="3943350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Vậy: </a:t>
            </a:r>
            <a:endParaRPr lang="en-US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191000" y="819150"/>
            <a:ext cx="0" cy="3581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762000" y="981730"/>
            <a:ext cx="274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AutoNum type="alphaLcParenR"/>
            </a:pPr>
            <a:r>
              <a:rPr lang="en-US">
                <a:latin typeface=".VnTime" pitchFamily="34" charset="0"/>
              </a:rPr>
              <a:t>(2</a:t>
            </a:r>
            <a:r>
              <a:rPr lang="en-US" baseline="30000">
                <a:latin typeface=".VnTime" pitchFamily="34" charset="0"/>
              </a:rPr>
              <a:t>2</a:t>
            </a:r>
            <a:r>
              <a:rPr lang="en-US">
                <a:latin typeface=".VnTime" pitchFamily="34" charset="0"/>
              </a:rPr>
              <a:t>)</a:t>
            </a:r>
            <a:r>
              <a:rPr lang="en-US" baseline="30000">
                <a:latin typeface=".VnTime" pitchFamily="34" charset="0"/>
              </a:rPr>
              <a:t>3</a:t>
            </a:r>
            <a:r>
              <a:rPr lang="en-US">
                <a:latin typeface=".VnTime" pitchFamily="34" charset="0"/>
              </a:rPr>
              <a:t> </a:t>
            </a:r>
            <a:r>
              <a:rPr lang="en-US" smtClean="0">
                <a:latin typeface=".VnTime" pitchFamily="34" charset="0"/>
              </a:rPr>
              <a:t> vµ   </a:t>
            </a:r>
            <a:r>
              <a:rPr lang="en-US">
                <a:latin typeface=".VnTime" pitchFamily="34" charset="0"/>
              </a:rPr>
              <a:t>2</a:t>
            </a:r>
            <a:r>
              <a:rPr lang="en-US" baseline="30000">
                <a:latin typeface=".VnTime" pitchFamily="34" charset="0"/>
              </a:rPr>
              <a:t>6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572000" y="666750"/>
            <a:ext cx="3669587" cy="990600"/>
            <a:chOff x="457200" y="2905125"/>
            <a:chExt cx="3794126" cy="962025"/>
          </a:xfrm>
        </p:grpSpPr>
        <p:sp>
          <p:nvSpPr>
            <p:cNvPr id="15" name="TextBox 11"/>
            <p:cNvSpPr txBox="1">
              <a:spLocks noChangeArrowheads="1"/>
            </p:cNvSpPr>
            <p:nvPr/>
          </p:nvSpPr>
          <p:spPr bwMode="auto">
            <a:xfrm>
              <a:off x="457200" y="3133725"/>
              <a:ext cx="30480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514350" indent="-51435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>
                  <a:latin typeface=".VnTime" pitchFamily="34" charset="0"/>
                </a:rPr>
                <a:t>b)    </a:t>
              </a:r>
              <a:r>
                <a:rPr lang="en-US" smtClean="0">
                  <a:latin typeface=".VnTime" pitchFamily="34" charset="0"/>
                </a:rPr>
                <a:t>                 vµ </a:t>
              </a:r>
              <a:r>
                <a:rPr lang="en-US" sz="3200" smtClean="0">
                  <a:latin typeface=".VnTime" pitchFamily="34" charset="0"/>
                </a:rPr>
                <a:t> </a:t>
              </a:r>
              <a:endParaRPr lang="en-US" sz="3200" baseline="30000">
                <a:latin typeface=".VnTime" pitchFamily="34" charset="0"/>
              </a:endParaRPr>
            </a:p>
          </p:txBody>
        </p:sp>
        <p:graphicFrame>
          <p:nvGraphicFramePr>
            <p:cNvPr id="1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0851940"/>
                </p:ext>
              </p:extLst>
            </p:nvPr>
          </p:nvGraphicFramePr>
          <p:xfrm>
            <a:off x="1295400" y="2905125"/>
            <a:ext cx="1504950" cy="962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30" name="Equation" r:id="rId15" imgW="1511280" imgH="1282680" progId="Equation.DSMT4">
                    <p:embed/>
                  </p:oleObj>
                </mc:Choice>
                <mc:Fallback>
                  <p:oleObj name="Equation" r:id="rId15" imgW="1511280" imgH="1282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5400" y="2905125"/>
                          <a:ext cx="1504950" cy="962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1243159"/>
                </p:ext>
              </p:extLst>
            </p:nvPr>
          </p:nvGraphicFramePr>
          <p:xfrm>
            <a:off x="3352801" y="3019425"/>
            <a:ext cx="898525" cy="790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31" name="Equation" r:id="rId17" imgW="901440" imgH="1054080" progId="Equation.DSMT4">
                    <p:embed/>
                  </p:oleObj>
                </mc:Choice>
                <mc:Fallback>
                  <p:oleObj name="Equation" r:id="rId17" imgW="901440" imgH="10540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2801" y="3019425"/>
                          <a:ext cx="898525" cy="790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381000" y="310443"/>
            <a:ext cx="571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>
                <a:solidFill>
                  <a:srgbClr val="0000CC"/>
                </a:solidFill>
                <a:latin typeface=".VnTime" pitchFamily="34" charset="0"/>
              </a:rPr>
              <a:t>§iÒn sè thÝch hîp vµo « vu«ng : 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771307"/>
              </p:ext>
            </p:extLst>
          </p:nvPr>
        </p:nvGraphicFramePr>
        <p:xfrm>
          <a:off x="990600" y="2524125"/>
          <a:ext cx="41132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Equation" r:id="rId3" imgW="4127400" imgH="812520" progId="Equation.DSMT4">
                  <p:embed/>
                </p:oleObj>
              </mc:Choice>
              <mc:Fallback>
                <p:oleObj name="Equation" r:id="rId3" imgW="4127400" imgH="8125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524125"/>
                        <a:ext cx="411321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548182"/>
              </p:ext>
            </p:extLst>
          </p:nvPr>
        </p:nvGraphicFramePr>
        <p:xfrm>
          <a:off x="990600" y="1081199"/>
          <a:ext cx="369252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Equation" r:id="rId5" imgW="3708360" imgH="1282680" progId="Equation.DSMT4">
                  <p:embed/>
                </p:oleObj>
              </mc:Choice>
              <mc:Fallback>
                <p:oleObj name="Equation" r:id="rId5" imgW="3708360" imgH="12826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081199"/>
                        <a:ext cx="3692525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4495800" y="1078572"/>
            <a:ext cx="381000" cy="2732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6" name="Rectangle 15"/>
          <p:cNvSpPr/>
          <p:nvPr/>
        </p:nvSpPr>
        <p:spPr>
          <a:xfrm>
            <a:off x="3048000" y="2495550"/>
            <a:ext cx="381000" cy="285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495800" y="967085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>
                <a:solidFill>
                  <a:srgbClr val="0000CC"/>
                </a:solidFill>
                <a:latin typeface=".VnTime" pitchFamily="34" charset="0"/>
              </a:rPr>
              <a:t>6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048000" y="2407592"/>
            <a:ext cx="384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smtClean="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400">
              <a:solidFill>
                <a:srgbClr val="0000CC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>
    <a:spDef>
      <a:spPr>
        <a:ln w="19050">
          <a:solidFill>
            <a:srgbClr val="FF0000"/>
          </a:solidFill>
          <a:headEnd type="none" w="med" len="med"/>
          <a:tailEnd type="arrow" w="med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973</TotalTime>
  <Words>506</Words>
  <Application>Microsoft Office PowerPoint</Application>
  <PresentationFormat>On-screen Show (16:9)</PresentationFormat>
  <Paragraphs>121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Slipstream</vt:lpstr>
      <vt:lpstr>Equation</vt:lpstr>
      <vt:lpstr>PowerPoint Presentation</vt:lpstr>
      <vt:lpstr>PowerPoint Presentation</vt:lpstr>
      <vt:lpstr>PowerPoint Presentation</vt:lpstr>
      <vt:lpstr>LUỸ THỪA CỦA MỘT SỐ HỮU TỈ</vt:lpstr>
      <vt:lpstr>Ví dụ:</vt:lpstr>
      <vt:lpstr>Tích và thương của hai luỹ  thừa cùng cơ số:</vt:lpstr>
      <vt:lpstr> Luỹ thừa của luỹ thừa:</vt:lpstr>
      <vt:lpstr>PowerPoint Presentation</vt:lpstr>
      <vt:lpstr>PowerPoint Presentation</vt:lpstr>
      <vt:lpstr>PowerPoint Presentation</vt:lpstr>
      <vt:lpstr> Luỹ thừa của một tích:</vt:lpstr>
      <vt:lpstr> Luỹ thừa của một thương:</vt:lpstr>
      <vt:lpstr> Luỹ thừa của một thương:</vt:lpstr>
      <vt:lpstr>PowerPoint Presentation</vt:lpstr>
      <vt:lpstr>Bài tập nâng cao</vt:lpstr>
      <vt:lpstr>PowerPoint Presentation</vt:lpstr>
      <vt:lpstr>PowerPoint Presentation</vt:lpstr>
    </vt:vector>
  </TitlesOfParts>
  <Company>34 nguyen luong bang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compa</dc:creator>
  <cp:lastModifiedBy>Administrator</cp:lastModifiedBy>
  <cp:revision>186</cp:revision>
  <dcterms:created xsi:type="dcterms:W3CDTF">2007-09-25T21:41:36Z</dcterms:created>
  <dcterms:modified xsi:type="dcterms:W3CDTF">2021-07-13T15:41:23Z</dcterms:modified>
</cp:coreProperties>
</file>