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53" r:id="rId3"/>
    <p:sldId id="302" r:id="rId4"/>
    <p:sldId id="292" r:id="rId5"/>
    <p:sldId id="385" r:id="rId6"/>
    <p:sldId id="360" r:id="rId7"/>
    <p:sldId id="384" r:id="rId8"/>
    <p:sldId id="361" r:id="rId9"/>
    <p:sldId id="386" r:id="rId10"/>
    <p:sldId id="368" r:id="rId11"/>
    <p:sldId id="387" r:id="rId12"/>
    <p:sldId id="398" r:id="rId13"/>
    <p:sldId id="345" r:id="rId14"/>
    <p:sldId id="370" r:id="rId15"/>
    <p:sldId id="371" r:id="rId16"/>
    <p:sldId id="399" r:id="rId17"/>
    <p:sldId id="402" r:id="rId18"/>
    <p:sldId id="401" r:id="rId19"/>
    <p:sldId id="372" r:id="rId20"/>
    <p:sldId id="346" r:id="rId21"/>
    <p:sldId id="403" r:id="rId22"/>
    <p:sldId id="347" r:id="rId23"/>
    <p:sldId id="404" r:id="rId24"/>
    <p:sldId id="406" r:id="rId25"/>
    <p:sldId id="407" r:id="rId26"/>
    <p:sldId id="315" r:id="rId27"/>
    <p:sldId id="408" r:id="rId28"/>
    <p:sldId id="331" r:id="rId29"/>
    <p:sldId id="295" r:id="rId30"/>
    <p:sldId id="329" r:id="rId31"/>
    <p:sldId id="34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11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05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76614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9: House in the Future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547928" y="-55422"/>
            <a:ext cx="163473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Lesson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11.xml"/><Relationship Id="rId11" Type="http://schemas.openxmlformats.org/officeDocument/2006/relationships/image" Target="../media/image15.png"/><Relationship Id="rId5" Type="http://schemas.microsoft.com/office/2007/relationships/hdphoto" Target="../media/hdphoto3.wdp"/><Relationship Id="rId10" Type="http://schemas.openxmlformats.org/officeDocument/2006/relationships/audio" Target="../media/audio1.wav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slide" Target="slide11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5460AC-8D5B-479B-B5D2-08C51076713E}"/>
              </a:ext>
            </a:extLst>
          </p:cNvPr>
          <p:cNvSpPr txBox="1"/>
          <p:nvPr/>
        </p:nvSpPr>
        <p:spPr>
          <a:xfrm>
            <a:off x="5466735" y="2458065"/>
            <a:ext cx="6224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Unit 9: Houses in the Future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Review Lesson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Pages 102 &amp; 103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42" y="340214"/>
            <a:ext cx="1884786" cy="3677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8FF5A-BCB7-415F-A6BA-0AFE476F6635}"/>
              </a:ext>
            </a:extLst>
          </p:cNvPr>
          <p:cNvSpPr txBox="1"/>
          <p:nvPr/>
        </p:nvSpPr>
        <p:spPr>
          <a:xfrm>
            <a:off x="1976561" y="186539"/>
            <a:ext cx="102017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spc="-100" dirty="0">
                <a:solidFill>
                  <a:srgbClr val="002060"/>
                </a:solidFill>
                <a:effectLst/>
              </a:rPr>
              <a:t>Listen and choose the correct answer (A, B, or C).</a:t>
            </a:r>
            <a:br>
              <a:rPr lang="en-US" sz="3200" b="1" i="0" spc="-100" dirty="0">
                <a:solidFill>
                  <a:srgbClr val="002060"/>
                </a:solidFill>
                <a:effectLst/>
              </a:rPr>
            </a:br>
            <a:r>
              <a:rPr lang="en-US" sz="3200" b="1" i="0" spc="-100" dirty="0">
                <a:solidFill>
                  <a:srgbClr val="002060"/>
                </a:solidFill>
                <a:effectLst/>
              </a:rPr>
              <a:t>You will hear the conversation twice.</a:t>
            </a:r>
            <a:r>
              <a:rPr lang="en-US" sz="3200" spc="-1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57E54-4DAB-4BE8-BEBD-9EE41BDCB0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b="73681"/>
          <a:stretch/>
        </p:blipFill>
        <p:spPr>
          <a:xfrm>
            <a:off x="607184" y="1406143"/>
            <a:ext cx="11390584" cy="1494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E18A1C-55E7-4E61-8717-47C3AEAD2F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36966" r="24191" b="36715"/>
          <a:stretch/>
        </p:blipFill>
        <p:spPr>
          <a:xfrm>
            <a:off x="587519" y="3062566"/>
            <a:ext cx="8635138" cy="1494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5ACDF3-DC89-468E-B992-1E7688C498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73681" r="24191"/>
          <a:stretch/>
        </p:blipFill>
        <p:spPr>
          <a:xfrm>
            <a:off x="558025" y="4523019"/>
            <a:ext cx="8635138" cy="1494375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36C5E06B-9579-46FA-B620-0B74F24FC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536" y="5935869"/>
            <a:ext cx="1943136" cy="4814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692031-60BD-4159-BA41-F6B9BEF07B99}"/>
              </a:ext>
            </a:extLst>
          </p:cNvPr>
          <p:cNvCxnSpPr>
            <a:cxnSpLocks/>
          </p:cNvCxnSpPr>
          <p:nvPr/>
        </p:nvCxnSpPr>
        <p:spPr>
          <a:xfrm>
            <a:off x="1012723" y="1750143"/>
            <a:ext cx="8554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C23066-002F-47B9-BDDF-21905DA54EC7}"/>
              </a:ext>
            </a:extLst>
          </p:cNvPr>
          <p:cNvCxnSpPr>
            <a:cxnSpLocks/>
          </p:cNvCxnSpPr>
          <p:nvPr/>
        </p:nvCxnSpPr>
        <p:spPr>
          <a:xfrm>
            <a:off x="4036147" y="1745226"/>
            <a:ext cx="8554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55EA27-CAC1-4617-8F75-B46189269D29}"/>
              </a:ext>
            </a:extLst>
          </p:cNvPr>
          <p:cNvCxnSpPr>
            <a:cxnSpLocks/>
          </p:cNvCxnSpPr>
          <p:nvPr/>
        </p:nvCxnSpPr>
        <p:spPr>
          <a:xfrm>
            <a:off x="6061600" y="1735395"/>
            <a:ext cx="8554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0B6C2-0632-4A89-85A1-36532CB3AA2F}"/>
              </a:ext>
            </a:extLst>
          </p:cNvPr>
          <p:cNvCxnSpPr>
            <a:cxnSpLocks/>
          </p:cNvCxnSpPr>
          <p:nvPr/>
        </p:nvCxnSpPr>
        <p:spPr>
          <a:xfrm flipV="1">
            <a:off x="8268943" y="1735395"/>
            <a:ext cx="2054927" cy="49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5B2E8A-CDC1-455F-B65D-7F612F6895CC}"/>
              </a:ext>
            </a:extLst>
          </p:cNvPr>
          <p:cNvCxnSpPr>
            <a:cxnSpLocks/>
          </p:cNvCxnSpPr>
          <p:nvPr/>
        </p:nvCxnSpPr>
        <p:spPr>
          <a:xfrm>
            <a:off x="1047136" y="3347884"/>
            <a:ext cx="8554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8FA9CD-7E6B-4807-91D7-79DB0419C978}"/>
              </a:ext>
            </a:extLst>
          </p:cNvPr>
          <p:cNvCxnSpPr>
            <a:cxnSpLocks/>
          </p:cNvCxnSpPr>
          <p:nvPr/>
        </p:nvCxnSpPr>
        <p:spPr>
          <a:xfrm flipV="1">
            <a:off x="3220068" y="3347884"/>
            <a:ext cx="693171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5335C1-A88B-4F6C-AA01-5BF771821508}"/>
              </a:ext>
            </a:extLst>
          </p:cNvPr>
          <p:cNvCxnSpPr>
            <a:cxnSpLocks/>
          </p:cNvCxnSpPr>
          <p:nvPr/>
        </p:nvCxnSpPr>
        <p:spPr>
          <a:xfrm flipV="1">
            <a:off x="6002602" y="3343241"/>
            <a:ext cx="1794379" cy="144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3EC2CB6-DD21-4970-8407-95D202083347}"/>
              </a:ext>
            </a:extLst>
          </p:cNvPr>
          <p:cNvCxnSpPr>
            <a:cxnSpLocks/>
          </p:cNvCxnSpPr>
          <p:nvPr/>
        </p:nvCxnSpPr>
        <p:spPr>
          <a:xfrm>
            <a:off x="953732" y="4886632"/>
            <a:ext cx="9144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28C8BB-8925-45E7-B733-3A3AC7E18810}"/>
              </a:ext>
            </a:extLst>
          </p:cNvPr>
          <p:cNvCxnSpPr>
            <a:cxnSpLocks/>
          </p:cNvCxnSpPr>
          <p:nvPr/>
        </p:nvCxnSpPr>
        <p:spPr>
          <a:xfrm>
            <a:off x="3048002" y="4896469"/>
            <a:ext cx="521108" cy="98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36C81C-BF0F-4404-81F3-4146C4B1B51E}"/>
              </a:ext>
            </a:extLst>
          </p:cNvPr>
          <p:cNvCxnSpPr>
            <a:cxnSpLocks/>
          </p:cNvCxnSpPr>
          <p:nvPr/>
        </p:nvCxnSpPr>
        <p:spPr>
          <a:xfrm flipV="1">
            <a:off x="5987855" y="4886632"/>
            <a:ext cx="929155" cy="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75AA4E-7852-49F6-8D5B-7980C06E1F7F}"/>
              </a:ext>
            </a:extLst>
          </p:cNvPr>
          <p:cNvCxnSpPr>
            <a:cxnSpLocks/>
          </p:cNvCxnSpPr>
          <p:nvPr/>
        </p:nvCxnSpPr>
        <p:spPr>
          <a:xfrm>
            <a:off x="8136206" y="4891554"/>
            <a:ext cx="656287" cy="4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F5B13AF-0B6A-4B30-BB29-CA6929345DA6}"/>
              </a:ext>
            </a:extLst>
          </p:cNvPr>
          <p:cNvSpPr/>
          <p:nvPr/>
        </p:nvSpPr>
        <p:spPr>
          <a:xfrm>
            <a:off x="953732" y="1745226"/>
            <a:ext cx="442449" cy="4275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2B4FF3F-AC9B-4DD3-9382-CC51F79B06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14594"/>
          <a:stretch/>
        </p:blipFill>
        <p:spPr>
          <a:xfrm>
            <a:off x="7931706" y="707923"/>
            <a:ext cx="890998" cy="644708"/>
          </a:xfrm>
          <a:prstGeom prst="rect">
            <a:avLst/>
          </a:prstGeom>
        </p:spPr>
      </p:pic>
      <p:sp>
        <p:nvSpPr>
          <p:cNvPr id="33" name="Rectangle 36">
            <a:hlinkClick r:id="" action="ppaction://noaction">
              <a:snd r:embed="rId10" name="CD2-TRACK 71.wav"/>
            </a:hlinkClick>
            <a:extLst>
              <a:ext uri="{FF2B5EF4-FFF2-40B4-BE49-F238E27FC236}">
                <a16:creationId xmlns:a16="http://schemas.microsoft.com/office/drawing/2014/main" id="{8FFDBF5E-383F-4CFF-9674-38DA587B3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098" y="495973"/>
            <a:ext cx="2793502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3" name="CD2-TRACK 71">
            <a:hlinkClick r:id="" action="ppaction://media"/>
            <a:extLst>
              <a:ext uri="{FF2B5EF4-FFF2-40B4-BE49-F238E27FC236}">
                <a16:creationId xmlns:a16="http://schemas.microsoft.com/office/drawing/2014/main" id="{AA4A483B-C59C-BA26-3C00-5AA6C0B476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00" end="3550.1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93205" y="748617"/>
            <a:ext cx="561157" cy="56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83152F-E628-4D0C-AB09-FB664F875A6E}"/>
              </a:ext>
            </a:extLst>
          </p:cNvPr>
          <p:cNvSpPr txBox="1"/>
          <p:nvPr/>
        </p:nvSpPr>
        <p:spPr>
          <a:xfrm>
            <a:off x="141632" y="355648"/>
            <a:ext cx="570856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0" dirty="0">
                <a:solidFill>
                  <a:srgbClr val="002060"/>
                </a:solidFill>
                <a:effectLst/>
              </a:rPr>
              <a:t>0.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What</a:t>
            </a:r>
            <a:r>
              <a:rPr lang="en-US" sz="3200" i="0" dirty="0">
                <a:solidFill>
                  <a:srgbClr val="002060"/>
                </a:solidFill>
                <a:effectLst/>
              </a:rPr>
              <a:t> was the TV show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about</a:t>
            </a:r>
            <a:r>
              <a:rPr lang="en-US" sz="3200" i="0" dirty="0">
                <a:solidFill>
                  <a:srgbClr val="002060"/>
                </a:solidFill>
                <a:effectLst/>
              </a:rPr>
              <a:t>?</a:t>
            </a:r>
            <a:br>
              <a:rPr lang="en-US" sz="3200" i="0" dirty="0">
                <a:solidFill>
                  <a:srgbClr val="002060"/>
                </a:solidFill>
                <a:effectLst/>
              </a:rPr>
            </a:br>
            <a:r>
              <a:rPr lang="en-US" sz="3200" i="0" dirty="0">
                <a:solidFill>
                  <a:srgbClr val="0070C0"/>
                </a:solidFill>
                <a:effectLst/>
              </a:rPr>
              <a:t>A. life in the future</a:t>
            </a:r>
            <a:br>
              <a:rPr lang="en-US" sz="3200" i="0" dirty="0">
                <a:solidFill>
                  <a:srgbClr val="0070C0"/>
                </a:solidFill>
                <a:effectLst/>
              </a:rPr>
            </a:br>
            <a:r>
              <a:rPr lang="en-US" sz="3200" i="0" dirty="0">
                <a:solidFill>
                  <a:srgbClr val="0070C0"/>
                </a:solidFill>
                <a:effectLst/>
              </a:rPr>
              <a:t>B. technology in the future</a:t>
            </a:r>
            <a:br>
              <a:rPr lang="en-US" sz="3200" i="0" dirty="0">
                <a:solidFill>
                  <a:srgbClr val="0070C0"/>
                </a:solidFill>
                <a:effectLst/>
              </a:rPr>
            </a:br>
            <a:r>
              <a:rPr lang="en-US" sz="3200" i="0" dirty="0">
                <a:solidFill>
                  <a:srgbClr val="0070C0"/>
                </a:solidFill>
                <a:effectLst/>
              </a:rPr>
              <a:t>C. media in the future</a:t>
            </a:r>
            <a:br>
              <a:rPr lang="en-US" sz="3200" i="0" dirty="0">
                <a:solidFill>
                  <a:srgbClr val="0070C0"/>
                </a:solidFill>
                <a:effectLst/>
              </a:rPr>
            </a:br>
            <a:r>
              <a:rPr lang="en-US" sz="3200" i="0" dirty="0">
                <a:solidFill>
                  <a:srgbClr val="002060"/>
                </a:solidFill>
                <a:effectLst/>
              </a:rPr>
              <a:t>2.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Where</a:t>
            </a:r>
            <a:r>
              <a:rPr lang="en-US" sz="3200" i="0" dirty="0">
                <a:solidFill>
                  <a:srgbClr val="002060"/>
                </a:solidFill>
                <a:effectLst/>
              </a:rPr>
              <a:t> will some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cities</a:t>
            </a:r>
            <a:r>
              <a:rPr lang="en-US" sz="3200" i="0" dirty="0">
                <a:solidFill>
                  <a:srgbClr val="002060"/>
                </a:solidFill>
                <a:effectLst/>
              </a:rPr>
              <a:t> be?</a:t>
            </a:r>
            <a:br>
              <a:rPr lang="en-US" sz="3200" i="0" dirty="0">
                <a:solidFill>
                  <a:srgbClr val="002060"/>
                </a:solidFill>
                <a:effectLst/>
              </a:rPr>
            </a:br>
            <a:r>
              <a:rPr lang="en-US" sz="3200" i="0" dirty="0">
                <a:solidFill>
                  <a:srgbClr val="0070C0"/>
                </a:solidFill>
                <a:effectLst/>
              </a:rPr>
              <a:t>A. on lakes</a:t>
            </a:r>
            <a:br>
              <a:rPr lang="en-US" sz="3200" i="0" dirty="0">
                <a:solidFill>
                  <a:srgbClr val="0070C0"/>
                </a:solidFill>
                <a:effectLst/>
              </a:rPr>
            </a:br>
            <a:r>
              <a:rPr lang="en-US" sz="3200" i="0" dirty="0">
                <a:solidFill>
                  <a:srgbClr val="0070C0"/>
                </a:solidFill>
                <a:effectLst/>
              </a:rPr>
              <a:t>B. on the sea</a:t>
            </a:r>
            <a:br>
              <a:rPr lang="en-US" sz="3200" i="0" dirty="0">
                <a:solidFill>
                  <a:srgbClr val="0070C0"/>
                </a:solidFill>
                <a:effectLst/>
              </a:rPr>
            </a:br>
            <a:r>
              <a:rPr lang="en-US" sz="3200" i="0" dirty="0">
                <a:solidFill>
                  <a:srgbClr val="0070C0"/>
                </a:solidFill>
                <a:effectLst/>
              </a:rPr>
              <a:t>C. in the sky</a:t>
            </a:r>
            <a:br>
              <a:rPr lang="en-US" sz="3200" i="0" dirty="0">
                <a:solidFill>
                  <a:srgbClr val="0070C0"/>
                </a:solidFill>
                <a:effectLst/>
              </a:rPr>
            </a:br>
            <a:r>
              <a:rPr lang="en-US" sz="3200" i="0" dirty="0">
                <a:solidFill>
                  <a:srgbClr val="002060"/>
                </a:solidFill>
                <a:effectLst/>
              </a:rPr>
              <a:t>4.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People</a:t>
            </a:r>
            <a:r>
              <a:rPr lang="en-US" sz="3200" i="0" dirty="0">
                <a:solidFill>
                  <a:srgbClr val="002060"/>
                </a:solidFill>
                <a:effectLst/>
              </a:rPr>
              <a:t> will also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live</a:t>
            </a:r>
            <a:r>
              <a:rPr lang="en-US" sz="3200" i="0" dirty="0">
                <a:solidFill>
                  <a:srgbClr val="002060"/>
                </a:solidFill>
                <a:effectLst/>
              </a:rPr>
              <a:t> in...</a:t>
            </a:r>
            <a:br>
              <a:rPr lang="en-US" sz="3200" i="0" dirty="0">
                <a:solidFill>
                  <a:srgbClr val="002060"/>
                </a:solidFill>
                <a:effectLst/>
              </a:rPr>
            </a:br>
            <a:r>
              <a:rPr lang="en-US" sz="3200" i="0" dirty="0">
                <a:solidFill>
                  <a:srgbClr val="0070C0"/>
                </a:solidFill>
                <a:effectLst/>
              </a:rPr>
              <a:t>A. ice houses.</a:t>
            </a:r>
            <a:br>
              <a:rPr lang="en-US" sz="3200" i="0" dirty="0">
                <a:solidFill>
                  <a:srgbClr val="0070C0"/>
                </a:solidFill>
                <a:effectLst/>
              </a:rPr>
            </a:br>
            <a:r>
              <a:rPr lang="en-US" sz="3200" i="0" dirty="0">
                <a:solidFill>
                  <a:srgbClr val="0070C0"/>
                </a:solidFill>
                <a:effectLst/>
              </a:rPr>
              <a:t>B. tiny homes.</a:t>
            </a:r>
            <a:br>
              <a:rPr lang="en-US" sz="3200" i="0" dirty="0">
                <a:solidFill>
                  <a:srgbClr val="0070C0"/>
                </a:solidFill>
                <a:effectLst/>
              </a:rPr>
            </a:br>
            <a:r>
              <a:rPr lang="en-US" sz="3200" i="0" dirty="0">
                <a:solidFill>
                  <a:srgbClr val="0070C0"/>
                </a:solidFill>
                <a:effectLst/>
              </a:rPr>
              <a:t>C. smart homes.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45DCE-0D6C-4A70-8E96-1643FDC76AE8}"/>
              </a:ext>
            </a:extLst>
          </p:cNvPr>
          <p:cNvSpPr txBox="1"/>
          <p:nvPr/>
        </p:nvSpPr>
        <p:spPr>
          <a:xfrm>
            <a:off x="5673546" y="359593"/>
            <a:ext cx="662683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0" spc="-100" dirty="0">
                <a:solidFill>
                  <a:srgbClr val="002060"/>
                </a:solidFill>
                <a:effectLst/>
              </a:rPr>
              <a:t>1. </a:t>
            </a:r>
            <a:r>
              <a:rPr lang="en-US" sz="3200" b="1" i="0" spc="-100" dirty="0">
                <a:solidFill>
                  <a:srgbClr val="002060"/>
                </a:solidFill>
                <a:effectLst/>
              </a:rPr>
              <a:t>What</a:t>
            </a:r>
            <a:r>
              <a:rPr lang="en-US" sz="3200" i="0" spc="-100" dirty="0">
                <a:solidFill>
                  <a:srgbClr val="002060"/>
                </a:solidFill>
                <a:effectLst/>
              </a:rPr>
              <a:t> will be the </a:t>
            </a:r>
            <a:r>
              <a:rPr lang="en-US" sz="3200" b="1" i="0" spc="-100" dirty="0">
                <a:solidFill>
                  <a:srgbClr val="002060"/>
                </a:solidFill>
                <a:effectLst/>
              </a:rPr>
              <a:t>biggest change</a:t>
            </a:r>
            <a:r>
              <a:rPr lang="en-US" sz="3200" i="0" spc="-100" dirty="0">
                <a:solidFill>
                  <a:srgbClr val="002060"/>
                </a:solidFill>
                <a:effectLst/>
              </a:rPr>
              <a:t>?</a:t>
            </a:r>
            <a:br>
              <a:rPr lang="en-US" sz="3200" i="0" spc="-100" dirty="0">
                <a:solidFill>
                  <a:srgbClr val="002060"/>
                </a:solidFill>
                <a:effectLst/>
              </a:rPr>
            </a:br>
            <a:r>
              <a:rPr lang="en-US" sz="3200" i="0" spc="-140" dirty="0">
                <a:solidFill>
                  <a:srgbClr val="0070C0"/>
                </a:solidFill>
                <a:effectLst/>
              </a:rPr>
              <a:t>A. Many people will move to the country.</a:t>
            </a:r>
            <a:br>
              <a:rPr lang="en-US" sz="3200" i="0" spc="-140" dirty="0">
                <a:solidFill>
                  <a:srgbClr val="0070C0"/>
                </a:solidFill>
                <a:effectLst/>
              </a:rPr>
            </a:br>
            <a:r>
              <a:rPr lang="en-US" sz="3200" i="0" spc="-140" dirty="0">
                <a:solidFill>
                  <a:srgbClr val="0070C0"/>
                </a:solidFill>
                <a:effectLst/>
              </a:rPr>
              <a:t>B. All cities will become megacities.</a:t>
            </a:r>
            <a:br>
              <a:rPr lang="en-US" sz="3200" i="0" spc="-140" dirty="0">
                <a:solidFill>
                  <a:srgbClr val="0070C0"/>
                </a:solidFill>
                <a:effectLst/>
              </a:rPr>
            </a:br>
            <a:r>
              <a:rPr lang="en-US" sz="3200" i="0" spc="-140" dirty="0">
                <a:solidFill>
                  <a:srgbClr val="0070C0"/>
                </a:solidFill>
                <a:effectLst/>
              </a:rPr>
              <a:t>C. Lots of people will live in very large cities.</a:t>
            </a:r>
            <a:br>
              <a:rPr lang="en-US" sz="3200" i="0" spc="-100" dirty="0">
                <a:solidFill>
                  <a:srgbClr val="0070C0"/>
                </a:solidFill>
                <a:effectLst/>
              </a:rPr>
            </a:br>
            <a:r>
              <a:rPr lang="en-US" sz="3200" i="0" spc="-100" dirty="0">
                <a:solidFill>
                  <a:srgbClr val="002060"/>
                </a:solidFill>
                <a:effectLst/>
              </a:rPr>
              <a:t>3. </a:t>
            </a:r>
            <a:r>
              <a:rPr lang="en-US" sz="3200" b="1" i="0" spc="-100" dirty="0" err="1">
                <a:solidFill>
                  <a:srgbClr val="002060"/>
                </a:solidFill>
                <a:effectLst/>
              </a:rPr>
              <a:t>Earthscrapers</a:t>
            </a:r>
            <a:r>
              <a:rPr lang="en-US" sz="3200" i="0" spc="-100" dirty="0">
                <a:solidFill>
                  <a:srgbClr val="002060"/>
                </a:solidFill>
                <a:effectLst/>
              </a:rPr>
              <a:t> will be...</a:t>
            </a:r>
            <a:br>
              <a:rPr lang="en-US" sz="3200" i="0" spc="-100" dirty="0">
                <a:solidFill>
                  <a:srgbClr val="002060"/>
                </a:solidFill>
                <a:effectLst/>
              </a:rPr>
            </a:br>
            <a:r>
              <a:rPr lang="en-US" sz="3200" i="0" spc="-100" dirty="0">
                <a:solidFill>
                  <a:srgbClr val="0070C0"/>
                </a:solidFill>
                <a:effectLst/>
              </a:rPr>
              <a:t>A. cheap.</a:t>
            </a:r>
            <a:br>
              <a:rPr lang="en-US" sz="3200" i="0" spc="-100" dirty="0">
                <a:solidFill>
                  <a:srgbClr val="0070C0"/>
                </a:solidFill>
                <a:effectLst/>
              </a:rPr>
            </a:br>
            <a:r>
              <a:rPr lang="en-US" sz="3200" i="0" spc="-100" dirty="0">
                <a:solidFill>
                  <a:srgbClr val="0070C0"/>
                </a:solidFill>
                <a:effectLst/>
              </a:rPr>
              <a:t>B. eco-friendly.</a:t>
            </a:r>
            <a:br>
              <a:rPr lang="en-US" sz="3200" i="0" spc="-100" dirty="0">
                <a:solidFill>
                  <a:srgbClr val="0070C0"/>
                </a:solidFill>
                <a:effectLst/>
              </a:rPr>
            </a:br>
            <a:r>
              <a:rPr lang="en-US" sz="3200" i="0" spc="-100" dirty="0">
                <a:solidFill>
                  <a:srgbClr val="0070C0"/>
                </a:solidFill>
                <a:effectLst/>
              </a:rPr>
              <a:t>C. expensive.</a:t>
            </a:r>
            <a:br>
              <a:rPr lang="en-US" sz="3200" i="0" spc="-100" dirty="0">
                <a:solidFill>
                  <a:srgbClr val="0070C0"/>
                </a:solidFill>
                <a:effectLst/>
              </a:rPr>
            </a:br>
            <a:r>
              <a:rPr lang="en-US" sz="3200" i="0" spc="-100" dirty="0">
                <a:solidFill>
                  <a:srgbClr val="002060"/>
                </a:solidFill>
                <a:effectLst/>
              </a:rPr>
              <a:t>5. </a:t>
            </a:r>
            <a:r>
              <a:rPr lang="en-US" sz="3200" b="1" i="0" spc="-100" dirty="0">
                <a:solidFill>
                  <a:srgbClr val="002060"/>
                </a:solidFill>
                <a:effectLst/>
              </a:rPr>
              <a:t>People</a:t>
            </a:r>
            <a:r>
              <a:rPr lang="en-US" sz="3200" i="0" spc="-100" dirty="0">
                <a:solidFill>
                  <a:srgbClr val="002060"/>
                </a:solidFill>
                <a:effectLst/>
              </a:rPr>
              <a:t> will also </a:t>
            </a:r>
            <a:r>
              <a:rPr lang="en-US" sz="3200" b="1" i="0" spc="-100" dirty="0">
                <a:solidFill>
                  <a:srgbClr val="002060"/>
                </a:solidFill>
                <a:effectLst/>
              </a:rPr>
              <a:t>have</a:t>
            </a:r>
            <a:r>
              <a:rPr lang="en-US" sz="3200" i="0" spc="-100" dirty="0">
                <a:solidFill>
                  <a:srgbClr val="002060"/>
                </a:solidFill>
                <a:effectLst/>
              </a:rPr>
              <a:t>...</a:t>
            </a:r>
            <a:br>
              <a:rPr lang="en-US" sz="3200" i="0" spc="-100" dirty="0">
                <a:solidFill>
                  <a:srgbClr val="002060"/>
                </a:solidFill>
                <a:effectLst/>
              </a:rPr>
            </a:br>
            <a:r>
              <a:rPr lang="en-US" sz="3200" i="0" spc="-100" dirty="0">
                <a:solidFill>
                  <a:srgbClr val="0070C0"/>
                </a:solidFill>
                <a:effectLst/>
              </a:rPr>
              <a:t>A. drones.</a:t>
            </a:r>
            <a:br>
              <a:rPr lang="en-US" sz="3200" i="0" spc="-100" dirty="0">
                <a:solidFill>
                  <a:srgbClr val="0070C0"/>
                </a:solidFill>
                <a:effectLst/>
              </a:rPr>
            </a:br>
            <a:r>
              <a:rPr lang="en-US" sz="3200" i="0" spc="-100" dirty="0">
                <a:solidFill>
                  <a:srgbClr val="0070C0"/>
                </a:solidFill>
                <a:effectLst/>
              </a:rPr>
              <a:t>B. 3D printers.</a:t>
            </a:r>
            <a:br>
              <a:rPr lang="en-US" sz="3200" i="0" spc="-100" dirty="0">
                <a:solidFill>
                  <a:srgbClr val="0070C0"/>
                </a:solidFill>
                <a:effectLst/>
              </a:rPr>
            </a:br>
            <a:r>
              <a:rPr lang="en-US" sz="3200" i="0" spc="-100" dirty="0">
                <a:solidFill>
                  <a:srgbClr val="0070C0"/>
                </a:solidFill>
                <a:effectLst/>
              </a:rPr>
              <a:t>C. robot helpers.</a:t>
            </a:r>
            <a:r>
              <a:rPr lang="en-US" sz="3200" spc="-1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A7828A-DB03-47D7-9FBB-1CC24BA1CE67}"/>
              </a:ext>
            </a:extLst>
          </p:cNvPr>
          <p:cNvSpPr/>
          <p:nvPr/>
        </p:nvSpPr>
        <p:spPr>
          <a:xfrm>
            <a:off x="150138" y="945666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F0F2A9-5BCD-4A43-B796-39191FEE6AE2}"/>
              </a:ext>
            </a:extLst>
          </p:cNvPr>
          <p:cNvSpPr/>
          <p:nvPr/>
        </p:nvSpPr>
        <p:spPr>
          <a:xfrm>
            <a:off x="5704373" y="1909278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DE8D19-2A99-435B-96CC-47E4BD84E5D2}"/>
              </a:ext>
            </a:extLst>
          </p:cNvPr>
          <p:cNvSpPr/>
          <p:nvPr/>
        </p:nvSpPr>
        <p:spPr>
          <a:xfrm>
            <a:off x="129640" y="3357993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F3074D-0F55-4DA0-9D96-B1CEC287FFFF}"/>
              </a:ext>
            </a:extLst>
          </p:cNvPr>
          <p:cNvSpPr/>
          <p:nvPr/>
        </p:nvSpPr>
        <p:spPr>
          <a:xfrm>
            <a:off x="5670515" y="3376767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18D2F2-3D52-4675-9428-8D045504F9D2}"/>
              </a:ext>
            </a:extLst>
          </p:cNvPr>
          <p:cNvSpPr/>
          <p:nvPr/>
        </p:nvSpPr>
        <p:spPr>
          <a:xfrm>
            <a:off x="138201" y="5801969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69795B-FBA1-4537-8E49-177EBCCF6D88}"/>
              </a:ext>
            </a:extLst>
          </p:cNvPr>
          <p:cNvSpPr/>
          <p:nvPr/>
        </p:nvSpPr>
        <p:spPr>
          <a:xfrm>
            <a:off x="5669689" y="5327138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A89834E9-E6B3-45B1-BE62-8AE9B94B3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88" y="5922943"/>
            <a:ext cx="1816121" cy="481446"/>
          </a:xfrm>
          <a:prstGeom prst="rect">
            <a:avLst/>
          </a:prstGeom>
        </p:spPr>
      </p:pic>
      <p:sp>
        <p:nvSpPr>
          <p:cNvPr id="14" name="Rectangle 36">
            <a:hlinkClick r:id="" action="ppaction://noaction">
              <a:snd r:embed="rId6" name="CD2-TRACK 71.wav"/>
            </a:hlinkClick>
            <a:extLst>
              <a:ext uri="{FF2B5EF4-FFF2-40B4-BE49-F238E27FC236}">
                <a16:creationId xmlns:a16="http://schemas.microsoft.com/office/drawing/2014/main" id="{AA063E8D-0E92-4A00-B563-D2658E5A8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3313" y="4071394"/>
            <a:ext cx="840824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B4C834-D8C6-45EA-8359-DA9F61667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0456" y="4839276"/>
            <a:ext cx="832757" cy="754875"/>
          </a:xfrm>
          <a:prstGeom prst="rect">
            <a:avLst/>
          </a:prstGeom>
        </p:spPr>
      </p:pic>
      <p:pic>
        <p:nvPicPr>
          <p:cNvPr id="3" name="CD2-TRACK 71">
            <a:hlinkClick r:id="" action="ppaction://media"/>
            <a:extLst>
              <a:ext uri="{FF2B5EF4-FFF2-40B4-BE49-F238E27FC236}">
                <a16:creationId xmlns:a16="http://schemas.microsoft.com/office/drawing/2014/main" id="{1C7F0C35-45BA-1C88-2B05-02FE230B5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00" end="3550.1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0695" y="4984189"/>
            <a:ext cx="561157" cy="56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02E07F-39F5-40B5-AA4E-80B028B1AC98}"/>
              </a:ext>
            </a:extLst>
          </p:cNvPr>
          <p:cNvSpPr txBox="1"/>
          <p:nvPr/>
        </p:nvSpPr>
        <p:spPr>
          <a:xfrm>
            <a:off x="93904" y="957591"/>
            <a:ext cx="613532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G: Hey, Tom, did you watch </a:t>
            </a:r>
            <a:r>
              <a:rPr lang="en-US" sz="2800" dirty="0">
                <a:solidFill>
                  <a:srgbClr val="0070C0"/>
                </a:solidFill>
              </a:rPr>
              <a:t>Future Lives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on TV last night?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B: No, I didn't. What was it about, Jenny?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G: It was about where people will live in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the future. Things will change a lot.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B: Why? What's going to happen?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G: I think the biggest change will be that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many people might live in megacities.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B: I don't like big cities.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G: Not just megacities. People might live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in cities on the sea, too.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B: Wow! Where else will people live?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4AB738-1C48-4E1D-AB23-091C66F85F88}"/>
              </a:ext>
            </a:extLst>
          </p:cNvPr>
          <p:cNvSpPr txBox="1"/>
          <p:nvPr/>
        </p:nvSpPr>
        <p:spPr>
          <a:xfrm>
            <a:off x="2472809" y="182135"/>
            <a:ext cx="3111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Listen and look.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449BA-5FA0-4EE1-B216-1ADAD89E1754}"/>
              </a:ext>
            </a:extLst>
          </p:cNvPr>
          <p:cNvSpPr txBox="1"/>
          <p:nvPr/>
        </p:nvSpPr>
        <p:spPr>
          <a:xfrm>
            <a:off x="2472809" y="490347"/>
            <a:ext cx="9188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Now practice the conversation with a partner.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73A8A-3F0D-457E-928F-95143833ABBE}"/>
              </a:ext>
            </a:extLst>
          </p:cNvPr>
          <p:cNvSpPr txBox="1"/>
          <p:nvPr/>
        </p:nvSpPr>
        <p:spPr>
          <a:xfrm>
            <a:off x="6082306" y="981563"/>
            <a:ext cx="613532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G: Big apartment buildings underground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called </a:t>
            </a:r>
            <a:r>
              <a:rPr lang="en-US" sz="2800" i="1" dirty="0" err="1">
                <a:solidFill>
                  <a:srgbClr val="0070C0"/>
                </a:solidFill>
              </a:rPr>
              <a:t>earthscrapers</a:t>
            </a:r>
            <a:r>
              <a:rPr lang="en-US" sz="28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B: Urgh!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G: They'll be eco-friendly.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B: Hmm, that's good. Anything else?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G: Yeah, we'll have smart homes in the future.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B: Great.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G: They'll have things like 3D printers to make all kinds of objects like new clothes or furniture.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B: They sound awesome!</a:t>
            </a:r>
            <a:endParaRPr lang="en-US" sz="2800" spc="-200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8DD45A-62AB-467D-82AF-90CDF42127C6}"/>
              </a:ext>
            </a:extLst>
          </p:cNvPr>
          <p:cNvSpPr/>
          <p:nvPr/>
        </p:nvSpPr>
        <p:spPr>
          <a:xfrm>
            <a:off x="3809" y="320550"/>
            <a:ext cx="1914443" cy="27875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424990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2-TRACK 71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000"/>
                            </p:stCondLst>
                            <p:childTnLst>
                              <p:par>
                                <p:cTn id="5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90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3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0"/>
                            </p:stCondLst>
                            <p:childTnLst>
                              <p:par>
                                <p:cTn id="6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3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0"/>
                            </p:stCondLst>
                            <p:childTnLst>
                              <p:par>
                                <p:cTn id="7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3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0"/>
                            </p:stCondLst>
                            <p:childTnLst>
                              <p:par>
                                <p:cTn id="7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0"/>
                            </p:stCondLst>
                            <p:childTnLst>
                              <p:par>
                                <p:cTn id="8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2000"/>
                            </p:stCondLst>
                            <p:childTnLst>
                              <p:par>
                                <p:cTn id="8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4000"/>
                            </p:stCondLst>
                            <p:childTnLst>
                              <p:par>
                                <p:cTn id="89" presetID="3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9000"/>
                            </p:stCondLst>
                            <p:childTnLst>
                              <p:par>
                                <p:cTn id="9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54" y="285136"/>
            <a:ext cx="9232491" cy="6115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5402" y="2927517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Reading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832" y="383458"/>
            <a:ext cx="1758467" cy="2556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3D926-D494-4CB8-AAB2-F63D0F4DE6C9}"/>
              </a:ext>
            </a:extLst>
          </p:cNvPr>
          <p:cNvSpPr txBox="1"/>
          <p:nvPr/>
        </p:nvSpPr>
        <p:spPr>
          <a:xfrm>
            <a:off x="1824936" y="169245"/>
            <a:ext cx="102550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Read about the three devices of the future. </a:t>
            </a:r>
          </a:p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Choose the correct answer (A, B, or C).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EDE928-F201-46DB-AEE6-C0A479AC36B3}"/>
              </a:ext>
            </a:extLst>
          </p:cNvPr>
          <p:cNvSpPr txBox="1"/>
          <p:nvPr/>
        </p:nvSpPr>
        <p:spPr>
          <a:xfrm>
            <a:off x="1304818" y="2353333"/>
            <a:ext cx="777753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Read the Task of the Reading exercise.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Underline the key words.</a:t>
            </a:r>
          </a:p>
          <a:p>
            <a:r>
              <a:rPr lang="en-US" sz="3200" dirty="0">
                <a:solidFill>
                  <a:srgbClr val="002060"/>
                </a:solidFill>
              </a:rPr>
              <a:t>What are you going to do?</a:t>
            </a:r>
          </a:p>
          <a:p>
            <a:r>
              <a:rPr lang="en-US" sz="3200" dirty="0">
                <a:solidFill>
                  <a:srgbClr val="0070C0"/>
                </a:solidFill>
              </a:rPr>
              <a:t>	</a:t>
            </a:r>
            <a:r>
              <a:rPr lang="en-US" sz="3200" dirty="0">
                <a:solidFill>
                  <a:srgbClr val="FF0000"/>
                </a:solidFill>
              </a:rPr>
              <a:t>- Read and choose the correct answers.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02CCE0-EE4B-4938-B5BB-ECBFD6A52561}"/>
              </a:ext>
            </a:extLst>
          </p:cNvPr>
          <p:cNvCxnSpPr>
            <a:cxnSpLocks/>
          </p:cNvCxnSpPr>
          <p:nvPr/>
        </p:nvCxnSpPr>
        <p:spPr>
          <a:xfrm>
            <a:off x="1984020" y="707921"/>
            <a:ext cx="7865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1E3E18-571B-462F-AE3D-BD230B7A4CF2}"/>
              </a:ext>
            </a:extLst>
          </p:cNvPr>
          <p:cNvCxnSpPr/>
          <p:nvPr/>
        </p:nvCxnSpPr>
        <p:spPr>
          <a:xfrm>
            <a:off x="5091675" y="698532"/>
            <a:ext cx="23007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273925-60C9-4E37-AEAF-E0EE2FC6D6A1}"/>
              </a:ext>
            </a:extLst>
          </p:cNvPr>
          <p:cNvCxnSpPr>
            <a:cxnSpLocks/>
          </p:cNvCxnSpPr>
          <p:nvPr/>
        </p:nvCxnSpPr>
        <p:spPr>
          <a:xfrm>
            <a:off x="8221332" y="698532"/>
            <a:ext cx="16419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F31B6A-6F68-4CB2-A3F9-EEC5DAEDA9F9}"/>
              </a:ext>
            </a:extLst>
          </p:cNvPr>
          <p:cNvCxnSpPr>
            <a:cxnSpLocks/>
          </p:cNvCxnSpPr>
          <p:nvPr/>
        </p:nvCxnSpPr>
        <p:spPr>
          <a:xfrm>
            <a:off x="2044781" y="1220968"/>
            <a:ext cx="11110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571A45-51B4-4577-BD60-B934E6F1D089}"/>
              </a:ext>
            </a:extLst>
          </p:cNvPr>
          <p:cNvCxnSpPr>
            <a:cxnSpLocks/>
          </p:cNvCxnSpPr>
          <p:nvPr/>
        </p:nvCxnSpPr>
        <p:spPr>
          <a:xfrm flipV="1">
            <a:off x="4247540" y="1220968"/>
            <a:ext cx="2704918" cy="10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37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5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D7DA6B-0D09-48EE-B9F2-B2037B8BB22F}"/>
              </a:ext>
            </a:extLst>
          </p:cNvPr>
          <p:cNvSpPr txBox="1"/>
          <p:nvPr/>
        </p:nvSpPr>
        <p:spPr>
          <a:xfrm>
            <a:off x="1022554" y="1372728"/>
            <a:ext cx="11130117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i="0" dirty="0">
                <a:solidFill>
                  <a:srgbClr val="0070C0"/>
                </a:solidFill>
                <a:effectLst/>
              </a:rPr>
              <a:t>0.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Which machines will help us when we are hungry?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1" i="0" dirty="0">
                <a:solidFill>
                  <a:srgbClr val="0070C0"/>
                </a:solidFill>
                <a:effectLst/>
              </a:rPr>
              <a:t>1.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Which machines will make T-shirts?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1" i="0" dirty="0">
                <a:solidFill>
                  <a:srgbClr val="0070C0"/>
                </a:solidFill>
                <a:effectLst/>
              </a:rPr>
              <a:t>2.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Which machines will do the housework?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1" i="0" dirty="0">
                <a:solidFill>
                  <a:srgbClr val="0070C0"/>
                </a:solidFill>
                <a:effectLst/>
              </a:rPr>
              <a:t>3.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Which machines will order food for us?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1" i="0" dirty="0">
                <a:solidFill>
                  <a:srgbClr val="0070C0"/>
                </a:solidFill>
                <a:effectLst/>
              </a:rPr>
              <a:t>4.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Which machines won't clean plates and dishes?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1" i="0" dirty="0">
                <a:solidFill>
                  <a:srgbClr val="0070C0"/>
                </a:solidFill>
                <a:effectLst/>
              </a:rPr>
              <a:t>5.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Which machines will make tables and chairs?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86B03D-39C4-44E9-A57B-B08218AA8F3B}"/>
              </a:ext>
            </a:extLst>
          </p:cNvPr>
          <p:cNvSpPr txBox="1"/>
          <p:nvPr/>
        </p:nvSpPr>
        <p:spPr>
          <a:xfrm>
            <a:off x="1219200" y="298388"/>
            <a:ext cx="9684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Read the questions and underline the key words.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1B86B8-579C-4999-BDAA-9D46A3E3AD30}"/>
              </a:ext>
            </a:extLst>
          </p:cNvPr>
          <p:cNvCxnSpPr>
            <a:cxnSpLocks/>
          </p:cNvCxnSpPr>
          <p:nvPr/>
        </p:nvCxnSpPr>
        <p:spPr>
          <a:xfrm>
            <a:off x="1602658" y="2005782"/>
            <a:ext cx="2576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DDFC43-A7A5-4306-91B8-B831722F2C6B}"/>
              </a:ext>
            </a:extLst>
          </p:cNvPr>
          <p:cNvCxnSpPr>
            <a:cxnSpLocks/>
          </p:cNvCxnSpPr>
          <p:nvPr/>
        </p:nvCxnSpPr>
        <p:spPr>
          <a:xfrm>
            <a:off x="4960383" y="2020528"/>
            <a:ext cx="7226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6D0E44-A3CC-49D6-9F63-43339DAAE4DB}"/>
              </a:ext>
            </a:extLst>
          </p:cNvPr>
          <p:cNvCxnSpPr>
            <a:cxnSpLocks/>
          </p:cNvCxnSpPr>
          <p:nvPr/>
        </p:nvCxnSpPr>
        <p:spPr>
          <a:xfrm>
            <a:off x="6307409" y="2020527"/>
            <a:ext cx="87014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F9590D-62EC-41C5-9224-EF5FF3CE1CEE}"/>
              </a:ext>
            </a:extLst>
          </p:cNvPr>
          <p:cNvCxnSpPr>
            <a:cxnSpLocks/>
          </p:cNvCxnSpPr>
          <p:nvPr/>
        </p:nvCxnSpPr>
        <p:spPr>
          <a:xfrm>
            <a:off x="8441016" y="2000870"/>
            <a:ext cx="1332249" cy="196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1627E-BF01-4B6F-85D7-7B3015E471AE}"/>
              </a:ext>
            </a:extLst>
          </p:cNvPr>
          <p:cNvCxnSpPr>
            <a:cxnSpLocks/>
          </p:cNvCxnSpPr>
          <p:nvPr/>
        </p:nvCxnSpPr>
        <p:spPr>
          <a:xfrm>
            <a:off x="1578078" y="2757951"/>
            <a:ext cx="2576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B14C18-5BA7-4197-A4CF-6625BCE0FFA3}"/>
              </a:ext>
            </a:extLst>
          </p:cNvPr>
          <p:cNvCxnSpPr>
            <a:cxnSpLocks/>
          </p:cNvCxnSpPr>
          <p:nvPr/>
        </p:nvCxnSpPr>
        <p:spPr>
          <a:xfrm>
            <a:off x="4960382" y="2748118"/>
            <a:ext cx="24039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9F5CAA-56B4-44BE-BB71-6E2CE72390CB}"/>
              </a:ext>
            </a:extLst>
          </p:cNvPr>
          <p:cNvCxnSpPr>
            <a:cxnSpLocks/>
          </p:cNvCxnSpPr>
          <p:nvPr/>
        </p:nvCxnSpPr>
        <p:spPr>
          <a:xfrm>
            <a:off x="1528915" y="3475708"/>
            <a:ext cx="2576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94D284-8DC6-475C-A2D3-0A899019D0B7}"/>
              </a:ext>
            </a:extLst>
          </p:cNvPr>
          <p:cNvCxnSpPr>
            <a:cxnSpLocks/>
          </p:cNvCxnSpPr>
          <p:nvPr/>
        </p:nvCxnSpPr>
        <p:spPr>
          <a:xfrm>
            <a:off x="5029210" y="3475706"/>
            <a:ext cx="3092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6C1854-4A0E-4776-A568-3B7196862816}"/>
              </a:ext>
            </a:extLst>
          </p:cNvPr>
          <p:cNvCxnSpPr>
            <a:cxnSpLocks/>
          </p:cNvCxnSpPr>
          <p:nvPr/>
        </p:nvCxnSpPr>
        <p:spPr>
          <a:xfrm>
            <a:off x="1582992" y="4218044"/>
            <a:ext cx="2576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CDE5C2-F2BB-4722-8D07-EB3426A229D5}"/>
              </a:ext>
            </a:extLst>
          </p:cNvPr>
          <p:cNvCxnSpPr>
            <a:cxnSpLocks/>
          </p:cNvCxnSpPr>
          <p:nvPr/>
        </p:nvCxnSpPr>
        <p:spPr>
          <a:xfrm>
            <a:off x="4984964" y="4208210"/>
            <a:ext cx="17992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9BCB7A-7657-4CF9-90E3-F5B6A431A6D9}"/>
              </a:ext>
            </a:extLst>
          </p:cNvPr>
          <p:cNvCxnSpPr>
            <a:cxnSpLocks/>
          </p:cNvCxnSpPr>
          <p:nvPr/>
        </p:nvCxnSpPr>
        <p:spPr>
          <a:xfrm>
            <a:off x="1587907" y="4930884"/>
            <a:ext cx="2576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FD8085-2526-4CE2-98A9-258B7353F103}"/>
              </a:ext>
            </a:extLst>
          </p:cNvPr>
          <p:cNvCxnSpPr>
            <a:cxnSpLocks/>
          </p:cNvCxnSpPr>
          <p:nvPr/>
        </p:nvCxnSpPr>
        <p:spPr>
          <a:xfrm>
            <a:off x="4409773" y="4930886"/>
            <a:ext cx="28562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98075B-3933-4B2F-8647-C71123C09F81}"/>
              </a:ext>
            </a:extLst>
          </p:cNvPr>
          <p:cNvCxnSpPr>
            <a:cxnSpLocks/>
          </p:cNvCxnSpPr>
          <p:nvPr/>
        </p:nvCxnSpPr>
        <p:spPr>
          <a:xfrm>
            <a:off x="8165709" y="4930880"/>
            <a:ext cx="11651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583F712-87EB-49D1-ADE2-6ABD132E94B6}"/>
              </a:ext>
            </a:extLst>
          </p:cNvPr>
          <p:cNvCxnSpPr>
            <a:cxnSpLocks/>
          </p:cNvCxnSpPr>
          <p:nvPr/>
        </p:nvCxnSpPr>
        <p:spPr>
          <a:xfrm>
            <a:off x="1533829" y="5653554"/>
            <a:ext cx="2576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6296C9-1800-48EE-A424-FE3BEF3C3AEF}"/>
              </a:ext>
            </a:extLst>
          </p:cNvPr>
          <p:cNvCxnSpPr>
            <a:cxnSpLocks/>
          </p:cNvCxnSpPr>
          <p:nvPr/>
        </p:nvCxnSpPr>
        <p:spPr>
          <a:xfrm>
            <a:off x="5024291" y="5663389"/>
            <a:ext cx="36772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33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66B8A7-2047-407E-876C-77893EF039FA}"/>
              </a:ext>
            </a:extLst>
          </p:cNvPr>
          <p:cNvSpPr/>
          <p:nvPr/>
        </p:nvSpPr>
        <p:spPr>
          <a:xfrm>
            <a:off x="3810" y="310717"/>
            <a:ext cx="1744825" cy="3283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03C915-1AB2-46EB-921E-F068AB9C5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778" y="22385"/>
            <a:ext cx="4659043" cy="517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EF07AF-E51C-4FEB-87E4-DB944421D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640" y="566175"/>
            <a:ext cx="7404202" cy="2087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20C3A5-F572-422D-A56F-15738E5B4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664" y="2671659"/>
            <a:ext cx="7401178" cy="2104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14C97C-1F92-434D-A569-6F175559E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896" y="4787062"/>
            <a:ext cx="7421104" cy="20623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49E5F8-0F18-429B-AB65-0DA7460C1E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722" y="2092219"/>
            <a:ext cx="3467972" cy="4109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91FD90-EAC5-4283-ABE6-C2438CB18E27}"/>
              </a:ext>
            </a:extLst>
          </p:cNvPr>
          <p:cNvSpPr txBox="1"/>
          <p:nvPr/>
        </p:nvSpPr>
        <p:spPr>
          <a:xfrm>
            <a:off x="41099" y="713774"/>
            <a:ext cx="47125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Read and choose the </a:t>
            </a:r>
          </a:p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correct answer (A, B, or C).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18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03C915-1AB2-46EB-921E-F068AB9C5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" y="18227"/>
            <a:ext cx="3850449" cy="4278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EF07AF-E51C-4FEB-87E4-DB944421D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9" t="19977"/>
          <a:stretch/>
        </p:blipFill>
        <p:spPr>
          <a:xfrm>
            <a:off x="3658385" y="365352"/>
            <a:ext cx="8488836" cy="2021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20C3A5-F572-422D-A56F-15738E5B4C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0" t="20685"/>
          <a:stretch/>
        </p:blipFill>
        <p:spPr>
          <a:xfrm>
            <a:off x="3654265" y="2440273"/>
            <a:ext cx="8487242" cy="1999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14C97C-1F92-434D-A569-6F175559EE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72" t="21514"/>
          <a:stretch/>
        </p:blipFill>
        <p:spPr>
          <a:xfrm>
            <a:off x="3624270" y="4480696"/>
            <a:ext cx="8542064" cy="1958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6E4524-2B4B-454E-AF98-52AB5AD96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599" b="80966"/>
          <a:stretch/>
        </p:blipFill>
        <p:spPr>
          <a:xfrm>
            <a:off x="614919" y="1082485"/>
            <a:ext cx="3022348" cy="485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4CE50C-044A-4D20-BF0D-993EF82062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66731" b="83831"/>
          <a:stretch/>
        </p:blipFill>
        <p:spPr>
          <a:xfrm>
            <a:off x="636600" y="2910590"/>
            <a:ext cx="2979453" cy="411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6C244F-9443-493C-A2E9-9DD1B2D06C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49" t="610" r="51482" b="83221"/>
          <a:stretch/>
        </p:blipFill>
        <p:spPr>
          <a:xfrm>
            <a:off x="1556118" y="3336554"/>
            <a:ext cx="1376388" cy="4117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E30319-F9A1-45A1-AB62-AE0B2AE15A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810" b="84207"/>
          <a:stretch/>
        </p:blipFill>
        <p:spPr>
          <a:xfrm>
            <a:off x="657651" y="4969174"/>
            <a:ext cx="2531349" cy="39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1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D7DA6B-0D09-48EE-B9F2-B2037B8BB22F}"/>
              </a:ext>
            </a:extLst>
          </p:cNvPr>
          <p:cNvSpPr txBox="1"/>
          <p:nvPr/>
        </p:nvSpPr>
        <p:spPr>
          <a:xfrm>
            <a:off x="333314" y="803768"/>
            <a:ext cx="11130117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1" i="0" dirty="0">
                <a:solidFill>
                  <a:srgbClr val="0070C0"/>
                </a:solidFill>
                <a:effectLst/>
              </a:rPr>
              <a:t>1.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Which machines will make T-shirts?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1" i="0" dirty="0">
                <a:solidFill>
                  <a:srgbClr val="0070C0"/>
                </a:solidFill>
                <a:effectLst/>
              </a:rPr>
              <a:t>2.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Which machines will do the housework?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1" i="0" dirty="0">
                <a:solidFill>
                  <a:srgbClr val="0070C0"/>
                </a:solidFill>
                <a:effectLst/>
              </a:rPr>
              <a:t>3.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Which machines will order food for us?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1" i="0" dirty="0">
                <a:solidFill>
                  <a:srgbClr val="0070C0"/>
                </a:solidFill>
                <a:effectLst/>
              </a:rPr>
              <a:t>4.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Which machines won't clean plates and dishes?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1" i="0" dirty="0">
                <a:solidFill>
                  <a:srgbClr val="0070C0"/>
                </a:solidFill>
                <a:effectLst/>
              </a:rPr>
              <a:t>5.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Which machines will make tables and chairs?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405F33-53B1-4DC8-9CB7-B17E1C891F1B}"/>
              </a:ext>
            </a:extLst>
          </p:cNvPr>
          <p:cNvSpPr txBox="1"/>
          <p:nvPr/>
        </p:nvSpPr>
        <p:spPr>
          <a:xfrm>
            <a:off x="8774428" y="1590397"/>
            <a:ext cx="3312789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A	B	C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A	B	C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A	B	C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A	B	C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A	B	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86B03D-39C4-44E9-A57B-B08218AA8F3B}"/>
              </a:ext>
            </a:extLst>
          </p:cNvPr>
          <p:cNvSpPr txBox="1"/>
          <p:nvPr/>
        </p:nvSpPr>
        <p:spPr>
          <a:xfrm>
            <a:off x="344129" y="253817"/>
            <a:ext cx="11985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Share ideas.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Ask and answer the questions with a partner. Speak English!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1627E-BF01-4B6F-85D7-7B3015E471AE}"/>
              </a:ext>
            </a:extLst>
          </p:cNvPr>
          <p:cNvCxnSpPr>
            <a:cxnSpLocks/>
          </p:cNvCxnSpPr>
          <p:nvPr/>
        </p:nvCxnSpPr>
        <p:spPr>
          <a:xfrm>
            <a:off x="888838" y="2188991"/>
            <a:ext cx="2576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B14C18-5BA7-4197-A4CF-6625BCE0FFA3}"/>
              </a:ext>
            </a:extLst>
          </p:cNvPr>
          <p:cNvCxnSpPr>
            <a:cxnSpLocks/>
          </p:cNvCxnSpPr>
          <p:nvPr/>
        </p:nvCxnSpPr>
        <p:spPr>
          <a:xfrm>
            <a:off x="4271142" y="2179158"/>
            <a:ext cx="24039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9F5CAA-56B4-44BE-BB71-6E2CE72390CB}"/>
              </a:ext>
            </a:extLst>
          </p:cNvPr>
          <p:cNvCxnSpPr>
            <a:cxnSpLocks/>
          </p:cNvCxnSpPr>
          <p:nvPr/>
        </p:nvCxnSpPr>
        <p:spPr>
          <a:xfrm>
            <a:off x="839675" y="2906748"/>
            <a:ext cx="2576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94D284-8DC6-475C-A2D3-0A899019D0B7}"/>
              </a:ext>
            </a:extLst>
          </p:cNvPr>
          <p:cNvCxnSpPr>
            <a:cxnSpLocks/>
          </p:cNvCxnSpPr>
          <p:nvPr/>
        </p:nvCxnSpPr>
        <p:spPr>
          <a:xfrm>
            <a:off x="4339970" y="2906746"/>
            <a:ext cx="3092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6C1854-4A0E-4776-A568-3B7196862816}"/>
              </a:ext>
            </a:extLst>
          </p:cNvPr>
          <p:cNvCxnSpPr>
            <a:cxnSpLocks/>
          </p:cNvCxnSpPr>
          <p:nvPr/>
        </p:nvCxnSpPr>
        <p:spPr>
          <a:xfrm>
            <a:off x="893752" y="3649084"/>
            <a:ext cx="2576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CDE5C2-F2BB-4722-8D07-EB3426A229D5}"/>
              </a:ext>
            </a:extLst>
          </p:cNvPr>
          <p:cNvCxnSpPr>
            <a:cxnSpLocks/>
          </p:cNvCxnSpPr>
          <p:nvPr/>
        </p:nvCxnSpPr>
        <p:spPr>
          <a:xfrm>
            <a:off x="4295724" y="3639250"/>
            <a:ext cx="17992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9BCB7A-7657-4CF9-90E3-F5B6A431A6D9}"/>
              </a:ext>
            </a:extLst>
          </p:cNvPr>
          <p:cNvCxnSpPr>
            <a:cxnSpLocks/>
          </p:cNvCxnSpPr>
          <p:nvPr/>
        </p:nvCxnSpPr>
        <p:spPr>
          <a:xfrm>
            <a:off x="898667" y="4361924"/>
            <a:ext cx="2576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FD8085-2526-4CE2-98A9-258B7353F103}"/>
              </a:ext>
            </a:extLst>
          </p:cNvPr>
          <p:cNvCxnSpPr>
            <a:cxnSpLocks/>
          </p:cNvCxnSpPr>
          <p:nvPr/>
        </p:nvCxnSpPr>
        <p:spPr>
          <a:xfrm>
            <a:off x="3720533" y="4361926"/>
            <a:ext cx="28562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98075B-3933-4B2F-8647-C71123C09F81}"/>
              </a:ext>
            </a:extLst>
          </p:cNvPr>
          <p:cNvCxnSpPr>
            <a:cxnSpLocks/>
          </p:cNvCxnSpPr>
          <p:nvPr/>
        </p:nvCxnSpPr>
        <p:spPr>
          <a:xfrm>
            <a:off x="7476469" y="4361920"/>
            <a:ext cx="11651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583F712-87EB-49D1-ADE2-6ABD132E94B6}"/>
              </a:ext>
            </a:extLst>
          </p:cNvPr>
          <p:cNvCxnSpPr>
            <a:cxnSpLocks/>
          </p:cNvCxnSpPr>
          <p:nvPr/>
        </p:nvCxnSpPr>
        <p:spPr>
          <a:xfrm>
            <a:off x="844589" y="5084594"/>
            <a:ext cx="2576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6296C9-1800-48EE-A424-FE3BEF3C3AEF}"/>
              </a:ext>
            </a:extLst>
          </p:cNvPr>
          <p:cNvCxnSpPr>
            <a:cxnSpLocks/>
          </p:cNvCxnSpPr>
          <p:nvPr/>
        </p:nvCxnSpPr>
        <p:spPr>
          <a:xfrm>
            <a:off x="4335051" y="5094429"/>
            <a:ext cx="36772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637910-8B42-425B-AF40-B70FEF22E613}"/>
              </a:ext>
            </a:extLst>
          </p:cNvPr>
          <p:cNvSpPr txBox="1"/>
          <p:nvPr/>
        </p:nvSpPr>
        <p:spPr>
          <a:xfrm>
            <a:off x="6145162" y="2035279"/>
            <a:ext cx="2403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3D printers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72A4CB-9D89-42C7-A2B2-FA7D8B049E73}"/>
              </a:ext>
            </a:extLst>
          </p:cNvPr>
          <p:cNvSpPr/>
          <p:nvPr/>
        </p:nvSpPr>
        <p:spPr>
          <a:xfrm>
            <a:off x="10613964" y="1834212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2D1B3B-C7FA-453E-A703-FF4D8A36D653}"/>
              </a:ext>
            </a:extLst>
          </p:cNvPr>
          <p:cNvSpPr txBox="1"/>
          <p:nvPr/>
        </p:nvSpPr>
        <p:spPr>
          <a:xfrm>
            <a:off x="5746951" y="2787445"/>
            <a:ext cx="2679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Robot helpers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EB20145-9D16-4DEA-A9EB-9BF59A66409B}"/>
              </a:ext>
            </a:extLst>
          </p:cNvPr>
          <p:cNvSpPr/>
          <p:nvPr/>
        </p:nvSpPr>
        <p:spPr>
          <a:xfrm>
            <a:off x="8790078" y="2566715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76B90A-2CBC-445D-A98F-05348DADE3A4}"/>
              </a:ext>
            </a:extLst>
          </p:cNvPr>
          <p:cNvSpPr txBox="1"/>
          <p:nvPr/>
        </p:nvSpPr>
        <p:spPr>
          <a:xfrm>
            <a:off x="4503166" y="3480618"/>
            <a:ext cx="421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Smart kitchen devices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A698D28-B701-446E-A1AA-AF2E7182DAD1}"/>
              </a:ext>
            </a:extLst>
          </p:cNvPr>
          <p:cNvSpPr/>
          <p:nvPr/>
        </p:nvSpPr>
        <p:spPr>
          <a:xfrm>
            <a:off x="9670066" y="3299217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9B095B-9E34-48C2-829B-37E7B3FFB153}"/>
              </a:ext>
            </a:extLst>
          </p:cNvPr>
          <p:cNvSpPr txBox="1"/>
          <p:nvPr/>
        </p:nvSpPr>
        <p:spPr>
          <a:xfrm>
            <a:off x="6287731" y="4203296"/>
            <a:ext cx="2403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3D printers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6350D39-8656-4406-B31F-F3E407621CBD}"/>
              </a:ext>
            </a:extLst>
          </p:cNvPr>
          <p:cNvSpPr/>
          <p:nvPr/>
        </p:nvSpPr>
        <p:spPr>
          <a:xfrm>
            <a:off x="10609048" y="4031722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413FA8-8683-499B-BAB7-B0E7043F41B1}"/>
              </a:ext>
            </a:extLst>
          </p:cNvPr>
          <p:cNvSpPr txBox="1"/>
          <p:nvPr/>
        </p:nvSpPr>
        <p:spPr>
          <a:xfrm>
            <a:off x="6263149" y="4965298"/>
            <a:ext cx="2403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3D printers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CA6B432-F0BE-4DE1-9E59-E082A22D7711}"/>
              </a:ext>
            </a:extLst>
          </p:cNvPr>
          <p:cNvSpPr/>
          <p:nvPr/>
        </p:nvSpPr>
        <p:spPr>
          <a:xfrm>
            <a:off x="10623794" y="4754393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D467268-DC31-42C2-9E62-CBD81FD6C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82" y="5914492"/>
            <a:ext cx="1943136" cy="4814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BDCA214-B489-4982-9E19-9D7C1E30B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599" b="80966"/>
          <a:stretch/>
        </p:blipFill>
        <p:spPr>
          <a:xfrm>
            <a:off x="173860" y="5612234"/>
            <a:ext cx="3022348" cy="4856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4F316AB-0EAF-4FFB-BA0C-69F7884EA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66731" b="83831"/>
          <a:stretch/>
        </p:blipFill>
        <p:spPr>
          <a:xfrm>
            <a:off x="3539664" y="5631397"/>
            <a:ext cx="2979453" cy="4117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22A28E6-57D4-42DB-A4FA-59946C6416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49" t="610" r="51482" b="83221"/>
          <a:stretch/>
        </p:blipFill>
        <p:spPr>
          <a:xfrm>
            <a:off x="4409892" y="6011385"/>
            <a:ext cx="1376388" cy="41176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B252D51-35B2-4368-8F53-AE07BFDF48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810" b="84207"/>
          <a:stretch/>
        </p:blipFill>
        <p:spPr>
          <a:xfrm>
            <a:off x="6841820" y="5635858"/>
            <a:ext cx="2531349" cy="39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5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6" grpId="0"/>
      <p:bldP spid="25" grpId="0" animBg="1"/>
      <p:bldP spid="30" grpId="0"/>
      <p:bldP spid="31" grpId="0" animBg="1"/>
      <p:bldP spid="32" grpId="0"/>
      <p:bldP spid="33" grpId="0" animBg="1"/>
      <p:bldP spid="35" grpId="0"/>
      <p:bldP spid="36" grpId="0" animBg="1"/>
      <p:bldP spid="37" grpId="0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59D9B8-02E6-4C52-9D86-689BF443E849}"/>
              </a:ext>
            </a:extLst>
          </p:cNvPr>
          <p:cNvSpPr/>
          <p:nvPr/>
        </p:nvSpPr>
        <p:spPr>
          <a:xfrm>
            <a:off x="-9832" y="334298"/>
            <a:ext cx="1758467" cy="2556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7821F-4495-4DD8-A2B6-448A7882F9B1}"/>
              </a:ext>
            </a:extLst>
          </p:cNvPr>
          <p:cNvSpPr txBox="1"/>
          <p:nvPr/>
        </p:nvSpPr>
        <p:spPr>
          <a:xfrm>
            <a:off x="344129" y="1364869"/>
            <a:ext cx="114447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Which machines do you like best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robot helpers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b="1" dirty="0">
                <a:solidFill>
                  <a:srgbClr val="00B050"/>
                </a:solidFill>
              </a:rPr>
              <a:t>smart kitchen devices</a:t>
            </a:r>
            <a:r>
              <a:rPr lang="en-US" sz="3600" dirty="0">
                <a:solidFill>
                  <a:srgbClr val="0070C0"/>
                </a:solidFill>
              </a:rPr>
              <a:t>, or </a:t>
            </a:r>
            <a:r>
              <a:rPr lang="en-US" sz="3600" b="1" dirty="0">
                <a:solidFill>
                  <a:srgbClr val="00B0F0"/>
                </a:solidFill>
              </a:rPr>
              <a:t>3D printers</a:t>
            </a:r>
            <a:r>
              <a:rPr lang="en-US" sz="3600" dirty="0">
                <a:solidFill>
                  <a:srgbClr val="0070C0"/>
                </a:solidFill>
              </a:rPr>
              <a:t>? 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4000" dirty="0">
                <a:solidFill>
                  <a:srgbClr val="0070C0"/>
                </a:solidFill>
              </a:rPr>
              <a:t>Why</a:t>
            </a:r>
            <a:r>
              <a:rPr lang="en-US" sz="3600" dirty="0">
                <a:solidFill>
                  <a:srgbClr val="0070C0"/>
                </a:solidFill>
              </a:rPr>
              <a:t>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AB200-5DF7-459B-9F93-4852D6CA9E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54" y="164405"/>
            <a:ext cx="4919363" cy="10034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98769E-EAC2-490A-9201-122EFD9F7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599" b="80966"/>
          <a:stretch/>
        </p:blipFill>
        <p:spPr>
          <a:xfrm>
            <a:off x="1576242" y="4152441"/>
            <a:ext cx="3324583" cy="534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874039-05A9-4CAA-BD69-0AA518DDFE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66731" b="83831"/>
          <a:stretch/>
        </p:blipFill>
        <p:spPr>
          <a:xfrm>
            <a:off x="5013017" y="4175297"/>
            <a:ext cx="3277398" cy="452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419BF-3DCE-437A-89F2-C25BB2D5F3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49" t="610" r="51482" b="83221"/>
          <a:stretch/>
        </p:blipFill>
        <p:spPr>
          <a:xfrm>
            <a:off x="6022392" y="4633943"/>
            <a:ext cx="1514027" cy="452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8AFF5B-156C-4C29-827C-78081C6F31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810" b="84207"/>
          <a:stretch/>
        </p:blipFill>
        <p:spPr>
          <a:xfrm>
            <a:off x="8406403" y="4180641"/>
            <a:ext cx="2784484" cy="43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7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708" y="1039375"/>
            <a:ext cx="3256378" cy="60224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5816" y="2376766"/>
            <a:ext cx="3256378" cy="602249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35816" y="5084216"/>
            <a:ext cx="3256378" cy="60224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48259" y="5777785"/>
            <a:ext cx="3256378" cy="60224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32708" y="1723627"/>
            <a:ext cx="3256378" cy="602249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8259" y="330815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9598" y="3714153"/>
            <a:ext cx="3256378" cy="60224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26490" y="3042354"/>
            <a:ext cx="3256378" cy="60224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2034" y="4398402"/>
            <a:ext cx="3256378" cy="60224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519" y="760950"/>
            <a:ext cx="3819255" cy="5336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988" y="760950"/>
            <a:ext cx="3819255" cy="5336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709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949" y="424699"/>
            <a:ext cx="7895304" cy="60086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3072" y="3702882"/>
            <a:ext cx="3687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Vocabulary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03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2AA791-AB22-4329-ABE7-55E096623AA9}"/>
              </a:ext>
            </a:extLst>
          </p:cNvPr>
          <p:cNvSpPr txBox="1"/>
          <p:nvPr/>
        </p:nvSpPr>
        <p:spPr>
          <a:xfrm>
            <a:off x="188843" y="217419"/>
            <a:ext cx="8965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Fill in the blanks with the words from the box.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9EE5C4-10DA-4925-A78E-2E0E02CAF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51739" b="5669"/>
          <a:stretch/>
        </p:blipFill>
        <p:spPr>
          <a:xfrm>
            <a:off x="2546067" y="798712"/>
            <a:ext cx="7081521" cy="38498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436044-BDC7-4954-A3D1-D34952FF6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0628" t="7869" r="105" b="-2199"/>
          <a:stretch/>
        </p:blipFill>
        <p:spPr>
          <a:xfrm>
            <a:off x="2550159" y="1198881"/>
            <a:ext cx="7081521" cy="37712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805326-83BA-44C3-8468-2464B5DA2547}"/>
              </a:ext>
            </a:extLst>
          </p:cNvPr>
          <p:cNvSpPr txBox="1"/>
          <p:nvPr/>
        </p:nvSpPr>
        <p:spPr>
          <a:xfrm>
            <a:off x="233680" y="1593285"/>
            <a:ext cx="118364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3000" b="0" i="0" dirty="0">
                <a:solidFill>
                  <a:srgbClr val="0070C0"/>
                </a:solidFill>
                <a:effectLst/>
              </a:rPr>
              <a:t>1. I think living in a(n) _____________ will be really cool. You can control everything in your house through your phone!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2. I think Ho Chi Minh City will become a(n) _____________ soon. There are about nine million people living there.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3. I hope we will have _____________ soon. With them, we won’t need to do chores anymore!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4. I like to look at the _____________ at night. It's so beautiful.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5. I don't want to live _____________. It'll be so dark and sad.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6. Don't forget to _____________ the door and give the key to me.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7. You can print lots of cool things with a(n) _____________.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8. Astronauts usually stay on the _____________ for about six months.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br>
              <a:rPr lang="en-US" sz="3000" dirty="0">
                <a:solidFill>
                  <a:srgbClr val="0070C0"/>
                </a:solidFill>
              </a:rPr>
            </a:b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6DE224-3B90-4BE4-B5BE-8854B470835C}"/>
              </a:ext>
            </a:extLst>
          </p:cNvPr>
          <p:cNvSpPr txBox="1"/>
          <p:nvPr/>
        </p:nvSpPr>
        <p:spPr>
          <a:xfrm>
            <a:off x="3834909" y="1551538"/>
            <a:ext cx="2403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smart home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FB70BF-E68C-476B-B615-73F50CCE1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64" y="6376554"/>
            <a:ext cx="1943136" cy="4814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9126D9-8F35-430A-87F4-29FAC1106C75}"/>
              </a:ext>
            </a:extLst>
          </p:cNvPr>
          <p:cNvSpPr txBox="1"/>
          <p:nvPr/>
        </p:nvSpPr>
        <p:spPr>
          <a:xfrm>
            <a:off x="7492509" y="2415138"/>
            <a:ext cx="2403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megacity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CA66DA-2AC6-46CB-8F00-A289E79CA511}"/>
              </a:ext>
            </a:extLst>
          </p:cNvPr>
          <p:cNvSpPr txBox="1"/>
          <p:nvPr/>
        </p:nvSpPr>
        <p:spPr>
          <a:xfrm>
            <a:off x="3688081" y="3278738"/>
            <a:ext cx="257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robot helpers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676C4B-F29A-4E37-97D2-28BAA0E458C6}"/>
              </a:ext>
            </a:extLst>
          </p:cNvPr>
          <p:cNvSpPr txBox="1"/>
          <p:nvPr/>
        </p:nvSpPr>
        <p:spPr>
          <a:xfrm>
            <a:off x="3657601" y="4152498"/>
            <a:ext cx="257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Moon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45B007-B35F-47BE-81DD-4E936AC1A56A}"/>
              </a:ext>
            </a:extLst>
          </p:cNvPr>
          <p:cNvSpPr txBox="1"/>
          <p:nvPr/>
        </p:nvSpPr>
        <p:spPr>
          <a:xfrm>
            <a:off x="3749041" y="4579218"/>
            <a:ext cx="257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underground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107CD-C3D3-49BC-A2F7-7AE412AAC7FB}"/>
              </a:ext>
            </a:extLst>
          </p:cNvPr>
          <p:cNvSpPr txBox="1"/>
          <p:nvPr/>
        </p:nvSpPr>
        <p:spPr>
          <a:xfrm>
            <a:off x="3098801" y="5026258"/>
            <a:ext cx="257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lock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EC4A06-5242-4513-B9E3-846F4FCCF8BF}"/>
              </a:ext>
            </a:extLst>
          </p:cNvPr>
          <p:cNvSpPr txBox="1"/>
          <p:nvPr/>
        </p:nvSpPr>
        <p:spPr>
          <a:xfrm>
            <a:off x="6868161" y="5442818"/>
            <a:ext cx="257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3D printer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45C2C8-EAE5-43ED-BF31-970432B39C06}"/>
              </a:ext>
            </a:extLst>
          </p:cNvPr>
          <p:cNvSpPr txBox="1"/>
          <p:nvPr/>
        </p:nvSpPr>
        <p:spPr>
          <a:xfrm>
            <a:off x="5344161" y="5900018"/>
            <a:ext cx="257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space station</a:t>
            </a:r>
          </a:p>
        </p:txBody>
      </p:sp>
    </p:spTree>
    <p:extLst>
      <p:ext uri="{BB962C8B-B14F-4D97-AF65-F5344CB8AC3E}">
        <p14:creationId xmlns:p14="http://schemas.microsoft.com/office/powerpoint/2010/main" val="13252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1299310" y="429821"/>
            <a:ext cx="10548562" cy="5998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3" y="4025442"/>
            <a:ext cx="3129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Grammar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49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9F9CE5-89D5-4577-AF6B-8D844831F2B1}"/>
              </a:ext>
            </a:extLst>
          </p:cNvPr>
          <p:cNvSpPr txBox="1"/>
          <p:nvPr/>
        </p:nvSpPr>
        <p:spPr>
          <a:xfrm>
            <a:off x="983970" y="248335"/>
            <a:ext cx="87762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Write full sentences using the words below.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7108D1-6A34-4239-AF61-892A9E0812B3}"/>
              </a:ext>
            </a:extLst>
          </p:cNvPr>
          <p:cNvSpPr txBox="1"/>
          <p:nvPr/>
        </p:nvSpPr>
        <p:spPr>
          <a:xfrm>
            <a:off x="536709" y="818543"/>
            <a:ext cx="11638722" cy="5616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0" i="0" dirty="0">
                <a:solidFill>
                  <a:srgbClr val="0070C0"/>
                </a:solidFill>
                <a:effectLst/>
              </a:rPr>
              <a:t>1. Where/you/think/people/live/future?</a:t>
            </a:r>
            <a:br>
              <a:rPr lang="en-US" sz="2800" b="0" i="0" dirty="0">
                <a:solidFill>
                  <a:srgbClr val="0070C0"/>
                </a:solidFill>
                <a:effectLst/>
              </a:rPr>
            </a:br>
            <a:r>
              <a:rPr lang="en-US" sz="2800" b="0" i="0" dirty="0">
                <a:solidFill>
                  <a:srgbClr val="0070C0"/>
                </a:solidFill>
                <a:effectLst/>
              </a:rPr>
              <a:t>______________________________________________________________</a:t>
            </a:r>
            <a:br>
              <a:rPr lang="en-US" sz="2800" b="0" i="0" dirty="0">
                <a:solidFill>
                  <a:srgbClr val="0070C0"/>
                </a:solidFill>
                <a:effectLst/>
              </a:rPr>
            </a:br>
            <a:r>
              <a:rPr lang="en-US" sz="2800" b="0" i="0" dirty="0">
                <a:solidFill>
                  <a:srgbClr val="0070C0"/>
                </a:solidFill>
                <a:effectLst/>
              </a:rPr>
              <a:t>2. We/might/have/automatic food machines.</a:t>
            </a:r>
            <a:br>
              <a:rPr lang="en-US" sz="2800" b="0" i="0" dirty="0">
                <a:solidFill>
                  <a:srgbClr val="0070C0"/>
                </a:solidFill>
                <a:effectLst/>
              </a:rPr>
            </a:br>
            <a:r>
              <a:rPr lang="en-US" sz="2800" b="0" i="0" dirty="0">
                <a:solidFill>
                  <a:srgbClr val="0070C0"/>
                </a:solidFill>
                <a:effectLst/>
              </a:rPr>
              <a:t>______________________________________________________________</a:t>
            </a:r>
            <a:br>
              <a:rPr lang="en-US" sz="2800" b="0" i="0" dirty="0">
                <a:solidFill>
                  <a:srgbClr val="0070C0"/>
                </a:solidFill>
                <a:effectLst/>
              </a:rPr>
            </a:br>
            <a:r>
              <a:rPr lang="en-US" sz="2800" b="0" i="0" dirty="0">
                <a:solidFill>
                  <a:srgbClr val="0070C0"/>
                </a:solidFill>
                <a:effectLst/>
              </a:rPr>
              <a:t>3. I/think/a few/people/live/</a:t>
            </a:r>
            <a:r>
              <a:rPr lang="en-US" sz="2800" b="0" i="0" dirty="0" err="1">
                <a:solidFill>
                  <a:srgbClr val="0070C0"/>
                </a:solidFill>
                <a:effectLst/>
              </a:rPr>
              <a:t>earthscrapers</a:t>
            </a:r>
            <a:r>
              <a:rPr lang="en-US" sz="2800" b="0" i="0" dirty="0">
                <a:solidFill>
                  <a:srgbClr val="0070C0"/>
                </a:solidFill>
                <a:effectLst/>
              </a:rPr>
              <a:t>.</a:t>
            </a:r>
            <a:br>
              <a:rPr lang="en-US" sz="2800" b="0" i="0" dirty="0">
                <a:solidFill>
                  <a:srgbClr val="0070C0"/>
                </a:solidFill>
                <a:effectLst/>
              </a:rPr>
            </a:br>
            <a:r>
              <a:rPr lang="en-US" sz="2800" b="0" i="0" dirty="0">
                <a:solidFill>
                  <a:srgbClr val="0070C0"/>
                </a:solidFill>
                <a:effectLst/>
              </a:rPr>
              <a:t>______________________________________________________________</a:t>
            </a:r>
            <a:br>
              <a:rPr lang="en-US" sz="2800" b="0" i="0" dirty="0">
                <a:solidFill>
                  <a:srgbClr val="0070C0"/>
                </a:solidFill>
                <a:effectLst/>
              </a:rPr>
            </a:br>
            <a:r>
              <a:rPr lang="en-US" sz="2800" b="0" i="0" dirty="0">
                <a:solidFill>
                  <a:srgbClr val="0070C0"/>
                </a:solidFill>
                <a:effectLst/>
              </a:rPr>
              <a:t>4. A lot of/people/live/cities/on/sea.</a:t>
            </a:r>
            <a:br>
              <a:rPr lang="en-US" sz="2800" b="0" i="0" dirty="0">
                <a:solidFill>
                  <a:srgbClr val="0070C0"/>
                </a:solidFill>
                <a:effectLst/>
              </a:rPr>
            </a:br>
            <a:r>
              <a:rPr lang="en-US" sz="2800" b="0" i="0" dirty="0">
                <a:solidFill>
                  <a:srgbClr val="0070C0"/>
                </a:solidFill>
                <a:effectLst/>
              </a:rPr>
              <a:t>______________________________________________________________</a:t>
            </a:r>
            <a:br>
              <a:rPr lang="en-US" sz="2800" b="0" i="0" dirty="0">
                <a:solidFill>
                  <a:srgbClr val="0070C0"/>
                </a:solidFill>
                <a:effectLst/>
              </a:rPr>
            </a:br>
            <a:r>
              <a:rPr lang="en-US" sz="2800" b="0" i="0" dirty="0">
                <a:solidFill>
                  <a:srgbClr val="0070C0"/>
                </a:solidFill>
                <a:effectLst/>
              </a:rPr>
              <a:t>5. How/astronauts/sleep/space?</a:t>
            </a:r>
            <a:br>
              <a:rPr lang="en-US" sz="2800" b="0" i="0" dirty="0">
                <a:solidFill>
                  <a:srgbClr val="0070C0"/>
                </a:solidFill>
                <a:effectLst/>
              </a:rPr>
            </a:br>
            <a:r>
              <a:rPr lang="en-US" sz="2800" b="0" i="0" dirty="0">
                <a:solidFill>
                  <a:srgbClr val="0070C0"/>
                </a:solidFill>
                <a:effectLst/>
              </a:rPr>
              <a:t>______________________________________________________________</a:t>
            </a:r>
            <a:br>
              <a:rPr lang="en-US" sz="2800" b="0" i="0" dirty="0">
                <a:solidFill>
                  <a:srgbClr val="0070C0"/>
                </a:solidFill>
                <a:effectLst/>
              </a:rPr>
            </a:br>
            <a:r>
              <a:rPr lang="en-US" sz="2800" b="0" i="0" dirty="0">
                <a:solidFill>
                  <a:srgbClr val="0070C0"/>
                </a:solidFill>
                <a:effectLst/>
              </a:rPr>
              <a:t>6. What/you/think/homes/be like?</a:t>
            </a:r>
            <a:br>
              <a:rPr lang="en-US" sz="2800" b="0" i="0" dirty="0">
                <a:solidFill>
                  <a:srgbClr val="0070C0"/>
                </a:solidFill>
                <a:effectLst/>
              </a:rPr>
            </a:br>
            <a:r>
              <a:rPr lang="en-US" sz="2800" b="0" i="0" dirty="0">
                <a:solidFill>
                  <a:srgbClr val="0070C0"/>
                </a:solidFill>
                <a:effectLst/>
              </a:rPr>
              <a:t>______________________________________________________________</a:t>
            </a:r>
            <a:br>
              <a:rPr lang="en-US" sz="2800" b="0" i="0" dirty="0">
                <a:solidFill>
                  <a:srgbClr val="0070C0"/>
                </a:solidFill>
                <a:effectLst/>
              </a:rPr>
            </a:br>
            <a:r>
              <a:rPr lang="en-US" sz="2800" b="0" i="0" dirty="0">
                <a:solidFill>
                  <a:srgbClr val="0070C0"/>
                </a:solidFill>
                <a:effectLst/>
              </a:rPr>
              <a:t>7. I/think/many people/have/robot helpers.</a:t>
            </a:r>
            <a:br>
              <a:rPr lang="en-US" sz="2800" b="0" i="0" dirty="0">
                <a:solidFill>
                  <a:srgbClr val="0070C0"/>
                </a:solidFill>
                <a:effectLst/>
              </a:rPr>
            </a:br>
            <a:r>
              <a:rPr lang="en-US" sz="2800" b="0" i="0" dirty="0">
                <a:solidFill>
                  <a:srgbClr val="0070C0"/>
                </a:solidFill>
                <a:effectLst/>
              </a:rPr>
              <a:t>______________________________________________________________</a:t>
            </a:r>
            <a:br>
              <a:rPr lang="en-US" sz="2800" b="0" i="0" dirty="0">
                <a:solidFill>
                  <a:srgbClr val="0070C0"/>
                </a:solidFill>
                <a:effectLst/>
              </a:rPr>
            </a:br>
            <a:r>
              <a:rPr lang="en-US" sz="2800" b="0" i="0" dirty="0">
                <a:solidFill>
                  <a:srgbClr val="0070C0"/>
                </a:solidFill>
                <a:effectLst/>
              </a:rPr>
              <a:t>8. They/have to/use/special/toilet.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b="0" i="0" dirty="0">
                <a:solidFill>
                  <a:srgbClr val="0070C0"/>
                </a:solidFill>
                <a:effectLst/>
              </a:rPr>
              <a:t>______________________________________________________________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A252E3-8A4F-458F-956C-73D8ECF27D87}"/>
              </a:ext>
            </a:extLst>
          </p:cNvPr>
          <p:cNvSpPr txBox="1"/>
          <p:nvPr/>
        </p:nvSpPr>
        <p:spPr>
          <a:xfrm>
            <a:off x="882989" y="1034703"/>
            <a:ext cx="10772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Where do you think people will live in the future?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EFC00-9C6A-4013-9538-838C05B85931}"/>
              </a:ext>
            </a:extLst>
          </p:cNvPr>
          <p:cNvSpPr txBox="1"/>
          <p:nvPr/>
        </p:nvSpPr>
        <p:spPr>
          <a:xfrm>
            <a:off x="846548" y="1713876"/>
            <a:ext cx="10772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We might have automatic food machines.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3EFA2E-F871-4500-B484-148433CC5C30}"/>
              </a:ext>
            </a:extLst>
          </p:cNvPr>
          <p:cNvSpPr txBox="1"/>
          <p:nvPr/>
        </p:nvSpPr>
        <p:spPr>
          <a:xfrm>
            <a:off x="856487" y="2409616"/>
            <a:ext cx="10772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 think a few people will live in </a:t>
            </a:r>
            <a:r>
              <a:rPr lang="en-US" sz="3200" i="1" dirty="0" err="1">
                <a:solidFill>
                  <a:srgbClr val="FF0000"/>
                </a:solidFill>
              </a:rPr>
              <a:t>earthscrapers</a:t>
            </a:r>
            <a:r>
              <a:rPr lang="en-US" sz="3200" i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33110-36FB-416B-8C62-4A3A36F1DBA3}"/>
              </a:ext>
            </a:extLst>
          </p:cNvPr>
          <p:cNvSpPr txBox="1"/>
          <p:nvPr/>
        </p:nvSpPr>
        <p:spPr>
          <a:xfrm>
            <a:off x="856487" y="3095415"/>
            <a:ext cx="10772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A lot of people will live in cities on the sea.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65D66D-893D-404E-9D7D-5402113251EC}"/>
              </a:ext>
            </a:extLst>
          </p:cNvPr>
          <p:cNvSpPr txBox="1"/>
          <p:nvPr/>
        </p:nvSpPr>
        <p:spPr>
          <a:xfrm>
            <a:off x="849863" y="3794467"/>
            <a:ext cx="10772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How do astronauts sleep in space?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8E874-B206-41D5-A6BC-15A834A847B1}"/>
              </a:ext>
            </a:extLst>
          </p:cNvPr>
          <p:cNvSpPr txBox="1"/>
          <p:nvPr/>
        </p:nvSpPr>
        <p:spPr>
          <a:xfrm>
            <a:off x="843239" y="4453764"/>
            <a:ext cx="10772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What do you think homes will be like?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FAEAE2-9FB2-4601-9B77-6EC3BC829C08}"/>
              </a:ext>
            </a:extLst>
          </p:cNvPr>
          <p:cNvSpPr txBox="1"/>
          <p:nvPr/>
        </p:nvSpPr>
        <p:spPr>
          <a:xfrm>
            <a:off x="846554" y="5123000"/>
            <a:ext cx="10772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 think many people will have robot helpers.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82A056-690F-4894-B6F8-46233060779B}"/>
              </a:ext>
            </a:extLst>
          </p:cNvPr>
          <p:cNvSpPr txBox="1"/>
          <p:nvPr/>
        </p:nvSpPr>
        <p:spPr>
          <a:xfrm>
            <a:off x="839930" y="5812115"/>
            <a:ext cx="10772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They have to use a special toilet.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FBC34B-5EFB-43D2-8390-3BEDB5426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64" y="6376554"/>
            <a:ext cx="1943136" cy="4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2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3BE42B-98EA-4E44-99CB-213C77E7F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5" y="327976"/>
            <a:ext cx="9153832" cy="6062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165BA1-A473-4184-9477-CE6FA7FB0378}"/>
              </a:ext>
            </a:extLst>
          </p:cNvPr>
          <p:cNvSpPr txBox="1"/>
          <p:nvPr/>
        </p:nvSpPr>
        <p:spPr>
          <a:xfrm>
            <a:off x="3446206" y="3734686"/>
            <a:ext cx="4916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-100" dirty="0">
                <a:solidFill>
                  <a:schemeClr val="bg1"/>
                </a:solidFill>
              </a:rPr>
              <a:t>Pronunciation</a:t>
            </a:r>
            <a:endParaRPr lang="en-US" sz="2400" spc="-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4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61977F-DB1F-4F15-B252-BF9A4E83640B}"/>
              </a:ext>
            </a:extLst>
          </p:cNvPr>
          <p:cNvSpPr txBox="1"/>
          <p:nvPr/>
        </p:nvSpPr>
        <p:spPr>
          <a:xfrm>
            <a:off x="176981" y="437131"/>
            <a:ext cx="120150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Circle the word that differs from the other three in the position of primary stress in each of the following questions.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2398ED-6BDF-443A-949D-0DA3C84EC20E}"/>
              </a:ext>
            </a:extLst>
          </p:cNvPr>
          <p:cNvSpPr txBox="1"/>
          <p:nvPr/>
        </p:nvSpPr>
        <p:spPr>
          <a:xfrm>
            <a:off x="629265" y="1537502"/>
            <a:ext cx="113464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70C0"/>
                </a:solidFill>
                <a:effectLst/>
              </a:rPr>
              <a:t>1. A. magazine 	B. apartment 	C. computer 	D. technology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2. A. gravity 	B. technology 	C. astronaut 	D. printer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3. A. future 	B. machine 	C. helper 		D. robot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EBB9B-B438-4D4C-BAA4-B55D0BA479FA}"/>
              </a:ext>
            </a:extLst>
          </p:cNvPr>
          <p:cNvSpPr txBox="1"/>
          <p:nvPr/>
        </p:nvSpPr>
        <p:spPr>
          <a:xfrm>
            <a:off x="172065" y="3145925"/>
            <a:ext cx="120150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</a:rPr>
              <a:t>Circle the word that has the underlined part pronounced differently from the others.</a:t>
            </a:r>
            <a:r>
              <a:rPr lang="en-US" sz="3200" dirty="0"/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8994C1-FE4B-4B04-90BD-6C3D984147F3}"/>
              </a:ext>
            </a:extLst>
          </p:cNvPr>
          <p:cNvSpPr txBox="1"/>
          <p:nvPr/>
        </p:nvSpPr>
        <p:spPr>
          <a:xfrm>
            <a:off x="634179" y="4403613"/>
            <a:ext cx="113464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70C0"/>
                </a:solidFill>
                <a:effectLst/>
              </a:rPr>
              <a:t>4. A. stop</a:t>
            </a:r>
            <a:r>
              <a:rPr lang="en-US" sz="3200" b="0" i="0" u="sng" dirty="0">
                <a:solidFill>
                  <a:srgbClr val="0070C0"/>
                </a:solidFill>
                <a:effectLst/>
              </a:rPr>
              <a:t>s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		B. bag</a:t>
            </a:r>
            <a:r>
              <a:rPr lang="en-US" sz="3200" b="0" i="0" u="sng" dirty="0">
                <a:solidFill>
                  <a:srgbClr val="0070C0"/>
                </a:solidFill>
                <a:effectLst/>
              </a:rPr>
              <a:t>s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		C. clean</a:t>
            </a:r>
            <a:r>
              <a:rPr lang="en-US" sz="3200" b="0" i="0" u="sng" dirty="0">
                <a:solidFill>
                  <a:srgbClr val="0070C0"/>
                </a:solidFill>
                <a:effectLst/>
              </a:rPr>
              <a:t>s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		D. ha</a:t>
            </a:r>
            <a:r>
              <a:rPr lang="en-US" sz="3200" b="0" i="0" u="sng" dirty="0">
                <a:solidFill>
                  <a:srgbClr val="0070C0"/>
                </a:solidFill>
                <a:effectLst/>
              </a:rPr>
              <a:t>s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5. A. unit</a:t>
            </a:r>
            <a:r>
              <a:rPr lang="en-US" sz="3200" b="0" i="0" u="sng" dirty="0">
                <a:solidFill>
                  <a:srgbClr val="0070C0"/>
                </a:solidFill>
                <a:effectLst/>
              </a:rPr>
              <a:t>s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		B. topic</a:t>
            </a:r>
            <a:r>
              <a:rPr lang="en-US" sz="3200" b="0" i="0" u="sng" dirty="0">
                <a:solidFill>
                  <a:srgbClr val="0070C0"/>
                </a:solidFill>
                <a:effectLst/>
              </a:rPr>
              <a:t>s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		C. park</a:t>
            </a:r>
            <a:r>
              <a:rPr lang="en-US" sz="3200" b="0" i="0" u="sng" dirty="0">
                <a:solidFill>
                  <a:srgbClr val="0070C0"/>
                </a:solidFill>
                <a:effectLst/>
              </a:rPr>
              <a:t>s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		D. way</a:t>
            </a:r>
            <a:r>
              <a:rPr lang="en-US" sz="3200" b="0" i="0" u="sng" dirty="0">
                <a:solidFill>
                  <a:srgbClr val="0070C0"/>
                </a:solidFill>
                <a:effectLst/>
              </a:rPr>
              <a:t>s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6. A. bin</a:t>
            </a:r>
            <a:r>
              <a:rPr lang="en-US" sz="3200" b="0" i="0" u="sng" dirty="0">
                <a:solidFill>
                  <a:srgbClr val="0070C0"/>
                </a:solidFill>
                <a:effectLst/>
              </a:rPr>
              <a:t>s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		B. cup</a:t>
            </a:r>
            <a:r>
              <a:rPr lang="en-US" sz="3200" b="0" i="0" u="sng" dirty="0">
                <a:solidFill>
                  <a:srgbClr val="0070C0"/>
                </a:solidFill>
                <a:effectLst/>
              </a:rPr>
              <a:t>s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		C. tree</a:t>
            </a:r>
            <a:r>
              <a:rPr lang="en-US" sz="3200" b="0" i="0" u="sng" dirty="0">
                <a:solidFill>
                  <a:srgbClr val="0070C0"/>
                </a:solidFill>
                <a:effectLst/>
              </a:rPr>
              <a:t>s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		D. paper</a:t>
            </a:r>
            <a:r>
              <a:rPr lang="en-US" sz="3200" b="0" i="0" u="sng" dirty="0">
                <a:solidFill>
                  <a:srgbClr val="0070C0"/>
                </a:solidFill>
                <a:effectLst/>
              </a:rPr>
              <a:t>s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E447A9-3B67-4DBE-AB45-42FAB760FA26}"/>
              </a:ext>
            </a:extLst>
          </p:cNvPr>
          <p:cNvSpPr/>
          <p:nvPr/>
        </p:nvSpPr>
        <p:spPr>
          <a:xfrm>
            <a:off x="1037313" y="1617903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D8350B-3606-40D4-B414-FE71CEA70E11}"/>
              </a:ext>
            </a:extLst>
          </p:cNvPr>
          <p:cNvSpPr/>
          <p:nvPr/>
        </p:nvSpPr>
        <p:spPr>
          <a:xfrm>
            <a:off x="3392141" y="2114433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672663-19F5-459A-9A86-A3AB1A4D32F9}"/>
              </a:ext>
            </a:extLst>
          </p:cNvPr>
          <p:cNvSpPr/>
          <p:nvPr/>
        </p:nvSpPr>
        <p:spPr>
          <a:xfrm>
            <a:off x="3352814" y="2596215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0FAE31-4268-488E-A8A2-3AA3FFB2F768}"/>
              </a:ext>
            </a:extLst>
          </p:cNvPr>
          <p:cNvSpPr/>
          <p:nvPr/>
        </p:nvSpPr>
        <p:spPr>
          <a:xfrm>
            <a:off x="1032398" y="4503675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B3D7EE-340E-472C-BF4A-D7B5CEF1B350}"/>
              </a:ext>
            </a:extLst>
          </p:cNvPr>
          <p:cNvSpPr/>
          <p:nvPr/>
        </p:nvSpPr>
        <p:spPr>
          <a:xfrm>
            <a:off x="8893315" y="4980540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D7CB78-BA81-42E0-A542-028545D4062C}"/>
              </a:ext>
            </a:extLst>
          </p:cNvPr>
          <p:cNvSpPr/>
          <p:nvPr/>
        </p:nvSpPr>
        <p:spPr>
          <a:xfrm>
            <a:off x="3397061" y="5472152"/>
            <a:ext cx="413528" cy="436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F5ABCA-AFD2-44B7-8C57-95C643381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536" y="5943934"/>
            <a:ext cx="1943136" cy="4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30ED0-0EA9-45B2-AAD9-55210C822B93}"/>
              </a:ext>
            </a:extLst>
          </p:cNvPr>
          <p:cNvSpPr txBox="1"/>
          <p:nvPr/>
        </p:nvSpPr>
        <p:spPr>
          <a:xfrm>
            <a:off x="237067" y="2029064"/>
            <a:ext cx="11845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What do you think </a:t>
            </a:r>
            <a:r>
              <a:rPr lang="en-US" sz="4400" b="1" i="1" dirty="0">
                <a:solidFill>
                  <a:srgbClr val="0070C0"/>
                </a:solidFill>
              </a:rPr>
              <a:t>homes</a:t>
            </a:r>
            <a:r>
              <a:rPr lang="en-US" sz="4400" i="1" dirty="0">
                <a:solidFill>
                  <a:srgbClr val="0070C0"/>
                </a:solidFill>
              </a:rPr>
              <a:t> will be like in the future?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13094-7A35-483F-9BC2-1F49A272E67B}"/>
              </a:ext>
            </a:extLst>
          </p:cNvPr>
          <p:cNvSpPr txBox="1"/>
          <p:nvPr/>
        </p:nvSpPr>
        <p:spPr>
          <a:xfrm>
            <a:off x="3729517" y="452063"/>
            <a:ext cx="4798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solidFill>
                  <a:srgbClr val="FF0000"/>
                </a:solidFill>
              </a:rPr>
              <a:t>PAIR WORK</a:t>
            </a:r>
          </a:p>
        </p:txBody>
      </p:sp>
    </p:spTree>
    <p:extLst>
      <p:ext uri="{BB962C8B-B14F-4D97-AF65-F5344CB8AC3E}">
        <p14:creationId xmlns:p14="http://schemas.microsoft.com/office/powerpoint/2010/main" val="11739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560"/>
            <a:ext cx="9124335" cy="62211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7042"/>
            <a:ext cx="42761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630018" y="1815293"/>
            <a:ext cx="909836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Revision of Unit 9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This lesson is to r</a:t>
            </a:r>
            <a:r>
              <a:rPr lang="en-US" sz="3600" dirty="0">
                <a:solidFill>
                  <a:srgbClr val="FF0000"/>
                </a:solidFill>
              </a:rPr>
              <a:t>eview the knowledge students have learned in Unit 9. 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vocabularies, grammar points and make sentences using them.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78,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1262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264"/>
            <a:ext cx="9016181" cy="61473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EDDA6B-F328-439B-BA56-B2569375A5CA}"/>
              </a:ext>
            </a:extLst>
          </p:cNvPr>
          <p:cNvSpPr txBox="1"/>
          <p:nvPr/>
        </p:nvSpPr>
        <p:spPr>
          <a:xfrm>
            <a:off x="521110" y="1219200"/>
            <a:ext cx="9386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Work in pairs.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Test your partner the vocabulary in Unit 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8FB02E-402D-42D8-945D-4E3988154160}"/>
              </a:ext>
            </a:extLst>
          </p:cNvPr>
          <p:cNvSpPr/>
          <p:nvPr/>
        </p:nvSpPr>
        <p:spPr>
          <a:xfrm>
            <a:off x="1533832" y="325997"/>
            <a:ext cx="9134168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VOCABULARY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D4779-9759-4852-9F0F-8A9757FCF18C}"/>
              </a:ext>
            </a:extLst>
          </p:cNvPr>
          <p:cNvSpPr txBox="1"/>
          <p:nvPr/>
        </p:nvSpPr>
        <p:spPr>
          <a:xfrm>
            <a:off x="1808480" y="2817271"/>
            <a:ext cx="9430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Student A: </a:t>
            </a:r>
            <a:r>
              <a:rPr lang="en-US" sz="3600" dirty="0">
                <a:solidFill>
                  <a:srgbClr val="FF0000"/>
                </a:solidFill>
              </a:rPr>
              <a:t>choose a picture</a:t>
            </a:r>
            <a:r>
              <a:rPr lang="en-US" sz="3600" dirty="0">
                <a:solidFill>
                  <a:srgbClr val="00B0F0"/>
                </a:solidFill>
              </a:rPr>
              <a:t> from A-H or 1-6.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Student B: </a:t>
            </a:r>
            <a:r>
              <a:rPr lang="en-US" sz="3600" dirty="0">
                <a:solidFill>
                  <a:srgbClr val="FF0000"/>
                </a:solidFill>
              </a:rPr>
              <a:t>label it</a:t>
            </a:r>
            <a:r>
              <a:rPr lang="en-US" sz="3600" dirty="0">
                <a:solidFill>
                  <a:srgbClr val="0070C0"/>
                </a:solidFill>
              </a:rPr>
              <a:t> with the vocabulary in Unit 9.</a:t>
            </a:r>
          </a:p>
        </p:txBody>
      </p:sp>
    </p:spTree>
    <p:extLst>
      <p:ext uri="{BB962C8B-B14F-4D97-AF65-F5344CB8AC3E}">
        <p14:creationId xmlns:p14="http://schemas.microsoft.com/office/powerpoint/2010/main" val="362145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68B1FF-58B5-4071-89FB-4D8398BD1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9" b="50683"/>
          <a:stretch/>
        </p:blipFill>
        <p:spPr>
          <a:xfrm>
            <a:off x="-20666" y="12552"/>
            <a:ext cx="12255364" cy="1682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0899CC-BC40-4165-A86A-105359DD6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42"/>
          <a:stretch/>
        </p:blipFill>
        <p:spPr>
          <a:xfrm>
            <a:off x="-20666" y="1677567"/>
            <a:ext cx="12255364" cy="1682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3BC9A4-B808-4F1C-B679-1CA1F325FD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8206" b="51880"/>
          <a:stretch/>
        </p:blipFill>
        <p:spPr>
          <a:xfrm>
            <a:off x="68327" y="3328831"/>
            <a:ext cx="12033910" cy="1838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F12322-4E81-49C0-9F97-6E417B6FB4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60086" b="1"/>
          <a:stretch/>
        </p:blipFill>
        <p:spPr>
          <a:xfrm>
            <a:off x="38980" y="5147353"/>
            <a:ext cx="12154249" cy="1705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5BB1DE-DDD7-4C2E-A6BC-0C0D961A7AA5}"/>
              </a:ext>
            </a:extLst>
          </p:cNvPr>
          <p:cNvSpPr txBox="1"/>
          <p:nvPr/>
        </p:nvSpPr>
        <p:spPr>
          <a:xfrm>
            <a:off x="119152" y="4693919"/>
            <a:ext cx="24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4636F-2868-4F91-B859-30BC10CD68AF}"/>
              </a:ext>
            </a:extLst>
          </p:cNvPr>
          <p:cNvSpPr txBox="1"/>
          <p:nvPr/>
        </p:nvSpPr>
        <p:spPr>
          <a:xfrm>
            <a:off x="4447091" y="4744719"/>
            <a:ext cx="27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5E37C0-B829-4CAC-A5B2-502DD222F0D9}"/>
              </a:ext>
            </a:extLst>
          </p:cNvPr>
          <p:cNvSpPr txBox="1"/>
          <p:nvPr/>
        </p:nvSpPr>
        <p:spPr>
          <a:xfrm>
            <a:off x="8744771" y="4724399"/>
            <a:ext cx="27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4E218-4A97-4524-BD15-6DF5F73CC821}"/>
              </a:ext>
            </a:extLst>
          </p:cNvPr>
          <p:cNvSpPr txBox="1"/>
          <p:nvPr/>
        </p:nvSpPr>
        <p:spPr>
          <a:xfrm>
            <a:off x="8815891" y="6370319"/>
            <a:ext cx="27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DEFDD8-CE12-42DB-B925-E4171D5428D1}"/>
              </a:ext>
            </a:extLst>
          </p:cNvPr>
          <p:cNvSpPr txBox="1"/>
          <p:nvPr/>
        </p:nvSpPr>
        <p:spPr>
          <a:xfrm>
            <a:off x="4477571" y="6370319"/>
            <a:ext cx="256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0A5A72-4CC2-4796-9F12-DD3F91EA4F10}"/>
              </a:ext>
            </a:extLst>
          </p:cNvPr>
          <p:cNvSpPr txBox="1"/>
          <p:nvPr/>
        </p:nvSpPr>
        <p:spPr>
          <a:xfrm>
            <a:off x="118931" y="6380479"/>
            <a:ext cx="256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3BE42B-98EA-4E44-99CB-213C77E7F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58" y="281974"/>
            <a:ext cx="9232491" cy="6115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165BA1-A473-4184-9477-CE6FA7FB0378}"/>
              </a:ext>
            </a:extLst>
          </p:cNvPr>
          <p:cNvSpPr txBox="1"/>
          <p:nvPr/>
        </p:nvSpPr>
        <p:spPr>
          <a:xfrm>
            <a:off x="4188539" y="3705190"/>
            <a:ext cx="3279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Listening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479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7242" y="329208"/>
            <a:ext cx="1744825" cy="3466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07C97-2958-4E6E-AEB1-080BDAD6A19F}"/>
              </a:ext>
            </a:extLst>
          </p:cNvPr>
          <p:cNvSpPr txBox="1"/>
          <p:nvPr/>
        </p:nvSpPr>
        <p:spPr>
          <a:xfrm>
            <a:off x="25464" y="658047"/>
            <a:ext cx="121754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spc="-100" dirty="0">
                <a:solidFill>
                  <a:srgbClr val="002060"/>
                </a:solidFill>
                <a:effectLst/>
              </a:rPr>
              <a:t>You will hear Jenny talking to her friend, Tom, about a TV show she watched.</a:t>
            </a:r>
            <a:br>
              <a:rPr lang="en-US" sz="3200" b="1" i="0" spc="-100" dirty="0">
                <a:solidFill>
                  <a:srgbClr val="002060"/>
                </a:solidFill>
                <a:effectLst/>
              </a:rPr>
            </a:br>
            <a:r>
              <a:rPr lang="en-US" sz="3200" b="1" i="0" spc="-100" dirty="0">
                <a:solidFill>
                  <a:srgbClr val="002060"/>
                </a:solidFill>
                <a:effectLst/>
              </a:rPr>
              <a:t>For each question, choose the correct answer (A, B, or C).</a:t>
            </a:r>
            <a:br>
              <a:rPr lang="en-US" sz="3200" b="1" i="0" spc="-100" dirty="0">
                <a:solidFill>
                  <a:srgbClr val="002060"/>
                </a:solidFill>
                <a:effectLst/>
              </a:rPr>
            </a:br>
            <a:r>
              <a:rPr lang="en-US" sz="3200" b="1" i="0" spc="-100" dirty="0">
                <a:solidFill>
                  <a:srgbClr val="002060"/>
                </a:solidFill>
                <a:effectLst/>
              </a:rPr>
              <a:t>You will hear the conversation twice.</a:t>
            </a:r>
            <a:r>
              <a:rPr lang="en-US" sz="3200" spc="-1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D7ADD-18C9-4590-89CB-AE89727A9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3386" y="1664556"/>
            <a:ext cx="890998" cy="754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024B81-FC60-4BB8-AE4C-6341CD00EB0C}"/>
              </a:ext>
            </a:extLst>
          </p:cNvPr>
          <p:cNvSpPr txBox="1"/>
          <p:nvPr/>
        </p:nvSpPr>
        <p:spPr>
          <a:xfrm>
            <a:off x="1304818" y="3051425"/>
            <a:ext cx="77775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Read the Task of the Listening exercise.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Underline the key words.</a:t>
            </a:r>
          </a:p>
          <a:p>
            <a:r>
              <a:rPr lang="en-US" sz="3200" dirty="0">
                <a:solidFill>
                  <a:srgbClr val="002060"/>
                </a:solidFill>
              </a:rPr>
              <a:t>What are you going to do?</a:t>
            </a:r>
          </a:p>
          <a:p>
            <a:r>
              <a:rPr lang="en-US" sz="3200" dirty="0">
                <a:solidFill>
                  <a:srgbClr val="0070C0"/>
                </a:solidFill>
              </a:rPr>
              <a:t>	</a:t>
            </a:r>
            <a:r>
              <a:rPr lang="en-US" sz="3200" dirty="0">
                <a:solidFill>
                  <a:srgbClr val="FF0000"/>
                </a:solidFill>
              </a:rPr>
              <a:t>- Listen and choose the correct answers.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1913A3-29AC-4831-B7E2-B455072249CB}"/>
              </a:ext>
            </a:extLst>
          </p:cNvPr>
          <p:cNvCxnSpPr/>
          <p:nvPr/>
        </p:nvCxnSpPr>
        <p:spPr>
          <a:xfrm>
            <a:off x="2281084" y="1140542"/>
            <a:ext cx="23007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FF2290-DF65-48BB-97AB-531D43D0BB5B}"/>
              </a:ext>
            </a:extLst>
          </p:cNvPr>
          <p:cNvCxnSpPr>
            <a:cxnSpLocks/>
          </p:cNvCxnSpPr>
          <p:nvPr/>
        </p:nvCxnSpPr>
        <p:spPr>
          <a:xfrm flipV="1">
            <a:off x="6425393" y="1140542"/>
            <a:ext cx="3436362" cy="245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FF5519-ED37-467E-A8B7-A06CDD5415B9}"/>
              </a:ext>
            </a:extLst>
          </p:cNvPr>
          <p:cNvCxnSpPr>
            <a:cxnSpLocks/>
          </p:cNvCxnSpPr>
          <p:nvPr/>
        </p:nvCxnSpPr>
        <p:spPr>
          <a:xfrm>
            <a:off x="3136494" y="1602658"/>
            <a:ext cx="38878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17C148-1D92-46D2-825B-76834BCFE9D0}"/>
              </a:ext>
            </a:extLst>
          </p:cNvPr>
          <p:cNvCxnSpPr>
            <a:cxnSpLocks/>
          </p:cNvCxnSpPr>
          <p:nvPr/>
        </p:nvCxnSpPr>
        <p:spPr>
          <a:xfrm>
            <a:off x="1361766" y="2128686"/>
            <a:ext cx="7816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DC4898-A08F-4E61-BD93-08814F59CC9E}"/>
              </a:ext>
            </a:extLst>
          </p:cNvPr>
          <p:cNvCxnSpPr>
            <a:cxnSpLocks/>
          </p:cNvCxnSpPr>
          <p:nvPr/>
        </p:nvCxnSpPr>
        <p:spPr>
          <a:xfrm>
            <a:off x="4984963" y="2113937"/>
            <a:ext cx="7816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5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6BFE1A-F532-4A82-911C-8EA5D5446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707" y="776876"/>
            <a:ext cx="11390584" cy="56778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7242" y="329208"/>
            <a:ext cx="1744825" cy="3466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24B81-FC60-4BB8-AE4C-6341CD00EB0C}"/>
              </a:ext>
            </a:extLst>
          </p:cNvPr>
          <p:cNvSpPr txBox="1"/>
          <p:nvPr/>
        </p:nvSpPr>
        <p:spPr>
          <a:xfrm>
            <a:off x="1875090" y="200064"/>
            <a:ext cx="777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Underline the key words in each question.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1913A3-29AC-4831-B7E2-B455072249CB}"/>
              </a:ext>
            </a:extLst>
          </p:cNvPr>
          <p:cNvCxnSpPr>
            <a:cxnSpLocks/>
          </p:cNvCxnSpPr>
          <p:nvPr/>
        </p:nvCxnSpPr>
        <p:spPr>
          <a:xfrm>
            <a:off x="796412" y="1091382"/>
            <a:ext cx="8554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FF2290-DF65-48BB-97AB-531D43D0BB5B}"/>
              </a:ext>
            </a:extLst>
          </p:cNvPr>
          <p:cNvCxnSpPr>
            <a:cxnSpLocks/>
          </p:cNvCxnSpPr>
          <p:nvPr/>
        </p:nvCxnSpPr>
        <p:spPr>
          <a:xfrm>
            <a:off x="3888662" y="1125794"/>
            <a:ext cx="7619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22E4F6-EEE7-4AC9-9391-9DB979BB3630}"/>
              </a:ext>
            </a:extLst>
          </p:cNvPr>
          <p:cNvCxnSpPr>
            <a:cxnSpLocks/>
          </p:cNvCxnSpPr>
          <p:nvPr/>
        </p:nvCxnSpPr>
        <p:spPr>
          <a:xfrm>
            <a:off x="5953431" y="1120878"/>
            <a:ext cx="7325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F5A523-28C5-4B72-9529-C6C8505D7DE9}"/>
              </a:ext>
            </a:extLst>
          </p:cNvPr>
          <p:cNvCxnSpPr>
            <a:cxnSpLocks/>
          </p:cNvCxnSpPr>
          <p:nvPr/>
        </p:nvCxnSpPr>
        <p:spPr>
          <a:xfrm>
            <a:off x="8131280" y="1115963"/>
            <a:ext cx="19369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2020C5-0769-42ED-9737-0E060931BA47}"/>
              </a:ext>
            </a:extLst>
          </p:cNvPr>
          <p:cNvCxnSpPr>
            <a:cxnSpLocks/>
          </p:cNvCxnSpPr>
          <p:nvPr/>
        </p:nvCxnSpPr>
        <p:spPr>
          <a:xfrm>
            <a:off x="995079" y="3200400"/>
            <a:ext cx="7325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561E68F-815F-430B-B0F4-50DE58FF2A21}"/>
              </a:ext>
            </a:extLst>
          </p:cNvPr>
          <p:cNvCxnSpPr>
            <a:cxnSpLocks/>
          </p:cNvCxnSpPr>
          <p:nvPr/>
        </p:nvCxnSpPr>
        <p:spPr>
          <a:xfrm flipV="1">
            <a:off x="3045106" y="3200400"/>
            <a:ext cx="632159" cy="4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74C6FD9-5082-4C62-A857-4AC67334E003}"/>
              </a:ext>
            </a:extLst>
          </p:cNvPr>
          <p:cNvCxnSpPr>
            <a:cxnSpLocks/>
          </p:cNvCxnSpPr>
          <p:nvPr/>
        </p:nvCxnSpPr>
        <p:spPr>
          <a:xfrm>
            <a:off x="5874772" y="3175825"/>
            <a:ext cx="17452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C43275-28A3-4395-9ADF-EEAAFC5ABB61}"/>
              </a:ext>
            </a:extLst>
          </p:cNvPr>
          <p:cNvCxnSpPr>
            <a:cxnSpLocks/>
          </p:cNvCxnSpPr>
          <p:nvPr/>
        </p:nvCxnSpPr>
        <p:spPr>
          <a:xfrm>
            <a:off x="823014" y="5329089"/>
            <a:ext cx="9045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EBCFF5-962C-4728-85CC-8572CD3D61C2}"/>
              </a:ext>
            </a:extLst>
          </p:cNvPr>
          <p:cNvCxnSpPr>
            <a:cxnSpLocks/>
          </p:cNvCxnSpPr>
          <p:nvPr/>
        </p:nvCxnSpPr>
        <p:spPr>
          <a:xfrm>
            <a:off x="2863212" y="5324174"/>
            <a:ext cx="497973" cy="4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99CCF62-25C7-4D0D-9CB0-8018151ACCFB}"/>
              </a:ext>
            </a:extLst>
          </p:cNvPr>
          <p:cNvCxnSpPr>
            <a:cxnSpLocks/>
          </p:cNvCxnSpPr>
          <p:nvPr/>
        </p:nvCxnSpPr>
        <p:spPr>
          <a:xfrm>
            <a:off x="5852229" y="5304508"/>
            <a:ext cx="9045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C4239B-F966-475F-AF50-23F1204D5757}"/>
              </a:ext>
            </a:extLst>
          </p:cNvPr>
          <p:cNvCxnSpPr>
            <a:cxnSpLocks/>
          </p:cNvCxnSpPr>
          <p:nvPr/>
        </p:nvCxnSpPr>
        <p:spPr>
          <a:xfrm flipV="1">
            <a:off x="7941587" y="5304508"/>
            <a:ext cx="700967" cy="49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1359FAD2-1C36-44EB-A5D6-76BA9274A4FB}"/>
              </a:ext>
            </a:extLst>
          </p:cNvPr>
          <p:cNvSpPr/>
          <p:nvPr/>
        </p:nvSpPr>
        <p:spPr>
          <a:xfrm>
            <a:off x="764022" y="1125794"/>
            <a:ext cx="442449" cy="4275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6902</TotalTime>
  <Words>1438</Words>
  <Application>Microsoft Office PowerPoint</Application>
  <PresentationFormat>Widescreen</PresentationFormat>
  <Paragraphs>130</Paragraphs>
  <Slides>31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169</cp:revision>
  <dcterms:created xsi:type="dcterms:W3CDTF">2020-12-08T03:17:05Z</dcterms:created>
  <dcterms:modified xsi:type="dcterms:W3CDTF">2023-07-29T04:15:36Z</dcterms:modified>
</cp:coreProperties>
</file>