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21" r:id="rId2"/>
    <p:sldId id="309" r:id="rId3"/>
    <p:sldId id="322" r:id="rId4"/>
    <p:sldId id="323" r:id="rId5"/>
    <p:sldId id="300" r:id="rId6"/>
    <p:sldId id="301" r:id="rId7"/>
    <p:sldId id="302" r:id="rId8"/>
    <p:sldId id="303" r:id="rId9"/>
    <p:sldId id="260" r:id="rId10"/>
    <p:sldId id="324" r:id="rId11"/>
    <p:sldId id="326" r:id="rId12"/>
    <p:sldId id="277" r:id="rId13"/>
    <p:sldId id="325" r:id="rId14"/>
    <p:sldId id="314" r:id="rId15"/>
    <p:sldId id="280" r:id="rId16"/>
    <p:sldId id="284" r:id="rId17"/>
    <p:sldId id="286" r:id="rId18"/>
    <p:sldId id="315" r:id="rId19"/>
    <p:sldId id="310" r:id="rId20"/>
    <p:sldId id="268" r:id="rId21"/>
    <p:sldId id="327" r:id="rId22"/>
    <p:sldId id="328" r:id="rId23"/>
    <p:sldId id="296" r:id="rId24"/>
    <p:sldId id="329" r:id="rId25"/>
    <p:sldId id="330" r:id="rId26"/>
    <p:sldId id="331" r:id="rId27"/>
    <p:sldId id="332" r:id="rId28"/>
    <p:sldId id="320" r:id="rId29"/>
    <p:sldId id="319" r:id="rId30"/>
    <p:sldId id="308" r:id="rId31"/>
    <p:sldId id="273" r:id="rId32"/>
    <p:sldId id="318" r:id="rId33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773ACB-1E3A-4E70-82D7-C9EE8DA74EE0}" type="datetimeFigureOut">
              <a:rPr lang="vi-VN" smtClean="0"/>
              <a:pPr/>
              <a:t>29/07/2022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7AE31-DBBF-42F4-981E-802620B412E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1891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D777291-5740-4D70-A15E-78ED425BFFFF}" type="slidenum">
              <a:rPr lang="en-US" altLang="en-US" smtClean="0"/>
              <a:pPr algn="r"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en-US" altLang="en-US"/>
          </a:p>
        </p:txBody>
      </p:sp>
      <p:sp>
        <p:nvSpPr>
          <p:cNvPr id="3379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B9332463-C2EC-4F8F-8D5C-618BCB0FF5D1}" type="slidenum">
              <a:rPr lang="en-US" altLang="en-US"/>
              <a:pPr algn="r">
                <a:spcBef>
                  <a:spcPct val="0"/>
                </a:spcBef>
                <a:buFontTx/>
                <a:buNone/>
              </a:pPr>
              <a:t>8</a:t>
            </a:fld>
            <a:endParaRPr lang="en-US" altLang="en-US"/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7AE31-DBBF-42F4-981E-802620B412E6}" type="slidenum">
              <a:rPr lang="vi-VN" smtClean="0"/>
              <a:pPr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6421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4FB4-F67B-4F96-BE71-F8C978DC439C}" type="datetimeFigureOut">
              <a:rPr lang="vi-VN" smtClean="0"/>
              <a:pPr/>
              <a:t>29/07/2022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EBBCE-4A9E-4B20-AD0E-F0D522EC4D5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56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4FB4-F67B-4F96-BE71-F8C978DC439C}" type="datetimeFigureOut">
              <a:rPr lang="vi-VN" smtClean="0"/>
              <a:pPr/>
              <a:t>29/07/2022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EBBCE-4A9E-4B20-AD0E-F0D522EC4D5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3375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4FB4-F67B-4F96-BE71-F8C978DC439C}" type="datetimeFigureOut">
              <a:rPr lang="vi-VN" smtClean="0"/>
              <a:pPr/>
              <a:t>29/07/2022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EBBCE-4A9E-4B20-AD0E-F0D522EC4D5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4538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4FB4-F67B-4F96-BE71-F8C978DC439C}" type="datetimeFigureOut">
              <a:rPr lang="vi-VN" smtClean="0"/>
              <a:pPr/>
              <a:t>29/07/2022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EBBCE-4A9E-4B20-AD0E-F0D522EC4D5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3225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4FB4-F67B-4F96-BE71-F8C978DC439C}" type="datetimeFigureOut">
              <a:rPr lang="vi-VN" smtClean="0"/>
              <a:pPr/>
              <a:t>29/07/2022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EBBCE-4A9E-4B20-AD0E-F0D522EC4D5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5043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4FB4-F67B-4F96-BE71-F8C978DC439C}" type="datetimeFigureOut">
              <a:rPr lang="vi-VN" smtClean="0"/>
              <a:pPr/>
              <a:t>29/07/2022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EBBCE-4A9E-4B20-AD0E-F0D522EC4D5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5660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4FB4-F67B-4F96-BE71-F8C978DC439C}" type="datetimeFigureOut">
              <a:rPr lang="vi-VN" smtClean="0"/>
              <a:pPr/>
              <a:t>29/07/2022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EBBCE-4A9E-4B20-AD0E-F0D522EC4D5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613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4FB4-F67B-4F96-BE71-F8C978DC439C}" type="datetimeFigureOut">
              <a:rPr lang="vi-VN" smtClean="0"/>
              <a:pPr/>
              <a:t>29/07/2022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EBBCE-4A9E-4B20-AD0E-F0D522EC4D5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7309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4FB4-F67B-4F96-BE71-F8C978DC439C}" type="datetimeFigureOut">
              <a:rPr lang="vi-VN" smtClean="0"/>
              <a:pPr/>
              <a:t>29/07/2022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EBBCE-4A9E-4B20-AD0E-F0D522EC4D5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3314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4FB4-F67B-4F96-BE71-F8C978DC439C}" type="datetimeFigureOut">
              <a:rPr lang="vi-VN" smtClean="0"/>
              <a:pPr/>
              <a:t>29/07/2022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EBBCE-4A9E-4B20-AD0E-F0D522EC4D5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2679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4FB4-F67B-4F96-BE71-F8C978DC439C}" type="datetimeFigureOut">
              <a:rPr lang="vi-VN" smtClean="0"/>
              <a:pPr/>
              <a:t>29/07/2022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EBBCE-4A9E-4B20-AD0E-F0D522EC4D5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3449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14FB4-F67B-4F96-BE71-F8C978DC439C}" type="datetimeFigureOut">
              <a:rPr lang="vi-VN" smtClean="0"/>
              <a:pPr/>
              <a:t>29/07/2022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EBBCE-4A9E-4B20-AD0E-F0D522EC4D5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146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17B21A3-E798-44CD-B352-BC3BA427D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vi-VN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chơi 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đoán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cho </a:t>
            </a:r>
            <a:r>
              <a:rPr lang="vi-VN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trên </a:t>
            </a:r>
            <a:r>
              <a:rPr lang="vi-VN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Em </a:t>
            </a:r>
            <a:r>
              <a:rPr lang="vi-VN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vi-VN" dirty="0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F71B5B59-DC70-4B56-AD42-550D659772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55416" y="2918219"/>
            <a:ext cx="3042168" cy="1889924"/>
          </a:xfrm>
          <a:prstGeom prst="rect">
            <a:avLst/>
          </a:prstGeom>
        </p:spPr>
      </p:pic>
      <p:pic>
        <p:nvPicPr>
          <p:cNvPr id="6" name="Chỗ dành sẵn cho Nội dung 5">
            <a:extLst>
              <a:ext uri="{FF2B5EF4-FFF2-40B4-BE49-F238E27FC236}">
                <a16:creationId xmlns:a16="http://schemas.microsoft.com/office/drawing/2014/main" id="{0C7217ED-00A2-4D47-A398-6AF14D26F3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13478" y="2884688"/>
            <a:ext cx="2908044" cy="1956986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498BD139-1BC8-4C71-B715-CAED40E98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5105400"/>
            <a:ext cx="2944623" cy="197527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6470D72-AAB7-41CC-9BDD-34898953ED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7831" y="5105400"/>
            <a:ext cx="3017782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46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08D86E1-0E4C-42BB-A346-DB840348B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/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endParaRPr lang="vi-VN" dirty="0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E506A44-E9B1-424C-959A-C6A5598C1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 trí:</a:t>
            </a:r>
            <a:endParaRPr lang="vi-VN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nl-NL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Gồm lục địa Nam Cực và các đảo ven lục địa.</a:t>
            </a:r>
            <a:endParaRPr lang="vi-VN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nl-NL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Nằm gần trọn vẹn trong vòng cực Nam. Tiếp giáp: ĐTD, TBD, AĐD</a:t>
            </a:r>
            <a:endParaRPr lang="vi-VN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nl-NL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Diện tích:14.1 triệu km</a:t>
            </a:r>
            <a:r>
              <a:rPr lang="nl-NL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endParaRPr lang="vi-VN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0223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248520-5F40-43C3-8519-346A92ACA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274638"/>
            <a:ext cx="9372600" cy="1143000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rgbClr val="FF0000"/>
                </a:solidFill>
              </a:rPr>
              <a:t>3. </a:t>
            </a:r>
            <a:r>
              <a:rPr lang="vi-VN" sz="3800" dirty="0" err="1">
                <a:solidFill>
                  <a:srgbClr val="FF0000"/>
                </a:solidFill>
              </a:rPr>
              <a:t>Đặc</a:t>
            </a:r>
            <a:r>
              <a:rPr lang="vi-VN" sz="3800" dirty="0">
                <a:solidFill>
                  <a:srgbClr val="FF0000"/>
                </a:solidFill>
              </a:rPr>
              <a:t> </a:t>
            </a:r>
            <a:r>
              <a:rPr lang="vi-VN" sz="3800" dirty="0" err="1">
                <a:solidFill>
                  <a:srgbClr val="FF0000"/>
                </a:solidFill>
              </a:rPr>
              <a:t>điểm</a:t>
            </a:r>
            <a:r>
              <a:rPr lang="vi-VN" sz="3800" dirty="0">
                <a:solidFill>
                  <a:srgbClr val="FF0000"/>
                </a:solidFill>
              </a:rPr>
              <a:t> </a:t>
            </a:r>
            <a:r>
              <a:rPr lang="vi-VN" sz="3800" dirty="0" err="1">
                <a:solidFill>
                  <a:srgbClr val="FF0000"/>
                </a:solidFill>
              </a:rPr>
              <a:t>tự</a:t>
            </a:r>
            <a:r>
              <a:rPr lang="vi-VN" sz="3800" dirty="0">
                <a:solidFill>
                  <a:srgbClr val="FF0000"/>
                </a:solidFill>
              </a:rPr>
              <a:t> nhiên </a:t>
            </a:r>
            <a:r>
              <a:rPr lang="vi-VN" sz="3800" dirty="0" err="1">
                <a:solidFill>
                  <a:srgbClr val="FF0000"/>
                </a:solidFill>
              </a:rPr>
              <a:t>và</a:t>
            </a:r>
            <a:r>
              <a:rPr lang="vi-VN" sz="3800" dirty="0">
                <a:solidFill>
                  <a:srgbClr val="FF0000"/>
                </a:solidFill>
              </a:rPr>
              <a:t> </a:t>
            </a:r>
            <a:r>
              <a:rPr lang="vi-VN" sz="3800" dirty="0" err="1">
                <a:solidFill>
                  <a:srgbClr val="FF0000"/>
                </a:solidFill>
              </a:rPr>
              <a:t>tài</a:t>
            </a:r>
            <a:r>
              <a:rPr lang="vi-VN" sz="3800" dirty="0">
                <a:solidFill>
                  <a:srgbClr val="FF0000"/>
                </a:solidFill>
              </a:rPr>
              <a:t> nguyên thiên nhiên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DA74F99-7FA5-414B-8352-D44D614B5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vi-VN" dirty="0"/>
              <a:t>a. </a:t>
            </a:r>
            <a:r>
              <a:rPr lang="vi-VN" dirty="0" err="1"/>
              <a:t>Đặc</a:t>
            </a:r>
            <a:r>
              <a:rPr lang="vi-VN" dirty="0"/>
              <a:t> </a:t>
            </a:r>
            <a:r>
              <a:rPr lang="vi-VN" dirty="0" err="1"/>
              <a:t>điểm</a:t>
            </a:r>
            <a:r>
              <a:rPr lang="vi-VN" dirty="0"/>
              <a:t> </a:t>
            </a:r>
            <a:r>
              <a:rPr lang="vi-VN" dirty="0" err="1"/>
              <a:t>tự</a:t>
            </a:r>
            <a:r>
              <a:rPr lang="vi-VN" dirty="0"/>
              <a:t> nhiên</a:t>
            </a:r>
          </a:p>
        </p:txBody>
      </p:sp>
    </p:spTree>
    <p:extLst>
      <p:ext uri="{BB962C8B-B14F-4D97-AF65-F5344CB8AC3E}">
        <p14:creationId xmlns:p14="http://schemas.microsoft.com/office/powerpoint/2010/main" val="2125688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336823"/>
            <a:ext cx="5292080" cy="510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5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C79122-E0F9-4BDF-9B0E-619BFEB7C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2182A3F5-DAC9-4C46-97BB-38584C8AE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74638"/>
            <a:ext cx="8305800" cy="589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62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6" descr="luocdo2CNC"/>
          <p:cNvPicPr>
            <a:picLocks noChangeAspect="1" noChangeArrowheads="1"/>
          </p:cNvPicPr>
          <p:nvPr/>
        </p:nvPicPr>
        <p:blipFill>
          <a:blip r:embed="rId2"/>
          <a:srcRect t="11348" b="5437"/>
          <a:stretch>
            <a:fillRect/>
          </a:stretch>
        </p:blipFill>
        <p:spPr bwMode="auto">
          <a:xfrm>
            <a:off x="0" y="3773488"/>
            <a:ext cx="8913813" cy="270351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4339" name="Text Box 31"/>
          <p:cNvSpPr txBox="1">
            <a:spLocks noChangeArrowheads="1"/>
          </p:cNvSpPr>
          <p:nvPr/>
        </p:nvSpPr>
        <p:spPr bwMode="auto">
          <a:xfrm>
            <a:off x="609600" y="5935663"/>
            <a:ext cx="33956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sz="1600"/>
          </a:p>
        </p:txBody>
      </p:sp>
      <p:sp>
        <p:nvSpPr>
          <p:cNvPr id="25658" name="Freeform 58"/>
          <p:cNvSpPr>
            <a:spLocks/>
          </p:cNvSpPr>
          <p:nvPr/>
        </p:nvSpPr>
        <p:spPr bwMode="auto">
          <a:xfrm>
            <a:off x="1404938" y="4268788"/>
            <a:ext cx="6870700" cy="1104900"/>
          </a:xfrm>
          <a:custGeom>
            <a:avLst/>
            <a:gdLst>
              <a:gd name="T0" fmla="*/ 0 w 4328"/>
              <a:gd name="T1" fmla="*/ 2147483647 h 680"/>
              <a:gd name="T2" fmla="*/ 2147483647 w 4328"/>
              <a:gd name="T3" fmla="*/ 2147483647 h 680"/>
              <a:gd name="T4" fmla="*/ 2147483647 w 4328"/>
              <a:gd name="T5" fmla="*/ 2147483647 h 680"/>
              <a:gd name="T6" fmla="*/ 2147483647 w 4328"/>
              <a:gd name="T7" fmla="*/ 2147483647 h 680"/>
              <a:gd name="T8" fmla="*/ 2147483647 w 4328"/>
              <a:gd name="T9" fmla="*/ 2147483647 h 680"/>
              <a:gd name="T10" fmla="*/ 2147483647 w 4328"/>
              <a:gd name="T11" fmla="*/ 2147483647 h 680"/>
              <a:gd name="T12" fmla="*/ 2147483647 w 4328"/>
              <a:gd name="T13" fmla="*/ 2147483647 h 680"/>
              <a:gd name="T14" fmla="*/ 2147483647 w 4328"/>
              <a:gd name="T15" fmla="*/ 2147483647 h 680"/>
              <a:gd name="T16" fmla="*/ 2147483647 w 4328"/>
              <a:gd name="T17" fmla="*/ 2147483647 h 680"/>
              <a:gd name="T18" fmla="*/ 2147483647 w 4328"/>
              <a:gd name="T19" fmla="*/ 2147483647 h 680"/>
              <a:gd name="T20" fmla="*/ 2147483647 w 4328"/>
              <a:gd name="T21" fmla="*/ 2147483647 h 680"/>
              <a:gd name="T22" fmla="*/ 2147483647 w 4328"/>
              <a:gd name="T23" fmla="*/ 2147483647 h 680"/>
              <a:gd name="T24" fmla="*/ 2147483647 w 4328"/>
              <a:gd name="T25" fmla="*/ 2147483647 h 680"/>
              <a:gd name="T26" fmla="*/ 2147483647 w 4328"/>
              <a:gd name="T27" fmla="*/ 2147483647 h 680"/>
              <a:gd name="T28" fmla="*/ 2147483647 w 4328"/>
              <a:gd name="T29" fmla="*/ 2147483647 h 680"/>
              <a:gd name="T30" fmla="*/ 2147483647 w 4328"/>
              <a:gd name="T31" fmla="*/ 2147483647 h 680"/>
              <a:gd name="T32" fmla="*/ 2147483647 w 4328"/>
              <a:gd name="T33" fmla="*/ 2147483647 h 680"/>
              <a:gd name="T34" fmla="*/ 2147483647 w 4328"/>
              <a:gd name="T35" fmla="*/ 2147483647 h 680"/>
              <a:gd name="T36" fmla="*/ 2147483647 w 4328"/>
              <a:gd name="T37" fmla="*/ 2147483647 h 680"/>
              <a:gd name="T38" fmla="*/ 2147483647 w 4328"/>
              <a:gd name="T39" fmla="*/ 2147483647 h 680"/>
              <a:gd name="T40" fmla="*/ 2147483647 w 4328"/>
              <a:gd name="T41" fmla="*/ 2147483647 h 680"/>
              <a:gd name="T42" fmla="*/ 2147483647 w 4328"/>
              <a:gd name="T43" fmla="*/ 2147483647 h 680"/>
              <a:gd name="T44" fmla="*/ 2147483647 w 4328"/>
              <a:gd name="T45" fmla="*/ 2147483647 h 680"/>
              <a:gd name="T46" fmla="*/ 2147483647 w 4328"/>
              <a:gd name="T47" fmla="*/ 2147483647 h 680"/>
              <a:gd name="T48" fmla="*/ 2147483647 w 4328"/>
              <a:gd name="T49" fmla="*/ 2147483647 h 680"/>
              <a:gd name="T50" fmla="*/ 2147483647 w 4328"/>
              <a:gd name="T51" fmla="*/ 2147483647 h 680"/>
              <a:gd name="T52" fmla="*/ 2147483647 w 4328"/>
              <a:gd name="T53" fmla="*/ 2147483647 h 680"/>
              <a:gd name="T54" fmla="*/ 2147483647 w 4328"/>
              <a:gd name="T55" fmla="*/ 2147483647 h 680"/>
              <a:gd name="T56" fmla="*/ 2147483647 w 4328"/>
              <a:gd name="T57" fmla="*/ 2147483647 h 680"/>
              <a:gd name="T58" fmla="*/ 2147483647 w 4328"/>
              <a:gd name="T59" fmla="*/ 2147483647 h 680"/>
              <a:gd name="T60" fmla="*/ 2147483647 w 4328"/>
              <a:gd name="T61" fmla="*/ 2147483647 h 680"/>
              <a:gd name="T62" fmla="*/ 2147483647 w 4328"/>
              <a:gd name="T63" fmla="*/ 2147483647 h 680"/>
              <a:gd name="T64" fmla="*/ 2147483647 w 4328"/>
              <a:gd name="T65" fmla="*/ 2147483647 h 680"/>
              <a:gd name="T66" fmla="*/ 2147483647 w 4328"/>
              <a:gd name="T67" fmla="*/ 2147483647 h 680"/>
              <a:gd name="T68" fmla="*/ 2147483647 w 4328"/>
              <a:gd name="T69" fmla="*/ 2147483647 h 680"/>
              <a:gd name="T70" fmla="*/ 2147483647 w 4328"/>
              <a:gd name="T71" fmla="*/ 2147483647 h 680"/>
              <a:gd name="T72" fmla="*/ 2147483647 w 4328"/>
              <a:gd name="T73" fmla="*/ 2147483647 h 680"/>
              <a:gd name="T74" fmla="*/ 2147483647 w 4328"/>
              <a:gd name="T75" fmla="*/ 2147483647 h 680"/>
              <a:gd name="T76" fmla="*/ 2147483647 w 4328"/>
              <a:gd name="T77" fmla="*/ 2147483647 h 680"/>
              <a:gd name="T78" fmla="*/ 2147483647 w 4328"/>
              <a:gd name="T79" fmla="*/ 2147483647 h 680"/>
              <a:gd name="T80" fmla="*/ 2147483647 w 4328"/>
              <a:gd name="T81" fmla="*/ 2147483647 h 680"/>
              <a:gd name="T82" fmla="*/ 2147483647 w 4328"/>
              <a:gd name="T83" fmla="*/ 2147483647 h 680"/>
              <a:gd name="T84" fmla="*/ 2147483647 w 4328"/>
              <a:gd name="T85" fmla="*/ 2147483647 h 680"/>
              <a:gd name="T86" fmla="*/ 2147483647 w 4328"/>
              <a:gd name="T87" fmla="*/ 2147483647 h 680"/>
              <a:gd name="T88" fmla="*/ 2147483647 w 4328"/>
              <a:gd name="T89" fmla="*/ 2147483647 h 680"/>
              <a:gd name="T90" fmla="*/ 2147483647 w 4328"/>
              <a:gd name="T91" fmla="*/ 2147483647 h 680"/>
              <a:gd name="T92" fmla="*/ 2147483647 w 4328"/>
              <a:gd name="T93" fmla="*/ 2147483647 h 680"/>
              <a:gd name="T94" fmla="*/ 2147483647 w 4328"/>
              <a:gd name="T95" fmla="*/ 2147483647 h 680"/>
              <a:gd name="T96" fmla="*/ 2147483647 w 4328"/>
              <a:gd name="T97" fmla="*/ 2147483647 h 680"/>
              <a:gd name="T98" fmla="*/ 2147483647 w 4328"/>
              <a:gd name="T99" fmla="*/ 2147483647 h 680"/>
              <a:gd name="T100" fmla="*/ 0 w 4328"/>
              <a:gd name="T101" fmla="*/ 2147483647 h 68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4328"/>
              <a:gd name="T154" fmla="*/ 0 h 680"/>
              <a:gd name="T155" fmla="*/ 4328 w 4328"/>
              <a:gd name="T156" fmla="*/ 680 h 68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4328" h="680">
                <a:moveTo>
                  <a:pt x="0" y="533"/>
                </a:moveTo>
                <a:cubicBezTo>
                  <a:pt x="11" y="499"/>
                  <a:pt x="16" y="485"/>
                  <a:pt x="51" y="474"/>
                </a:cubicBezTo>
                <a:cubicBezTo>
                  <a:pt x="68" y="463"/>
                  <a:pt x="84" y="451"/>
                  <a:pt x="101" y="440"/>
                </a:cubicBezTo>
                <a:cubicBezTo>
                  <a:pt x="109" y="434"/>
                  <a:pt x="111" y="422"/>
                  <a:pt x="118" y="415"/>
                </a:cubicBezTo>
                <a:cubicBezTo>
                  <a:pt x="125" y="408"/>
                  <a:pt x="135" y="404"/>
                  <a:pt x="144" y="398"/>
                </a:cubicBezTo>
                <a:cubicBezTo>
                  <a:pt x="182" y="339"/>
                  <a:pt x="234" y="374"/>
                  <a:pt x="288" y="338"/>
                </a:cubicBezTo>
                <a:cubicBezTo>
                  <a:pt x="305" y="327"/>
                  <a:pt x="339" y="304"/>
                  <a:pt x="339" y="304"/>
                </a:cubicBezTo>
                <a:cubicBezTo>
                  <a:pt x="383" y="235"/>
                  <a:pt x="531" y="264"/>
                  <a:pt x="584" y="262"/>
                </a:cubicBezTo>
                <a:cubicBezTo>
                  <a:pt x="666" y="259"/>
                  <a:pt x="748" y="257"/>
                  <a:pt x="830" y="254"/>
                </a:cubicBezTo>
                <a:cubicBezTo>
                  <a:pt x="954" y="239"/>
                  <a:pt x="1057" y="225"/>
                  <a:pt x="1186" y="220"/>
                </a:cubicBezTo>
                <a:cubicBezTo>
                  <a:pt x="1253" y="196"/>
                  <a:pt x="1316" y="199"/>
                  <a:pt x="1389" y="194"/>
                </a:cubicBezTo>
                <a:cubicBezTo>
                  <a:pt x="1526" y="150"/>
                  <a:pt x="1291" y="223"/>
                  <a:pt x="1736" y="177"/>
                </a:cubicBezTo>
                <a:cubicBezTo>
                  <a:pt x="1745" y="176"/>
                  <a:pt x="1739" y="158"/>
                  <a:pt x="1745" y="152"/>
                </a:cubicBezTo>
                <a:cubicBezTo>
                  <a:pt x="1751" y="146"/>
                  <a:pt x="1761" y="143"/>
                  <a:pt x="1770" y="143"/>
                </a:cubicBezTo>
                <a:cubicBezTo>
                  <a:pt x="1891" y="138"/>
                  <a:pt x="2013" y="138"/>
                  <a:pt x="2134" y="135"/>
                </a:cubicBezTo>
                <a:cubicBezTo>
                  <a:pt x="2195" y="121"/>
                  <a:pt x="2237" y="115"/>
                  <a:pt x="2304" y="110"/>
                </a:cubicBezTo>
                <a:cubicBezTo>
                  <a:pt x="2529" y="29"/>
                  <a:pt x="2873" y="63"/>
                  <a:pt x="3083" y="59"/>
                </a:cubicBezTo>
                <a:cubicBezTo>
                  <a:pt x="3246" y="0"/>
                  <a:pt x="3981" y="85"/>
                  <a:pt x="4277" y="93"/>
                </a:cubicBezTo>
                <a:cubicBezTo>
                  <a:pt x="4274" y="248"/>
                  <a:pt x="4328" y="415"/>
                  <a:pt x="4269" y="559"/>
                </a:cubicBezTo>
                <a:cubicBezTo>
                  <a:pt x="4247" y="614"/>
                  <a:pt x="4150" y="557"/>
                  <a:pt x="4091" y="550"/>
                </a:cubicBezTo>
                <a:cubicBezTo>
                  <a:pt x="4027" y="543"/>
                  <a:pt x="3941" y="503"/>
                  <a:pt x="3879" y="482"/>
                </a:cubicBezTo>
                <a:cubicBezTo>
                  <a:pt x="3832" y="413"/>
                  <a:pt x="3698" y="426"/>
                  <a:pt x="3634" y="423"/>
                </a:cubicBezTo>
                <a:cubicBezTo>
                  <a:pt x="3605" y="414"/>
                  <a:pt x="3583" y="406"/>
                  <a:pt x="3557" y="389"/>
                </a:cubicBezTo>
                <a:cubicBezTo>
                  <a:pt x="3451" y="393"/>
                  <a:pt x="3334" y="411"/>
                  <a:pt x="3227" y="398"/>
                </a:cubicBezTo>
                <a:cubicBezTo>
                  <a:pt x="3097" y="351"/>
                  <a:pt x="3003" y="410"/>
                  <a:pt x="2888" y="440"/>
                </a:cubicBezTo>
                <a:cubicBezTo>
                  <a:pt x="2871" y="493"/>
                  <a:pt x="2849" y="506"/>
                  <a:pt x="2795" y="516"/>
                </a:cubicBezTo>
                <a:cubicBezTo>
                  <a:pt x="2774" y="631"/>
                  <a:pt x="2739" y="592"/>
                  <a:pt x="2600" y="601"/>
                </a:cubicBezTo>
                <a:cubicBezTo>
                  <a:pt x="2541" y="641"/>
                  <a:pt x="2466" y="636"/>
                  <a:pt x="2397" y="643"/>
                </a:cubicBezTo>
                <a:cubicBezTo>
                  <a:pt x="2302" y="663"/>
                  <a:pt x="2176" y="639"/>
                  <a:pt x="2083" y="635"/>
                </a:cubicBezTo>
                <a:cubicBezTo>
                  <a:pt x="2043" y="624"/>
                  <a:pt x="2012" y="605"/>
                  <a:pt x="1973" y="592"/>
                </a:cubicBezTo>
                <a:cubicBezTo>
                  <a:pt x="1967" y="584"/>
                  <a:pt x="1964" y="574"/>
                  <a:pt x="1956" y="567"/>
                </a:cubicBezTo>
                <a:cubicBezTo>
                  <a:pt x="1941" y="554"/>
                  <a:pt x="1906" y="533"/>
                  <a:pt x="1906" y="533"/>
                </a:cubicBezTo>
                <a:cubicBezTo>
                  <a:pt x="1882" y="498"/>
                  <a:pt x="1851" y="479"/>
                  <a:pt x="1812" y="465"/>
                </a:cubicBezTo>
                <a:cubicBezTo>
                  <a:pt x="1625" y="477"/>
                  <a:pt x="1728" y="467"/>
                  <a:pt x="1626" y="499"/>
                </a:cubicBezTo>
                <a:cubicBezTo>
                  <a:pt x="1439" y="490"/>
                  <a:pt x="1513" y="499"/>
                  <a:pt x="1414" y="465"/>
                </a:cubicBezTo>
                <a:cubicBezTo>
                  <a:pt x="1407" y="467"/>
                  <a:pt x="1356" y="480"/>
                  <a:pt x="1355" y="482"/>
                </a:cubicBezTo>
                <a:cubicBezTo>
                  <a:pt x="1347" y="494"/>
                  <a:pt x="1356" y="513"/>
                  <a:pt x="1347" y="525"/>
                </a:cubicBezTo>
                <a:cubicBezTo>
                  <a:pt x="1335" y="541"/>
                  <a:pt x="1296" y="559"/>
                  <a:pt x="1296" y="559"/>
                </a:cubicBezTo>
                <a:cubicBezTo>
                  <a:pt x="1267" y="602"/>
                  <a:pt x="1290" y="629"/>
                  <a:pt x="1245" y="660"/>
                </a:cubicBezTo>
                <a:cubicBezTo>
                  <a:pt x="1190" y="647"/>
                  <a:pt x="1203" y="632"/>
                  <a:pt x="1143" y="643"/>
                </a:cubicBezTo>
                <a:cubicBezTo>
                  <a:pt x="1119" y="680"/>
                  <a:pt x="1110" y="679"/>
                  <a:pt x="1067" y="669"/>
                </a:cubicBezTo>
                <a:cubicBezTo>
                  <a:pt x="1039" y="650"/>
                  <a:pt x="1027" y="627"/>
                  <a:pt x="999" y="609"/>
                </a:cubicBezTo>
                <a:cubicBezTo>
                  <a:pt x="959" y="550"/>
                  <a:pt x="876" y="573"/>
                  <a:pt x="813" y="550"/>
                </a:cubicBezTo>
                <a:cubicBezTo>
                  <a:pt x="706" y="553"/>
                  <a:pt x="598" y="548"/>
                  <a:pt x="491" y="559"/>
                </a:cubicBezTo>
                <a:cubicBezTo>
                  <a:pt x="482" y="560"/>
                  <a:pt x="489" y="578"/>
                  <a:pt x="483" y="584"/>
                </a:cubicBezTo>
                <a:cubicBezTo>
                  <a:pt x="470" y="596"/>
                  <a:pt x="449" y="595"/>
                  <a:pt x="432" y="601"/>
                </a:cubicBezTo>
                <a:cubicBezTo>
                  <a:pt x="221" y="590"/>
                  <a:pt x="310" y="601"/>
                  <a:pt x="203" y="567"/>
                </a:cubicBezTo>
                <a:cubicBezTo>
                  <a:pt x="195" y="570"/>
                  <a:pt x="184" y="569"/>
                  <a:pt x="178" y="575"/>
                </a:cubicBezTo>
                <a:cubicBezTo>
                  <a:pt x="172" y="581"/>
                  <a:pt x="178" y="599"/>
                  <a:pt x="169" y="601"/>
                </a:cubicBezTo>
                <a:cubicBezTo>
                  <a:pt x="147" y="606"/>
                  <a:pt x="124" y="595"/>
                  <a:pt x="101" y="592"/>
                </a:cubicBezTo>
                <a:cubicBezTo>
                  <a:pt x="67" y="569"/>
                  <a:pt x="33" y="555"/>
                  <a:pt x="0" y="5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pPr algn="l">
              <a:buFontTx/>
              <a:buNone/>
            </a:pPr>
            <a:endParaRPr lang="en-US" sz="2400">
              <a:latin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76213" y="3849688"/>
            <a:ext cx="8099425" cy="1587"/>
          </a:xfrm>
          <a:prstGeom prst="line">
            <a:avLst/>
          </a:prstGeom>
          <a:ln w="254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0" name="Text Box 65"/>
          <p:cNvSpPr txBox="1">
            <a:spLocks noChangeArrowheads="1"/>
          </p:cNvSpPr>
          <p:nvPr/>
        </p:nvSpPr>
        <p:spPr bwMode="auto">
          <a:xfrm>
            <a:off x="0" y="114300"/>
            <a:ext cx="2824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i="1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6391" name="Text Box 67"/>
          <p:cNvSpPr txBox="1">
            <a:spLocks noChangeArrowheads="1"/>
          </p:cNvSpPr>
          <p:nvPr/>
        </p:nvSpPr>
        <p:spPr bwMode="auto">
          <a:xfrm>
            <a:off x="477838" y="985838"/>
            <a:ext cx="4552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sz="2000" b="1" i="1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52234" name="Picture 10" descr="luocdoCNC"/>
          <p:cNvPicPr>
            <a:picLocks noChangeAspect="1" noChangeArrowheads="1"/>
          </p:cNvPicPr>
          <p:nvPr/>
        </p:nvPicPr>
        <p:blipFill>
          <a:blip r:embed="rId3"/>
          <a:srcRect t="1422" b="4976"/>
          <a:stretch>
            <a:fillRect/>
          </a:stretch>
        </p:blipFill>
        <p:spPr bwMode="auto">
          <a:xfrm>
            <a:off x="477838" y="114300"/>
            <a:ext cx="3878262" cy="3459163"/>
          </a:xfrm>
          <a:prstGeom prst="rect">
            <a:avLst/>
          </a:prstGeom>
          <a:noFill/>
          <a:ln w="19050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sp>
        <p:nvSpPr>
          <p:cNvPr id="16393" name="Text Box 3"/>
          <p:cNvSpPr txBox="1">
            <a:spLocks noChangeArrowheads="1"/>
          </p:cNvSpPr>
          <p:nvPr/>
        </p:nvSpPr>
        <p:spPr bwMode="auto">
          <a:xfrm>
            <a:off x="4733925" y="284163"/>
            <a:ext cx="41798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Băng phủ trên bề mặt lục địa Nam Cực</a:t>
            </a:r>
          </a:p>
        </p:txBody>
      </p:sp>
      <p:pic>
        <p:nvPicPr>
          <p:cNvPr id="16394" name="Picture 5" descr="tham 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14300"/>
            <a:ext cx="4413250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Text Box 3"/>
          <p:cNvSpPr txBox="1">
            <a:spLocks noChangeArrowheads="1"/>
          </p:cNvSpPr>
          <p:nvPr/>
        </p:nvSpPr>
        <p:spPr bwMode="auto">
          <a:xfrm>
            <a:off x="4500563" y="114300"/>
            <a:ext cx="46434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Băng phủ trên bề mặt lục địa Nam Cực</a:t>
            </a:r>
          </a:p>
        </p:txBody>
      </p:sp>
    </p:spTree>
    <p:extLst>
      <p:ext uri="{BB962C8B-B14F-4D97-AF65-F5344CB8AC3E}">
        <p14:creationId xmlns:p14="http://schemas.microsoft.com/office/powerpoint/2010/main" val="1255256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5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Effect transition="out" filter="slide(fromBottom)">
                                      <p:cBhvr>
                                        <p:cTn id="14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7" dur="500"/>
                                        <p:tgtEl>
                                          <p:spTgt spid="25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25658" grpId="0" animBg="1"/>
      <p:bldP spid="2565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7" descr="BD LI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8" r="8627" b="3581"/>
          <a:stretch>
            <a:fillRect/>
          </a:stretch>
        </p:blipFill>
        <p:spPr bwMode="auto">
          <a:xfrm>
            <a:off x="1417638" y="466725"/>
            <a:ext cx="2816225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ND VOXT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3" r="7451" b="3069"/>
          <a:stretch>
            <a:fillRect/>
          </a:stretch>
        </p:blipFill>
        <p:spPr bwMode="auto">
          <a:xfrm>
            <a:off x="4524375" y="468313"/>
            <a:ext cx="2959100" cy="30305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311" name="Group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229152"/>
              </p:ext>
            </p:extLst>
          </p:nvPr>
        </p:nvGraphicFramePr>
        <p:xfrm>
          <a:off x="1213644" y="3467099"/>
          <a:ext cx="6621462" cy="3390901"/>
        </p:xfrm>
        <a:graphic>
          <a:graphicData uri="http://schemas.openxmlformats.org/drawingml/2006/table">
            <a:tbl>
              <a:tblPr/>
              <a:tblGrid>
                <a:gridCol w="1157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1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6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5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72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Trạm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Nhiệt độ tháng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 cao nhất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Nhiệt độ tháng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thấp nhất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17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Tháng</a:t>
                      </a:r>
                      <a:endParaRPr kumimoji="0" lang="en-US" sz="2000" b="1" i="1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Nhiệt độ (</a:t>
                      </a:r>
                      <a:r>
                        <a:rPr kumimoji="0" lang="en-US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C</a:t>
                      </a:r>
                      <a:r>
                        <a:rPr kumimoji="0" lang="en-US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Tháng</a:t>
                      </a:r>
                      <a:endParaRPr kumimoji="0" lang="en-US" sz="2000" b="1" i="1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1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Nhiệt độ (</a:t>
                      </a:r>
                      <a:r>
                        <a:rPr kumimoji="0" lang="en-US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C</a:t>
                      </a:r>
                      <a:r>
                        <a:rPr kumimoji="0" lang="en-US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1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65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Lit-tơn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A-mê-ri-can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 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 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 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 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27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Vô-xtốc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 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 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 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209" name="TextBox 20"/>
          <p:cNvSpPr txBox="1">
            <a:spLocks noChangeArrowheads="1"/>
          </p:cNvSpPr>
          <p:nvPr/>
        </p:nvSpPr>
        <p:spPr bwMode="auto">
          <a:xfrm>
            <a:off x="71438" y="0"/>
            <a:ext cx="8821737" cy="436563"/>
          </a:xfrm>
          <a:prstGeom prst="rect">
            <a:avLst/>
          </a:prstGeom>
          <a:solidFill>
            <a:srgbClr val="FFFF00"/>
          </a:solidFill>
          <a:ln w="9525">
            <a:solidFill>
              <a:srgbClr val="A3A3E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CC0099"/>
                </a:solidFill>
                <a:latin typeface="Times New Roman" pitchFamily="18" charset="0"/>
              </a:rPr>
              <a:t>THẢO LUẬN : </a:t>
            </a:r>
            <a:r>
              <a:rPr lang="en-US" altLang="en-US" sz="2200" b="1" dirty="0" err="1">
                <a:solidFill>
                  <a:srgbClr val="CC0099"/>
                </a:solidFill>
                <a:latin typeface="Times New Roman" pitchFamily="18" charset="0"/>
              </a:rPr>
              <a:t>Phân</a:t>
            </a:r>
            <a:r>
              <a:rPr lang="en-US" altLang="en-US" sz="2200" b="1" dirty="0">
                <a:solidFill>
                  <a:srgbClr val="CC0099"/>
                </a:solidFill>
                <a:latin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rgbClr val="CC0099"/>
                </a:solidFill>
                <a:latin typeface="Times New Roman" pitchFamily="18" charset="0"/>
              </a:rPr>
              <a:t>tích</a:t>
            </a:r>
            <a:r>
              <a:rPr lang="en-US" altLang="en-US" sz="2200" b="1" dirty="0">
                <a:solidFill>
                  <a:srgbClr val="CC0099"/>
                </a:solidFill>
                <a:latin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rgbClr val="CC0099"/>
                </a:solidFill>
                <a:latin typeface="Times New Roman" pitchFamily="18" charset="0"/>
              </a:rPr>
              <a:t>biểu</a:t>
            </a:r>
            <a:r>
              <a:rPr lang="en-US" altLang="en-US" sz="2200" b="1" dirty="0">
                <a:solidFill>
                  <a:srgbClr val="CC0099"/>
                </a:solidFill>
                <a:latin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rgbClr val="CC0099"/>
                </a:solidFill>
                <a:latin typeface="Times New Roman" pitchFamily="18" charset="0"/>
              </a:rPr>
              <a:t>đồ</a:t>
            </a:r>
            <a:r>
              <a:rPr lang="en-US" altLang="en-US" sz="2200" b="1" dirty="0">
                <a:solidFill>
                  <a:srgbClr val="CC0099"/>
                </a:solidFill>
                <a:latin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rgbClr val="CC0099"/>
                </a:solidFill>
                <a:latin typeface="Times New Roman" pitchFamily="18" charset="0"/>
              </a:rPr>
              <a:t>nhiệt</a:t>
            </a:r>
            <a:r>
              <a:rPr lang="en-US" altLang="en-US" sz="2200" b="1" dirty="0">
                <a:solidFill>
                  <a:srgbClr val="CC0099"/>
                </a:solidFill>
                <a:latin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rgbClr val="CC0099"/>
                </a:solidFill>
                <a:latin typeface="Times New Roman" pitchFamily="18" charset="0"/>
              </a:rPr>
              <a:t>độ</a:t>
            </a:r>
            <a:r>
              <a:rPr lang="en-US" altLang="en-US" sz="2200" b="1" dirty="0">
                <a:solidFill>
                  <a:srgbClr val="CC0099"/>
                </a:solidFill>
                <a:latin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rgbClr val="CC0099"/>
                </a:solidFill>
                <a:latin typeface="Times New Roman" pitchFamily="18" charset="0"/>
              </a:rPr>
              <a:t>của</a:t>
            </a:r>
            <a:r>
              <a:rPr lang="en-US" altLang="en-US" sz="2200" b="1" dirty="0">
                <a:solidFill>
                  <a:srgbClr val="CC0099"/>
                </a:solidFill>
                <a:latin typeface="Times New Roman" pitchFamily="18" charset="0"/>
              </a:rPr>
              <a:t> 2 </a:t>
            </a:r>
            <a:r>
              <a:rPr lang="en-US" altLang="en-US" sz="2200" b="1" dirty="0" err="1">
                <a:solidFill>
                  <a:srgbClr val="CC0099"/>
                </a:solidFill>
                <a:latin typeface="Times New Roman" pitchFamily="18" charset="0"/>
              </a:rPr>
              <a:t>trạm</a:t>
            </a:r>
            <a:r>
              <a:rPr lang="en-US" altLang="en-US" sz="2200" b="1" dirty="0">
                <a:solidFill>
                  <a:srgbClr val="CC0099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22" name="Text Box 34"/>
          <p:cNvSpPr txBox="1">
            <a:spLocks noChangeArrowheads="1"/>
          </p:cNvSpPr>
          <p:nvPr/>
        </p:nvSpPr>
        <p:spPr bwMode="auto">
          <a:xfrm>
            <a:off x="1618442" y="459049"/>
            <a:ext cx="2873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itchFamily="18" charset="0"/>
              </a:rPr>
              <a:t>Trạm</a:t>
            </a:r>
            <a:r>
              <a:rPr lang="en-US" altLang="en-US" sz="1800" b="1" dirty="0">
                <a:solidFill>
                  <a:srgbClr val="FF0000"/>
                </a:solidFill>
                <a:latin typeface="Times New Roman" pitchFamily="18" charset="0"/>
              </a:rPr>
              <a:t> Lit-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itchFamily="18" charset="0"/>
              </a:rPr>
              <a:t>tơn</a:t>
            </a:r>
            <a:r>
              <a:rPr lang="en-US" altLang="en-US" sz="1800" b="1" dirty="0">
                <a:solidFill>
                  <a:srgbClr val="FF0000"/>
                </a:solidFill>
                <a:latin typeface="Times New Roman" pitchFamily="18" charset="0"/>
              </a:rPr>
              <a:t> A-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itchFamily="18" charset="0"/>
              </a:rPr>
              <a:t>mê</a:t>
            </a:r>
            <a:r>
              <a:rPr lang="en-US" altLang="en-US" sz="1800" b="1" dirty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itchFamily="18" charset="0"/>
              </a:rPr>
              <a:t>ri</a:t>
            </a:r>
            <a:r>
              <a:rPr lang="en-US" altLang="en-US" sz="1800" b="1" dirty="0">
                <a:solidFill>
                  <a:srgbClr val="FF0000"/>
                </a:solidFill>
                <a:latin typeface="Times New Roman" pitchFamily="18" charset="0"/>
              </a:rPr>
              <a:t>-can</a:t>
            </a:r>
          </a:p>
        </p:txBody>
      </p:sp>
      <p:sp>
        <p:nvSpPr>
          <p:cNvPr id="23" name="Text Box 35"/>
          <p:cNvSpPr txBox="1">
            <a:spLocks noChangeArrowheads="1"/>
          </p:cNvSpPr>
          <p:nvPr/>
        </p:nvSpPr>
        <p:spPr bwMode="auto">
          <a:xfrm>
            <a:off x="5035550" y="459049"/>
            <a:ext cx="1936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itchFamily="18" charset="0"/>
              </a:rPr>
              <a:t>Trạm</a:t>
            </a:r>
            <a:r>
              <a:rPr lang="en-US" altLang="en-US" sz="1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itchFamily="18" charset="0"/>
              </a:rPr>
              <a:t>Vô</a:t>
            </a:r>
            <a:r>
              <a:rPr lang="en-US" altLang="en-US" sz="1800" b="1" dirty="0">
                <a:solidFill>
                  <a:srgbClr val="FF0000"/>
                </a:solidFill>
                <a:latin typeface="Times New Roman" pitchFamily="18" charset="0"/>
              </a:rPr>
              <a:t> –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itchFamily="18" charset="0"/>
              </a:rPr>
              <a:t>xtốc</a:t>
            </a:r>
            <a:endParaRPr lang="en-US" alt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6218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utoUpdateAnimBg="0"/>
      <p:bldP spid="23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ND VOXTO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3" r="7451" b="3069"/>
          <a:stretch>
            <a:fillRect/>
          </a:stretch>
        </p:blipFill>
        <p:spPr bwMode="auto">
          <a:xfrm>
            <a:off x="5849938" y="0"/>
            <a:ext cx="2325687" cy="3311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BD LI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8" r="8627" b="3581"/>
          <a:stretch>
            <a:fillRect/>
          </a:stretch>
        </p:blipFill>
        <p:spPr bwMode="auto">
          <a:xfrm>
            <a:off x="958850" y="0"/>
            <a:ext cx="2420938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76" name="Text Box 32"/>
          <p:cNvSpPr txBox="1">
            <a:spLocks noChangeArrowheads="1"/>
          </p:cNvSpPr>
          <p:nvPr/>
        </p:nvSpPr>
        <p:spPr bwMode="auto">
          <a:xfrm>
            <a:off x="1041400" y="127000"/>
            <a:ext cx="3708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600">
              <a:latin typeface="Times New Roman" pitchFamily="18" charset="0"/>
            </a:endParaRPr>
          </a:p>
        </p:txBody>
      </p:sp>
      <p:sp>
        <p:nvSpPr>
          <p:cNvPr id="6178" name="Text Box 34"/>
          <p:cNvSpPr txBox="1">
            <a:spLocks noChangeArrowheads="1"/>
          </p:cNvSpPr>
          <p:nvPr/>
        </p:nvSpPr>
        <p:spPr bwMode="auto">
          <a:xfrm>
            <a:off x="1268413" y="0"/>
            <a:ext cx="24431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Times New Roman" pitchFamily="18" charset="0"/>
              </a:rPr>
              <a:t>Trạm</a:t>
            </a:r>
            <a:r>
              <a:rPr lang="en-US" altLang="en-US" sz="1600" b="1" dirty="0">
                <a:latin typeface="Times New Roman" pitchFamily="18" charset="0"/>
              </a:rPr>
              <a:t> Lit-</a:t>
            </a:r>
            <a:r>
              <a:rPr lang="en-US" altLang="en-US" sz="1600" b="1" dirty="0" err="1">
                <a:latin typeface="Times New Roman" pitchFamily="18" charset="0"/>
              </a:rPr>
              <a:t>tơn</a:t>
            </a:r>
            <a:r>
              <a:rPr lang="en-US" altLang="en-US" sz="1600" b="1" dirty="0">
                <a:latin typeface="Times New Roman" pitchFamily="18" charset="0"/>
              </a:rPr>
              <a:t> A-</a:t>
            </a:r>
            <a:r>
              <a:rPr lang="en-US" altLang="en-US" sz="1600" b="1" dirty="0" err="1">
                <a:latin typeface="Times New Roman" pitchFamily="18" charset="0"/>
              </a:rPr>
              <a:t>mê</a:t>
            </a:r>
            <a:r>
              <a:rPr lang="en-US" altLang="en-US" sz="1600" b="1" dirty="0">
                <a:latin typeface="Times New Roman" pitchFamily="18" charset="0"/>
              </a:rPr>
              <a:t>-</a:t>
            </a:r>
            <a:r>
              <a:rPr lang="en-US" altLang="en-US" sz="1600" b="1" dirty="0" err="1">
                <a:latin typeface="Times New Roman" pitchFamily="18" charset="0"/>
              </a:rPr>
              <a:t>ri</a:t>
            </a:r>
            <a:r>
              <a:rPr lang="en-US" altLang="en-US" sz="1600" b="1" dirty="0">
                <a:latin typeface="Times New Roman" pitchFamily="18" charset="0"/>
              </a:rPr>
              <a:t>-can</a:t>
            </a:r>
          </a:p>
        </p:txBody>
      </p:sp>
      <p:sp>
        <p:nvSpPr>
          <p:cNvPr id="6179" name="Text Box 35"/>
          <p:cNvSpPr txBox="1">
            <a:spLocks noChangeArrowheads="1"/>
          </p:cNvSpPr>
          <p:nvPr/>
        </p:nvSpPr>
        <p:spPr bwMode="auto">
          <a:xfrm>
            <a:off x="6311900" y="92075"/>
            <a:ext cx="15763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latin typeface="Times New Roman" pitchFamily="18" charset="0"/>
              </a:rPr>
              <a:t>Trạm Vô - xtốc</a:t>
            </a:r>
          </a:p>
        </p:txBody>
      </p:sp>
      <p:graphicFrame>
        <p:nvGraphicFramePr>
          <p:cNvPr id="242762" name="Group 7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97262070"/>
              </p:ext>
            </p:extLst>
          </p:nvPr>
        </p:nvGraphicFramePr>
        <p:xfrm>
          <a:off x="996711" y="3597812"/>
          <a:ext cx="6536238" cy="2442616"/>
        </p:xfrm>
        <a:graphic>
          <a:graphicData uri="http://schemas.openxmlformats.org/drawingml/2006/table">
            <a:tbl>
              <a:tblPr/>
              <a:tblGrid>
                <a:gridCol w="144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2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00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49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85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6605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Trạm</a:t>
                      </a:r>
                      <a:endParaRPr kumimoji="0" lang="en-US" sz="19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Nhiệt</a:t>
                      </a: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nhất</a:t>
                      </a:r>
                      <a:endParaRPr kumimoji="0" lang="en-US" sz="19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Nhiệt</a:t>
                      </a: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thấp</a:t>
                      </a: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nhất</a:t>
                      </a:r>
                      <a:endParaRPr kumimoji="0" lang="en-US" sz="19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4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endParaRPr kumimoji="0" lang="en-US" sz="1900" b="1" i="1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Nhiệt</a:t>
                      </a:r>
                      <a:r>
                        <a:rPr kumimoji="0" lang="en-US" sz="19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9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endParaRPr kumimoji="0" lang="en-US" sz="1900" b="1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endParaRPr kumimoji="0" lang="en-US" sz="1900" b="1" i="1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Nhiệt độ</a:t>
                      </a:r>
                      <a:endParaRPr kumimoji="0" lang="en-US" sz="1900" b="1" i="1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20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Lit-tơn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A-mê-ri-can</a:t>
                      </a:r>
                      <a:endParaRPr kumimoji="0" lang="en-US" sz="19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7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Vô-xtốc</a:t>
                      </a:r>
                      <a:endParaRPr kumimoji="0" lang="en-US" sz="19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7678738" y="2903538"/>
            <a:ext cx="0" cy="217487"/>
          </a:xfrm>
          <a:prstGeom prst="line">
            <a:avLst/>
          </a:prstGeom>
          <a:ln w="25400">
            <a:solidFill>
              <a:srgbClr val="0066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700338" y="2017713"/>
            <a:ext cx="0" cy="1103312"/>
          </a:xfrm>
          <a:prstGeom prst="line">
            <a:avLst/>
          </a:prstGeom>
          <a:ln w="25400">
            <a:solidFill>
              <a:srgbClr val="0066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268413" y="2017713"/>
            <a:ext cx="1431925" cy="0"/>
          </a:xfrm>
          <a:prstGeom prst="line">
            <a:avLst/>
          </a:prstGeom>
          <a:ln w="25400">
            <a:solidFill>
              <a:srgbClr val="0066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162675" y="2903538"/>
            <a:ext cx="1516063" cy="0"/>
          </a:xfrm>
          <a:prstGeom prst="line">
            <a:avLst/>
          </a:prstGeom>
          <a:ln w="25400">
            <a:solidFill>
              <a:srgbClr val="0066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268413" y="1058863"/>
            <a:ext cx="111125" cy="0"/>
          </a:xfrm>
          <a:prstGeom prst="line">
            <a:avLst/>
          </a:prstGeom>
          <a:ln w="254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162675" y="1857375"/>
            <a:ext cx="109538" cy="0"/>
          </a:xfrm>
          <a:prstGeom prst="line">
            <a:avLst/>
          </a:prstGeom>
          <a:ln w="254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379538" y="1058863"/>
            <a:ext cx="0" cy="2062162"/>
          </a:xfrm>
          <a:prstGeom prst="line">
            <a:avLst/>
          </a:prstGeom>
          <a:ln w="25400">
            <a:solidFill>
              <a:srgbClr val="0066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272213" y="1857375"/>
            <a:ext cx="39687" cy="1263650"/>
          </a:xfrm>
          <a:prstGeom prst="line">
            <a:avLst/>
          </a:prstGeom>
          <a:ln w="25400">
            <a:solidFill>
              <a:srgbClr val="0066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1058863" y="3140075"/>
            <a:ext cx="639762" cy="420688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303212" y="849313"/>
            <a:ext cx="1120775" cy="420687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≈ -10</a:t>
            </a:r>
            <a:r>
              <a:rPr lang="en-US" sz="2000" b="1" baseline="30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2379663" y="3146425"/>
            <a:ext cx="639762" cy="420688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7504" y="1857375"/>
            <a:ext cx="1146279" cy="420688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≈ -42</a:t>
            </a:r>
            <a:r>
              <a:rPr lang="en-US" sz="2000" b="1" baseline="30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5992813" y="3146425"/>
            <a:ext cx="638175" cy="420688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076056" y="1668463"/>
            <a:ext cx="1092969" cy="422275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≈ -37</a:t>
            </a:r>
            <a:r>
              <a:rPr lang="en-US" sz="2000" b="1" baseline="30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346950" y="3146425"/>
            <a:ext cx="638175" cy="420688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5240338" y="2668588"/>
            <a:ext cx="1071562" cy="420687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≈ -73</a:t>
            </a:r>
            <a:r>
              <a:rPr lang="en-US" sz="2000" b="1" baseline="30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flipV="1">
            <a:off x="1268413" y="766763"/>
            <a:ext cx="1990725" cy="3175"/>
          </a:xfrm>
          <a:prstGeom prst="line">
            <a:avLst/>
          </a:prstGeom>
          <a:noFill/>
          <a:ln w="34925" algn="ctr">
            <a:solidFill>
              <a:srgbClr val="FF00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Straight Connector 51"/>
          <p:cNvCxnSpPr>
            <a:cxnSpLocks noChangeShapeType="1"/>
          </p:cNvCxnSpPr>
          <p:nvPr/>
        </p:nvCxnSpPr>
        <p:spPr bwMode="auto">
          <a:xfrm flipV="1">
            <a:off x="6169025" y="739775"/>
            <a:ext cx="1944688" cy="14288"/>
          </a:xfrm>
          <a:prstGeom prst="line">
            <a:avLst/>
          </a:prstGeom>
          <a:noFill/>
          <a:ln w="34925" algn="ctr">
            <a:solidFill>
              <a:srgbClr val="FF00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2763" name="Oval 75"/>
          <p:cNvSpPr>
            <a:spLocks noChangeArrowheads="1"/>
          </p:cNvSpPr>
          <p:nvPr/>
        </p:nvSpPr>
        <p:spPr bwMode="auto">
          <a:xfrm>
            <a:off x="2643188" y="1971675"/>
            <a:ext cx="100012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242764" name="Oval 76"/>
          <p:cNvSpPr>
            <a:spLocks noChangeArrowheads="1"/>
          </p:cNvSpPr>
          <p:nvPr/>
        </p:nvSpPr>
        <p:spPr bwMode="auto">
          <a:xfrm>
            <a:off x="1323975" y="1000125"/>
            <a:ext cx="100013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242765" name="Oval 77"/>
          <p:cNvSpPr>
            <a:spLocks noChangeArrowheads="1"/>
          </p:cNvSpPr>
          <p:nvPr/>
        </p:nvSpPr>
        <p:spPr bwMode="auto">
          <a:xfrm>
            <a:off x="6229350" y="1785938"/>
            <a:ext cx="100013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242766" name="Oval 78"/>
          <p:cNvSpPr>
            <a:spLocks noChangeArrowheads="1"/>
          </p:cNvSpPr>
          <p:nvPr/>
        </p:nvSpPr>
        <p:spPr bwMode="auto">
          <a:xfrm>
            <a:off x="7586663" y="2871788"/>
            <a:ext cx="100012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107504" y="6237312"/>
            <a:ext cx="489204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6961" y="6093296"/>
            <a:ext cx="7608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0</a:t>
            </a:r>
            <a:r>
              <a:rPr lang="en-US" sz="2400" b="1" baseline="30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trạm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Lit-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tơn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-ơ-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-can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trạm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Vô-xtôc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682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2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2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42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09806E-6 L 0.15244 0.2527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22" y="126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5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68085E-6 L 0.35104 0.5864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293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42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8.32562E-7 L 0.28368 0.25185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84" y="125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19 0.00971 L 0.68351 0.4493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7" y="219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1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242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3168 L -0.38715 0.34944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158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5.3654E-7 L -0.17014 0.56152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7" y="280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242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5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88 -0.04186 L -0.25955 0.34898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42" y="19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5 0.0067 L 0.1151 0.42275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2" y="207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 nodeType="clickPar">
                      <p:stCondLst>
                        <p:cond delay="indefinite"/>
                      </p:stCondLst>
                      <p:childTnLst>
                        <p:par>
                          <p:cTn id="1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0" presetID="21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6" grpId="0"/>
      <p:bldP spid="6178" grpId="0"/>
      <p:bldP spid="6179" grpId="0"/>
      <p:bldP spid="15" grpId="0" animBg="1"/>
      <p:bldP spid="15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242763" grpId="0" animBg="1"/>
      <p:bldP spid="242764" grpId="0" animBg="1"/>
      <p:bldP spid="242765" grpId="0" animBg="1"/>
      <p:bldP spid="242766" grpId="0" animBg="1"/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luocdoCN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35"/>
          <a:stretch>
            <a:fillRect/>
          </a:stretch>
        </p:blipFill>
        <p:spPr bwMode="auto">
          <a:xfrm>
            <a:off x="0" y="838200"/>
            <a:ext cx="43688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9"/>
          <p:cNvSpPr txBox="1">
            <a:spLocks noChangeArrowheads="1"/>
          </p:cNvSpPr>
          <p:nvPr/>
        </p:nvSpPr>
        <p:spPr bwMode="auto">
          <a:xfrm>
            <a:off x="2030413" y="2779713"/>
            <a:ext cx="27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3300"/>
                </a:solidFill>
                <a:latin typeface=".VnBodoniH" pitchFamily="34" charset="0"/>
              </a:rPr>
              <a:t>C</a:t>
            </a:r>
          </a:p>
        </p:txBody>
      </p:sp>
      <p:sp>
        <p:nvSpPr>
          <p:cNvPr id="236554" name="Line 10"/>
          <p:cNvSpPr>
            <a:spLocks noChangeShapeType="1"/>
          </p:cNvSpPr>
          <p:nvPr/>
        </p:nvSpPr>
        <p:spPr bwMode="auto">
          <a:xfrm flipV="1">
            <a:off x="2209800" y="2268538"/>
            <a:ext cx="80963" cy="525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5" name="Line 11"/>
          <p:cNvSpPr>
            <a:spLocks noChangeShapeType="1"/>
          </p:cNvSpPr>
          <p:nvPr/>
        </p:nvSpPr>
        <p:spPr bwMode="auto">
          <a:xfrm flipV="1">
            <a:off x="2305050" y="2333625"/>
            <a:ext cx="201613" cy="444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6" name="Line 12"/>
          <p:cNvSpPr>
            <a:spLocks noChangeShapeType="1"/>
          </p:cNvSpPr>
          <p:nvPr/>
        </p:nvSpPr>
        <p:spPr bwMode="auto">
          <a:xfrm flipV="1">
            <a:off x="2332038" y="2509838"/>
            <a:ext cx="349250" cy="322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7" name="Line 13"/>
          <p:cNvSpPr>
            <a:spLocks noChangeShapeType="1"/>
          </p:cNvSpPr>
          <p:nvPr/>
        </p:nvSpPr>
        <p:spPr bwMode="auto">
          <a:xfrm flipV="1">
            <a:off x="2371725" y="2738438"/>
            <a:ext cx="444500" cy="134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8" name="Line 14"/>
          <p:cNvSpPr>
            <a:spLocks noChangeShapeType="1"/>
          </p:cNvSpPr>
          <p:nvPr/>
        </p:nvSpPr>
        <p:spPr bwMode="auto">
          <a:xfrm>
            <a:off x="2373313" y="2954338"/>
            <a:ext cx="498475" cy="2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9" name="Line 15"/>
          <p:cNvSpPr>
            <a:spLocks noChangeShapeType="1"/>
          </p:cNvSpPr>
          <p:nvPr/>
        </p:nvSpPr>
        <p:spPr bwMode="auto">
          <a:xfrm>
            <a:off x="2344738" y="3033713"/>
            <a:ext cx="471487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0" name="Line 16"/>
          <p:cNvSpPr>
            <a:spLocks noChangeShapeType="1"/>
          </p:cNvSpPr>
          <p:nvPr/>
        </p:nvSpPr>
        <p:spPr bwMode="auto">
          <a:xfrm>
            <a:off x="2317750" y="3087688"/>
            <a:ext cx="376238" cy="309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1" name="Line 17"/>
          <p:cNvSpPr>
            <a:spLocks noChangeShapeType="1"/>
          </p:cNvSpPr>
          <p:nvPr/>
        </p:nvSpPr>
        <p:spPr bwMode="auto">
          <a:xfrm>
            <a:off x="2263775" y="3127375"/>
            <a:ext cx="269875" cy="455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2" name="Line 18"/>
          <p:cNvSpPr>
            <a:spLocks noChangeShapeType="1"/>
          </p:cNvSpPr>
          <p:nvPr/>
        </p:nvSpPr>
        <p:spPr bwMode="auto">
          <a:xfrm flipH="1">
            <a:off x="2063750" y="3127375"/>
            <a:ext cx="79375" cy="509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3" name="Line 19"/>
          <p:cNvSpPr>
            <a:spLocks noChangeShapeType="1"/>
          </p:cNvSpPr>
          <p:nvPr/>
        </p:nvSpPr>
        <p:spPr bwMode="auto">
          <a:xfrm flipH="1">
            <a:off x="1806575" y="3140075"/>
            <a:ext cx="268288" cy="444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4" name="Line 20"/>
          <p:cNvSpPr>
            <a:spLocks noChangeShapeType="1"/>
          </p:cNvSpPr>
          <p:nvPr/>
        </p:nvSpPr>
        <p:spPr bwMode="auto">
          <a:xfrm flipH="1">
            <a:off x="1647825" y="3114675"/>
            <a:ext cx="374650" cy="307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5" name="Line 21"/>
          <p:cNvSpPr>
            <a:spLocks noChangeShapeType="1"/>
          </p:cNvSpPr>
          <p:nvPr/>
        </p:nvSpPr>
        <p:spPr bwMode="auto">
          <a:xfrm flipH="1">
            <a:off x="1525588" y="3060700"/>
            <a:ext cx="469900" cy="120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6" name="Line 22"/>
          <p:cNvSpPr>
            <a:spLocks noChangeShapeType="1"/>
          </p:cNvSpPr>
          <p:nvPr/>
        </p:nvSpPr>
        <p:spPr bwMode="auto">
          <a:xfrm flipH="1" flipV="1">
            <a:off x="1458913" y="2952750"/>
            <a:ext cx="511175" cy="28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7" name="Line 23"/>
          <p:cNvSpPr>
            <a:spLocks noChangeShapeType="1"/>
          </p:cNvSpPr>
          <p:nvPr/>
        </p:nvSpPr>
        <p:spPr bwMode="auto">
          <a:xfrm flipH="1" flipV="1">
            <a:off x="1500188" y="2725738"/>
            <a:ext cx="469900" cy="174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8" name="Line 24"/>
          <p:cNvSpPr>
            <a:spLocks noChangeShapeType="1"/>
          </p:cNvSpPr>
          <p:nvPr/>
        </p:nvSpPr>
        <p:spPr bwMode="auto">
          <a:xfrm flipH="1" flipV="1">
            <a:off x="1604963" y="2536825"/>
            <a:ext cx="377825" cy="296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9" name="Line 25"/>
          <p:cNvSpPr>
            <a:spLocks noChangeShapeType="1"/>
          </p:cNvSpPr>
          <p:nvPr/>
        </p:nvSpPr>
        <p:spPr bwMode="auto">
          <a:xfrm flipH="1" flipV="1">
            <a:off x="1835150" y="2360613"/>
            <a:ext cx="228600" cy="404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70" name="Line 26"/>
          <p:cNvSpPr>
            <a:spLocks noChangeShapeType="1"/>
          </p:cNvSpPr>
          <p:nvPr/>
        </p:nvSpPr>
        <p:spPr bwMode="auto">
          <a:xfrm flipH="1" flipV="1">
            <a:off x="2063750" y="2292350"/>
            <a:ext cx="93663" cy="484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71" name="Line 27"/>
          <p:cNvSpPr>
            <a:spLocks noChangeShapeType="1"/>
          </p:cNvSpPr>
          <p:nvPr/>
        </p:nvSpPr>
        <p:spPr bwMode="auto">
          <a:xfrm>
            <a:off x="2170113" y="3127375"/>
            <a:ext cx="147637" cy="523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262" name="Group 4"/>
          <p:cNvGrpSpPr>
            <a:grpSpLocks/>
          </p:cNvGrpSpPr>
          <p:nvPr/>
        </p:nvGrpSpPr>
        <p:grpSpPr bwMode="auto">
          <a:xfrm>
            <a:off x="4913313" y="3098800"/>
            <a:ext cx="4230687" cy="3759200"/>
            <a:chOff x="3120" y="816"/>
            <a:chExt cx="2429" cy="2400"/>
          </a:xfrm>
        </p:grpSpPr>
        <p:pic>
          <p:nvPicPr>
            <p:cNvPr id="10277" name="Picture 5" descr="Picture10"/>
            <p:cNvPicPr>
              <a:picLocks noChangeAspect="1" noChangeArrowheads="1"/>
            </p:cNvPicPr>
            <p:nvPr/>
          </p:nvPicPr>
          <p:blipFill>
            <a:blip r:embed="rId4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16"/>
              <a:ext cx="2429" cy="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8" name="Rectangle 6"/>
            <p:cNvSpPr>
              <a:spLocks noChangeArrowheads="1"/>
            </p:cNvSpPr>
            <p:nvPr/>
          </p:nvSpPr>
          <p:spPr bwMode="auto">
            <a:xfrm>
              <a:off x="4464" y="2592"/>
              <a:ext cx="33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.VnTime" pitchFamily="34" charset="0"/>
                </a:rPr>
                <a:t>90</a:t>
              </a:r>
              <a:r>
                <a:rPr lang="en-US" altLang="en-US" sz="1400" baseline="30000">
                  <a:latin typeface=".VnTime" pitchFamily="34" charset="0"/>
                </a:rPr>
                <a:t>0</a:t>
              </a:r>
              <a:endParaRPr lang="en-US" altLang="en-US" sz="1400">
                <a:latin typeface=".VnTime" pitchFamily="34" charset="0"/>
              </a:endParaRPr>
            </a:p>
          </p:txBody>
        </p:sp>
        <p:sp>
          <p:nvSpPr>
            <p:cNvPr id="10279" name="Rectangle 7"/>
            <p:cNvSpPr>
              <a:spLocks noChangeArrowheads="1"/>
            </p:cNvSpPr>
            <p:nvPr/>
          </p:nvSpPr>
          <p:spPr bwMode="auto">
            <a:xfrm>
              <a:off x="4464" y="1584"/>
              <a:ext cx="33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.VnTime" pitchFamily="34" charset="0"/>
                </a:rPr>
                <a:t>30</a:t>
              </a:r>
              <a:r>
                <a:rPr lang="en-US" altLang="en-US" sz="1400" baseline="30000">
                  <a:latin typeface=".VnTime" pitchFamily="34" charset="0"/>
                </a:rPr>
                <a:t>0</a:t>
              </a:r>
              <a:endParaRPr lang="en-US" altLang="en-US" sz="1400">
                <a:latin typeface=".VnTime" pitchFamily="34" charset="0"/>
              </a:endParaRPr>
            </a:p>
          </p:txBody>
        </p:sp>
        <p:sp>
          <p:nvSpPr>
            <p:cNvPr id="10280" name="Rectangle 8"/>
            <p:cNvSpPr>
              <a:spLocks noChangeArrowheads="1"/>
            </p:cNvSpPr>
            <p:nvPr/>
          </p:nvSpPr>
          <p:spPr bwMode="auto">
            <a:xfrm>
              <a:off x="4464" y="2256"/>
              <a:ext cx="33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.VnTime" pitchFamily="34" charset="0"/>
                </a:rPr>
                <a:t>60</a:t>
              </a:r>
              <a:r>
                <a:rPr lang="en-US" altLang="en-US" sz="1400" baseline="30000">
                  <a:latin typeface=".VnTime" pitchFamily="34" charset="0"/>
                </a:rPr>
                <a:t>0</a:t>
              </a:r>
              <a:endParaRPr lang="en-US" altLang="en-US" sz="1400">
                <a:latin typeface=".VnTime" pitchFamily="34" charset="0"/>
              </a:endParaRPr>
            </a:p>
          </p:txBody>
        </p:sp>
        <p:sp>
          <p:nvSpPr>
            <p:cNvPr id="10281" name="Rectangle 9"/>
            <p:cNvSpPr>
              <a:spLocks noChangeArrowheads="1"/>
            </p:cNvSpPr>
            <p:nvPr/>
          </p:nvSpPr>
          <p:spPr bwMode="auto">
            <a:xfrm>
              <a:off x="4464" y="1392"/>
              <a:ext cx="33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.VnTime" pitchFamily="34" charset="0"/>
                </a:rPr>
                <a:t>60</a:t>
              </a:r>
              <a:r>
                <a:rPr lang="en-US" altLang="en-US" sz="1400" baseline="30000">
                  <a:latin typeface=".VnTime" pitchFamily="34" charset="0"/>
                </a:rPr>
                <a:t>0</a:t>
              </a:r>
              <a:endParaRPr lang="en-US" altLang="en-US" sz="1400">
                <a:latin typeface=".VnTime" pitchFamily="34" charset="0"/>
              </a:endParaRPr>
            </a:p>
          </p:txBody>
        </p:sp>
        <p:sp>
          <p:nvSpPr>
            <p:cNvPr id="10282" name="Rectangle 10"/>
            <p:cNvSpPr>
              <a:spLocks noChangeArrowheads="1"/>
            </p:cNvSpPr>
            <p:nvPr/>
          </p:nvSpPr>
          <p:spPr bwMode="auto">
            <a:xfrm>
              <a:off x="4464" y="1056"/>
              <a:ext cx="33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.VnTime" pitchFamily="34" charset="0"/>
                </a:rPr>
                <a:t>90</a:t>
              </a:r>
              <a:r>
                <a:rPr lang="en-US" altLang="en-US" sz="1400" baseline="30000">
                  <a:latin typeface=".VnTime" pitchFamily="34" charset="0"/>
                </a:rPr>
                <a:t>0</a:t>
              </a:r>
              <a:endParaRPr lang="en-US" altLang="en-US" sz="1400">
                <a:latin typeface=".VnTime" pitchFamily="34" charset="0"/>
              </a:endParaRPr>
            </a:p>
          </p:txBody>
        </p:sp>
        <p:sp>
          <p:nvSpPr>
            <p:cNvPr id="10283" name="Rectangle 11"/>
            <p:cNvSpPr>
              <a:spLocks noChangeArrowheads="1"/>
            </p:cNvSpPr>
            <p:nvPr/>
          </p:nvSpPr>
          <p:spPr bwMode="auto">
            <a:xfrm>
              <a:off x="4464" y="2064"/>
              <a:ext cx="33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.VnTime" pitchFamily="34" charset="0"/>
                </a:rPr>
                <a:t>30</a:t>
              </a:r>
              <a:r>
                <a:rPr lang="en-US" altLang="en-US" sz="1400" baseline="30000">
                  <a:latin typeface=".VnTime" pitchFamily="34" charset="0"/>
                </a:rPr>
                <a:t>0</a:t>
              </a:r>
              <a:endParaRPr lang="en-US" altLang="en-US" sz="1400">
                <a:latin typeface=".VnTime" pitchFamily="34" charset="0"/>
              </a:endParaRPr>
            </a:p>
          </p:txBody>
        </p:sp>
        <p:sp>
          <p:nvSpPr>
            <p:cNvPr id="10284" name="Rectangle 12"/>
            <p:cNvSpPr>
              <a:spLocks noChangeArrowheads="1"/>
            </p:cNvSpPr>
            <p:nvPr/>
          </p:nvSpPr>
          <p:spPr bwMode="auto">
            <a:xfrm>
              <a:off x="4464" y="1824"/>
              <a:ext cx="33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.VnTime" pitchFamily="34" charset="0"/>
                </a:rPr>
                <a:t>0</a:t>
              </a:r>
              <a:r>
                <a:rPr lang="en-US" altLang="en-US" sz="1400" baseline="30000">
                  <a:latin typeface=".VnTime" pitchFamily="34" charset="0"/>
                </a:rPr>
                <a:t>0</a:t>
              </a:r>
              <a:endParaRPr lang="en-US" altLang="en-US" sz="1400">
                <a:latin typeface=".VnTime" pitchFamily="34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7670800" y="5802313"/>
            <a:ext cx="928688" cy="2286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en-US" sz="1600"/>
          </a:p>
        </p:txBody>
      </p:sp>
      <p:sp>
        <p:nvSpPr>
          <p:cNvPr id="10264" name="Text Box 46"/>
          <p:cNvSpPr txBox="1">
            <a:spLocks noChangeArrowheads="1"/>
          </p:cNvSpPr>
          <p:nvPr/>
        </p:nvSpPr>
        <p:spPr bwMode="auto">
          <a:xfrm>
            <a:off x="0" y="114300"/>
            <a:ext cx="2824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0265" name="Picture 2" descr="50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0"/>
            <a:ext cx="2532063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Line 4"/>
          <p:cNvSpPr>
            <a:spLocks noChangeShapeType="1"/>
          </p:cNvSpPr>
          <p:nvPr/>
        </p:nvSpPr>
        <p:spPr bwMode="auto">
          <a:xfrm flipV="1">
            <a:off x="2824163" y="2403475"/>
            <a:ext cx="3827462" cy="322263"/>
          </a:xfrm>
          <a:prstGeom prst="line">
            <a:avLst/>
          </a:prstGeom>
          <a:noFill/>
          <a:ln w="444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Line 4"/>
          <p:cNvSpPr>
            <a:spLocks noChangeShapeType="1"/>
          </p:cNvSpPr>
          <p:nvPr/>
        </p:nvSpPr>
        <p:spPr bwMode="auto">
          <a:xfrm>
            <a:off x="2871788" y="3206750"/>
            <a:ext cx="4826000" cy="2730500"/>
          </a:xfrm>
          <a:prstGeom prst="line">
            <a:avLst/>
          </a:prstGeom>
          <a:noFill/>
          <a:ln w="444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131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208 L -0.06909 -0.15703 " pathEditMode="fixed" rAng="0" ptsTypes="AA">
                                      <p:cBhvr>
                                        <p:cTn id="16" dur="2000" fill="hold"/>
                                        <p:tgtEl>
                                          <p:spTgt spid="2365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5" y="-79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.00208 L -0.02657 -0.17646 " pathEditMode="fixed" rAng="0" ptsTypes="AA">
                                      <p:cBhvr>
                                        <p:cTn id="18" dur="2000" fill="hold"/>
                                        <p:tgtEl>
                                          <p:spTgt spid="2365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7" y="-89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208 L 0.01928 -0.18039 " pathEditMode="fixed" rAng="0" ptsTypes="AA">
                                      <p:cBhvr>
                                        <p:cTn id="20" dur="2000" fill="hold"/>
                                        <p:tgtEl>
                                          <p:spTgt spid="236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" y="-91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00208 L 0.06771 -0.15101 " pathEditMode="fixed" rAng="0" ptsTypes="AA">
                                      <p:cBhvr>
                                        <p:cTn id="22" dur="2000" fill="hold"/>
                                        <p:tgtEl>
                                          <p:spTgt spid="2365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-76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209 L 0.10729 -0.11332 " pathEditMode="fixed" rAng="0" ptsTypes="AA">
                                      <p:cBhvr>
                                        <p:cTn id="24" dur="2000" fill="hold"/>
                                        <p:tgtEl>
                                          <p:spTgt spid="236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5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0208 L 0.12795 -0.05296 " pathEditMode="fixed" rAng="0" ptsTypes="AA">
                                      <p:cBhvr>
                                        <p:cTn id="26" dur="2000" fill="hold"/>
                                        <p:tgtEl>
                                          <p:spTgt spid="236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9" y="-27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208 L 0.13976 -0.00162 " pathEditMode="fixed" rAng="0" ptsTypes="AA">
                                      <p:cBhvr>
                                        <p:cTn id="28" dur="2000" fill="hold"/>
                                        <p:tgtEl>
                                          <p:spTgt spid="2365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.00208 L 0.13385 0.05689 " pathEditMode="fixed" rAng="0" ptsTypes="AA">
                                      <p:cBhvr>
                                        <p:cTn id="30" dur="2000" fill="hold"/>
                                        <p:tgtEl>
                                          <p:spTgt spid="236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4" y="27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.00208 L 0.11024 0.1117 " pathEditMode="fixed" rAng="0" ptsTypes="AA">
                                      <p:cBhvr>
                                        <p:cTn id="32" dur="2000" fill="hold"/>
                                        <p:tgtEl>
                                          <p:spTgt spid="2365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3" y="5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208 L 0.06754 0.14917 " pathEditMode="fixed" rAng="0" ptsTypes="AA">
                                      <p:cBhvr>
                                        <p:cTn id="34" dur="2000" fill="hold"/>
                                        <p:tgtEl>
                                          <p:spTgt spid="2365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73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0208 L 0.02517 0.18062 " pathEditMode="fixed" rAng="0" ptsTypes="AA">
                                      <p:cBhvr>
                                        <p:cTn id="36" dur="2000" fill="hold"/>
                                        <p:tgtEl>
                                          <p:spTgt spid="2365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89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0208 L -0.02639 0.1864 " pathEditMode="fixed" rAng="0" ptsTypes="AA">
                                      <p:cBhvr>
                                        <p:cTn id="38" dur="2000" fill="hold"/>
                                        <p:tgtEl>
                                          <p:spTgt spid="2365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9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208 L -0.0691 0.15101 " pathEditMode="fixed" rAng="0" ptsTypes="AA">
                                      <p:cBhvr>
                                        <p:cTn id="40" dur="2000" fill="hold"/>
                                        <p:tgtEl>
                                          <p:spTgt spid="2365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5" y="74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208 L -0.1059 0.11194 " pathEditMode="fixed" rAng="0" ptsTypes="AA">
                                      <p:cBhvr>
                                        <p:cTn id="42" dur="2000" fill="hold"/>
                                        <p:tgtEl>
                                          <p:spTgt spid="2365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5" y="5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0209 L -0.125 0.06291 " pathEditMode="fixed" rAng="0" ptsTypes="AA">
                                      <p:cBhvr>
                                        <p:cTn id="44" dur="2000" fill="hold"/>
                                        <p:tgtEl>
                                          <p:spTgt spid="2365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30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00208 L -0.13524 0.00023 " pathEditMode="fixed" rAng="0" ptsTypes="AA">
                                      <p:cBhvr>
                                        <p:cTn id="46" dur="2000" fill="hold"/>
                                        <p:tgtEl>
                                          <p:spTgt spid="2365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1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208 L -0.13091 -0.05666 " pathEditMode="fixed" rAng="0" ptsTypes="AA">
                                      <p:cBhvr>
                                        <p:cTn id="48" dur="2000" fill="hold"/>
                                        <p:tgtEl>
                                          <p:spTgt spid="2365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5" y="-29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0208 L -0.10712 -0.12327 " pathEditMode="fixed" rAng="0" ptsTypes="AA">
                                      <p:cBhvr>
                                        <p:cTn id="50" dur="2000" fill="hold"/>
                                        <p:tgtEl>
                                          <p:spTgt spid="2365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-62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54" grpId="0" animBg="1"/>
      <p:bldP spid="236555" grpId="0" animBg="1"/>
      <p:bldP spid="236556" grpId="0" animBg="1"/>
      <p:bldP spid="236557" grpId="0" animBg="1"/>
      <p:bldP spid="236558" grpId="0" animBg="1"/>
      <p:bldP spid="236559" grpId="0" animBg="1"/>
      <p:bldP spid="236560" grpId="0" animBg="1"/>
      <p:bldP spid="236561" grpId="0" animBg="1"/>
      <p:bldP spid="236562" grpId="0" animBg="1"/>
      <p:bldP spid="236563" grpId="0" animBg="1"/>
      <p:bldP spid="236564" grpId="0" animBg="1"/>
      <p:bldP spid="236565" grpId="0" animBg="1"/>
      <p:bldP spid="236566" grpId="0" animBg="1"/>
      <p:bldP spid="236567" grpId="0" animBg="1"/>
      <p:bldP spid="236568" grpId="0" animBg="1"/>
      <p:bldP spid="236569" grpId="0" animBg="1"/>
      <p:bldP spid="236570" grpId="0" animBg="1"/>
      <p:bldP spid="236571" grpId="0" animBg="1"/>
      <p:bldP spid="3" grpId="0" animBg="1"/>
      <p:bldP spid="3" grpId="1" animBg="1"/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2403475" y="6324600"/>
            <a:ext cx="5168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Núi băng ở vùng biển Nam cực</a:t>
            </a:r>
          </a:p>
        </p:txBody>
      </p:sp>
      <p:pic>
        <p:nvPicPr>
          <p:cNvPr id="17411" name="Picture 5" descr="namcuc_984_51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88913"/>
            <a:ext cx="4283075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188913"/>
            <a:ext cx="4275138" cy="614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967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4499992" cy="35542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" y="3514725"/>
            <a:ext cx="4496577" cy="3343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75423" cy="3212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14725"/>
            <a:ext cx="4427984" cy="33401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-30932"/>
            <a:ext cx="4675423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8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87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907704" y="708787"/>
            <a:ext cx="4464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1556792"/>
            <a:ext cx="91450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19-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NAM CỰC 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CHÂU LỤC LẠNH NHẤT THẾ GIỚI</a:t>
            </a:r>
            <a:endParaRPr lang="vi-VN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3556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1" y="-1"/>
            <a:ext cx="4572000" cy="36314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haica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-1"/>
            <a:ext cx="4554449" cy="34427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cá voi xan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31408"/>
            <a:ext cx="4608512" cy="29845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D:\hải bá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42768"/>
            <a:ext cx="4644008" cy="31731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265230" y="116632"/>
            <a:ext cx="179408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80312" y="292180"/>
            <a:ext cx="103105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cẩu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75829" y="5900185"/>
            <a:ext cx="149592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92280" y="6300295"/>
            <a:ext cx="10454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23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14EF87-EB22-4EE7-A245-B7E1CBA27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4267200" cy="533400"/>
          </a:xfrm>
        </p:spPr>
        <p:txBody>
          <a:bodyPr>
            <a:normAutofit fontScale="90000"/>
          </a:bodyPr>
          <a:lstStyle/>
          <a:p>
            <a:r>
              <a:rPr lang="vi-VN" sz="4000" dirty="0"/>
              <a:t>a. </a:t>
            </a:r>
            <a:r>
              <a:rPr lang="vi-VN" sz="4000" dirty="0" err="1"/>
              <a:t>Đặc</a:t>
            </a:r>
            <a:r>
              <a:rPr lang="vi-VN" sz="4000" dirty="0"/>
              <a:t> </a:t>
            </a:r>
            <a:r>
              <a:rPr lang="vi-VN" sz="4000" dirty="0" err="1"/>
              <a:t>điểm</a:t>
            </a:r>
            <a:r>
              <a:rPr lang="vi-VN" sz="4000" dirty="0"/>
              <a:t> </a:t>
            </a:r>
            <a:r>
              <a:rPr lang="vi-VN" sz="4000" dirty="0" err="1"/>
              <a:t>tự</a:t>
            </a:r>
            <a:r>
              <a:rPr lang="vi-VN" sz="4000" dirty="0"/>
              <a:t> nhiên</a:t>
            </a:r>
            <a:br>
              <a:rPr lang="vi-VN" dirty="0"/>
            </a:br>
            <a:endParaRPr lang="vi-VN" dirty="0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279D9A9-4ED8-473E-BB7A-B767CC727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617220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nl-N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Địa hình:</a:t>
            </a:r>
            <a:endParaRPr lang="vi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nl-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Là một cao nguyên băng khổng lồ. Cao trung bình trên 2000m, có nơi đạt từ 3000 – 4000m.</a:t>
            </a:r>
            <a:endParaRPr lang="vi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nl-N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Khí hậu:</a:t>
            </a:r>
            <a:endParaRPr lang="vi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nl-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Rất giá lạnh, là “cực lạnh” của thế giới.</a:t>
            </a:r>
            <a:endParaRPr lang="vi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nl-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Nhiệt độ quanh năm &lt; 0</a:t>
            </a:r>
            <a:r>
              <a:rPr lang="nl-NL" sz="1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 </a:t>
            </a:r>
            <a:r>
              <a:rPr lang="nl-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C, thấp nhất -94,5</a:t>
            </a:r>
            <a:r>
              <a:rPr lang="nl-NL" sz="1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nl-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C.</a:t>
            </a:r>
            <a:endParaRPr lang="vi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nl-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Là nơi có gió bão nhiều nhất Thế Giới. Tốc độ gió thường &gt; 60km/giờ.</a:t>
            </a:r>
            <a:endParaRPr lang="vi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nl-NL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Nguyên nhân: </a:t>
            </a:r>
            <a:endParaRPr lang="vi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nl-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+ Do vị trí gần trọn vẹn trong vòng cực Nam, nằm trên lục địa.</a:t>
            </a:r>
            <a:endParaRPr lang="vi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nl-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+ Địa hình cao, ít chịu ảnh hưởng của biển.</a:t>
            </a:r>
            <a:endParaRPr lang="vi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nl-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+ Thuộc vùng khí áp cao.</a:t>
            </a:r>
            <a:endParaRPr lang="vi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nl-N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 vật:</a:t>
            </a:r>
            <a:endParaRPr lang="vi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nl-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Thực vật: không có.</a:t>
            </a:r>
            <a:endParaRPr lang="vi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nl-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Động vật: có khả năng chịu rét giỏi (Chim cánh cụt, Hải cẩu, Cá voi xanh…)</a:t>
            </a:r>
            <a:endParaRPr lang="vi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37622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75344F-8E63-4F6D-BC71-4121B6B2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943600" cy="1143000"/>
          </a:xfrm>
        </p:spPr>
        <p:txBody>
          <a:bodyPr/>
          <a:lstStyle/>
          <a:p>
            <a:r>
              <a:rPr lang="vi-VN" dirty="0"/>
              <a:t>b. </a:t>
            </a:r>
            <a:r>
              <a:rPr lang="vi-VN" dirty="0" err="1"/>
              <a:t>Tài</a:t>
            </a:r>
            <a:r>
              <a:rPr lang="vi-VN" dirty="0"/>
              <a:t> nguyên thiên nhiên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73E759-EC8F-4351-8B81-F6DC9DC43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38720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2" descr="HINH DIA7 -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t="1639" r="8134" b="14207"/>
          <a:stretch>
            <a:fillRect/>
          </a:stretch>
        </p:blipFill>
        <p:spPr bwMode="auto">
          <a:xfrm>
            <a:off x="357981" y="891088"/>
            <a:ext cx="5559425" cy="5360987"/>
          </a:xfrm>
          <a:prstGeom prst="rect">
            <a:avLst/>
          </a:prstGeom>
          <a:noFill/>
          <a:ln w="9525">
            <a:solidFill>
              <a:srgbClr val="00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AutoShape 19"/>
          <p:cNvSpPr>
            <a:spLocks noChangeArrowheads="1"/>
          </p:cNvSpPr>
          <p:nvPr/>
        </p:nvSpPr>
        <p:spPr bwMode="auto">
          <a:xfrm>
            <a:off x="2799186" y="6014787"/>
            <a:ext cx="300037" cy="146050"/>
          </a:xfrm>
          <a:prstGeom prst="flowChartExtract">
            <a:avLst/>
          </a:prstGeom>
          <a:solidFill>
            <a:srgbClr val="003300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/>
          </a:p>
        </p:txBody>
      </p:sp>
      <p:sp>
        <p:nvSpPr>
          <p:cNvPr id="28676" name="AutoShape 24"/>
          <p:cNvSpPr>
            <a:spLocks noChangeArrowheads="1"/>
          </p:cNvSpPr>
          <p:nvPr/>
        </p:nvSpPr>
        <p:spPr bwMode="auto">
          <a:xfrm flipV="1">
            <a:off x="4567847" y="5978547"/>
            <a:ext cx="188912" cy="174625"/>
          </a:xfrm>
          <a:prstGeom prst="flowChartManualOperation">
            <a:avLst/>
          </a:prstGeom>
          <a:solidFill>
            <a:srgbClr val="003300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2"/>
              </a:solidFill>
            </a:endParaRPr>
          </a:p>
        </p:txBody>
      </p:sp>
      <p:sp>
        <p:nvSpPr>
          <p:cNvPr id="28677" name="AutoShape 29"/>
          <p:cNvSpPr>
            <a:spLocks noChangeArrowheads="1"/>
          </p:cNvSpPr>
          <p:nvPr/>
        </p:nvSpPr>
        <p:spPr bwMode="auto">
          <a:xfrm>
            <a:off x="1288437" y="5953125"/>
            <a:ext cx="184150" cy="141287"/>
          </a:xfrm>
          <a:prstGeom prst="flowChartProcess">
            <a:avLst/>
          </a:prstGeom>
          <a:solidFill>
            <a:srgbClr val="003300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/>
          </a:p>
        </p:txBody>
      </p:sp>
      <p:sp>
        <p:nvSpPr>
          <p:cNvPr id="28678" name="Text Box 30"/>
          <p:cNvSpPr txBox="1">
            <a:spLocks noChangeArrowheads="1"/>
          </p:cNvSpPr>
          <p:nvPr/>
        </p:nvSpPr>
        <p:spPr bwMode="auto">
          <a:xfrm>
            <a:off x="628280" y="6239668"/>
            <a:ext cx="46418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endParaRPr lang="en-US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3" name="Text Box 31"/>
          <p:cNvSpPr txBox="1">
            <a:spLocks noChangeArrowheads="1"/>
          </p:cNvSpPr>
          <p:nvPr/>
        </p:nvSpPr>
        <p:spPr bwMode="auto">
          <a:xfrm>
            <a:off x="184512" y="5858461"/>
            <a:ext cx="1701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/>
              <a:t> 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Than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đá</a:t>
            </a:r>
            <a:endParaRPr lang="en-US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80" name="Text Box 32"/>
          <p:cNvSpPr txBox="1">
            <a:spLocks noChangeArrowheads="1"/>
          </p:cNvSpPr>
          <p:nvPr/>
        </p:nvSpPr>
        <p:spPr bwMode="auto">
          <a:xfrm>
            <a:off x="2267743" y="5867421"/>
            <a:ext cx="681461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Sắt</a:t>
            </a:r>
            <a:endParaRPr lang="en-US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81" name="Text Box 33"/>
          <p:cNvSpPr txBox="1">
            <a:spLocks noChangeArrowheads="1"/>
          </p:cNvSpPr>
          <p:nvPr/>
        </p:nvSpPr>
        <p:spPr bwMode="auto">
          <a:xfrm>
            <a:off x="3619500" y="5855200"/>
            <a:ext cx="1506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mỏ</a:t>
            </a:r>
            <a:endParaRPr lang="en-US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82" name="AutoShape 41"/>
          <p:cNvSpPr>
            <a:spLocks noChangeArrowheads="1"/>
          </p:cNvSpPr>
          <p:nvPr/>
        </p:nvSpPr>
        <p:spPr bwMode="auto">
          <a:xfrm>
            <a:off x="5618163" y="3248025"/>
            <a:ext cx="193675" cy="146050"/>
          </a:xfrm>
          <a:prstGeom prst="flowChartExtract">
            <a:avLst/>
          </a:prstGeom>
          <a:solidFill>
            <a:srgbClr val="003300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/>
          </a:p>
        </p:txBody>
      </p:sp>
      <p:sp>
        <p:nvSpPr>
          <p:cNvPr id="28683" name="AutoShape 42"/>
          <p:cNvSpPr>
            <a:spLocks noChangeArrowheads="1"/>
          </p:cNvSpPr>
          <p:nvPr/>
        </p:nvSpPr>
        <p:spPr bwMode="auto">
          <a:xfrm>
            <a:off x="5595938" y="3632200"/>
            <a:ext cx="193675" cy="146050"/>
          </a:xfrm>
          <a:prstGeom prst="flowChartExtract">
            <a:avLst/>
          </a:prstGeom>
          <a:solidFill>
            <a:srgbClr val="003300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/>
          </a:p>
        </p:txBody>
      </p:sp>
      <p:sp>
        <p:nvSpPr>
          <p:cNvPr id="28684" name="AutoShape 43"/>
          <p:cNvSpPr>
            <a:spLocks noChangeArrowheads="1"/>
          </p:cNvSpPr>
          <p:nvPr/>
        </p:nvSpPr>
        <p:spPr bwMode="auto">
          <a:xfrm>
            <a:off x="4718050" y="4568825"/>
            <a:ext cx="193675" cy="146050"/>
          </a:xfrm>
          <a:prstGeom prst="flowChartExtract">
            <a:avLst/>
          </a:prstGeom>
          <a:solidFill>
            <a:srgbClr val="003300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/>
          </a:p>
        </p:txBody>
      </p:sp>
      <p:sp>
        <p:nvSpPr>
          <p:cNvPr id="28685" name="AutoShape 44"/>
          <p:cNvSpPr>
            <a:spLocks noChangeArrowheads="1"/>
          </p:cNvSpPr>
          <p:nvPr/>
        </p:nvSpPr>
        <p:spPr bwMode="auto">
          <a:xfrm>
            <a:off x="4117975" y="4837113"/>
            <a:ext cx="193675" cy="146050"/>
          </a:xfrm>
          <a:prstGeom prst="flowChartExtract">
            <a:avLst/>
          </a:prstGeom>
          <a:solidFill>
            <a:srgbClr val="003300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/>
          </a:p>
        </p:txBody>
      </p:sp>
      <p:sp>
        <p:nvSpPr>
          <p:cNvPr id="28686" name="AutoShape 45"/>
          <p:cNvSpPr>
            <a:spLocks noChangeArrowheads="1"/>
          </p:cNvSpPr>
          <p:nvPr/>
        </p:nvSpPr>
        <p:spPr bwMode="auto">
          <a:xfrm>
            <a:off x="3619500" y="3559175"/>
            <a:ext cx="193675" cy="146050"/>
          </a:xfrm>
          <a:prstGeom prst="flowChartExtract">
            <a:avLst/>
          </a:prstGeom>
          <a:solidFill>
            <a:srgbClr val="003300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/>
          </a:p>
        </p:txBody>
      </p:sp>
      <p:sp>
        <p:nvSpPr>
          <p:cNvPr id="28687" name="AutoShape 46"/>
          <p:cNvSpPr>
            <a:spLocks noChangeArrowheads="1"/>
          </p:cNvSpPr>
          <p:nvPr/>
        </p:nvSpPr>
        <p:spPr bwMode="auto">
          <a:xfrm>
            <a:off x="3363913" y="3787775"/>
            <a:ext cx="120650" cy="141288"/>
          </a:xfrm>
          <a:prstGeom prst="flowChartProcess">
            <a:avLst/>
          </a:prstGeom>
          <a:solidFill>
            <a:srgbClr val="003300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/>
          </a:p>
        </p:txBody>
      </p:sp>
      <p:sp>
        <p:nvSpPr>
          <p:cNvPr id="28688" name="AutoShape 47"/>
          <p:cNvSpPr>
            <a:spLocks noChangeArrowheads="1"/>
          </p:cNvSpPr>
          <p:nvPr/>
        </p:nvSpPr>
        <p:spPr bwMode="auto">
          <a:xfrm>
            <a:off x="3979863" y="3176588"/>
            <a:ext cx="120650" cy="141287"/>
          </a:xfrm>
          <a:prstGeom prst="flowChartProcess">
            <a:avLst/>
          </a:prstGeom>
          <a:solidFill>
            <a:srgbClr val="003300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/>
          </a:p>
        </p:txBody>
      </p:sp>
      <p:sp>
        <p:nvSpPr>
          <p:cNvPr id="28689" name="AutoShape 48"/>
          <p:cNvSpPr>
            <a:spLocks noChangeArrowheads="1"/>
          </p:cNvSpPr>
          <p:nvPr/>
        </p:nvSpPr>
        <p:spPr bwMode="auto">
          <a:xfrm flipV="1">
            <a:off x="3076575" y="3317875"/>
            <a:ext cx="122238" cy="174625"/>
          </a:xfrm>
          <a:prstGeom prst="flowChartManualOperation">
            <a:avLst/>
          </a:prstGeom>
          <a:solidFill>
            <a:srgbClr val="003300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2"/>
              </a:solidFill>
            </a:endParaRPr>
          </a:p>
        </p:txBody>
      </p:sp>
      <p:sp>
        <p:nvSpPr>
          <p:cNvPr id="28690" name="AutoShape 49"/>
          <p:cNvSpPr>
            <a:spLocks noChangeArrowheads="1"/>
          </p:cNvSpPr>
          <p:nvPr/>
        </p:nvSpPr>
        <p:spPr bwMode="auto">
          <a:xfrm flipV="1">
            <a:off x="3557588" y="2752725"/>
            <a:ext cx="122237" cy="174625"/>
          </a:xfrm>
          <a:prstGeom prst="flowChartManualOperation">
            <a:avLst/>
          </a:prstGeom>
          <a:solidFill>
            <a:srgbClr val="003300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2"/>
              </a:solidFill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5903640" y="489784"/>
            <a:ext cx="3240360" cy="244427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270648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8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  <p:bldP spid="28676" grpId="0" animBg="1"/>
      <p:bldP spid="28677" grpId="0" animBg="1"/>
      <p:bldP spid="28678" grpId="0" animBg="1"/>
      <p:bldP spid="19463" grpId="0"/>
      <p:bldP spid="28680" grpId="0"/>
      <p:bldP spid="28681" grpId="0"/>
      <p:bldP spid="28682" grpId="0" animBg="1"/>
      <p:bldP spid="28683" grpId="0" animBg="1"/>
      <p:bldP spid="28684" grpId="0" animBg="1"/>
      <p:bldP spid="28685" grpId="0" animBg="1"/>
      <p:bldP spid="28686" grpId="0" animBg="1"/>
      <p:bldP spid="28687" grpId="0" animBg="1"/>
      <p:bldP spid="28688" grpId="0" animBg="1"/>
      <p:bldP spid="28689" grpId="0" animBg="1"/>
      <p:bldP spid="28690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6F38E86-216C-4B06-8BD9-1513C5BEB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52398"/>
            <a:ext cx="6172200" cy="1752600"/>
          </a:xfrm>
        </p:spPr>
        <p:txBody>
          <a:bodyPr/>
          <a:lstStyle/>
          <a:p>
            <a:r>
              <a:rPr lang="vi-VN" dirty="0"/>
              <a:t>b. </a:t>
            </a:r>
            <a:r>
              <a:rPr lang="vi-VN" dirty="0" err="1"/>
              <a:t>Tài</a:t>
            </a:r>
            <a:r>
              <a:rPr lang="vi-VN" dirty="0"/>
              <a:t> nguyên thiên nhiên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B85037E-072A-4F56-A08D-31DC4280A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600202"/>
            <a:ext cx="8991600" cy="4038598"/>
          </a:xfrm>
        </p:spPr>
        <p:txBody>
          <a:bodyPr/>
          <a:lstStyle/>
          <a:p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nl-NL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Giàu than đá, sắt, đồng, dầu mỏ, khí tự nhiên.</a:t>
            </a:r>
            <a:endParaRPr lang="vi-VN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152411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DE9566-85C0-484C-A461-DCB09F5047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304800"/>
          </a:xfrm>
        </p:spPr>
        <p:txBody>
          <a:bodyPr>
            <a:normAutofit fontScale="90000"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4.</a:t>
            </a:r>
            <a:r>
              <a:rPr lang="vi-VN" dirty="0">
                <a:solidFill>
                  <a:srgbClr val="FF0000"/>
                </a:solidFill>
              </a:rPr>
              <a:t> </a:t>
            </a:r>
            <a:r>
              <a:rPr lang="it-IT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Kịch 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thay 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thiên nhiên châu nam 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khi 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6389176-35CB-48AE-82DC-6E8771B99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1750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2403475" y="6324600"/>
            <a:ext cx="5168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Núi băng ở vùng biển Nam cực</a:t>
            </a:r>
          </a:p>
        </p:txBody>
      </p:sp>
      <p:pic>
        <p:nvPicPr>
          <p:cNvPr id="17411" name="Picture 5" descr="namcuc_984_51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88913"/>
            <a:ext cx="4283075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188913"/>
            <a:ext cx="4275138" cy="614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39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4101EB2-D3FB-49C2-B482-3E3CD57E1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Thiên </a:t>
            </a:r>
            <a:r>
              <a:rPr lang="vi-VN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 châu Nam </a:t>
            </a:r>
            <a:r>
              <a:rPr lang="vi-VN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vi-VN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dễ</a:t>
            </a:r>
            <a:r>
              <a:rPr lang="vi-VN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thay </a:t>
            </a:r>
            <a:r>
              <a:rPr lang="vi-VN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vi-VN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khi </a:t>
            </a:r>
            <a:r>
              <a:rPr lang="vi-VN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vi-VN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vi-VN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endParaRPr lang="vi-VN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vi-VN" dirty="0"/>
          </a:p>
        </p:txBody>
      </p:sp>
      <p:sp>
        <p:nvSpPr>
          <p:cNvPr id="4" name="Tiêu đề 1">
            <a:extLst>
              <a:ext uri="{FF2B5EF4-FFF2-40B4-BE49-F238E27FC236}">
                <a16:creationId xmlns:a16="http://schemas.microsoft.com/office/drawing/2014/main" id="{49417047-8FB9-46EE-84FA-6B533C343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4.</a:t>
            </a:r>
            <a:r>
              <a:rPr lang="vi-VN" dirty="0">
                <a:solidFill>
                  <a:srgbClr val="FF0000"/>
                </a:solidFill>
              </a:rPr>
              <a:t> </a:t>
            </a:r>
            <a:r>
              <a:rPr lang="it-IT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Kịch 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thay 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thiên nhiên châu nam 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khi 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821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 TRÌNH KHÁM PHÁ </a:t>
            </a:r>
            <a:b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 NAM C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ỰC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12"/>
          <p:cNvSpPr>
            <a:spLocks noChangeArrowheads="1"/>
          </p:cNvSpPr>
          <p:nvPr/>
        </p:nvSpPr>
        <p:spPr bwMode="auto">
          <a:xfrm>
            <a:off x="5405438" y="2505075"/>
            <a:ext cx="304800" cy="423863"/>
          </a:xfrm>
          <a:prstGeom prst="downArrow">
            <a:avLst>
              <a:gd name="adj1" fmla="val 50000"/>
              <a:gd name="adj2" fmla="val 49998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buFontTx/>
              <a:buNone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25605" name="AutoShape 5"/>
          <p:cNvSpPr>
            <a:spLocks noChangeArrowheads="1"/>
          </p:cNvSpPr>
          <p:nvPr/>
        </p:nvSpPr>
        <p:spPr bwMode="auto">
          <a:xfrm>
            <a:off x="2209800" y="3990975"/>
            <a:ext cx="3276600" cy="609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45791" dir="2021404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l" eaLnBrk="0" hangingPunct="0"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c. </a:t>
            </a: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Cảnh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quan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:..................</a:t>
            </a:r>
          </a:p>
        </p:txBody>
      </p:sp>
      <p:sp>
        <p:nvSpPr>
          <p:cNvPr id="25606" name="AutoShape 6"/>
          <p:cNvSpPr>
            <a:spLocks noChangeArrowheads="1"/>
          </p:cNvSpPr>
          <p:nvPr/>
        </p:nvSpPr>
        <p:spPr bwMode="auto">
          <a:xfrm>
            <a:off x="5715000" y="3933825"/>
            <a:ext cx="3200400" cy="609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45791" dir="2021404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l" eaLnBrk="0" hangingPunct="0"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d. </a:t>
            </a: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Động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vật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: ..................</a:t>
            </a:r>
          </a:p>
        </p:txBody>
      </p:sp>
      <p:sp>
        <p:nvSpPr>
          <p:cNvPr id="25607" name="AutoShape 7"/>
          <p:cNvSpPr>
            <a:spLocks noChangeArrowheads="1"/>
          </p:cNvSpPr>
          <p:nvPr/>
        </p:nvSpPr>
        <p:spPr bwMode="auto">
          <a:xfrm>
            <a:off x="3581400" y="2962275"/>
            <a:ext cx="4114800" cy="609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45791" dir="2021404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l" eaLnBrk="0" hangingPunct="0"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b. </a:t>
            </a: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Khí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hậu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:................................</a:t>
            </a:r>
          </a:p>
        </p:txBody>
      </p:sp>
      <p:sp>
        <p:nvSpPr>
          <p:cNvPr id="30726" name="AutoShape 13"/>
          <p:cNvSpPr>
            <a:spLocks noChangeArrowheads="1"/>
          </p:cNvSpPr>
          <p:nvPr/>
        </p:nvSpPr>
        <p:spPr bwMode="auto">
          <a:xfrm rot="3607483">
            <a:off x="4473575" y="3403600"/>
            <a:ext cx="182563" cy="703263"/>
          </a:xfrm>
          <a:prstGeom prst="downArrow">
            <a:avLst>
              <a:gd name="adj1" fmla="val 50000"/>
              <a:gd name="adj2" fmla="val 107468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buFontTx/>
              <a:buNone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30727" name="AutoShape 14"/>
          <p:cNvSpPr>
            <a:spLocks noChangeArrowheads="1"/>
          </p:cNvSpPr>
          <p:nvPr/>
        </p:nvSpPr>
        <p:spPr bwMode="auto">
          <a:xfrm rot="-3820952">
            <a:off x="7044532" y="3405981"/>
            <a:ext cx="171450" cy="735013"/>
          </a:xfrm>
          <a:prstGeom prst="downArrow">
            <a:avLst>
              <a:gd name="adj1" fmla="val 50000"/>
              <a:gd name="adj2" fmla="val 108645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buFontTx/>
              <a:buNone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25624" name="Text Box 24"/>
          <p:cNvSpPr txBox="1">
            <a:spLocks noChangeArrowheads="1"/>
          </p:cNvSpPr>
          <p:nvPr/>
        </p:nvSpPr>
        <p:spPr bwMode="auto">
          <a:xfrm>
            <a:off x="142875" y="1876425"/>
            <a:ext cx="2047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b="1">
                <a:solidFill>
                  <a:srgbClr val="CC0000"/>
                </a:solidFill>
                <a:latin typeface="Times New Roman" pitchFamily="18" charset="0"/>
              </a:rPr>
              <a:t>Rất giá lạnh.</a:t>
            </a:r>
          </a:p>
        </p:txBody>
      </p:sp>
      <p:sp>
        <p:nvSpPr>
          <p:cNvPr id="25628" name="Text Box 28"/>
          <p:cNvSpPr txBox="1">
            <a:spLocks noChangeArrowheads="1"/>
          </p:cNvSpPr>
          <p:nvPr/>
        </p:nvSpPr>
        <p:spPr bwMode="auto">
          <a:xfrm>
            <a:off x="228600" y="2743200"/>
            <a:ext cx="2071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>
                <a:solidFill>
                  <a:srgbClr val="CC0000"/>
                </a:solidFill>
                <a:latin typeface="Times New Roman" pitchFamily="18" charset="0"/>
              </a:rPr>
              <a:t>    Chịu rét giỏi.</a:t>
            </a:r>
          </a:p>
        </p:txBody>
      </p:sp>
      <p:sp>
        <p:nvSpPr>
          <p:cNvPr id="25629" name="Rectangle 29"/>
          <p:cNvSpPr>
            <a:spLocks noChangeArrowheads="1"/>
          </p:cNvSpPr>
          <p:nvPr/>
        </p:nvSpPr>
        <p:spPr bwMode="auto">
          <a:xfrm>
            <a:off x="420688" y="3167063"/>
            <a:ext cx="1327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buFontTx/>
              <a:buNone/>
            </a:pPr>
            <a:r>
              <a:rPr lang="en-US" b="1">
                <a:solidFill>
                  <a:srgbClr val="CC0000"/>
                </a:solidFill>
                <a:latin typeface="Times New Roman" pitchFamily="18" charset="0"/>
              </a:rPr>
              <a:t>Băng tuyết.</a:t>
            </a:r>
          </a:p>
        </p:txBody>
      </p:sp>
      <p:sp>
        <p:nvSpPr>
          <p:cNvPr id="30731" name="Text Box 36"/>
          <p:cNvSpPr txBox="1">
            <a:spLocks noChangeArrowheads="1"/>
          </p:cNvSpPr>
          <p:nvPr/>
        </p:nvSpPr>
        <p:spPr bwMode="auto">
          <a:xfrm>
            <a:off x="0" y="1862138"/>
            <a:ext cx="45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b="1">
                <a:solidFill>
                  <a:srgbClr val="FF3300"/>
                </a:solidFill>
              </a:rPr>
              <a:t>1.</a:t>
            </a:r>
          </a:p>
        </p:txBody>
      </p:sp>
      <p:sp>
        <p:nvSpPr>
          <p:cNvPr id="30732" name="Text Box 37"/>
          <p:cNvSpPr txBox="1">
            <a:spLocks noChangeArrowheads="1"/>
          </p:cNvSpPr>
          <p:nvPr/>
        </p:nvSpPr>
        <p:spPr bwMode="auto">
          <a:xfrm>
            <a:off x="0" y="2290763"/>
            <a:ext cx="45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b="1">
                <a:solidFill>
                  <a:srgbClr val="FF3300"/>
                </a:solidFill>
              </a:rPr>
              <a:t>2.</a:t>
            </a:r>
          </a:p>
        </p:txBody>
      </p:sp>
      <p:sp>
        <p:nvSpPr>
          <p:cNvPr id="30733" name="Text Box 38"/>
          <p:cNvSpPr txBox="1">
            <a:spLocks noChangeArrowheads="1"/>
          </p:cNvSpPr>
          <p:nvPr/>
        </p:nvSpPr>
        <p:spPr bwMode="auto">
          <a:xfrm>
            <a:off x="0" y="2738438"/>
            <a:ext cx="45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b="1">
                <a:solidFill>
                  <a:srgbClr val="FF3300"/>
                </a:solidFill>
              </a:rPr>
              <a:t>3.</a:t>
            </a:r>
          </a:p>
        </p:txBody>
      </p:sp>
      <p:sp>
        <p:nvSpPr>
          <p:cNvPr id="42011" name="Text Box 39"/>
          <p:cNvSpPr txBox="1">
            <a:spLocks noChangeArrowheads="1"/>
          </p:cNvSpPr>
          <p:nvPr/>
        </p:nvSpPr>
        <p:spPr bwMode="auto">
          <a:xfrm>
            <a:off x="0" y="31416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None/>
              <a:defRPr/>
            </a:pPr>
            <a:r>
              <a:rPr lang="en-US" b="1">
                <a:solidFill>
                  <a:srgbClr val="FF3300"/>
                </a:solidFill>
                <a:latin typeface="+mn-lt"/>
                <a:ea typeface="+mn-ea"/>
              </a:rPr>
              <a:t>4.</a:t>
            </a:r>
          </a:p>
        </p:txBody>
      </p:sp>
      <p:sp>
        <p:nvSpPr>
          <p:cNvPr id="30735" name="Text Box 40"/>
          <p:cNvSpPr txBox="1">
            <a:spLocks noChangeArrowheads="1"/>
          </p:cNvSpPr>
          <p:nvPr/>
        </p:nvSpPr>
        <p:spPr bwMode="auto">
          <a:xfrm>
            <a:off x="0" y="3624263"/>
            <a:ext cx="45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b="1">
                <a:solidFill>
                  <a:srgbClr val="FF3300"/>
                </a:solidFill>
              </a:rPr>
              <a:t>5.</a:t>
            </a:r>
          </a:p>
        </p:txBody>
      </p:sp>
      <p:sp>
        <p:nvSpPr>
          <p:cNvPr id="30736" name="Text Box 41"/>
          <p:cNvSpPr txBox="1">
            <a:spLocks noChangeArrowheads="1"/>
          </p:cNvSpPr>
          <p:nvPr/>
        </p:nvSpPr>
        <p:spPr bwMode="auto">
          <a:xfrm>
            <a:off x="0" y="4067175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b="1">
                <a:solidFill>
                  <a:srgbClr val="FF3300"/>
                </a:solidFill>
              </a:rPr>
              <a:t>6.</a:t>
            </a:r>
          </a:p>
        </p:txBody>
      </p:sp>
      <p:sp>
        <p:nvSpPr>
          <p:cNvPr id="30737" name="Text Box 42"/>
          <p:cNvSpPr txBox="1">
            <a:spLocks noChangeArrowheads="1"/>
          </p:cNvSpPr>
          <p:nvPr/>
        </p:nvSpPr>
        <p:spPr bwMode="auto">
          <a:xfrm>
            <a:off x="0" y="4567238"/>
            <a:ext cx="45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b="1">
                <a:solidFill>
                  <a:srgbClr val="FF3300"/>
                </a:solidFill>
              </a:rPr>
              <a:t>7.</a:t>
            </a:r>
          </a:p>
        </p:txBody>
      </p:sp>
      <p:sp>
        <p:nvSpPr>
          <p:cNvPr id="30738" name="Text Box 43"/>
          <p:cNvSpPr txBox="1">
            <a:spLocks noChangeArrowheads="1"/>
          </p:cNvSpPr>
          <p:nvPr/>
        </p:nvSpPr>
        <p:spPr bwMode="auto">
          <a:xfrm>
            <a:off x="0" y="5005388"/>
            <a:ext cx="45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b="1">
                <a:solidFill>
                  <a:srgbClr val="FF3300"/>
                </a:solidFill>
              </a:rPr>
              <a:t>8.</a:t>
            </a:r>
          </a:p>
        </p:txBody>
      </p:sp>
      <p:sp>
        <p:nvSpPr>
          <p:cNvPr id="30739" name="Text Box 51"/>
          <p:cNvSpPr txBox="1">
            <a:spLocks noChangeArrowheads="1"/>
          </p:cNvSpPr>
          <p:nvPr/>
        </p:nvSpPr>
        <p:spPr bwMode="auto">
          <a:xfrm>
            <a:off x="381000" y="4619625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30740" name="TextBox 43"/>
          <p:cNvSpPr txBox="1">
            <a:spLocks noChangeArrowheads="1"/>
          </p:cNvSpPr>
          <p:nvPr/>
        </p:nvSpPr>
        <p:spPr bwMode="auto">
          <a:xfrm>
            <a:off x="1303338" y="0"/>
            <a:ext cx="69643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8" name="AutoShape 3"/>
          <p:cNvSpPr>
            <a:spLocks noChangeArrowheads="1"/>
          </p:cNvSpPr>
          <p:nvPr/>
        </p:nvSpPr>
        <p:spPr bwMode="auto">
          <a:xfrm>
            <a:off x="3633788" y="1976438"/>
            <a:ext cx="4038600" cy="609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45791" dir="2021404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l" eaLnBrk="0" hangingPunct="0"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a. </a:t>
            </a: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Vị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trí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:  ...................................</a:t>
            </a:r>
          </a:p>
        </p:txBody>
      </p:sp>
      <p:sp>
        <p:nvSpPr>
          <p:cNvPr id="51" name="AutoShape 3"/>
          <p:cNvSpPr>
            <a:spLocks noChangeArrowheads="1"/>
          </p:cNvSpPr>
          <p:nvPr/>
        </p:nvSpPr>
        <p:spPr bwMode="auto">
          <a:xfrm>
            <a:off x="3517972" y="894556"/>
            <a:ext cx="4038600" cy="609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45791" dir="2021404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0" hangingPunct="0"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CHÂU NAM CỰC</a:t>
            </a:r>
          </a:p>
        </p:txBody>
      </p:sp>
      <p:sp>
        <p:nvSpPr>
          <p:cNvPr id="30743" name="AutoShape 12"/>
          <p:cNvSpPr>
            <a:spLocks noChangeArrowheads="1"/>
          </p:cNvSpPr>
          <p:nvPr/>
        </p:nvSpPr>
        <p:spPr bwMode="auto">
          <a:xfrm>
            <a:off x="5410200" y="1576388"/>
            <a:ext cx="300038" cy="42386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buFontTx/>
              <a:buNone/>
            </a:pPr>
            <a:endParaRPr lang="en-US" sz="2400">
              <a:latin typeface="Times New Roman" pitchFamily="18" charset="0"/>
            </a:endParaRPr>
          </a:p>
        </p:txBody>
      </p:sp>
      <p:pic>
        <p:nvPicPr>
          <p:cNvPr id="30744" name="Picture 8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4478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5" name="Picture 9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7600" y="228600"/>
            <a:ext cx="1905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 Box 25"/>
          <p:cNvSpPr txBox="1">
            <a:spLocks noChangeArrowheads="1"/>
          </p:cNvSpPr>
          <p:nvPr/>
        </p:nvSpPr>
        <p:spPr bwMode="auto">
          <a:xfrm>
            <a:off x="284018" y="2243138"/>
            <a:ext cx="3324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>
                <a:solidFill>
                  <a:srgbClr val="CC0000"/>
                </a:solidFill>
                <a:latin typeface="Times New Roman" pitchFamily="18" charset="0"/>
              </a:rPr>
              <a:t>   Trong vòng Cực Nam.</a:t>
            </a:r>
          </a:p>
        </p:txBody>
      </p:sp>
      <p:grpSp>
        <p:nvGrpSpPr>
          <p:cNvPr id="30747" name="Group 9"/>
          <p:cNvGrpSpPr>
            <a:grpSpLocks/>
          </p:cNvGrpSpPr>
          <p:nvPr/>
        </p:nvGrpSpPr>
        <p:grpSpPr bwMode="auto">
          <a:xfrm>
            <a:off x="1716088" y="5372100"/>
            <a:ext cx="1547812" cy="1485900"/>
            <a:chOff x="0" y="0"/>
            <a:chExt cx="1932" cy="1954"/>
          </a:xfrm>
        </p:grpSpPr>
        <p:pic>
          <p:nvPicPr>
            <p:cNvPr id="30763" name="Picture 2" descr="Emperor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32" cy="1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64" name="Text Box 10"/>
            <p:cNvSpPr txBox="1">
              <a:spLocks noChangeArrowheads="1"/>
            </p:cNvSpPr>
            <p:nvPr/>
          </p:nvSpPr>
          <p:spPr bwMode="auto">
            <a:xfrm>
              <a:off x="351" y="1689"/>
              <a:ext cx="1220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1pPr>
              <a:lvl2pPr marL="742950" indent="-285750" algn="l" eaLnBrk="0" hangingPunct="0"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2pPr>
              <a:lvl3pPr marL="1143000" indent="-228600" algn="l" eaLnBrk="0" hangingPunct="0"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3pPr>
              <a:lvl4pPr marL="1600200" indent="-228600" algn="l" eaLnBrk="0" hangingPunct="0"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4pPr>
              <a:lvl5pPr marL="2057400" indent="-228600" algn="l" eaLnBrk="0" hangingPunct="0"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2000" b="1">
                <a:solidFill>
                  <a:srgbClr val="00FF99"/>
                </a:solidFill>
                <a:latin typeface="VNI-Times" pitchFamily="2" charset="0"/>
              </a:endParaRPr>
            </a:p>
          </p:txBody>
        </p:sp>
      </p:grpSp>
      <p:grpSp>
        <p:nvGrpSpPr>
          <p:cNvPr id="30748" name="Group 6"/>
          <p:cNvGrpSpPr>
            <a:grpSpLocks/>
          </p:cNvGrpSpPr>
          <p:nvPr/>
        </p:nvGrpSpPr>
        <p:grpSpPr bwMode="auto">
          <a:xfrm>
            <a:off x="3435350" y="5372100"/>
            <a:ext cx="1736725" cy="1485900"/>
            <a:chOff x="0" y="0"/>
            <a:chExt cx="1920" cy="2036"/>
          </a:xfrm>
        </p:grpSpPr>
        <p:pic>
          <p:nvPicPr>
            <p:cNvPr id="30761" name="Picture 17" descr="cá voi xan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20" cy="2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62" name="Text Box 9"/>
            <p:cNvSpPr txBox="1">
              <a:spLocks noChangeArrowheads="1"/>
            </p:cNvSpPr>
            <p:nvPr/>
          </p:nvSpPr>
          <p:spPr bwMode="auto">
            <a:xfrm>
              <a:off x="487" y="1786"/>
              <a:ext cx="9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1pPr>
              <a:lvl2pPr marL="742950" indent="-285750" algn="l" eaLnBrk="0" hangingPunct="0"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2pPr>
              <a:lvl3pPr marL="1143000" indent="-228600" algn="l" eaLnBrk="0" hangingPunct="0"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3pPr>
              <a:lvl4pPr marL="1600200" indent="-228600" algn="l" eaLnBrk="0" hangingPunct="0"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4pPr>
              <a:lvl5pPr marL="2057400" indent="-228600" algn="l" eaLnBrk="0" hangingPunct="0"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endParaRPr lang="en-US" sz="2000" b="1">
                <a:solidFill>
                  <a:srgbClr val="00FF99"/>
                </a:solidFill>
                <a:latin typeface="VNI-Times" pitchFamily="2" charset="0"/>
              </a:endParaRPr>
            </a:p>
          </p:txBody>
        </p:sp>
      </p:grpSp>
      <p:grpSp>
        <p:nvGrpSpPr>
          <p:cNvPr id="30749" name="Group 3"/>
          <p:cNvGrpSpPr>
            <a:grpSpLocks/>
          </p:cNvGrpSpPr>
          <p:nvPr/>
        </p:nvGrpSpPr>
        <p:grpSpPr bwMode="auto">
          <a:xfrm>
            <a:off x="5286375" y="5397500"/>
            <a:ext cx="1838325" cy="1679575"/>
            <a:chOff x="0" y="0"/>
            <a:chExt cx="1927" cy="2355"/>
          </a:xfrm>
        </p:grpSpPr>
        <p:pic>
          <p:nvPicPr>
            <p:cNvPr id="30759" name="Picture 5" descr="BabySea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27" cy="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60" name="Text Box 8"/>
            <p:cNvSpPr txBox="1">
              <a:spLocks noChangeArrowheads="1"/>
            </p:cNvSpPr>
            <p:nvPr/>
          </p:nvSpPr>
          <p:spPr bwMode="auto">
            <a:xfrm>
              <a:off x="716" y="1799"/>
              <a:ext cx="688" cy="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1pPr>
              <a:lvl2pPr marL="742950" indent="-285750" algn="l" eaLnBrk="0" hangingPunct="0"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2pPr>
              <a:lvl3pPr marL="1143000" indent="-228600" algn="l" eaLnBrk="0" hangingPunct="0"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3pPr>
              <a:lvl4pPr marL="1600200" indent="-228600" algn="l" eaLnBrk="0" hangingPunct="0"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4pPr>
              <a:lvl5pPr marL="2057400" indent="-228600" algn="l" eaLnBrk="0" hangingPunct="0"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2000" b="1">
                <a:solidFill>
                  <a:srgbClr val="00FF99"/>
                </a:solidFill>
                <a:cs typeface="Times New Roman" pitchFamily="18" charset="0"/>
              </a:endParaRPr>
            </a:p>
          </p:txBody>
        </p:sp>
      </p:grpSp>
      <p:pic>
        <p:nvPicPr>
          <p:cNvPr id="30750" name="Picture 60" descr="Untitle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5397500"/>
            <a:ext cx="177165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7" name="Straight Arrow Connector 66"/>
          <p:cNvCxnSpPr/>
          <p:nvPr/>
        </p:nvCxnSpPr>
        <p:spPr bwMode="auto">
          <a:xfrm rot="10800000" flipV="1">
            <a:off x="4214813" y="4619625"/>
            <a:ext cx="2909887" cy="75247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 bwMode="auto">
          <a:xfrm rot="10800000" flipV="1">
            <a:off x="2757488" y="4619625"/>
            <a:ext cx="4367212" cy="75247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 bwMode="auto">
          <a:xfrm rot="10800000" flipV="1">
            <a:off x="6357938" y="4619625"/>
            <a:ext cx="766762" cy="75247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 bwMode="auto">
          <a:xfrm>
            <a:off x="7124700" y="4619625"/>
            <a:ext cx="804863" cy="75247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5" name="Text Box 54"/>
          <p:cNvSpPr txBox="1">
            <a:spLocks noChangeArrowheads="1"/>
          </p:cNvSpPr>
          <p:nvPr/>
        </p:nvSpPr>
        <p:spPr bwMode="auto">
          <a:xfrm>
            <a:off x="304800" y="4552950"/>
            <a:ext cx="2452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>
              <a:buFontTx/>
              <a:buNone/>
            </a:pPr>
            <a:r>
              <a:rPr lang="en-US" b="1">
                <a:solidFill>
                  <a:srgbClr val="CC0000"/>
                </a:solidFill>
                <a:latin typeface="Times New Roman" pitchFamily="18" charset="0"/>
              </a:rPr>
              <a:t>  Chim Cánh Cụt</a:t>
            </a:r>
          </a:p>
        </p:txBody>
      </p:sp>
      <p:sp>
        <p:nvSpPr>
          <p:cNvPr id="76" name="Text Box 58"/>
          <p:cNvSpPr txBox="1">
            <a:spLocks noChangeArrowheads="1"/>
          </p:cNvSpPr>
          <p:nvPr/>
        </p:nvSpPr>
        <p:spPr bwMode="auto">
          <a:xfrm>
            <a:off x="304800" y="4067175"/>
            <a:ext cx="2976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>
              <a:buFontTx/>
              <a:buNone/>
            </a:pPr>
            <a:r>
              <a:rPr lang="en-US" b="1">
                <a:solidFill>
                  <a:srgbClr val="C00000"/>
                </a:solidFill>
                <a:latin typeface="Times New Roman" pitchFamily="18" charset="0"/>
              </a:rPr>
              <a:t>  Cá Voi Xanh</a:t>
            </a:r>
          </a:p>
        </p:txBody>
      </p:sp>
      <p:sp>
        <p:nvSpPr>
          <p:cNvPr id="77" name="Text Box 59"/>
          <p:cNvSpPr txBox="1">
            <a:spLocks noChangeArrowheads="1"/>
          </p:cNvSpPr>
          <p:nvPr/>
        </p:nvSpPr>
        <p:spPr bwMode="auto">
          <a:xfrm>
            <a:off x="33338" y="3635375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>
              <a:buFontTx/>
              <a:buNone/>
            </a:pPr>
            <a:r>
              <a:rPr lang="en-US" b="1">
                <a:solidFill>
                  <a:srgbClr val="CC0000"/>
                </a:solidFill>
                <a:latin typeface="Times New Roman" pitchFamily="18" charset="0"/>
              </a:rPr>
              <a:t>  Hải Cẩu</a:t>
            </a:r>
          </a:p>
        </p:txBody>
      </p:sp>
      <p:sp>
        <p:nvSpPr>
          <p:cNvPr id="78" name="Rectangle 60"/>
          <p:cNvSpPr>
            <a:spLocks noChangeArrowheads="1"/>
          </p:cNvSpPr>
          <p:nvPr/>
        </p:nvSpPr>
        <p:spPr bwMode="auto">
          <a:xfrm>
            <a:off x="327025" y="5005388"/>
            <a:ext cx="101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buFontTx/>
              <a:buNone/>
            </a:pPr>
            <a:r>
              <a:rPr lang="en-US" b="1">
                <a:solidFill>
                  <a:srgbClr val="CC0000"/>
                </a:solidFill>
                <a:latin typeface="Times New Roman" pitchFamily="18" charset="0"/>
              </a:rPr>
              <a:t>  Hải Âu</a:t>
            </a:r>
          </a:p>
        </p:txBody>
      </p:sp>
    </p:spTree>
    <p:extLst>
      <p:ext uri="{BB962C8B-B14F-4D97-AF65-F5344CB8AC3E}">
        <p14:creationId xmlns:p14="http://schemas.microsoft.com/office/powerpoint/2010/main" val="303613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62 0.0007 L 0.43975 -0.030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98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48994 0.175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97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81481E-6 L 0.34201 0.1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56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1" y="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83237E-6 L 0.73195 0.18682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6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7" y="93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2986 L 0.14549 0.2435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8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7.51445E-7 L 0.32952 0.3144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6" y="157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88 -4.44444E-6 L 0.59722 0.37732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08" y="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81823 0.17778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0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4" grpId="0"/>
      <p:bldP spid="25628" grpId="0"/>
      <p:bldP spid="25629" grpId="0"/>
      <p:bldP spid="58" grpId="0"/>
      <p:bldP spid="75" grpId="0"/>
      <p:bldP spid="76" grpId="0"/>
      <p:bldP spid="77" grpId="0"/>
      <p:bldP spid="7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82E5307-C1F2-4B54-AAEC-CF1EA959ED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33401"/>
            <a:ext cx="9144000" cy="1752600"/>
          </a:xfrm>
        </p:spPr>
        <p:txBody>
          <a:bodyPr/>
          <a:lstStyle/>
          <a:p>
            <a:r>
              <a:rPr lang="vi-VN" dirty="0">
                <a:solidFill>
                  <a:srgbClr val="FF0000"/>
                </a:solidFill>
              </a:rPr>
              <a:t>1. </a:t>
            </a:r>
            <a:r>
              <a:rPr lang="vi-VN" dirty="0" err="1">
                <a:solidFill>
                  <a:srgbClr val="FF0000"/>
                </a:solidFill>
              </a:rPr>
              <a:t>Lịch</a:t>
            </a:r>
            <a:r>
              <a:rPr lang="vi-VN" dirty="0">
                <a:solidFill>
                  <a:srgbClr val="FF0000"/>
                </a:solidFill>
              </a:rPr>
              <a:t> </a:t>
            </a:r>
            <a:r>
              <a:rPr lang="vi-VN" dirty="0" err="1">
                <a:solidFill>
                  <a:srgbClr val="FF0000"/>
                </a:solidFill>
              </a:rPr>
              <a:t>sử</a:t>
            </a:r>
            <a:r>
              <a:rPr lang="vi-VN" dirty="0">
                <a:solidFill>
                  <a:srgbClr val="FF0000"/>
                </a:solidFill>
              </a:rPr>
              <a:t> </a:t>
            </a:r>
            <a:r>
              <a:rPr lang="vi-VN" dirty="0" err="1">
                <a:solidFill>
                  <a:srgbClr val="FF0000"/>
                </a:solidFill>
              </a:rPr>
              <a:t>khám</a:t>
            </a:r>
            <a:r>
              <a:rPr lang="vi-VN" dirty="0">
                <a:solidFill>
                  <a:srgbClr val="FF0000"/>
                </a:solidFill>
              </a:rPr>
              <a:t> </a:t>
            </a:r>
            <a:r>
              <a:rPr lang="vi-VN" dirty="0" err="1">
                <a:solidFill>
                  <a:srgbClr val="FF0000"/>
                </a:solidFill>
              </a:rPr>
              <a:t>phá</a:t>
            </a:r>
            <a:r>
              <a:rPr lang="vi-VN" dirty="0">
                <a:solidFill>
                  <a:srgbClr val="FF0000"/>
                </a:solidFill>
              </a:rPr>
              <a:t> </a:t>
            </a:r>
            <a:r>
              <a:rPr lang="vi-VN" dirty="0" err="1">
                <a:solidFill>
                  <a:srgbClr val="FF0000"/>
                </a:solidFill>
              </a:rPr>
              <a:t>và</a:t>
            </a:r>
            <a:r>
              <a:rPr lang="vi-VN" dirty="0">
                <a:solidFill>
                  <a:srgbClr val="FF0000"/>
                </a:solidFill>
              </a:rPr>
              <a:t> nghiên </a:t>
            </a:r>
            <a:r>
              <a:rPr lang="vi-VN" dirty="0" err="1">
                <a:solidFill>
                  <a:srgbClr val="FF0000"/>
                </a:solidFill>
              </a:rPr>
              <a:t>cứu</a:t>
            </a:r>
            <a:r>
              <a:rPr lang="vi-VN" dirty="0">
                <a:solidFill>
                  <a:srgbClr val="FF0000"/>
                </a:solidFill>
              </a:rPr>
              <a:t> châu nam </a:t>
            </a:r>
            <a:r>
              <a:rPr lang="vi-VN" dirty="0" err="1">
                <a:solidFill>
                  <a:srgbClr val="FF0000"/>
                </a:solidFill>
              </a:rPr>
              <a:t>Cực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F84731A-04B1-44C3-80B0-5296F31211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9778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1520" y="332656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THỐNG KÊ VỀ CHÂU NAM CỰC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1177008"/>
            <a:ext cx="25098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1760449"/>
            <a:ext cx="3785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569" y="2131115"/>
            <a:ext cx="26987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Cao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9" y="2563163"/>
            <a:ext cx="3549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568" y="3040216"/>
            <a:ext cx="3347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33328" y="1298783"/>
            <a:ext cx="42628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33328" y="1741488"/>
            <a:ext cx="3198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 Hoang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33328" y="2129781"/>
            <a:ext cx="2520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33328" y="2581735"/>
            <a:ext cx="6027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ozon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33329" y="3085222"/>
            <a:ext cx="40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33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00200"/>
            <a:ext cx="9036496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0699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125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8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4478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140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A4D3C72-51D7-47EF-AB36-71E31ED22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vi-VN" dirty="0">
                <a:solidFill>
                  <a:srgbClr val="FF0000"/>
                </a:solidFill>
              </a:rPr>
              <a:t>1. </a:t>
            </a:r>
            <a:r>
              <a:rPr lang="vi-VN" dirty="0" err="1">
                <a:solidFill>
                  <a:srgbClr val="FF0000"/>
                </a:solidFill>
              </a:rPr>
              <a:t>Lịch</a:t>
            </a:r>
            <a:r>
              <a:rPr lang="vi-VN" dirty="0">
                <a:solidFill>
                  <a:srgbClr val="FF0000"/>
                </a:solidFill>
              </a:rPr>
              <a:t> </a:t>
            </a:r>
            <a:r>
              <a:rPr lang="vi-VN" dirty="0" err="1">
                <a:solidFill>
                  <a:srgbClr val="FF0000"/>
                </a:solidFill>
              </a:rPr>
              <a:t>sử</a:t>
            </a:r>
            <a:r>
              <a:rPr lang="vi-VN" dirty="0">
                <a:solidFill>
                  <a:srgbClr val="FF0000"/>
                </a:solidFill>
              </a:rPr>
              <a:t> </a:t>
            </a:r>
            <a:r>
              <a:rPr lang="vi-VN" dirty="0" err="1">
                <a:solidFill>
                  <a:srgbClr val="FF0000"/>
                </a:solidFill>
              </a:rPr>
              <a:t>khám</a:t>
            </a:r>
            <a:r>
              <a:rPr lang="vi-VN" dirty="0">
                <a:solidFill>
                  <a:srgbClr val="FF0000"/>
                </a:solidFill>
              </a:rPr>
              <a:t> </a:t>
            </a:r>
            <a:r>
              <a:rPr lang="vi-VN" dirty="0" err="1">
                <a:solidFill>
                  <a:srgbClr val="FF0000"/>
                </a:solidFill>
              </a:rPr>
              <a:t>phá</a:t>
            </a:r>
            <a:r>
              <a:rPr lang="vi-VN" dirty="0">
                <a:solidFill>
                  <a:srgbClr val="FF0000"/>
                </a:solidFill>
              </a:rPr>
              <a:t> </a:t>
            </a:r>
            <a:r>
              <a:rPr lang="vi-VN" dirty="0" err="1">
                <a:solidFill>
                  <a:srgbClr val="FF0000"/>
                </a:solidFill>
              </a:rPr>
              <a:t>và</a:t>
            </a:r>
            <a:r>
              <a:rPr lang="vi-VN" dirty="0">
                <a:solidFill>
                  <a:srgbClr val="FF0000"/>
                </a:solidFill>
              </a:rPr>
              <a:t> nghiên </a:t>
            </a:r>
            <a:r>
              <a:rPr lang="vi-VN" dirty="0" err="1">
                <a:solidFill>
                  <a:srgbClr val="FF0000"/>
                </a:solidFill>
              </a:rPr>
              <a:t>cứu</a:t>
            </a:r>
            <a:r>
              <a:rPr lang="vi-VN" dirty="0">
                <a:solidFill>
                  <a:srgbClr val="FF0000"/>
                </a:solidFill>
              </a:rPr>
              <a:t> châu nam </a:t>
            </a:r>
            <a:r>
              <a:rPr lang="vi-VN" dirty="0" err="1">
                <a:solidFill>
                  <a:srgbClr val="FF0000"/>
                </a:solidFill>
              </a:rPr>
              <a:t>Cực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58A52CF-48FE-4F29-B447-6F616ACCB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nl-NL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Được phát hiện và nghiên cứu muộn nhất.</a:t>
            </a:r>
            <a:endParaRPr lang="vi-VN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nl-NL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Hiện nay Châu Nam Cực là châu lục duy nhất không có người cư trú thường xuyên</a:t>
            </a:r>
            <a:r>
              <a:rPr lang="nl-NL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38160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362200" y="3500438"/>
            <a:ext cx="5162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i="1" dirty="0" err="1">
                <a:solidFill>
                  <a:srgbClr val="990000"/>
                </a:solidFill>
                <a:latin typeface="Times New Roman" pitchFamily="18" charset="0"/>
              </a:rPr>
              <a:t>Khoan</a:t>
            </a:r>
            <a:r>
              <a:rPr lang="en-US" altLang="en-US" sz="2000" b="1" i="1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rgbClr val="990000"/>
                </a:solidFill>
                <a:latin typeface="Times New Roman" pitchFamily="18" charset="0"/>
              </a:rPr>
              <a:t>thăn</a:t>
            </a:r>
            <a:r>
              <a:rPr lang="en-US" altLang="en-US" sz="2000" b="1" i="1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rgbClr val="990000"/>
                </a:solidFill>
                <a:latin typeface="Times New Roman" pitchFamily="18" charset="0"/>
              </a:rPr>
              <a:t>dò</a:t>
            </a:r>
            <a:r>
              <a:rPr lang="en-US" altLang="en-US" sz="2000" b="1" i="1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rgbClr val="990000"/>
                </a:solidFill>
                <a:latin typeface="Times New Roman" pitchFamily="18" charset="0"/>
              </a:rPr>
              <a:t>địa</a:t>
            </a:r>
            <a:r>
              <a:rPr lang="en-US" altLang="en-US" sz="2000" b="1" i="1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rgbClr val="990000"/>
                </a:solidFill>
                <a:latin typeface="Times New Roman" pitchFamily="18" charset="0"/>
              </a:rPr>
              <a:t>hình</a:t>
            </a:r>
            <a:r>
              <a:rPr lang="en-US" altLang="en-US" sz="2000" b="1" i="1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rgbClr val="990000"/>
                </a:solidFill>
                <a:latin typeface="Times New Roman" pitchFamily="18" charset="0"/>
              </a:rPr>
              <a:t>dưới</a:t>
            </a:r>
            <a:r>
              <a:rPr lang="en-US" altLang="en-US" sz="2000" b="1" i="1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rgbClr val="990000"/>
                </a:solidFill>
                <a:latin typeface="Times New Roman" pitchFamily="18" charset="0"/>
              </a:rPr>
              <a:t>lớp</a:t>
            </a:r>
            <a:r>
              <a:rPr lang="en-US" altLang="en-US" sz="2000" b="1" i="1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rgbClr val="990000"/>
                </a:solidFill>
                <a:latin typeface="Times New Roman" pitchFamily="18" charset="0"/>
              </a:rPr>
              <a:t>băng</a:t>
            </a:r>
            <a:endParaRPr lang="en-US" altLang="en-US" sz="2000" b="1" i="1" dirty="0">
              <a:solidFill>
                <a:srgbClr val="990000"/>
              </a:solidFill>
              <a:latin typeface="Times New Roman" pitchFamily="18" charset="0"/>
            </a:endParaRPr>
          </a:p>
        </p:txBody>
      </p:sp>
      <p:pic>
        <p:nvPicPr>
          <p:cNvPr id="23555" name="Picture 3" descr="lam viec o tram case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563"/>
            <a:ext cx="4586288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SeaTru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3675"/>
            <a:ext cx="3473450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594100" y="6429375"/>
            <a:ext cx="2978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i="1" dirty="0" err="1">
                <a:solidFill>
                  <a:srgbClr val="990000"/>
                </a:solidFill>
                <a:latin typeface="Times New Roman" pitchFamily="18" charset="0"/>
              </a:rPr>
              <a:t>Làm</a:t>
            </a:r>
            <a:r>
              <a:rPr lang="en-US" altLang="en-US" sz="2000" b="1" i="1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rgbClr val="990000"/>
                </a:solidFill>
                <a:latin typeface="Times New Roman" pitchFamily="18" charset="0"/>
              </a:rPr>
              <a:t>việc</a:t>
            </a:r>
            <a:r>
              <a:rPr lang="en-US" altLang="en-US" sz="2000" b="1" i="1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rgbClr val="990000"/>
                </a:solidFill>
                <a:latin typeface="Times New Roman" pitchFamily="18" charset="0"/>
              </a:rPr>
              <a:t>trên</a:t>
            </a:r>
            <a:r>
              <a:rPr lang="en-US" altLang="en-US" sz="2000" b="1" i="1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rgbClr val="990000"/>
                </a:solidFill>
                <a:latin typeface="Times New Roman" pitchFamily="18" charset="0"/>
              </a:rPr>
              <a:t>biển</a:t>
            </a:r>
            <a:endParaRPr lang="en-US" altLang="en-US" sz="2000" b="1" i="1" dirty="0">
              <a:solidFill>
                <a:srgbClr val="990000"/>
              </a:solidFill>
              <a:latin typeface="Times New Roman" pitchFamily="18" charset="0"/>
            </a:endParaRPr>
          </a:p>
        </p:txBody>
      </p:sp>
      <p:pic>
        <p:nvPicPr>
          <p:cNvPr id="23558" name="Picture 6" descr="thamdodiach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1087438"/>
            <a:ext cx="4616450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tham d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13" y="4025900"/>
            <a:ext cx="27495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 descr="khoet vach b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8" y="4027488"/>
            <a:ext cx="3008312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28688"/>
          </a:xfrm>
          <a:gradFill rotWithShape="1">
            <a:gsLst>
              <a:gs pos="0">
                <a:srgbClr val="FF3300"/>
              </a:gs>
              <a:gs pos="100000">
                <a:srgbClr val="FFE5DF"/>
              </a:gs>
            </a:gsLst>
            <a:lin ang="2700000" scaled="1"/>
          </a:gradFill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 b="1" dirty="0" err="1">
                <a:latin typeface="Times New Roman" pitchFamily="18" charset="0"/>
              </a:rPr>
              <a:t>Một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số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hình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ảnh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hoạt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động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nghiên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cứu</a:t>
            </a:r>
            <a:r>
              <a:rPr lang="en-US" altLang="en-US" sz="2400" b="1" dirty="0">
                <a:latin typeface="Times New Roman" pitchFamily="18" charset="0"/>
              </a:rPr>
              <a:t>, </a:t>
            </a:r>
            <a:r>
              <a:rPr lang="en-US" altLang="en-US" sz="2400" b="1" dirty="0" err="1">
                <a:latin typeface="Times New Roman" pitchFamily="18" charset="0"/>
              </a:rPr>
              <a:t>làm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việc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tại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châu</a:t>
            </a:r>
            <a:r>
              <a:rPr lang="en-US" altLang="en-US" sz="2400" b="1" dirty="0">
                <a:latin typeface="Times New Roman" pitchFamily="18" charset="0"/>
              </a:rPr>
              <a:t> Nam </a:t>
            </a:r>
            <a:r>
              <a:rPr lang="en-US" altLang="en-US" sz="2400" b="1" dirty="0" err="1">
                <a:latin typeface="Times New Roman" pitchFamily="18" charset="0"/>
              </a:rPr>
              <a:t>Cực</a:t>
            </a:r>
            <a:endParaRPr lang="en-US" altLang="en-US" sz="24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1719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7" grpId="0"/>
      <p:bldP spid="235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18" y="-56028"/>
            <a:ext cx="4680528" cy="32697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28" y="1"/>
            <a:ext cx="4463472" cy="32833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" y="3200400"/>
            <a:ext cx="4832927" cy="3740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07" y="3283383"/>
            <a:ext cx="4488493" cy="34916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26912" y="2823107"/>
            <a:ext cx="2828595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Amundsen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scott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181" y="2814725"/>
            <a:ext cx="228581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Halley VI-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3768" y="6093296"/>
            <a:ext cx="1962910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Concordia- </a:t>
            </a: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Italia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63907" y="6405685"/>
            <a:ext cx="268009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Neumayer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III-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95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SOUTHPOLE-P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53"/>
          <a:stretch>
            <a:fillRect/>
          </a:stretch>
        </p:blipFill>
        <p:spPr bwMode="auto">
          <a:xfrm>
            <a:off x="0" y="484188"/>
            <a:ext cx="9144000" cy="602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0" y="6159500"/>
            <a:ext cx="9144000" cy="698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1/12/1959, 12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1749" name="Text Box 8"/>
          <p:cNvSpPr txBox="1">
            <a:spLocks noChangeArrowheads="1"/>
          </p:cNvSpPr>
          <p:nvPr/>
        </p:nvSpPr>
        <p:spPr bwMode="auto">
          <a:xfrm>
            <a:off x="1075531" y="4317544"/>
            <a:ext cx="725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Bỉ</a:t>
            </a:r>
            <a:r>
              <a:rPr lang="en-US" alt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1750" name="Text Box 10"/>
          <p:cNvSpPr txBox="1">
            <a:spLocks noChangeArrowheads="1"/>
          </p:cNvSpPr>
          <p:nvPr/>
        </p:nvSpPr>
        <p:spPr bwMode="auto">
          <a:xfrm>
            <a:off x="1438275" y="3965155"/>
            <a:ext cx="9715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altLang="en-US" sz="2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51" name="Text Box 11"/>
          <p:cNvSpPr txBox="1">
            <a:spLocks noChangeArrowheads="1"/>
          </p:cNvSpPr>
          <p:nvPr/>
        </p:nvSpPr>
        <p:spPr bwMode="auto">
          <a:xfrm>
            <a:off x="1949729" y="4241012"/>
            <a:ext cx="14760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-di-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52" name="Text Box 12"/>
          <p:cNvSpPr txBox="1">
            <a:spLocks noChangeArrowheads="1"/>
          </p:cNvSpPr>
          <p:nvPr/>
        </p:nvSpPr>
        <p:spPr bwMode="auto">
          <a:xfrm>
            <a:off x="2694606" y="3963118"/>
            <a:ext cx="1549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Chi-le</a:t>
            </a:r>
          </a:p>
        </p:txBody>
      </p:sp>
      <p:sp>
        <p:nvSpPr>
          <p:cNvPr id="31753" name="Text Box 13"/>
          <p:cNvSpPr txBox="1">
            <a:spLocks noChangeArrowheads="1"/>
          </p:cNvSpPr>
          <p:nvPr/>
        </p:nvSpPr>
        <p:spPr bwMode="auto">
          <a:xfrm>
            <a:off x="3450750" y="4269889"/>
            <a:ext cx="6508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754" name="Text Box 14"/>
          <p:cNvSpPr txBox="1">
            <a:spLocks noChangeArrowheads="1"/>
          </p:cNvSpPr>
          <p:nvPr/>
        </p:nvSpPr>
        <p:spPr bwMode="auto">
          <a:xfrm>
            <a:off x="3751125" y="3973378"/>
            <a:ext cx="12374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lang="en-US" altLang="en-US" sz="2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55" name="Text Box 15"/>
          <p:cNvSpPr txBox="1">
            <a:spLocks noChangeArrowheads="1"/>
          </p:cNvSpPr>
          <p:nvPr/>
        </p:nvSpPr>
        <p:spPr bwMode="auto">
          <a:xfrm>
            <a:off x="4430544" y="4241012"/>
            <a:ext cx="10842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Thụy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56" name="Text Box 16"/>
          <p:cNvSpPr txBox="1">
            <a:spLocks noChangeArrowheads="1"/>
          </p:cNvSpPr>
          <p:nvPr/>
        </p:nvSpPr>
        <p:spPr bwMode="auto">
          <a:xfrm>
            <a:off x="4805611" y="3965155"/>
            <a:ext cx="1797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Ô-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xtray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lia</a:t>
            </a:r>
            <a:endParaRPr lang="en-US" altLang="en-US" sz="2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57" name="Text Box 17"/>
          <p:cNvSpPr txBox="1">
            <a:spLocks noChangeArrowheads="1"/>
          </p:cNvSpPr>
          <p:nvPr/>
        </p:nvSpPr>
        <p:spPr bwMode="auto">
          <a:xfrm>
            <a:off x="5715793" y="4294158"/>
            <a:ext cx="11350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Na-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58" name="Text Box 18"/>
          <p:cNvSpPr txBox="1">
            <a:spLocks noChangeArrowheads="1"/>
          </p:cNvSpPr>
          <p:nvPr/>
        </p:nvSpPr>
        <p:spPr bwMode="auto">
          <a:xfrm>
            <a:off x="6283322" y="3966163"/>
            <a:ext cx="12410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759" name="Text Box 19"/>
          <p:cNvSpPr txBox="1">
            <a:spLocks noChangeArrowheads="1"/>
          </p:cNvSpPr>
          <p:nvPr/>
        </p:nvSpPr>
        <p:spPr bwMode="auto">
          <a:xfrm>
            <a:off x="6636885" y="4294581"/>
            <a:ext cx="15975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60" name="Text Box 20"/>
          <p:cNvSpPr txBox="1">
            <a:spLocks noChangeArrowheads="1"/>
          </p:cNvSpPr>
          <p:nvPr/>
        </p:nvSpPr>
        <p:spPr bwMode="auto">
          <a:xfrm>
            <a:off x="7164288" y="4012810"/>
            <a:ext cx="19797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Ac-hen-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lang="en-US" altLang="en-US" sz="2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37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animBg="1" autoUpdateAnimBg="0"/>
      <p:bldP spid="31749" grpId="0" autoUpdateAnimBg="0"/>
      <p:bldP spid="31750" grpId="0" autoUpdateAnimBg="0"/>
      <p:bldP spid="31751" grpId="0" autoUpdateAnimBg="0"/>
      <p:bldP spid="31752" grpId="0" autoUpdateAnimBg="0"/>
      <p:bldP spid="31753" grpId="0" autoUpdateAnimBg="0"/>
      <p:bldP spid="31754" grpId="0" autoUpdateAnimBg="0"/>
      <p:bldP spid="31755" grpId="0" autoUpdateAnimBg="0"/>
      <p:bldP spid="31756" grpId="0" autoUpdateAnimBg="0"/>
      <p:bldP spid="31757" grpId="0" autoUpdateAnimBg="0"/>
      <p:bldP spid="31758" grpId="0" autoUpdateAnimBg="0"/>
      <p:bldP spid="31759" grpId="0" autoUpdateAnimBg="0"/>
      <p:bldP spid="31760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0600"/>
            <a:ext cx="410527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4" descr="Image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6482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385763" y="44450"/>
            <a:ext cx="85248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None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TS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Nguyễn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Trọng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Hiền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nam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đặt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chân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cắm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cờ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ở Nam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Cực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9/ 1992</a:t>
            </a:r>
          </a:p>
        </p:txBody>
      </p:sp>
    </p:spTree>
    <p:extLst>
      <p:ext uri="{BB962C8B-B14F-4D97-AF65-F5344CB8AC3E}">
        <p14:creationId xmlns:p14="http://schemas.microsoft.com/office/powerpoint/2010/main" val="3939455642"/>
      </p:ext>
    </p:extLst>
  </p:cSld>
  <p:clrMapOvr>
    <a:masterClrMapping/>
  </p:clrMapOvr>
  <p:transition>
    <p:cover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056" y="7968"/>
            <a:ext cx="2995880" cy="6334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b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202815"/>
            <a:ext cx="4644008" cy="510487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4" name="Rounded Rectangle 13"/>
          <p:cNvSpPr/>
          <p:nvPr/>
        </p:nvSpPr>
        <p:spPr>
          <a:xfrm>
            <a:off x="256200" y="980727"/>
            <a:ext cx="3719067" cy="429309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H47.1 </a:t>
            </a:r>
            <a:r>
              <a:rPr lang="vi-VN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 trong SGK, </a:t>
            </a:r>
            <a:r>
              <a:rPr lang="vi-VN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Châu Nam </a:t>
            </a:r>
            <a:r>
              <a:rPr lang="vi-VN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9754" y="1340768"/>
            <a:ext cx="4211960" cy="2592288"/>
          </a:xfrm>
          <a:prstGeom prst="cloudCallout">
            <a:avLst>
              <a:gd name="adj1" fmla="val 54350"/>
              <a:gd name="adj2" fmla="val 1975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Châu Nam Cực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đại dương nào?</a:t>
            </a:r>
          </a:p>
        </p:txBody>
      </p:sp>
      <p:sp>
        <p:nvSpPr>
          <p:cNvPr id="4" name="Freeform 3"/>
          <p:cNvSpPr/>
          <p:nvPr/>
        </p:nvSpPr>
        <p:spPr>
          <a:xfrm>
            <a:off x="5273458" y="1728592"/>
            <a:ext cx="3181880" cy="3732756"/>
          </a:xfrm>
          <a:custGeom>
            <a:avLst/>
            <a:gdLst>
              <a:gd name="connsiteX0" fmla="*/ 613775 w 3181880"/>
              <a:gd name="connsiteY0" fmla="*/ 1427967 h 3732756"/>
              <a:gd name="connsiteX1" fmla="*/ 701457 w 3181880"/>
              <a:gd name="connsiteY1" fmla="*/ 1377863 h 3732756"/>
              <a:gd name="connsiteX2" fmla="*/ 663879 w 3181880"/>
              <a:gd name="connsiteY2" fmla="*/ 1365337 h 3732756"/>
              <a:gd name="connsiteX3" fmla="*/ 638827 w 3181880"/>
              <a:gd name="connsiteY3" fmla="*/ 1327759 h 3732756"/>
              <a:gd name="connsiteX4" fmla="*/ 626301 w 3181880"/>
              <a:gd name="connsiteY4" fmla="*/ 1277655 h 3732756"/>
              <a:gd name="connsiteX5" fmla="*/ 638827 w 3181880"/>
              <a:gd name="connsiteY5" fmla="*/ 1227550 h 3732756"/>
              <a:gd name="connsiteX6" fmla="*/ 601249 w 3181880"/>
              <a:gd name="connsiteY6" fmla="*/ 1202498 h 3732756"/>
              <a:gd name="connsiteX7" fmla="*/ 588723 w 3181880"/>
              <a:gd name="connsiteY7" fmla="*/ 1164920 h 3732756"/>
              <a:gd name="connsiteX8" fmla="*/ 613775 w 3181880"/>
              <a:gd name="connsiteY8" fmla="*/ 1114816 h 3732756"/>
              <a:gd name="connsiteX9" fmla="*/ 651353 w 3181880"/>
              <a:gd name="connsiteY9" fmla="*/ 1102290 h 3732756"/>
              <a:gd name="connsiteX10" fmla="*/ 701457 w 3181880"/>
              <a:gd name="connsiteY10" fmla="*/ 1039660 h 3732756"/>
              <a:gd name="connsiteX11" fmla="*/ 726509 w 3181880"/>
              <a:gd name="connsiteY11" fmla="*/ 876822 h 3732756"/>
              <a:gd name="connsiteX12" fmla="*/ 739035 w 3181880"/>
              <a:gd name="connsiteY12" fmla="*/ 839244 h 3732756"/>
              <a:gd name="connsiteX13" fmla="*/ 776613 w 3181880"/>
              <a:gd name="connsiteY13" fmla="*/ 814192 h 3732756"/>
              <a:gd name="connsiteX14" fmla="*/ 801665 w 3181880"/>
              <a:gd name="connsiteY14" fmla="*/ 739035 h 3732756"/>
              <a:gd name="connsiteX15" fmla="*/ 864295 w 3181880"/>
              <a:gd name="connsiteY15" fmla="*/ 663879 h 3732756"/>
              <a:gd name="connsiteX16" fmla="*/ 889347 w 3181880"/>
              <a:gd name="connsiteY16" fmla="*/ 626301 h 3732756"/>
              <a:gd name="connsiteX17" fmla="*/ 851769 w 3181880"/>
              <a:gd name="connsiteY17" fmla="*/ 613775 h 3732756"/>
              <a:gd name="connsiteX18" fmla="*/ 839243 w 3181880"/>
              <a:gd name="connsiteY18" fmla="*/ 576197 h 3732756"/>
              <a:gd name="connsiteX19" fmla="*/ 901874 w 3181880"/>
              <a:gd name="connsiteY19" fmla="*/ 563671 h 3732756"/>
              <a:gd name="connsiteX20" fmla="*/ 977030 w 3181880"/>
              <a:gd name="connsiteY20" fmla="*/ 551145 h 3732756"/>
              <a:gd name="connsiteX21" fmla="*/ 1052186 w 3181880"/>
              <a:gd name="connsiteY21" fmla="*/ 526093 h 3732756"/>
              <a:gd name="connsiteX22" fmla="*/ 1102290 w 3181880"/>
              <a:gd name="connsiteY22" fmla="*/ 513567 h 3732756"/>
              <a:gd name="connsiteX23" fmla="*/ 1164920 w 3181880"/>
              <a:gd name="connsiteY23" fmla="*/ 463463 h 3732756"/>
              <a:gd name="connsiteX24" fmla="*/ 1189972 w 3181880"/>
              <a:gd name="connsiteY24" fmla="*/ 425885 h 3732756"/>
              <a:gd name="connsiteX25" fmla="*/ 1265128 w 3181880"/>
              <a:gd name="connsiteY25" fmla="*/ 400833 h 3732756"/>
              <a:gd name="connsiteX26" fmla="*/ 1302706 w 3181880"/>
              <a:gd name="connsiteY26" fmla="*/ 388307 h 3732756"/>
              <a:gd name="connsiteX27" fmla="*/ 1340284 w 3181880"/>
              <a:gd name="connsiteY27" fmla="*/ 375781 h 3732756"/>
              <a:gd name="connsiteX28" fmla="*/ 1377863 w 3181880"/>
              <a:gd name="connsiteY28" fmla="*/ 350729 h 3732756"/>
              <a:gd name="connsiteX29" fmla="*/ 1453019 w 3181880"/>
              <a:gd name="connsiteY29" fmla="*/ 388307 h 3732756"/>
              <a:gd name="connsiteX30" fmla="*/ 1528175 w 3181880"/>
              <a:gd name="connsiteY30" fmla="*/ 363255 h 3732756"/>
              <a:gd name="connsiteX31" fmla="*/ 1565753 w 3181880"/>
              <a:gd name="connsiteY31" fmla="*/ 388307 h 3732756"/>
              <a:gd name="connsiteX32" fmla="*/ 1665961 w 3181880"/>
              <a:gd name="connsiteY32" fmla="*/ 413359 h 3732756"/>
              <a:gd name="connsiteX33" fmla="*/ 1703539 w 3181880"/>
              <a:gd name="connsiteY33" fmla="*/ 438411 h 3732756"/>
              <a:gd name="connsiteX34" fmla="*/ 1753643 w 3181880"/>
              <a:gd name="connsiteY34" fmla="*/ 450937 h 3732756"/>
              <a:gd name="connsiteX35" fmla="*/ 1791221 w 3181880"/>
              <a:gd name="connsiteY35" fmla="*/ 463463 h 3732756"/>
              <a:gd name="connsiteX36" fmla="*/ 1828800 w 3181880"/>
              <a:gd name="connsiteY36" fmla="*/ 438411 h 3732756"/>
              <a:gd name="connsiteX37" fmla="*/ 1878904 w 3181880"/>
              <a:gd name="connsiteY37" fmla="*/ 375781 h 3732756"/>
              <a:gd name="connsiteX38" fmla="*/ 1941534 w 3181880"/>
              <a:gd name="connsiteY38" fmla="*/ 275572 h 3732756"/>
              <a:gd name="connsiteX39" fmla="*/ 1979112 w 3181880"/>
              <a:gd name="connsiteY39" fmla="*/ 313150 h 3732756"/>
              <a:gd name="connsiteX40" fmla="*/ 2016690 w 3181880"/>
              <a:gd name="connsiteY40" fmla="*/ 288098 h 3732756"/>
              <a:gd name="connsiteX41" fmla="*/ 2079320 w 3181880"/>
              <a:gd name="connsiteY41" fmla="*/ 275572 h 3732756"/>
              <a:gd name="connsiteX42" fmla="*/ 2091846 w 3181880"/>
              <a:gd name="connsiteY42" fmla="*/ 237994 h 3732756"/>
              <a:gd name="connsiteX43" fmla="*/ 2129424 w 3181880"/>
              <a:gd name="connsiteY43" fmla="*/ 225468 h 3732756"/>
              <a:gd name="connsiteX44" fmla="*/ 2167002 w 3181880"/>
              <a:gd name="connsiteY44" fmla="*/ 187890 h 3732756"/>
              <a:gd name="connsiteX45" fmla="*/ 2192054 w 3181880"/>
              <a:gd name="connsiteY45" fmla="*/ 112734 h 3732756"/>
              <a:gd name="connsiteX46" fmla="*/ 2254684 w 3181880"/>
              <a:gd name="connsiteY46" fmla="*/ 37578 h 3732756"/>
              <a:gd name="connsiteX47" fmla="*/ 2329841 w 3181880"/>
              <a:gd name="connsiteY47" fmla="*/ 62630 h 3732756"/>
              <a:gd name="connsiteX48" fmla="*/ 2367419 w 3181880"/>
              <a:gd name="connsiteY48" fmla="*/ 75156 h 3732756"/>
              <a:gd name="connsiteX49" fmla="*/ 2442575 w 3181880"/>
              <a:gd name="connsiteY49" fmla="*/ 25052 h 3732756"/>
              <a:gd name="connsiteX50" fmla="*/ 2480153 w 3181880"/>
              <a:gd name="connsiteY50" fmla="*/ 0 h 3732756"/>
              <a:gd name="connsiteX51" fmla="*/ 2592887 w 3181880"/>
              <a:gd name="connsiteY51" fmla="*/ 12526 h 3732756"/>
              <a:gd name="connsiteX52" fmla="*/ 2580361 w 3181880"/>
              <a:gd name="connsiteY52" fmla="*/ 50104 h 3732756"/>
              <a:gd name="connsiteX53" fmla="*/ 2655517 w 3181880"/>
              <a:gd name="connsiteY53" fmla="*/ 62630 h 3732756"/>
              <a:gd name="connsiteX54" fmla="*/ 2718147 w 3181880"/>
              <a:gd name="connsiteY54" fmla="*/ 87682 h 3732756"/>
              <a:gd name="connsiteX55" fmla="*/ 2768252 w 3181880"/>
              <a:gd name="connsiteY55" fmla="*/ 100208 h 3732756"/>
              <a:gd name="connsiteX56" fmla="*/ 2805830 w 3181880"/>
              <a:gd name="connsiteY56" fmla="*/ 125260 h 3732756"/>
              <a:gd name="connsiteX57" fmla="*/ 2818356 w 3181880"/>
              <a:gd name="connsiteY57" fmla="*/ 175364 h 3732756"/>
              <a:gd name="connsiteX58" fmla="*/ 2755726 w 3181880"/>
              <a:gd name="connsiteY58" fmla="*/ 237994 h 3732756"/>
              <a:gd name="connsiteX59" fmla="*/ 2680569 w 3181880"/>
              <a:gd name="connsiteY59" fmla="*/ 313150 h 3732756"/>
              <a:gd name="connsiteX60" fmla="*/ 2630465 w 3181880"/>
              <a:gd name="connsiteY60" fmla="*/ 425885 h 3732756"/>
              <a:gd name="connsiteX61" fmla="*/ 2592887 w 3181880"/>
              <a:gd name="connsiteY61" fmla="*/ 438411 h 3732756"/>
              <a:gd name="connsiteX62" fmla="*/ 2555309 w 3181880"/>
              <a:gd name="connsiteY62" fmla="*/ 463463 h 3732756"/>
              <a:gd name="connsiteX63" fmla="*/ 2492679 w 3181880"/>
              <a:gd name="connsiteY63" fmla="*/ 538619 h 3732756"/>
              <a:gd name="connsiteX64" fmla="*/ 2467627 w 3181880"/>
              <a:gd name="connsiteY64" fmla="*/ 576197 h 3732756"/>
              <a:gd name="connsiteX65" fmla="*/ 2430049 w 3181880"/>
              <a:gd name="connsiteY65" fmla="*/ 588723 h 3732756"/>
              <a:gd name="connsiteX66" fmla="*/ 2417523 w 3181880"/>
              <a:gd name="connsiteY66" fmla="*/ 663879 h 3732756"/>
              <a:gd name="connsiteX67" fmla="*/ 2430049 w 3181880"/>
              <a:gd name="connsiteY67" fmla="*/ 739035 h 3732756"/>
              <a:gd name="connsiteX68" fmla="*/ 2442575 w 3181880"/>
              <a:gd name="connsiteY68" fmla="*/ 801666 h 3732756"/>
              <a:gd name="connsiteX69" fmla="*/ 2467627 w 3181880"/>
              <a:gd name="connsiteY69" fmla="*/ 839244 h 3732756"/>
              <a:gd name="connsiteX70" fmla="*/ 2430049 w 3181880"/>
              <a:gd name="connsiteY70" fmla="*/ 939452 h 3732756"/>
              <a:gd name="connsiteX71" fmla="*/ 2404997 w 3181880"/>
              <a:gd name="connsiteY71" fmla="*/ 1014608 h 3732756"/>
              <a:gd name="connsiteX72" fmla="*/ 2392471 w 3181880"/>
              <a:gd name="connsiteY72" fmla="*/ 1052186 h 3732756"/>
              <a:gd name="connsiteX73" fmla="*/ 2430049 w 3181880"/>
              <a:gd name="connsiteY73" fmla="*/ 1077238 h 3732756"/>
              <a:gd name="connsiteX74" fmla="*/ 2417523 w 3181880"/>
              <a:gd name="connsiteY74" fmla="*/ 1114816 h 3732756"/>
              <a:gd name="connsiteX75" fmla="*/ 2354893 w 3181880"/>
              <a:gd name="connsiteY75" fmla="*/ 1177446 h 3732756"/>
              <a:gd name="connsiteX76" fmla="*/ 2292263 w 3181880"/>
              <a:gd name="connsiteY76" fmla="*/ 1189972 h 3732756"/>
              <a:gd name="connsiteX77" fmla="*/ 2317315 w 3181880"/>
              <a:gd name="connsiteY77" fmla="*/ 1265129 h 3732756"/>
              <a:gd name="connsiteX78" fmla="*/ 2392471 w 3181880"/>
              <a:gd name="connsiteY78" fmla="*/ 1240076 h 3732756"/>
              <a:gd name="connsiteX79" fmla="*/ 2455101 w 3181880"/>
              <a:gd name="connsiteY79" fmla="*/ 1290181 h 3732756"/>
              <a:gd name="connsiteX80" fmla="*/ 2530257 w 3181880"/>
              <a:gd name="connsiteY80" fmla="*/ 1315233 h 3732756"/>
              <a:gd name="connsiteX81" fmla="*/ 2605413 w 3181880"/>
              <a:gd name="connsiteY81" fmla="*/ 1290181 h 3732756"/>
              <a:gd name="connsiteX82" fmla="*/ 2668043 w 3181880"/>
              <a:gd name="connsiteY82" fmla="*/ 1365337 h 3732756"/>
              <a:gd name="connsiteX83" fmla="*/ 2730674 w 3181880"/>
              <a:gd name="connsiteY83" fmla="*/ 1427967 h 3732756"/>
              <a:gd name="connsiteX84" fmla="*/ 2906038 w 3181880"/>
              <a:gd name="connsiteY84" fmla="*/ 1440493 h 3732756"/>
              <a:gd name="connsiteX85" fmla="*/ 2943616 w 3181880"/>
              <a:gd name="connsiteY85" fmla="*/ 1453019 h 3732756"/>
              <a:gd name="connsiteX86" fmla="*/ 2956142 w 3181880"/>
              <a:gd name="connsiteY86" fmla="*/ 1490597 h 3732756"/>
              <a:gd name="connsiteX87" fmla="*/ 2981194 w 3181880"/>
              <a:gd name="connsiteY87" fmla="*/ 1528175 h 3732756"/>
              <a:gd name="connsiteX88" fmla="*/ 3056350 w 3181880"/>
              <a:gd name="connsiteY88" fmla="*/ 1578279 h 3732756"/>
              <a:gd name="connsiteX89" fmla="*/ 3081402 w 3181880"/>
              <a:gd name="connsiteY89" fmla="*/ 1628383 h 3732756"/>
              <a:gd name="connsiteX90" fmla="*/ 3106454 w 3181880"/>
              <a:gd name="connsiteY90" fmla="*/ 1665961 h 3732756"/>
              <a:gd name="connsiteX91" fmla="*/ 3144032 w 3181880"/>
              <a:gd name="connsiteY91" fmla="*/ 1741118 h 3732756"/>
              <a:gd name="connsiteX92" fmla="*/ 3156558 w 3181880"/>
              <a:gd name="connsiteY92" fmla="*/ 1791222 h 3732756"/>
              <a:gd name="connsiteX93" fmla="*/ 3181610 w 3181880"/>
              <a:gd name="connsiteY93" fmla="*/ 1828800 h 3732756"/>
              <a:gd name="connsiteX94" fmla="*/ 3144032 w 3181880"/>
              <a:gd name="connsiteY94" fmla="*/ 1853852 h 3732756"/>
              <a:gd name="connsiteX95" fmla="*/ 3118980 w 3181880"/>
              <a:gd name="connsiteY95" fmla="*/ 1891430 h 3732756"/>
              <a:gd name="connsiteX96" fmla="*/ 3156558 w 3181880"/>
              <a:gd name="connsiteY96" fmla="*/ 1966586 h 3732756"/>
              <a:gd name="connsiteX97" fmla="*/ 3131506 w 3181880"/>
              <a:gd name="connsiteY97" fmla="*/ 2004164 h 3732756"/>
              <a:gd name="connsiteX98" fmla="*/ 3106454 w 3181880"/>
              <a:gd name="connsiteY98" fmla="*/ 2104372 h 3732756"/>
              <a:gd name="connsiteX99" fmla="*/ 3093928 w 3181880"/>
              <a:gd name="connsiteY99" fmla="*/ 2141950 h 3732756"/>
              <a:gd name="connsiteX100" fmla="*/ 3081402 w 3181880"/>
              <a:gd name="connsiteY100" fmla="*/ 2229633 h 3732756"/>
              <a:gd name="connsiteX101" fmla="*/ 3068876 w 3181880"/>
              <a:gd name="connsiteY101" fmla="*/ 2267211 h 3732756"/>
              <a:gd name="connsiteX102" fmla="*/ 3031298 w 3181880"/>
              <a:gd name="connsiteY102" fmla="*/ 2279737 h 3732756"/>
              <a:gd name="connsiteX103" fmla="*/ 3006246 w 3181880"/>
              <a:gd name="connsiteY103" fmla="*/ 2367419 h 3732756"/>
              <a:gd name="connsiteX104" fmla="*/ 2956142 w 3181880"/>
              <a:gd name="connsiteY104" fmla="*/ 2442575 h 3732756"/>
              <a:gd name="connsiteX105" fmla="*/ 2931090 w 3181880"/>
              <a:gd name="connsiteY105" fmla="*/ 2480153 h 3732756"/>
              <a:gd name="connsiteX106" fmla="*/ 2943616 w 3181880"/>
              <a:gd name="connsiteY106" fmla="*/ 2617940 h 3732756"/>
              <a:gd name="connsiteX107" fmla="*/ 2956142 w 3181880"/>
              <a:gd name="connsiteY107" fmla="*/ 2680570 h 3732756"/>
              <a:gd name="connsiteX108" fmla="*/ 2943616 w 3181880"/>
              <a:gd name="connsiteY108" fmla="*/ 2755726 h 3732756"/>
              <a:gd name="connsiteX109" fmla="*/ 2906038 w 3181880"/>
              <a:gd name="connsiteY109" fmla="*/ 2743200 h 3732756"/>
              <a:gd name="connsiteX110" fmla="*/ 2855934 w 3181880"/>
              <a:gd name="connsiteY110" fmla="*/ 2818356 h 3732756"/>
              <a:gd name="connsiteX111" fmla="*/ 2780778 w 3181880"/>
              <a:gd name="connsiteY111" fmla="*/ 2893512 h 3732756"/>
              <a:gd name="connsiteX112" fmla="*/ 2755726 w 3181880"/>
              <a:gd name="connsiteY112" fmla="*/ 2968668 h 3732756"/>
              <a:gd name="connsiteX113" fmla="*/ 2730674 w 3181880"/>
              <a:gd name="connsiteY113" fmla="*/ 3068876 h 3732756"/>
              <a:gd name="connsiteX114" fmla="*/ 2705621 w 3181880"/>
              <a:gd name="connsiteY114" fmla="*/ 3106455 h 3732756"/>
              <a:gd name="connsiteX115" fmla="*/ 2693095 w 3181880"/>
              <a:gd name="connsiteY115" fmla="*/ 3194137 h 3732756"/>
              <a:gd name="connsiteX116" fmla="*/ 2668043 w 3181880"/>
              <a:gd name="connsiteY116" fmla="*/ 3306871 h 3732756"/>
              <a:gd name="connsiteX117" fmla="*/ 2655517 w 3181880"/>
              <a:gd name="connsiteY117" fmla="*/ 3344449 h 3732756"/>
              <a:gd name="connsiteX118" fmla="*/ 2617939 w 3181880"/>
              <a:gd name="connsiteY118" fmla="*/ 3356975 h 3732756"/>
              <a:gd name="connsiteX119" fmla="*/ 2555309 w 3181880"/>
              <a:gd name="connsiteY119" fmla="*/ 3344449 h 3732756"/>
              <a:gd name="connsiteX120" fmla="*/ 2517731 w 3181880"/>
              <a:gd name="connsiteY120" fmla="*/ 3331923 h 3732756"/>
              <a:gd name="connsiteX121" fmla="*/ 2480153 w 3181880"/>
              <a:gd name="connsiteY121" fmla="*/ 3356975 h 3732756"/>
              <a:gd name="connsiteX122" fmla="*/ 2417523 w 3181880"/>
              <a:gd name="connsiteY122" fmla="*/ 3407079 h 3732756"/>
              <a:gd name="connsiteX123" fmla="*/ 2404997 w 3181880"/>
              <a:gd name="connsiteY123" fmla="*/ 3369501 h 3732756"/>
              <a:gd name="connsiteX124" fmla="*/ 2367419 w 3181880"/>
              <a:gd name="connsiteY124" fmla="*/ 3356975 h 3732756"/>
              <a:gd name="connsiteX125" fmla="*/ 2329841 w 3181880"/>
              <a:gd name="connsiteY125" fmla="*/ 3382027 h 3732756"/>
              <a:gd name="connsiteX126" fmla="*/ 2304789 w 3181880"/>
              <a:gd name="connsiteY126" fmla="*/ 3419605 h 3732756"/>
              <a:gd name="connsiteX127" fmla="*/ 2229632 w 3181880"/>
              <a:gd name="connsiteY127" fmla="*/ 3444657 h 3732756"/>
              <a:gd name="connsiteX128" fmla="*/ 2192054 w 3181880"/>
              <a:gd name="connsiteY128" fmla="*/ 3457183 h 3732756"/>
              <a:gd name="connsiteX129" fmla="*/ 2104372 w 3181880"/>
              <a:gd name="connsiteY129" fmla="*/ 3444657 h 3732756"/>
              <a:gd name="connsiteX130" fmla="*/ 2066794 w 3181880"/>
              <a:gd name="connsiteY130" fmla="*/ 3407079 h 3732756"/>
              <a:gd name="connsiteX131" fmla="*/ 2029216 w 3181880"/>
              <a:gd name="connsiteY131" fmla="*/ 3382027 h 3732756"/>
              <a:gd name="connsiteX132" fmla="*/ 1979112 w 3181880"/>
              <a:gd name="connsiteY132" fmla="*/ 3469709 h 3732756"/>
              <a:gd name="connsiteX133" fmla="*/ 2016690 w 3181880"/>
              <a:gd name="connsiteY133" fmla="*/ 3532340 h 3732756"/>
              <a:gd name="connsiteX134" fmla="*/ 1979112 w 3181880"/>
              <a:gd name="connsiteY134" fmla="*/ 3557392 h 3732756"/>
              <a:gd name="connsiteX135" fmla="*/ 1903956 w 3181880"/>
              <a:gd name="connsiteY135" fmla="*/ 3582444 h 3732756"/>
              <a:gd name="connsiteX136" fmla="*/ 1791221 w 3181880"/>
              <a:gd name="connsiteY136" fmla="*/ 3632548 h 3732756"/>
              <a:gd name="connsiteX137" fmla="*/ 1753643 w 3181880"/>
              <a:gd name="connsiteY137" fmla="*/ 3645074 h 3732756"/>
              <a:gd name="connsiteX138" fmla="*/ 1691013 w 3181880"/>
              <a:gd name="connsiteY138" fmla="*/ 3657600 h 3732756"/>
              <a:gd name="connsiteX139" fmla="*/ 1653435 w 3181880"/>
              <a:gd name="connsiteY139" fmla="*/ 3670126 h 3732756"/>
              <a:gd name="connsiteX140" fmla="*/ 1440493 w 3181880"/>
              <a:gd name="connsiteY140" fmla="*/ 3695178 h 3732756"/>
              <a:gd name="connsiteX141" fmla="*/ 1390389 w 3181880"/>
              <a:gd name="connsiteY141" fmla="*/ 3707704 h 3732756"/>
              <a:gd name="connsiteX142" fmla="*/ 1315232 w 3181880"/>
              <a:gd name="connsiteY142" fmla="*/ 3732756 h 3732756"/>
              <a:gd name="connsiteX143" fmla="*/ 1202498 w 3181880"/>
              <a:gd name="connsiteY143" fmla="*/ 3720230 h 3732756"/>
              <a:gd name="connsiteX144" fmla="*/ 1164920 w 3181880"/>
              <a:gd name="connsiteY144" fmla="*/ 3695178 h 3732756"/>
              <a:gd name="connsiteX145" fmla="*/ 1127342 w 3181880"/>
              <a:gd name="connsiteY145" fmla="*/ 3682652 h 3732756"/>
              <a:gd name="connsiteX146" fmla="*/ 1052186 w 3181880"/>
              <a:gd name="connsiteY146" fmla="*/ 3645074 h 3732756"/>
              <a:gd name="connsiteX147" fmla="*/ 1027134 w 3181880"/>
              <a:gd name="connsiteY147" fmla="*/ 3607496 h 3732756"/>
              <a:gd name="connsiteX148" fmla="*/ 1064712 w 3181880"/>
              <a:gd name="connsiteY148" fmla="*/ 3569918 h 3732756"/>
              <a:gd name="connsiteX149" fmla="*/ 1089764 w 3181880"/>
              <a:gd name="connsiteY149" fmla="*/ 3532340 h 3732756"/>
              <a:gd name="connsiteX150" fmla="*/ 1039660 w 3181880"/>
              <a:gd name="connsiteY150" fmla="*/ 3457183 h 3732756"/>
              <a:gd name="connsiteX151" fmla="*/ 977030 w 3181880"/>
              <a:gd name="connsiteY151" fmla="*/ 3469709 h 3732756"/>
              <a:gd name="connsiteX152" fmla="*/ 964504 w 3181880"/>
              <a:gd name="connsiteY152" fmla="*/ 3507287 h 3732756"/>
              <a:gd name="connsiteX153" fmla="*/ 1002082 w 3181880"/>
              <a:gd name="connsiteY153" fmla="*/ 3532340 h 3732756"/>
              <a:gd name="connsiteX154" fmla="*/ 1027134 w 3181880"/>
              <a:gd name="connsiteY154" fmla="*/ 3569918 h 3732756"/>
              <a:gd name="connsiteX155" fmla="*/ 1002082 w 3181880"/>
              <a:gd name="connsiteY155" fmla="*/ 3607496 h 3732756"/>
              <a:gd name="connsiteX156" fmla="*/ 939452 w 3181880"/>
              <a:gd name="connsiteY156" fmla="*/ 3594970 h 3732756"/>
              <a:gd name="connsiteX157" fmla="*/ 914400 w 3181880"/>
              <a:gd name="connsiteY157" fmla="*/ 3557392 h 3732756"/>
              <a:gd name="connsiteX158" fmla="*/ 889347 w 3181880"/>
              <a:gd name="connsiteY158" fmla="*/ 3532340 h 3732756"/>
              <a:gd name="connsiteX159" fmla="*/ 851769 w 3181880"/>
              <a:gd name="connsiteY159" fmla="*/ 3519813 h 3732756"/>
              <a:gd name="connsiteX160" fmla="*/ 801665 w 3181880"/>
              <a:gd name="connsiteY160" fmla="*/ 3469709 h 3732756"/>
              <a:gd name="connsiteX161" fmla="*/ 739035 w 3181880"/>
              <a:gd name="connsiteY161" fmla="*/ 3419605 h 3732756"/>
              <a:gd name="connsiteX162" fmla="*/ 726509 w 3181880"/>
              <a:gd name="connsiteY162" fmla="*/ 3382027 h 3732756"/>
              <a:gd name="connsiteX163" fmla="*/ 676405 w 3181880"/>
              <a:gd name="connsiteY163" fmla="*/ 3344449 h 3732756"/>
              <a:gd name="connsiteX164" fmla="*/ 638827 w 3181880"/>
              <a:gd name="connsiteY164" fmla="*/ 3319397 h 3732756"/>
              <a:gd name="connsiteX165" fmla="*/ 450937 w 3181880"/>
              <a:gd name="connsiteY165" fmla="*/ 3294345 h 3732756"/>
              <a:gd name="connsiteX166" fmla="*/ 413358 w 3181880"/>
              <a:gd name="connsiteY166" fmla="*/ 3269293 h 3732756"/>
              <a:gd name="connsiteX167" fmla="*/ 375780 w 3181880"/>
              <a:gd name="connsiteY167" fmla="*/ 3194137 h 3732756"/>
              <a:gd name="connsiteX168" fmla="*/ 263046 w 3181880"/>
              <a:gd name="connsiteY168" fmla="*/ 3169085 h 3732756"/>
              <a:gd name="connsiteX169" fmla="*/ 225468 w 3181880"/>
              <a:gd name="connsiteY169" fmla="*/ 3131507 h 3732756"/>
              <a:gd name="connsiteX170" fmla="*/ 187890 w 3181880"/>
              <a:gd name="connsiteY170" fmla="*/ 3106455 h 3732756"/>
              <a:gd name="connsiteX171" fmla="*/ 162838 w 3181880"/>
              <a:gd name="connsiteY171" fmla="*/ 3031298 h 3732756"/>
              <a:gd name="connsiteX172" fmla="*/ 150312 w 3181880"/>
              <a:gd name="connsiteY172" fmla="*/ 2943616 h 3732756"/>
              <a:gd name="connsiteX173" fmla="*/ 75156 w 3181880"/>
              <a:gd name="connsiteY173" fmla="*/ 2893512 h 3732756"/>
              <a:gd name="connsiteX174" fmla="*/ 25052 w 3181880"/>
              <a:gd name="connsiteY174" fmla="*/ 2818356 h 3732756"/>
              <a:gd name="connsiteX175" fmla="*/ 0 w 3181880"/>
              <a:gd name="connsiteY175" fmla="*/ 2780778 h 3732756"/>
              <a:gd name="connsiteX176" fmla="*/ 37578 w 3181880"/>
              <a:gd name="connsiteY176" fmla="*/ 2755726 h 3732756"/>
              <a:gd name="connsiteX177" fmla="*/ 112734 w 3181880"/>
              <a:gd name="connsiteY177" fmla="*/ 2630466 h 3732756"/>
              <a:gd name="connsiteX178" fmla="*/ 100208 w 3181880"/>
              <a:gd name="connsiteY178" fmla="*/ 2592887 h 3732756"/>
              <a:gd name="connsiteX179" fmla="*/ 25052 w 3181880"/>
              <a:gd name="connsiteY179" fmla="*/ 2517731 h 3732756"/>
              <a:gd name="connsiteX180" fmla="*/ 12526 w 3181880"/>
              <a:gd name="connsiteY180" fmla="*/ 2480153 h 3732756"/>
              <a:gd name="connsiteX181" fmla="*/ 62630 w 3181880"/>
              <a:gd name="connsiteY181" fmla="*/ 2392471 h 3732756"/>
              <a:gd name="connsiteX182" fmla="*/ 100208 w 3181880"/>
              <a:gd name="connsiteY182" fmla="*/ 2317315 h 3732756"/>
              <a:gd name="connsiteX183" fmla="*/ 62630 w 3181880"/>
              <a:gd name="connsiteY183" fmla="*/ 2279737 h 3732756"/>
              <a:gd name="connsiteX184" fmla="*/ 25052 w 3181880"/>
              <a:gd name="connsiteY184" fmla="*/ 2254685 h 3732756"/>
              <a:gd name="connsiteX185" fmla="*/ 37578 w 3181880"/>
              <a:gd name="connsiteY185" fmla="*/ 2167003 h 3732756"/>
              <a:gd name="connsiteX186" fmla="*/ 62630 w 3181880"/>
              <a:gd name="connsiteY186" fmla="*/ 2141950 h 3732756"/>
              <a:gd name="connsiteX187" fmla="*/ 75156 w 3181880"/>
              <a:gd name="connsiteY187" fmla="*/ 2104372 h 3732756"/>
              <a:gd name="connsiteX188" fmla="*/ 137786 w 3181880"/>
              <a:gd name="connsiteY188" fmla="*/ 2029216 h 3732756"/>
              <a:gd name="connsiteX189" fmla="*/ 187890 w 3181880"/>
              <a:gd name="connsiteY189" fmla="*/ 1991638 h 3732756"/>
              <a:gd name="connsiteX190" fmla="*/ 237994 w 3181880"/>
              <a:gd name="connsiteY190" fmla="*/ 1916482 h 3732756"/>
              <a:gd name="connsiteX191" fmla="*/ 313150 w 3181880"/>
              <a:gd name="connsiteY191" fmla="*/ 1941534 h 3732756"/>
              <a:gd name="connsiteX192" fmla="*/ 388306 w 3181880"/>
              <a:gd name="connsiteY192" fmla="*/ 2004164 h 3732756"/>
              <a:gd name="connsiteX193" fmla="*/ 425884 w 3181880"/>
              <a:gd name="connsiteY193" fmla="*/ 2016690 h 3732756"/>
              <a:gd name="connsiteX194" fmla="*/ 526093 w 3181880"/>
              <a:gd name="connsiteY194" fmla="*/ 2041742 h 3732756"/>
              <a:gd name="connsiteX195" fmla="*/ 563671 w 3181880"/>
              <a:gd name="connsiteY195" fmla="*/ 2004164 h 3732756"/>
              <a:gd name="connsiteX196" fmla="*/ 513567 w 3181880"/>
              <a:gd name="connsiteY196" fmla="*/ 1941534 h 3732756"/>
              <a:gd name="connsiteX197" fmla="*/ 463463 w 3181880"/>
              <a:gd name="connsiteY197" fmla="*/ 1966586 h 3732756"/>
              <a:gd name="connsiteX198" fmla="*/ 438410 w 3181880"/>
              <a:gd name="connsiteY198" fmla="*/ 1991638 h 3732756"/>
              <a:gd name="connsiteX199" fmla="*/ 400832 w 3181880"/>
              <a:gd name="connsiteY199" fmla="*/ 1954060 h 3732756"/>
              <a:gd name="connsiteX200" fmla="*/ 325676 w 3181880"/>
              <a:gd name="connsiteY200" fmla="*/ 1903956 h 3732756"/>
              <a:gd name="connsiteX201" fmla="*/ 300624 w 3181880"/>
              <a:gd name="connsiteY201" fmla="*/ 1866378 h 3732756"/>
              <a:gd name="connsiteX202" fmla="*/ 338202 w 3181880"/>
              <a:gd name="connsiteY202" fmla="*/ 1778696 h 3732756"/>
              <a:gd name="connsiteX203" fmla="*/ 375780 w 3181880"/>
              <a:gd name="connsiteY203" fmla="*/ 1753644 h 3732756"/>
              <a:gd name="connsiteX204" fmla="*/ 450937 w 3181880"/>
              <a:gd name="connsiteY204" fmla="*/ 1728592 h 3732756"/>
              <a:gd name="connsiteX205" fmla="*/ 488515 w 3181880"/>
              <a:gd name="connsiteY205" fmla="*/ 1753644 h 3732756"/>
              <a:gd name="connsiteX206" fmla="*/ 526093 w 3181880"/>
              <a:gd name="connsiteY206" fmla="*/ 1766170 h 3732756"/>
              <a:gd name="connsiteX207" fmla="*/ 538619 w 3181880"/>
              <a:gd name="connsiteY207" fmla="*/ 1803748 h 3732756"/>
              <a:gd name="connsiteX208" fmla="*/ 551145 w 3181880"/>
              <a:gd name="connsiteY208" fmla="*/ 1741118 h 3732756"/>
              <a:gd name="connsiteX209" fmla="*/ 588723 w 3181880"/>
              <a:gd name="connsiteY209" fmla="*/ 1678487 h 3732756"/>
              <a:gd name="connsiteX210" fmla="*/ 663879 w 3181880"/>
              <a:gd name="connsiteY210" fmla="*/ 1653435 h 3732756"/>
              <a:gd name="connsiteX211" fmla="*/ 613775 w 3181880"/>
              <a:gd name="connsiteY211" fmla="*/ 1528175 h 3732756"/>
              <a:gd name="connsiteX212" fmla="*/ 576197 w 3181880"/>
              <a:gd name="connsiteY212" fmla="*/ 1440493 h 3732756"/>
              <a:gd name="connsiteX213" fmla="*/ 601249 w 3181880"/>
              <a:gd name="connsiteY213" fmla="*/ 1402915 h 3732756"/>
              <a:gd name="connsiteX214" fmla="*/ 638827 w 3181880"/>
              <a:gd name="connsiteY214" fmla="*/ 1377863 h 3732756"/>
              <a:gd name="connsiteX215" fmla="*/ 613775 w 3181880"/>
              <a:gd name="connsiteY215" fmla="*/ 1277655 h 3732756"/>
              <a:gd name="connsiteX216" fmla="*/ 638827 w 3181880"/>
              <a:gd name="connsiteY216" fmla="*/ 1215024 h 3732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3181880" h="3732756">
                <a:moveTo>
                  <a:pt x="613775" y="1427967"/>
                </a:moveTo>
                <a:cubicBezTo>
                  <a:pt x="622901" y="1426142"/>
                  <a:pt x="712867" y="1423501"/>
                  <a:pt x="701457" y="1377863"/>
                </a:cubicBezTo>
                <a:cubicBezTo>
                  <a:pt x="698255" y="1365054"/>
                  <a:pt x="676405" y="1369512"/>
                  <a:pt x="663879" y="1365337"/>
                </a:cubicBezTo>
                <a:cubicBezTo>
                  <a:pt x="655528" y="1352811"/>
                  <a:pt x="650582" y="1337163"/>
                  <a:pt x="638827" y="1327759"/>
                </a:cubicBezTo>
                <a:cubicBezTo>
                  <a:pt x="597489" y="1294689"/>
                  <a:pt x="581928" y="1344215"/>
                  <a:pt x="626301" y="1277655"/>
                </a:cubicBezTo>
                <a:cubicBezTo>
                  <a:pt x="630476" y="1260953"/>
                  <a:pt x="644271" y="1243882"/>
                  <a:pt x="638827" y="1227550"/>
                </a:cubicBezTo>
                <a:cubicBezTo>
                  <a:pt x="634066" y="1213268"/>
                  <a:pt x="610653" y="1214253"/>
                  <a:pt x="601249" y="1202498"/>
                </a:cubicBezTo>
                <a:cubicBezTo>
                  <a:pt x="593001" y="1192188"/>
                  <a:pt x="592898" y="1177446"/>
                  <a:pt x="588723" y="1164920"/>
                </a:cubicBezTo>
                <a:cubicBezTo>
                  <a:pt x="597074" y="1148219"/>
                  <a:pt x="600571" y="1128020"/>
                  <a:pt x="613775" y="1114816"/>
                </a:cubicBezTo>
                <a:cubicBezTo>
                  <a:pt x="623111" y="1105480"/>
                  <a:pt x="643105" y="1112600"/>
                  <a:pt x="651353" y="1102290"/>
                </a:cubicBezTo>
                <a:cubicBezTo>
                  <a:pt x="714266" y="1023648"/>
                  <a:pt x="611358" y="1069693"/>
                  <a:pt x="701457" y="1039660"/>
                </a:cubicBezTo>
                <a:cubicBezTo>
                  <a:pt x="711552" y="948802"/>
                  <a:pt x="706785" y="945855"/>
                  <a:pt x="726509" y="876822"/>
                </a:cubicBezTo>
                <a:cubicBezTo>
                  <a:pt x="730136" y="864126"/>
                  <a:pt x="730787" y="849554"/>
                  <a:pt x="739035" y="839244"/>
                </a:cubicBezTo>
                <a:cubicBezTo>
                  <a:pt x="748439" y="827489"/>
                  <a:pt x="764087" y="822543"/>
                  <a:pt x="776613" y="814192"/>
                </a:cubicBezTo>
                <a:cubicBezTo>
                  <a:pt x="784964" y="789140"/>
                  <a:pt x="787017" y="761007"/>
                  <a:pt x="801665" y="739035"/>
                </a:cubicBezTo>
                <a:cubicBezTo>
                  <a:pt x="863864" y="645736"/>
                  <a:pt x="783923" y="760325"/>
                  <a:pt x="864295" y="663879"/>
                </a:cubicBezTo>
                <a:cubicBezTo>
                  <a:pt x="873933" y="652314"/>
                  <a:pt x="880996" y="638827"/>
                  <a:pt x="889347" y="626301"/>
                </a:cubicBezTo>
                <a:cubicBezTo>
                  <a:pt x="876821" y="622126"/>
                  <a:pt x="861105" y="623111"/>
                  <a:pt x="851769" y="613775"/>
                </a:cubicBezTo>
                <a:cubicBezTo>
                  <a:pt x="842433" y="604439"/>
                  <a:pt x="829907" y="585533"/>
                  <a:pt x="839243" y="576197"/>
                </a:cubicBezTo>
                <a:cubicBezTo>
                  <a:pt x="854298" y="561143"/>
                  <a:pt x="880997" y="567846"/>
                  <a:pt x="901874" y="563671"/>
                </a:cubicBezTo>
                <a:cubicBezTo>
                  <a:pt x="997741" y="499759"/>
                  <a:pt x="883682" y="561517"/>
                  <a:pt x="977030" y="551145"/>
                </a:cubicBezTo>
                <a:cubicBezTo>
                  <a:pt x="1003276" y="548229"/>
                  <a:pt x="1026567" y="532498"/>
                  <a:pt x="1052186" y="526093"/>
                </a:cubicBezTo>
                <a:lnTo>
                  <a:pt x="1102290" y="513567"/>
                </a:lnTo>
                <a:cubicBezTo>
                  <a:pt x="1174086" y="405874"/>
                  <a:pt x="1078487" y="532609"/>
                  <a:pt x="1164920" y="463463"/>
                </a:cubicBezTo>
                <a:cubicBezTo>
                  <a:pt x="1176675" y="454059"/>
                  <a:pt x="1177206" y="433864"/>
                  <a:pt x="1189972" y="425885"/>
                </a:cubicBezTo>
                <a:cubicBezTo>
                  <a:pt x="1212365" y="411889"/>
                  <a:pt x="1240076" y="409184"/>
                  <a:pt x="1265128" y="400833"/>
                </a:cubicBezTo>
                <a:lnTo>
                  <a:pt x="1302706" y="388307"/>
                </a:lnTo>
                <a:cubicBezTo>
                  <a:pt x="1315232" y="384132"/>
                  <a:pt x="1329298" y="383105"/>
                  <a:pt x="1340284" y="375781"/>
                </a:cubicBezTo>
                <a:lnTo>
                  <a:pt x="1377863" y="350729"/>
                </a:lnTo>
                <a:cubicBezTo>
                  <a:pt x="1392639" y="360580"/>
                  <a:pt x="1430793" y="390777"/>
                  <a:pt x="1453019" y="388307"/>
                </a:cubicBezTo>
                <a:cubicBezTo>
                  <a:pt x="1479265" y="385391"/>
                  <a:pt x="1528175" y="363255"/>
                  <a:pt x="1528175" y="363255"/>
                </a:cubicBezTo>
                <a:cubicBezTo>
                  <a:pt x="1540701" y="371606"/>
                  <a:pt x="1551657" y="383021"/>
                  <a:pt x="1565753" y="388307"/>
                </a:cubicBezTo>
                <a:cubicBezTo>
                  <a:pt x="1622924" y="409746"/>
                  <a:pt x="1619600" y="390179"/>
                  <a:pt x="1665961" y="413359"/>
                </a:cubicBezTo>
                <a:cubicBezTo>
                  <a:pt x="1679426" y="420092"/>
                  <a:pt x="1689702" y="432481"/>
                  <a:pt x="1703539" y="438411"/>
                </a:cubicBezTo>
                <a:cubicBezTo>
                  <a:pt x="1719362" y="445192"/>
                  <a:pt x="1737090" y="446208"/>
                  <a:pt x="1753643" y="450937"/>
                </a:cubicBezTo>
                <a:cubicBezTo>
                  <a:pt x="1766339" y="454564"/>
                  <a:pt x="1778695" y="459288"/>
                  <a:pt x="1791221" y="463463"/>
                </a:cubicBezTo>
                <a:cubicBezTo>
                  <a:pt x="1803747" y="455112"/>
                  <a:pt x="1819395" y="450167"/>
                  <a:pt x="1828800" y="438411"/>
                </a:cubicBezTo>
                <a:cubicBezTo>
                  <a:pt x="1897949" y="351976"/>
                  <a:pt x="1771207" y="447579"/>
                  <a:pt x="1878904" y="375781"/>
                </a:cubicBezTo>
                <a:cubicBezTo>
                  <a:pt x="1908717" y="286342"/>
                  <a:pt x="1881984" y="315272"/>
                  <a:pt x="1941534" y="275572"/>
                </a:cubicBezTo>
                <a:cubicBezTo>
                  <a:pt x="1954060" y="288098"/>
                  <a:pt x="1961639" y="310238"/>
                  <a:pt x="1979112" y="313150"/>
                </a:cubicBezTo>
                <a:cubicBezTo>
                  <a:pt x="1993962" y="315625"/>
                  <a:pt x="2002594" y="293384"/>
                  <a:pt x="2016690" y="288098"/>
                </a:cubicBezTo>
                <a:cubicBezTo>
                  <a:pt x="2036625" y="280623"/>
                  <a:pt x="2058443" y="279747"/>
                  <a:pt x="2079320" y="275572"/>
                </a:cubicBezTo>
                <a:cubicBezTo>
                  <a:pt x="2083495" y="263046"/>
                  <a:pt x="2082510" y="247330"/>
                  <a:pt x="2091846" y="237994"/>
                </a:cubicBezTo>
                <a:cubicBezTo>
                  <a:pt x="2101182" y="228658"/>
                  <a:pt x="2118438" y="232792"/>
                  <a:pt x="2129424" y="225468"/>
                </a:cubicBezTo>
                <a:cubicBezTo>
                  <a:pt x="2144163" y="215642"/>
                  <a:pt x="2154476" y="200416"/>
                  <a:pt x="2167002" y="187890"/>
                </a:cubicBezTo>
                <a:cubicBezTo>
                  <a:pt x="2175353" y="162838"/>
                  <a:pt x="2173381" y="131407"/>
                  <a:pt x="2192054" y="112734"/>
                </a:cubicBezTo>
                <a:cubicBezTo>
                  <a:pt x="2240277" y="64511"/>
                  <a:pt x="2219806" y="89895"/>
                  <a:pt x="2254684" y="37578"/>
                </a:cubicBezTo>
                <a:lnTo>
                  <a:pt x="2329841" y="62630"/>
                </a:lnTo>
                <a:lnTo>
                  <a:pt x="2367419" y="75156"/>
                </a:lnTo>
                <a:lnTo>
                  <a:pt x="2442575" y="25052"/>
                </a:lnTo>
                <a:lnTo>
                  <a:pt x="2480153" y="0"/>
                </a:lnTo>
                <a:cubicBezTo>
                  <a:pt x="2517731" y="4175"/>
                  <a:pt x="2559069" y="-4383"/>
                  <a:pt x="2592887" y="12526"/>
                </a:cubicBezTo>
                <a:cubicBezTo>
                  <a:pt x="2604697" y="18431"/>
                  <a:pt x="2570051" y="41856"/>
                  <a:pt x="2580361" y="50104"/>
                </a:cubicBezTo>
                <a:cubicBezTo>
                  <a:pt x="2600193" y="65970"/>
                  <a:pt x="2630465" y="58455"/>
                  <a:pt x="2655517" y="62630"/>
                </a:cubicBezTo>
                <a:cubicBezTo>
                  <a:pt x="2676394" y="70981"/>
                  <a:pt x="2696816" y="80572"/>
                  <a:pt x="2718147" y="87682"/>
                </a:cubicBezTo>
                <a:cubicBezTo>
                  <a:pt x="2734479" y="93126"/>
                  <a:pt x="2752428" y="93426"/>
                  <a:pt x="2768252" y="100208"/>
                </a:cubicBezTo>
                <a:cubicBezTo>
                  <a:pt x="2782089" y="106138"/>
                  <a:pt x="2793304" y="116909"/>
                  <a:pt x="2805830" y="125260"/>
                </a:cubicBezTo>
                <a:cubicBezTo>
                  <a:pt x="2810005" y="141961"/>
                  <a:pt x="2820791" y="158322"/>
                  <a:pt x="2818356" y="175364"/>
                </a:cubicBezTo>
                <a:cubicBezTo>
                  <a:pt x="2813194" y="211499"/>
                  <a:pt x="2777590" y="218560"/>
                  <a:pt x="2755726" y="237994"/>
                </a:cubicBezTo>
                <a:cubicBezTo>
                  <a:pt x="2729246" y="261532"/>
                  <a:pt x="2680569" y="313150"/>
                  <a:pt x="2680569" y="313150"/>
                </a:cubicBezTo>
                <a:cubicBezTo>
                  <a:pt x="2672914" y="336115"/>
                  <a:pt x="2657534" y="404230"/>
                  <a:pt x="2630465" y="425885"/>
                </a:cubicBezTo>
                <a:cubicBezTo>
                  <a:pt x="2620155" y="434133"/>
                  <a:pt x="2604697" y="432506"/>
                  <a:pt x="2592887" y="438411"/>
                </a:cubicBezTo>
                <a:cubicBezTo>
                  <a:pt x="2579422" y="445144"/>
                  <a:pt x="2567835" y="455112"/>
                  <a:pt x="2555309" y="463463"/>
                </a:cubicBezTo>
                <a:cubicBezTo>
                  <a:pt x="2493110" y="556762"/>
                  <a:pt x="2573051" y="442173"/>
                  <a:pt x="2492679" y="538619"/>
                </a:cubicBezTo>
                <a:cubicBezTo>
                  <a:pt x="2483041" y="550184"/>
                  <a:pt x="2479382" y="566793"/>
                  <a:pt x="2467627" y="576197"/>
                </a:cubicBezTo>
                <a:cubicBezTo>
                  <a:pt x="2457317" y="584445"/>
                  <a:pt x="2442575" y="584548"/>
                  <a:pt x="2430049" y="588723"/>
                </a:cubicBezTo>
                <a:cubicBezTo>
                  <a:pt x="2425874" y="613775"/>
                  <a:pt x="2414718" y="638637"/>
                  <a:pt x="2417523" y="663879"/>
                </a:cubicBezTo>
                <a:cubicBezTo>
                  <a:pt x="2429664" y="773148"/>
                  <a:pt x="2465083" y="633933"/>
                  <a:pt x="2430049" y="739035"/>
                </a:cubicBezTo>
                <a:cubicBezTo>
                  <a:pt x="2434224" y="759912"/>
                  <a:pt x="2435099" y="781731"/>
                  <a:pt x="2442575" y="801666"/>
                </a:cubicBezTo>
                <a:cubicBezTo>
                  <a:pt x="2447861" y="815762"/>
                  <a:pt x="2465760" y="824306"/>
                  <a:pt x="2467627" y="839244"/>
                </a:cubicBezTo>
                <a:cubicBezTo>
                  <a:pt x="2475594" y="902981"/>
                  <a:pt x="2450332" y="893815"/>
                  <a:pt x="2430049" y="939452"/>
                </a:cubicBezTo>
                <a:cubicBezTo>
                  <a:pt x="2419324" y="963583"/>
                  <a:pt x="2413348" y="989556"/>
                  <a:pt x="2404997" y="1014608"/>
                </a:cubicBezTo>
                <a:lnTo>
                  <a:pt x="2392471" y="1052186"/>
                </a:lnTo>
                <a:cubicBezTo>
                  <a:pt x="2404997" y="1060537"/>
                  <a:pt x="2424458" y="1063260"/>
                  <a:pt x="2430049" y="1077238"/>
                </a:cubicBezTo>
                <a:cubicBezTo>
                  <a:pt x="2434953" y="1089497"/>
                  <a:pt x="2423428" y="1103006"/>
                  <a:pt x="2417523" y="1114816"/>
                </a:cubicBezTo>
                <a:cubicBezTo>
                  <a:pt x="2403391" y="1143080"/>
                  <a:pt x="2385726" y="1165884"/>
                  <a:pt x="2354893" y="1177446"/>
                </a:cubicBezTo>
                <a:cubicBezTo>
                  <a:pt x="2334958" y="1184921"/>
                  <a:pt x="2313140" y="1185797"/>
                  <a:pt x="2292263" y="1189972"/>
                </a:cubicBezTo>
                <a:cubicBezTo>
                  <a:pt x="2300614" y="1215024"/>
                  <a:pt x="2292263" y="1273480"/>
                  <a:pt x="2317315" y="1265129"/>
                </a:cubicBezTo>
                <a:lnTo>
                  <a:pt x="2392471" y="1240076"/>
                </a:lnTo>
                <a:cubicBezTo>
                  <a:pt x="2413294" y="1260900"/>
                  <a:pt x="2426657" y="1277539"/>
                  <a:pt x="2455101" y="1290181"/>
                </a:cubicBezTo>
                <a:cubicBezTo>
                  <a:pt x="2479232" y="1300906"/>
                  <a:pt x="2530257" y="1315233"/>
                  <a:pt x="2530257" y="1315233"/>
                </a:cubicBezTo>
                <a:cubicBezTo>
                  <a:pt x="2555309" y="1306882"/>
                  <a:pt x="2590765" y="1268209"/>
                  <a:pt x="2605413" y="1290181"/>
                </a:cubicBezTo>
                <a:cubicBezTo>
                  <a:pt x="2667612" y="1383480"/>
                  <a:pt x="2587671" y="1268891"/>
                  <a:pt x="2668043" y="1365337"/>
                </a:cubicBezTo>
                <a:cubicBezTo>
                  <a:pt x="2687241" y="1388374"/>
                  <a:pt x="2694774" y="1421632"/>
                  <a:pt x="2730674" y="1427967"/>
                </a:cubicBezTo>
                <a:cubicBezTo>
                  <a:pt x="2788386" y="1438151"/>
                  <a:pt x="2847583" y="1436318"/>
                  <a:pt x="2906038" y="1440493"/>
                </a:cubicBezTo>
                <a:cubicBezTo>
                  <a:pt x="2918564" y="1444668"/>
                  <a:pt x="2934280" y="1443683"/>
                  <a:pt x="2943616" y="1453019"/>
                </a:cubicBezTo>
                <a:cubicBezTo>
                  <a:pt x="2952952" y="1462355"/>
                  <a:pt x="2950237" y="1478787"/>
                  <a:pt x="2956142" y="1490597"/>
                </a:cubicBezTo>
                <a:cubicBezTo>
                  <a:pt x="2962875" y="1504062"/>
                  <a:pt x="2969864" y="1518262"/>
                  <a:pt x="2981194" y="1528175"/>
                </a:cubicBezTo>
                <a:cubicBezTo>
                  <a:pt x="3003853" y="1548002"/>
                  <a:pt x="3056350" y="1578279"/>
                  <a:pt x="3056350" y="1578279"/>
                </a:cubicBezTo>
                <a:cubicBezTo>
                  <a:pt x="3064701" y="1594980"/>
                  <a:pt x="3072138" y="1612171"/>
                  <a:pt x="3081402" y="1628383"/>
                </a:cubicBezTo>
                <a:cubicBezTo>
                  <a:pt x="3088871" y="1641454"/>
                  <a:pt x="3099722" y="1652496"/>
                  <a:pt x="3106454" y="1665961"/>
                </a:cubicBezTo>
                <a:cubicBezTo>
                  <a:pt x="3158313" y="1769681"/>
                  <a:pt x="3072237" y="1633426"/>
                  <a:pt x="3144032" y="1741118"/>
                </a:cubicBezTo>
                <a:cubicBezTo>
                  <a:pt x="3148207" y="1757819"/>
                  <a:pt x="3149777" y="1775399"/>
                  <a:pt x="3156558" y="1791222"/>
                </a:cubicBezTo>
                <a:cubicBezTo>
                  <a:pt x="3162488" y="1805059"/>
                  <a:pt x="3184562" y="1814038"/>
                  <a:pt x="3181610" y="1828800"/>
                </a:cubicBezTo>
                <a:cubicBezTo>
                  <a:pt x="3178658" y="1843562"/>
                  <a:pt x="3156558" y="1845501"/>
                  <a:pt x="3144032" y="1853852"/>
                </a:cubicBezTo>
                <a:cubicBezTo>
                  <a:pt x="3135681" y="1866378"/>
                  <a:pt x="3121455" y="1876580"/>
                  <a:pt x="3118980" y="1891430"/>
                </a:cubicBezTo>
                <a:cubicBezTo>
                  <a:pt x="3115523" y="1912174"/>
                  <a:pt x="3147834" y="1953500"/>
                  <a:pt x="3156558" y="1966586"/>
                </a:cubicBezTo>
                <a:cubicBezTo>
                  <a:pt x="3148207" y="1979112"/>
                  <a:pt x="3138239" y="1990699"/>
                  <a:pt x="3131506" y="2004164"/>
                </a:cubicBezTo>
                <a:cubicBezTo>
                  <a:pt x="3117190" y="2032797"/>
                  <a:pt x="3113600" y="2075786"/>
                  <a:pt x="3106454" y="2104372"/>
                </a:cubicBezTo>
                <a:cubicBezTo>
                  <a:pt x="3103252" y="2117181"/>
                  <a:pt x="3098103" y="2129424"/>
                  <a:pt x="3093928" y="2141950"/>
                </a:cubicBezTo>
                <a:cubicBezTo>
                  <a:pt x="3089753" y="2171178"/>
                  <a:pt x="3087192" y="2200682"/>
                  <a:pt x="3081402" y="2229633"/>
                </a:cubicBezTo>
                <a:cubicBezTo>
                  <a:pt x="3078813" y="2242580"/>
                  <a:pt x="3078212" y="2257875"/>
                  <a:pt x="3068876" y="2267211"/>
                </a:cubicBezTo>
                <a:cubicBezTo>
                  <a:pt x="3059540" y="2276547"/>
                  <a:pt x="3043824" y="2275562"/>
                  <a:pt x="3031298" y="2279737"/>
                </a:cubicBezTo>
                <a:cubicBezTo>
                  <a:pt x="3028350" y="2291530"/>
                  <a:pt x="3014414" y="2352716"/>
                  <a:pt x="3006246" y="2367419"/>
                </a:cubicBezTo>
                <a:cubicBezTo>
                  <a:pt x="2991624" y="2393739"/>
                  <a:pt x="2972843" y="2417523"/>
                  <a:pt x="2956142" y="2442575"/>
                </a:cubicBezTo>
                <a:lnTo>
                  <a:pt x="2931090" y="2480153"/>
                </a:lnTo>
                <a:cubicBezTo>
                  <a:pt x="2935265" y="2526082"/>
                  <a:pt x="2937896" y="2572178"/>
                  <a:pt x="2943616" y="2617940"/>
                </a:cubicBezTo>
                <a:cubicBezTo>
                  <a:pt x="2946257" y="2639066"/>
                  <a:pt x="2956142" y="2659280"/>
                  <a:pt x="2956142" y="2680570"/>
                </a:cubicBezTo>
                <a:cubicBezTo>
                  <a:pt x="2956142" y="2705968"/>
                  <a:pt x="2947791" y="2730674"/>
                  <a:pt x="2943616" y="2755726"/>
                </a:cubicBezTo>
                <a:cubicBezTo>
                  <a:pt x="2931090" y="2751551"/>
                  <a:pt x="2916782" y="2735526"/>
                  <a:pt x="2906038" y="2743200"/>
                </a:cubicBezTo>
                <a:cubicBezTo>
                  <a:pt x="2881537" y="2760700"/>
                  <a:pt x="2880986" y="2801655"/>
                  <a:pt x="2855934" y="2818356"/>
                </a:cubicBezTo>
                <a:cubicBezTo>
                  <a:pt x="2800986" y="2854988"/>
                  <a:pt x="2827389" y="2831364"/>
                  <a:pt x="2780778" y="2893512"/>
                </a:cubicBezTo>
                <a:cubicBezTo>
                  <a:pt x="2772427" y="2918564"/>
                  <a:pt x="2760905" y="2942774"/>
                  <a:pt x="2755726" y="2968668"/>
                </a:cubicBezTo>
                <a:cubicBezTo>
                  <a:pt x="2750962" y="2992489"/>
                  <a:pt x="2743513" y="3043199"/>
                  <a:pt x="2730674" y="3068876"/>
                </a:cubicBezTo>
                <a:cubicBezTo>
                  <a:pt x="2723941" y="3082341"/>
                  <a:pt x="2713972" y="3093929"/>
                  <a:pt x="2705621" y="3106455"/>
                </a:cubicBezTo>
                <a:cubicBezTo>
                  <a:pt x="2701446" y="3135682"/>
                  <a:pt x="2697949" y="3165015"/>
                  <a:pt x="2693095" y="3194137"/>
                </a:cubicBezTo>
                <a:cubicBezTo>
                  <a:pt x="2687929" y="3225133"/>
                  <a:pt x="2677051" y="3275342"/>
                  <a:pt x="2668043" y="3306871"/>
                </a:cubicBezTo>
                <a:cubicBezTo>
                  <a:pt x="2664416" y="3319567"/>
                  <a:pt x="2664853" y="3335113"/>
                  <a:pt x="2655517" y="3344449"/>
                </a:cubicBezTo>
                <a:cubicBezTo>
                  <a:pt x="2646181" y="3353785"/>
                  <a:pt x="2630465" y="3352800"/>
                  <a:pt x="2617939" y="3356975"/>
                </a:cubicBezTo>
                <a:cubicBezTo>
                  <a:pt x="2597062" y="3352800"/>
                  <a:pt x="2575963" y="3349613"/>
                  <a:pt x="2555309" y="3344449"/>
                </a:cubicBezTo>
                <a:cubicBezTo>
                  <a:pt x="2542500" y="3341247"/>
                  <a:pt x="2530755" y="3329752"/>
                  <a:pt x="2517731" y="3331923"/>
                </a:cubicBezTo>
                <a:cubicBezTo>
                  <a:pt x="2502881" y="3334398"/>
                  <a:pt x="2492679" y="3348624"/>
                  <a:pt x="2480153" y="3356975"/>
                </a:cubicBezTo>
                <a:cubicBezTo>
                  <a:pt x="2472414" y="3368583"/>
                  <a:pt x="2447775" y="3422205"/>
                  <a:pt x="2417523" y="3407079"/>
                </a:cubicBezTo>
                <a:cubicBezTo>
                  <a:pt x="2405713" y="3401174"/>
                  <a:pt x="2414333" y="3378837"/>
                  <a:pt x="2404997" y="3369501"/>
                </a:cubicBezTo>
                <a:cubicBezTo>
                  <a:pt x="2395661" y="3360165"/>
                  <a:pt x="2379945" y="3361150"/>
                  <a:pt x="2367419" y="3356975"/>
                </a:cubicBezTo>
                <a:cubicBezTo>
                  <a:pt x="2354893" y="3365326"/>
                  <a:pt x="2340486" y="3371382"/>
                  <a:pt x="2329841" y="3382027"/>
                </a:cubicBezTo>
                <a:cubicBezTo>
                  <a:pt x="2319196" y="3392672"/>
                  <a:pt x="2317555" y="3411626"/>
                  <a:pt x="2304789" y="3419605"/>
                </a:cubicBezTo>
                <a:cubicBezTo>
                  <a:pt x="2282395" y="3433601"/>
                  <a:pt x="2254684" y="3436306"/>
                  <a:pt x="2229632" y="3444657"/>
                </a:cubicBezTo>
                <a:lnTo>
                  <a:pt x="2192054" y="3457183"/>
                </a:lnTo>
                <a:cubicBezTo>
                  <a:pt x="2162827" y="3453008"/>
                  <a:pt x="2131784" y="3455622"/>
                  <a:pt x="2104372" y="3444657"/>
                </a:cubicBezTo>
                <a:cubicBezTo>
                  <a:pt x="2087925" y="3438078"/>
                  <a:pt x="2080403" y="3418420"/>
                  <a:pt x="2066794" y="3407079"/>
                </a:cubicBezTo>
                <a:cubicBezTo>
                  <a:pt x="2055229" y="3397441"/>
                  <a:pt x="2041742" y="3390378"/>
                  <a:pt x="2029216" y="3382027"/>
                </a:cubicBezTo>
                <a:cubicBezTo>
                  <a:pt x="1925877" y="3450920"/>
                  <a:pt x="1945187" y="3401860"/>
                  <a:pt x="1979112" y="3469709"/>
                </a:cubicBezTo>
                <a:cubicBezTo>
                  <a:pt x="2011634" y="3534753"/>
                  <a:pt x="1967757" y="3483405"/>
                  <a:pt x="2016690" y="3532340"/>
                </a:cubicBezTo>
                <a:cubicBezTo>
                  <a:pt x="2004164" y="3540691"/>
                  <a:pt x="1992869" y="3551278"/>
                  <a:pt x="1979112" y="3557392"/>
                </a:cubicBezTo>
                <a:cubicBezTo>
                  <a:pt x="1954981" y="3568117"/>
                  <a:pt x="1903956" y="3582444"/>
                  <a:pt x="1903956" y="3582444"/>
                </a:cubicBezTo>
                <a:cubicBezTo>
                  <a:pt x="1860228" y="3648037"/>
                  <a:pt x="1898316" y="3611129"/>
                  <a:pt x="1791221" y="3632548"/>
                </a:cubicBezTo>
                <a:cubicBezTo>
                  <a:pt x="1778274" y="3635137"/>
                  <a:pt x="1766452" y="3641872"/>
                  <a:pt x="1753643" y="3645074"/>
                </a:cubicBezTo>
                <a:cubicBezTo>
                  <a:pt x="1732989" y="3650238"/>
                  <a:pt x="1711667" y="3652436"/>
                  <a:pt x="1691013" y="3657600"/>
                </a:cubicBezTo>
                <a:cubicBezTo>
                  <a:pt x="1678204" y="3660802"/>
                  <a:pt x="1666382" y="3667537"/>
                  <a:pt x="1653435" y="3670126"/>
                </a:cubicBezTo>
                <a:cubicBezTo>
                  <a:pt x="1598054" y="3681202"/>
                  <a:pt x="1490183" y="3690209"/>
                  <a:pt x="1440493" y="3695178"/>
                </a:cubicBezTo>
                <a:cubicBezTo>
                  <a:pt x="1423792" y="3699353"/>
                  <a:pt x="1406878" y="3702757"/>
                  <a:pt x="1390389" y="3707704"/>
                </a:cubicBezTo>
                <a:cubicBezTo>
                  <a:pt x="1365095" y="3715292"/>
                  <a:pt x="1315232" y="3732756"/>
                  <a:pt x="1315232" y="3732756"/>
                </a:cubicBezTo>
                <a:cubicBezTo>
                  <a:pt x="1277654" y="3728581"/>
                  <a:pt x="1239178" y="3729400"/>
                  <a:pt x="1202498" y="3720230"/>
                </a:cubicBezTo>
                <a:cubicBezTo>
                  <a:pt x="1187893" y="3716579"/>
                  <a:pt x="1178385" y="3701911"/>
                  <a:pt x="1164920" y="3695178"/>
                </a:cubicBezTo>
                <a:cubicBezTo>
                  <a:pt x="1153110" y="3689273"/>
                  <a:pt x="1139152" y="3688557"/>
                  <a:pt x="1127342" y="3682652"/>
                </a:cubicBezTo>
                <a:cubicBezTo>
                  <a:pt x="1030214" y="3634088"/>
                  <a:pt x="1146639" y="3676558"/>
                  <a:pt x="1052186" y="3645074"/>
                </a:cubicBezTo>
                <a:cubicBezTo>
                  <a:pt x="1043835" y="3632548"/>
                  <a:pt x="1024659" y="3622346"/>
                  <a:pt x="1027134" y="3607496"/>
                </a:cubicBezTo>
                <a:cubicBezTo>
                  <a:pt x="1030046" y="3590023"/>
                  <a:pt x="1053371" y="3583527"/>
                  <a:pt x="1064712" y="3569918"/>
                </a:cubicBezTo>
                <a:cubicBezTo>
                  <a:pt x="1074350" y="3558353"/>
                  <a:pt x="1081413" y="3544866"/>
                  <a:pt x="1089764" y="3532340"/>
                </a:cubicBezTo>
                <a:cubicBezTo>
                  <a:pt x="1081173" y="3506566"/>
                  <a:pt x="1073780" y="3465713"/>
                  <a:pt x="1039660" y="3457183"/>
                </a:cubicBezTo>
                <a:cubicBezTo>
                  <a:pt x="1019006" y="3452019"/>
                  <a:pt x="997907" y="3465534"/>
                  <a:pt x="977030" y="3469709"/>
                </a:cubicBezTo>
                <a:cubicBezTo>
                  <a:pt x="972855" y="3482235"/>
                  <a:pt x="959600" y="3495028"/>
                  <a:pt x="964504" y="3507287"/>
                </a:cubicBezTo>
                <a:cubicBezTo>
                  <a:pt x="970095" y="3521265"/>
                  <a:pt x="991437" y="3521695"/>
                  <a:pt x="1002082" y="3532340"/>
                </a:cubicBezTo>
                <a:cubicBezTo>
                  <a:pt x="1012727" y="3542985"/>
                  <a:pt x="1018783" y="3557392"/>
                  <a:pt x="1027134" y="3569918"/>
                </a:cubicBezTo>
                <a:cubicBezTo>
                  <a:pt x="1018783" y="3582444"/>
                  <a:pt x="1016557" y="3603360"/>
                  <a:pt x="1002082" y="3607496"/>
                </a:cubicBezTo>
                <a:cubicBezTo>
                  <a:pt x="981611" y="3613345"/>
                  <a:pt x="957937" y="3605533"/>
                  <a:pt x="939452" y="3594970"/>
                </a:cubicBezTo>
                <a:cubicBezTo>
                  <a:pt x="926381" y="3587501"/>
                  <a:pt x="923805" y="3569147"/>
                  <a:pt x="914400" y="3557392"/>
                </a:cubicBezTo>
                <a:cubicBezTo>
                  <a:pt x="907022" y="3548170"/>
                  <a:pt x="899474" y="3538416"/>
                  <a:pt x="889347" y="3532340"/>
                </a:cubicBezTo>
                <a:cubicBezTo>
                  <a:pt x="878025" y="3525547"/>
                  <a:pt x="864295" y="3523989"/>
                  <a:pt x="851769" y="3519813"/>
                </a:cubicBezTo>
                <a:cubicBezTo>
                  <a:pt x="824440" y="3437825"/>
                  <a:pt x="862397" y="3518295"/>
                  <a:pt x="801665" y="3469709"/>
                </a:cubicBezTo>
                <a:cubicBezTo>
                  <a:pt x="720725" y="3404957"/>
                  <a:pt x="833488" y="3451089"/>
                  <a:pt x="739035" y="3419605"/>
                </a:cubicBezTo>
                <a:cubicBezTo>
                  <a:pt x="734860" y="3407079"/>
                  <a:pt x="734962" y="3392170"/>
                  <a:pt x="726509" y="3382027"/>
                </a:cubicBezTo>
                <a:cubicBezTo>
                  <a:pt x="713144" y="3365989"/>
                  <a:pt x="693393" y="3356583"/>
                  <a:pt x="676405" y="3344449"/>
                </a:cubicBezTo>
                <a:cubicBezTo>
                  <a:pt x="664155" y="3335699"/>
                  <a:pt x="652292" y="3326130"/>
                  <a:pt x="638827" y="3319397"/>
                </a:cubicBezTo>
                <a:cubicBezTo>
                  <a:pt x="587662" y="3293814"/>
                  <a:pt x="484519" y="3297144"/>
                  <a:pt x="450937" y="3294345"/>
                </a:cubicBezTo>
                <a:cubicBezTo>
                  <a:pt x="438411" y="3285994"/>
                  <a:pt x="422763" y="3281049"/>
                  <a:pt x="413358" y="3269293"/>
                </a:cubicBezTo>
                <a:cubicBezTo>
                  <a:pt x="373014" y="3218865"/>
                  <a:pt x="434445" y="3241069"/>
                  <a:pt x="375780" y="3194137"/>
                </a:cubicBezTo>
                <a:cubicBezTo>
                  <a:pt x="359550" y="3181153"/>
                  <a:pt x="263815" y="3169213"/>
                  <a:pt x="263046" y="3169085"/>
                </a:cubicBezTo>
                <a:cubicBezTo>
                  <a:pt x="250520" y="3156559"/>
                  <a:pt x="239077" y="3142848"/>
                  <a:pt x="225468" y="3131507"/>
                </a:cubicBezTo>
                <a:cubicBezTo>
                  <a:pt x="213903" y="3121869"/>
                  <a:pt x="195869" y="3119221"/>
                  <a:pt x="187890" y="3106455"/>
                </a:cubicBezTo>
                <a:cubicBezTo>
                  <a:pt x="173894" y="3084061"/>
                  <a:pt x="162838" y="3031298"/>
                  <a:pt x="162838" y="3031298"/>
                </a:cubicBezTo>
                <a:cubicBezTo>
                  <a:pt x="158663" y="3002071"/>
                  <a:pt x="166163" y="2968524"/>
                  <a:pt x="150312" y="2943616"/>
                </a:cubicBezTo>
                <a:cubicBezTo>
                  <a:pt x="134147" y="2918214"/>
                  <a:pt x="75156" y="2893512"/>
                  <a:pt x="75156" y="2893512"/>
                </a:cubicBezTo>
                <a:lnTo>
                  <a:pt x="25052" y="2818356"/>
                </a:lnTo>
                <a:lnTo>
                  <a:pt x="0" y="2780778"/>
                </a:lnTo>
                <a:cubicBezTo>
                  <a:pt x="12526" y="2772427"/>
                  <a:pt x="27665" y="2767056"/>
                  <a:pt x="37578" y="2755726"/>
                </a:cubicBezTo>
                <a:cubicBezTo>
                  <a:pt x="72847" y="2715418"/>
                  <a:pt x="89841" y="2676253"/>
                  <a:pt x="112734" y="2630466"/>
                </a:cubicBezTo>
                <a:cubicBezTo>
                  <a:pt x="108559" y="2617940"/>
                  <a:pt x="108314" y="2603310"/>
                  <a:pt x="100208" y="2592887"/>
                </a:cubicBezTo>
                <a:cubicBezTo>
                  <a:pt x="78457" y="2564921"/>
                  <a:pt x="25052" y="2517731"/>
                  <a:pt x="25052" y="2517731"/>
                </a:cubicBezTo>
                <a:cubicBezTo>
                  <a:pt x="20877" y="2505205"/>
                  <a:pt x="12526" y="2493357"/>
                  <a:pt x="12526" y="2480153"/>
                </a:cubicBezTo>
                <a:cubicBezTo>
                  <a:pt x="12526" y="2423380"/>
                  <a:pt x="30189" y="2431400"/>
                  <a:pt x="62630" y="2392471"/>
                </a:cubicBezTo>
                <a:cubicBezTo>
                  <a:pt x="89610" y="2360095"/>
                  <a:pt x="87654" y="2354977"/>
                  <a:pt x="100208" y="2317315"/>
                </a:cubicBezTo>
                <a:cubicBezTo>
                  <a:pt x="87682" y="2304789"/>
                  <a:pt x="76239" y="2291078"/>
                  <a:pt x="62630" y="2279737"/>
                </a:cubicBezTo>
                <a:cubicBezTo>
                  <a:pt x="51065" y="2270099"/>
                  <a:pt x="28318" y="2269381"/>
                  <a:pt x="25052" y="2254685"/>
                </a:cubicBezTo>
                <a:cubicBezTo>
                  <a:pt x="18647" y="2225864"/>
                  <a:pt x="28242" y="2195012"/>
                  <a:pt x="37578" y="2167003"/>
                </a:cubicBezTo>
                <a:cubicBezTo>
                  <a:pt x="41313" y="2155799"/>
                  <a:pt x="54279" y="2150301"/>
                  <a:pt x="62630" y="2141950"/>
                </a:cubicBezTo>
                <a:cubicBezTo>
                  <a:pt x="66805" y="2129424"/>
                  <a:pt x="69251" y="2116182"/>
                  <a:pt x="75156" y="2104372"/>
                </a:cubicBezTo>
                <a:cubicBezTo>
                  <a:pt x="89652" y="2075379"/>
                  <a:pt x="113546" y="2049993"/>
                  <a:pt x="137786" y="2029216"/>
                </a:cubicBezTo>
                <a:cubicBezTo>
                  <a:pt x="153637" y="2015630"/>
                  <a:pt x="171189" y="2004164"/>
                  <a:pt x="187890" y="1991638"/>
                </a:cubicBezTo>
                <a:cubicBezTo>
                  <a:pt x="195258" y="1969533"/>
                  <a:pt x="205515" y="1920091"/>
                  <a:pt x="237994" y="1916482"/>
                </a:cubicBezTo>
                <a:cubicBezTo>
                  <a:pt x="264240" y="1913566"/>
                  <a:pt x="313150" y="1941534"/>
                  <a:pt x="313150" y="1941534"/>
                </a:cubicBezTo>
                <a:cubicBezTo>
                  <a:pt x="340853" y="1969237"/>
                  <a:pt x="353428" y="1986725"/>
                  <a:pt x="388306" y="2004164"/>
                </a:cubicBezTo>
                <a:cubicBezTo>
                  <a:pt x="400116" y="2010069"/>
                  <a:pt x="413146" y="2013216"/>
                  <a:pt x="425884" y="2016690"/>
                </a:cubicBezTo>
                <a:cubicBezTo>
                  <a:pt x="459102" y="2025749"/>
                  <a:pt x="526093" y="2041742"/>
                  <a:pt x="526093" y="2041742"/>
                </a:cubicBezTo>
                <a:cubicBezTo>
                  <a:pt x="538619" y="2029216"/>
                  <a:pt x="558069" y="2020969"/>
                  <a:pt x="563671" y="2004164"/>
                </a:cubicBezTo>
                <a:cubicBezTo>
                  <a:pt x="574672" y="1971162"/>
                  <a:pt x="529879" y="1952408"/>
                  <a:pt x="513567" y="1941534"/>
                </a:cubicBezTo>
                <a:cubicBezTo>
                  <a:pt x="496866" y="1949885"/>
                  <a:pt x="479000" y="1956228"/>
                  <a:pt x="463463" y="1966586"/>
                </a:cubicBezTo>
                <a:cubicBezTo>
                  <a:pt x="453637" y="1973137"/>
                  <a:pt x="449991" y="1993954"/>
                  <a:pt x="438410" y="1991638"/>
                </a:cubicBezTo>
                <a:cubicBezTo>
                  <a:pt x="421040" y="1988164"/>
                  <a:pt x="414815" y="1964936"/>
                  <a:pt x="400832" y="1954060"/>
                </a:cubicBezTo>
                <a:cubicBezTo>
                  <a:pt x="377066" y="1935575"/>
                  <a:pt x="325676" y="1903956"/>
                  <a:pt x="325676" y="1903956"/>
                </a:cubicBezTo>
                <a:cubicBezTo>
                  <a:pt x="317325" y="1891430"/>
                  <a:pt x="302753" y="1881281"/>
                  <a:pt x="300624" y="1866378"/>
                </a:cubicBezTo>
                <a:cubicBezTo>
                  <a:pt x="297031" y="1841224"/>
                  <a:pt x="320890" y="1796008"/>
                  <a:pt x="338202" y="1778696"/>
                </a:cubicBezTo>
                <a:cubicBezTo>
                  <a:pt x="348847" y="1768051"/>
                  <a:pt x="362023" y="1759758"/>
                  <a:pt x="375780" y="1753644"/>
                </a:cubicBezTo>
                <a:cubicBezTo>
                  <a:pt x="399911" y="1742919"/>
                  <a:pt x="450937" y="1728592"/>
                  <a:pt x="450937" y="1728592"/>
                </a:cubicBezTo>
                <a:cubicBezTo>
                  <a:pt x="463463" y="1736943"/>
                  <a:pt x="475050" y="1746911"/>
                  <a:pt x="488515" y="1753644"/>
                </a:cubicBezTo>
                <a:cubicBezTo>
                  <a:pt x="500325" y="1759549"/>
                  <a:pt x="516757" y="1756834"/>
                  <a:pt x="526093" y="1766170"/>
                </a:cubicBezTo>
                <a:cubicBezTo>
                  <a:pt x="535429" y="1775506"/>
                  <a:pt x="534444" y="1791222"/>
                  <a:pt x="538619" y="1803748"/>
                </a:cubicBezTo>
                <a:cubicBezTo>
                  <a:pt x="542794" y="1782871"/>
                  <a:pt x="545981" y="1761772"/>
                  <a:pt x="551145" y="1741118"/>
                </a:cubicBezTo>
                <a:cubicBezTo>
                  <a:pt x="557267" y="1716630"/>
                  <a:pt x="563403" y="1691147"/>
                  <a:pt x="588723" y="1678487"/>
                </a:cubicBezTo>
                <a:cubicBezTo>
                  <a:pt x="612342" y="1666677"/>
                  <a:pt x="663879" y="1653435"/>
                  <a:pt x="663879" y="1653435"/>
                </a:cubicBezTo>
                <a:cubicBezTo>
                  <a:pt x="635376" y="1567927"/>
                  <a:pt x="670814" y="1670772"/>
                  <a:pt x="613775" y="1528175"/>
                </a:cubicBezTo>
                <a:cubicBezTo>
                  <a:pt x="576913" y="1436021"/>
                  <a:pt x="633219" y="1554537"/>
                  <a:pt x="576197" y="1440493"/>
                </a:cubicBezTo>
                <a:cubicBezTo>
                  <a:pt x="584548" y="1427967"/>
                  <a:pt x="590604" y="1413560"/>
                  <a:pt x="601249" y="1402915"/>
                </a:cubicBezTo>
                <a:cubicBezTo>
                  <a:pt x="611894" y="1392270"/>
                  <a:pt x="637329" y="1392843"/>
                  <a:pt x="638827" y="1377863"/>
                </a:cubicBezTo>
                <a:cubicBezTo>
                  <a:pt x="642253" y="1343603"/>
                  <a:pt x="613775" y="1277655"/>
                  <a:pt x="613775" y="1277655"/>
                </a:cubicBezTo>
                <a:cubicBezTo>
                  <a:pt x="629253" y="1231219"/>
                  <a:pt x="620396" y="1251886"/>
                  <a:pt x="638827" y="1215024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5031296" y="1728592"/>
            <a:ext cx="3581400" cy="3657600"/>
          </a:xfrm>
          <a:prstGeom prst="ellips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8204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 animBg="1"/>
      <p:bldP spid="14" grpId="1" animBg="1"/>
      <p:bldP spid="5" grpId="0" animBg="1"/>
      <p:bldP spid="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</TotalTime>
  <Words>921</Words>
  <PresentationFormat>Trình chiếu Trên màn hình (4:3)</PresentationFormat>
  <Paragraphs>176</Paragraphs>
  <Slides>32</Slides>
  <Notes>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32</vt:i4>
      </vt:variant>
    </vt:vector>
  </HeadingPairs>
  <TitlesOfParts>
    <vt:vector size="40" baseType="lpstr">
      <vt:lpstr>.VnBodoniH</vt:lpstr>
      <vt:lpstr>.VnTime</vt:lpstr>
      <vt:lpstr>Arial</vt:lpstr>
      <vt:lpstr>Calibri</vt:lpstr>
      <vt:lpstr>Times New Roman</vt:lpstr>
      <vt:lpstr>VNI-Times</vt:lpstr>
      <vt:lpstr>Wingdings</vt:lpstr>
      <vt:lpstr>Office Theme</vt:lpstr>
      <vt:lpstr>Trò chơi “Nhìn hình đoán tên”: Em hãy cho biết những hình ảnh trên nói về chủ đề gì? Em có hiểu biết gì về chủ đề ấy?</vt:lpstr>
      <vt:lpstr>Bản trình bày PowerPoint</vt:lpstr>
      <vt:lpstr>1. Lịch sử khám phá và nghiên cứu châu nam Cực</vt:lpstr>
      <vt:lpstr>1. Lịch sử khám phá và nghiên cứu châu nam Cực</vt:lpstr>
      <vt:lpstr>Một số hình ảnh hoạt động nghiên cứu, làm việc tại châu Nam Cực</vt:lpstr>
      <vt:lpstr>Bản trình bày PowerPoint</vt:lpstr>
      <vt:lpstr>Bản trình bày PowerPoint</vt:lpstr>
      <vt:lpstr>Bản trình bày PowerPoint</vt:lpstr>
      <vt:lpstr>Bản trình bày PowerPoint</vt:lpstr>
      <vt:lpstr>2. Vị trí địa lý</vt:lpstr>
      <vt:lpstr>3. Đặc điểm tự nhiên và tài nguyên thiên nhiên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a. Đặc điểm tự nhiên </vt:lpstr>
      <vt:lpstr>b. Tài nguyên thiên nhiên</vt:lpstr>
      <vt:lpstr>Bản trình bày PowerPoint</vt:lpstr>
      <vt:lpstr>b. Tài nguyên thiên nhiên</vt:lpstr>
      <vt:lpstr>4. Kịch bản về sự thay đổi thiên nhiên châu nam Cực khi có biến đổi khí hậu toàn cầu</vt:lpstr>
      <vt:lpstr>Bản trình bày PowerPoint</vt:lpstr>
      <vt:lpstr>4. Kịch bản về sự thay đổi thiên nhiên châu nam Cực khi có biến đổi khí hậu toàn cầu</vt:lpstr>
      <vt:lpstr>HÀNH TRÌNH KHÁM PHÁ  CHÂU NAM CỰC</vt:lpstr>
      <vt:lpstr>Bản trình bày PowerPoint</vt:lpstr>
      <vt:lpstr>Bản trình bày PowerPoint</vt:lpstr>
      <vt:lpstr>Dặn dò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2016-02-25T03:13:22Z</dcterms:created>
  <dcterms:modified xsi:type="dcterms:W3CDTF">2022-07-29T03:34:41Z</dcterms:modified>
</cp:coreProperties>
</file>