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90" r:id="rId34"/>
    <p:sldId id="291" r:id="rId35"/>
    <p:sldId id="292" r:id="rId36"/>
    <p:sldId id="293" r:id="rId37"/>
    <p:sldId id="294" r:id="rId38"/>
    <p:sldId id="295"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26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4DC0A8B-BE56-4616-95AA-FD6B9C7BAB96}" type="datetimeFigureOut">
              <a:rPr lang="en-US" smtClean="0"/>
              <a:t>5/8/2022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5BFE48-48F9-4054-879E-464F31C450F9}" type="slidenum">
              <a:rPr lang="en-US" smtClean="0"/>
              <a:t>‹#›</a:t>
            </a:fld>
            <a:endParaRPr lang="en-US"/>
          </a:p>
        </p:txBody>
      </p:sp>
    </p:spTree>
    <p:extLst>
      <p:ext uri="{BB962C8B-B14F-4D97-AF65-F5344CB8AC3E}">
        <p14:creationId xmlns:p14="http://schemas.microsoft.com/office/powerpoint/2010/main" val="38467005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DC0A8B-BE56-4616-95AA-FD6B9C7BAB96}" type="datetimeFigureOut">
              <a:rPr lang="en-US" smtClean="0"/>
              <a:t>5/8/2022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5BFE48-48F9-4054-879E-464F31C450F9}" type="slidenum">
              <a:rPr lang="en-US" smtClean="0"/>
              <a:t>‹#›</a:t>
            </a:fld>
            <a:endParaRPr lang="en-US"/>
          </a:p>
        </p:txBody>
      </p:sp>
    </p:spTree>
    <p:extLst>
      <p:ext uri="{BB962C8B-B14F-4D97-AF65-F5344CB8AC3E}">
        <p14:creationId xmlns:p14="http://schemas.microsoft.com/office/powerpoint/2010/main" val="40543771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DC0A8B-BE56-4616-95AA-FD6B9C7BAB96}" type="datetimeFigureOut">
              <a:rPr lang="en-US" smtClean="0"/>
              <a:t>5/8/2022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5BFE48-48F9-4054-879E-464F31C450F9}" type="slidenum">
              <a:rPr lang="en-US" smtClean="0"/>
              <a:t>‹#›</a:t>
            </a:fld>
            <a:endParaRPr lang="en-US"/>
          </a:p>
        </p:txBody>
      </p:sp>
    </p:spTree>
    <p:extLst>
      <p:ext uri="{BB962C8B-B14F-4D97-AF65-F5344CB8AC3E}">
        <p14:creationId xmlns:p14="http://schemas.microsoft.com/office/powerpoint/2010/main" val="5746557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DC0A8B-BE56-4616-95AA-FD6B9C7BAB96}" type="datetimeFigureOut">
              <a:rPr lang="en-US" smtClean="0"/>
              <a:t>5/8/2022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5BFE48-48F9-4054-879E-464F31C450F9}" type="slidenum">
              <a:rPr lang="en-US" smtClean="0"/>
              <a:t>‹#›</a:t>
            </a:fld>
            <a:endParaRPr lang="en-US"/>
          </a:p>
        </p:txBody>
      </p:sp>
    </p:spTree>
    <p:extLst>
      <p:ext uri="{BB962C8B-B14F-4D97-AF65-F5344CB8AC3E}">
        <p14:creationId xmlns:p14="http://schemas.microsoft.com/office/powerpoint/2010/main" val="31825373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4DC0A8B-BE56-4616-95AA-FD6B9C7BAB96}" type="datetimeFigureOut">
              <a:rPr lang="en-US" smtClean="0"/>
              <a:t>5/8/2022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5BFE48-48F9-4054-879E-464F31C450F9}" type="slidenum">
              <a:rPr lang="en-US" smtClean="0"/>
              <a:t>‹#›</a:t>
            </a:fld>
            <a:endParaRPr lang="en-US"/>
          </a:p>
        </p:txBody>
      </p:sp>
    </p:spTree>
    <p:extLst>
      <p:ext uri="{BB962C8B-B14F-4D97-AF65-F5344CB8AC3E}">
        <p14:creationId xmlns:p14="http://schemas.microsoft.com/office/powerpoint/2010/main" val="34630777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4DC0A8B-BE56-4616-95AA-FD6B9C7BAB96}" type="datetimeFigureOut">
              <a:rPr lang="en-US" smtClean="0"/>
              <a:t>5/8/2022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5BFE48-48F9-4054-879E-464F31C450F9}" type="slidenum">
              <a:rPr lang="en-US" smtClean="0"/>
              <a:t>‹#›</a:t>
            </a:fld>
            <a:endParaRPr lang="en-US"/>
          </a:p>
        </p:txBody>
      </p:sp>
    </p:spTree>
    <p:extLst>
      <p:ext uri="{BB962C8B-B14F-4D97-AF65-F5344CB8AC3E}">
        <p14:creationId xmlns:p14="http://schemas.microsoft.com/office/powerpoint/2010/main" val="14654936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4DC0A8B-BE56-4616-95AA-FD6B9C7BAB96}" type="datetimeFigureOut">
              <a:rPr lang="en-US" smtClean="0"/>
              <a:t>5/8/2022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25BFE48-48F9-4054-879E-464F31C450F9}" type="slidenum">
              <a:rPr lang="en-US" smtClean="0"/>
              <a:t>‹#›</a:t>
            </a:fld>
            <a:endParaRPr lang="en-US"/>
          </a:p>
        </p:txBody>
      </p:sp>
    </p:spTree>
    <p:extLst>
      <p:ext uri="{BB962C8B-B14F-4D97-AF65-F5344CB8AC3E}">
        <p14:creationId xmlns:p14="http://schemas.microsoft.com/office/powerpoint/2010/main" val="12722202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4DC0A8B-BE56-4616-95AA-FD6B9C7BAB96}" type="datetimeFigureOut">
              <a:rPr lang="en-US" smtClean="0"/>
              <a:t>5/8/2022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25BFE48-48F9-4054-879E-464F31C450F9}" type="slidenum">
              <a:rPr lang="en-US" smtClean="0"/>
              <a:t>‹#›</a:t>
            </a:fld>
            <a:endParaRPr lang="en-US"/>
          </a:p>
        </p:txBody>
      </p:sp>
    </p:spTree>
    <p:extLst>
      <p:ext uri="{BB962C8B-B14F-4D97-AF65-F5344CB8AC3E}">
        <p14:creationId xmlns:p14="http://schemas.microsoft.com/office/powerpoint/2010/main" val="13326541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DC0A8B-BE56-4616-95AA-FD6B9C7BAB96}" type="datetimeFigureOut">
              <a:rPr lang="en-US" smtClean="0"/>
              <a:t>5/8/2022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25BFE48-48F9-4054-879E-464F31C450F9}" type="slidenum">
              <a:rPr lang="en-US" smtClean="0"/>
              <a:t>‹#›</a:t>
            </a:fld>
            <a:endParaRPr lang="en-US"/>
          </a:p>
        </p:txBody>
      </p:sp>
    </p:spTree>
    <p:extLst>
      <p:ext uri="{BB962C8B-B14F-4D97-AF65-F5344CB8AC3E}">
        <p14:creationId xmlns:p14="http://schemas.microsoft.com/office/powerpoint/2010/main" val="17438030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DC0A8B-BE56-4616-95AA-FD6B9C7BAB96}" type="datetimeFigureOut">
              <a:rPr lang="en-US" smtClean="0"/>
              <a:t>5/8/2022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5BFE48-48F9-4054-879E-464F31C450F9}" type="slidenum">
              <a:rPr lang="en-US" smtClean="0"/>
              <a:t>‹#›</a:t>
            </a:fld>
            <a:endParaRPr lang="en-US"/>
          </a:p>
        </p:txBody>
      </p:sp>
    </p:spTree>
    <p:extLst>
      <p:ext uri="{BB962C8B-B14F-4D97-AF65-F5344CB8AC3E}">
        <p14:creationId xmlns:p14="http://schemas.microsoft.com/office/powerpoint/2010/main" val="41636641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DC0A8B-BE56-4616-95AA-FD6B9C7BAB96}" type="datetimeFigureOut">
              <a:rPr lang="en-US" smtClean="0"/>
              <a:t>5/8/2022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25BFE48-48F9-4054-879E-464F31C450F9}" type="slidenum">
              <a:rPr lang="en-US" smtClean="0"/>
              <a:t>‹#›</a:t>
            </a:fld>
            <a:endParaRPr lang="en-US"/>
          </a:p>
        </p:txBody>
      </p:sp>
    </p:spTree>
    <p:extLst>
      <p:ext uri="{BB962C8B-B14F-4D97-AF65-F5344CB8AC3E}">
        <p14:creationId xmlns:p14="http://schemas.microsoft.com/office/powerpoint/2010/main" val="24503067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DC0A8B-BE56-4616-95AA-FD6B9C7BAB96}" type="datetimeFigureOut">
              <a:rPr lang="en-US" smtClean="0"/>
              <a:t>5/8/2022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5BFE48-48F9-4054-879E-464F31C450F9}" type="slidenum">
              <a:rPr lang="en-US" smtClean="0"/>
              <a:t>‹#›</a:t>
            </a:fld>
            <a:endParaRPr lang="en-US"/>
          </a:p>
        </p:txBody>
      </p:sp>
    </p:spTree>
    <p:extLst>
      <p:ext uri="{BB962C8B-B14F-4D97-AF65-F5344CB8AC3E}">
        <p14:creationId xmlns:p14="http://schemas.microsoft.com/office/powerpoint/2010/main" val="997047320"/>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152400"/>
            <a:ext cx="8686800" cy="6001643"/>
          </a:xfrm>
          <a:prstGeom prst="rect">
            <a:avLst/>
          </a:prstGeom>
          <a:noFill/>
        </p:spPr>
        <p:txBody>
          <a:bodyPr wrap="square" rtlCol="0">
            <a:spAutoFit/>
          </a:bodyPr>
          <a:lstStyle/>
          <a:p>
            <a:r>
              <a:rPr lang="en-US" sz="2400" b="1" dirty="0"/>
              <a:t>Question 1: </a:t>
            </a:r>
            <a:r>
              <a:rPr lang="vi-VN" sz="2400" dirty="0"/>
              <a:t>Jet lag causes problems with our _____ clock.</a:t>
            </a:r>
            <a:endParaRPr lang="en-US" sz="2400" dirty="0"/>
          </a:p>
          <a:p>
            <a:r>
              <a:rPr lang="vi-VN" sz="2400" b="1" dirty="0"/>
              <a:t>A.</a:t>
            </a:r>
            <a:r>
              <a:rPr lang="vi-VN" sz="2400" dirty="0"/>
              <a:t> biological 	</a:t>
            </a:r>
            <a:r>
              <a:rPr lang="vi-VN" sz="2400" b="1" dirty="0"/>
              <a:t>B.</a:t>
            </a:r>
            <a:r>
              <a:rPr lang="vi-VN" sz="2400" dirty="0"/>
              <a:t> biology 	</a:t>
            </a:r>
            <a:r>
              <a:rPr lang="vi-VN" sz="2400" b="1" dirty="0"/>
              <a:t>C.</a:t>
            </a:r>
            <a:r>
              <a:rPr lang="vi-VN" sz="2400" dirty="0"/>
              <a:t> biologist 	</a:t>
            </a:r>
            <a:r>
              <a:rPr lang="vi-VN" sz="2400" b="1" dirty="0"/>
              <a:t>D.</a:t>
            </a:r>
            <a:r>
              <a:rPr lang="vi-VN" sz="2400" dirty="0"/>
              <a:t> Biologically</a:t>
            </a:r>
            <a:endParaRPr lang="en-US" sz="2400" dirty="0"/>
          </a:p>
          <a:p>
            <a:endParaRPr lang="vi-VN" sz="2400" b="1" dirty="0" smtClean="0"/>
          </a:p>
          <a:p>
            <a:r>
              <a:rPr lang="vi-VN" sz="2400" b="1" dirty="0" smtClean="0"/>
              <a:t>Kiến </a:t>
            </a:r>
            <a:r>
              <a:rPr lang="vi-VN" sz="2400" b="1" dirty="0"/>
              <a:t>thức về từ loại</a:t>
            </a:r>
            <a:endParaRPr lang="en-US" sz="2400" dirty="0"/>
          </a:p>
          <a:p>
            <a:r>
              <a:rPr lang="vi-VN" sz="2400" dirty="0"/>
              <a:t>A. biological /.baɪə'lɒdʒɪəl/ (a): thuộc về sinh học</a:t>
            </a:r>
            <a:endParaRPr lang="en-US" sz="2400" dirty="0"/>
          </a:p>
          <a:p>
            <a:r>
              <a:rPr lang="vi-VN" sz="2400" dirty="0"/>
              <a:t>B. biology /baɪ'ɒlədʒi/ (n): môn sinh học</a:t>
            </a:r>
            <a:endParaRPr lang="en-US" sz="2400" dirty="0"/>
          </a:p>
          <a:p>
            <a:r>
              <a:rPr lang="vi-VN" sz="2400" dirty="0"/>
              <a:t>C. biologist /baɪ'ɒlədʒɪst/ (n): nhà sinh học</a:t>
            </a:r>
            <a:endParaRPr lang="en-US" sz="2400" dirty="0"/>
          </a:p>
          <a:p>
            <a:r>
              <a:rPr lang="vi-VN" sz="2400" dirty="0"/>
              <a:t>D. biologically /,baɪə'lɒdʒɪkəli/ (adv): về mặt sinh học</a:t>
            </a:r>
            <a:endParaRPr lang="en-US" sz="2400" dirty="0"/>
          </a:p>
          <a:p>
            <a:r>
              <a:rPr lang="vi-VN" sz="2400" dirty="0"/>
              <a:t>Căn cứ vào danh từ "clock", ta có:</a:t>
            </a:r>
            <a:endParaRPr lang="en-US" sz="2400" dirty="0"/>
          </a:p>
          <a:p>
            <a:r>
              <a:rPr lang="vi-VN" sz="2400" dirty="0"/>
              <a:t>Trước danh từ cần một tính từ bố nghĩa nên đáp án là A</a:t>
            </a:r>
            <a:endParaRPr lang="en-US" sz="2400" dirty="0"/>
          </a:p>
          <a:p>
            <a:r>
              <a:rPr lang="vi-VN" sz="2400" b="1" dirty="0"/>
              <a:t>Tạm dịch: </a:t>
            </a:r>
            <a:r>
              <a:rPr lang="vi-VN" sz="2400" dirty="0"/>
              <a:t>Tình trạng mệt mỏi sau chuyến bay do tác động của sự chênh lệch múi giờ tại điểm đến gây ra các vấn đề với đồng hồ sinh học của chúng ta.</a:t>
            </a:r>
            <a:endParaRPr lang="en-US" sz="2400" dirty="0"/>
          </a:p>
          <a:p>
            <a:r>
              <a:rPr lang="en-US" sz="2400" b="1" dirty="0"/>
              <a:t>Question 2: </a:t>
            </a:r>
            <a:r>
              <a:rPr lang="vi-VN" sz="2400" dirty="0"/>
              <a:t>They invited him to the party, ______?</a:t>
            </a:r>
            <a:endParaRPr lang="en-US" sz="2400" dirty="0"/>
          </a:p>
          <a:p>
            <a:r>
              <a:rPr lang="vi-VN" sz="2400" b="1" dirty="0"/>
              <a:t>A.</a:t>
            </a:r>
            <a:r>
              <a:rPr lang="vi-VN" sz="2400" dirty="0"/>
              <a:t> do they           </a:t>
            </a:r>
            <a:r>
              <a:rPr lang="vi-VN" sz="2400" b="1" dirty="0" smtClean="0"/>
              <a:t>B</a:t>
            </a:r>
            <a:r>
              <a:rPr lang="vi-VN" sz="2400" b="1" dirty="0"/>
              <a:t>.</a:t>
            </a:r>
            <a:r>
              <a:rPr lang="vi-VN" sz="2400" dirty="0"/>
              <a:t> don’t they         </a:t>
            </a:r>
            <a:r>
              <a:rPr lang="vi-VN" sz="2400" b="1" dirty="0" smtClean="0"/>
              <a:t>C</a:t>
            </a:r>
            <a:r>
              <a:rPr lang="vi-VN" sz="2400" b="1" dirty="0"/>
              <a:t>.</a:t>
            </a:r>
            <a:r>
              <a:rPr lang="vi-VN" sz="2400" dirty="0"/>
              <a:t> did they     </a:t>
            </a:r>
            <a:r>
              <a:rPr lang="vi-VN" sz="2400" b="1" dirty="0" smtClean="0"/>
              <a:t>D</a:t>
            </a:r>
            <a:r>
              <a:rPr lang="vi-VN" sz="2400" b="1" dirty="0"/>
              <a:t>.</a:t>
            </a:r>
            <a:r>
              <a:rPr lang="vi-VN" sz="2400" dirty="0"/>
              <a:t> didn’t they</a:t>
            </a:r>
            <a:endParaRPr lang="en-US" sz="2400" dirty="0"/>
          </a:p>
          <a:p>
            <a:endParaRPr lang="en-US" sz="2400" dirty="0"/>
          </a:p>
        </p:txBody>
      </p:sp>
      <p:sp>
        <p:nvSpPr>
          <p:cNvPr id="2" name="Oval 1"/>
          <p:cNvSpPr/>
          <p:nvPr/>
        </p:nvSpPr>
        <p:spPr>
          <a:xfrm>
            <a:off x="152400" y="5334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 name="Oval 2"/>
          <p:cNvSpPr/>
          <p:nvPr/>
        </p:nvSpPr>
        <p:spPr>
          <a:xfrm>
            <a:off x="6781800" y="5334000"/>
            <a:ext cx="4572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03576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 calcmode="lin" valueType="num">
                                      <p:cBhvr additive="base">
                                        <p:cTn id="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anim calcmode="lin" valueType="num">
                                      <p:cBhvr additive="base">
                                        <p:cTn id="1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anim calcmode="lin" valueType="num">
                                      <p:cBhvr additive="base">
                                        <p:cTn id="1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anim calcmode="lin" valueType="num">
                                      <p:cBhvr additive="base">
                                        <p:cTn id="1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anim calcmode="lin" valueType="num">
                                      <p:cBhvr additive="base">
                                        <p:cTn id="23"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9" end="9"/>
                                            </p:txEl>
                                          </p:spTgt>
                                        </p:tgtEl>
                                        <p:attrNameLst>
                                          <p:attrName>style.visibility</p:attrName>
                                        </p:attrNameLst>
                                      </p:cBhvr>
                                      <p:to>
                                        <p:strVal val="visible"/>
                                      </p:to>
                                    </p:set>
                                    <p:anim calcmode="lin" valueType="num">
                                      <p:cBhvr additive="base">
                                        <p:cTn id="27"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0" end="10"/>
                                            </p:txEl>
                                          </p:spTgt>
                                        </p:tgtEl>
                                        <p:attrNameLst>
                                          <p:attrName>style.visibility</p:attrName>
                                        </p:attrNameLst>
                                      </p:cBhvr>
                                      <p:to>
                                        <p:strVal val="visible"/>
                                      </p:to>
                                    </p:set>
                                    <p:anim calcmode="lin" valueType="num">
                                      <p:cBhvr additive="base">
                                        <p:cTn id="31"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3" end="3"/>
                                            </p:txEl>
                                          </p:spTgt>
                                        </p:tgtEl>
                                        <p:attrNameLst>
                                          <p:attrName>style.visibility</p:attrName>
                                        </p:attrNameLst>
                                      </p:cBhvr>
                                      <p:to>
                                        <p:strVal val="visible"/>
                                      </p:to>
                                    </p:set>
                                    <p:anim calcmode="lin" valueType="num">
                                      <p:cBhvr additive="base">
                                        <p:cTn id="3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
                                        </p:tgtEl>
                                        <p:attrNameLst>
                                          <p:attrName>style.visibility</p:attrName>
                                        </p:attrNameLst>
                                      </p:cBhvr>
                                      <p:to>
                                        <p:strVal val="visible"/>
                                      </p:to>
                                    </p:set>
                                    <p:anim calcmode="lin" valueType="num">
                                      <p:cBhvr additive="base">
                                        <p:cTn id="43" dur="500" fill="hold"/>
                                        <p:tgtEl>
                                          <p:spTgt spid="2"/>
                                        </p:tgtEl>
                                        <p:attrNameLst>
                                          <p:attrName>ppt_x</p:attrName>
                                        </p:attrNameLst>
                                      </p:cBhvr>
                                      <p:tavLst>
                                        <p:tav tm="0">
                                          <p:val>
                                            <p:strVal val="#ppt_x"/>
                                          </p:val>
                                        </p:tav>
                                        <p:tav tm="100000">
                                          <p:val>
                                            <p:strVal val="#ppt_x"/>
                                          </p:val>
                                        </p:tav>
                                      </p:tavLst>
                                    </p:anim>
                                    <p:anim calcmode="lin" valueType="num">
                                      <p:cBhvr additive="base">
                                        <p:cTn id="4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gtEl>
                                        <p:attrNameLst>
                                          <p:attrName>style.visibility</p:attrName>
                                        </p:attrNameLst>
                                      </p:cBhvr>
                                      <p:to>
                                        <p:strVal val="visible"/>
                                      </p:to>
                                    </p:set>
                                    <p:anim calcmode="lin" valueType="num">
                                      <p:cBhvr additive="base">
                                        <p:cTn id="49" dur="500" fill="hold"/>
                                        <p:tgtEl>
                                          <p:spTgt spid="3"/>
                                        </p:tgtEl>
                                        <p:attrNameLst>
                                          <p:attrName>ppt_x</p:attrName>
                                        </p:attrNameLst>
                                      </p:cBhvr>
                                      <p:tavLst>
                                        <p:tav tm="0">
                                          <p:val>
                                            <p:strVal val="#ppt_x"/>
                                          </p:val>
                                        </p:tav>
                                        <p:tav tm="100000">
                                          <p:val>
                                            <p:strVal val="#ppt_x"/>
                                          </p:val>
                                        </p:tav>
                                      </p:tavLst>
                                    </p:anim>
                                    <p:anim calcmode="lin" valueType="num">
                                      <p:cBhvr additive="base">
                                        <p:cTn id="5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228600"/>
            <a:ext cx="8686800" cy="4154984"/>
          </a:xfrm>
          <a:prstGeom prst="rect">
            <a:avLst/>
          </a:prstGeom>
          <a:noFill/>
        </p:spPr>
        <p:txBody>
          <a:bodyPr wrap="square" rtlCol="0">
            <a:spAutoFit/>
          </a:bodyPr>
          <a:lstStyle/>
          <a:p>
            <a:r>
              <a:rPr lang="en-US" sz="2400" b="1" dirty="0"/>
              <a:t>Question 17: </a:t>
            </a:r>
            <a:r>
              <a:rPr lang="en-US" sz="2400" dirty="0" err="1"/>
              <a:t>Lan</a:t>
            </a:r>
            <a:r>
              <a:rPr lang="en-US" sz="2400" dirty="0"/>
              <a:t> and Bach are visiting an art gallery. </a:t>
            </a:r>
          </a:p>
          <a:p>
            <a:r>
              <a:rPr lang="en-US" sz="2400" dirty="0"/>
              <a:t>		</a:t>
            </a:r>
            <a:r>
              <a:rPr lang="en-US" sz="2400" dirty="0" err="1"/>
              <a:t>Lan</a:t>
            </a:r>
            <a:r>
              <a:rPr lang="en-US" sz="2400" dirty="0"/>
              <a:t>: “Look at this picture of an upright piano!”</a:t>
            </a:r>
          </a:p>
          <a:p>
            <a:r>
              <a:rPr lang="en-US" sz="2400" dirty="0"/>
              <a:t>		Bach: “__________”</a:t>
            </a:r>
          </a:p>
          <a:p>
            <a:r>
              <a:rPr lang="en-US" sz="2400" dirty="0"/>
              <a:t>	</a:t>
            </a:r>
            <a:r>
              <a:rPr lang="en-US" sz="2400" b="1" dirty="0"/>
              <a:t>A.</a:t>
            </a:r>
            <a:r>
              <a:rPr lang="en-US" sz="2400" dirty="0"/>
              <a:t> You are so irritating.		</a:t>
            </a:r>
            <a:r>
              <a:rPr lang="en-US" sz="2400" b="1" dirty="0"/>
              <a:t>C.</a:t>
            </a:r>
            <a:r>
              <a:rPr lang="en-US" sz="2400" dirty="0"/>
              <a:t>  I felt hot.	 </a:t>
            </a:r>
          </a:p>
          <a:p>
            <a:r>
              <a:rPr lang="en-US" sz="2400" dirty="0"/>
              <a:t>	</a:t>
            </a:r>
            <a:r>
              <a:rPr lang="en-US" sz="2400" b="1" dirty="0"/>
              <a:t>B.</a:t>
            </a:r>
            <a:r>
              <a:rPr lang="en-US" sz="2400" dirty="0"/>
              <a:t> Why can’t you? 		</a:t>
            </a:r>
            <a:r>
              <a:rPr lang="en-US" sz="2400" b="1" dirty="0"/>
              <a:t>D.</a:t>
            </a:r>
            <a:r>
              <a:rPr lang="en-US" sz="2400" dirty="0"/>
              <a:t> Who drew it? </a:t>
            </a:r>
          </a:p>
          <a:p>
            <a:endParaRPr lang="vi-VN" sz="2400" b="1" dirty="0" smtClean="0"/>
          </a:p>
          <a:p>
            <a:r>
              <a:rPr lang="vi-VN" sz="2400" dirty="0" smtClean="0"/>
              <a:t>+ </a:t>
            </a:r>
            <a:r>
              <a:rPr lang="vi-VN" sz="2400" dirty="0"/>
              <a:t>Trong câu này đáp án đúng là “Who drew it?” – “Ai vẽ nó thế (Họa sĩ là ai thế)?” vì nó nối tiếp nội dung của cuộc hội thoại. Các câu gợi ý còn lại không tạo nên một hội thoại có nghĩa.</a:t>
            </a:r>
            <a:endParaRPr lang="en-US" sz="2400" dirty="0"/>
          </a:p>
          <a:p>
            <a:r>
              <a:rPr lang="vi-VN" sz="2400" b="1" i="1" dirty="0"/>
              <a:t> </a:t>
            </a:r>
            <a:endParaRPr lang="en-US" sz="2400" dirty="0"/>
          </a:p>
          <a:p>
            <a:endParaRPr lang="en-US" sz="2400" dirty="0"/>
          </a:p>
        </p:txBody>
      </p:sp>
      <p:sp>
        <p:nvSpPr>
          <p:cNvPr id="2" name="Oval 1"/>
          <p:cNvSpPr/>
          <p:nvPr/>
        </p:nvSpPr>
        <p:spPr>
          <a:xfrm>
            <a:off x="4724400" y="1752600"/>
            <a:ext cx="5334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620825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228600"/>
            <a:ext cx="8534400" cy="5632311"/>
          </a:xfrm>
          <a:prstGeom prst="rect">
            <a:avLst/>
          </a:prstGeom>
          <a:noFill/>
        </p:spPr>
        <p:txBody>
          <a:bodyPr wrap="square" rtlCol="0">
            <a:spAutoFit/>
          </a:bodyPr>
          <a:lstStyle/>
          <a:p>
            <a:r>
              <a:rPr lang="en-US" sz="2400" b="1" dirty="0"/>
              <a:t>Question 18: </a:t>
            </a:r>
            <a:endParaRPr lang="vi-VN" sz="2400" b="1" dirty="0" smtClean="0"/>
          </a:p>
          <a:p>
            <a:r>
              <a:rPr lang="en-US" sz="2400" b="1" dirty="0" smtClean="0"/>
              <a:t>A</a:t>
            </a:r>
            <a:r>
              <a:rPr lang="en-US" sz="2400" b="1" dirty="0"/>
              <a:t>.</a:t>
            </a:r>
            <a:r>
              <a:rPr lang="en-US" sz="2400" dirty="0"/>
              <a:t> possession	</a:t>
            </a:r>
            <a:r>
              <a:rPr lang="en-US" sz="2400" b="1" dirty="0" smtClean="0"/>
              <a:t>B</a:t>
            </a:r>
            <a:r>
              <a:rPr lang="en-US" sz="2400" b="1" dirty="0"/>
              <a:t>.</a:t>
            </a:r>
            <a:r>
              <a:rPr lang="en-US" sz="2400" dirty="0"/>
              <a:t> politics	</a:t>
            </a:r>
            <a:r>
              <a:rPr lang="en-US" sz="2400" b="1" dirty="0" smtClean="0"/>
              <a:t>C</a:t>
            </a:r>
            <a:r>
              <a:rPr lang="en-US" sz="2400" b="1" dirty="0"/>
              <a:t>.</a:t>
            </a:r>
            <a:r>
              <a:rPr lang="en-US" sz="2400" dirty="0"/>
              <a:t> revision		</a:t>
            </a:r>
            <a:r>
              <a:rPr lang="en-US" sz="2400" b="1" dirty="0"/>
              <a:t>D.</a:t>
            </a:r>
            <a:r>
              <a:rPr lang="en-US" sz="2400" dirty="0"/>
              <a:t> proposal	</a:t>
            </a:r>
          </a:p>
          <a:p>
            <a:endParaRPr lang="vi-VN" sz="2400" dirty="0" smtClean="0"/>
          </a:p>
          <a:p>
            <a:r>
              <a:rPr lang="vi-VN" sz="2400" dirty="0" smtClean="0"/>
              <a:t>Trọng </a:t>
            </a:r>
            <a:r>
              <a:rPr lang="vi-VN" sz="2400" dirty="0"/>
              <a:t>âm của </a:t>
            </a:r>
            <a:r>
              <a:rPr lang="vi-VN" sz="2400" i="1" dirty="0"/>
              <a:t>politics </a:t>
            </a:r>
            <a:r>
              <a:rPr lang="vi-VN" sz="2400" dirty="0"/>
              <a:t>rơi vào âm thứ 1, các từ còn lại trọng âm vào âm thứ 2.</a:t>
            </a:r>
            <a:endParaRPr lang="en-US" sz="2400" dirty="0"/>
          </a:p>
          <a:p>
            <a:r>
              <a:rPr lang="vi-VN" sz="2400" dirty="0"/>
              <a:t>possession /pəˈzeʃ</a:t>
            </a:r>
            <a:r>
              <a:rPr lang="vi-VN" sz="2400" baseline="30000" dirty="0"/>
              <a:t>ə</a:t>
            </a:r>
            <a:r>
              <a:rPr lang="vi-VN" sz="2400" dirty="0"/>
              <a:t>n/	politics /ˈpɒlətɪks/	revision /rɪˈvɪʒ</a:t>
            </a:r>
            <a:r>
              <a:rPr lang="vi-VN" sz="2400" baseline="30000" dirty="0"/>
              <a:t>ə</a:t>
            </a:r>
            <a:r>
              <a:rPr lang="vi-VN" sz="2400" dirty="0"/>
              <a:t>n/	proposal /prəˈpəʊz</a:t>
            </a:r>
            <a:r>
              <a:rPr lang="vi-VN" sz="2400" baseline="30000" dirty="0"/>
              <a:t>ə</a:t>
            </a:r>
            <a:r>
              <a:rPr lang="vi-VN" sz="2400" dirty="0"/>
              <a:t>l/</a:t>
            </a:r>
            <a:endParaRPr lang="en-US" sz="2400" dirty="0"/>
          </a:p>
          <a:p>
            <a:r>
              <a:rPr lang="vi-VN" sz="2400" b="1" dirty="0"/>
              <a:t> </a:t>
            </a:r>
            <a:endParaRPr lang="en-US" sz="2400" dirty="0"/>
          </a:p>
          <a:p>
            <a:r>
              <a:rPr lang="en-US" sz="2400" b="1" dirty="0"/>
              <a:t>Question 19</a:t>
            </a:r>
            <a:r>
              <a:rPr lang="en-US" sz="2400" b="1" dirty="0" smtClean="0"/>
              <a:t>:</a:t>
            </a:r>
            <a:endParaRPr lang="vi-VN" sz="2400" b="1" dirty="0" smtClean="0"/>
          </a:p>
          <a:p>
            <a:r>
              <a:rPr lang="en-US" sz="2400" b="1" dirty="0" smtClean="0"/>
              <a:t> </a:t>
            </a:r>
            <a:r>
              <a:rPr lang="en-US" sz="2400" b="1" dirty="0"/>
              <a:t>A.</a:t>
            </a:r>
            <a:r>
              <a:rPr lang="en-US" sz="2400" dirty="0"/>
              <a:t> receive	</a:t>
            </a:r>
            <a:r>
              <a:rPr lang="en-US" sz="2400" b="1" dirty="0" smtClean="0"/>
              <a:t>B</a:t>
            </a:r>
            <a:r>
              <a:rPr lang="en-US" sz="2400" b="1" dirty="0"/>
              <a:t>.</a:t>
            </a:r>
            <a:r>
              <a:rPr lang="en-US" sz="2400" dirty="0"/>
              <a:t> proper	</a:t>
            </a:r>
            <a:r>
              <a:rPr lang="en-US" sz="2400" b="1" dirty="0" smtClean="0"/>
              <a:t>C</a:t>
            </a:r>
            <a:r>
              <a:rPr lang="en-US" sz="2400" b="1" dirty="0"/>
              <a:t>.</a:t>
            </a:r>
            <a:r>
              <a:rPr lang="en-US" sz="2400" dirty="0"/>
              <a:t> process		</a:t>
            </a:r>
            <a:r>
              <a:rPr lang="en-US" sz="2400" b="1" dirty="0"/>
              <a:t>D.</a:t>
            </a:r>
            <a:r>
              <a:rPr lang="en-US" sz="2400" dirty="0"/>
              <a:t> leader</a:t>
            </a:r>
          </a:p>
          <a:p>
            <a:endParaRPr lang="vi-VN" sz="2400" dirty="0" smtClean="0"/>
          </a:p>
          <a:p>
            <a:r>
              <a:rPr lang="en-US" sz="2400" dirty="0" err="1" smtClean="0"/>
              <a:t>Trọng</a:t>
            </a:r>
            <a:r>
              <a:rPr lang="en-US" sz="2400" dirty="0" smtClean="0"/>
              <a:t> </a:t>
            </a:r>
            <a:r>
              <a:rPr lang="en-US" sz="2400" dirty="0" err="1"/>
              <a:t>âm</a:t>
            </a:r>
            <a:r>
              <a:rPr lang="en-US" sz="2400" dirty="0"/>
              <a:t> </a:t>
            </a:r>
            <a:r>
              <a:rPr lang="en-US" sz="2400" dirty="0" err="1"/>
              <a:t>của</a:t>
            </a:r>
            <a:r>
              <a:rPr lang="en-US" sz="2400" dirty="0"/>
              <a:t> </a:t>
            </a:r>
            <a:r>
              <a:rPr lang="en-US" sz="2400" i="1" dirty="0"/>
              <a:t>receive </a:t>
            </a:r>
            <a:r>
              <a:rPr lang="en-US" sz="2400" dirty="0" err="1"/>
              <a:t>rơi</a:t>
            </a:r>
            <a:r>
              <a:rPr lang="en-US" sz="2400" dirty="0"/>
              <a:t> </a:t>
            </a:r>
            <a:r>
              <a:rPr lang="en-US" sz="2400" dirty="0" err="1"/>
              <a:t>vào</a:t>
            </a:r>
            <a:r>
              <a:rPr lang="en-US" sz="2400" dirty="0"/>
              <a:t> </a:t>
            </a:r>
            <a:r>
              <a:rPr lang="en-US" sz="2400" dirty="0" err="1"/>
              <a:t>âm</a:t>
            </a:r>
            <a:r>
              <a:rPr lang="en-US" sz="2400" dirty="0"/>
              <a:t> </a:t>
            </a:r>
            <a:r>
              <a:rPr lang="en-US" sz="2400" dirty="0" err="1"/>
              <a:t>thứ</a:t>
            </a:r>
            <a:r>
              <a:rPr lang="en-US" sz="2400" dirty="0"/>
              <a:t> 2, </a:t>
            </a:r>
            <a:r>
              <a:rPr lang="en-US" sz="2400" dirty="0" err="1"/>
              <a:t>các</a:t>
            </a:r>
            <a:r>
              <a:rPr lang="en-US" sz="2400" dirty="0"/>
              <a:t> </a:t>
            </a:r>
            <a:r>
              <a:rPr lang="en-US" sz="2400" dirty="0" err="1"/>
              <a:t>từ</a:t>
            </a:r>
            <a:r>
              <a:rPr lang="en-US" sz="2400" dirty="0"/>
              <a:t> </a:t>
            </a:r>
            <a:r>
              <a:rPr lang="en-US" sz="2400" dirty="0" err="1"/>
              <a:t>còn</a:t>
            </a:r>
            <a:r>
              <a:rPr lang="en-US" sz="2400" dirty="0"/>
              <a:t> </a:t>
            </a:r>
            <a:r>
              <a:rPr lang="en-US" sz="2400" dirty="0" err="1"/>
              <a:t>lại</a:t>
            </a:r>
            <a:r>
              <a:rPr lang="en-US" sz="2400" dirty="0"/>
              <a:t> </a:t>
            </a:r>
            <a:r>
              <a:rPr lang="en-US" sz="2400" dirty="0" err="1"/>
              <a:t>trọng</a:t>
            </a:r>
            <a:r>
              <a:rPr lang="en-US" sz="2400" dirty="0"/>
              <a:t> </a:t>
            </a:r>
            <a:r>
              <a:rPr lang="en-US" sz="2400" dirty="0" err="1"/>
              <a:t>âm</a:t>
            </a:r>
            <a:r>
              <a:rPr lang="en-US" sz="2400" dirty="0"/>
              <a:t> </a:t>
            </a:r>
            <a:r>
              <a:rPr lang="en-US" sz="2400" dirty="0" err="1"/>
              <a:t>vào</a:t>
            </a:r>
            <a:r>
              <a:rPr lang="en-US" sz="2400" dirty="0"/>
              <a:t> </a:t>
            </a:r>
            <a:r>
              <a:rPr lang="en-US" sz="2400" dirty="0" err="1"/>
              <a:t>âm</a:t>
            </a:r>
            <a:r>
              <a:rPr lang="en-US" sz="2400" dirty="0"/>
              <a:t> </a:t>
            </a:r>
            <a:r>
              <a:rPr lang="en-US" sz="2400" dirty="0" err="1"/>
              <a:t>thứ</a:t>
            </a:r>
            <a:r>
              <a:rPr lang="en-US" sz="2400" dirty="0"/>
              <a:t> 1.</a:t>
            </a:r>
          </a:p>
          <a:p>
            <a:r>
              <a:rPr lang="en-US" sz="2400" dirty="0"/>
              <a:t>/</a:t>
            </a:r>
            <a:r>
              <a:rPr lang="en-US" sz="2400" dirty="0" err="1"/>
              <a:t>rɪˈsiːv</a:t>
            </a:r>
            <a:r>
              <a:rPr lang="en-US" sz="2400" dirty="0"/>
              <a:t>/ 	</a:t>
            </a:r>
            <a:r>
              <a:rPr lang="en-US" sz="2400" dirty="0" smtClean="0"/>
              <a:t>/</a:t>
            </a:r>
            <a:r>
              <a:rPr lang="en-US" sz="2400" dirty="0"/>
              <a:t>ˈ</a:t>
            </a:r>
            <a:r>
              <a:rPr lang="en-US" sz="2400" dirty="0" err="1"/>
              <a:t>prɒpə</a:t>
            </a:r>
            <a:r>
              <a:rPr lang="en-US" sz="2400" baseline="30000" dirty="0" err="1"/>
              <a:t>r</a:t>
            </a:r>
            <a:r>
              <a:rPr lang="en-US" sz="2400" dirty="0"/>
              <a:t>/	</a:t>
            </a:r>
            <a:r>
              <a:rPr lang="en-US" sz="2400" dirty="0" smtClean="0"/>
              <a:t>/</a:t>
            </a:r>
            <a:r>
              <a:rPr lang="en-US" sz="2400" dirty="0"/>
              <a:t>ˈ</a:t>
            </a:r>
            <a:r>
              <a:rPr lang="en-US" sz="2400" dirty="0" err="1"/>
              <a:t>prəʊses</a:t>
            </a:r>
            <a:r>
              <a:rPr lang="en-US" sz="2400" dirty="0"/>
              <a:t>/		/ ˈ</a:t>
            </a:r>
            <a:r>
              <a:rPr lang="en-US" sz="2400" dirty="0" err="1"/>
              <a:t>liːdə</a:t>
            </a:r>
            <a:r>
              <a:rPr lang="en-US" sz="2400" baseline="30000" dirty="0" err="1"/>
              <a:t>r</a:t>
            </a:r>
            <a:r>
              <a:rPr lang="en-US" sz="2400" dirty="0"/>
              <a:t>/ </a:t>
            </a:r>
          </a:p>
          <a:p>
            <a:endParaRPr lang="en-US" sz="2400" dirty="0"/>
          </a:p>
        </p:txBody>
      </p:sp>
      <p:sp>
        <p:nvSpPr>
          <p:cNvPr id="2" name="Oval 1"/>
          <p:cNvSpPr/>
          <p:nvPr/>
        </p:nvSpPr>
        <p:spPr>
          <a:xfrm>
            <a:off x="2133600" y="6096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 name="Oval 2"/>
          <p:cNvSpPr/>
          <p:nvPr/>
        </p:nvSpPr>
        <p:spPr>
          <a:xfrm>
            <a:off x="304800" y="3581400"/>
            <a:ext cx="3810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657603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ppt_x"/>
                                          </p:val>
                                        </p:tav>
                                        <p:tav tm="100000">
                                          <p:val>
                                            <p:strVal val="#ppt_x"/>
                                          </p:val>
                                        </p:tav>
                                      </p:tavLst>
                                    </p:anim>
                                    <p:anim calcmode="lin" valueType="num">
                                      <p:cBhvr additive="base">
                                        <p:cTn id="1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4">
                                            <p:txEl>
                                              <p:pRg st="9" end="9"/>
                                            </p:txEl>
                                          </p:spTgt>
                                        </p:tgtEl>
                                        <p:attrNameLst>
                                          <p:attrName>style.visibility</p:attrName>
                                        </p:attrNameLst>
                                      </p:cBhvr>
                                      <p:to>
                                        <p:strVal val="visible"/>
                                      </p:to>
                                    </p:set>
                                    <p:anim calcmode="lin" valueType="num">
                                      <p:cBhvr additive="base">
                                        <p:cTn id="23"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0" end="10"/>
                                            </p:txEl>
                                          </p:spTgt>
                                        </p:tgtEl>
                                        <p:attrNameLst>
                                          <p:attrName>style.visibility</p:attrName>
                                        </p:attrNameLst>
                                      </p:cBhvr>
                                      <p:to>
                                        <p:strVal val="visible"/>
                                      </p:to>
                                    </p:set>
                                    <p:anim calcmode="lin" valueType="num">
                                      <p:cBhvr additive="base">
                                        <p:cTn id="27"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3"/>
                                        </p:tgtEl>
                                        <p:attrNameLst>
                                          <p:attrName>style.visibility</p:attrName>
                                        </p:attrNameLst>
                                      </p:cBhvr>
                                      <p:to>
                                        <p:strVal val="visible"/>
                                      </p:to>
                                    </p:set>
                                    <p:anim calcmode="lin" valueType="num">
                                      <p:cBhvr additive="base">
                                        <p:cTn id="33" dur="500" fill="hold"/>
                                        <p:tgtEl>
                                          <p:spTgt spid="3"/>
                                        </p:tgtEl>
                                        <p:attrNameLst>
                                          <p:attrName>ppt_x</p:attrName>
                                        </p:attrNameLst>
                                      </p:cBhvr>
                                      <p:tavLst>
                                        <p:tav tm="0">
                                          <p:val>
                                            <p:strVal val="#ppt_x"/>
                                          </p:val>
                                        </p:tav>
                                        <p:tav tm="100000">
                                          <p:val>
                                            <p:strVal val="#ppt_x"/>
                                          </p:val>
                                        </p:tav>
                                      </p:tavLst>
                                    </p:anim>
                                    <p:anim calcmode="lin" valueType="num">
                                      <p:cBhvr additive="base">
                                        <p:cTn id="3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81000"/>
            <a:ext cx="8610600" cy="6370975"/>
          </a:xfrm>
          <a:prstGeom prst="rect">
            <a:avLst/>
          </a:prstGeom>
          <a:noFill/>
        </p:spPr>
        <p:txBody>
          <a:bodyPr wrap="square" rtlCol="0">
            <a:spAutoFit/>
          </a:bodyPr>
          <a:lstStyle/>
          <a:p>
            <a:r>
              <a:rPr lang="en-US" sz="2400" b="1" dirty="0"/>
              <a:t>Question 20: </a:t>
            </a:r>
            <a:endParaRPr lang="vi-VN" sz="2400" b="1" dirty="0" smtClean="0"/>
          </a:p>
          <a:p>
            <a:r>
              <a:rPr lang="en-US" sz="2400" b="1" dirty="0" smtClean="0"/>
              <a:t>A</a:t>
            </a:r>
            <a:r>
              <a:rPr lang="en-US" sz="2400" b="1" dirty="0"/>
              <a:t>.</a:t>
            </a:r>
            <a:r>
              <a:rPr lang="en-US" sz="2400" dirty="0"/>
              <a:t> bounc</a:t>
            </a:r>
            <a:r>
              <a:rPr lang="en-US" sz="2400" u="sng" dirty="0"/>
              <a:t>ed</a:t>
            </a:r>
            <a:r>
              <a:rPr lang="en-US" sz="2400" dirty="0"/>
              <a:t>	 </a:t>
            </a:r>
            <a:r>
              <a:rPr lang="en-US" sz="2400" b="1" dirty="0" smtClean="0"/>
              <a:t>B</a:t>
            </a:r>
            <a:r>
              <a:rPr lang="en-US" sz="2400" b="1" dirty="0"/>
              <a:t>.</a:t>
            </a:r>
            <a:r>
              <a:rPr lang="en-US" sz="2400" dirty="0"/>
              <a:t> clos</a:t>
            </a:r>
            <a:r>
              <a:rPr lang="en-US" sz="2400" u="sng" dirty="0"/>
              <a:t>ed</a:t>
            </a:r>
            <a:r>
              <a:rPr lang="en-US" sz="2400" dirty="0"/>
              <a:t>	</a:t>
            </a:r>
            <a:r>
              <a:rPr lang="en-US" sz="2400" b="1" dirty="0" smtClean="0"/>
              <a:t>C</a:t>
            </a:r>
            <a:r>
              <a:rPr lang="en-US" sz="2400" b="1" dirty="0"/>
              <a:t>.</a:t>
            </a:r>
            <a:r>
              <a:rPr lang="en-US" sz="2400" dirty="0"/>
              <a:t> caus</a:t>
            </a:r>
            <a:r>
              <a:rPr lang="en-US" sz="2400" u="sng" dirty="0"/>
              <a:t>ed</a:t>
            </a:r>
            <a:r>
              <a:rPr lang="en-US" sz="2400" dirty="0"/>
              <a:t>		</a:t>
            </a:r>
            <a:r>
              <a:rPr lang="en-US" sz="2400" b="1" dirty="0"/>
              <a:t>D.</a:t>
            </a:r>
            <a:r>
              <a:rPr lang="en-US" sz="2400" dirty="0"/>
              <a:t> sneez</a:t>
            </a:r>
            <a:r>
              <a:rPr lang="en-US" sz="2400" u="sng" dirty="0"/>
              <a:t>ed</a:t>
            </a:r>
            <a:endParaRPr lang="en-US" sz="2400" dirty="0"/>
          </a:p>
          <a:p>
            <a:endParaRPr lang="vi-VN" sz="2400" dirty="0" smtClean="0"/>
          </a:p>
          <a:p>
            <a:r>
              <a:rPr lang="vi-VN" sz="2400" dirty="0" smtClean="0"/>
              <a:t>Phần </a:t>
            </a:r>
            <a:r>
              <a:rPr lang="vi-VN" sz="2400" dirty="0"/>
              <a:t>gạch dưới của “bounc</a:t>
            </a:r>
            <a:r>
              <a:rPr lang="vi-VN" sz="2400" b="1" u="sng" dirty="0"/>
              <a:t>ed</a:t>
            </a:r>
            <a:r>
              <a:rPr lang="vi-VN" sz="2400" dirty="0"/>
              <a:t>” được phát âm là /t/. Phần gạch dưới của các từ còn lại được phát âm là /d/.</a:t>
            </a:r>
            <a:endParaRPr lang="en-US" sz="2400" dirty="0"/>
          </a:p>
          <a:p>
            <a:pPr lvl="0"/>
            <a:r>
              <a:rPr lang="en-US" sz="2400" dirty="0"/>
              <a:t>closed /</a:t>
            </a:r>
            <a:r>
              <a:rPr lang="en-US" sz="2400" dirty="0" err="1"/>
              <a:t>kləʊzd</a:t>
            </a:r>
            <a:r>
              <a:rPr lang="en-US" sz="2400" dirty="0"/>
              <a:t>/; </a:t>
            </a:r>
            <a:endParaRPr lang="en-US" sz="2400" dirty="0" smtClean="0">
              <a:effectLst/>
            </a:endParaRPr>
          </a:p>
          <a:p>
            <a:pPr lvl="0"/>
            <a:r>
              <a:rPr lang="en-US" sz="2400" dirty="0"/>
              <a:t>caused /</a:t>
            </a:r>
            <a:r>
              <a:rPr lang="en-US" sz="2400" dirty="0" err="1"/>
              <a:t>kɔːzd</a:t>
            </a:r>
            <a:r>
              <a:rPr lang="en-US" sz="2400" dirty="0"/>
              <a:t>/; </a:t>
            </a:r>
            <a:endParaRPr lang="en-US" sz="2400" dirty="0" smtClean="0">
              <a:effectLst/>
            </a:endParaRPr>
          </a:p>
          <a:p>
            <a:pPr lvl="0"/>
            <a:r>
              <a:rPr lang="en-US" sz="2400" dirty="0"/>
              <a:t>sneezed /</a:t>
            </a:r>
            <a:r>
              <a:rPr lang="en-US" sz="2400" dirty="0" err="1"/>
              <a:t>sniːzd</a:t>
            </a:r>
            <a:r>
              <a:rPr lang="en-US" sz="2400" dirty="0"/>
              <a:t>/</a:t>
            </a:r>
            <a:endParaRPr lang="en-US" sz="2400" dirty="0" smtClean="0">
              <a:effectLst/>
            </a:endParaRPr>
          </a:p>
          <a:p>
            <a:r>
              <a:rPr lang="en-US" sz="2400" b="1" dirty="0"/>
              <a:t>Question 21: A. </a:t>
            </a:r>
            <a:r>
              <a:rPr lang="en-US" sz="2400" dirty="0"/>
              <a:t>em</a:t>
            </a:r>
            <a:r>
              <a:rPr lang="en-US" sz="2400" u="sng" dirty="0"/>
              <a:t>i</a:t>
            </a:r>
            <a:r>
              <a:rPr lang="en-US" sz="2400" dirty="0"/>
              <a:t>t	</a:t>
            </a:r>
            <a:r>
              <a:rPr lang="en-US" sz="2400" b="1" dirty="0" smtClean="0"/>
              <a:t>B</a:t>
            </a:r>
            <a:r>
              <a:rPr lang="en-US" sz="2400" b="1" dirty="0"/>
              <a:t>.</a:t>
            </a:r>
            <a:r>
              <a:rPr lang="en-US" sz="2400" dirty="0"/>
              <a:t> h</a:t>
            </a:r>
            <a:r>
              <a:rPr lang="en-US" sz="2400" u="sng" dirty="0"/>
              <a:t>i</a:t>
            </a:r>
            <a:r>
              <a:rPr lang="en-US" sz="2400" dirty="0"/>
              <a:t>ghlight	</a:t>
            </a:r>
            <a:r>
              <a:rPr lang="en-US" sz="2400" b="1" dirty="0" smtClean="0"/>
              <a:t>C</a:t>
            </a:r>
            <a:r>
              <a:rPr lang="en-US" sz="2400" b="1" dirty="0"/>
              <a:t>.</a:t>
            </a:r>
            <a:r>
              <a:rPr lang="en-US" sz="2400" dirty="0"/>
              <a:t> </a:t>
            </a:r>
            <a:r>
              <a:rPr lang="en-US" sz="2400" u="sng" dirty="0"/>
              <a:t>i</a:t>
            </a:r>
            <a:r>
              <a:rPr lang="en-US" sz="2400" dirty="0"/>
              <a:t>sland		</a:t>
            </a:r>
            <a:r>
              <a:rPr lang="en-US" sz="2400" b="1" dirty="0"/>
              <a:t>D.</a:t>
            </a:r>
            <a:r>
              <a:rPr lang="en-US" sz="2400" dirty="0"/>
              <a:t> </a:t>
            </a:r>
            <a:r>
              <a:rPr lang="en-US" sz="2400" u="sng" dirty="0"/>
              <a:t>i</a:t>
            </a:r>
            <a:r>
              <a:rPr lang="en-US" sz="2400" dirty="0"/>
              <a:t>dol</a:t>
            </a:r>
          </a:p>
          <a:p>
            <a:endParaRPr lang="vi-VN" sz="2400" dirty="0" smtClean="0"/>
          </a:p>
          <a:p>
            <a:r>
              <a:rPr lang="vi-VN" sz="2400" dirty="0" smtClean="0"/>
              <a:t>Phần </a:t>
            </a:r>
            <a:r>
              <a:rPr lang="vi-VN" sz="2400" dirty="0"/>
              <a:t>gạch chân trong từ “emit” được phát âm là /ɪ/: em</a:t>
            </a:r>
            <a:r>
              <a:rPr lang="vi-VN" sz="2400" u="sng" dirty="0"/>
              <a:t>i</a:t>
            </a:r>
            <a:r>
              <a:rPr lang="vi-VN" sz="2400" dirty="0"/>
              <a:t>t / ɪˈmɪt/, trong khi đó phần gạch chân của các từ khác được đọc là /aɪ/: </a:t>
            </a:r>
            <a:endParaRPr lang="en-US" sz="2400" dirty="0"/>
          </a:p>
          <a:p>
            <a:r>
              <a:rPr lang="vi-VN" sz="2400" dirty="0"/>
              <a:t>highlight /ˈhaɪlaɪt/</a:t>
            </a:r>
            <a:endParaRPr lang="en-US" sz="2400" dirty="0"/>
          </a:p>
          <a:p>
            <a:r>
              <a:rPr lang="vi-VN" sz="2400" b="1" u="sng" dirty="0"/>
              <a:t>i</a:t>
            </a:r>
            <a:r>
              <a:rPr lang="vi-VN" sz="2400" dirty="0"/>
              <a:t>sland /ˈaɪlənd/</a:t>
            </a:r>
            <a:endParaRPr lang="en-US" sz="2400" dirty="0"/>
          </a:p>
          <a:p>
            <a:r>
              <a:rPr lang="vi-VN" sz="2400" b="1" u="sng" dirty="0"/>
              <a:t>i</a:t>
            </a:r>
            <a:r>
              <a:rPr lang="vi-VN" sz="2400" dirty="0"/>
              <a:t>dol /ˈaɪdl/</a:t>
            </a:r>
            <a:endParaRPr lang="en-US" sz="2400" dirty="0"/>
          </a:p>
          <a:p>
            <a:endParaRPr lang="en-US" sz="2400" dirty="0"/>
          </a:p>
        </p:txBody>
      </p:sp>
      <p:sp>
        <p:nvSpPr>
          <p:cNvPr id="2" name="Oval 1"/>
          <p:cNvSpPr/>
          <p:nvPr/>
        </p:nvSpPr>
        <p:spPr>
          <a:xfrm>
            <a:off x="228600" y="7620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 name="Oval 2"/>
          <p:cNvSpPr/>
          <p:nvPr/>
        </p:nvSpPr>
        <p:spPr>
          <a:xfrm>
            <a:off x="1981200" y="3429000"/>
            <a:ext cx="304800" cy="322153"/>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17530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additive="base">
                                        <p:cTn id="25" dur="500" fill="hold"/>
                                        <p:tgtEl>
                                          <p:spTgt spid="2"/>
                                        </p:tgtEl>
                                        <p:attrNameLst>
                                          <p:attrName>ppt_x</p:attrName>
                                        </p:attrNameLst>
                                      </p:cBhvr>
                                      <p:tavLst>
                                        <p:tav tm="0">
                                          <p:val>
                                            <p:strVal val="#ppt_x"/>
                                          </p:val>
                                        </p:tav>
                                        <p:tav tm="100000">
                                          <p:val>
                                            <p:strVal val="#ppt_x"/>
                                          </p:val>
                                        </p:tav>
                                      </p:tavLst>
                                    </p:anim>
                                    <p:anim calcmode="lin" valueType="num">
                                      <p:cBhvr additive="base">
                                        <p:cTn id="2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 calcmode="lin" valueType="num">
                                      <p:cBhvr additive="base">
                                        <p:cTn id="3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9" end="9"/>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0" end="10"/>
                                            </p:txEl>
                                          </p:spTgt>
                                        </p:tgtEl>
                                        <p:attrNameLst>
                                          <p:attrName>style.visibility</p:attrName>
                                        </p:attrNameLst>
                                      </p:cBhvr>
                                      <p:to>
                                        <p:strVal val="visible"/>
                                      </p:to>
                                    </p:set>
                                    <p:anim calcmode="lin" valueType="num">
                                      <p:cBhvr additive="base">
                                        <p:cTn id="35"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11" end="11"/>
                                            </p:txEl>
                                          </p:spTgt>
                                        </p:tgtEl>
                                        <p:attrNameLst>
                                          <p:attrName>style.visibility</p:attrName>
                                        </p:attrNameLst>
                                      </p:cBhvr>
                                      <p:to>
                                        <p:strVal val="visible"/>
                                      </p:to>
                                    </p:set>
                                    <p:anim calcmode="lin" valueType="num">
                                      <p:cBhvr additive="base">
                                        <p:cTn id="39"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4">
                                            <p:txEl>
                                              <p:pRg st="12" end="12"/>
                                            </p:txEl>
                                          </p:spTgt>
                                        </p:tgtEl>
                                        <p:attrNameLst>
                                          <p:attrName>style.visibility</p:attrName>
                                        </p:attrNameLst>
                                      </p:cBhvr>
                                      <p:to>
                                        <p:strVal val="visible"/>
                                      </p:to>
                                    </p:set>
                                    <p:anim calcmode="lin" valueType="num">
                                      <p:cBhvr additive="base">
                                        <p:cTn id="43"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gtEl>
                                        <p:attrNameLst>
                                          <p:attrName>style.visibility</p:attrName>
                                        </p:attrNameLst>
                                      </p:cBhvr>
                                      <p:to>
                                        <p:strVal val="visible"/>
                                      </p:to>
                                    </p:set>
                                    <p:anim calcmode="lin" valueType="num">
                                      <p:cBhvr additive="base">
                                        <p:cTn id="49" dur="500" fill="hold"/>
                                        <p:tgtEl>
                                          <p:spTgt spid="3"/>
                                        </p:tgtEl>
                                        <p:attrNameLst>
                                          <p:attrName>ppt_x</p:attrName>
                                        </p:attrNameLst>
                                      </p:cBhvr>
                                      <p:tavLst>
                                        <p:tav tm="0">
                                          <p:val>
                                            <p:strVal val="#ppt_x"/>
                                          </p:val>
                                        </p:tav>
                                        <p:tav tm="100000">
                                          <p:val>
                                            <p:strVal val="#ppt_x"/>
                                          </p:val>
                                        </p:tav>
                                      </p:tavLst>
                                    </p:anim>
                                    <p:anim calcmode="lin" valueType="num">
                                      <p:cBhvr additive="base">
                                        <p:cTn id="5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152400"/>
            <a:ext cx="8686800" cy="4893647"/>
          </a:xfrm>
          <a:prstGeom prst="rect">
            <a:avLst/>
          </a:prstGeom>
          <a:noFill/>
        </p:spPr>
        <p:txBody>
          <a:bodyPr wrap="square" rtlCol="0">
            <a:spAutoFit/>
          </a:bodyPr>
          <a:lstStyle/>
          <a:p>
            <a:r>
              <a:rPr lang="en-US" sz="2400" b="1" dirty="0"/>
              <a:t>Question 22: </a:t>
            </a:r>
            <a:r>
              <a:rPr lang="en-US" sz="2400" dirty="0"/>
              <a:t>As a </a:t>
            </a:r>
            <a:r>
              <a:rPr lang="en-US" sz="2400" b="1" u="sng" dirty="0"/>
              <a:t>sociable</a:t>
            </a:r>
            <a:r>
              <a:rPr lang="en-US" sz="2400" dirty="0"/>
              <a:t> student, Pete likes to spend his free time taking part in many of the school’s clubs.</a:t>
            </a:r>
          </a:p>
          <a:p>
            <a:r>
              <a:rPr lang="en-US" sz="2400" b="1" dirty="0"/>
              <a:t>A</a:t>
            </a:r>
            <a:r>
              <a:rPr lang="vi-VN" sz="2400" b="1" dirty="0"/>
              <a:t>.</a:t>
            </a:r>
            <a:r>
              <a:rPr lang="vi-VN" sz="2400" dirty="0"/>
              <a:t> </a:t>
            </a:r>
            <a:r>
              <a:rPr lang="en-US" sz="2400" dirty="0"/>
              <a:t>mischievous	</a:t>
            </a:r>
            <a:r>
              <a:rPr lang="en-US" sz="2400" b="1" dirty="0" smtClean="0"/>
              <a:t>B</a:t>
            </a:r>
            <a:r>
              <a:rPr lang="vi-VN" sz="2400" b="1" dirty="0"/>
              <a:t>.</a:t>
            </a:r>
            <a:r>
              <a:rPr lang="vi-VN" sz="2400" dirty="0"/>
              <a:t> </a:t>
            </a:r>
            <a:r>
              <a:rPr lang="en-US" sz="2400" dirty="0"/>
              <a:t>outgoing	</a:t>
            </a:r>
            <a:r>
              <a:rPr lang="en-US" sz="2400" b="1" dirty="0" smtClean="0"/>
              <a:t>C</a:t>
            </a:r>
            <a:r>
              <a:rPr lang="vi-VN" sz="2400" b="1" dirty="0"/>
              <a:t>.</a:t>
            </a:r>
            <a:r>
              <a:rPr lang="vi-VN" sz="2400" dirty="0"/>
              <a:t> </a:t>
            </a:r>
            <a:r>
              <a:rPr lang="en-US" sz="2400" dirty="0"/>
              <a:t>caring	</a:t>
            </a:r>
            <a:r>
              <a:rPr lang="en-US" sz="2400" b="1" dirty="0" smtClean="0"/>
              <a:t>D</a:t>
            </a:r>
            <a:r>
              <a:rPr lang="vi-VN" sz="2400" b="1" dirty="0"/>
              <a:t>.</a:t>
            </a:r>
            <a:r>
              <a:rPr lang="vi-VN" sz="2400" dirty="0"/>
              <a:t> </a:t>
            </a:r>
            <a:r>
              <a:rPr lang="en-US" sz="2400" dirty="0"/>
              <a:t>shy</a:t>
            </a:r>
          </a:p>
          <a:p>
            <a:endParaRPr lang="vi-VN" sz="2400" b="1" dirty="0" smtClean="0"/>
          </a:p>
          <a:p>
            <a:r>
              <a:rPr lang="vi-VN" sz="2400" dirty="0" smtClean="0"/>
              <a:t>- </a:t>
            </a:r>
            <a:r>
              <a:rPr lang="vi-VN" sz="2400" dirty="0"/>
              <a:t>Căn cứ vào nghĩa của từ đã cho: sociable= outgoing (Hòa đồng, cởi mở)</a:t>
            </a:r>
            <a:endParaRPr lang="en-US" sz="2400" dirty="0"/>
          </a:p>
          <a:p>
            <a:r>
              <a:rPr lang="vi-VN" sz="2400" b="1" dirty="0"/>
              <a:t> </a:t>
            </a:r>
            <a:endParaRPr lang="en-US" sz="2400" dirty="0"/>
          </a:p>
          <a:p>
            <a:r>
              <a:rPr lang="en-US" sz="2400" b="1" dirty="0"/>
              <a:t>Question 23: </a:t>
            </a:r>
            <a:r>
              <a:rPr lang="en-US" sz="2400" dirty="0"/>
              <a:t>For some students, mastering English grammar is </a:t>
            </a:r>
            <a:r>
              <a:rPr lang="en-US" sz="2400" b="1" u="sng" dirty="0"/>
              <a:t>difficult</a:t>
            </a:r>
            <a:r>
              <a:rPr lang="en-US" sz="2400" dirty="0"/>
              <a:t>.</a:t>
            </a:r>
          </a:p>
          <a:p>
            <a:r>
              <a:rPr lang="en-US" sz="2400" b="1" dirty="0"/>
              <a:t>A</a:t>
            </a:r>
            <a:r>
              <a:rPr lang="vi-VN" sz="2400" b="1" dirty="0"/>
              <a:t>.</a:t>
            </a:r>
            <a:r>
              <a:rPr lang="vi-VN" sz="2400" dirty="0"/>
              <a:t> </a:t>
            </a:r>
            <a:r>
              <a:rPr lang="en-US" sz="2400" dirty="0"/>
              <a:t>hard	</a:t>
            </a:r>
            <a:r>
              <a:rPr lang="en-US" sz="2400" b="1" dirty="0" smtClean="0"/>
              <a:t>B</a:t>
            </a:r>
            <a:r>
              <a:rPr lang="vi-VN" sz="2400" b="1" dirty="0"/>
              <a:t>.</a:t>
            </a:r>
            <a:r>
              <a:rPr lang="vi-VN" sz="2400" dirty="0"/>
              <a:t> </a:t>
            </a:r>
            <a:r>
              <a:rPr lang="en-US" sz="2400" dirty="0"/>
              <a:t>easy		</a:t>
            </a:r>
            <a:r>
              <a:rPr lang="en-US" sz="2400" b="1" dirty="0" smtClean="0"/>
              <a:t>C</a:t>
            </a:r>
            <a:r>
              <a:rPr lang="vi-VN" sz="2400" b="1" dirty="0"/>
              <a:t>.</a:t>
            </a:r>
            <a:r>
              <a:rPr lang="vi-VN" sz="2400" dirty="0"/>
              <a:t> </a:t>
            </a:r>
            <a:r>
              <a:rPr lang="en-US" sz="2400" dirty="0"/>
              <a:t>relaxing		</a:t>
            </a:r>
            <a:r>
              <a:rPr lang="en-US" sz="2400" b="1" dirty="0"/>
              <a:t>D</a:t>
            </a:r>
            <a:r>
              <a:rPr lang="vi-VN" sz="2400" b="1" dirty="0"/>
              <a:t>.</a:t>
            </a:r>
            <a:r>
              <a:rPr lang="vi-VN" sz="2400" dirty="0"/>
              <a:t> </a:t>
            </a:r>
            <a:r>
              <a:rPr lang="en-US" sz="2400" dirty="0"/>
              <a:t>interesting</a:t>
            </a:r>
          </a:p>
          <a:p>
            <a:endParaRPr lang="vi-VN" sz="2400" b="1" dirty="0" smtClean="0"/>
          </a:p>
          <a:p>
            <a:r>
              <a:rPr lang="vi-VN" sz="2400" dirty="0" smtClean="0"/>
              <a:t>- </a:t>
            </a:r>
            <a:r>
              <a:rPr lang="vi-VN" sz="2400" dirty="0"/>
              <a:t>Căn cứ vào nghĩa của từ đã cho: difficult = hard (khó).</a:t>
            </a:r>
            <a:endParaRPr lang="en-US" sz="2400" dirty="0"/>
          </a:p>
          <a:p>
            <a:endParaRPr lang="en-US" sz="2400" dirty="0"/>
          </a:p>
        </p:txBody>
      </p:sp>
      <p:sp>
        <p:nvSpPr>
          <p:cNvPr id="2" name="Oval 1"/>
          <p:cNvSpPr/>
          <p:nvPr/>
        </p:nvSpPr>
        <p:spPr>
          <a:xfrm>
            <a:off x="2971800" y="9144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 name="Oval 2"/>
          <p:cNvSpPr/>
          <p:nvPr/>
        </p:nvSpPr>
        <p:spPr>
          <a:xfrm>
            <a:off x="76200" y="3505200"/>
            <a:ext cx="4572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772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ppt_x"/>
                                          </p:val>
                                        </p:tav>
                                        <p:tav tm="100000">
                                          <p:val>
                                            <p:strVal val="#ppt_x"/>
                                          </p:val>
                                        </p:tav>
                                      </p:tavLst>
                                    </p:anim>
                                    <p:anim calcmode="lin" valueType="num">
                                      <p:cBhvr additive="base">
                                        <p:cTn id="1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anim calcmode="lin" valueType="num">
                                      <p:cBhvr additive="base">
                                        <p:cTn id="23"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gtEl>
                                        <p:attrNameLst>
                                          <p:attrName>style.visibility</p:attrName>
                                        </p:attrNameLst>
                                      </p:cBhvr>
                                      <p:to>
                                        <p:strVal val="visible"/>
                                      </p:to>
                                    </p:set>
                                    <p:anim calcmode="lin" valueType="num">
                                      <p:cBhvr additive="base">
                                        <p:cTn id="29" dur="500" fill="hold"/>
                                        <p:tgtEl>
                                          <p:spTgt spid="3"/>
                                        </p:tgtEl>
                                        <p:attrNameLst>
                                          <p:attrName>ppt_x</p:attrName>
                                        </p:attrNameLst>
                                      </p:cBhvr>
                                      <p:tavLst>
                                        <p:tav tm="0">
                                          <p:val>
                                            <p:strVal val="#ppt_x"/>
                                          </p:val>
                                        </p:tav>
                                        <p:tav tm="100000">
                                          <p:val>
                                            <p:strVal val="#ppt_x"/>
                                          </p:val>
                                        </p:tav>
                                      </p:tavLst>
                                    </p:anim>
                                    <p:anim calcmode="lin" valueType="num">
                                      <p:cBhvr additive="base">
                                        <p:cTn id="3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228600"/>
            <a:ext cx="8686800" cy="6463308"/>
          </a:xfrm>
          <a:prstGeom prst="rect">
            <a:avLst/>
          </a:prstGeom>
          <a:noFill/>
        </p:spPr>
        <p:txBody>
          <a:bodyPr wrap="square" rtlCol="0">
            <a:spAutoFit/>
          </a:bodyPr>
          <a:lstStyle/>
          <a:p>
            <a:r>
              <a:rPr lang="en-US" b="1" dirty="0"/>
              <a:t>Question 24: </a:t>
            </a:r>
            <a:r>
              <a:rPr lang="en-US" dirty="0"/>
              <a:t>Getting tons of spam emails from different companies trying to sell you something every day is </a:t>
            </a:r>
            <a:r>
              <a:rPr lang="en-US" b="1" u="sng" dirty="0"/>
              <a:t>a real pain in the neck</a:t>
            </a:r>
            <a:r>
              <a:rPr lang="en-US" dirty="0"/>
              <a:t>. </a:t>
            </a:r>
          </a:p>
          <a:p>
            <a:r>
              <a:rPr lang="en-US" b="1" dirty="0"/>
              <a:t>A.</a:t>
            </a:r>
            <a:r>
              <a:rPr lang="en-US" dirty="0"/>
              <a:t> relaxing	 	</a:t>
            </a:r>
            <a:r>
              <a:rPr lang="en-US" b="1" dirty="0"/>
              <a:t>B.</a:t>
            </a:r>
            <a:r>
              <a:rPr lang="en-US" dirty="0"/>
              <a:t> irritating 	 </a:t>
            </a:r>
            <a:r>
              <a:rPr lang="en-US" b="1" dirty="0" smtClean="0"/>
              <a:t>C</a:t>
            </a:r>
            <a:r>
              <a:rPr lang="en-US" b="1" dirty="0"/>
              <a:t>.</a:t>
            </a:r>
            <a:r>
              <a:rPr lang="en-US" dirty="0"/>
              <a:t> healthy	</a:t>
            </a:r>
            <a:r>
              <a:rPr lang="en-US" b="1" dirty="0" smtClean="0"/>
              <a:t>D</a:t>
            </a:r>
            <a:r>
              <a:rPr lang="en-US" b="1" dirty="0"/>
              <a:t>.</a:t>
            </a:r>
            <a:r>
              <a:rPr lang="en-US" dirty="0"/>
              <a:t> painless </a:t>
            </a:r>
          </a:p>
          <a:p>
            <a:endParaRPr lang="vi-VN" b="1" dirty="0" smtClean="0"/>
          </a:p>
          <a:p>
            <a:r>
              <a:rPr lang="vi-VN" dirty="0" smtClean="0"/>
              <a:t>Các </a:t>
            </a:r>
            <a:r>
              <a:rPr lang="vi-VN" dirty="0"/>
              <a:t>câu gợi ý được đưa ra </a:t>
            </a:r>
            <a:r>
              <a:rPr lang="vi-VN" dirty="0" smtClean="0"/>
              <a:t>là:</a:t>
            </a:r>
            <a:r>
              <a:rPr lang="vi-VN" dirty="0"/>
              <a:t>	</a:t>
            </a:r>
            <a:r>
              <a:rPr lang="vi-VN" dirty="0" smtClean="0"/>
              <a:t>Relaxing</a:t>
            </a:r>
            <a:r>
              <a:rPr lang="vi-VN" dirty="0"/>
              <a:t>: (có tính giúp) thư giãn</a:t>
            </a:r>
            <a:endParaRPr lang="en-US" dirty="0"/>
          </a:p>
          <a:p>
            <a:pPr lvl="0"/>
            <a:r>
              <a:rPr lang="vi-VN" dirty="0"/>
              <a:t>Irritating: (có tính) gây khó </a:t>
            </a:r>
            <a:r>
              <a:rPr lang="vi-VN" dirty="0" smtClean="0"/>
              <a:t>chịu</a:t>
            </a:r>
            <a:r>
              <a:rPr lang="vi-VN" dirty="0"/>
              <a:t>	</a:t>
            </a:r>
            <a:r>
              <a:rPr lang="vi-VN" dirty="0" smtClean="0"/>
              <a:t>Healthy</a:t>
            </a:r>
            <a:r>
              <a:rPr lang="vi-VN" dirty="0"/>
              <a:t>: khỏe mạnh</a:t>
            </a:r>
            <a:endParaRPr lang="en-US" dirty="0"/>
          </a:p>
          <a:p>
            <a:pPr lvl="0"/>
            <a:r>
              <a:rPr lang="vi-VN" dirty="0"/>
              <a:t>Painful: đau</a:t>
            </a:r>
            <a:endParaRPr lang="en-US" dirty="0"/>
          </a:p>
          <a:p>
            <a:r>
              <a:rPr lang="vi-VN" dirty="0"/>
              <a:t>+ Câu đã cho tạm dịch là: “Việc nhận được hàng tấn mail rác quảng cáo bán hàng từ các công ty khác nhau mỗi ngày thật là phiền toái”</a:t>
            </a:r>
            <a:endParaRPr lang="en-US" dirty="0"/>
          </a:p>
          <a:p>
            <a:r>
              <a:rPr lang="vi-VN" dirty="0"/>
              <a:t>+ Trong câu này đáp án đúng là relaxing – “có tính giúp thư giãn” vì nó có nghĩa trái ngược với cụm “a pain in the neck” – “(điều gì) gây phiền toái, khó chịu”</a:t>
            </a:r>
            <a:endParaRPr lang="en-US" dirty="0"/>
          </a:p>
          <a:p>
            <a:r>
              <a:rPr lang="en-US" b="1" dirty="0"/>
              <a:t>Question 25: </a:t>
            </a:r>
            <a:r>
              <a:rPr lang="en-US" dirty="0"/>
              <a:t>Tom was really good at producing </a:t>
            </a:r>
            <a:r>
              <a:rPr lang="en-US" b="1" u="sng" dirty="0"/>
              <a:t>elaborate</a:t>
            </a:r>
            <a:r>
              <a:rPr lang="en-US" dirty="0"/>
              <a:t> sketches of buildings around the city. </a:t>
            </a:r>
          </a:p>
          <a:p>
            <a:r>
              <a:rPr lang="en-US" b="1" dirty="0"/>
              <a:t>A.</a:t>
            </a:r>
            <a:r>
              <a:rPr lang="en-US" dirty="0"/>
              <a:t> ugly-looking	 	</a:t>
            </a:r>
            <a:r>
              <a:rPr lang="en-US" b="1" dirty="0"/>
              <a:t>B.</a:t>
            </a:r>
            <a:r>
              <a:rPr lang="en-US" dirty="0"/>
              <a:t> slight		 </a:t>
            </a:r>
            <a:r>
              <a:rPr lang="en-US" b="1" dirty="0"/>
              <a:t>C.</a:t>
            </a:r>
            <a:r>
              <a:rPr lang="en-US" dirty="0"/>
              <a:t> mild		</a:t>
            </a:r>
            <a:r>
              <a:rPr lang="en-US" b="1" dirty="0"/>
              <a:t>D.</a:t>
            </a:r>
            <a:r>
              <a:rPr lang="en-US" dirty="0"/>
              <a:t> simple</a:t>
            </a:r>
          </a:p>
          <a:p>
            <a:endParaRPr lang="vi-VN" b="1" dirty="0" smtClean="0"/>
          </a:p>
          <a:p>
            <a:r>
              <a:rPr lang="vi-VN" dirty="0" smtClean="0"/>
              <a:t>Các </a:t>
            </a:r>
            <a:r>
              <a:rPr lang="vi-VN" dirty="0"/>
              <a:t>câu gợi ý được đưa ra là: </a:t>
            </a:r>
            <a:endParaRPr lang="en-US" dirty="0"/>
          </a:p>
          <a:p>
            <a:pPr lvl="0"/>
            <a:r>
              <a:rPr lang="vi-VN" dirty="0"/>
              <a:t>Ugly-looking: trông </a:t>
            </a:r>
            <a:r>
              <a:rPr lang="vi-VN" dirty="0" smtClean="0"/>
              <a:t>xấu</a:t>
            </a:r>
            <a:r>
              <a:rPr lang="vi-VN" dirty="0"/>
              <a:t>	</a:t>
            </a:r>
            <a:r>
              <a:rPr lang="vi-VN" dirty="0" smtClean="0"/>
              <a:t>	</a:t>
            </a:r>
            <a:r>
              <a:rPr lang="vi-VN" dirty="0" smtClean="0"/>
              <a:t>Slight</a:t>
            </a:r>
            <a:r>
              <a:rPr lang="vi-VN" dirty="0"/>
              <a:t>: nhẹ, không đáng kể</a:t>
            </a:r>
            <a:endParaRPr lang="en-US" dirty="0"/>
          </a:p>
          <a:p>
            <a:pPr lvl="0"/>
            <a:r>
              <a:rPr lang="vi-VN" dirty="0"/>
              <a:t>Mild: ôn </a:t>
            </a:r>
            <a:r>
              <a:rPr lang="vi-VN" dirty="0" smtClean="0"/>
              <a:t>hòa</a:t>
            </a:r>
            <a:r>
              <a:rPr lang="vi-VN" dirty="0"/>
              <a:t>	</a:t>
            </a:r>
            <a:r>
              <a:rPr lang="vi-VN" dirty="0" smtClean="0"/>
              <a:t>Simple</a:t>
            </a:r>
            <a:r>
              <a:rPr lang="vi-VN" dirty="0"/>
              <a:t>: đơn giản</a:t>
            </a:r>
            <a:endParaRPr lang="en-US" dirty="0"/>
          </a:p>
          <a:p>
            <a:r>
              <a:rPr lang="vi-VN" dirty="0"/>
              <a:t> + Câu đã cho tạm dịch là “Tom rất giỏi trong việc tạo nên những bản phác thảo tỉ mỉ của những tòa nhà quanh thành phố.</a:t>
            </a:r>
            <a:endParaRPr lang="en-US" dirty="0"/>
          </a:p>
          <a:p>
            <a:r>
              <a:rPr lang="vi-VN" dirty="0"/>
              <a:t>+ Trong câu này đáp án đún là “simple” – “đơn giản” vì nó có nghĩa trái ngược với từ “elaborate” – tỉ mỉ, phức tạp </a:t>
            </a:r>
            <a:endParaRPr lang="en-US" dirty="0"/>
          </a:p>
          <a:p>
            <a:endParaRPr lang="en-US" dirty="0"/>
          </a:p>
        </p:txBody>
      </p:sp>
      <p:sp>
        <p:nvSpPr>
          <p:cNvPr id="2" name="Oval 1"/>
          <p:cNvSpPr/>
          <p:nvPr/>
        </p:nvSpPr>
        <p:spPr>
          <a:xfrm>
            <a:off x="228600" y="8382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 name="Oval 2"/>
          <p:cNvSpPr/>
          <p:nvPr/>
        </p:nvSpPr>
        <p:spPr>
          <a:xfrm>
            <a:off x="6553200" y="38100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14752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Effect transition="in" filter="fade">
                                      <p:cBhvr>
                                        <p:cTn id="7" dur="1000"/>
                                        <p:tgtEl>
                                          <p:spTgt spid="4">
                                            <p:txEl>
                                              <p:pRg st="3" end="3"/>
                                            </p:txEl>
                                          </p:spTgt>
                                        </p:tgtEl>
                                      </p:cBhvr>
                                    </p:animEffect>
                                    <p:anim calcmode="lin" valueType="num">
                                      <p:cBhvr>
                                        <p:cTn id="8"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3" end="3"/>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
                                            <p:txEl>
                                              <p:pRg st="4" end="4"/>
                                            </p:txEl>
                                          </p:spTgt>
                                        </p:tgtEl>
                                        <p:attrNameLst>
                                          <p:attrName>style.visibility</p:attrName>
                                        </p:attrNameLst>
                                      </p:cBhvr>
                                      <p:to>
                                        <p:strVal val="visible"/>
                                      </p:to>
                                    </p:set>
                                    <p:animEffect transition="in" filter="fade">
                                      <p:cBhvr>
                                        <p:cTn id="12" dur="1000"/>
                                        <p:tgtEl>
                                          <p:spTgt spid="4">
                                            <p:txEl>
                                              <p:pRg st="4" end="4"/>
                                            </p:txEl>
                                          </p:spTgt>
                                        </p:tgtEl>
                                      </p:cBhvr>
                                    </p:animEffect>
                                    <p:anim calcmode="lin" valueType="num">
                                      <p:cBhvr>
                                        <p:cTn id="13"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4" end="4"/>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4">
                                            <p:txEl>
                                              <p:pRg st="5" end="5"/>
                                            </p:txEl>
                                          </p:spTgt>
                                        </p:tgtEl>
                                        <p:attrNameLst>
                                          <p:attrName>style.visibility</p:attrName>
                                        </p:attrNameLst>
                                      </p:cBhvr>
                                      <p:to>
                                        <p:strVal val="visible"/>
                                      </p:to>
                                    </p:set>
                                    <p:animEffect transition="in" filter="fade">
                                      <p:cBhvr>
                                        <p:cTn id="17" dur="1000"/>
                                        <p:tgtEl>
                                          <p:spTgt spid="4">
                                            <p:txEl>
                                              <p:pRg st="5" end="5"/>
                                            </p:txEl>
                                          </p:spTgt>
                                        </p:tgtEl>
                                      </p:cBhvr>
                                    </p:animEffect>
                                    <p:anim calcmode="lin" valueType="num">
                                      <p:cBhvr>
                                        <p:cTn id="18"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19" dur="1000" fill="hold"/>
                                        <p:tgtEl>
                                          <p:spTgt spid="4">
                                            <p:txEl>
                                              <p:pRg st="5" end="5"/>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4">
                                            <p:txEl>
                                              <p:pRg st="6" end="6"/>
                                            </p:txEl>
                                          </p:spTgt>
                                        </p:tgtEl>
                                        <p:attrNameLst>
                                          <p:attrName>style.visibility</p:attrName>
                                        </p:attrNameLst>
                                      </p:cBhvr>
                                      <p:to>
                                        <p:strVal val="visible"/>
                                      </p:to>
                                    </p:set>
                                    <p:animEffect transition="in" filter="fade">
                                      <p:cBhvr>
                                        <p:cTn id="22" dur="1000"/>
                                        <p:tgtEl>
                                          <p:spTgt spid="4">
                                            <p:txEl>
                                              <p:pRg st="6" end="6"/>
                                            </p:txEl>
                                          </p:spTgt>
                                        </p:tgtEl>
                                      </p:cBhvr>
                                    </p:animEffect>
                                    <p:anim calcmode="lin" valueType="num">
                                      <p:cBhvr>
                                        <p:cTn id="23"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24" dur="1000" fill="hold"/>
                                        <p:tgtEl>
                                          <p:spTgt spid="4">
                                            <p:txEl>
                                              <p:pRg st="6" end="6"/>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4">
                                            <p:txEl>
                                              <p:pRg st="7" end="7"/>
                                            </p:txEl>
                                          </p:spTgt>
                                        </p:tgtEl>
                                        <p:attrNameLst>
                                          <p:attrName>style.visibility</p:attrName>
                                        </p:attrNameLst>
                                      </p:cBhvr>
                                      <p:to>
                                        <p:strVal val="visible"/>
                                      </p:to>
                                    </p:set>
                                    <p:animEffect transition="in" filter="fade">
                                      <p:cBhvr>
                                        <p:cTn id="27" dur="1000"/>
                                        <p:tgtEl>
                                          <p:spTgt spid="4">
                                            <p:txEl>
                                              <p:pRg st="7" end="7"/>
                                            </p:txEl>
                                          </p:spTgt>
                                        </p:tgtEl>
                                      </p:cBhvr>
                                    </p:animEffect>
                                    <p:anim calcmode="lin" valueType="num">
                                      <p:cBhvr>
                                        <p:cTn id="28"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29" dur="1000" fill="hold"/>
                                        <p:tgtEl>
                                          <p:spTgt spid="4">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2"/>
                                        </p:tgtEl>
                                        <p:attrNameLst>
                                          <p:attrName>style.visibility</p:attrName>
                                        </p:attrNameLst>
                                      </p:cBhvr>
                                      <p:to>
                                        <p:strVal val="visible"/>
                                      </p:to>
                                    </p:set>
                                    <p:anim calcmode="lin" valueType="num">
                                      <p:cBhvr additive="base">
                                        <p:cTn id="34" dur="500" fill="hold"/>
                                        <p:tgtEl>
                                          <p:spTgt spid="2"/>
                                        </p:tgtEl>
                                        <p:attrNameLst>
                                          <p:attrName>ppt_x</p:attrName>
                                        </p:attrNameLst>
                                      </p:cBhvr>
                                      <p:tavLst>
                                        <p:tav tm="0">
                                          <p:val>
                                            <p:strVal val="#ppt_x"/>
                                          </p:val>
                                        </p:tav>
                                        <p:tav tm="100000">
                                          <p:val>
                                            <p:strVal val="#ppt_x"/>
                                          </p:val>
                                        </p:tav>
                                      </p:tavLst>
                                    </p:anim>
                                    <p:anim calcmode="lin" valueType="num">
                                      <p:cBhvr additive="base">
                                        <p:cTn id="35"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nodeType="clickEffect">
                                  <p:stCondLst>
                                    <p:cond delay="0"/>
                                  </p:stCondLst>
                                  <p:childTnLst>
                                    <p:set>
                                      <p:cBhvr>
                                        <p:cTn id="39" dur="1" fill="hold">
                                          <p:stCondLst>
                                            <p:cond delay="0"/>
                                          </p:stCondLst>
                                        </p:cTn>
                                        <p:tgtEl>
                                          <p:spTgt spid="4">
                                            <p:txEl>
                                              <p:pRg st="11" end="11"/>
                                            </p:txEl>
                                          </p:spTgt>
                                        </p:tgtEl>
                                        <p:attrNameLst>
                                          <p:attrName>style.visibility</p:attrName>
                                        </p:attrNameLst>
                                      </p:cBhvr>
                                      <p:to>
                                        <p:strVal val="visible"/>
                                      </p:to>
                                    </p:set>
                                    <p:anim calcmode="lin" valueType="num">
                                      <p:cBhvr additive="base">
                                        <p:cTn id="40"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42" presetID="2" presetClass="entr" presetSubtype="4" fill="hold" nodeType="withEffect">
                                  <p:stCondLst>
                                    <p:cond delay="0"/>
                                  </p:stCondLst>
                                  <p:childTnLst>
                                    <p:set>
                                      <p:cBhvr>
                                        <p:cTn id="43" dur="1" fill="hold">
                                          <p:stCondLst>
                                            <p:cond delay="0"/>
                                          </p:stCondLst>
                                        </p:cTn>
                                        <p:tgtEl>
                                          <p:spTgt spid="4">
                                            <p:txEl>
                                              <p:pRg st="12" end="12"/>
                                            </p:txEl>
                                          </p:spTgt>
                                        </p:tgtEl>
                                        <p:attrNameLst>
                                          <p:attrName>style.visibility</p:attrName>
                                        </p:attrNameLst>
                                      </p:cBhvr>
                                      <p:to>
                                        <p:strVal val="visible"/>
                                      </p:to>
                                    </p:set>
                                    <p:anim calcmode="lin" valueType="num">
                                      <p:cBhvr additive="base">
                                        <p:cTn id="44"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45"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46" presetID="2" presetClass="entr" presetSubtype="4" fill="hold" nodeType="withEffect">
                                  <p:stCondLst>
                                    <p:cond delay="0"/>
                                  </p:stCondLst>
                                  <p:childTnLst>
                                    <p:set>
                                      <p:cBhvr>
                                        <p:cTn id="47" dur="1" fill="hold">
                                          <p:stCondLst>
                                            <p:cond delay="0"/>
                                          </p:stCondLst>
                                        </p:cTn>
                                        <p:tgtEl>
                                          <p:spTgt spid="4">
                                            <p:txEl>
                                              <p:pRg st="13" end="13"/>
                                            </p:txEl>
                                          </p:spTgt>
                                        </p:tgtEl>
                                        <p:attrNameLst>
                                          <p:attrName>style.visibility</p:attrName>
                                        </p:attrNameLst>
                                      </p:cBhvr>
                                      <p:to>
                                        <p:strVal val="visible"/>
                                      </p:to>
                                    </p:set>
                                    <p:anim calcmode="lin" valueType="num">
                                      <p:cBhvr additive="base">
                                        <p:cTn id="48"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49" dur="500" fill="hold"/>
                                        <p:tgtEl>
                                          <p:spTgt spid="4">
                                            <p:txEl>
                                              <p:pRg st="13" end="13"/>
                                            </p:txEl>
                                          </p:spTgt>
                                        </p:tgtEl>
                                        <p:attrNameLst>
                                          <p:attrName>ppt_y</p:attrName>
                                        </p:attrNameLst>
                                      </p:cBhvr>
                                      <p:tavLst>
                                        <p:tav tm="0">
                                          <p:val>
                                            <p:strVal val="1+#ppt_h/2"/>
                                          </p:val>
                                        </p:tav>
                                        <p:tav tm="100000">
                                          <p:val>
                                            <p:strVal val="#ppt_y"/>
                                          </p:val>
                                        </p:tav>
                                      </p:tavLst>
                                    </p:anim>
                                  </p:childTnLst>
                                </p:cTn>
                              </p:par>
                              <p:par>
                                <p:cTn id="50" presetID="2" presetClass="entr" presetSubtype="4" fill="hold" nodeType="withEffect">
                                  <p:stCondLst>
                                    <p:cond delay="0"/>
                                  </p:stCondLst>
                                  <p:childTnLst>
                                    <p:set>
                                      <p:cBhvr>
                                        <p:cTn id="51" dur="1" fill="hold">
                                          <p:stCondLst>
                                            <p:cond delay="0"/>
                                          </p:stCondLst>
                                        </p:cTn>
                                        <p:tgtEl>
                                          <p:spTgt spid="4">
                                            <p:txEl>
                                              <p:pRg st="14" end="14"/>
                                            </p:txEl>
                                          </p:spTgt>
                                        </p:tgtEl>
                                        <p:attrNameLst>
                                          <p:attrName>style.visibility</p:attrName>
                                        </p:attrNameLst>
                                      </p:cBhvr>
                                      <p:to>
                                        <p:strVal val="visible"/>
                                      </p:to>
                                    </p:set>
                                    <p:anim calcmode="lin" valueType="num">
                                      <p:cBhvr additive="base">
                                        <p:cTn id="52" dur="500" fill="hold"/>
                                        <p:tgtEl>
                                          <p:spTgt spid="4">
                                            <p:txEl>
                                              <p:pRg st="14" end="14"/>
                                            </p:txEl>
                                          </p:spTgt>
                                        </p:tgtEl>
                                        <p:attrNameLst>
                                          <p:attrName>ppt_x</p:attrName>
                                        </p:attrNameLst>
                                      </p:cBhvr>
                                      <p:tavLst>
                                        <p:tav tm="0">
                                          <p:val>
                                            <p:strVal val="#ppt_x"/>
                                          </p:val>
                                        </p:tav>
                                        <p:tav tm="100000">
                                          <p:val>
                                            <p:strVal val="#ppt_x"/>
                                          </p:val>
                                        </p:tav>
                                      </p:tavLst>
                                    </p:anim>
                                    <p:anim calcmode="lin" valueType="num">
                                      <p:cBhvr additive="base">
                                        <p:cTn id="53" dur="500" fill="hold"/>
                                        <p:tgtEl>
                                          <p:spTgt spid="4">
                                            <p:txEl>
                                              <p:pRg st="14" end="14"/>
                                            </p:txEl>
                                          </p:spTgt>
                                        </p:tgtEl>
                                        <p:attrNameLst>
                                          <p:attrName>ppt_y</p:attrName>
                                        </p:attrNameLst>
                                      </p:cBhvr>
                                      <p:tavLst>
                                        <p:tav tm="0">
                                          <p:val>
                                            <p:strVal val="1+#ppt_h/2"/>
                                          </p:val>
                                        </p:tav>
                                        <p:tav tm="100000">
                                          <p:val>
                                            <p:strVal val="#ppt_y"/>
                                          </p:val>
                                        </p:tav>
                                      </p:tavLst>
                                    </p:anim>
                                  </p:childTnLst>
                                </p:cTn>
                              </p:par>
                              <p:par>
                                <p:cTn id="54" presetID="2" presetClass="entr" presetSubtype="4" fill="hold" nodeType="withEffect">
                                  <p:stCondLst>
                                    <p:cond delay="0"/>
                                  </p:stCondLst>
                                  <p:childTnLst>
                                    <p:set>
                                      <p:cBhvr>
                                        <p:cTn id="55" dur="1" fill="hold">
                                          <p:stCondLst>
                                            <p:cond delay="0"/>
                                          </p:stCondLst>
                                        </p:cTn>
                                        <p:tgtEl>
                                          <p:spTgt spid="4">
                                            <p:txEl>
                                              <p:pRg st="15" end="15"/>
                                            </p:txEl>
                                          </p:spTgt>
                                        </p:tgtEl>
                                        <p:attrNameLst>
                                          <p:attrName>style.visibility</p:attrName>
                                        </p:attrNameLst>
                                      </p:cBhvr>
                                      <p:to>
                                        <p:strVal val="visible"/>
                                      </p:to>
                                    </p:set>
                                    <p:anim calcmode="lin" valueType="num">
                                      <p:cBhvr additive="base">
                                        <p:cTn id="56" dur="500" fill="hold"/>
                                        <p:tgtEl>
                                          <p:spTgt spid="4">
                                            <p:txEl>
                                              <p:pRg st="15" end="15"/>
                                            </p:txEl>
                                          </p:spTgt>
                                        </p:tgtEl>
                                        <p:attrNameLst>
                                          <p:attrName>ppt_x</p:attrName>
                                        </p:attrNameLst>
                                      </p:cBhvr>
                                      <p:tavLst>
                                        <p:tav tm="0">
                                          <p:val>
                                            <p:strVal val="#ppt_x"/>
                                          </p:val>
                                        </p:tav>
                                        <p:tav tm="100000">
                                          <p:val>
                                            <p:strVal val="#ppt_x"/>
                                          </p:val>
                                        </p:tav>
                                      </p:tavLst>
                                    </p:anim>
                                    <p:anim calcmode="lin" valueType="num">
                                      <p:cBhvr additive="base">
                                        <p:cTn id="57" dur="500" fill="hold"/>
                                        <p:tgtEl>
                                          <p:spTgt spid="4">
                                            <p:txEl>
                                              <p:pRg st="15" end="15"/>
                                            </p:txEl>
                                          </p:spTgt>
                                        </p:tgtEl>
                                        <p:attrNameLst>
                                          <p:attrName>ppt_y</p:attrName>
                                        </p:attrNameLst>
                                      </p:cBhvr>
                                      <p:tavLst>
                                        <p:tav tm="0">
                                          <p:val>
                                            <p:strVal val="1+#ppt_h/2"/>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2" presetClass="entr" presetSubtype="4" fill="hold" grpId="0" nodeType="clickEffect">
                                  <p:stCondLst>
                                    <p:cond delay="0"/>
                                  </p:stCondLst>
                                  <p:childTnLst>
                                    <p:set>
                                      <p:cBhvr>
                                        <p:cTn id="61" dur="1" fill="hold">
                                          <p:stCondLst>
                                            <p:cond delay="0"/>
                                          </p:stCondLst>
                                        </p:cTn>
                                        <p:tgtEl>
                                          <p:spTgt spid="3"/>
                                        </p:tgtEl>
                                        <p:attrNameLst>
                                          <p:attrName>style.visibility</p:attrName>
                                        </p:attrNameLst>
                                      </p:cBhvr>
                                      <p:to>
                                        <p:strVal val="visible"/>
                                      </p:to>
                                    </p:set>
                                    <p:anim calcmode="lin" valueType="num">
                                      <p:cBhvr additive="base">
                                        <p:cTn id="62" dur="500" fill="hold"/>
                                        <p:tgtEl>
                                          <p:spTgt spid="3"/>
                                        </p:tgtEl>
                                        <p:attrNameLst>
                                          <p:attrName>ppt_x</p:attrName>
                                        </p:attrNameLst>
                                      </p:cBhvr>
                                      <p:tavLst>
                                        <p:tav tm="0">
                                          <p:val>
                                            <p:strVal val="#ppt_x"/>
                                          </p:val>
                                        </p:tav>
                                        <p:tav tm="100000">
                                          <p:val>
                                            <p:strVal val="#ppt_x"/>
                                          </p:val>
                                        </p:tav>
                                      </p:tavLst>
                                    </p:anim>
                                    <p:anim calcmode="lin" valueType="num">
                                      <p:cBhvr additive="base">
                                        <p:cTn id="63"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04800"/>
            <a:ext cx="8763000" cy="6740307"/>
          </a:xfrm>
          <a:prstGeom prst="rect">
            <a:avLst/>
          </a:prstGeom>
          <a:noFill/>
        </p:spPr>
        <p:txBody>
          <a:bodyPr wrap="square" rtlCol="0">
            <a:spAutoFit/>
          </a:bodyPr>
          <a:lstStyle/>
          <a:p>
            <a:r>
              <a:rPr lang="en-US" sz="2400" b="1" dirty="0"/>
              <a:t>Question 26: </a:t>
            </a:r>
            <a:r>
              <a:rPr lang="en-US" sz="2400" dirty="0"/>
              <a:t>I drank the liquid. Right after that I realized it was not water. </a:t>
            </a:r>
          </a:p>
          <a:p>
            <a:r>
              <a:rPr lang="en-US" sz="2400" b="1" dirty="0"/>
              <a:t>A.</a:t>
            </a:r>
            <a:r>
              <a:rPr lang="en-US" sz="2400" dirty="0"/>
              <a:t> No sooner I had drunk the liquid than I realized that it was not water.</a:t>
            </a:r>
          </a:p>
          <a:p>
            <a:r>
              <a:rPr lang="en-US" sz="2400" b="1" dirty="0"/>
              <a:t>B.</a:t>
            </a:r>
            <a:r>
              <a:rPr lang="en-US" sz="2400" dirty="0"/>
              <a:t> Only after I drink the liquid will I realize it is not water.</a:t>
            </a:r>
          </a:p>
          <a:p>
            <a:r>
              <a:rPr lang="en-US" sz="2400" b="1" dirty="0"/>
              <a:t>C.</a:t>
            </a:r>
            <a:r>
              <a:rPr lang="en-US" sz="2400" dirty="0"/>
              <a:t> Only when I drank the liquid did I realize it was water. </a:t>
            </a:r>
          </a:p>
          <a:p>
            <a:r>
              <a:rPr lang="en-US" sz="2400" b="1" dirty="0"/>
              <a:t>D.</a:t>
            </a:r>
            <a:r>
              <a:rPr lang="en-US" sz="2400" dirty="0"/>
              <a:t> Hardly had I drunk the liquid than I realized that it was water. </a:t>
            </a:r>
          </a:p>
          <a:p>
            <a:endParaRPr lang="vi-VN" sz="2400" b="1" dirty="0" smtClean="0"/>
          </a:p>
          <a:p>
            <a:r>
              <a:rPr lang="vi-VN" sz="2400" dirty="0" smtClean="0"/>
              <a:t>- </a:t>
            </a:r>
            <a:r>
              <a:rPr lang="vi-VN" sz="2400" dirty="0"/>
              <a:t>Đáp án A sai cấu trúc No sooner + had + S + Vp2 + than + S + Vqkd</a:t>
            </a:r>
            <a:endParaRPr lang="en-US" sz="2400" dirty="0"/>
          </a:p>
          <a:p>
            <a:r>
              <a:rPr lang="vi-VN" sz="2400" dirty="0"/>
              <a:t>-Đáp án B sai thời</a:t>
            </a:r>
            <a:endParaRPr lang="en-US" sz="2400" dirty="0"/>
          </a:p>
          <a:p>
            <a:r>
              <a:rPr lang="vi-VN" sz="2400" dirty="0"/>
              <a:t>- Đáp án D sai câu trúc: Hardly + had + S + Vp2 + when + S + Vqkd</a:t>
            </a:r>
            <a:endParaRPr lang="en-US" sz="2400" dirty="0"/>
          </a:p>
          <a:p>
            <a:r>
              <a:rPr lang="vi-VN" sz="2400" dirty="0"/>
              <a:t>- Tất cả các phương án lựa chọn đều có liên trạng ngữ “Only after” đặt ở đầu câu, vì vậy động từ đi kèm được dùng ở cấu trúc đảo ngữ, đáp án đúng phải có động từ chia ở thì tương ứng với thì của động từ trong câu đã cho. </a:t>
            </a:r>
            <a:endParaRPr lang="en-US" sz="2400" dirty="0"/>
          </a:p>
          <a:p>
            <a:endParaRPr lang="en-US" sz="2400" dirty="0"/>
          </a:p>
        </p:txBody>
      </p:sp>
      <p:sp>
        <p:nvSpPr>
          <p:cNvPr id="2" name="Oval 1"/>
          <p:cNvSpPr/>
          <p:nvPr/>
        </p:nvSpPr>
        <p:spPr>
          <a:xfrm>
            <a:off x="228600" y="22098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05922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additive="base">
                                        <p:cTn id="25" dur="500" fill="hold"/>
                                        <p:tgtEl>
                                          <p:spTgt spid="2"/>
                                        </p:tgtEl>
                                        <p:attrNameLst>
                                          <p:attrName>ppt_x</p:attrName>
                                        </p:attrNameLst>
                                      </p:cBhvr>
                                      <p:tavLst>
                                        <p:tav tm="0">
                                          <p:val>
                                            <p:strVal val="#ppt_x"/>
                                          </p:val>
                                        </p:tav>
                                        <p:tav tm="100000">
                                          <p:val>
                                            <p:strVal val="#ppt_x"/>
                                          </p:val>
                                        </p:tav>
                                      </p:tavLst>
                                    </p:anim>
                                    <p:anim calcmode="lin" valueType="num">
                                      <p:cBhvr additive="base">
                                        <p:cTn id="2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381000"/>
            <a:ext cx="8610600" cy="6463308"/>
          </a:xfrm>
          <a:prstGeom prst="rect">
            <a:avLst/>
          </a:prstGeom>
          <a:noFill/>
        </p:spPr>
        <p:txBody>
          <a:bodyPr wrap="square" rtlCol="0">
            <a:spAutoFit/>
          </a:bodyPr>
          <a:lstStyle/>
          <a:p>
            <a:r>
              <a:rPr lang="en-US" b="1" dirty="0"/>
              <a:t>Question 27: </a:t>
            </a:r>
            <a:r>
              <a:rPr lang="en-US" dirty="0"/>
              <a:t>Jack dropped out of school at the age of 15. He now regrets it. </a:t>
            </a:r>
          </a:p>
          <a:p>
            <a:r>
              <a:rPr lang="en-US" b="1" dirty="0"/>
              <a:t>A</a:t>
            </a:r>
            <a:r>
              <a:rPr lang="en-US" dirty="0"/>
              <a:t>. If only Jack had dropped out of school when he was 15. </a:t>
            </a:r>
          </a:p>
          <a:p>
            <a:r>
              <a:rPr lang="en-US" b="1" dirty="0"/>
              <a:t>B</a:t>
            </a:r>
            <a:r>
              <a:rPr lang="en-US" dirty="0"/>
              <a:t>. If Jack dropped out of school when he was 15, he would regret it. </a:t>
            </a:r>
          </a:p>
          <a:p>
            <a:r>
              <a:rPr lang="en-US" b="1" dirty="0"/>
              <a:t>C</a:t>
            </a:r>
            <a:r>
              <a:rPr lang="en-US" dirty="0"/>
              <a:t>. Jack wishes he hadn’t dropped out of school when he was 15. </a:t>
            </a:r>
          </a:p>
          <a:p>
            <a:r>
              <a:rPr lang="en-US" b="1" dirty="0"/>
              <a:t>D</a:t>
            </a:r>
            <a:r>
              <a:rPr lang="en-US" dirty="0"/>
              <a:t>. Jack regrets not having dropped out of school when he was 15. </a:t>
            </a:r>
          </a:p>
          <a:p>
            <a:endParaRPr lang="vi-VN" b="1" dirty="0" smtClean="0"/>
          </a:p>
          <a:p>
            <a:r>
              <a:rPr lang="vi-VN" dirty="0" smtClean="0"/>
              <a:t>Kiến </a:t>
            </a:r>
            <a:r>
              <a:rPr lang="vi-VN" dirty="0"/>
              <a:t>thức: Câu ước</a:t>
            </a:r>
            <a:endParaRPr lang="en-US" dirty="0" smtClean="0">
              <a:effectLst/>
            </a:endParaRPr>
          </a:p>
          <a:p>
            <a:r>
              <a:rPr lang="vi-VN" dirty="0"/>
              <a:t>Giải thích: Câu đề bài: Jack bỏ học ở tuổi 15. Bây giờ anh ta hối hận.</a:t>
            </a:r>
            <a:endParaRPr lang="en-US" dirty="0" smtClean="0">
              <a:effectLst/>
            </a:endParaRPr>
          </a:p>
          <a:p>
            <a:r>
              <a:rPr lang="vi-VN" dirty="0"/>
              <a:t>Xét các đáp án:</a:t>
            </a:r>
            <a:endParaRPr lang="en-US" dirty="0" smtClean="0">
              <a:effectLst/>
            </a:endParaRPr>
          </a:p>
          <a:p>
            <a:r>
              <a:rPr lang="vi-VN" dirty="0"/>
              <a:t>A. Giá như anh ấy đã bỏ học khi anh ấy 15 tuổi. (sai về nghĩa vì sự thực anh ấy đã bỏ khi anh ấy 15 tuổi)</a:t>
            </a:r>
            <a:endParaRPr lang="en-US" dirty="0" smtClean="0">
              <a:effectLst/>
            </a:endParaRPr>
          </a:p>
          <a:p>
            <a:r>
              <a:rPr lang="vi-VN" dirty="0"/>
              <a:t>B. Nếu Jack bỏ học khi 15 tuổi, anh ấy sẽ hối hận. (Sai về cấu trúc và nghĩa)</a:t>
            </a:r>
            <a:endParaRPr lang="en-US" dirty="0" smtClean="0">
              <a:effectLst/>
            </a:endParaRPr>
          </a:p>
          <a:p>
            <a:r>
              <a:rPr lang="vi-VN" dirty="0"/>
              <a:t>C. Jack ước rằng mình đã không bỏ học khi mới 15 tuổi. (Đúng cả cấu trúc và nghĩa)</a:t>
            </a:r>
            <a:endParaRPr lang="en-US" dirty="0" smtClean="0">
              <a:effectLst/>
            </a:endParaRPr>
          </a:p>
          <a:p>
            <a:r>
              <a:rPr lang="vi-VN" dirty="0"/>
              <a:t>D. Jack hối tiếc vì đã không bỏ học khi mới 15 tuổi. (sai về nghĩa vì sự thực anh ấy đã bỏ khi anh ấy 15 tuổi)</a:t>
            </a:r>
            <a:endParaRPr lang="en-US" dirty="0" smtClean="0">
              <a:effectLst/>
            </a:endParaRPr>
          </a:p>
          <a:p>
            <a:r>
              <a:rPr lang="vi-VN" dirty="0"/>
              <a:t>* Notes: - regret + V-ing/ having + Vp2: hối hận về biệc gì đấy</a:t>
            </a:r>
            <a:endParaRPr lang="en-US" dirty="0" smtClean="0">
              <a:effectLst/>
            </a:endParaRPr>
          </a:p>
          <a:p>
            <a:r>
              <a:rPr lang="vi-VN" dirty="0"/>
              <a:t>	- S + wish + clause: ước về điều gì</a:t>
            </a:r>
            <a:endParaRPr lang="en-US" dirty="0" smtClean="0">
              <a:effectLst/>
            </a:endParaRPr>
          </a:p>
          <a:p>
            <a:r>
              <a:rPr lang="vi-VN" dirty="0"/>
              <a:t>	+ Nếu ước về một mong muốn ở hiện tại: Clause – động từ chia ở quá khứ đơn</a:t>
            </a:r>
            <a:endParaRPr lang="en-US" dirty="0" smtClean="0">
              <a:effectLst/>
            </a:endParaRPr>
          </a:p>
          <a:p>
            <a:r>
              <a:rPr lang="vi-VN" dirty="0"/>
              <a:t>	+ Nếu ước về một mong muốn ở quá khứ: Clause – động từ chia ở quá khứ đơn hoàn thành</a:t>
            </a:r>
            <a:endParaRPr lang="en-US" dirty="0" smtClean="0">
              <a:effectLst/>
            </a:endParaRPr>
          </a:p>
          <a:p>
            <a:endParaRPr lang="en-US" dirty="0"/>
          </a:p>
        </p:txBody>
      </p:sp>
      <p:sp>
        <p:nvSpPr>
          <p:cNvPr id="2" name="Oval 1"/>
          <p:cNvSpPr/>
          <p:nvPr/>
        </p:nvSpPr>
        <p:spPr>
          <a:xfrm>
            <a:off x="304800" y="1295400"/>
            <a:ext cx="304800" cy="2286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23513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0" end="10"/>
                                            </p:txEl>
                                          </p:spTgt>
                                        </p:tgtEl>
                                        <p:attrNameLst>
                                          <p:attrName>style.visibility</p:attrName>
                                        </p:attrNameLst>
                                      </p:cBhvr>
                                      <p:to>
                                        <p:strVal val="visible"/>
                                      </p:to>
                                    </p:set>
                                    <p:anim calcmode="lin" valueType="num">
                                      <p:cBhvr additive="base">
                                        <p:cTn id="2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1" end="11"/>
                                            </p:txEl>
                                          </p:spTgt>
                                        </p:tgtEl>
                                        <p:attrNameLst>
                                          <p:attrName>style.visibility</p:attrName>
                                        </p:attrNameLst>
                                      </p:cBhvr>
                                      <p:to>
                                        <p:strVal val="visible"/>
                                      </p:to>
                                    </p:set>
                                    <p:anim calcmode="lin" valueType="num">
                                      <p:cBhvr additive="base">
                                        <p:cTn id="27"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2" end="12"/>
                                            </p:txEl>
                                          </p:spTgt>
                                        </p:tgtEl>
                                        <p:attrNameLst>
                                          <p:attrName>style.visibility</p:attrName>
                                        </p:attrNameLst>
                                      </p:cBhvr>
                                      <p:to>
                                        <p:strVal val="visible"/>
                                      </p:to>
                                    </p:set>
                                    <p:anim calcmode="lin" valueType="num">
                                      <p:cBhvr additive="base">
                                        <p:cTn id="31"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3" end="13"/>
                                            </p:txEl>
                                          </p:spTgt>
                                        </p:tgtEl>
                                        <p:attrNameLst>
                                          <p:attrName>style.visibility</p:attrName>
                                        </p:attrNameLst>
                                      </p:cBhvr>
                                      <p:to>
                                        <p:strVal val="visible"/>
                                      </p:to>
                                    </p:set>
                                    <p:anim calcmode="lin" valueType="num">
                                      <p:cBhvr additive="base">
                                        <p:cTn id="35"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3" end="13"/>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14" end="14"/>
                                            </p:txEl>
                                          </p:spTgt>
                                        </p:tgtEl>
                                        <p:attrNameLst>
                                          <p:attrName>style.visibility</p:attrName>
                                        </p:attrNameLst>
                                      </p:cBhvr>
                                      <p:to>
                                        <p:strVal val="visible"/>
                                      </p:to>
                                    </p:set>
                                    <p:anim calcmode="lin" valueType="num">
                                      <p:cBhvr additive="base">
                                        <p:cTn id="39" dur="500" fill="hold"/>
                                        <p:tgtEl>
                                          <p:spTgt spid="4">
                                            <p:txEl>
                                              <p:pRg st="14" end="14"/>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4" end="14"/>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4">
                                            <p:txEl>
                                              <p:pRg st="15" end="15"/>
                                            </p:txEl>
                                          </p:spTgt>
                                        </p:tgtEl>
                                        <p:attrNameLst>
                                          <p:attrName>style.visibility</p:attrName>
                                        </p:attrNameLst>
                                      </p:cBhvr>
                                      <p:to>
                                        <p:strVal val="visible"/>
                                      </p:to>
                                    </p:set>
                                    <p:anim calcmode="lin" valueType="num">
                                      <p:cBhvr additive="base">
                                        <p:cTn id="43" dur="500" fill="hold"/>
                                        <p:tgtEl>
                                          <p:spTgt spid="4">
                                            <p:txEl>
                                              <p:pRg st="15" end="1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15" end="15"/>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4">
                                            <p:txEl>
                                              <p:pRg st="16" end="16"/>
                                            </p:txEl>
                                          </p:spTgt>
                                        </p:tgtEl>
                                        <p:attrNameLst>
                                          <p:attrName>style.visibility</p:attrName>
                                        </p:attrNameLst>
                                      </p:cBhvr>
                                      <p:to>
                                        <p:strVal val="visible"/>
                                      </p:to>
                                    </p:set>
                                    <p:anim calcmode="lin" valueType="num">
                                      <p:cBhvr additive="base">
                                        <p:cTn id="47" dur="500" fill="hold"/>
                                        <p:tgtEl>
                                          <p:spTgt spid="4">
                                            <p:txEl>
                                              <p:pRg st="16" end="16"/>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4">
                                            <p:txEl>
                                              <p:pRg st="16" end="16"/>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2"/>
                                        </p:tgtEl>
                                        <p:attrNameLst>
                                          <p:attrName>style.visibility</p:attrName>
                                        </p:attrNameLst>
                                      </p:cBhvr>
                                      <p:to>
                                        <p:strVal val="visible"/>
                                      </p:to>
                                    </p:set>
                                    <p:anim calcmode="lin" valueType="num">
                                      <p:cBhvr additive="base">
                                        <p:cTn id="53" dur="500" fill="hold"/>
                                        <p:tgtEl>
                                          <p:spTgt spid="2"/>
                                        </p:tgtEl>
                                        <p:attrNameLst>
                                          <p:attrName>ppt_x</p:attrName>
                                        </p:attrNameLst>
                                      </p:cBhvr>
                                      <p:tavLst>
                                        <p:tav tm="0">
                                          <p:val>
                                            <p:strVal val="#ppt_x"/>
                                          </p:val>
                                        </p:tav>
                                        <p:tav tm="100000">
                                          <p:val>
                                            <p:strVal val="#ppt_x"/>
                                          </p:val>
                                        </p:tav>
                                      </p:tavLst>
                                    </p:anim>
                                    <p:anim calcmode="lin" valueType="num">
                                      <p:cBhvr additive="base">
                                        <p:cTn id="5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191037"/>
            <a:ext cx="8763000" cy="6186309"/>
          </a:xfrm>
          <a:prstGeom prst="rect">
            <a:avLst/>
          </a:prstGeom>
          <a:noFill/>
        </p:spPr>
        <p:txBody>
          <a:bodyPr wrap="square" rtlCol="0">
            <a:spAutoFit/>
          </a:bodyPr>
          <a:lstStyle/>
          <a:p>
            <a:r>
              <a:rPr lang="en-US" b="1" dirty="0"/>
              <a:t>Question 28: </a:t>
            </a:r>
            <a:r>
              <a:rPr lang="en-US" dirty="0"/>
              <a:t>When I got</a:t>
            </a:r>
            <a:r>
              <a:rPr lang="en-US" u="sng" dirty="0"/>
              <a:t> home</a:t>
            </a:r>
            <a:r>
              <a:rPr lang="en-US" dirty="0"/>
              <a:t>, Irene was </a:t>
            </a:r>
            <a:r>
              <a:rPr lang="en-US" u="sng" dirty="0"/>
              <a:t>lying</a:t>
            </a:r>
            <a:r>
              <a:rPr lang="en-US" dirty="0"/>
              <a:t> in bed thinking about what a</a:t>
            </a:r>
            <a:r>
              <a:rPr lang="en-US" u="sng" dirty="0"/>
              <a:t> wonderful time</a:t>
            </a:r>
            <a:r>
              <a:rPr lang="en-US" dirty="0"/>
              <a:t> she </a:t>
            </a:r>
            <a:r>
              <a:rPr lang="en-US" u="sng" dirty="0"/>
              <a:t>has had</a:t>
            </a:r>
            <a:r>
              <a:rPr lang="en-US" b="1" dirty="0"/>
              <a:t>.</a:t>
            </a:r>
            <a:endParaRPr lang="en-US" dirty="0"/>
          </a:p>
          <a:p>
            <a:r>
              <a:rPr lang="en-US" b="1" dirty="0"/>
              <a:t>A. </a:t>
            </a:r>
            <a:r>
              <a:rPr lang="en-US" dirty="0"/>
              <a:t>home			</a:t>
            </a:r>
            <a:r>
              <a:rPr lang="en-US" b="1" dirty="0"/>
              <a:t>B.</a:t>
            </a:r>
            <a:r>
              <a:rPr lang="en-US" dirty="0"/>
              <a:t> lying		</a:t>
            </a:r>
            <a:r>
              <a:rPr lang="en-US" b="1" dirty="0"/>
              <a:t>C.</a:t>
            </a:r>
            <a:r>
              <a:rPr lang="en-US" dirty="0"/>
              <a:t> wonderful time	</a:t>
            </a:r>
            <a:r>
              <a:rPr lang="en-US" b="1" dirty="0"/>
              <a:t>D.</a:t>
            </a:r>
            <a:r>
              <a:rPr lang="en-US" dirty="0"/>
              <a:t> has had</a:t>
            </a:r>
          </a:p>
          <a:p>
            <a:endParaRPr lang="vi-VN" b="1" dirty="0" smtClean="0"/>
          </a:p>
          <a:p>
            <a:r>
              <a:rPr lang="vi-VN" dirty="0" smtClean="0"/>
              <a:t>Sự </a:t>
            </a:r>
            <a:r>
              <a:rPr lang="vi-VN" dirty="0"/>
              <a:t>việc “have a wonderful time” đã xảy ra trước mốc thời gian quá khứ “when I got home”, do đó động từ “has had” cần sửa thành “had had” (thì quá khứ hoàn thành).</a:t>
            </a:r>
            <a:endParaRPr lang="en-US" dirty="0"/>
          </a:p>
          <a:p>
            <a:r>
              <a:rPr lang="en-US" b="1" dirty="0"/>
              <a:t>Question 29: </a:t>
            </a:r>
            <a:r>
              <a:rPr lang="en-US" dirty="0"/>
              <a:t>Elephants are in </a:t>
            </a:r>
            <a:r>
              <a:rPr lang="en-US" dirty="0" err="1"/>
              <a:t>dangered</a:t>
            </a:r>
            <a:r>
              <a:rPr lang="en-US" dirty="0"/>
              <a:t> </a:t>
            </a:r>
            <a:r>
              <a:rPr lang="en-US" u="sng" dirty="0"/>
              <a:t>of</a:t>
            </a:r>
            <a:r>
              <a:rPr lang="en-US" dirty="0"/>
              <a:t> extinction </a:t>
            </a:r>
            <a:r>
              <a:rPr lang="en-US" u="sng" dirty="0"/>
              <a:t>because</a:t>
            </a:r>
            <a:r>
              <a:rPr lang="en-US" dirty="0"/>
              <a:t> poachers have </a:t>
            </a:r>
            <a:r>
              <a:rPr lang="en-US" u="sng" dirty="0"/>
              <a:t>hunted</a:t>
            </a:r>
            <a:r>
              <a:rPr lang="en-US" dirty="0"/>
              <a:t> them for </a:t>
            </a:r>
            <a:r>
              <a:rPr lang="en-US" u="sng" dirty="0"/>
              <a:t>its</a:t>
            </a:r>
            <a:r>
              <a:rPr lang="en-US" dirty="0"/>
              <a:t> ivory tusks.</a:t>
            </a:r>
          </a:p>
          <a:p>
            <a:r>
              <a:rPr lang="en-US" b="1" dirty="0"/>
              <a:t>A.</a:t>
            </a:r>
            <a:r>
              <a:rPr lang="en-US" dirty="0"/>
              <a:t> of			</a:t>
            </a:r>
            <a:r>
              <a:rPr lang="en-US" b="1" dirty="0"/>
              <a:t>B.</a:t>
            </a:r>
            <a:r>
              <a:rPr lang="en-US" dirty="0"/>
              <a:t> because		</a:t>
            </a:r>
            <a:r>
              <a:rPr lang="en-US" b="1" dirty="0"/>
              <a:t>C.</a:t>
            </a:r>
            <a:r>
              <a:rPr lang="en-US" dirty="0"/>
              <a:t> hunted		</a:t>
            </a:r>
            <a:r>
              <a:rPr lang="en-US" b="1" dirty="0"/>
              <a:t>D.</a:t>
            </a:r>
            <a:r>
              <a:rPr lang="en-US" dirty="0"/>
              <a:t> its</a:t>
            </a:r>
          </a:p>
          <a:p>
            <a:endParaRPr lang="vi-VN" b="1" dirty="0" smtClean="0"/>
          </a:p>
          <a:p>
            <a:r>
              <a:rPr lang="vi-VN" b="1" dirty="0" smtClean="0"/>
              <a:t>Kiến </a:t>
            </a:r>
            <a:r>
              <a:rPr lang="vi-VN" b="1" dirty="0"/>
              <a:t>thức</a:t>
            </a:r>
            <a:r>
              <a:rPr lang="vi-VN" dirty="0"/>
              <a:t>: Tính từ sở hữu </a:t>
            </a:r>
            <a:endParaRPr lang="en-US" dirty="0"/>
          </a:p>
          <a:p>
            <a:r>
              <a:rPr lang="vi-VN" b="1" dirty="0"/>
              <a:t>Giải thích: </a:t>
            </a:r>
            <a:endParaRPr lang="en-US" dirty="0"/>
          </a:p>
          <a:p>
            <a:r>
              <a:rPr lang="vi-VN" dirty="0"/>
              <a:t>“elephants” là danh từ số nhiều đếm được =&gt; dùng tính từ sở hữu “their” </a:t>
            </a:r>
            <a:endParaRPr lang="en-US" dirty="0"/>
          </a:p>
          <a:p>
            <a:r>
              <a:rPr lang="vi-VN" dirty="0"/>
              <a:t>Sửa: “its” =&gt; “their” </a:t>
            </a:r>
            <a:endParaRPr lang="en-US" dirty="0"/>
          </a:p>
          <a:p>
            <a:r>
              <a:rPr lang="vi-VN" b="1" dirty="0"/>
              <a:t>Tạm dịch</a:t>
            </a:r>
            <a:r>
              <a:rPr lang="vi-VN" dirty="0"/>
              <a:t>: Ở những nơi khác nhau trên thế giới, voi vẫn bị săn bắt để lấy ngà. </a:t>
            </a:r>
            <a:endParaRPr lang="en-US" dirty="0"/>
          </a:p>
          <a:p>
            <a:r>
              <a:rPr lang="en-US" b="1" dirty="0"/>
              <a:t>Question 30: </a:t>
            </a:r>
            <a:r>
              <a:rPr lang="en-US" dirty="0"/>
              <a:t>Sometimes it is better not to </a:t>
            </a:r>
            <a:r>
              <a:rPr lang="en-US" u="sng" dirty="0"/>
              <a:t>say</a:t>
            </a:r>
            <a:r>
              <a:rPr lang="en-US" dirty="0"/>
              <a:t> the </a:t>
            </a:r>
            <a:r>
              <a:rPr lang="en-US" u="sng" dirty="0"/>
              <a:t>truth</a:t>
            </a:r>
            <a:r>
              <a:rPr lang="en-US" dirty="0"/>
              <a:t> if someone is likely to be </a:t>
            </a:r>
            <a:r>
              <a:rPr lang="en-US" u="sng" dirty="0"/>
              <a:t>upset</a:t>
            </a:r>
            <a:r>
              <a:rPr lang="en-US" dirty="0"/>
              <a:t> </a:t>
            </a:r>
            <a:r>
              <a:rPr lang="en-US" u="sng" dirty="0"/>
              <a:t>unnecessarily</a:t>
            </a:r>
            <a:r>
              <a:rPr lang="en-US" dirty="0"/>
              <a:t>. </a:t>
            </a:r>
          </a:p>
          <a:p>
            <a:r>
              <a:rPr lang="en-US" b="1" dirty="0"/>
              <a:t>A.</a:t>
            </a:r>
            <a:r>
              <a:rPr lang="en-US" dirty="0"/>
              <a:t> say			</a:t>
            </a:r>
            <a:r>
              <a:rPr lang="en-US" b="1" dirty="0"/>
              <a:t>B.</a:t>
            </a:r>
            <a:r>
              <a:rPr lang="en-US" dirty="0"/>
              <a:t> truth		</a:t>
            </a:r>
            <a:r>
              <a:rPr lang="en-US" b="1" dirty="0"/>
              <a:t>C.</a:t>
            </a:r>
            <a:r>
              <a:rPr lang="en-US" dirty="0"/>
              <a:t> upset		</a:t>
            </a:r>
            <a:r>
              <a:rPr lang="en-US" b="1" dirty="0"/>
              <a:t>D.</a:t>
            </a:r>
            <a:r>
              <a:rPr lang="en-US" dirty="0"/>
              <a:t> unnecessarily </a:t>
            </a:r>
          </a:p>
          <a:p>
            <a:endParaRPr lang="vi-VN" b="1" dirty="0" smtClean="0"/>
          </a:p>
          <a:p>
            <a:r>
              <a:rPr lang="vi-VN" dirty="0" smtClean="0"/>
              <a:t>Câu </a:t>
            </a:r>
            <a:r>
              <a:rPr lang="vi-VN" dirty="0"/>
              <a:t>trên sai ở “say”, sửa thành “tell”. Cụm “tell the truth” có nghĩa là “nói lên sự thật”. </a:t>
            </a:r>
            <a:endParaRPr lang="en-US" dirty="0"/>
          </a:p>
          <a:p>
            <a:endParaRPr lang="en-US" dirty="0"/>
          </a:p>
        </p:txBody>
      </p:sp>
      <p:sp>
        <p:nvSpPr>
          <p:cNvPr id="2" name="Oval 1"/>
          <p:cNvSpPr/>
          <p:nvPr/>
        </p:nvSpPr>
        <p:spPr>
          <a:xfrm>
            <a:off x="6629400" y="7620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 name="Oval 2"/>
          <p:cNvSpPr/>
          <p:nvPr/>
        </p:nvSpPr>
        <p:spPr>
          <a:xfrm>
            <a:off x="7543800" y="25146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5" name="Oval 4"/>
          <p:cNvSpPr/>
          <p:nvPr/>
        </p:nvSpPr>
        <p:spPr>
          <a:xfrm>
            <a:off x="76200" y="4876800"/>
            <a:ext cx="4572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47656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Effect transition="in" filter="fade">
                                      <p:cBhvr>
                                        <p:cTn id="7" dur="1000"/>
                                        <p:tgtEl>
                                          <p:spTgt spid="4">
                                            <p:txEl>
                                              <p:pRg st="3" end="3"/>
                                            </p:txEl>
                                          </p:spTgt>
                                        </p:tgtEl>
                                      </p:cBhvr>
                                    </p:animEffect>
                                    <p:anim calcmode="lin" valueType="num">
                                      <p:cBhvr>
                                        <p:cTn id="8"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additive="base">
                                        <p:cTn id="14" dur="500" fill="hold"/>
                                        <p:tgtEl>
                                          <p:spTgt spid="2"/>
                                        </p:tgtEl>
                                        <p:attrNameLst>
                                          <p:attrName>ppt_x</p:attrName>
                                        </p:attrNameLst>
                                      </p:cBhvr>
                                      <p:tavLst>
                                        <p:tav tm="0">
                                          <p:val>
                                            <p:strVal val="#ppt_x"/>
                                          </p:val>
                                        </p:tav>
                                        <p:tav tm="100000">
                                          <p:val>
                                            <p:strVal val="#ppt_x"/>
                                          </p:val>
                                        </p:tav>
                                      </p:tavLst>
                                    </p:anim>
                                    <p:anim calcmode="lin" valueType="num">
                                      <p:cBhvr additive="base">
                                        <p:cTn id="15"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nodeType="clickEffect">
                                  <p:stCondLst>
                                    <p:cond delay="0"/>
                                  </p:stCondLst>
                                  <p:childTnLst>
                                    <p:set>
                                      <p:cBhvr>
                                        <p:cTn id="19" dur="1" fill="hold">
                                          <p:stCondLst>
                                            <p:cond delay="0"/>
                                          </p:stCondLst>
                                        </p:cTn>
                                        <p:tgtEl>
                                          <p:spTgt spid="4">
                                            <p:txEl>
                                              <p:pRg st="7" end="7"/>
                                            </p:txEl>
                                          </p:spTgt>
                                        </p:tgtEl>
                                        <p:attrNameLst>
                                          <p:attrName>style.visibility</p:attrName>
                                        </p:attrNameLst>
                                      </p:cBhvr>
                                      <p:to>
                                        <p:strVal val="visible"/>
                                      </p:to>
                                    </p:set>
                                    <p:anim calcmode="lin" valueType="num">
                                      <p:cBhvr additive="base">
                                        <p:cTn id="20"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2" presetID="2" presetClass="entr" presetSubtype="4" fill="hold" nodeType="withEffect">
                                  <p:stCondLst>
                                    <p:cond delay="0"/>
                                  </p:stCondLst>
                                  <p:childTnLst>
                                    <p:set>
                                      <p:cBhvr>
                                        <p:cTn id="23" dur="1" fill="hold">
                                          <p:stCondLst>
                                            <p:cond delay="0"/>
                                          </p:stCondLst>
                                        </p:cTn>
                                        <p:tgtEl>
                                          <p:spTgt spid="4">
                                            <p:txEl>
                                              <p:pRg st="8" end="8"/>
                                            </p:txEl>
                                          </p:spTgt>
                                        </p:tgtEl>
                                        <p:attrNameLst>
                                          <p:attrName>style.visibility</p:attrName>
                                        </p:attrNameLst>
                                      </p:cBhvr>
                                      <p:to>
                                        <p:strVal val="visible"/>
                                      </p:to>
                                    </p:set>
                                    <p:anim calcmode="lin" valueType="num">
                                      <p:cBhvr additive="base">
                                        <p:cTn id="24"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6" presetID="2" presetClass="entr" presetSubtype="4" fill="hold" nodeType="withEffect">
                                  <p:stCondLst>
                                    <p:cond delay="0"/>
                                  </p:stCondLst>
                                  <p:childTnLst>
                                    <p:set>
                                      <p:cBhvr>
                                        <p:cTn id="27" dur="1" fill="hold">
                                          <p:stCondLst>
                                            <p:cond delay="0"/>
                                          </p:stCondLst>
                                        </p:cTn>
                                        <p:tgtEl>
                                          <p:spTgt spid="4">
                                            <p:txEl>
                                              <p:pRg st="9" end="9"/>
                                            </p:txEl>
                                          </p:spTgt>
                                        </p:tgtEl>
                                        <p:attrNameLst>
                                          <p:attrName>style.visibility</p:attrName>
                                        </p:attrNameLst>
                                      </p:cBhvr>
                                      <p:to>
                                        <p:strVal val="visible"/>
                                      </p:to>
                                    </p:set>
                                    <p:anim calcmode="lin" valueType="num">
                                      <p:cBhvr additive="base">
                                        <p:cTn id="28"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4">
                                            <p:txEl>
                                              <p:pRg st="9" end="9"/>
                                            </p:txEl>
                                          </p:spTgt>
                                        </p:tgtEl>
                                        <p:attrNameLst>
                                          <p:attrName>ppt_y</p:attrName>
                                        </p:attrNameLst>
                                      </p:cBhvr>
                                      <p:tavLst>
                                        <p:tav tm="0">
                                          <p:val>
                                            <p:strVal val="1+#ppt_h/2"/>
                                          </p:val>
                                        </p:tav>
                                        <p:tav tm="100000">
                                          <p:val>
                                            <p:strVal val="#ppt_y"/>
                                          </p:val>
                                        </p:tav>
                                      </p:tavLst>
                                    </p:anim>
                                  </p:childTnLst>
                                </p:cTn>
                              </p:par>
                              <p:par>
                                <p:cTn id="30" presetID="2" presetClass="entr" presetSubtype="4" fill="hold" nodeType="withEffect">
                                  <p:stCondLst>
                                    <p:cond delay="0"/>
                                  </p:stCondLst>
                                  <p:childTnLst>
                                    <p:set>
                                      <p:cBhvr>
                                        <p:cTn id="31" dur="1" fill="hold">
                                          <p:stCondLst>
                                            <p:cond delay="0"/>
                                          </p:stCondLst>
                                        </p:cTn>
                                        <p:tgtEl>
                                          <p:spTgt spid="4">
                                            <p:txEl>
                                              <p:pRg st="10" end="10"/>
                                            </p:txEl>
                                          </p:spTgt>
                                        </p:tgtEl>
                                        <p:attrNameLst>
                                          <p:attrName>style.visibility</p:attrName>
                                        </p:attrNameLst>
                                      </p:cBhvr>
                                      <p:to>
                                        <p:strVal val="visible"/>
                                      </p:to>
                                    </p:set>
                                    <p:anim calcmode="lin" valueType="num">
                                      <p:cBhvr additive="base">
                                        <p:cTn id="32"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3"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34" presetID="2" presetClass="entr" presetSubtype="4" fill="hold" nodeType="withEffect">
                                  <p:stCondLst>
                                    <p:cond delay="0"/>
                                  </p:stCondLst>
                                  <p:childTnLst>
                                    <p:set>
                                      <p:cBhvr>
                                        <p:cTn id="35" dur="1" fill="hold">
                                          <p:stCondLst>
                                            <p:cond delay="0"/>
                                          </p:stCondLst>
                                        </p:cTn>
                                        <p:tgtEl>
                                          <p:spTgt spid="4">
                                            <p:txEl>
                                              <p:pRg st="11" end="11"/>
                                            </p:txEl>
                                          </p:spTgt>
                                        </p:tgtEl>
                                        <p:attrNameLst>
                                          <p:attrName>style.visibility</p:attrName>
                                        </p:attrNameLst>
                                      </p:cBhvr>
                                      <p:to>
                                        <p:strVal val="visible"/>
                                      </p:to>
                                    </p:set>
                                    <p:anim calcmode="lin" valueType="num">
                                      <p:cBhvr additive="base">
                                        <p:cTn id="36"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3"/>
                                        </p:tgtEl>
                                        <p:attrNameLst>
                                          <p:attrName>style.visibility</p:attrName>
                                        </p:attrNameLst>
                                      </p:cBhvr>
                                      <p:to>
                                        <p:strVal val="visible"/>
                                      </p:to>
                                    </p:set>
                                    <p:anim calcmode="lin" valueType="num">
                                      <p:cBhvr additive="base">
                                        <p:cTn id="42" dur="500" fill="hold"/>
                                        <p:tgtEl>
                                          <p:spTgt spid="3"/>
                                        </p:tgtEl>
                                        <p:attrNameLst>
                                          <p:attrName>ppt_x</p:attrName>
                                        </p:attrNameLst>
                                      </p:cBhvr>
                                      <p:tavLst>
                                        <p:tav tm="0">
                                          <p:val>
                                            <p:strVal val="#ppt_x"/>
                                          </p:val>
                                        </p:tav>
                                        <p:tav tm="100000">
                                          <p:val>
                                            <p:strVal val="#ppt_x"/>
                                          </p:val>
                                        </p:tav>
                                      </p:tavLst>
                                    </p:anim>
                                    <p:anim calcmode="lin" valueType="num">
                                      <p:cBhvr additive="base">
                                        <p:cTn id="43"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nodeType="clickEffect">
                                  <p:stCondLst>
                                    <p:cond delay="0"/>
                                  </p:stCondLst>
                                  <p:childTnLst>
                                    <p:set>
                                      <p:cBhvr>
                                        <p:cTn id="47" dur="1" fill="hold">
                                          <p:stCondLst>
                                            <p:cond delay="0"/>
                                          </p:stCondLst>
                                        </p:cTn>
                                        <p:tgtEl>
                                          <p:spTgt spid="4">
                                            <p:txEl>
                                              <p:pRg st="15" end="15"/>
                                            </p:txEl>
                                          </p:spTgt>
                                        </p:tgtEl>
                                        <p:attrNameLst>
                                          <p:attrName>style.visibility</p:attrName>
                                        </p:attrNameLst>
                                      </p:cBhvr>
                                      <p:to>
                                        <p:strVal val="visible"/>
                                      </p:to>
                                    </p:set>
                                    <p:animEffect transition="in" filter="fade">
                                      <p:cBhvr>
                                        <p:cTn id="48" dur="500"/>
                                        <p:tgtEl>
                                          <p:spTgt spid="4">
                                            <p:txEl>
                                              <p:pRg st="15" end="15"/>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5"/>
                                        </p:tgtEl>
                                        <p:attrNameLst>
                                          <p:attrName>style.visibility</p:attrName>
                                        </p:attrNameLst>
                                      </p:cBhvr>
                                      <p:to>
                                        <p:strVal val="visible"/>
                                      </p:to>
                                    </p:set>
                                    <p:anim calcmode="lin" valueType="num">
                                      <p:cBhvr additive="base">
                                        <p:cTn id="53" dur="500" fill="hold"/>
                                        <p:tgtEl>
                                          <p:spTgt spid="5"/>
                                        </p:tgtEl>
                                        <p:attrNameLst>
                                          <p:attrName>ppt_x</p:attrName>
                                        </p:attrNameLst>
                                      </p:cBhvr>
                                      <p:tavLst>
                                        <p:tav tm="0">
                                          <p:val>
                                            <p:strVal val="#ppt_x"/>
                                          </p:val>
                                        </p:tav>
                                        <p:tav tm="100000">
                                          <p:val>
                                            <p:strVal val="#ppt_x"/>
                                          </p:val>
                                        </p:tav>
                                      </p:tavLst>
                                    </p:anim>
                                    <p:anim calcmode="lin" valueType="num">
                                      <p:cBhvr additive="base">
                                        <p:cTn id="5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04800"/>
            <a:ext cx="8839200" cy="5632311"/>
          </a:xfrm>
          <a:prstGeom prst="rect">
            <a:avLst/>
          </a:prstGeom>
          <a:noFill/>
        </p:spPr>
        <p:txBody>
          <a:bodyPr wrap="square" rtlCol="0">
            <a:spAutoFit/>
          </a:bodyPr>
          <a:lstStyle/>
          <a:p>
            <a:r>
              <a:rPr lang="en-US" sz="2400" b="1" dirty="0"/>
              <a:t>Question 31: </a:t>
            </a:r>
            <a:r>
              <a:rPr lang="en-US" sz="2400" dirty="0"/>
              <a:t>The lights are on, so I’m sure Dan is at home. 	</a:t>
            </a:r>
          </a:p>
          <a:p>
            <a:r>
              <a:rPr lang="en-US" sz="2400" dirty="0"/>
              <a:t>	</a:t>
            </a:r>
            <a:r>
              <a:rPr lang="en-US" sz="2400" b="1" dirty="0"/>
              <a:t>A.</a:t>
            </a:r>
            <a:r>
              <a:rPr lang="en-US" sz="2400" dirty="0"/>
              <a:t> Dan must be at home as the lights are on.</a:t>
            </a:r>
          </a:p>
          <a:p>
            <a:r>
              <a:rPr lang="en-US" sz="2400" dirty="0"/>
              <a:t>	</a:t>
            </a:r>
            <a:r>
              <a:rPr lang="en-US" sz="2400" b="1" dirty="0"/>
              <a:t>B.</a:t>
            </a:r>
            <a:r>
              <a:rPr lang="en-US" sz="2400" dirty="0"/>
              <a:t> Dan can’t be at home as the lights are on.</a:t>
            </a:r>
          </a:p>
          <a:p>
            <a:r>
              <a:rPr lang="en-US" sz="2400" dirty="0"/>
              <a:t>	</a:t>
            </a:r>
            <a:r>
              <a:rPr lang="en-US" sz="2400" b="1" dirty="0"/>
              <a:t>C.</a:t>
            </a:r>
            <a:r>
              <a:rPr lang="en-US" sz="2400" dirty="0"/>
              <a:t> Dan must have been at home as the lights were on.</a:t>
            </a:r>
          </a:p>
          <a:p>
            <a:r>
              <a:rPr lang="en-US" sz="2400" dirty="0"/>
              <a:t>	</a:t>
            </a:r>
            <a:r>
              <a:rPr lang="en-US" sz="2400" b="1" dirty="0"/>
              <a:t>D.</a:t>
            </a:r>
            <a:r>
              <a:rPr lang="en-US" sz="2400" dirty="0"/>
              <a:t> Dan should have been at home to turn on the lights. </a:t>
            </a:r>
          </a:p>
          <a:p>
            <a:endParaRPr lang="vi-VN" sz="2400" b="1" dirty="0" smtClean="0"/>
          </a:p>
          <a:p>
            <a:r>
              <a:rPr lang="vi-VN" sz="2400" dirty="0" smtClean="0"/>
              <a:t>- </a:t>
            </a:r>
            <a:r>
              <a:rPr lang="vi-VN" sz="2400" dirty="0"/>
              <a:t>must + bare infinitive: dùng để đưa ra một suy luận hợp lý và chắc chắn ở hiện tại. </a:t>
            </a:r>
            <a:endParaRPr lang="en-US" sz="2400" dirty="0"/>
          </a:p>
          <a:p>
            <a:r>
              <a:rPr lang="vi-VN" sz="2400" dirty="0"/>
              <a:t>- can’t + bare infinitive: dùng để đưa ra suy luận về một sự việc chắc chắn không thể xảy ra ở hiện tại.</a:t>
            </a:r>
            <a:endParaRPr lang="en-US" sz="2400" dirty="0"/>
          </a:p>
          <a:p>
            <a:r>
              <a:rPr lang="vi-VN" sz="2400" dirty="0"/>
              <a:t>- Câu đã cho: “Đèn đang sáng đấy, vì vậy tôi chắc chắn là Dan đang ở nhà.”</a:t>
            </a:r>
            <a:endParaRPr lang="en-US" sz="2400" dirty="0"/>
          </a:p>
          <a:p>
            <a:r>
              <a:rPr lang="vi-VN" sz="2400" dirty="0"/>
              <a:t>- Dan must be at home as the lights are on.: Dan chắc chắn đang ở nhà vì đèn đang sáng đấy. =&gt; cận nghĩa với câu đã cho.</a:t>
            </a:r>
            <a:endParaRPr lang="en-US" sz="2400" dirty="0"/>
          </a:p>
          <a:p>
            <a:endParaRPr lang="en-US" sz="2400" dirty="0"/>
          </a:p>
        </p:txBody>
      </p:sp>
      <p:sp>
        <p:nvSpPr>
          <p:cNvPr id="2" name="Oval 1"/>
          <p:cNvSpPr/>
          <p:nvPr/>
        </p:nvSpPr>
        <p:spPr>
          <a:xfrm>
            <a:off x="990600" y="762000"/>
            <a:ext cx="4572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06932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additive="base">
                                        <p:cTn id="25" dur="500" fill="hold"/>
                                        <p:tgtEl>
                                          <p:spTgt spid="2"/>
                                        </p:tgtEl>
                                        <p:attrNameLst>
                                          <p:attrName>ppt_x</p:attrName>
                                        </p:attrNameLst>
                                      </p:cBhvr>
                                      <p:tavLst>
                                        <p:tav tm="0">
                                          <p:val>
                                            <p:strVal val="#ppt_x"/>
                                          </p:val>
                                        </p:tav>
                                        <p:tav tm="100000">
                                          <p:val>
                                            <p:strVal val="#ppt_x"/>
                                          </p:val>
                                        </p:tav>
                                      </p:tavLst>
                                    </p:anim>
                                    <p:anim calcmode="lin" valueType="num">
                                      <p:cBhvr additive="base">
                                        <p:cTn id="2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0"/>
            <a:ext cx="8991600" cy="7294305"/>
          </a:xfrm>
          <a:prstGeom prst="rect">
            <a:avLst/>
          </a:prstGeom>
          <a:noFill/>
        </p:spPr>
        <p:txBody>
          <a:bodyPr wrap="square" rtlCol="0">
            <a:spAutoFit/>
          </a:bodyPr>
          <a:lstStyle/>
          <a:p>
            <a:r>
              <a:rPr lang="en-US" b="1" dirty="0"/>
              <a:t>Question 32: </a:t>
            </a:r>
            <a:r>
              <a:rPr lang="en-US" dirty="0"/>
              <a:t>“He is playing volleyball with your brother.” she said to me.</a:t>
            </a:r>
          </a:p>
          <a:p>
            <a:r>
              <a:rPr lang="en-US" b="1" dirty="0"/>
              <a:t>A.</a:t>
            </a:r>
            <a:r>
              <a:rPr lang="en-US" dirty="0"/>
              <a:t> She told me he was playing volleyball with your brother.			</a:t>
            </a:r>
          </a:p>
          <a:p>
            <a:r>
              <a:rPr lang="en-US" b="1" dirty="0"/>
              <a:t>B.</a:t>
            </a:r>
            <a:r>
              <a:rPr lang="en-US" dirty="0"/>
              <a:t> She told me she was playing volleyball with my brother.</a:t>
            </a:r>
          </a:p>
          <a:p>
            <a:r>
              <a:rPr lang="en-US" b="1" dirty="0"/>
              <a:t>C.</a:t>
            </a:r>
            <a:r>
              <a:rPr lang="en-US" dirty="0"/>
              <a:t> She told me he was playing volleyball with my brother.			</a:t>
            </a:r>
          </a:p>
          <a:p>
            <a:r>
              <a:rPr lang="en-US" b="1" dirty="0"/>
              <a:t>D.</a:t>
            </a:r>
            <a:r>
              <a:rPr lang="en-US" dirty="0"/>
              <a:t> She told me he was playing volleyball with her brother.</a:t>
            </a:r>
          </a:p>
          <a:p>
            <a:endParaRPr lang="vi-VN" dirty="0" smtClean="0"/>
          </a:p>
          <a:p>
            <a:r>
              <a:rPr lang="en-US" dirty="0" err="1" smtClean="0"/>
              <a:t>Câu</a:t>
            </a:r>
            <a:r>
              <a:rPr lang="en-US" dirty="0" smtClean="0"/>
              <a:t> </a:t>
            </a:r>
            <a:r>
              <a:rPr lang="en-US" dirty="0" err="1"/>
              <a:t>trực</a:t>
            </a:r>
            <a:r>
              <a:rPr lang="en-US" dirty="0"/>
              <a:t> </a:t>
            </a:r>
            <a:r>
              <a:rPr lang="en-US" dirty="0" err="1"/>
              <a:t>tiếp</a:t>
            </a:r>
            <a:r>
              <a:rPr lang="en-US" dirty="0"/>
              <a:t> ở </a:t>
            </a:r>
            <a:r>
              <a:rPr lang="en-US" dirty="0" err="1"/>
              <a:t>thì</a:t>
            </a:r>
            <a:r>
              <a:rPr lang="en-US" dirty="0"/>
              <a:t> </a:t>
            </a:r>
            <a:r>
              <a:rPr lang="en-US" dirty="0" err="1"/>
              <a:t>Hiện</a:t>
            </a:r>
            <a:r>
              <a:rPr lang="en-US" dirty="0"/>
              <a:t> </a:t>
            </a:r>
            <a:r>
              <a:rPr lang="en-US" dirty="0" err="1"/>
              <a:t>tại</a:t>
            </a:r>
            <a:r>
              <a:rPr lang="en-US" dirty="0"/>
              <a:t> </a:t>
            </a:r>
            <a:r>
              <a:rPr lang="en-US" dirty="0" err="1"/>
              <a:t>tiếp</a:t>
            </a:r>
            <a:r>
              <a:rPr lang="en-US" dirty="0"/>
              <a:t> </a:t>
            </a:r>
            <a:r>
              <a:rPr lang="en-US" dirty="0" err="1"/>
              <a:t>diễn</a:t>
            </a:r>
            <a:r>
              <a:rPr lang="en-US" dirty="0"/>
              <a:t> </a:t>
            </a:r>
            <a:r>
              <a:rPr lang="en-US" dirty="0" err="1"/>
              <a:t>nên</a:t>
            </a:r>
            <a:r>
              <a:rPr lang="en-US" dirty="0"/>
              <a:t> </a:t>
            </a:r>
            <a:r>
              <a:rPr lang="en-US" dirty="0" err="1"/>
              <a:t>khi</a:t>
            </a:r>
            <a:r>
              <a:rPr lang="en-US" dirty="0"/>
              <a:t> </a:t>
            </a:r>
            <a:r>
              <a:rPr lang="en-US" dirty="0" err="1"/>
              <a:t>chuyển</a:t>
            </a:r>
            <a:r>
              <a:rPr lang="en-US" dirty="0"/>
              <a:t> qua </a:t>
            </a:r>
            <a:r>
              <a:rPr lang="en-US" dirty="0" err="1"/>
              <a:t>câu</a:t>
            </a:r>
            <a:r>
              <a:rPr lang="en-US" dirty="0"/>
              <a:t> </a:t>
            </a:r>
            <a:r>
              <a:rPr lang="en-US" dirty="0" err="1"/>
              <a:t>gián</a:t>
            </a:r>
            <a:r>
              <a:rPr lang="en-US" dirty="0"/>
              <a:t> </a:t>
            </a:r>
            <a:r>
              <a:rPr lang="en-US" dirty="0" err="1"/>
              <a:t>tiếp</a:t>
            </a:r>
            <a:r>
              <a:rPr lang="en-US" dirty="0"/>
              <a:t> </a:t>
            </a:r>
            <a:r>
              <a:rPr lang="en-US" dirty="0" err="1"/>
              <a:t>chúng</a:t>
            </a:r>
            <a:r>
              <a:rPr lang="en-US" dirty="0"/>
              <a:t> ta </a:t>
            </a:r>
            <a:r>
              <a:rPr lang="en-US" dirty="0" err="1"/>
              <a:t>phải</a:t>
            </a:r>
            <a:r>
              <a:rPr lang="en-US" dirty="0"/>
              <a:t> </a:t>
            </a:r>
            <a:r>
              <a:rPr lang="en-US" dirty="0" err="1"/>
              <a:t>chuyển</a:t>
            </a:r>
            <a:r>
              <a:rPr lang="en-US" dirty="0"/>
              <a:t> </a:t>
            </a:r>
            <a:r>
              <a:rPr lang="en-US" dirty="0" err="1"/>
              <a:t>thành</a:t>
            </a:r>
            <a:r>
              <a:rPr lang="en-US" dirty="0"/>
              <a:t> </a:t>
            </a:r>
            <a:r>
              <a:rPr lang="en-US" dirty="0" err="1"/>
              <a:t>thì</a:t>
            </a:r>
            <a:r>
              <a:rPr lang="en-US" dirty="0"/>
              <a:t> </a:t>
            </a:r>
            <a:r>
              <a:rPr lang="en-US" dirty="0" err="1"/>
              <a:t>Quá</a:t>
            </a:r>
            <a:r>
              <a:rPr lang="en-US" dirty="0"/>
              <a:t> </a:t>
            </a:r>
            <a:r>
              <a:rPr lang="en-US" dirty="0" err="1"/>
              <a:t>khứ</a:t>
            </a:r>
            <a:r>
              <a:rPr lang="en-US" dirty="0"/>
              <a:t> </a:t>
            </a:r>
            <a:r>
              <a:rPr lang="en-US" dirty="0" err="1"/>
              <a:t>tiếp</a:t>
            </a:r>
            <a:r>
              <a:rPr lang="en-US" dirty="0"/>
              <a:t> </a:t>
            </a:r>
            <a:r>
              <a:rPr lang="en-US" dirty="0" err="1"/>
              <a:t>diễn</a:t>
            </a:r>
            <a:r>
              <a:rPr lang="en-US" dirty="0"/>
              <a:t>. </a:t>
            </a:r>
            <a:r>
              <a:rPr lang="en-US" dirty="0" err="1"/>
              <a:t>Ngoài</a:t>
            </a:r>
            <a:r>
              <a:rPr lang="en-US" dirty="0"/>
              <a:t> </a:t>
            </a:r>
            <a:r>
              <a:rPr lang="en-US" dirty="0" err="1"/>
              <a:t>ra</a:t>
            </a:r>
            <a:r>
              <a:rPr lang="en-US" dirty="0"/>
              <a:t>, </a:t>
            </a:r>
            <a:r>
              <a:rPr lang="en-US" b="1" dirty="0"/>
              <a:t>your</a:t>
            </a:r>
            <a:r>
              <a:rPr lang="en-US" dirty="0"/>
              <a:t> </a:t>
            </a:r>
            <a:r>
              <a:rPr lang="en-US" dirty="0" err="1"/>
              <a:t>phải</a:t>
            </a:r>
            <a:r>
              <a:rPr lang="en-US" dirty="0"/>
              <a:t> </a:t>
            </a:r>
            <a:r>
              <a:rPr lang="en-US" dirty="0" err="1"/>
              <a:t>được</a:t>
            </a:r>
            <a:r>
              <a:rPr lang="en-US" dirty="0"/>
              <a:t> </a:t>
            </a:r>
            <a:r>
              <a:rPr lang="en-US" dirty="0" err="1"/>
              <a:t>chuyển</a:t>
            </a:r>
            <a:r>
              <a:rPr lang="en-US" dirty="0"/>
              <a:t> </a:t>
            </a:r>
            <a:r>
              <a:rPr lang="en-US" dirty="0" err="1"/>
              <a:t>thành</a:t>
            </a:r>
            <a:r>
              <a:rPr lang="en-US" dirty="0"/>
              <a:t> </a:t>
            </a:r>
            <a:r>
              <a:rPr lang="en-US" b="1" dirty="0"/>
              <a:t>my</a:t>
            </a:r>
            <a:r>
              <a:rPr lang="en-US" dirty="0"/>
              <a:t> </a:t>
            </a:r>
            <a:r>
              <a:rPr lang="en-US" dirty="0" err="1"/>
              <a:t>để</a:t>
            </a:r>
            <a:r>
              <a:rPr lang="en-US" dirty="0"/>
              <a:t> </a:t>
            </a:r>
            <a:r>
              <a:rPr lang="en-US" dirty="0" err="1"/>
              <a:t>phù</a:t>
            </a:r>
            <a:r>
              <a:rPr lang="en-US" dirty="0"/>
              <a:t> </a:t>
            </a:r>
            <a:r>
              <a:rPr lang="en-US" dirty="0" err="1"/>
              <a:t>hợp</a:t>
            </a:r>
            <a:r>
              <a:rPr lang="en-US" dirty="0"/>
              <a:t> </a:t>
            </a:r>
            <a:r>
              <a:rPr lang="en-US" dirty="0" err="1"/>
              <a:t>với</a:t>
            </a:r>
            <a:r>
              <a:rPr lang="en-US" dirty="0"/>
              <a:t> </a:t>
            </a:r>
            <a:r>
              <a:rPr lang="en-US" dirty="0" err="1"/>
              <a:t>tân</a:t>
            </a:r>
            <a:r>
              <a:rPr lang="en-US" dirty="0"/>
              <a:t> </a:t>
            </a:r>
            <a:r>
              <a:rPr lang="en-US" dirty="0" err="1"/>
              <a:t>ngữ</a:t>
            </a:r>
            <a:r>
              <a:rPr lang="en-US" dirty="0"/>
              <a:t> “me”.</a:t>
            </a:r>
          </a:p>
          <a:p>
            <a:r>
              <a:rPr lang="en-US" b="1" dirty="0"/>
              <a:t>Question 33: </a:t>
            </a:r>
            <a:r>
              <a:rPr lang="en-US" dirty="0"/>
              <a:t>Peter started learning to play the piano two months ago. </a:t>
            </a:r>
          </a:p>
          <a:p>
            <a:r>
              <a:rPr lang="en-US" b="1" dirty="0"/>
              <a:t>A.</a:t>
            </a:r>
            <a:r>
              <a:rPr lang="en-US" dirty="0"/>
              <a:t> Peter has learned to play the piano for two months. </a:t>
            </a:r>
          </a:p>
          <a:p>
            <a:r>
              <a:rPr lang="en-US" b="1" dirty="0"/>
              <a:t>B. </a:t>
            </a:r>
            <a:r>
              <a:rPr lang="en-US" dirty="0"/>
              <a:t>Peter is learning to play the piano at the moment. </a:t>
            </a:r>
          </a:p>
          <a:p>
            <a:r>
              <a:rPr lang="en-US" b="1" dirty="0"/>
              <a:t>C. </a:t>
            </a:r>
            <a:r>
              <a:rPr lang="en-US" dirty="0"/>
              <a:t>Peter stopped learning to play the piano two months ago.</a:t>
            </a:r>
          </a:p>
          <a:p>
            <a:r>
              <a:rPr lang="en-US" b="1" dirty="0"/>
              <a:t>D.</a:t>
            </a:r>
            <a:r>
              <a:rPr lang="en-US" dirty="0"/>
              <a:t> Peter has never learned to play the piano. </a:t>
            </a:r>
          </a:p>
          <a:p>
            <a:r>
              <a:rPr lang="vi-VN" b="1" i="1" dirty="0"/>
              <a:t> </a:t>
            </a:r>
            <a:endParaRPr lang="en-US" dirty="0"/>
          </a:p>
          <a:p>
            <a:endParaRPr lang="vi-VN" b="1" dirty="0" smtClean="0"/>
          </a:p>
          <a:p>
            <a:r>
              <a:rPr lang="vi-VN" i="1" dirty="0" smtClean="0"/>
              <a:t>Câu </a:t>
            </a:r>
            <a:r>
              <a:rPr lang="vi-VN" i="1" dirty="0"/>
              <a:t>đã cho tạm dịch là: “Peter bắt đầu học piano hai tháng trước. Peter vẫn đang học. Đáp án “Peter has learned to play the piano for two months.” là cận nghĩa nhất (thì hiện tại hoàn thành diễn tả hành động bắt đầu trong quá khứ và kéo dài đến hiện tại). </a:t>
            </a:r>
            <a:endParaRPr lang="en-US" dirty="0"/>
          </a:p>
          <a:p>
            <a:r>
              <a:rPr lang="vi-VN" i="1" dirty="0"/>
              <a:t>- Câu “</a:t>
            </a:r>
            <a:r>
              <a:rPr lang="vi-VN" dirty="0"/>
              <a:t>Peter is learning to play the piano at the moment.” mô tả hành động đang diễn ra tại thời điểm ở hiện tại (at the moment) </a:t>
            </a:r>
            <a:r>
              <a:rPr lang="vi-VN" dirty="0">
                <a:sym typeface="Wingdings"/>
              </a:rPr>
              <a:t></a:t>
            </a:r>
            <a:r>
              <a:rPr lang="vi-VN" dirty="0"/>
              <a:t> không cận nghĩa với câu gốc.  </a:t>
            </a:r>
            <a:endParaRPr lang="en-US" dirty="0"/>
          </a:p>
          <a:p>
            <a:r>
              <a:rPr lang="vi-VN" i="1" dirty="0"/>
              <a:t>- Câu “</a:t>
            </a:r>
            <a:r>
              <a:rPr lang="vi-VN" dirty="0"/>
              <a:t>Peter stopped learning to play the piano two months ago.”:  hành động đã hoàn thành trong quá khứ (stopped, two months ago) </a:t>
            </a:r>
            <a:r>
              <a:rPr lang="vi-VN" dirty="0">
                <a:sym typeface="Wingdings"/>
              </a:rPr>
              <a:t></a:t>
            </a:r>
            <a:r>
              <a:rPr lang="vi-VN" dirty="0"/>
              <a:t> không cận nghĩa với câu gốc.  </a:t>
            </a:r>
            <a:endParaRPr lang="en-US" dirty="0"/>
          </a:p>
          <a:p>
            <a:r>
              <a:rPr lang="vi-VN" dirty="0"/>
              <a:t>- Câu “Peter has never learned to play the piano.”: trạng từ “never” tạo nghĩa phủ định </a:t>
            </a:r>
            <a:r>
              <a:rPr lang="vi-VN" dirty="0">
                <a:sym typeface="Wingdings"/>
              </a:rPr>
              <a:t></a:t>
            </a:r>
            <a:r>
              <a:rPr lang="vi-VN" dirty="0"/>
              <a:t> đối lập nghĩa với câu gốc.</a:t>
            </a:r>
            <a:endParaRPr lang="en-US" dirty="0"/>
          </a:p>
          <a:p>
            <a:endParaRPr lang="en-US" dirty="0"/>
          </a:p>
        </p:txBody>
      </p:sp>
      <p:sp>
        <p:nvSpPr>
          <p:cNvPr id="2" name="Oval 1"/>
          <p:cNvSpPr/>
          <p:nvPr/>
        </p:nvSpPr>
        <p:spPr>
          <a:xfrm>
            <a:off x="152400" y="914400"/>
            <a:ext cx="2286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 name="Oval 2"/>
          <p:cNvSpPr/>
          <p:nvPr/>
        </p:nvSpPr>
        <p:spPr>
          <a:xfrm>
            <a:off x="152400" y="2743200"/>
            <a:ext cx="2286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443258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Effect transition="in" filter="fade">
                                      <p:cBhvr>
                                        <p:cTn id="7" dur="1000"/>
                                        <p:tgtEl>
                                          <p:spTgt spid="4">
                                            <p:txEl>
                                              <p:pRg st="6" end="6"/>
                                            </p:txEl>
                                          </p:spTgt>
                                        </p:tgtEl>
                                      </p:cBhvr>
                                    </p:animEffect>
                                    <p:anim calcmode="lin" valueType="num">
                                      <p:cBhvr>
                                        <p:cTn id="8"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additive="base">
                                        <p:cTn id="14" dur="500" fill="hold"/>
                                        <p:tgtEl>
                                          <p:spTgt spid="2"/>
                                        </p:tgtEl>
                                        <p:attrNameLst>
                                          <p:attrName>ppt_x</p:attrName>
                                        </p:attrNameLst>
                                      </p:cBhvr>
                                      <p:tavLst>
                                        <p:tav tm="0">
                                          <p:val>
                                            <p:strVal val="#ppt_x"/>
                                          </p:val>
                                        </p:tav>
                                        <p:tav tm="100000">
                                          <p:val>
                                            <p:strVal val="#ppt_x"/>
                                          </p:val>
                                        </p:tav>
                                      </p:tavLst>
                                    </p:anim>
                                    <p:anim calcmode="lin" valueType="num">
                                      <p:cBhvr additive="base">
                                        <p:cTn id="15"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4">
                                            <p:txEl>
                                              <p:pRg st="14" end="14"/>
                                            </p:txEl>
                                          </p:spTgt>
                                        </p:tgtEl>
                                        <p:attrNameLst>
                                          <p:attrName>style.visibility</p:attrName>
                                        </p:attrNameLst>
                                      </p:cBhvr>
                                      <p:to>
                                        <p:strVal val="visible"/>
                                      </p:to>
                                    </p:set>
                                    <p:animEffect transition="in" filter="fade">
                                      <p:cBhvr>
                                        <p:cTn id="20" dur="1000"/>
                                        <p:tgtEl>
                                          <p:spTgt spid="4">
                                            <p:txEl>
                                              <p:pRg st="14" end="14"/>
                                            </p:txEl>
                                          </p:spTgt>
                                        </p:tgtEl>
                                      </p:cBhvr>
                                    </p:animEffect>
                                    <p:anim calcmode="lin" valueType="num">
                                      <p:cBhvr>
                                        <p:cTn id="21" dur="1000" fill="hold"/>
                                        <p:tgtEl>
                                          <p:spTgt spid="4">
                                            <p:txEl>
                                              <p:pRg st="14" end="14"/>
                                            </p:txEl>
                                          </p:spTgt>
                                        </p:tgtEl>
                                        <p:attrNameLst>
                                          <p:attrName>ppt_x</p:attrName>
                                        </p:attrNameLst>
                                      </p:cBhvr>
                                      <p:tavLst>
                                        <p:tav tm="0">
                                          <p:val>
                                            <p:strVal val="#ppt_x"/>
                                          </p:val>
                                        </p:tav>
                                        <p:tav tm="100000">
                                          <p:val>
                                            <p:strVal val="#ppt_x"/>
                                          </p:val>
                                        </p:tav>
                                      </p:tavLst>
                                    </p:anim>
                                    <p:anim calcmode="lin" valueType="num">
                                      <p:cBhvr>
                                        <p:cTn id="22" dur="1000" fill="hold"/>
                                        <p:tgtEl>
                                          <p:spTgt spid="4">
                                            <p:txEl>
                                              <p:pRg st="14" end="14"/>
                                            </p:txEl>
                                          </p:spTgt>
                                        </p:tgtEl>
                                        <p:attrNameLst>
                                          <p:attrName>ppt_y</p:attrName>
                                        </p:attrNameLst>
                                      </p:cBhvr>
                                      <p:tavLst>
                                        <p:tav tm="0">
                                          <p:val>
                                            <p:strVal val="#ppt_y+.1"/>
                                          </p:val>
                                        </p:tav>
                                        <p:tav tm="100000">
                                          <p:val>
                                            <p:strVal val="#ppt_y"/>
                                          </p:val>
                                        </p:tav>
                                      </p:tavLst>
                                    </p:anim>
                                  </p:childTnLst>
                                </p:cTn>
                              </p:par>
                              <p:par>
                                <p:cTn id="23" presetID="42" presetClass="entr" presetSubtype="0" fill="hold" nodeType="withEffect">
                                  <p:stCondLst>
                                    <p:cond delay="0"/>
                                  </p:stCondLst>
                                  <p:childTnLst>
                                    <p:set>
                                      <p:cBhvr>
                                        <p:cTn id="24" dur="1" fill="hold">
                                          <p:stCondLst>
                                            <p:cond delay="0"/>
                                          </p:stCondLst>
                                        </p:cTn>
                                        <p:tgtEl>
                                          <p:spTgt spid="4">
                                            <p:txEl>
                                              <p:pRg st="15" end="15"/>
                                            </p:txEl>
                                          </p:spTgt>
                                        </p:tgtEl>
                                        <p:attrNameLst>
                                          <p:attrName>style.visibility</p:attrName>
                                        </p:attrNameLst>
                                      </p:cBhvr>
                                      <p:to>
                                        <p:strVal val="visible"/>
                                      </p:to>
                                    </p:set>
                                    <p:animEffect transition="in" filter="fade">
                                      <p:cBhvr>
                                        <p:cTn id="25" dur="1000"/>
                                        <p:tgtEl>
                                          <p:spTgt spid="4">
                                            <p:txEl>
                                              <p:pRg st="15" end="15"/>
                                            </p:txEl>
                                          </p:spTgt>
                                        </p:tgtEl>
                                      </p:cBhvr>
                                    </p:animEffect>
                                    <p:anim calcmode="lin" valueType="num">
                                      <p:cBhvr>
                                        <p:cTn id="26" dur="1000" fill="hold"/>
                                        <p:tgtEl>
                                          <p:spTgt spid="4">
                                            <p:txEl>
                                              <p:pRg st="15" end="15"/>
                                            </p:txEl>
                                          </p:spTgt>
                                        </p:tgtEl>
                                        <p:attrNameLst>
                                          <p:attrName>ppt_x</p:attrName>
                                        </p:attrNameLst>
                                      </p:cBhvr>
                                      <p:tavLst>
                                        <p:tav tm="0">
                                          <p:val>
                                            <p:strVal val="#ppt_x"/>
                                          </p:val>
                                        </p:tav>
                                        <p:tav tm="100000">
                                          <p:val>
                                            <p:strVal val="#ppt_x"/>
                                          </p:val>
                                        </p:tav>
                                      </p:tavLst>
                                    </p:anim>
                                    <p:anim calcmode="lin" valueType="num">
                                      <p:cBhvr>
                                        <p:cTn id="27" dur="1000" fill="hold"/>
                                        <p:tgtEl>
                                          <p:spTgt spid="4">
                                            <p:txEl>
                                              <p:pRg st="15" end="15"/>
                                            </p:txEl>
                                          </p:spTgt>
                                        </p:tgtEl>
                                        <p:attrNameLst>
                                          <p:attrName>ppt_y</p:attrName>
                                        </p:attrNameLst>
                                      </p:cBhvr>
                                      <p:tavLst>
                                        <p:tav tm="0">
                                          <p:val>
                                            <p:strVal val="#ppt_y+.1"/>
                                          </p:val>
                                        </p:tav>
                                        <p:tav tm="100000">
                                          <p:val>
                                            <p:strVal val="#ppt_y"/>
                                          </p:val>
                                        </p:tav>
                                      </p:tavLst>
                                    </p:anim>
                                  </p:childTnLst>
                                </p:cTn>
                              </p:par>
                              <p:par>
                                <p:cTn id="28" presetID="42" presetClass="entr" presetSubtype="0" fill="hold" nodeType="withEffect">
                                  <p:stCondLst>
                                    <p:cond delay="0"/>
                                  </p:stCondLst>
                                  <p:childTnLst>
                                    <p:set>
                                      <p:cBhvr>
                                        <p:cTn id="29" dur="1" fill="hold">
                                          <p:stCondLst>
                                            <p:cond delay="0"/>
                                          </p:stCondLst>
                                        </p:cTn>
                                        <p:tgtEl>
                                          <p:spTgt spid="4">
                                            <p:txEl>
                                              <p:pRg st="16" end="16"/>
                                            </p:txEl>
                                          </p:spTgt>
                                        </p:tgtEl>
                                        <p:attrNameLst>
                                          <p:attrName>style.visibility</p:attrName>
                                        </p:attrNameLst>
                                      </p:cBhvr>
                                      <p:to>
                                        <p:strVal val="visible"/>
                                      </p:to>
                                    </p:set>
                                    <p:animEffect transition="in" filter="fade">
                                      <p:cBhvr>
                                        <p:cTn id="30" dur="1000"/>
                                        <p:tgtEl>
                                          <p:spTgt spid="4">
                                            <p:txEl>
                                              <p:pRg st="16" end="16"/>
                                            </p:txEl>
                                          </p:spTgt>
                                        </p:tgtEl>
                                      </p:cBhvr>
                                    </p:animEffect>
                                    <p:anim calcmode="lin" valueType="num">
                                      <p:cBhvr>
                                        <p:cTn id="31" dur="1000" fill="hold"/>
                                        <p:tgtEl>
                                          <p:spTgt spid="4">
                                            <p:txEl>
                                              <p:pRg st="16" end="16"/>
                                            </p:txEl>
                                          </p:spTgt>
                                        </p:tgtEl>
                                        <p:attrNameLst>
                                          <p:attrName>ppt_x</p:attrName>
                                        </p:attrNameLst>
                                      </p:cBhvr>
                                      <p:tavLst>
                                        <p:tav tm="0">
                                          <p:val>
                                            <p:strVal val="#ppt_x"/>
                                          </p:val>
                                        </p:tav>
                                        <p:tav tm="100000">
                                          <p:val>
                                            <p:strVal val="#ppt_x"/>
                                          </p:val>
                                        </p:tav>
                                      </p:tavLst>
                                    </p:anim>
                                    <p:anim calcmode="lin" valueType="num">
                                      <p:cBhvr>
                                        <p:cTn id="32" dur="1000" fill="hold"/>
                                        <p:tgtEl>
                                          <p:spTgt spid="4">
                                            <p:txEl>
                                              <p:pRg st="16" end="16"/>
                                            </p:txEl>
                                          </p:spTgt>
                                        </p:tgtEl>
                                        <p:attrNameLst>
                                          <p:attrName>ppt_y</p:attrName>
                                        </p:attrNameLst>
                                      </p:cBhvr>
                                      <p:tavLst>
                                        <p:tav tm="0">
                                          <p:val>
                                            <p:strVal val="#ppt_y+.1"/>
                                          </p:val>
                                        </p:tav>
                                        <p:tav tm="100000">
                                          <p:val>
                                            <p:strVal val="#ppt_y"/>
                                          </p:val>
                                        </p:tav>
                                      </p:tavLst>
                                    </p:anim>
                                  </p:childTnLst>
                                </p:cTn>
                              </p:par>
                              <p:par>
                                <p:cTn id="33" presetID="42" presetClass="entr" presetSubtype="0" fill="hold" nodeType="withEffect">
                                  <p:stCondLst>
                                    <p:cond delay="0"/>
                                  </p:stCondLst>
                                  <p:childTnLst>
                                    <p:set>
                                      <p:cBhvr>
                                        <p:cTn id="34" dur="1" fill="hold">
                                          <p:stCondLst>
                                            <p:cond delay="0"/>
                                          </p:stCondLst>
                                        </p:cTn>
                                        <p:tgtEl>
                                          <p:spTgt spid="4">
                                            <p:txEl>
                                              <p:pRg st="17" end="17"/>
                                            </p:txEl>
                                          </p:spTgt>
                                        </p:tgtEl>
                                        <p:attrNameLst>
                                          <p:attrName>style.visibility</p:attrName>
                                        </p:attrNameLst>
                                      </p:cBhvr>
                                      <p:to>
                                        <p:strVal val="visible"/>
                                      </p:to>
                                    </p:set>
                                    <p:animEffect transition="in" filter="fade">
                                      <p:cBhvr>
                                        <p:cTn id="35" dur="1000"/>
                                        <p:tgtEl>
                                          <p:spTgt spid="4">
                                            <p:txEl>
                                              <p:pRg st="17" end="17"/>
                                            </p:txEl>
                                          </p:spTgt>
                                        </p:tgtEl>
                                      </p:cBhvr>
                                    </p:animEffect>
                                    <p:anim calcmode="lin" valueType="num">
                                      <p:cBhvr>
                                        <p:cTn id="36" dur="1000" fill="hold"/>
                                        <p:tgtEl>
                                          <p:spTgt spid="4">
                                            <p:txEl>
                                              <p:pRg st="17" end="17"/>
                                            </p:txEl>
                                          </p:spTgt>
                                        </p:tgtEl>
                                        <p:attrNameLst>
                                          <p:attrName>ppt_x</p:attrName>
                                        </p:attrNameLst>
                                      </p:cBhvr>
                                      <p:tavLst>
                                        <p:tav tm="0">
                                          <p:val>
                                            <p:strVal val="#ppt_x"/>
                                          </p:val>
                                        </p:tav>
                                        <p:tav tm="100000">
                                          <p:val>
                                            <p:strVal val="#ppt_x"/>
                                          </p:val>
                                        </p:tav>
                                      </p:tavLst>
                                    </p:anim>
                                    <p:anim calcmode="lin" valueType="num">
                                      <p:cBhvr>
                                        <p:cTn id="37" dur="1000" fill="hold"/>
                                        <p:tgtEl>
                                          <p:spTgt spid="4">
                                            <p:txEl>
                                              <p:pRg st="17" end="17"/>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3"/>
                                        </p:tgtEl>
                                        <p:attrNameLst>
                                          <p:attrName>style.visibility</p:attrName>
                                        </p:attrNameLst>
                                      </p:cBhvr>
                                      <p:to>
                                        <p:strVal val="visible"/>
                                      </p:to>
                                    </p:set>
                                    <p:anim calcmode="lin" valueType="num">
                                      <p:cBhvr additive="base">
                                        <p:cTn id="42" dur="500" fill="hold"/>
                                        <p:tgtEl>
                                          <p:spTgt spid="3"/>
                                        </p:tgtEl>
                                        <p:attrNameLst>
                                          <p:attrName>ppt_x</p:attrName>
                                        </p:attrNameLst>
                                      </p:cBhvr>
                                      <p:tavLst>
                                        <p:tav tm="0">
                                          <p:val>
                                            <p:strVal val="#ppt_x"/>
                                          </p:val>
                                        </p:tav>
                                        <p:tav tm="100000">
                                          <p:val>
                                            <p:strVal val="#ppt_x"/>
                                          </p:val>
                                        </p:tav>
                                      </p:tavLst>
                                    </p:anim>
                                    <p:anim calcmode="lin" valueType="num">
                                      <p:cBhvr additive="base">
                                        <p:cTn id="43"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228600"/>
            <a:ext cx="8763000" cy="6555641"/>
          </a:xfrm>
          <a:prstGeom prst="rect">
            <a:avLst/>
          </a:prstGeom>
          <a:noFill/>
        </p:spPr>
        <p:txBody>
          <a:bodyPr wrap="square" rtlCol="0">
            <a:spAutoFit/>
          </a:bodyPr>
          <a:lstStyle/>
          <a:p>
            <a:r>
              <a:rPr lang="en-US" sz="2000" b="1" dirty="0"/>
              <a:t>Question 3: </a:t>
            </a:r>
            <a:r>
              <a:rPr lang="vi-VN" sz="2000" dirty="0"/>
              <a:t>The political candidate knew the issue was a hot</a:t>
            </a:r>
            <a:r>
              <a:rPr lang="vi-VN" sz="2000" u="sng" dirty="0"/>
              <a:t>_______</a:t>
            </a:r>
            <a:r>
              <a:rPr lang="vi-VN" sz="2000" dirty="0"/>
              <a:t>, so he deferred to his chief of staff, who directed questions to the committee chairperson.</a:t>
            </a:r>
            <a:endParaRPr lang="en-US" sz="2000" dirty="0"/>
          </a:p>
          <a:p>
            <a:r>
              <a:rPr lang="vi-VN" sz="2000" b="1" dirty="0"/>
              <a:t>A.</a:t>
            </a:r>
            <a:r>
              <a:rPr lang="vi-VN" sz="2000" dirty="0"/>
              <a:t> tomato	</a:t>
            </a:r>
            <a:r>
              <a:rPr lang="vi-VN" sz="2000" b="1" dirty="0"/>
              <a:t>B.</a:t>
            </a:r>
            <a:r>
              <a:rPr lang="vi-VN" sz="2000" dirty="0"/>
              <a:t> potato	</a:t>
            </a:r>
            <a:r>
              <a:rPr lang="vi-VN" sz="2000" b="1" dirty="0"/>
              <a:t>C.</a:t>
            </a:r>
            <a:r>
              <a:rPr lang="vi-VN" sz="2000" dirty="0"/>
              <a:t> pot	</a:t>
            </a:r>
            <a:r>
              <a:rPr lang="vi-VN" sz="2000" b="1" dirty="0"/>
              <a:t>D.</a:t>
            </a:r>
            <a:r>
              <a:rPr lang="vi-VN" sz="2000" dirty="0"/>
              <a:t> dog</a:t>
            </a:r>
            <a:endParaRPr lang="en-US" sz="2000" dirty="0"/>
          </a:p>
          <a:p>
            <a:endParaRPr lang="vi-VN" sz="2000" b="1" dirty="0" smtClean="0"/>
          </a:p>
          <a:p>
            <a:r>
              <a:rPr lang="vi-VN" sz="2000" dirty="0" smtClean="0"/>
              <a:t>A </a:t>
            </a:r>
            <a:r>
              <a:rPr lang="vi-VN" sz="2000" dirty="0"/>
              <a:t>hot potato: something that is difficult or dangerous to deal with (vấn đề nan giải)</a:t>
            </a:r>
            <a:endParaRPr lang="en-US" sz="2000" dirty="0"/>
          </a:p>
          <a:p>
            <a:r>
              <a:rPr lang="vi-VN" sz="2000" b="1" dirty="0"/>
              <a:t>Tạm dịch: </a:t>
            </a:r>
            <a:r>
              <a:rPr lang="vi-VN" sz="2000" dirty="0"/>
              <a:t>ứng cử viên chính trị biết đó là vấn đề nan giải, vì vậy ông ấy đã chiều</a:t>
            </a:r>
            <a:endParaRPr lang="en-US" sz="2000" dirty="0"/>
          </a:p>
          <a:p>
            <a:r>
              <a:rPr lang="vi-VN" sz="2000" dirty="0"/>
              <a:t>theo sếp của mình, người mà đã trực tiếp chuyển câu hỏi đến chủ tịch</a:t>
            </a:r>
            <a:r>
              <a:rPr lang="vi-VN" sz="2000" dirty="0" smtClean="0"/>
              <a:t>.</a:t>
            </a:r>
          </a:p>
          <a:p>
            <a:endParaRPr lang="en-US" sz="2000" dirty="0"/>
          </a:p>
          <a:p>
            <a:r>
              <a:rPr lang="en-US" sz="2000" b="1" dirty="0"/>
              <a:t>Question 4: </a:t>
            </a:r>
            <a:r>
              <a:rPr lang="vi-VN" sz="2000" dirty="0"/>
              <a:t>I agree _______one point with Chris: it will be hard for us to walk 80km.</a:t>
            </a:r>
            <a:endParaRPr lang="en-US" sz="2000" dirty="0"/>
          </a:p>
          <a:p>
            <a:r>
              <a:rPr lang="vi-VN" sz="2000" b="1" dirty="0"/>
              <a:t>A</a:t>
            </a:r>
            <a:r>
              <a:rPr lang="vi-VN" sz="2000" dirty="0"/>
              <a:t>. in	</a:t>
            </a:r>
            <a:r>
              <a:rPr lang="vi-VN" sz="2000" b="1" dirty="0"/>
              <a:t>B</a:t>
            </a:r>
            <a:r>
              <a:rPr lang="vi-VN" sz="2000" dirty="0"/>
              <a:t>. of	</a:t>
            </a:r>
            <a:r>
              <a:rPr lang="vi-VN" sz="2000" b="1" dirty="0"/>
              <a:t>C</a:t>
            </a:r>
            <a:r>
              <a:rPr lang="vi-VN" sz="2000" dirty="0"/>
              <a:t>. on	</a:t>
            </a:r>
            <a:r>
              <a:rPr lang="vi-VN" sz="2000" b="1" dirty="0"/>
              <a:t>D</a:t>
            </a:r>
            <a:r>
              <a:rPr lang="vi-VN" sz="2000" dirty="0"/>
              <a:t>. For</a:t>
            </a:r>
            <a:endParaRPr lang="en-US" sz="2000" dirty="0"/>
          </a:p>
          <a:p>
            <a:endParaRPr lang="vi-VN" sz="2000" b="1" dirty="0" smtClean="0"/>
          </a:p>
          <a:p>
            <a:r>
              <a:rPr lang="vi-VN" sz="2000" dirty="0" smtClean="0"/>
              <a:t>Kiến </a:t>
            </a:r>
            <a:r>
              <a:rPr lang="vi-VN" sz="2000" dirty="0"/>
              <a:t>thức : giới từ</a:t>
            </a:r>
            <a:endParaRPr lang="en-US" sz="2000" dirty="0"/>
          </a:p>
          <a:p>
            <a:r>
              <a:rPr lang="vi-VN" sz="2000" dirty="0"/>
              <a:t>Giải thích: agree with SB on ST: đồng ý với ai về việc gì</a:t>
            </a:r>
            <a:endParaRPr lang="en-US" sz="2000" dirty="0"/>
          </a:p>
          <a:p>
            <a:r>
              <a:rPr lang="vi-VN" sz="2000" dirty="0"/>
              <a:t>Tạm dịch: Tôi đồng ý một điểm với Chris: thật là khó để chúng ta đi bộ 80km.</a:t>
            </a:r>
            <a:endParaRPr lang="en-US" sz="2000" dirty="0"/>
          </a:p>
          <a:p>
            <a:r>
              <a:rPr lang="vi-VN" sz="2000" b="1" dirty="0"/>
              <a:t> </a:t>
            </a:r>
            <a:endParaRPr lang="en-US" sz="2000" dirty="0"/>
          </a:p>
          <a:p>
            <a:endParaRPr lang="en-US" sz="2000" dirty="0"/>
          </a:p>
        </p:txBody>
      </p:sp>
      <p:sp>
        <p:nvSpPr>
          <p:cNvPr id="2" name="Oval 1"/>
          <p:cNvSpPr/>
          <p:nvPr/>
        </p:nvSpPr>
        <p:spPr>
          <a:xfrm>
            <a:off x="228600" y="11430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 name="Oval 2"/>
          <p:cNvSpPr/>
          <p:nvPr/>
        </p:nvSpPr>
        <p:spPr>
          <a:xfrm>
            <a:off x="2057400" y="41148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74738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2"/>
                                        </p:tgtEl>
                                        <p:attrNameLst>
                                          <p:attrName>style.visibility</p:attrName>
                                        </p:attrNameLst>
                                      </p:cBhvr>
                                      <p:to>
                                        <p:strVal val="visible"/>
                                      </p:to>
                                    </p:set>
                                    <p:anim calcmode="lin" valueType="num">
                                      <p:cBhvr additive="base">
                                        <p:cTn id="21" dur="500" fill="hold"/>
                                        <p:tgtEl>
                                          <p:spTgt spid="2"/>
                                        </p:tgtEl>
                                        <p:attrNameLst>
                                          <p:attrName>ppt_x</p:attrName>
                                        </p:attrNameLst>
                                      </p:cBhvr>
                                      <p:tavLst>
                                        <p:tav tm="0">
                                          <p:val>
                                            <p:strVal val="#ppt_x"/>
                                          </p:val>
                                        </p:tav>
                                        <p:tav tm="100000">
                                          <p:val>
                                            <p:strVal val="#ppt_x"/>
                                          </p:val>
                                        </p:tav>
                                      </p:tavLst>
                                    </p:anim>
                                    <p:anim calcmode="lin" valueType="num">
                                      <p:cBhvr additive="base">
                                        <p:cTn id="2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4">
                                            <p:txEl>
                                              <p:pRg st="10" end="10"/>
                                            </p:txEl>
                                          </p:spTgt>
                                        </p:tgtEl>
                                        <p:attrNameLst>
                                          <p:attrName>style.visibility</p:attrName>
                                        </p:attrNameLst>
                                      </p:cBhvr>
                                      <p:to>
                                        <p:strVal val="visible"/>
                                      </p:to>
                                    </p:set>
                                    <p:animEffect transition="in" filter="fade">
                                      <p:cBhvr>
                                        <p:cTn id="27" dur="1000"/>
                                        <p:tgtEl>
                                          <p:spTgt spid="4">
                                            <p:txEl>
                                              <p:pRg st="10" end="10"/>
                                            </p:txEl>
                                          </p:spTgt>
                                        </p:tgtEl>
                                      </p:cBhvr>
                                    </p:animEffect>
                                    <p:anim calcmode="lin" valueType="num">
                                      <p:cBhvr>
                                        <p:cTn id="28" dur="1000" fill="hold"/>
                                        <p:tgtEl>
                                          <p:spTgt spid="4">
                                            <p:txEl>
                                              <p:pRg st="10" end="10"/>
                                            </p:txEl>
                                          </p:spTgt>
                                        </p:tgtEl>
                                        <p:attrNameLst>
                                          <p:attrName>ppt_x</p:attrName>
                                        </p:attrNameLst>
                                      </p:cBhvr>
                                      <p:tavLst>
                                        <p:tav tm="0">
                                          <p:val>
                                            <p:strVal val="#ppt_x"/>
                                          </p:val>
                                        </p:tav>
                                        <p:tav tm="100000">
                                          <p:val>
                                            <p:strVal val="#ppt_x"/>
                                          </p:val>
                                        </p:tav>
                                      </p:tavLst>
                                    </p:anim>
                                    <p:anim calcmode="lin" valueType="num">
                                      <p:cBhvr>
                                        <p:cTn id="29" dur="1000" fill="hold"/>
                                        <p:tgtEl>
                                          <p:spTgt spid="4">
                                            <p:txEl>
                                              <p:pRg st="10" end="10"/>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4">
                                            <p:txEl>
                                              <p:pRg st="11" end="11"/>
                                            </p:txEl>
                                          </p:spTgt>
                                        </p:tgtEl>
                                        <p:attrNameLst>
                                          <p:attrName>style.visibility</p:attrName>
                                        </p:attrNameLst>
                                      </p:cBhvr>
                                      <p:to>
                                        <p:strVal val="visible"/>
                                      </p:to>
                                    </p:set>
                                    <p:animEffect transition="in" filter="fade">
                                      <p:cBhvr>
                                        <p:cTn id="32" dur="1000"/>
                                        <p:tgtEl>
                                          <p:spTgt spid="4">
                                            <p:txEl>
                                              <p:pRg st="11" end="11"/>
                                            </p:txEl>
                                          </p:spTgt>
                                        </p:tgtEl>
                                      </p:cBhvr>
                                    </p:animEffect>
                                    <p:anim calcmode="lin" valueType="num">
                                      <p:cBhvr>
                                        <p:cTn id="33" dur="1000" fill="hold"/>
                                        <p:tgtEl>
                                          <p:spTgt spid="4">
                                            <p:txEl>
                                              <p:pRg st="11" end="11"/>
                                            </p:txEl>
                                          </p:spTgt>
                                        </p:tgtEl>
                                        <p:attrNameLst>
                                          <p:attrName>ppt_x</p:attrName>
                                        </p:attrNameLst>
                                      </p:cBhvr>
                                      <p:tavLst>
                                        <p:tav tm="0">
                                          <p:val>
                                            <p:strVal val="#ppt_x"/>
                                          </p:val>
                                        </p:tav>
                                        <p:tav tm="100000">
                                          <p:val>
                                            <p:strVal val="#ppt_x"/>
                                          </p:val>
                                        </p:tav>
                                      </p:tavLst>
                                    </p:anim>
                                    <p:anim calcmode="lin" valueType="num">
                                      <p:cBhvr>
                                        <p:cTn id="34" dur="1000" fill="hold"/>
                                        <p:tgtEl>
                                          <p:spTgt spid="4">
                                            <p:txEl>
                                              <p:pRg st="11" end="11"/>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4">
                                            <p:txEl>
                                              <p:pRg st="12" end="12"/>
                                            </p:txEl>
                                          </p:spTgt>
                                        </p:tgtEl>
                                        <p:attrNameLst>
                                          <p:attrName>style.visibility</p:attrName>
                                        </p:attrNameLst>
                                      </p:cBhvr>
                                      <p:to>
                                        <p:strVal val="visible"/>
                                      </p:to>
                                    </p:set>
                                    <p:animEffect transition="in" filter="fade">
                                      <p:cBhvr>
                                        <p:cTn id="37" dur="1000"/>
                                        <p:tgtEl>
                                          <p:spTgt spid="4">
                                            <p:txEl>
                                              <p:pRg st="12" end="12"/>
                                            </p:txEl>
                                          </p:spTgt>
                                        </p:tgtEl>
                                      </p:cBhvr>
                                    </p:animEffect>
                                    <p:anim calcmode="lin" valueType="num">
                                      <p:cBhvr>
                                        <p:cTn id="38" dur="1000" fill="hold"/>
                                        <p:tgtEl>
                                          <p:spTgt spid="4">
                                            <p:txEl>
                                              <p:pRg st="12" end="12"/>
                                            </p:txEl>
                                          </p:spTgt>
                                        </p:tgtEl>
                                        <p:attrNameLst>
                                          <p:attrName>ppt_x</p:attrName>
                                        </p:attrNameLst>
                                      </p:cBhvr>
                                      <p:tavLst>
                                        <p:tav tm="0">
                                          <p:val>
                                            <p:strVal val="#ppt_x"/>
                                          </p:val>
                                        </p:tav>
                                        <p:tav tm="100000">
                                          <p:val>
                                            <p:strVal val="#ppt_x"/>
                                          </p:val>
                                        </p:tav>
                                      </p:tavLst>
                                    </p:anim>
                                    <p:anim calcmode="lin" valueType="num">
                                      <p:cBhvr>
                                        <p:cTn id="39" dur="1000" fill="hold"/>
                                        <p:tgtEl>
                                          <p:spTgt spid="4">
                                            <p:txEl>
                                              <p:pRg st="12" end="12"/>
                                            </p:txEl>
                                          </p:spTgt>
                                        </p:tgtEl>
                                        <p:attrNameLst>
                                          <p:attrName>ppt_y</p:attrName>
                                        </p:attrNameLst>
                                      </p:cBhvr>
                                      <p:tavLst>
                                        <p:tav tm="0">
                                          <p:val>
                                            <p:strVal val="#ppt_y+.1"/>
                                          </p:val>
                                        </p:tav>
                                        <p:tav tm="100000">
                                          <p:val>
                                            <p:strVal val="#ppt_y"/>
                                          </p:val>
                                        </p:tav>
                                      </p:tavLst>
                                    </p:anim>
                                  </p:childTnLst>
                                </p:cTn>
                              </p:par>
                              <p:par>
                                <p:cTn id="40" presetID="42" presetClass="entr" presetSubtype="0" fill="hold" nodeType="withEffect">
                                  <p:stCondLst>
                                    <p:cond delay="0"/>
                                  </p:stCondLst>
                                  <p:childTnLst>
                                    <p:set>
                                      <p:cBhvr>
                                        <p:cTn id="41" dur="1" fill="hold">
                                          <p:stCondLst>
                                            <p:cond delay="0"/>
                                          </p:stCondLst>
                                        </p:cTn>
                                        <p:tgtEl>
                                          <p:spTgt spid="4">
                                            <p:txEl>
                                              <p:pRg st="13" end="13"/>
                                            </p:txEl>
                                          </p:spTgt>
                                        </p:tgtEl>
                                        <p:attrNameLst>
                                          <p:attrName>style.visibility</p:attrName>
                                        </p:attrNameLst>
                                      </p:cBhvr>
                                      <p:to>
                                        <p:strVal val="visible"/>
                                      </p:to>
                                    </p:set>
                                    <p:animEffect transition="in" filter="fade">
                                      <p:cBhvr>
                                        <p:cTn id="42" dur="1000"/>
                                        <p:tgtEl>
                                          <p:spTgt spid="4">
                                            <p:txEl>
                                              <p:pRg st="13" end="13"/>
                                            </p:txEl>
                                          </p:spTgt>
                                        </p:tgtEl>
                                      </p:cBhvr>
                                    </p:animEffect>
                                    <p:anim calcmode="lin" valueType="num">
                                      <p:cBhvr>
                                        <p:cTn id="43" dur="1000" fill="hold"/>
                                        <p:tgtEl>
                                          <p:spTgt spid="4">
                                            <p:txEl>
                                              <p:pRg st="13" end="13"/>
                                            </p:txEl>
                                          </p:spTgt>
                                        </p:tgtEl>
                                        <p:attrNameLst>
                                          <p:attrName>ppt_x</p:attrName>
                                        </p:attrNameLst>
                                      </p:cBhvr>
                                      <p:tavLst>
                                        <p:tav tm="0">
                                          <p:val>
                                            <p:strVal val="#ppt_x"/>
                                          </p:val>
                                        </p:tav>
                                        <p:tav tm="100000">
                                          <p:val>
                                            <p:strVal val="#ppt_x"/>
                                          </p:val>
                                        </p:tav>
                                      </p:tavLst>
                                    </p:anim>
                                    <p:anim calcmode="lin" valueType="num">
                                      <p:cBhvr>
                                        <p:cTn id="44" dur="1000" fill="hold"/>
                                        <p:tgtEl>
                                          <p:spTgt spid="4">
                                            <p:txEl>
                                              <p:pRg st="13" end="13"/>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gtEl>
                                        <p:attrNameLst>
                                          <p:attrName>style.visibility</p:attrName>
                                        </p:attrNameLst>
                                      </p:cBhvr>
                                      <p:to>
                                        <p:strVal val="visible"/>
                                      </p:to>
                                    </p:set>
                                    <p:anim calcmode="lin" valueType="num">
                                      <p:cBhvr additive="base">
                                        <p:cTn id="49" dur="500" fill="hold"/>
                                        <p:tgtEl>
                                          <p:spTgt spid="3"/>
                                        </p:tgtEl>
                                        <p:attrNameLst>
                                          <p:attrName>ppt_x</p:attrName>
                                        </p:attrNameLst>
                                      </p:cBhvr>
                                      <p:tavLst>
                                        <p:tav tm="0">
                                          <p:val>
                                            <p:strVal val="#ppt_x"/>
                                          </p:val>
                                        </p:tav>
                                        <p:tav tm="100000">
                                          <p:val>
                                            <p:strVal val="#ppt_x"/>
                                          </p:val>
                                        </p:tav>
                                      </p:tavLst>
                                    </p:anim>
                                    <p:anim calcmode="lin" valueType="num">
                                      <p:cBhvr additive="base">
                                        <p:cTn id="5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04800"/>
            <a:ext cx="8534400" cy="4093428"/>
          </a:xfrm>
          <a:prstGeom prst="rect">
            <a:avLst/>
          </a:prstGeom>
          <a:noFill/>
        </p:spPr>
        <p:txBody>
          <a:bodyPr wrap="square" rtlCol="0">
            <a:spAutoFit/>
          </a:bodyPr>
          <a:lstStyle/>
          <a:p>
            <a:r>
              <a:rPr lang="vi-VN" sz="2000" dirty="0"/>
              <a:t>Now, as it spreads across Europe and Asia, the virus is becoming a more immediate threat to (34)___</a:t>
            </a:r>
            <a:r>
              <a:rPr lang="en-US" sz="2000" dirty="0"/>
              <a:t>___</a:t>
            </a:r>
            <a:r>
              <a:rPr lang="vi-VN" sz="2000" dirty="0"/>
              <a:t>_ types of businesses.</a:t>
            </a:r>
            <a:endParaRPr lang="vi-VN" sz="2000" b="1" dirty="0" smtClean="0"/>
          </a:p>
          <a:p>
            <a:r>
              <a:rPr lang="en-US" sz="2000" b="1" dirty="0" smtClean="0"/>
              <a:t>Question </a:t>
            </a:r>
            <a:r>
              <a:rPr lang="en-US" sz="2000" b="1" dirty="0"/>
              <a:t>34</a:t>
            </a:r>
            <a:r>
              <a:rPr lang="vi-VN" sz="2000" dirty="0"/>
              <a:t>. </a:t>
            </a:r>
            <a:r>
              <a:rPr lang="vi-VN" sz="2000" b="1" dirty="0"/>
              <a:t>A.</a:t>
            </a:r>
            <a:r>
              <a:rPr lang="vi-VN" sz="2000" dirty="0"/>
              <a:t> all 		</a:t>
            </a:r>
            <a:r>
              <a:rPr lang="vi-VN" sz="2000" b="1" dirty="0" smtClean="0"/>
              <a:t>B</a:t>
            </a:r>
            <a:r>
              <a:rPr lang="vi-VN" sz="2000" b="1" dirty="0"/>
              <a:t>.</a:t>
            </a:r>
            <a:r>
              <a:rPr lang="vi-VN" sz="2000" dirty="0"/>
              <a:t> much	</a:t>
            </a:r>
            <a:r>
              <a:rPr lang="vi-VN" sz="2000" b="1" dirty="0" smtClean="0"/>
              <a:t>C</a:t>
            </a:r>
            <a:r>
              <a:rPr lang="vi-VN" sz="2000" b="1" dirty="0"/>
              <a:t>.</a:t>
            </a:r>
            <a:r>
              <a:rPr lang="vi-VN" sz="2000" dirty="0"/>
              <a:t> few	</a:t>
            </a:r>
            <a:r>
              <a:rPr lang="vi-VN" sz="2000" b="1" dirty="0" smtClean="0"/>
              <a:t>D</a:t>
            </a:r>
            <a:r>
              <a:rPr lang="vi-VN" sz="2000" b="1" dirty="0"/>
              <a:t>.</a:t>
            </a:r>
            <a:r>
              <a:rPr lang="vi-VN" sz="2000" dirty="0"/>
              <a:t> another</a:t>
            </a:r>
            <a:endParaRPr lang="en-US" sz="2000" dirty="0"/>
          </a:p>
          <a:p>
            <a:endParaRPr lang="vi-VN" sz="2000" b="1" i="1" dirty="0" smtClean="0"/>
          </a:p>
          <a:p>
            <a:r>
              <a:rPr lang="vi-VN" sz="2000" dirty="0" smtClean="0"/>
              <a:t>All </a:t>
            </a:r>
            <a:r>
              <a:rPr lang="vi-VN" sz="2000" dirty="0"/>
              <a:t>+ N số nhiều</a:t>
            </a:r>
            <a:endParaRPr lang="en-US" sz="2000" dirty="0"/>
          </a:p>
          <a:p>
            <a:r>
              <a:rPr lang="vi-VN" sz="2000" dirty="0"/>
              <a:t>Much + N không đếm được</a:t>
            </a:r>
            <a:endParaRPr lang="en-US" sz="2000" dirty="0"/>
          </a:p>
          <a:p>
            <a:r>
              <a:rPr lang="vi-VN" sz="2000" dirty="0"/>
              <a:t>Another + N số ít chưa xác định</a:t>
            </a:r>
            <a:endParaRPr lang="en-US" sz="2000" dirty="0"/>
          </a:p>
          <a:p>
            <a:r>
              <a:rPr lang="vi-VN" sz="2000" dirty="0"/>
              <a:t>Few + N số nhiều</a:t>
            </a:r>
            <a:endParaRPr lang="en-US" sz="2000" dirty="0"/>
          </a:p>
          <a:p>
            <a:r>
              <a:rPr lang="vi-VN" sz="2000" dirty="0"/>
              <a:t>Danh từ types số nhiều nên loại B, D</a:t>
            </a:r>
            <a:endParaRPr lang="en-US" sz="2000" dirty="0"/>
          </a:p>
          <a:p>
            <a:r>
              <a:rPr lang="vi-VN" sz="2000" dirty="0"/>
              <a:t>Xét về nghĩa, chọn all</a:t>
            </a:r>
            <a:endParaRPr lang="en-US" sz="2000" dirty="0"/>
          </a:p>
          <a:p>
            <a:r>
              <a:rPr lang="vi-VN" sz="2000" dirty="0"/>
              <a:t>Hiện nay, khi nó lan rộng khắp châu Âu và châu Á, vi rút đang trở thành mối đe dọa trực tiếp hơn đối với (34) ____ loại hình doanh nghiệp</a:t>
            </a:r>
            <a:endParaRPr lang="en-US" sz="2000" dirty="0"/>
          </a:p>
          <a:p>
            <a:endParaRPr lang="en-US" sz="2000" dirty="0"/>
          </a:p>
        </p:txBody>
      </p:sp>
      <p:sp>
        <p:nvSpPr>
          <p:cNvPr id="2" name="Oval 1"/>
          <p:cNvSpPr/>
          <p:nvPr/>
        </p:nvSpPr>
        <p:spPr>
          <a:xfrm>
            <a:off x="1524000" y="914400"/>
            <a:ext cx="4572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590646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
                                        </p:tgtEl>
                                        <p:attrNameLst>
                                          <p:attrName>style.visibility</p:attrName>
                                        </p:attrNameLst>
                                      </p:cBhvr>
                                      <p:to>
                                        <p:strVal val="visible"/>
                                      </p:to>
                                    </p:set>
                                    <p:anim calcmode="lin" valueType="num">
                                      <p:cBhvr additive="base">
                                        <p:cTn id="33" dur="500" fill="hold"/>
                                        <p:tgtEl>
                                          <p:spTgt spid="2"/>
                                        </p:tgtEl>
                                        <p:attrNameLst>
                                          <p:attrName>ppt_x</p:attrName>
                                        </p:attrNameLst>
                                      </p:cBhvr>
                                      <p:tavLst>
                                        <p:tav tm="0">
                                          <p:val>
                                            <p:strVal val="#ppt_x"/>
                                          </p:val>
                                        </p:tav>
                                        <p:tav tm="100000">
                                          <p:val>
                                            <p:strVal val="#ppt_x"/>
                                          </p:val>
                                        </p:tav>
                                      </p:tavLst>
                                    </p:anim>
                                    <p:anim calcmode="lin" valueType="num">
                                      <p:cBhvr additive="base">
                                        <p:cTn id="3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76200"/>
            <a:ext cx="8686800" cy="5632311"/>
          </a:xfrm>
          <a:prstGeom prst="rect">
            <a:avLst/>
          </a:prstGeom>
          <a:noFill/>
        </p:spPr>
        <p:txBody>
          <a:bodyPr wrap="square" rtlCol="0">
            <a:spAutoFit/>
          </a:bodyPr>
          <a:lstStyle/>
          <a:p>
            <a:r>
              <a:rPr lang="en-US" sz="2000" b="1" dirty="0"/>
              <a:t>Question 35</a:t>
            </a:r>
            <a:r>
              <a:rPr lang="vi-VN" sz="2000" dirty="0"/>
              <a:t>. </a:t>
            </a:r>
            <a:r>
              <a:rPr lang="vi-VN" sz="2000" b="1" dirty="0"/>
              <a:t>A.</a:t>
            </a:r>
            <a:r>
              <a:rPr lang="vi-VN" sz="2000" dirty="0"/>
              <a:t> defining	</a:t>
            </a:r>
            <a:r>
              <a:rPr lang="vi-VN" sz="2000" b="1" dirty="0" smtClean="0"/>
              <a:t>B</a:t>
            </a:r>
            <a:r>
              <a:rPr lang="vi-VN" sz="2000" b="1" dirty="0"/>
              <a:t>.</a:t>
            </a:r>
            <a:r>
              <a:rPr lang="vi-VN" sz="2000" dirty="0"/>
              <a:t> refining	</a:t>
            </a:r>
            <a:r>
              <a:rPr lang="vi-VN" sz="2000" b="1" dirty="0" smtClean="0"/>
              <a:t>C</a:t>
            </a:r>
            <a:r>
              <a:rPr lang="vi-VN" sz="2000" b="1" dirty="0"/>
              <a:t>.</a:t>
            </a:r>
            <a:r>
              <a:rPr lang="vi-VN" sz="2000" dirty="0"/>
              <a:t> containing	</a:t>
            </a:r>
            <a:r>
              <a:rPr lang="vi-VN" sz="2000" b="1" dirty="0" smtClean="0"/>
              <a:t>D</a:t>
            </a:r>
            <a:r>
              <a:rPr lang="vi-VN" sz="2000" b="1" dirty="0"/>
              <a:t>.</a:t>
            </a:r>
            <a:r>
              <a:rPr lang="vi-VN" sz="2000" dirty="0"/>
              <a:t> observing</a:t>
            </a:r>
            <a:endParaRPr lang="en-US" sz="2000" dirty="0"/>
          </a:p>
          <a:p>
            <a:endParaRPr lang="vi-VN" sz="2000" dirty="0" smtClean="0"/>
          </a:p>
          <a:p>
            <a:r>
              <a:rPr lang="vi-VN" sz="2000" dirty="0" smtClean="0"/>
              <a:t>   Định </a:t>
            </a:r>
            <a:r>
              <a:rPr lang="vi-VN" sz="2000" dirty="0"/>
              <a:t>nghĩa	</a:t>
            </a:r>
            <a:r>
              <a:rPr lang="vi-VN" sz="2000" dirty="0" smtClean="0"/>
              <a:t>cải </a:t>
            </a:r>
            <a:r>
              <a:rPr lang="vi-VN" sz="2000" dirty="0"/>
              <a:t>tiến 		kiểm soát		quan sát</a:t>
            </a:r>
            <a:endParaRPr lang="en-US" sz="2000" dirty="0"/>
          </a:p>
          <a:p>
            <a:r>
              <a:rPr lang="vi-VN" sz="2000" dirty="0"/>
              <a:t>From Milan to Berlin to London, companies in practically every industry are (35)_______ their emergency protocols or sending employees home to try to preven an outbreak.</a:t>
            </a:r>
            <a:endParaRPr lang="en-US" sz="2000" dirty="0"/>
          </a:p>
          <a:p>
            <a:r>
              <a:rPr lang="vi-VN" sz="2000" dirty="0"/>
              <a:t>Từ Milan đến Berlin đến London, các công ty trong thực tế mọi ngành đều cải tiến giao thức khẩn cấp của họ hoặc gửi nhân viên về nhà để cố gắng báo trước một đợt bùng phát.</a:t>
            </a:r>
            <a:endParaRPr lang="en-US" sz="2000" dirty="0"/>
          </a:p>
          <a:p>
            <a:r>
              <a:rPr lang="en-US" sz="2000" b="1" dirty="0"/>
              <a:t>Question 36</a:t>
            </a:r>
            <a:r>
              <a:rPr lang="vi-VN" sz="2000" dirty="0"/>
              <a:t>. </a:t>
            </a:r>
            <a:r>
              <a:rPr lang="en-US" sz="2000" b="1" dirty="0"/>
              <a:t>A.</a:t>
            </a:r>
            <a:r>
              <a:rPr lang="en-US" sz="2000" dirty="0"/>
              <a:t> </a:t>
            </a:r>
            <a:r>
              <a:rPr lang="vi-VN" sz="2000" dirty="0"/>
              <a:t>after		</a:t>
            </a:r>
            <a:r>
              <a:rPr lang="vi-VN" sz="2000" b="1" dirty="0" smtClean="0"/>
              <a:t>B</a:t>
            </a:r>
            <a:r>
              <a:rPr lang="vi-VN" sz="2000" b="1" dirty="0"/>
              <a:t>.</a:t>
            </a:r>
            <a:r>
              <a:rPr lang="vi-VN" sz="2000" dirty="0"/>
              <a:t> </a:t>
            </a:r>
            <a:r>
              <a:rPr lang="vi-VN" sz="2000" dirty="0" smtClean="0"/>
              <a:t>before</a:t>
            </a:r>
            <a:r>
              <a:rPr lang="vi-VN" sz="2000" dirty="0"/>
              <a:t>	</a:t>
            </a:r>
            <a:r>
              <a:rPr lang="vi-VN" sz="2000" b="1" dirty="0"/>
              <a:t>C.</a:t>
            </a:r>
            <a:r>
              <a:rPr lang="vi-VN" sz="2000" dirty="0"/>
              <a:t> while		</a:t>
            </a:r>
            <a:r>
              <a:rPr lang="vi-VN" sz="2000" b="1" dirty="0"/>
              <a:t>D.</a:t>
            </a:r>
            <a:r>
              <a:rPr lang="vi-VN" sz="2000" dirty="0"/>
              <a:t> during	</a:t>
            </a:r>
            <a:endParaRPr lang="en-US" sz="2000" dirty="0"/>
          </a:p>
          <a:p>
            <a:r>
              <a:rPr lang="vi-VN" sz="2000" dirty="0" smtClean="0"/>
              <a:t>This </a:t>
            </a:r>
            <a:r>
              <a:rPr lang="vi-VN" sz="2000" dirty="0"/>
              <a:t>week, Chevron instructed 300 workers at one of its London offices to work from home (3</a:t>
            </a:r>
            <a:r>
              <a:rPr lang="en-US" sz="2000" dirty="0"/>
              <a:t>6</a:t>
            </a:r>
            <a:r>
              <a:rPr lang="vi-VN" sz="2000" dirty="0"/>
              <a:t>)_____ an employee returning from Italy developed flu-like (37)_______.</a:t>
            </a:r>
            <a:endParaRPr lang="en-US" sz="2000" dirty="0"/>
          </a:p>
          <a:p>
            <a:r>
              <a:rPr lang="vi-VN" sz="2000" dirty="0"/>
              <a:t>Tuần này, Chevron đã hướng dẫn 300 công nhân tại một trong các văn phòng ở London làm việc tại nhà (3)sau khi một nhân viên trở về từ Ý đã phát bệnh giống cúm (4) _______.</a:t>
            </a:r>
            <a:endParaRPr lang="en-US" sz="2000" dirty="0"/>
          </a:p>
          <a:p>
            <a:endParaRPr lang="en-US" sz="2000" dirty="0"/>
          </a:p>
        </p:txBody>
      </p:sp>
      <p:sp>
        <p:nvSpPr>
          <p:cNvPr id="2" name="Oval 1"/>
          <p:cNvSpPr/>
          <p:nvPr/>
        </p:nvSpPr>
        <p:spPr>
          <a:xfrm>
            <a:off x="2971800" y="762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 name="Oval 2"/>
          <p:cNvSpPr/>
          <p:nvPr/>
        </p:nvSpPr>
        <p:spPr>
          <a:xfrm>
            <a:off x="1600200" y="28956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010658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 calcmode="lin" valueType="num">
                                      <p:cBhvr additive="base">
                                        <p:cTn id="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anim calcmode="lin" valueType="num">
                                      <p:cBhvr additive="base">
                                        <p:cTn id="11"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ppt_x"/>
                                          </p:val>
                                        </p:tav>
                                        <p:tav tm="100000">
                                          <p:val>
                                            <p:strVal val="#ppt_x"/>
                                          </p:val>
                                        </p:tav>
                                      </p:tavLst>
                                    </p:anim>
                                    <p:anim calcmode="lin" valueType="num">
                                      <p:cBhvr additive="base">
                                        <p:cTn id="1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gtEl>
                                        <p:attrNameLst>
                                          <p:attrName>style.visibility</p:attrName>
                                        </p:attrNameLst>
                                      </p:cBhvr>
                                      <p:to>
                                        <p:strVal val="visible"/>
                                      </p:to>
                                    </p:set>
                                    <p:anim calcmode="lin" valueType="num">
                                      <p:cBhvr additive="base">
                                        <p:cTn id="29" dur="500" fill="hold"/>
                                        <p:tgtEl>
                                          <p:spTgt spid="3"/>
                                        </p:tgtEl>
                                        <p:attrNameLst>
                                          <p:attrName>ppt_x</p:attrName>
                                        </p:attrNameLst>
                                      </p:cBhvr>
                                      <p:tavLst>
                                        <p:tav tm="0">
                                          <p:val>
                                            <p:strVal val="#ppt_x"/>
                                          </p:val>
                                        </p:tav>
                                        <p:tav tm="100000">
                                          <p:val>
                                            <p:strVal val="#ppt_x"/>
                                          </p:val>
                                        </p:tav>
                                      </p:tavLst>
                                    </p:anim>
                                    <p:anim calcmode="lin" valueType="num">
                                      <p:cBhvr additive="base">
                                        <p:cTn id="3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04800"/>
            <a:ext cx="8534400" cy="5632311"/>
          </a:xfrm>
          <a:prstGeom prst="rect">
            <a:avLst/>
          </a:prstGeom>
          <a:noFill/>
        </p:spPr>
        <p:txBody>
          <a:bodyPr wrap="square" rtlCol="0">
            <a:spAutoFit/>
          </a:bodyPr>
          <a:lstStyle/>
          <a:p>
            <a:r>
              <a:rPr lang="en-US" sz="2400" b="1" dirty="0"/>
              <a:t>Question 37</a:t>
            </a:r>
            <a:r>
              <a:rPr lang="vi-VN" sz="2400" dirty="0"/>
              <a:t>. </a:t>
            </a:r>
            <a:r>
              <a:rPr lang="vi-VN" sz="2400" b="1" dirty="0"/>
              <a:t>A.</a:t>
            </a:r>
            <a:r>
              <a:rPr lang="vi-VN" sz="2400" dirty="0"/>
              <a:t> cases			</a:t>
            </a:r>
            <a:r>
              <a:rPr lang="vi-VN" sz="2400" b="1" dirty="0"/>
              <a:t>B.</a:t>
            </a:r>
            <a:r>
              <a:rPr lang="vi-VN" sz="2400" dirty="0"/>
              <a:t> problems		</a:t>
            </a:r>
            <a:r>
              <a:rPr lang="vi-VN" sz="2400" b="1" dirty="0"/>
              <a:t>C.</a:t>
            </a:r>
            <a:r>
              <a:rPr lang="vi-VN" sz="2400" dirty="0"/>
              <a:t> risks		</a:t>
            </a:r>
            <a:r>
              <a:rPr lang="vi-VN" sz="2400" b="1" dirty="0"/>
              <a:t>D.</a:t>
            </a:r>
            <a:r>
              <a:rPr lang="vi-VN" sz="2400" dirty="0"/>
              <a:t> symptoms</a:t>
            </a:r>
            <a:endParaRPr lang="en-US" sz="2400" dirty="0"/>
          </a:p>
          <a:p>
            <a:endParaRPr lang="vi-VN" sz="2400" dirty="0" smtClean="0"/>
          </a:p>
          <a:p>
            <a:r>
              <a:rPr lang="vi-VN" sz="2400" dirty="0" smtClean="0"/>
              <a:t>A</a:t>
            </a:r>
            <a:r>
              <a:rPr lang="vi-VN" sz="2400" dirty="0"/>
              <a:t>. Cases: trường hợp</a:t>
            </a:r>
            <a:endParaRPr lang="en-US" sz="2400" dirty="0"/>
          </a:p>
          <a:p>
            <a:r>
              <a:rPr lang="vi-VN" sz="2400" dirty="0"/>
              <a:t>B. problems: vấn đề 		</a:t>
            </a:r>
            <a:endParaRPr lang="en-US" sz="2400" dirty="0"/>
          </a:p>
          <a:p>
            <a:r>
              <a:rPr lang="vi-VN" sz="2400" dirty="0"/>
              <a:t>C. risks: rủi ro</a:t>
            </a:r>
            <a:endParaRPr lang="en-US" sz="2400" dirty="0"/>
          </a:p>
          <a:p>
            <a:r>
              <a:rPr lang="vi-VN" sz="2400" dirty="0"/>
              <a:t>D. symptoms: triệu chứng</a:t>
            </a:r>
            <a:endParaRPr lang="en-US" sz="2400" dirty="0"/>
          </a:p>
          <a:p>
            <a:r>
              <a:rPr lang="en-US" sz="2400" b="1" dirty="0"/>
              <a:t>Question 38</a:t>
            </a:r>
            <a:r>
              <a:rPr lang="vi-VN" sz="2400" dirty="0" smtClean="0"/>
              <a:t>.</a:t>
            </a:r>
          </a:p>
          <a:p>
            <a:r>
              <a:rPr lang="vi-VN" sz="2400" dirty="0" smtClean="0"/>
              <a:t> </a:t>
            </a:r>
            <a:r>
              <a:rPr lang="vi-VN" sz="2400" b="1" dirty="0"/>
              <a:t>A.</a:t>
            </a:r>
            <a:r>
              <a:rPr lang="vi-VN" sz="2400" dirty="0"/>
              <a:t> whom		</a:t>
            </a:r>
            <a:r>
              <a:rPr lang="vi-VN" sz="2400" b="1" dirty="0"/>
              <a:t>B.</a:t>
            </a:r>
            <a:r>
              <a:rPr lang="vi-VN" sz="2400" dirty="0"/>
              <a:t> which		</a:t>
            </a:r>
            <a:r>
              <a:rPr lang="vi-VN" sz="2400" b="1" dirty="0"/>
              <a:t>C.</a:t>
            </a:r>
            <a:r>
              <a:rPr lang="vi-VN" sz="2400" dirty="0"/>
              <a:t> who			</a:t>
            </a:r>
            <a:r>
              <a:rPr lang="vi-VN" sz="2400" b="1" dirty="0"/>
              <a:t>D.</a:t>
            </a:r>
            <a:r>
              <a:rPr lang="vi-VN" sz="2400" dirty="0"/>
              <a:t> whose</a:t>
            </a:r>
            <a:endParaRPr lang="en-US" sz="2400" dirty="0"/>
          </a:p>
          <a:p>
            <a:endParaRPr lang="vi-VN" sz="2400" b="1" dirty="0" smtClean="0"/>
          </a:p>
          <a:p>
            <a:r>
              <a:rPr lang="vi-VN" sz="2400" dirty="0" smtClean="0"/>
              <a:t>A </a:t>
            </a:r>
            <a:r>
              <a:rPr lang="vi-VN" sz="2400" dirty="0"/>
              <a:t>staff member là danh từ chỉ người, sau đại từ quan hệ là động từ nên đại từ quan hệ làm chủ ngữ =&gt; chọn who </a:t>
            </a:r>
            <a:endParaRPr lang="en-US" sz="2400" dirty="0"/>
          </a:p>
          <a:p>
            <a:r>
              <a:rPr lang="vi-VN" sz="2400" dirty="0"/>
              <a:t> </a:t>
            </a:r>
            <a:endParaRPr lang="en-US" sz="2400" dirty="0"/>
          </a:p>
          <a:p>
            <a:endParaRPr lang="en-US" sz="2400" dirty="0"/>
          </a:p>
        </p:txBody>
      </p:sp>
      <p:sp>
        <p:nvSpPr>
          <p:cNvPr id="2" name="Oval 1"/>
          <p:cNvSpPr/>
          <p:nvPr/>
        </p:nvSpPr>
        <p:spPr>
          <a:xfrm>
            <a:off x="3810000" y="685800"/>
            <a:ext cx="5334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 name="Oval 2"/>
          <p:cNvSpPr/>
          <p:nvPr/>
        </p:nvSpPr>
        <p:spPr>
          <a:xfrm>
            <a:off x="5638800" y="3276600"/>
            <a:ext cx="4572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77065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 calcmode="lin" valueType="num">
                                      <p:cBhvr additive="base">
                                        <p:cTn id="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anim calcmode="lin" valueType="num">
                                      <p:cBhvr additive="base">
                                        <p:cTn id="11"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anim calcmode="lin" valueType="num">
                                      <p:cBhvr additive="base">
                                        <p:cTn id="1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 calcmode="lin" valueType="num">
                                      <p:cBhvr additive="base">
                                        <p:cTn id="19"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additive="base">
                                        <p:cTn id="25" dur="500" fill="hold"/>
                                        <p:tgtEl>
                                          <p:spTgt spid="2"/>
                                        </p:tgtEl>
                                        <p:attrNameLst>
                                          <p:attrName>ppt_x</p:attrName>
                                        </p:attrNameLst>
                                      </p:cBhvr>
                                      <p:tavLst>
                                        <p:tav tm="0">
                                          <p:val>
                                            <p:strVal val="#ppt_x"/>
                                          </p:val>
                                        </p:tav>
                                        <p:tav tm="100000">
                                          <p:val>
                                            <p:strVal val="#ppt_x"/>
                                          </p:val>
                                        </p:tav>
                                      </p:tavLst>
                                    </p:anim>
                                    <p:anim calcmode="lin" valueType="num">
                                      <p:cBhvr additive="base">
                                        <p:cTn id="2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Effect transition="in" filter="fade">
                                      <p:cBhvr>
                                        <p:cTn id="31" dur="1000"/>
                                        <p:tgtEl>
                                          <p:spTgt spid="4">
                                            <p:txEl>
                                              <p:pRg st="9" end="9"/>
                                            </p:txEl>
                                          </p:spTgt>
                                        </p:tgtEl>
                                      </p:cBhvr>
                                    </p:animEffect>
                                    <p:anim calcmode="lin" valueType="num">
                                      <p:cBhvr>
                                        <p:cTn id="32" dur="1000" fill="hold"/>
                                        <p:tgtEl>
                                          <p:spTgt spid="4">
                                            <p:txEl>
                                              <p:pRg st="9" end="9"/>
                                            </p:txEl>
                                          </p:spTgt>
                                        </p:tgtEl>
                                        <p:attrNameLst>
                                          <p:attrName>ppt_x</p:attrName>
                                        </p:attrNameLst>
                                      </p:cBhvr>
                                      <p:tavLst>
                                        <p:tav tm="0">
                                          <p:val>
                                            <p:strVal val="#ppt_x"/>
                                          </p:val>
                                        </p:tav>
                                        <p:tav tm="100000">
                                          <p:val>
                                            <p:strVal val="#ppt_x"/>
                                          </p:val>
                                        </p:tav>
                                      </p:tavLst>
                                    </p:anim>
                                    <p:anim calcmode="lin" valueType="num">
                                      <p:cBhvr>
                                        <p:cTn id="33" dur="1000" fill="hold"/>
                                        <p:tgtEl>
                                          <p:spTgt spid="4">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3"/>
                                        </p:tgtEl>
                                        <p:attrNameLst>
                                          <p:attrName>style.visibility</p:attrName>
                                        </p:attrNameLst>
                                      </p:cBhvr>
                                      <p:to>
                                        <p:strVal val="visible"/>
                                      </p:to>
                                    </p:set>
                                    <p:anim calcmode="lin" valueType="num">
                                      <p:cBhvr additive="base">
                                        <p:cTn id="38" dur="500" fill="hold"/>
                                        <p:tgtEl>
                                          <p:spTgt spid="3"/>
                                        </p:tgtEl>
                                        <p:attrNameLst>
                                          <p:attrName>ppt_x</p:attrName>
                                        </p:attrNameLst>
                                      </p:cBhvr>
                                      <p:tavLst>
                                        <p:tav tm="0">
                                          <p:val>
                                            <p:strVal val="#ppt_x"/>
                                          </p:val>
                                        </p:tav>
                                        <p:tav tm="100000">
                                          <p:val>
                                            <p:strVal val="#ppt_x"/>
                                          </p:val>
                                        </p:tav>
                                      </p:tavLst>
                                    </p:anim>
                                    <p:anim calcmode="lin" valueType="num">
                                      <p:cBhvr additive="base">
                                        <p:cTn id="39"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228600"/>
            <a:ext cx="8763000" cy="5016758"/>
          </a:xfrm>
          <a:prstGeom prst="rect">
            <a:avLst/>
          </a:prstGeom>
          <a:noFill/>
        </p:spPr>
        <p:txBody>
          <a:bodyPr wrap="square" rtlCol="0">
            <a:spAutoFit/>
          </a:bodyPr>
          <a:lstStyle/>
          <a:p>
            <a:r>
              <a:rPr lang="vi-VN" sz="2000" b="1" dirty="0"/>
              <a:t>Question 3</a:t>
            </a:r>
            <a:r>
              <a:rPr lang="en-US" sz="2000" b="1" dirty="0"/>
              <a:t>9</a:t>
            </a:r>
            <a:r>
              <a:rPr lang="vi-VN" sz="2000" b="1" dirty="0"/>
              <a:t>: </a:t>
            </a:r>
            <a:r>
              <a:rPr lang="vi-VN" sz="2000" dirty="0"/>
              <a:t>The best title for this passage could be _______________.	</a:t>
            </a:r>
            <a:endParaRPr lang="en-US" sz="2000" dirty="0"/>
          </a:p>
          <a:p>
            <a:r>
              <a:rPr lang="vi-VN" sz="2000" b="1" dirty="0"/>
              <a:t>A.</a:t>
            </a:r>
            <a:r>
              <a:rPr lang="vi-VN" sz="2000" dirty="0"/>
              <a:t> danger of hurricane in US</a:t>
            </a:r>
            <a:endParaRPr lang="en-US" sz="2000" dirty="0"/>
          </a:p>
          <a:p>
            <a:r>
              <a:rPr lang="vi-VN" sz="2000" b="1" dirty="0"/>
              <a:t>B.</a:t>
            </a:r>
            <a:r>
              <a:rPr lang="vi-VN" sz="2000" dirty="0"/>
              <a:t> climate change and the threat from tropical storms</a:t>
            </a:r>
            <a:endParaRPr lang="en-US" sz="2000" dirty="0"/>
          </a:p>
          <a:p>
            <a:r>
              <a:rPr lang="vi-VN" sz="2000" b="1" dirty="0"/>
              <a:t>C.</a:t>
            </a:r>
            <a:r>
              <a:rPr lang="vi-VN" sz="2000" dirty="0"/>
              <a:t> climate change and people activities</a:t>
            </a:r>
            <a:endParaRPr lang="en-US" sz="2000" dirty="0"/>
          </a:p>
          <a:p>
            <a:r>
              <a:rPr lang="vi-VN" sz="2000" b="1" dirty="0"/>
              <a:t>D.</a:t>
            </a:r>
            <a:r>
              <a:rPr lang="vi-VN" sz="2000" dirty="0"/>
              <a:t> storms cause millions of dollars-worth of damage</a:t>
            </a:r>
            <a:endParaRPr lang="en-US" sz="2000" dirty="0"/>
          </a:p>
          <a:p>
            <a:endParaRPr lang="vi-VN" sz="2000" b="1" dirty="0" smtClean="0"/>
          </a:p>
          <a:p>
            <a:r>
              <a:rPr lang="vi-VN" sz="2000" b="1" dirty="0" smtClean="0"/>
              <a:t>Chủ </a:t>
            </a:r>
            <a:r>
              <a:rPr lang="vi-VN" sz="2000" b="1" dirty="0"/>
              <a:t>đề về GLOBAL WARMING</a:t>
            </a:r>
            <a:endParaRPr lang="en-US" sz="2000" dirty="0"/>
          </a:p>
          <a:p>
            <a:r>
              <a:rPr lang="vi-VN" sz="2000" b="1" i="1" dirty="0"/>
              <a:t>Tiêu đề tốt nhất cho đoạn văn này có thể là ____________.</a:t>
            </a:r>
            <a:endParaRPr lang="en-US" sz="2000" dirty="0"/>
          </a:p>
          <a:p>
            <a:r>
              <a:rPr lang="vi-VN" sz="2000" b="1" dirty="0"/>
              <a:t>A.</a:t>
            </a:r>
            <a:r>
              <a:rPr lang="vi-VN" sz="2000" dirty="0"/>
              <a:t> sự nguy hiểm của lốc xoáy ở Mỹ</a:t>
            </a:r>
            <a:endParaRPr lang="en-US" sz="2000" dirty="0"/>
          </a:p>
          <a:p>
            <a:r>
              <a:rPr lang="vi-VN" sz="2000" b="1" dirty="0"/>
              <a:t>B.</a:t>
            </a:r>
            <a:r>
              <a:rPr lang="vi-VN" sz="2000" dirty="0"/>
              <a:t> biến đổi khí hậu và hiểm họa từ các cơn bão nhiệt đới</a:t>
            </a:r>
            <a:endParaRPr lang="en-US" sz="2000" dirty="0"/>
          </a:p>
          <a:p>
            <a:r>
              <a:rPr lang="vi-VN" sz="2000" b="1" dirty="0"/>
              <a:t>C.</a:t>
            </a:r>
            <a:r>
              <a:rPr lang="vi-VN" sz="2000" dirty="0"/>
              <a:t> biến đổi khí hậu và hành động của con người</a:t>
            </a:r>
            <a:endParaRPr lang="en-US" sz="2000" dirty="0"/>
          </a:p>
          <a:p>
            <a:r>
              <a:rPr lang="vi-VN" sz="2000" b="1" dirty="0"/>
              <a:t>D.</a:t>
            </a:r>
            <a:r>
              <a:rPr lang="vi-VN" sz="2000" dirty="0"/>
              <a:t> những cơn bão gây thiệt hại hàng triệu đô la.</a:t>
            </a:r>
            <a:endParaRPr lang="en-US" sz="2000" dirty="0"/>
          </a:p>
          <a:p>
            <a:r>
              <a:rPr lang="vi-VN" sz="2000" b="1" dirty="0"/>
              <a:t>Căn cứ vào thông tin toàn bài:</a:t>
            </a:r>
            <a:endParaRPr lang="en-US" sz="2000" dirty="0"/>
          </a:p>
          <a:p>
            <a:r>
              <a:rPr lang="vi-VN" sz="2000" dirty="0"/>
              <a:t>Thông tin “lốc xoáy; hành động của con người; những thiệt hại” đều được đề cập trong bài nhưng chưa bao quát toàn bài.</a:t>
            </a:r>
            <a:endParaRPr lang="en-US" sz="2000" dirty="0"/>
          </a:p>
          <a:p>
            <a:endParaRPr lang="en-US" sz="2000" dirty="0"/>
          </a:p>
        </p:txBody>
      </p:sp>
      <p:sp>
        <p:nvSpPr>
          <p:cNvPr id="2" name="Oval 1"/>
          <p:cNvSpPr/>
          <p:nvPr/>
        </p:nvSpPr>
        <p:spPr>
          <a:xfrm>
            <a:off x="228600" y="8382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69022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0" end="10"/>
                                            </p:txEl>
                                          </p:spTgt>
                                        </p:tgtEl>
                                        <p:attrNameLst>
                                          <p:attrName>style.visibility</p:attrName>
                                        </p:attrNameLst>
                                      </p:cBhvr>
                                      <p:to>
                                        <p:strVal val="visible"/>
                                      </p:to>
                                    </p:set>
                                    <p:anim calcmode="lin" valueType="num">
                                      <p:cBhvr additive="base">
                                        <p:cTn id="2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1" end="11"/>
                                            </p:txEl>
                                          </p:spTgt>
                                        </p:tgtEl>
                                        <p:attrNameLst>
                                          <p:attrName>style.visibility</p:attrName>
                                        </p:attrNameLst>
                                      </p:cBhvr>
                                      <p:to>
                                        <p:strVal val="visible"/>
                                      </p:to>
                                    </p:set>
                                    <p:anim calcmode="lin" valueType="num">
                                      <p:cBhvr additive="base">
                                        <p:cTn id="27"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2" end="12"/>
                                            </p:txEl>
                                          </p:spTgt>
                                        </p:tgtEl>
                                        <p:attrNameLst>
                                          <p:attrName>style.visibility</p:attrName>
                                        </p:attrNameLst>
                                      </p:cBhvr>
                                      <p:to>
                                        <p:strVal val="visible"/>
                                      </p:to>
                                    </p:set>
                                    <p:anim calcmode="lin" valueType="num">
                                      <p:cBhvr additive="base">
                                        <p:cTn id="31"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3" end="13"/>
                                            </p:txEl>
                                          </p:spTgt>
                                        </p:tgtEl>
                                        <p:attrNameLst>
                                          <p:attrName>style.visibility</p:attrName>
                                        </p:attrNameLst>
                                      </p:cBhvr>
                                      <p:to>
                                        <p:strVal val="visible"/>
                                      </p:to>
                                    </p:set>
                                    <p:anim calcmode="lin" valueType="num">
                                      <p:cBhvr additive="base">
                                        <p:cTn id="35"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2"/>
                                        </p:tgtEl>
                                        <p:attrNameLst>
                                          <p:attrName>style.visibility</p:attrName>
                                        </p:attrNameLst>
                                      </p:cBhvr>
                                      <p:to>
                                        <p:strVal val="visible"/>
                                      </p:to>
                                    </p:set>
                                    <p:anim calcmode="lin" valueType="num">
                                      <p:cBhvr additive="base">
                                        <p:cTn id="41" dur="500" fill="hold"/>
                                        <p:tgtEl>
                                          <p:spTgt spid="2"/>
                                        </p:tgtEl>
                                        <p:attrNameLst>
                                          <p:attrName>ppt_x</p:attrName>
                                        </p:attrNameLst>
                                      </p:cBhvr>
                                      <p:tavLst>
                                        <p:tav tm="0">
                                          <p:val>
                                            <p:strVal val="#ppt_x"/>
                                          </p:val>
                                        </p:tav>
                                        <p:tav tm="100000">
                                          <p:val>
                                            <p:strVal val="#ppt_x"/>
                                          </p:val>
                                        </p:tav>
                                      </p:tavLst>
                                    </p:anim>
                                    <p:anim calcmode="lin" valueType="num">
                                      <p:cBhvr additive="base">
                                        <p:cTn id="4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304800"/>
            <a:ext cx="8839200" cy="5632311"/>
          </a:xfrm>
          <a:prstGeom prst="rect">
            <a:avLst/>
          </a:prstGeom>
          <a:noFill/>
        </p:spPr>
        <p:txBody>
          <a:bodyPr wrap="square" rtlCol="0">
            <a:spAutoFit/>
          </a:bodyPr>
          <a:lstStyle/>
          <a:p>
            <a:r>
              <a:rPr lang="vi-VN" sz="2000" b="1" dirty="0"/>
              <a:t>Câu 40</a:t>
            </a:r>
            <a:endParaRPr lang="en-US" sz="2000" dirty="0"/>
          </a:p>
          <a:p>
            <a:r>
              <a:rPr lang="vi-VN" sz="2000" b="1" dirty="0"/>
              <a:t>A.</a:t>
            </a:r>
            <a:r>
              <a:rPr lang="vi-VN" sz="2000" dirty="0"/>
              <a:t> It caused the floods in all the streets in US</a:t>
            </a:r>
            <a:endParaRPr lang="en-US" sz="2000" dirty="0"/>
          </a:p>
          <a:p>
            <a:r>
              <a:rPr lang="vi-VN" sz="2000" b="1" dirty="0"/>
              <a:t>B.</a:t>
            </a:r>
            <a:r>
              <a:rPr lang="vi-VN" sz="2000" dirty="0"/>
              <a:t> It caused a significant danger to people and property.</a:t>
            </a:r>
            <a:endParaRPr lang="en-US" sz="2000" dirty="0"/>
          </a:p>
          <a:p>
            <a:r>
              <a:rPr lang="vi-VN" sz="2000" b="1" dirty="0"/>
              <a:t>C.</a:t>
            </a:r>
            <a:r>
              <a:rPr lang="vi-VN" sz="2000" dirty="0"/>
              <a:t> It made citizens in Texas suffer from floods and damage.</a:t>
            </a:r>
            <a:endParaRPr lang="en-US" sz="2000" dirty="0"/>
          </a:p>
          <a:p>
            <a:r>
              <a:rPr lang="vi-VN" sz="2000" b="1" dirty="0"/>
              <a:t>D.</a:t>
            </a:r>
            <a:r>
              <a:rPr lang="vi-VN" sz="2000" dirty="0"/>
              <a:t> It made residents lose millions of dollars.</a:t>
            </a:r>
            <a:endParaRPr lang="en-US" sz="2000" dirty="0"/>
          </a:p>
          <a:p>
            <a:r>
              <a:rPr lang="vi-VN" sz="2000" b="1" i="1" dirty="0"/>
              <a:t>Phát biểu nào về bão Harvey có lẽ là ĐÚNG theo đoạn văn?</a:t>
            </a:r>
            <a:endParaRPr lang="en-US" sz="2000" dirty="0"/>
          </a:p>
          <a:p>
            <a:r>
              <a:rPr lang="vi-VN" sz="2000" b="1" dirty="0"/>
              <a:t>A.</a:t>
            </a:r>
            <a:r>
              <a:rPr lang="vi-VN" sz="2000" dirty="0"/>
              <a:t> No khiến tất cả các con đường ở Mỹ bị ngập</a:t>
            </a:r>
            <a:endParaRPr lang="en-US" sz="2000" dirty="0"/>
          </a:p>
          <a:p>
            <a:r>
              <a:rPr lang="vi-VN" sz="2000" b="1" dirty="0"/>
              <a:t>B.</a:t>
            </a:r>
            <a:r>
              <a:rPr lang="vi-VN" sz="2000" dirty="0"/>
              <a:t> Nó gây ra một mối nguy hiểm to lớn cho người và của</a:t>
            </a:r>
            <a:endParaRPr lang="en-US" sz="2000" dirty="0"/>
          </a:p>
          <a:p>
            <a:r>
              <a:rPr lang="vi-VN" sz="2000" b="1" dirty="0"/>
              <a:t>C.</a:t>
            </a:r>
            <a:r>
              <a:rPr lang="vi-VN" sz="2000" dirty="0"/>
              <a:t> Nó khiến người dân ở Texas chịu cảnh ngập lụt và thiệt hại</a:t>
            </a:r>
            <a:endParaRPr lang="en-US" sz="2000" dirty="0"/>
          </a:p>
          <a:p>
            <a:r>
              <a:rPr lang="vi-VN" sz="2000" b="1" dirty="0"/>
              <a:t>D.</a:t>
            </a:r>
            <a:r>
              <a:rPr lang="vi-VN" sz="2000" dirty="0"/>
              <a:t> Nó khiến người dân mất hàng nghìn đôla</a:t>
            </a:r>
            <a:endParaRPr lang="en-US" sz="2000" dirty="0"/>
          </a:p>
          <a:p>
            <a:r>
              <a:rPr lang="vi-VN" sz="2000" b="1" dirty="0"/>
              <a:t>Căn cứ vào thông tin đoạn 2:</a:t>
            </a:r>
            <a:endParaRPr lang="en-US" sz="2000" dirty="0"/>
          </a:p>
          <a:p>
            <a:r>
              <a:rPr lang="vi-VN" sz="2000" dirty="0"/>
              <a:t>“When Hurricane Harvey hit in August 2017, it dropped 60 inches of rain over Houston, Texas, ﬂooding the streets, leaving 93 dead and hundreds more having to be rescued by boat, causing millions of dollars-worth of damage.” </a:t>
            </a:r>
            <a:r>
              <a:rPr lang="vi-VN" sz="2000" i="1" dirty="0"/>
              <a:t>(Khi cơn bão Harvey xảy ra vào tháng 8 năm 2017, nó đã làm mưa rơi 60 inch trên Houston, Texas, làm ngập đường phố, khiến 93 người chết và hàng trăm người khác phải được cứu bằng thuyền, gây thiệt hại hàng triệu đô la.)</a:t>
            </a:r>
            <a:endParaRPr lang="en-US" sz="2000" dirty="0"/>
          </a:p>
          <a:p>
            <a:endParaRPr lang="en-US" sz="2000" dirty="0"/>
          </a:p>
        </p:txBody>
      </p:sp>
    </p:spTree>
    <p:extLst>
      <p:ext uri="{BB962C8B-B14F-4D97-AF65-F5344CB8AC3E}">
        <p14:creationId xmlns:p14="http://schemas.microsoft.com/office/powerpoint/2010/main" val="2375125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5" end="5"/>
                                            </p:txEl>
                                          </p:spTgt>
                                        </p:tgtEl>
                                        <p:attrNameLst>
                                          <p:attrName>style.visibility</p:attrName>
                                        </p:attrNameLst>
                                      </p:cBhvr>
                                      <p:to>
                                        <p:strVal val="visible"/>
                                      </p:to>
                                    </p:set>
                                    <p:anim calcmode="lin" valueType="num">
                                      <p:cBhvr additive="base">
                                        <p:cTn id="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5" end="5"/>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6" end="6"/>
                                            </p:txEl>
                                          </p:spTgt>
                                        </p:tgtEl>
                                        <p:attrNameLst>
                                          <p:attrName>style.visibility</p:attrName>
                                        </p:attrNameLst>
                                      </p:cBhvr>
                                      <p:to>
                                        <p:strVal val="visible"/>
                                      </p:to>
                                    </p:set>
                                    <p:anim calcmode="lin" valueType="num">
                                      <p:cBhvr additive="base">
                                        <p:cTn id="11"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7" end="7"/>
                                            </p:txEl>
                                          </p:spTgt>
                                        </p:tgtEl>
                                        <p:attrNameLst>
                                          <p:attrName>style.visibility</p:attrName>
                                        </p:attrNameLst>
                                      </p:cBhvr>
                                      <p:to>
                                        <p:strVal val="visible"/>
                                      </p:to>
                                    </p:set>
                                    <p:anim calcmode="lin" valueType="num">
                                      <p:cBhvr additive="base">
                                        <p:cTn id="15"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8" end="8"/>
                                            </p:txEl>
                                          </p:spTgt>
                                        </p:tgtEl>
                                        <p:attrNameLst>
                                          <p:attrName>style.visibility</p:attrName>
                                        </p:attrNameLst>
                                      </p:cBhvr>
                                      <p:to>
                                        <p:strVal val="visible"/>
                                      </p:to>
                                    </p:set>
                                    <p:anim calcmode="lin" valueType="num">
                                      <p:cBhvr additive="base">
                                        <p:cTn id="19"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9" end="9"/>
                                            </p:txEl>
                                          </p:spTgt>
                                        </p:tgtEl>
                                        <p:attrNameLst>
                                          <p:attrName>style.visibility</p:attrName>
                                        </p:attrNameLst>
                                      </p:cBhvr>
                                      <p:to>
                                        <p:strVal val="visible"/>
                                      </p:to>
                                    </p:set>
                                    <p:anim calcmode="lin" valueType="num">
                                      <p:cBhvr additive="base">
                                        <p:cTn id="23"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0" end="10"/>
                                            </p:txEl>
                                          </p:spTgt>
                                        </p:tgtEl>
                                        <p:attrNameLst>
                                          <p:attrName>style.visibility</p:attrName>
                                        </p:attrNameLst>
                                      </p:cBhvr>
                                      <p:to>
                                        <p:strVal val="visible"/>
                                      </p:to>
                                    </p:set>
                                    <p:anim calcmode="lin" valueType="num">
                                      <p:cBhvr additive="base">
                                        <p:cTn id="27"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1" end="11"/>
                                            </p:txEl>
                                          </p:spTgt>
                                        </p:tgtEl>
                                        <p:attrNameLst>
                                          <p:attrName>style.visibility</p:attrName>
                                        </p:attrNameLst>
                                      </p:cBhvr>
                                      <p:to>
                                        <p:strVal val="visible"/>
                                      </p:to>
                                    </p:set>
                                    <p:anim calcmode="lin" valueType="num">
                                      <p:cBhvr additive="base">
                                        <p:cTn id="31"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0" y="304800"/>
            <a:ext cx="8839200" cy="5632311"/>
          </a:xfrm>
          <a:prstGeom prst="rect">
            <a:avLst/>
          </a:prstGeom>
          <a:noFill/>
        </p:spPr>
        <p:txBody>
          <a:bodyPr wrap="square" rtlCol="0">
            <a:spAutoFit/>
          </a:bodyPr>
          <a:lstStyle/>
          <a:p>
            <a:r>
              <a:rPr lang="vi-VN" sz="2000" b="1" dirty="0"/>
              <a:t>Question 41: </a:t>
            </a:r>
            <a:r>
              <a:rPr lang="vi-VN" sz="2000" dirty="0"/>
              <a:t>The word </a:t>
            </a:r>
            <a:r>
              <a:rPr lang="vi-VN" sz="2000" b="1" dirty="0"/>
              <a:t>“which”</a:t>
            </a:r>
            <a:r>
              <a:rPr lang="vi-VN" sz="2000" dirty="0"/>
              <a:t> in paragraph 3 refers to ______.</a:t>
            </a:r>
            <a:endParaRPr lang="en-US" sz="2000" dirty="0"/>
          </a:p>
          <a:p>
            <a:r>
              <a:rPr lang="vi-VN" sz="2000" b="1" dirty="0"/>
              <a:t>A. </a:t>
            </a:r>
            <a:r>
              <a:rPr lang="vi-VN" sz="2000" dirty="0"/>
              <a:t>tropical cyclones	</a:t>
            </a:r>
            <a:r>
              <a:rPr lang="vi-VN" sz="2000" b="1" dirty="0"/>
              <a:t>B. </a:t>
            </a:r>
            <a:r>
              <a:rPr lang="vi-VN" sz="2000" dirty="0"/>
              <a:t>a study	</a:t>
            </a:r>
            <a:r>
              <a:rPr lang="vi-VN" sz="2000" b="1" dirty="0"/>
              <a:t>C. </a:t>
            </a:r>
            <a:r>
              <a:rPr lang="vi-VN" sz="2000" dirty="0"/>
              <a:t>Florence		</a:t>
            </a:r>
            <a:r>
              <a:rPr lang="vi-VN" sz="2000" b="1" dirty="0"/>
              <a:t>D.</a:t>
            </a:r>
            <a:r>
              <a:rPr lang="vi-VN" sz="2000" dirty="0"/>
              <a:t> Harvey</a:t>
            </a:r>
            <a:endParaRPr lang="en-US" sz="2000" dirty="0"/>
          </a:p>
          <a:p>
            <a:endParaRPr lang="vi-VN" sz="2000" b="1" dirty="0" smtClean="0"/>
          </a:p>
          <a:p>
            <a:r>
              <a:rPr lang="vi-VN" sz="2000" b="1" i="1" dirty="0" smtClean="0"/>
              <a:t>Từ </a:t>
            </a:r>
            <a:r>
              <a:rPr lang="vi-VN" sz="2000" b="1" i="1" dirty="0"/>
              <a:t>“which” trong đoạn 3 thay thế cho từ ____________.</a:t>
            </a:r>
            <a:endParaRPr lang="en-US" sz="2000" dirty="0"/>
          </a:p>
          <a:p>
            <a:r>
              <a:rPr lang="vi-VN" sz="2000" b="1" dirty="0"/>
              <a:t>A.</a:t>
            </a:r>
            <a:r>
              <a:rPr lang="vi-VN" sz="2000" dirty="0"/>
              <a:t> những cơn bão nhiệt đới</a:t>
            </a:r>
            <a:endParaRPr lang="en-US" sz="2000" dirty="0"/>
          </a:p>
          <a:p>
            <a:r>
              <a:rPr lang="vi-VN" sz="2000" b="1" dirty="0"/>
              <a:t>B.</a:t>
            </a:r>
            <a:r>
              <a:rPr lang="vi-VN" sz="2000" dirty="0"/>
              <a:t> một nghiên cứu</a:t>
            </a:r>
            <a:endParaRPr lang="en-US" sz="2000" dirty="0"/>
          </a:p>
          <a:p>
            <a:r>
              <a:rPr lang="vi-VN" sz="2000" b="1" dirty="0"/>
              <a:t>C</a:t>
            </a:r>
            <a:r>
              <a:rPr lang="vi-VN" sz="2000" dirty="0"/>
              <a:t>. bão Florence</a:t>
            </a:r>
            <a:endParaRPr lang="en-US" sz="2000" dirty="0"/>
          </a:p>
          <a:p>
            <a:r>
              <a:rPr lang="vi-VN" sz="2000" b="1" dirty="0"/>
              <a:t>D.</a:t>
            </a:r>
            <a:r>
              <a:rPr lang="vi-VN" sz="2000" dirty="0"/>
              <a:t> bão Harvey</a:t>
            </a:r>
            <a:endParaRPr lang="en-US" sz="2000" dirty="0"/>
          </a:p>
          <a:p>
            <a:r>
              <a:rPr lang="vi-VN" sz="2000" b="1" dirty="0"/>
              <a:t>Căn cứ vào thông tin đoạn 3:</a:t>
            </a:r>
            <a:endParaRPr lang="en-US" sz="2000" dirty="0"/>
          </a:p>
          <a:p>
            <a:r>
              <a:rPr lang="vi-VN" sz="2000" dirty="0"/>
              <a:t>“James Kossin of the National Oceanic and Atmospheric Administration published a study in the journal Nature in June suggesting that slow-moving tropical cyclones, which would include those like Florence and Harvey, have become more common over the last 70 years”. </a:t>
            </a:r>
            <a:r>
              <a:rPr lang="vi-VN" sz="2000" i="1" dirty="0"/>
              <a:t>(James Kossin thuộc Cơ quan Khí quyển và Đại dương Quốc gia đã công bố một nghiên cứu trên tạp chí Nature vào tháng 6 cho thấy các cơn bão nhiệt đới di chuyển chậm, bao gồm những cơn như Florence và Harvey, đã trở nên phổ biến hơn trong 70 năm qua.)</a:t>
            </a:r>
            <a:endParaRPr lang="en-US" sz="2000" dirty="0"/>
          </a:p>
          <a:p>
            <a:endParaRPr lang="en-US" sz="2000" dirty="0"/>
          </a:p>
        </p:txBody>
      </p:sp>
      <p:sp>
        <p:nvSpPr>
          <p:cNvPr id="2" name="Oval 1"/>
          <p:cNvSpPr/>
          <p:nvPr/>
        </p:nvSpPr>
        <p:spPr>
          <a:xfrm>
            <a:off x="76200" y="6096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92433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 calcmode="lin" valueType="num">
                                      <p:cBhvr additive="base">
                                        <p:cTn id="3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additive="base">
                                        <p:cTn id="37" dur="500" fill="hold"/>
                                        <p:tgtEl>
                                          <p:spTgt spid="2"/>
                                        </p:tgtEl>
                                        <p:attrNameLst>
                                          <p:attrName>ppt_x</p:attrName>
                                        </p:attrNameLst>
                                      </p:cBhvr>
                                      <p:tavLst>
                                        <p:tav tm="0">
                                          <p:val>
                                            <p:strVal val="#ppt_x"/>
                                          </p:val>
                                        </p:tav>
                                        <p:tav tm="100000">
                                          <p:val>
                                            <p:strVal val="#ppt_x"/>
                                          </p:val>
                                        </p:tav>
                                      </p:tavLst>
                                    </p:anim>
                                    <p:anim calcmode="lin" valueType="num">
                                      <p:cBhvr additive="base">
                                        <p:cTn id="3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152400"/>
            <a:ext cx="8686800" cy="6186309"/>
          </a:xfrm>
          <a:prstGeom prst="rect">
            <a:avLst/>
          </a:prstGeom>
          <a:noFill/>
        </p:spPr>
        <p:txBody>
          <a:bodyPr wrap="square" rtlCol="0">
            <a:spAutoFit/>
          </a:bodyPr>
          <a:lstStyle/>
          <a:p>
            <a:r>
              <a:rPr lang="vi-VN" b="1" dirty="0"/>
              <a:t>Question 42: </a:t>
            </a:r>
            <a:r>
              <a:rPr lang="vi-VN" dirty="0"/>
              <a:t>in the 3rd paragraph, James Kossin suggests that	 ______.</a:t>
            </a:r>
            <a:endParaRPr lang="en-US" dirty="0"/>
          </a:p>
          <a:p>
            <a:r>
              <a:rPr lang="vi-VN" b="1" dirty="0"/>
              <a:t>A.</a:t>
            </a:r>
            <a:r>
              <a:rPr lang="vi-VN" dirty="0"/>
              <a:t> over the last 70 years, human activities have made global warming worse.</a:t>
            </a:r>
            <a:endParaRPr lang="en-US" dirty="0"/>
          </a:p>
          <a:p>
            <a:r>
              <a:rPr lang="vi-VN" b="1" dirty="0"/>
              <a:t>B.</a:t>
            </a:r>
            <a:r>
              <a:rPr lang="vi-VN" dirty="0"/>
              <a:t> over the last 70 years, people cause the poles to become hotter.</a:t>
            </a:r>
            <a:endParaRPr lang="en-US" dirty="0"/>
          </a:p>
          <a:p>
            <a:r>
              <a:rPr lang="vi-VN" b="1" dirty="0"/>
              <a:t>C.</a:t>
            </a:r>
            <a:r>
              <a:rPr lang="vi-VN" dirty="0"/>
              <a:t> over the last 70 years, Florence and Harvey are common in Texas.</a:t>
            </a:r>
            <a:endParaRPr lang="en-US" dirty="0"/>
          </a:p>
          <a:p>
            <a:r>
              <a:rPr lang="vi-VN" b="1" dirty="0"/>
              <a:t>D.</a:t>
            </a:r>
            <a:r>
              <a:rPr lang="vi-VN" dirty="0"/>
              <a:t> over the last 70 years, slow-moving tropical cyclones have become more common. </a:t>
            </a:r>
            <a:endParaRPr lang="en-US" dirty="0"/>
          </a:p>
          <a:p>
            <a:endParaRPr lang="vi-VN" b="1" dirty="0" smtClean="0"/>
          </a:p>
          <a:p>
            <a:r>
              <a:rPr lang="vi-VN" b="1" i="1" dirty="0" smtClean="0"/>
              <a:t>Trong </a:t>
            </a:r>
            <a:r>
              <a:rPr lang="vi-VN" b="1" i="1" dirty="0"/>
              <a:t>đoạn 3, James Kossin gợi ý rằng_______________.</a:t>
            </a:r>
            <a:endParaRPr lang="en-US" dirty="0"/>
          </a:p>
          <a:p>
            <a:r>
              <a:rPr lang="vi-VN" b="1" dirty="0"/>
              <a:t>A.</a:t>
            </a:r>
            <a:r>
              <a:rPr lang="vi-VN" dirty="0"/>
              <a:t> Trong 70 năm qua, các hoạt động của con người đã làm cho hiện tượng trái đất nóng lên trở nên tồi tệ hơn</a:t>
            </a:r>
            <a:endParaRPr lang="en-US" dirty="0"/>
          </a:p>
          <a:p>
            <a:r>
              <a:rPr lang="vi-VN" b="1" dirty="0"/>
              <a:t>B.</a:t>
            </a:r>
            <a:r>
              <a:rPr lang="vi-VN" dirty="0"/>
              <a:t> Trong 70 năm qua, con người khiến cho 2 cực của trái đất nóng lên.</a:t>
            </a:r>
            <a:endParaRPr lang="en-US" dirty="0"/>
          </a:p>
          <a:p>
            <a:r>
              <a:rPr lang="vi-VN" b="1" dirty="0"/>
              <a:t>C.</a:t>
            </a:r>
            <a:r>
              <a:rPr lang="vi-VN" dirty="0"/>
              <a:t> Trong 70 năm qua, Florence and Harvey luôn xảy ra ở Texas</a:t>
            </a:r>
            <a:endParaRPr lang="en-US" dirty="0"/>
          </a:p>
          <a:p>
            <a:r>
              <a:rPr lang="vi-VN" b="1" dirty="0"/>
              <a:t>D.</a:t>
            </a:r>
            <a:r>
              <a:rPr lang="vi-VN" dirty="0"/>
              <a:t> Trong 70 năm qua, những trận bão nhiệt đới di chuyển chậm hay xảy ra hơn.</a:t>
            </a:r>
            <a:endParaRPr lang="en-US" dirty="0"/>
          </a:p>
          <a:p>
            <a:r>
              <a:rPr lang="vi-VN" b="1" dirty="0"/>
              <a:t>Căn cứ vào thông tin đoạn 3:</a:t>
            </a:r>
            <a:endParaRPr lang="en-US" dirty="0"/>
          </a:p>
          <a:p>
            <a:r>
              <a:rPr lang="vi-VN" dirty="0"/>
              <a:t>“James Kossin of the National Oceanic and Atmospheric Administration published a study in the journal Nature in june suggesting that slow-moving tropical cyclones, which would include those like Florence and Harvey, have become more common over the last 70 years”. </a:t>
            </a:r>
            <a:r>
              <a:rPr lang="vi-VN" i="1" dirty="0"/>
              <a:t>(James Kossln thuộc Cơ quan Khí quyển và Đại dương Quốc gia đã công bố một nghiên cứu trên tạp chí Nature vào tháng 6 cho thấy các cơn bão nhiệt đới di chuyển chậm, bao gồm những cơn như Florence và Harvey, đã trở nên phổ biến hơn trong 70 năm qua.)</a:t>
            </a:r>
            <a:endParaRPr lang="en-US" dirty="0"/>
          </a:p>
          <a:p>
            <a:endParaRPr lang="en-US" dirty="0"/>
          </a:p>
        </p:txBody>
      </p:sp>
      <p:sp>
        <p:nvSpPr>
          <p:cNvPr id="2" name="Oval 1"/>
          <p:cNvSpPr/>
          <p:nvPr/>
        </p:nvSpPr>
        <p:spPr>
          <a:xfrm>
            <a:off x="152400" y="12954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17264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0" end="10"/>
                                            </p:txEl>
                                          </p:spTgt>
                                        </p:tgtEl>
                                        <p:attrNameLst>
                                          <p:attrName>style.visibility</p:attrName>
                                        </p:attrNameLst>
                                      </p:cBhvr>
                                      <p:to>
                                        <p:strVal val="visible"/>
                                      </p:to>
                                    </p:set>
                                    <p:anim calcmode="lin" valueType="num">
                                      <p:cBhvr additive="base">
                                        <p:cTn id="2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1" end="11"/>
                                            </p:txEl>
                                          </p:spTgt>
                                        </p:tgtEl>
                                        <p:attrNameLst>
                                          <p:attrName>style.visibility</p:attrName>
                                        </p:attrNameLst>
                                      </p:cBhvr>
                                      <p:to>
                                        <p:strVal val="visible"/>
                                      </p:to>
                                    </p:set>
                                    <p:anim calcmode="lin" valueType="num">
                                      <p:cBhvr additive="base">
                                        <p:cTn id="27"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2" end="12"/>
                                            </p:txEl>
                                          </p:spTgt>
                                        </p:tgtEl>
                                        <p:attrNameLst>
                                          <p:attrName>style.visibility</p:attrName>
                                        </p:attrNameLst>
                                      </p:cBhvr>
                                      <p:to>
                                        <p:strVal val="visible"/>
                                      </p:to>
                                    </p:set>
                                    <p:anim calcmode="lin" valueType="num">
                                      <p:cBhvr additive="base">
                                        <p:cTn id="31"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additive="base">
                                        <p:cTn id="37" dur="500" fill="hold"/>
                                        <p:tgtEl>
                                          <p:spTgt spid="2"/>
                                        </p:tgtEl>
                                        <p:attrNameLst>
                                          <p:attrName>ppt_x</p:attrName>
                                        </p:attrNameLst>
                                      </p:cBhvr>
                                      <p:tavLst>
                                        <p:tav tm="0">
                                          <p:val>
                                            <p:strVal val="#ppt_x"/>
                                          </p:val>
                                        </p:tav>
                                        <p:tav tm="100000">
                                          <p:val>
                                            <p:strVal val="#ppt_x"/>
                                          </p:val>
                                        </p:tav>
                                      </p:tavLst>
                                    </p:anim>
                                    <p:anim calcmode="lin" valueType="num">
                                      <p:cBhvr additive="base">
                                        <p:cTn id="3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04800"/>
            <a:ext cx="8763000" cy="6247864"/>
          </a:xfrm>
          <a:prstGeom prst="rect">
            <a:avLst/>
          </a:prstGeom>
          <a:noFill/>
        </p:spPr>
        <p:txBody>
          <a:bodyPr wrap="square" rtlCol="0">
            <a:spAutoFit/>
          </a:bodyPr>
          <a:lstStyle/>
          <a:p>
            <a:r>
              <a:rPr lang="vi-VN" sz="2000" b="1" dirty="0"/>
              <a:t>Question 43: </a:t>
            </a:r>
            <a:r>
              <a:rPr lang="vi-VN" sz="2000" dirty="0"/>
              <a:t>The word </a:t>
            </a:r>
            <a:r>
              <a:rPr lang="vi-VN" sz="2000" b="1" dirty="0"/>
              <a:t>“altering” </a:t>
            </a:r>
            <a:r>
              <a:rPr lang="vi-VN" sz="2000" dirty="0"/>
              <a:t>in</a:t>
            </a:r>
            <a:r>
              <a:rPr lang="vi-VN" sz="2000" b="1" dirty="0"/>
              <a:t> </a:t>
            </a:r>
            <a:r>
              <a:rPr lang="vi-VN" sz="2000" dirty="0"/>
              <a:t>paragraph 3 means	______.</a:t>
            </a:r>
            <a:endParaRPr lang="en-US" sz="2000" dirty="0"/>
          </a:p>
          <a:p>
            <a:r>
              <a:rPr lang="vi-VN" sz="2000" b="1" dirty="0"/>
              <a:t>A. </a:t>
            </a:r>
            <a:r>
              <a:rPr lang="vi-VN" sz="2000" dirty="0"/>
              <a:t>fastening	</a:t>
            </a:r>
            <a:r>
              <a:rPr lang="vi-VN" sz="2000" b="1" dirty="0"/>
              <a:t>B. </a:t>
            </a:r>
            <a:r>
              <a:rPr lang="vi-VN" sz="2000" dirty="0"/>
              <a:t>changing	</a:t>
            </a:r>
            <a:r>
              <a:rPr lang="vi-VN" sz="2000" b="1" dirty="0"/>
              <a:t>C. </a:t>
            </a:r>
            <a:r>
              <a:rPr lang="vi-VN" sz="2000" dirty="0"/>
              <a:t>remaining	</a:t>
            </a:r>
            <a:r>
              <a:rPr lang="vi-VN" sz="2000" b="1" dirty="0"/>
              <a:t>D. </a:t>
            </a:r>
            <a:r>
              <a:rPr lang="vi-VN" sz="2000" dirty="0"/>
              <a:t>keeping</a:t>
            </a:r>
            <a:endParaRPr lang="en-US" sz="2000" dirty="0"/>
          </a:p>
          <a:p>
            <a:endParaRPr lang="vi-VN" sz="2000" b="1" dirty="0" smtClean="0"/>
          </a:p>
          <a:p>
            <a:r>
              <a:rPr lang="vi-VN" sz="2000" b="1" i="1" dirty="0" smtClean="0"/>
              <a:t>Từ </a:t>
            </a:r>
            <a:r>
              <a:rPr lang="vi-VN" sz="2000" b="1" i="1" dirty="0"/>
              <a:t>“altering” trong đoạn 3 có nghĩa là ______________.</a:t>
            </a:r>
            <a:endParaRPr lang="en-US" sz="2000" dirty="0"/>
          </a:p>
          <a:p>
            <a:r>
              <a:rPr lang="vi-VN" sz="2000" b="1" dirty="0"/>
              <a:t>A. </a:t>
            </a:r>
            <a:r>
              <a:rPr lang="vi-VN" sz="2000" dirty="0"/>
              <a:t>fastening (v): làm nhanh</a:t>
            </a:r>
            <a:endParaRPr lang="en-US" sz="2000" dirty="0"/>
          </a:p>
          <a:p>
            <a:r>
              <a:rPr lang="vi-VN" sz="2000" b="1" dirty="0"/>
              <a:t>B. </a:t>
            </a:r>
            <a:r>
              <a:rPr lang="vi-VN" sz="2000" dirty="0"/>
              <a:t>changing (v): thay đổi</a:t>
            </a:r>
            <a:endParaRPr lang="en-US" sz="2000" dirty="0"/>
          </a:p>
          <a:p>
            <a:r>
              <a:rPr lang="vi-VN" sz="2000" b="1" dirty="0"/>
              <a:t>C. </a:t>
            </a:r>
            <a:r>
              <a:rPr lang="vi-VN" sz="2000" dirty="0"/>
              <a:t>remaining (v): duy trì </a:t>
            </a:r>
            <a:endParaRPr lang="en-US" sz="2000" dirty="0"/>
          </a:p>
          <a:p>
            <a:r>
              <a:rPr lang="vi-VN" sz="2000" b="1" dirty="0"/>
              <a:t>D. </a:t>
            </a:r>
            <a:r>
              <a:rPr lang="vi-VN" sz="2000" dirty="0"/>
              <a:t>keeping (v): giữ</a:t>
            </a:r>
            <a:endParaRPr lang="en-US" sz="2000" dirty="0"/>
          </a:p>
          <a:p>
            <a:r>
              <a:rPr lang="vi-VN" sz="2000" dirty="0"/>
              <a:t>Alter = change</a:t>
            </a:r>
            <a:endParaRPr lang="en-US" sz="2000" dirty="0"/>
          </a:p>
          <a:p>
            <a:r>
              <a:rPr lang="vi-VN" sz="2000" b="1" dirty="0"/>
              <a:t>Căn cứ vào thông tin đoạn 2:</a:t>
            </a:r>
            <a:endParaRPr lang="en-US" sz="2000" dirty="0"/>
          </a:p>
          <a:p>
            <a:r>
              <a:rPr lang="vi-VN" sz="2000" dirty="0"/>
              <a:t>“According to Mr Kossin, global warming as a result of man-made air pollution is causing the poles to become warmer, which in turn reduces the difference in temperature between the Arctic and Antarctic and the equator, altering atmospheric pressure and slowing down the whipping currents of wind that pass between them and drive hurricanes.” </a:t>
            </a:r>
            <a:r>
              <a:rPr lang="vi-VN" sz="2000" i="1" dirty="0"/>
              <a:t>(Theo ông Kossin, sự nóng lên toàn cầu do ô nhiễm không khí do con người tạo ra đang làm cho các cực trở nền ấm hơn, từ đó làm giảm sự chênh lệch nhiệt độ giữa Bắc Cực và Nam Cực và xích đạo, làm thay đổi áp suất khí quyển và làm chậm dòng chảy của gió đi qua giữa chúng và lái những cơn bão.)</a:t>
            </a:r>
            <a:endParaRPr lang="en-US" sz="2000" dirty="0"/>
          </a:p>
          <a:p>
            <a:endParaRPr lang="en-US" sz="2000" dirty="0"/>
          </a:p>
        </p:txBody>
      </p:sp>
      <p:sp>
        <p:nvSpPr>
          <p:cNvPr id="2" name="Oval 1"/>
          <p:cNvSpPr/>
          <p:nvPr/>
        </p:nvSpPr>
        <p:spPr>
          <a:xfrm>
            <a:off x="1981200" y="6096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32704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 calcmode="lin" valueType="num">
                                      <p:cBhvr additive="base">
                                        <p:cTn id="3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9" end="9"/>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0" end="10"/>
                                            </p:txEl>
                                          </p:spTgt>
                                        </p:tgtEl>
                                        <p:attrNameLst>
                                          <p:attrName>style.visibility</p:attrName>
                                        </p:attrNameLst>
                                      </p:cBhvr>
                                      <p:to>
                                        <p:strVal val="visible"/>
                                      </p:to>
                                    </p:set>
                                    <p:anim calcmode="lin" valueType="num">
                                      <p:cBhvr additive="base">
                                        <p:cTn id="35"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2"/>
                                        </p:tgtEl>
                                        <p:attrNameLst>
                                          <p:attrName>style.visibility</p:attrName>
                                        </p:attrNameLst>
                                      </p:cBhvr>
                                      <p:to>
                                        <p:strVal val="visible"/>
                                      </p:to>
                                    </p:set>
                                    <p:anim calcmode="lin" valueType="num">
                                      <p:cBhvr additive="base">
                                        <p:cTn id="41" dur="500" fill="hold"/>
                                        <p:tgtEl>
                                          <p:spTgt spid="2"/>
                                        </p:tgtEl>
                                        <p:attrNameLst>
                                          <p:attrName>ppt_x</p:attrName>
                                        </p:attrNameLst>
                                      </p:cBhvr>
                                      <p:tavLst>
                                        <p:tav tm="0">
                                          <p:val>
                                            <p:strVal val="#ppt_x"/>
                                          </p:val>
                                        </p:tav>
                                        <p:tav tm="100000">
                                          <p:val>
                                            <p:strVal val="#ppt_x"/>
                                          </p:val>
                                        </p:tav>
                                      </p:tavLst>
                                    </p:anim>
                                    <p:anim calcmode="lin" valueType="num">
                                      <p:cBhvr additive="base">
                                        <p:cTn id="4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228600"/>
            <a:ext cx="8991600" cy="5940088"/>
          </a:xfrm>
          <a:prstGeom prst="rect">
            <a:avLst/>
          </a:prstGeom>
          <a:noFill/>
        </p:spPr>
        <p:txBody>
          <a:bodyPr wrap="square" rtlCol="0">
            <a:spAutoFit/>
          </a:bodyPr>
          <a:lstStyle/>
          <a:p>
            <a:r>
              <a:rPr lang="vi-VN" sz="2000" b="1" dirty="0"/>
              <a:t>Question </a:t>
            </a:r>
            <a:r>
              <a:rPr lang="en-US" sz="2000" b="1" dirty="0"/>
              <a:t>44</a:t>
            </a:r>
            <a:r>
              <a:rPr lang="vi-VN" sz="2000" b="1" dirty="0"/>
              <a:t>: </a:t>
            </a:r>
            <a:r>
              <a:rPr lang="vi-VN" sz="2000" dirty="0"/>
              <a:t>Which of the following</a:t>
            </a:r>
            <a:r>
              <a:rPr lang="vi-VN" sz="2000" b="1" dirty="0"/>
              <a:t> </a:t>
            </a:r>
            <a:r>
              <a:rPr lang="vi-VN" sz="2000" dirty="0"/>
              <a:t>could be the title of the passage?</a:t>
            </a:r>
            <a:endParaRPr lang="en-US" sz="2000" dirty="0"/>
          </a:p>
          <a:p>
            <a:r>
              <a:rPr lang="vi-VN" sz="2000" b="1" dirty="0"/>
              <a:t>A.</a:t>
            </a:r>
            <a:r>
              <a:rPr lang="vi-VN" sz="2000" dirty="0"/>
              <a:t> The stress of workplace			</a:t>
            </a:r>
            <a:endParaRPr lang="en-US" sz="2000" dirty="0"/>
          </a:p>
          <a:p>
            <a:r>
              <a:rPr lang="vi-VN" sz="2000" b="1" dirty="0"/>
              <a:t>B.</a:t>
            </a:r>
            <a:r>
              <a:rPr lang="vi-VN" sz="2000" dirty="0"/>
              <a:t> The average of working hours of senior executives</a:t>
            </a:r>
            <a:endParaRPr lang="en-US" sz="2000" dirty="0"/>
          </a:p>
          <a:p>
            <a:r>
              <a:rPr lang="vi-VN" sz="2000" b="1" dirty="0"/>
              <a:t>C.</a:t>
            </a:r>
            <a:r>
              <a:rPr lang="vi-VN" sz="2000" dirty="0"/>
              <a:t> Some major groups of busy people</a:t>
            </a:r>
            <a:endParaRPr lang="en-US" sz="2000" dirty="0"/>
          </a:p>
          <a:p>
            <a:r>
              <a:rPr lang="vi-VN" sz="2000" b="1" dirty="0"/>
              <a:t>D.</a:t>
            </a:r>
            <a:r>
              <a:rPr lang="vi-VN" sz="2000" dirty="0"/>
              <a:t> The warning signs of workload</a:t>
            </a:r>
            <a:endParaRPr lang="en-US" sz="2000" dirty="0"/>
          </a:p>
          <a:p>
            <a:endParaRPr lang="vi-VN" sz="2000" b="1" dirty="0" smtClean="0"/>
          </a:p>
          <a:p>
            <a:r>
              <a:rPr lang="vi-VN" sz="2000" b="1" dirty="0" smtClean="0"/>
              <a:t>Chủ </a:t>
            </a:r>
            <a:r>
              <a:rPr lang="vi-VN" sz="2000" b="1" dirty="0"/>
              <a:t>đề THE WORLD OF WORK</a:t>
            </a:r>
            <a:endParaRPr lang="en-US" sz="2000" dirty="0"/>
          </a:p>
          <a:p>
            <a:r>
              <a:rPr lang="vi-VN" sz="2000" b="1" i="1" dirty="0"/>
              <a:t>Câu nào trong các câu sau có thể là tiêu đề cho đoạn văn?</a:t>
            </a:r>
            <a:endParaRPr lang="en-US" sz="2000" dirty="0"/>
          </a:p>
          <a:p>
            <a:r>
              <a:rPr lang="vi-VN" sz="2000" b="1" dirty="0"/>
              <a:t>A.</a:t>
            </a:r>
            <a:r>
              <a:rPr lang="vi-VN" sz="2000" dirty="0"/>
              <a:t> Áp lực ở nơi làm việc</a:t>
            </a:r>
            <a:endParaRPr lang="en-US" sz="2000" dirty="0"/>
          </a:p>
          <a:p>
            <a:r>
              <a:rPr lang="vi-VN" sz="2000" b="1" dirty="0"/>
              <a:t>B.</a:t>
            </a:r>
            <a:r>
              <a:rPr lang="vi-VN" sz="2000" dirty="0"/>
              <a:t> Giờ làm việc trung bình của các nhà quản trị cấp cao</a:t>
            </a:r>
            <a:endParaRPr lang="en-US" sz="2000" dirty="0"/>
          </a:p>
          <a:p>
            <a:r>
              <a:rPr lang="vi-VN" sz="2000" b="1" dirty="0"/>
              <a:t>C.</a:t>
            </a:r>
            <a:r>
              <a:rPr lang="vi-VN" sz="2000" dirty="0"/>
              <a:t> Những nhóm người bận rộn chính</a:t>
            </a:r>
            <a:endParaRPr lang="en-US" sz="2000" dirty="0"/>
          </a:p>
          <a:p>
            <a:r>
              <a:rPr lang="vi-VN" sz="2000" b="1" dirty="0"/>
              <a:t>D.</a:t>
            </a:r>
            <a:r>
              <a:rPr lang="vi-VN" sz="2000" dirty="0"/>
              <a:t> Những cảnh báo của khối lượng công việc</a:t>
            </a:r>
            <a:endParaRPr lang="en-US" sz="2000" dirty="0"/>
          </a:p>
          <a:p>
            <a:r>
              <a:rPr lang="vi-VN" sz="2000" b="1" dirty="0"/>
              <a:t>Căn cứ vào thông tin toàn bài:</a:t>
            </a:r>
            <a:endParaRPr lang="en-US" sz="2000" dirty="0"/>
          </a:p>
          <a:p>
            <a:r>
              <a:rPr lang="vi-VN" sz="2000" dirty="0"/>
              <a:t>Đoạn 1: Mức độ được coi là bận rộn đối với nhiều nhóm người khác nhau.</a:t>
            </a:r>
            <a:endParaRPr lang="en-US" sz="2000" dirty="0"/>
          </a:p>
          <a:p>
            <a:r>
              <a:rPr lang="vi-VN" sz="2000" dirty="0"/>
              <a:t>Đoạn 2: Những cảnh báo về khối lượng công việc và giải pháp.</a:t>
            </a:r>
            <a:endParaRPr lang="en-US" sz="2000" dirty="0"/>
          </a:p>
          <a:p>
            <a:r>
              <a:rPr lang="vi-VN" sz="2000" dirty="0"/>
              <a:t>Đoạn 3: Áp lực quản trị ở các tổ chức, công ty.</a:t>
            </a:r>
            <a:endParaRPr lang="en-US" sz="2000" dirty="0"/>
          </a:p>
          <a:p>
            <a:r>
              <a:rPr lang="vi-VN" sz="2000" dirty="0"/>
              <a:t>Như vậy, toàn bài đang nói về áp lực ở nơi làm việc nên câu A là tiêu đề phù hợp nhất.</a:t>
            </a:r>
            <a:endParaRPr lang="en-US" sz="2000" dirty="0"/>
          </a:p>
          <a:p>
            <a:endParaRPr lang="en-US" sz="2000" dirty="0"/>
          </a:p>
        </p:txBody>
      </p:sp>
      <p:sp>
        <p:nvSpPr>
          <p:cNvPr id="2" name="Oval 1"/>
          <p:cNvSpPr/>
          <p:nvPr/>
        </p:nvSpPr>
        <p:spPr>
          <a:xfrm>
            <a:off x="0" y="5334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367578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0" end="10"/>
                                            </p:txEl>
                                          </p:spTgt>
                                        </p:tgtEl>
                                        <p:attrNameLst>
                                          <p:attrName>style.visibility</p:attrName>
                                        </p:attrNameLst>
                                      </p:cBhvr>
                                      <p:to>
                                        <p:strVal val="visible"/>
                                      </p:to>
                                    </p:set>
                                    <p:anim calcmode="lin" valueType="num">
                                      <p:cBhvr additive="base">
                                        <p:cTn id="2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1" end="11"/>
                                            </p:txEl>
                                          </p:spTgt>
                                        </p:tgtEl>
                                        <p:attrNameLst>
                                          <p:attrName>style.visibility</p:attrName>
                                        </p:attrNameLst>
                                      </p:cBhvr>
                                      <p:to>
                                        <p:strVal val="visible"/>
                                      </p:to>
                                    </p:set>
                                    <p:anim calcmode="lin" valueType="num">
                                      <p:cBhvr additive="base">
                                        <p:cTn id="27"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2" end="12"/>
                                            </p:txEl>
                                          </p:spTgt>
                                        </p:tgtEl>
                                        <p:attrNameLst>
                                          <p:attrName>style.visibility</p:attrName>
                                        </p:attrNameLst>
                                      </p:cBhvr>
                                      <p:to>
                                        <p:strVal val="visible"/>
                                      </p:to>
                                    </p:set>
                                    <p:anim calcmode="lin" valueType="num">
                                      <p:cBhvr additive="base">
                                        <p:cTn id="31"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3" end="13"/>
                                            </p:txEl>
                                          </p:spTgt>
                                        </p:tgtEl>
                                        <p:attrNameLst>
                                          <p:attrName>style.visibility</p:attrName>
                                        </p:attrNameLst>
                                      </p:cBhvr>
                                      <p:to>
                                        <p:strVal val="visible"/>
                                      </p:to>
                                    </p:set>
                                    <p:anim calcmode="lin" valueType="num">
                                      <p:cBhvr additive="base">
                                        <p:cTn id="35"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3" end="13"/>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14" end="14"/>
                                            </p:txEl>
                                          </p:spTgt>
                                        </p:tgtEl>
                                        <p:attrNameLst>
                                          <p:attrName>style.visibility</p:attrName>
                                        </p:attrNameLst>
                                      </p:cBhvr>
                                      <p:to>
                                        <p:strVal val="visible"/>
                                      </p:to>
                                    </p:set>
                                    <p:anim calcmode="lin" valueType="num">
                                      <p:cBhvr additive="base">
                                        <p:cTn id="39" dur="500" fill="hold"/>
                                        <p:tgtEl>
                                          <p:spTgt spid="4">
                                            <p:txEl>
                                              <p:pRg st="14" end="14"/>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4" end="14"/>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4">
                                            <p:txEl>
                                              <p:pRg st="15" end="15"/>
                                            </p:txEl>
                                          </p:spTgt>
                                        </p:tgtEl>
                                        <p:attrNameLst>
                                          <p:attrName>style.visibility</p:attrName>
                                        </p:attrNameLst>
                                      </p:cBhvr>
                                      <p:to>
                                        <p:strVal val="visible"/>
                                      </p:to>
                                    </p:set>
                                    <p:anim calcmode="lin" valueType="num">
                                      <p:cBhvr additive="base">
                                        <p:cTn id="43" dur="500" fill="hold"/>
                                        <p:tgtEl>
                                          <p:spTgt spid="4">
                                            <p:txEl>
                                              <p:pRg st="15" end="1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15" end="15"/>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4">
                                            <p:txEl>
                                              <p:pRg st="16" end="16"/>
                                            </p:txEl>
                                          </p:spTgt>
                                        </p:tgtEl>
                                        <p:attrNameLst>
                                          <p:attrName>style.visibility</p:attrName>
                                        </p:attrNameLst>
                                      </p:cBhvr>
                                      <p:to>
                                        <p:strVal val="visible"/>
                                      </p:to>
                                    </p:set>
                                    <p:anim calcmode="lin" valueType="num">
                                      <p:cBhvr additive="base">
                                        <p:cTn id="47" dur="500" fill="hold"/>
                                        <p:tgtEl>
                                          <p:spTgt spid="4">
                                            <p:txEl>
                                              <p:pRg st="16" end="16"/>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4">
                                            <p:txEl>
                                              <p:pRg st="16" end="16"/>
                                            </p:txEl>
                                          </p:spTgt>
                                        </p:tgtEl>
                                        <p:attrNameLst>
                                          <p:attrName>ppt_y</p:attrName>
                                        </p:attrNameLst>
                                      </p:cBhvr>
                                      <p:tavLst>
                                        <p:tav tm="0">
                                          <p:val>
                                            <p:strVal val="1+#ppt_h/2"/>
                                          </p:val>
                                        </p:tav>
                                        <p:tav tm="100000">
                                          <p:val>
                                            <p:strVal val="#ppt_y"/>
                                          </p:val>
                                        </p:tav>
                                      </p:tavLst>
                                    </p:anim>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grpId="0" nodeType="clickEffect">
                                  <p:stCondLst>
                                    <p:cond delay="0"/>
                                  </p:stCondLst>
                                  <p:childTnLst>
                                    <p:set>
                                      <p:cBhvr>
                                        <p:cTn id="52" dur="1" fill="hold">
                                          <p:stCondLst>
                                            <p:cond delay="0"/>
                                          </p:stCondLst>
                                        </p:cTn>
                                        <p:tgtEl>
                                          <p:spTgt spid="2"/>
                                        </p:tgtEl>
                                        <p:attrNameLst>
                                          <p:attrName>style.visibility</p:attrName>
                                        </p:attrNameLst>
                                      </p:cBhvr>
                                      <p:to>
                                        <p:strVal val="visible"/>
                                      </p:to>
                                    </p:set>
                                    <p:anim calcmode="lin" valueType="num">
                                      <p:cBhvr additive="base">
                                        <p:cTn id="53" dur="500" fill="hold"/>
                                        <p:tgtEl>
                                          <p:spTgt spid="2"/>
                                        </p:tgtEl>
                                        <p:attrNameLst>
                                          <p:attrName>ppt_x</p:attrName>
                                        </p:attrNameLst>
                                      </p:cBhvr>
                                      <p:tavLst>
                                        <p:tav tm="0">
                                          <p:val>
                                            <p:strVal val="#ppt_x"/>
                                          </p:val>
                                        </p:tav>
                                        <p:tav tm="100000">
                                          <p:val>
                                            <p:strVal val="#ppt_x"/>
                                          </p:val>
                                        </p:tav>
                                      </p:tavLst>
                                    </p:anim>
                                    <p:anim calcmode="lin" valueType="num">
                                      <p:cBhvr additive="base">
                                        <p:cTn id="5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0" y="152400"/>
            <a:ext cx="8915400" cy="6247864"/>
          </a:xfrm>
          <a:prstGeom prst="rect">
            <a:avLst/>
          </a:prstGeom>
          <a:noFill/>
        </p:spPr>
        <p:txBody>
          <a:bodyPr wrap="square" rtlCol="0">
            <a:spAutoFit/>
          </a:bodyPr>
          <a:lstStyle/>
          <a:p>
            <a:r>
              <a:rPr lang="vi-VN" sz="2000" b="1" dirty="0"/>
              <a:t>Question 45: </a:t>
            </a:r>
            <a:r>
              <a:rPr lang="vi-VN" sz="2000" dirty="0"/>
              <a:t>The word </a:t>
            </a:r>
            <a:r>
              <a:rPr lang="vi-VN" sz="2000" b="1" dirty="0"/>
              <a:t>"consecutive" </a:t>
            </a:r>
            <a:r>
              <a:rPr lang="vi-VN" sz="2000" dirty="0"/>
              <a:t>in paragraph 2 mostly means </a:t>
            </a:r>
            <a:r>
              <a:rPr lang="vi-VN" sz="2000" b="1" i="1" dirty="0"/>
              <a:t>______</a:t>
            </a:r>
            <a:r>
              <a:rPr lang="vi-VN" sz="2000" dirty="0"/>
              <a:t>.</a:t>
            </a:r>
            <a:endParaRPr lang="en-US" sz="2000" dirty="0"/>
          </a:p>
          <a:p>
            <a:pPr marL="457200" indent="-457200">
              <a:buAutoNum type="alphaUcPeriod"/>
            </a:pPr>
            <a:r>
              <a:rPr lang="vi-VN" sz="2000" dirty="0" smtClean="0"/>
              <a:t>interrupted</a:t>
            </a:r>
            <a:r>
              <a:rPr lang="vi-VN" sz="2000" dirty="0"/>
              <a:t>	</a:t>
            </a:r>
            <a:r>
              <a:rPr lang="vi-VN" sz="2000" b="1" dirty="0"/>
              <a:t>B. </a:t>
            </a:r>
            <a:r>
              <a:rPr lang="vi-VN" sz="2000" dirty="0"/>
              <a:t>solitary	</a:t>
            </a:r>
            <a:r>
              <a:rPr lang="vi-VN" sz="2000" b="1" dirty="0"/>
              <a:t>C. </a:t>
            </a:r>
            <a:r>
              <a:rPr lang="vi-VN" sz="2000" dirty="0"/>
              <a:t>successive	</a:t>
            </a:r>
            <a:r>
              <a:rPr lang="vi-VN" sz="2000" b="1" dirty="0"/>
              <a:t>D. </a:t>
            </a:r>
            <a:r>
              <a:rPr lang="vi-VN" sz="2000" dirty="0"/>
              <a:t>intermittent </a:t>
            </a:r>
            <a:br>
              <a:rPr lang="vi-VN" sz="2000" dirty="0"/>
            </a:br>
            <a:endParaRPr lang="vi-VN" sz="2000" b="1" dirty="0" smtClean="0"/>
          </a:p>
          <a:p>
            <a:pPr marL="457200" indent="-457200">
              <a:buAutoNum type="alphaUcPeriod"/>
            </a:pPr>
            <a:r>
              <a:rPr lang="vi-VN" sz="2000" b="1" i="1" dirty="0" smtClean="0"/>
              <a:t>Từ </a:t>
            </a:r>
            <a:r>
              <a:rPr lang="vi-VN" sz="2000" b="1" i="1" dirty="0"/>
              <a:t>"consecutive" trong đoạn 2 gần như có nghĩa là ____________.</a:t>
            </a:r>
            <a:endParaRPr lang="en-US" sz="2000" dirty="0"/>
          </a:p>
          <a:p>
            <a:r>
              <a:rPr lang="vi-VN" sz="2000" b="1" dirty="0"/>
              <a:t>A.</a:t>
            </a:r>
            <a:r>
              <a:rPr lang="vi-VN" sz="2000" dirty="0"/>
              <a:t> gián đoạn 	</a:t>
            </a:r>
            <a:r>
              <a:rPr lang="vi-VN" sz="2000" b="1" dirty="0"/>
              <a:t>B.</a:t>
            </a:r>
            <a:r>
              <a:rPr lang="vi-VN" sz="2000" dirty="0"/>
              <a:t> một mình 	</a:t>
            </a:r>
            <a:r>
              <a:rPr lang="vi-VN" sz="2000" b="1" dirty="0"/>
              <a:t>C.</a:t>
            </a:r>
            <a:r>
              <a:rPr lang="vi-VN" sz="2000" dirty="0"/>
              <a:t> liên tiếp 	</a:t>
            </a:r>
            <a:r>
              <a:rPr lang="vi-VN" sz="2000" b="1" dirty="0"/>
              <a:t>D.</a:t>
            </a:r>
            <a:r>
              <a:rPr lang="vi-VN" sz="2000" dirty="0"/>
              <a:t> không liên tục</a:t>
            </a:r>
            <a:endParaRPr lang="en-US" sz="2000" dirty="0"/>
          </a:p>
          <a:p>
            <a:r>
              <a:rPr lang="vi-VN" sz="2000" dirty="0"/>
              <a:t>Từ đồng nghĩa: consecutive (liên tục) = successive</a:t>
            </a:r>
            <a:endParaRPr lang="en-US" sz="2000" dirty="0"/>
          </a:p>
          <a:p>
            <a:r>
              <a:rPr lang="vi-VN" sz="2000" dirty="0"/>
              <a:t>Three warning signs alert Plumridge about his workload: sleep, scheduling and family. He knows he has too much on when he gets less than six hours of sleep for three </a:t>
            </a:r>
            <a:r>
              <a:rPr lang="vi-VN" sz="2000" b="1" dirty="0"/>
              <a:t>consecutive </a:t>
            </a:r>
            <a:r>
              <a:rPr lang="vi-VN" sz="2000" dirty="0"/>
              <a:t>nights; when he is constantly having to reschedule appointments; “and the third one is on the family side”, says Plumridge, the father of a three-year-old daughter, and expecting a second child in October.</a:t>
            </a:r>
            <a:endParaRPr lang="en-US" sz="2000" dirty="0"/>
          </a:p>
          <a:p>
            <a:r>
              <a:rPr lang="vi-VN" sz="2000" i="1" dirty="0"/>
              <a:t>(Ba tín hiệu cảnh báo Plumridge về khối lượng công việc của ông ấy là: giấc ngủ, lịch trình công việc và gia đình. Ông ấy biết mình đang phải làm việc quá nhiều khi ông ấy có 3 đêm liên tiếp ngủ ít hơn 6 tiếng; khi ông ấy liên tục phải điều chỉnh lịch các cuộc họp; và mặt thứ 3 là về phia gia đình, ông Plumridge, bố của một đứa con gái 3 tuổi và đang chờ đợi đứa con thứ 2 vào tháng 10, cho biết).</a:t>
            </a:r>
            <a:endParaRPr lang="en-US" sz="2000" dirty="0"/>
          </a:p>
          <a:p>
            <a:endParaRPr lang="en-US" sz="2000" dirty="0"/>
          </a:p>
        </p:txBody>
      </p:sp>
      <p:sp>
        <p:nvSpPr>
          <p:cNvPr id="2" name="Oval 1"/>
          <p:cNvSpPr/>
          <p:nvPr/>
        </p:nvSpPr>
        <p:spPr>
          <a:xfrm>
            <a:off x="3733800" y="609600"/>
            <a:ext cx="381000" cy="5334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02128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additive="base">
                                        <p:cTn id="25" dur="500" fill="hold"/>
                                        <p:tgtEl>
                                          <p:spTgt spid="2"/>
                                        </p:tgtEl>
                                        <p:attrNameLst>
                                          <p:attrName>ppt_x</p:attrName>
                                        </p:attrNameLst>
                                      </p:cBhvr>
                                      <p:tavLst>
                                        <p:tav tm="0">
                                          <p:val>
                                            <p:strVal val="#ppt_x"/>
                                          </p:val>
                                        </p:tav>
                                        <p:tav tm="100000">
                                          <p:val>
                                            <p:strVal val="#ppt_x"/>
                                          </p:val>
                                        </p:tav>
                                      </p:tavLst>
                                    </p:anim>
                                    <p:anim calcmode="lin" valueType="num">
                                      <p:cBhvr additive="base">
                                        <p:cTn id="2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304800"/>
            <a:ext cx="8534400" cy="6863417"/>
          </a:xfrm>
          <a:prstGeom prst="rect">
            <a:avLst/>
          </a:prstGeom>
          <a:noFill/>
        </p:spPr>
        <p:txBody>
          <a:bodyPr wrap="square" rtlCol="0">
            <a:spAutoFit/>
          </a:bodyPr>
          <a:lstStyle/>
          <a:p>
            <a:r>
              <a:rPr lang="en-US" sz="2000" b="1" dirty="0"/>
              <a:t>Question 5: </a:t>
            </a:r>
            <a:r>
              <a:rPr lang="vi-VN" sz="2000" dirty="0"/>
              <a:t>Due to lacking ___________, they couldn’t open a new shop as scheduled.</a:t>
            </a:r>
            <a:endParaRPr lang="en-US" sz="2000" dirty="0"/>
          </a:p>
          <a:p>
            <a:r>
              <a:rPr lang="vi-VN" sz="2000" b="1" dirty="0"/>
              <a:t>A.</a:t>
            </a:r>
            <a:r>
              <a:rPr lang="vi-VN" sz="2000" dirty="0"/>
              <a:t> interest rates	</a:t>
            </a:r>
            <a:r>
              <a:rPr lang="vi-VN" sz="2000" b="1" dirty="0"/>
              <a:t>B.</a:t>
            </a:r>
            <a:r>
              <a:rPr lang="vi-VN" sz="2000" dirty="0"/>
              <a:t> funds	</a:t>
            </a:r>
            <a:r>
              <a:rPr lang="vi-VN" sz="2000" b="1" dirty="0"/>
              <a:t>C.</a:t>
            </a:r>
            <a:r>
              <a:rPr lang="vi-VN" sz="2000" dirty="0"/>
              <a:t> shares	</a:t>
            </a:r>
            <a:r>
              <a:rPr lang="vi-VN" sz="2000" b="1" dirty="0"/>
              <a:t>B.</a:t>
            </a:r>
            <a:r>
              <a:rPr lang="vi-VN" sz="2000" dirty="0"/>
              <a:t> expenses</a:t>
            </a:r>
            <a:endParaRPr lang="en-US" sz="2000" dirty="0"/>
          </a:p>
          <a:p>
            <a:endParaRPr lang="vi-VN" sz="2000" b="1" dirty="0" smtClean="0"/>
          </a:p>
          <a:p>
            <a:r>
              <a:rPr lang="vi-VN" sz="2000" b="1" dirty="0" smtClean="0"/>
              <a:t>Đáp </a:t>
            </a:r>
            <a:r>
              <a:rPr lang="vi-VN" sz="2000" b="1" dirty="0"/>
              <a:t>án B</a:t>
            </a:r>
            <a:endParaRPr lang="en-US" sz="2000" dirty="0"/>
          </a:p>
          <a:p>
            <a:r>
              <a:rPr lang="vi-VN" sz="2000" dirty="0"/>
              <a:t>A. interest rates: lãi suất	D. expenses: chi tiêu, phí tổn</a:t>
            </a:r>
            <a:endParaRPr lang="en-US" sz="2000" dirty="0"/>
          </a:p>
          <a:p>
            <a:r>
              <a:rPr lang="vi-VN" sz="2000" dirty="0"/>
              <a:t>C. shares: cổ phần	B. funds: quỹ, ngân quỹ, vốn</a:t>
            </a:r>
            <a:endParaRPr lang="en-US" sz="2000" dirty="0"/>
          </a:p>
          <a:p>
            <a:r>
              <a:rPr lang="vi-VN" sz="2000" dirty="0"/>
              <a:t>- funds: money available/ needed to spend on sth: vốn </a:t>
            </a:r>
            <a:endParaRPr lang="en-US" sz="2000" dirty="0"/>
          </a:p>
          <a:p>
            <a:r>
              <a:rPr lang="vi-VN" sz="2000" dirty="0"/>
              <a:t>Dịch: Vì thiếu vốn nên họ không thể mở được cửa hiệu mới như lịch trình.</a:t>
            </a:r>
            <a:endParaRPr lang="en-US" sz="2000" dirty="0"/>
          </a:p>
          <a:p>
            <a:r>
              <a:rPr lang="vi-VN" sz="2000" b="1" dirty="0"/>
              <a:t> </a:t>
            </a:r>
            <a:endParaRPr lang="en-US" sz="2000" dirty="0"/>
          </a:p>
          <a:p>
            <a:r>
              <a:rPr lang="en-US" sz="2000" b="1" dirty="0"/>
              <a:t>Question 6: </a:t>
            </a:r>
            <a:r>
              <a:rPr lang="vi-VN" sz="2000" dirty="0"/>
              <a:t>The bus was late, ______we missed the last train back to our hometown. </a:t>
            </a:r>
            <a:endParaRPr lang="en-US" sz="2000" dirty="0"/>
          </a:p>
          <a:p>
            <a:r>
              <a:rPr lang="vi-VN" sz="2000" b="1" dirty="0"/>
              <a:t>A.</a:t>
            </a:r>
            <a:r>
              <a:rPr lang="vi-VN" sz="2000" dirty="0"/>
              <a:t> so	</a:t>
            </a:r>
            <a:r>
              <a:rPr lang="vi-VN" sz="2000" b="1" dirty="0"/>
              <a:t>B.</a:t>
            </a:r>
            <a:r>
              <a:rPr lang="vi-VN" sz="2000" dirty="0"/>
              <a:t> therefore	</a:t>
            </a:r>
            <a:r>
              <a:rPr lang="vi-VN" sz="2000" b="1" dirty="0"/>
              <a:t>C.</a:t>
            </a:r>
            <a:r>
              <a:rPr lang="vi-VN" sz="2000" dirty="0"/>
              <a:t> nor	</a:t>
            </a:r>
            <a:r>
              <a:rPr lang="vi-VN" sz="2000" b="1" dirty="0"/>
              <a:t>D.</a:t>
            </a:r>
            <a:r>
              <a:rPr lang="vi-VN" sz="2000" dirty="0"/>
              <a:t> nevertheless </a:t>
            </a:r>
            <a:endParaRPr lang="en-US" sz="2000" dirty="0"/>
          </a:p>
          <a:p>
            <a:endParaRPr lang="vi-VN" sz="2000" b="1" dirty="0" smtClean="0"/>
          </a:p>
          <a:p>
            <a:r>
              <a:rPr lang="vi-VN" sz="2000" dirty="0" smtClean="0"/>
              <a:t>Vị </a:t>
            </a:r>
            <a:r>
              <a:rPr lang="vi-VN" sz="2000" dirty="0"/>
              <a:t>trí cần điền là một liên từ đẳng lập, dùng để nối 2 mệnh đề độc lập với nhau. Vì vậy, trạng từ liên kết “therefore” và “nevertheless” không thích hợp. “Therefore” có nghĩa tương tự với “so”, nhưng dấu câu được dùng khác:  dấu chấm phẩy [;] được dùng trước “therefore” và theo sau đó là dấu phẩy. </a:t>
            </a:r>
            <a:endParaRPr lang="en-US" sz="2000" dirty="0"/>
          </a:p>
          <a:p>
            <a:r>
              <a:rPr lang="vi-VN" sz="2000" dirty="0"/>
              <a:t>“Nor” không hợp nghĩa, hơn nữa, khi dùng “nor”, mệnh đề sau phải đảo ngữ. </a:t>
            </a:r>
            <a:endParaRPr lang="en-US" sz="2000" dirty="0"/>
          </a:p>
          <a:p>
            <a:endParaRPr lang="en-US" sz="2000" dirty="0"/>
          </a:p>
        </p:txBody>
      </p:sp>
      <p:sp>
        <p:nvSpPr>
          <p:cNvPr id="2" name="Oval 1"/>
          <p:cNvSpPr/>
          <p:nvPr/>
        </p:nvSpPr>
        <p:spPr>
          <a:xfrm>
            <a:off x="2286000" y="9906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 name="Oval 2"/>
          <p:cNvSpPr/>
          <p:nvPr/>
        </p:nvSpPr>
        <p:spPr>
          <a:xfrm>
            <a:off x="381000" y="40386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35096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
                                        </p:tgtEl>
                                        <p:attrNameLst>
                                          <p:attrName>style.visibility</p:attrName>
                                        </p:attrNameLst>
                                      </p:cBhvr>
                                      <p:to>
                                        <p:strVal val="visible"/>
                                      </p:to>
                                    </p:set>
                                    <p:anim calcmode="lin" valueType="num">
                                      <p:cBhvr additive="base">
                                        <p:cTn id="29" dur="500" fill="hold"/>
                                        <p:tgtEl>
                                          <p:spTgt spid="2"/>
                                        </p:tgtEl>
                                        <p:attrNameLst>
                                          <p:attrName>ppt_x</p:attrName>
                                        </p:attrNameLst>
                                      </p:cBhvr>
                                      <p:tavLst>
                                        <p:tav tm="0">
                                          <p:val>
                                            <p:strVal val="#ppt_x"/>
                                          </p:val>
                                        </p:tav>
                                        <p:tav tm="100000">
                                          <p:val>
                                            <p:strVal val="#ppt_x"/>
                                          </p:val>
                                        </p:tav>
                                      </p:tavLst>
                                    </p:anim>
                                    <p:anim calcmode="lin" valueType="num">
                                      <p:cBhvr additive="base">
                                        <p:cTn id="3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4">
                                            <p:txEl>
                                              <p:pRg st="12" end="12"/>
                                            </p:txEl>
                                          </p:spTgt>
                                        </p:tgtEl>
                                        <p:attrNameLst>
                                          <p:attrName>style.visibility</p:attrName>
                                        </p:attrNameLst>
                                      </p:cBhvr>
                                      <p:to>
                                        <p:strVal val="visible"/>
                                      </p:to>
                                    </p:set>
                                    <p:animEffect transition="in" filter="fade">
                                      <p:cBhvr>
                                        <p:cTn id="35" dur="1000"/>
                                        <p:tgtEl>
                                          <p:spTgt spid="4">
                                            <p:txEl>
                                              <p:pRg st="12" end="12"/>
                                            </p:txEl>
                                          </p:spTgt>
                                        </p:tgtEl>
                                      </p:cBhvr>
                                    </p:animEffect>
                                    <p:anim calcmode="lin" valueType="num">
                                      <p:cBhvr>
                                        <p:cTn id="36" dur="1000" fill="hold"/>
                                        <p:tgtEl>
                                          <p:spTgt spid="4">
                                            <p:txEl>
                                              <p:pRg st="12" end="12"/>
                                            </p:txEl>
                                          </p:spTgt>
                                        </p:tgtEl>
                                        <p:attrNameLst>
                                          <p:attrName>ppt_x</p:attrName>
                                        </p:attrNameLst>
                                      </p:cBhvr>
                                      <p:tavLst>
                                        <p:tav tm="0">
                                          <p:val>
                                            <p:strVal val="#ppt_x"/>
                                          </p:val>
                                        </p:tav>
                                        <p:tav tm="100000">
                                          <p:val>
                                            <p:strVal val="#ppt_x"/>
                                          </p:val>
                                        </p:tav>
                                      </p:tavLst>
                                    </p:anim>
                                    <p:anim calcmode="lin" valueType="num">
                                      <p:cBhvr>
                                        <p:cTn id="37" dur="1000" fill="hold"/>
                                        <p:tgtEl>
                                          <p:spTgt spid="4">
                                            <p:txEl>
                                              <p:pRg st="12" end="12"/>
                                            </p:txEl>
                                          </p:spTgt>
                                        </p:tgtEl>
                                        <p:attrNameLst>
                                          <p:attrName>ppt_y</p:attrName>
                                        </p:attrNameLst>
                                      </p:cBhvr>
                                      <p:tavLst>
                                        <p:tav tm="0">
                                          <p:val>
                                            <p:strVal val="#ppt_y+.1"/>
                                          </p:val>
                                        </p:tav>
                                        <p:tav tm="100000">
                                          <p:val>
                                            <p:strVal val="#ppt_y"/>
                                          </p:val>
                                        </p:tav>
                                      </p:tavLst>
                                    </p:anim>
                                  </p:childTnLst>
                                </p:cTn>
                              </p:par>
                              <p:par>
                                <p:cTn id="38" presetID="42" presetClass="entr" presetSubtype="0" fill="hold" nodeType="withEffect">
                                  <p:stCondLst>
                                    <p:cond delay="0"/>
                                  </p:stCondLst>
                                  <p:childTnLst>
                                    <p:set>
                                      <p:cBhvr>
                                        <p:cTn id="39" dur="1" fill="hold">
                                          <p:stCondLst>
                                            <p:cond delay="0"/>
                                          </p:stCondLst>
                                        </p:cTn>
                                        <p:tgtEl>
                                          <p:spTgt spid="4">
                                            <p:txEl>
                                              <p:pRg st="13" end="13"/>
                                            </p:txEl>
                                          </p:spTgt>
                                        </p:tgtEl>
                                        <p:attrNameLst>
                                          <p:attrName>style.visibility</p:attrName>
                                        </p:attrNameLst>
                                      </p:cBhvr>
                                      <p:to>
                                        <p:strVal val="visible"/>
                                      </p:to>
                                    </p:set>
                                    <p:animEffect transition="in" filter="fade">
                                      <p:cBhvr>
                                        <p:cTn id="40" dur="1000"/>
                                        <p:tgtEl>
                                          <p:spTgt spid="4">
                                            <p:txEl>
                                              <p:pRg st="13" end="13"/>
                                            </p:txEl>
                                          </p:spTgt>
                                        </p:tgtEl>
                                      </p:cBhvr>
                                    </p:animEffect>
                                    <p:anim calcmode="lin" valueType="num">
                                      <p:cBhvr>
                                        <p:cTn id="41" dur="1000" fill="hold"/>
                                        <p:tgtEl>
                                          <p:spTgt spid="4">
                                            <p:txEl>
                                              <p:pRg st="13" end="13"/>
                                            </p:txEl>
                                          </p:spTgt>
                                        </p:tgtEl>
                                        <p:attrNameLst>
                                          <p:attrName>ppt_x</p:attrName>
                                        </p:attrNameLst>
                                      </p:cBhvr>
                                      <p:tavLst>
                                        <p:tav tm="0">
                                          <p:val>
                                            <p:strVal val="#ppt_x"/>
                                          </p:val>
                                        </p:tav>
                                        <p:tav tm="100000">
                                          <p:val>
                                            <p:strVal val="#ppt_x"/>
                                          </p:val>
                                        </p:tav>
                                      </p:tavLst>
                                    </p:anim>
                                    <p:anim calcmode="lin" valueType="num">
                                      <p:cBhvr>
                                        <p:cTn id="42" dur="1000" fill="hold"/>
                                        <p:tgtEl>
                                          <p:spTgt spid="4">
                                            <p:txEl>
                                              <p:pRg st="13" end="13"/>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3"/>
                                        </p:tgtEl>
                                        <p:attrNameLst>
                                          <p:attrName>style.visibility</p:attrName>
                                        </p:attrNameLst>
                                      </p:cBhvr>
                                      <p:to>
                                        <p:strVal val="visible"/>
                                      </p:to>
                                    </p:set>
                                    <p:anim calcmode="lin" valueType="num">
                                      <p:cBhvr additive="base">
                                        <p:cTn id="47" dur="500" fill="hold"/>
                                        <p:tgtEl>
                                          <p:spTgt spid="3"/>
                                        </p:tgtEl>
                                        <p:attrNameLst>
                                          <p:attrName>ppt_x</p:attrName>
                                        </p:attrNameLst>
                                      </p:cBhvr>
                                      <p:tavLst>
                                        <p:tav tm="0">
                                          <p:val>
                                            <p:strVal val="#ppt_x"/>
                                          </p:val>
                                        </p:tav>
                                        <p:tav tm="100000">
                                          <p:val>
                                            <p:strVal val="#ppt_x"/>
                                          </p:val>
                                        </p:tav>
                                      </p:tavLst>
                                    </p:anim>
                                    <p:anim calcmode="lin" valueType="num">
                                      <p:cBhvr additive="base">
                                        <p:cTn id="4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228600"/>
            <a:ext cx="8763000" cy="6186309"/>
          </a:xfrm>
          <a:prstGeom prst="rect">
            <a:avLst/>
          </a:prstGeom>
          <a:noFill/>
        </p:spPr>
        <p:txBody>
          <a:bodyPr wrap="square" rtlCol="0">
            <a:spAutoFit/>
          </a:bodyPr>
          <a:lstStyle/>
          <a:p>
            <a:r>
              <a:rPr lang="vi-VN" b="1" dirty="0"/>
              <a:t>Question 46: </a:t>
            </a:r>
            <a:r>
              <a:rPr lang="vi-VN" dirty="0"/>
              <a:t>As mentioned in paragraph 2, the</a:t>
            </a:r>
            <a:r>
              <a:rPr lang="vi-VN" b="1" dirty="0"/>
              <a:t> </a:t>
            </a:r>
            <a:r>
              <a:rPr lang="vi-VN" dirty="0"/>
              <a:t>following sentences are true about the work stress, </a:t>
            </a:r>
            <a:r>
              <a:rPr lang="vi-VN" b="1" dirty="0"/>
              <a:t>EXCEPT </a:t>
            </a:r>
            <a:r>
              <a:rPr lang="vi-VN" b="1" i="1" dirty="0"/>
              <a:t>______</a:t>
            </a:r>
            <a:r>
              <a:rPr lang="vi-VN" dirty="0"/>
              <a:t>.</a:t>
            </a:r>
            <a:endParaRPr lang="en-US" dirty="0"/>
          </a:p>
          <a:p>
            <a:r>
              <a:rPr lang="vi-VN" b="1" dirty="0"/>
              <a:t>A.</a:t>
            </a:r>
            <a:r>
              <a:rPr lang="vi-VN" dirty="0"/>
              <a:t> Disturbed sleep and reducing mental and physical health are the symptom of being too busy.</a:t>
            </a:r>
            <a:endParaRPr lang="en-US" dirty="0"/>
          </a:p>
          <a:p>
            <a:r>
              <a:rPr lang="vi-VN" b="1" dirty="0"/>
              <a:t>B.</a:t>
            </a:r>
            <a:r>
              <a:rPr lang="vi-VN" dirty="0"/>
              <a:t> The lost time caused by stress ranks last in comparison with other workplace injuries.</a:t>
            </a:r>
            <a:endParaRPr lang="en-US" dirty="0"/>
          </a:p>
          <a:p>
            <a:r>
              <a:rPr lang="vi-VN" b="1" dirty="0"/>
              <a:t>C.</a:t>
            </a:r>
            <a:r>
              <a:rPr lang="vi-VN" dirty="0"/>
              <a:t> The cost paid for psychological injury was rather high.</a:t>
            </a:r>
            <a:endParaRPr lang="en-US" dirty="0"/>
          </a:p>
          <a:p>
            <a:r>
              <a:rPr lang="vi-VN" b="1" dirty="0"/>
              <a:t>D.</a:t>
            </a:r>
            <a:r>
              <a:rPr lang="vi-VN" dirty="0"/>
              <a:t> Relief is not the effective way to cope with stress.</a:t>
            </a:r>
            <a:endParaRPr lang="en-US" dirty="0"/>
          </a:p>
          <a:p>
            <a:endParaRPr lang="vi-VN" b="1" dirty="0" smtClean="0"/>
          </a:p>
          <a:p>
            <a:r>
              <a:rPr lang="vi-VN" b="1" i="1" dirty="0" smtClean="0"/>
              <a:t>Như </a:t>
            </a:r>
            <a:r>
              <a:rPr lang="vi-VN" b="1" i="1" dirty="0"/>
              <a:t>đã để cập trong đoạn 2, những câu sau đây là đúng về áp lực công việc, ngoại trừ ____.</a:t>
            </a:r>
            <a:endParaRPr lang="en-US" dirty="0"/>
          </a:p>
          <a:p>
            <a:r>
              <a:rPr lang="vi-VN" dirty="0" smtClean="0"/>
              <a:t>Từ </a:t>
            </a:r>
            <a:r>
              <a:rPr lang="vi-VN" dirty="0"/>
              <a:t>khóa: true/ the work stress/ except</a:t>
            </a:r>
            <a:endParaRPr lang="en-US" dirty="0"/>
          </a:p>
          <a:p>
            <a:r>
              <a:rPr lang="vi-VN" b="1" dirty="0"/>
              <a:t>Căn cứ vào thông tin đoạn 2:</a:t>
            </a:r>
            <a:endParaRPr lang="en-US" dirty="0"/>
          </a:p>
          <a:p>
            <a:r>
              <a:rPr lang="vi-VN" dirty="0"/>
              <a:t>“But for any individual, the perception of being too busy over a prolonged period can start showing up as stress: disturbed sleep, and declining mental and physical health. National workers’ compensation ﬁgures Show stress causes the most lost time of any workplace injury. Employees suffering stress are off work an average of 16.6 Weeks. The effects of stressﬁl are also expensive. Federal Government insurer, reports that in 2003-04, claims for psychological injury accounted for 7% of claims but almost 27% of claim costs. Experts say the key to dealing with stress is not to focus on relief — a game of golf or a massage - but to reassess workloads.</a:t>
            </a:r>
            <a:endParaRPr lang="en-US" dirty="0"/>
          </a:p>
          <a:p>
            <a:endParaRPr lang="en-US" dirty="0"/>
          </a:p>
        </p:txBody>
      </p:sp>
      <p:sp>
        <p:nvSpPr>
          <p:cNvPr id="2" name="Oval 1"/>
          <p:cNvSpPr/>
          <p:nvPr/>
        </p:nvSpPr>
        <p:spPr>
          <a:xfrm>
            <a:off x="0" y="1371600"/>
            <a:ext cx="5334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305250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7" end="7"/>
                                            </p:txEl>
                                          </p:spTgt>
                                        </p:tgtEl>
                                        <p:attrNameLst>
                                          <p:attrName>style.visibility</p:attrName>
                                        </p:attrNameLst>
                                      </p:cBhvr>
                                      <p:to>
                                        <p:strVal val="visible"/>
                                      </p:to>
                                    </p:set>
                                    <p:anim calcmode="lin" valueType="num">
                                      <p:cBhvr additive="base">
                                        <p:cTn id="7"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7" end="7"/>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8" end="8"/>
                                            </p:txEl>
                                          </p:spTgt>
                                        </p:tgtEl>
                                        <p:attrNameLst>
                                          <p:attrName>style.visibility</p:attrName>
                                        </p:attrNameLst>
                                      </p:cBhvr>
                                      <p:to>
                                        <p:strVal val="visible"/>
                                      </p:to>
                                    </p:set>
                                    <p:anim calcmode="lin" valueType="num">
                                      <p:cBhvr additive="base">
                                        <p:cTn id="11"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9" end="9"/>
                                            </p:txEl>
                                          </p:spTgt>
                                        </p:tgtEl>
                                        <p:attrNameLst>
                                          <p:attrName>style.visibility</p:attrName>
                                        </p:attrNameLst>
                                      </p:cBhvr>
                                      <p:to>
                                        <p:strVal val="visible"/>
                                      </p:to>
                                    </p:set>
                                    <p:anim calcmode="lin" valueType="num">
                                      <p:cBhvr additive="base">
                                        <p:cTn id="15"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2"/>
                                        </p:tgtEl>
                                        <p:attrNameLst>
                                          <p:attrName>style.visibility</p:attrName>
                                        </p:attrNameLst>
                                      </p:cBhvr>
                                      <p:to>
                                        <p:strVal val="visible"/>
                                      </p:to>
                                    </p:set>
                                    <p:anim calcmode="lin" valueType="num">
                                      <p:cBhvr additive="base">
                                        <p:cTn id="21" dur="500" fill="hold"/>
                                        <p:tgtEl>
                                          <p:spTgt spid="2"/>
                                        </p:tgtEl>
                                        <p:attrNameLst>
                                          <p:attrName>ppt_x</p:attrName>
                                        </p:attrNameLst>
                                      </p:cBhvr>
                                      <p:tavLst>
                                        <p:tav tm="0">
                                          <p:val>
                                            <p:strVal val="#ppt_x"/>
                                          </p:val>
                                        </p:tav>
                                        <p:tav tm="100000">
                                          <p:val>
                                            <p:strVal val="#ppt_x"/>
                                          </p:val>
                                        </p:tav>
                                      </p:tavLst>
                                    </p:anim>
                                    <p:anim calcmode="lin" valueType="num">
                                      <p:cBhvr additive="base">
                                        <p:cTn id="2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228600"/>
            <a:ext cx="8686800" cy="5632311"/>
          </a:xfrm>
          <a:prstGeom prst="rect">
            <a:avLst/>
          </a:prstGeom>
          <a:noFill/>
        </p:spPr>
        <p:txBody>
          <a:bodyPr wrap="square" rtlCol="0">
            <a:spAutoFit/>
          </a:bodyPr>
          <a:lstStyle/>
          <a:p>
            <a:r>
              <a:rPr lang="vi-VN" sz="2400" b="1" dirty="0"/>
              <a:t>Question </a:t>
            </a:r>
            <a:r>
              <a:rPr lang="en-US" sz="2400" b="1" dirty="0"/>
              <a:t>47</a:t>
            </a:r>
            <a:r>
              <a:rPr lang="vi-VN" sz="2400" b="1" dirty="0"/>
              <a:t>: </a:t>
            </a:r>
            <a:r>
              <a:rPr lang="vi-VN" sz="2400" dirty="0"/>
              <a:t>The word </a:t>
            </a:r>
            <a:r>
              <a:rPr lang="vi-VN" sz="2400" b="1" dirty="0"/>
              <a:t>"reassess" </a:t>
            </a:r>
            <a:r>
              <a:rPr lang="vi-VN" sz="2400" dirty="0"/>
              <a:t>in the second paragraph is closest in meaning to</a:t>
            </a:r>
            <a:r>
              <a:rPr lang="vi-VN" sz="2400" b="1" i="1" dirty="0"/>
              <a:t>______</a:t>
            </a:r>
            <a:r>
              <a:rPr lang="vi-VN" sz="2400" dirty="0"/>
              <a:t>.</a:t>
            </a:r>
            <a:endParaRPr lang="en-US" sz="2400" dirty="0"/>
          </a:p>
          <a:p>
            <a:r>
              <a:rPr lang="vi-VN" sz="2400" b="1" dirty="0"/>
              <a:t>A. </a:t>
            </a:r>
            <a:r>
              <a:rPr lang="vi-VN" sz="2400" dirty="0"/>
              <a:t>re-evaluate	</a:t>
            </a:r>
            <a:r>
              <a:rPr lang="vi-VN" sz="2400" b="1" dirty="0"/>
              <a:t>B. </a:t>
            </a:r>
            <a:r>
              <a:rPr lang="vi-VN" sz="2400" dirty="0"/>
              <a:t>consider	</a:t>
            </a:r>
            <a:r>
              <a:rPr lang="vi-VN" sz="2400" b="1" dirty="0"/>
              <a:t>C. </a:t>
            </a:r>
            <a:r>
              <a:rPr lang="vi-VN" sz="2400" dirty="0"/>
              <a:t>reduce	</a:t>
            </a:r>
            <a:r>
              <a:rPr lang="vi-VN" sz="2400" b="1" dirty="0"/>
              <a:t>D. </a:t>
            </a:r>
            <a:r>
              <a:rPr lang="vi-VN" sz="2400" dirty="0"/>
              <a:t>estimate</a:t>
            </a:r>
            <a:endParaRPr lang="en-US" sz="2400" dirty="0"/>
          </a:p>
          <a:p>
            <a:endParaRPr lang="vi-VN" sz="2400" b="1" dirty="0" smtClean="0"/>
          </a:p>
          <a:p>
            <a:r>
              <a:rPr lang="vi-VN" sz="2400" b="1" i="1" dirty="0" smtClean="0"/>
              <a:t>Từ </a:t>
            </a:r>
            <a:r>
              <a:rPr lang="vi-VN" sz="2400" b="1" i="1" dirty="0"/>
              <a:t>“reassess” trong đoạn 2 gần nghĩa nhất với từ _________.</a:t>
            </a:r>
            <a:endParaRPr lang="en-US" sz="2400" dirty="0"/>
          </a:p>
          <a:p>
            <a:r>
              <a:rPr lang="vi-VN" sz="2400" b="1" dirty="0"/>
              <a:t>A.</a:t>
            </a:r>
            <a:r>
              <a:rPr lang="vi-VN" sz="2400" dirty="0"/>
              <a:t> đánh giá lại 	</a:t>
            </a:r>
            <a:r>
              <a:rPr lang="vi-VN" sz="2400" b="1" dirty="0"/>
              <a:t>B.</a:t>
            </a:r>
            <a:r>
              <a:rPr lang="vi-VN" sz="2400" dirty="0"/>
              <a:t> xem xét 	</a:t>
            </a:r>
            <a:r>
              <a:rPr lang="vi-VN" sz="2400" b="1" dirty="0"/>
              <a:t>C.</a:t>
            </a:r>
            <a:r>
              <a:rPr lang="vi-VN" sz="2400" dirty="0"/>
              <a:t> làm giảm 	</a:t>
            </a:r>
            <a:r>
              <a:rPr lang="vi-VN" sz="2400" b="1" dirty="0"/>
              <a:t>D.</a:t>
            </a:r>
            <a:r>
              <a:rPr lang="vi-VN" sz="2400" dirty="0"/>
              <a:t> ước tính</a:t>
            </a:r>
            <a:endParaRPr lang="en-US" sz="2400" dirty="0"/>
          </a:p>
          <a:p>
            <a:r>
              <a:rPr lang="vi-VN" sz="2400" dirty="0"/>
              <a:t>Từ đồng nghĩa: reassess (đánh giá lại) = re-evaluate</a:t>
            </a:r>
            <a:endParaRPr lang="en-US" sz="2400" dirty="0"/>
          </a:p>
          <a:p>
            <a:r>
              <a:rPr lang="vi-VN" sz="2400" dirty="0"/>
              <a:t>Experts say the key to dealing with stress is not to focus on relief - a game of golf or a massage - but to reassess workloads </a:t>
            </a:r>
            <a:r>
              <a:rPr lang="vi-VN" sz="2400" i="1" dirty="0"/>
              <a:t>(Các nhà chuyên gia cho biết chìa khóa để đương đầu với căng thẳng không phải là tập trung vào việc giải tỏa - một trận golf hay mát xa - mà là đánh giá lại khối lượng công việc).</a:t>
            </a:r>
            <a:endParaRPr lang="en-US" sz="2400" dirty="0"/>
          </a:p>
          <a:p>
            <a:endParaRPr lang="en-US" sz="2400" dirty="0"/>
          </a:p>
        </p:txBody>
      </p:sp>
      <p:sp>
        <p:nvSpPr>
          <p:cNvPr id="2" name="Oval 1"/>
          <p:cNvSpPr/>
          <p:nvPr/>
        </p:nvSpPr>
        <p:spPr>
          <a:xfrm>
            <a:off x="152400" y="9906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219945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additive="base">
                                        <p:cTn id="25" dur="500" fill="hold"/>
                                        <p:tgtEl>
                                          <p:spTgt spid="2"/>
                                        </p:tgtEl>
                                        <p:attrNameLst>
                                          <p:attrName>ppt_x</p:attrName>
                                        </p:attrNameLst>
                                      </p:cBhvr>
                                      <p:tavLst>
                                        <p:tav tm="0">
                                          <p:val>
                                            <p:strVal val="#ppt_x"/>
                                          </p:val>
                                        </p:tav>
                                        <p:tav tm="100000">
                                          <p:val>
                                            <p:strVal val="#ppt_x"/>
                                          </p:val>
                                        </p:tav>
                                      </p:tavLst>
                                    </p:anim>
                                    <p:anim calcmode="lin" valueType="num">
                                      <p:cBhvr additive="base">
                                        <p:cTn id="2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04800"/>
            <a:ext cx="8763000" cy="4708981"/>
          </a:xfrm>
          <a:prstGeom prst="rect">
            <a:avLst/>
          </a:prstGeom>
          <a:noFill/>
        </p:spPr>
        <p:txBody>
          <a:bodyPr wrap="square" rtlCol="0">
            <a:spAutoFit/>
          </a:bodyPr>
          <a:lstStyle/>
          <a:p>
            <a:r>
              <a:rPr lang="vi-VN" sz="2000" b="1" dirty="0"/>
              <a:t>Question 48: </a:t>
            </a:r>
            <a:r>
              <a:rPr lang="vi-VN" sz="2000" dirty="0"/>
              <a:t>What does the word </a:t>
            </a:r>
            <a:r>
              <a:rPr lang="vi-VN" sz="2000" b="1" dirty="0"/>
              <a:t>"he" </a:t>
            </a:r>
            <a:r>
              <a:rPr lang="vi-VN" sz="2000" dirty="0"/>
              <a:t>in paragraph 2 refer to?</a:t>
            </a:r>
            <a:endParaRPr lang="en-US" sz="2000" dirty="0"/>
          </a:p>
          <a:p>
            <a:r>
              <a:rPr lang="vi-VN" sz="2000" b="1" dirty="0"/>
              <a:t>A.</a:t>
            </a:r>
            <a:r>
              <a:rPr lang="vi-VN" sz="2000" dirty="0"/>
              <a:t> Comcare</a:t>
            </a:r>
            <a:r>
              <a:rPr lang="en-US" sz="2000" dirty="0"/>
              <a:t>		</a:t>
            </a:r>
            <a:r>
              <a:rPr lang="vi-VN" sz="2000" b="1" dirty="0"/>
              <a:t>B.</a:t>
            </a:r>
            <a:r>
              <a:rPr lang="vi-VN" sz="2000" dirty="0"/>
              <a:t> </a:t>
            </a:r>
            <a:r>
              <a:rPr lang="vi-VN" sz="2000" dirty="0" smtClean="0"/>
              <a:t>Expert</a:t>
            </a:r>
            <a:r>
              <a:rPr lang="vi-VN" sz="2000" dirty="0"/>
              <a:t> </a:t>
            </a:r>
            <a:r>
              <a:rPr lang="vi-VN" sz="2000" dirty="0" smtClean="0"/>
              <a:t>   </a:t>
            </a:r>
            <a:r>
              <a:rPr lang="vi-VN" sz="2000" b="1" dirty="0" smtClean="0"/>
              <a:t>C</a:t>
            </a:r>
            <a:r>
              <a:rPr lang="vi-VN" sz="2000" b="1" dirty="0"/>
              <a:t>.</a:t>
            </a:r>
            <a:r>
              <a:rPr lang="vi-VN" sz="2000" dirty="0"/>
              <a:t> Neil Plumridge	</a:t>
            </a:r>
            <a:r>
              <a:rPr lang="vi-VN" sz="2000" b="1" dirty="0"/>
              <a:t>D.</a:t>
            </a:r>
            <a:r>
              <a:rPr lang="vi-VN" sz="2000" dirty="0"/>
              <a:t> Employee</a:t>
            </a:r>
            <a:endParaRPr lang="en-US" sz="2000" dirty="0"/>
          </a:p>
          <a:p>
            <a:r>
              <a:rPr lang="vi-VN" sz="2000" b="1" dirty="0"/>
              <a:t>Câu 48: Đáp án C</a:t>
            </a:r>
            <a:endParaRPr lang="en-US" sz="2000" dirty="0"/>
          </a:p>
          <a:p>
            <a:r>
              <a:rPr lang="vi-VN" sz="2000" b="1" i="1" dirty="0"/>
              <a:t>Từ “he” trong đoạn 2 để cập đến từ nào? </a:t>
            </a:r>
            <a:endParaRPr lang="en-US" sz="2000" dirty="0"/>
          </a:p>
          <a:p>
            <a:r>
              <a:rPr lang="vi-VN" sz="2000" b="1" dirty="0"/>
              <a:t>A.</a:t>
            </a:r>
            <a:r>
              <a:rPr lang="vi-VN" sz="2000" dirty="0"/>
              <a:t> Comcare, Công ty Bảo hiểm Liên bang</a:t>
            </a:r>
            <a:endParaRPr lang="en-US" sz="2000" dirty="0"/>
          </a:p>
          <a:p>
            <a:r>
              <a:rPr lang="vi-VN" sz="2000" b="1" dirty="0"/>
              <a:t>B.</a:t>
            </a:r>
            <a:r>
              <a:rPr lang="vi-VN" sz="2000" dirty="0"/>
              <a:t> chuyên gia</a:t>
            </a:r>
            <a:endParaRPr lang="en-US" sz="2000" dirty="0"/>
          </a:p>
          <a:p>
            <a:r>
              <a:rPr lang="vi-VN" sz="2000" b="1" dirty="0"/>
              <a:t>C.</a:t>
            </a:r>
            <a:r>
              <a:rPr lang="vi-VN" sz="2000" dirty="0"/>
              <a:t> Neil Plumridge, phó chủ tịch của Công ty tư vấn quản lý AT Kearney</a:t>
            </a:r>
            <a:endParaRPr lang="en-US" sz="2000" dirty="0"/>
          </a:p>
          <a:p>
            <a:r>
              <a:rPr lang="vi-VN" sz="2000" b="1" dirty="0"/>
              <a:t>D.</a:t>
            </a:r>
            <a:r>
              <a:rPr lang="vi-VN" sz="2000" dirty="0"/>
              <a:t> Người lao động</a:t>
            </a:r>
            <a:endParaRPr lang="en-US" sz="2000" dirty="0"/>
          </a:p>
          <a:p>
            <a:r>
              <a:rPr lang="vi-VN" sz="2000" b="1" dirty="0"/>
              <a:t>Căn cứ thông tin đoạn 2:</a:t>
            </a:r>
            <a:endParaRPr lang="en-US" sz="2000" dirty="0"/>
          </a:p>
          <a:p>
            <a:r>
              <a:rPr lang="vi-VN" sz="2000" dirty="0"/>
              <a:t>Neil Plumridge says he makes it a priority to work out what has to change; that might mean allocating extra resources to a job, allowing more time or changing expectations. The decision may take several days. He also relies on the advice of colleagues, saying his peers coach each other with</a:t>
            </a:r>
            <a:endParaRPr lang="en-US" sz="2000" dirty="0"/>
          </a:p>
          <a:p>
            <a:r>
              <a:rPr lang="vi-VN" sz="2000" dirty="0"/>
              <a:t>business problems.</a:t>
            </a:r>
            <a:endParaRPr lang="en-US" sz="2000" dirty="0"/>
          </a:p>
          <a:p>
            <a:endParaRPr lang="en-US" sz="2000" dirty="0"/>
          </a:p>
        </p:txBody>
      </p:sp>
      <p:sp>
        <p:nvSpPr>
          <p:cNvPr id="2" name="Oval 1"/>
          <p:cNvSpPr/>
          <p:nvPr/>
        </p:nvSpPr>
        <p:spPr>
          <a:xfrm>
            <a:off x="4270688" y="609600"/>
            <a:ext cx="3429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89691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 calcmode="lin" valueType="num">
                                      <p:cBhvr additive="base">
                                        <p:cTn id="3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9" end="9"/>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0" end="10"/>
                                            </p:txEl>
                                          </p:spTgt>
                                        </p:tgtEl>
                                        <p:attrNameLst>
                                          <p:attrName>style.visibility</p:attrName>
                                        </p:attrNameLst>
                                      </p:cBhvr>
                                      <p:to>
                                        <p:strVal val="visible"/>
                                      </p:to>
                                    </p:set>
                                    <p:anim calcmode="lin" valueType="num">
                                      <p:cBhvr additive="base">
                                        <p:cTn id="35"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2"/>
                                        </p:tgtEl>
                                        <p:attrNameLst>
                                          <p:attrName>style.visibility</p:attrName>
                                        </p:attrNameLst>
                                      </p:cBhvr>
                                      <p:to>
                                        <p:strVal val="visible"/>
                                      </p:to>
                                    </p:set>
                                    <p:anim calcmode="lin" valueType="num">
                                      <p:cBhvr additive="base">
                                        <p:cTn id="41" dur="500" fill="hold"/>
                                        <p:tgtEl>
                                          <p:spTgt spid="2"/>
                                        </p:tgtEl>
                                        <p:attrNameLst>
                                          <p:attrName>ppt_x</p:attrName>
                                        </p:attrNameLst>
                                      </p:cBhvr>
                                      <p:tavLst>
                                        <p:tav tm="0">
                                          <p:val>
                                            <p:strVal val="#ppt_x"/>
                                          </p:val>
                                        </p:tav>
                                        <p:tav tm="100000">
                                          <p:val>
                                            <p:strVal val="#ppt_x"/>
                                          </p:val>
                                        </p:tav>
                                      </p:tavLst>
                                    </p:anim>
                                    <p:anim calcmode="lin" valueType="num">
                                      <p:cBhvr additive="base">
                                        <p:cTn id="4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81000"/>
            <a:ext cx="8839200" cy="5940088"/>
          </a:xfrm>
          <a:prstGeom prst="rect">
            <a:avLst/>
          </a:prstGeom>
          <a:noFill/>
        </p:spPr>
        <p:txBody>
          <a:bodyPr wrap="square" rtlCol="0">
            <a:spAutoFit/>
          </a:bodyPr>
          <a:lstStyle/>
          <a:p>
            <a:r>
              <a:rPr lang="vi-VN" sz="2000" b="1" dirty="0"/>
              <a:t>Question 49: </a:t>
            </a:r>
            <a:r>
              <a:rPr lang="vi-VN" sz="2000" dirty="0"/>
              <a:t>According to the last paragraph, what measure does Vanessa Stoykov take to reduce work stress?</a:t>
            </a:r>
            <a:endParaRPr lang="en-US" sz="2000" dirty="0"/>
          </a:p>
          <a:p>
            <a:r>
              <a:rPr lang="vi-VN" sz="2000" b="1" dirty="0"/>
              <a:t>A. </a:t>
            </a:r>
            <a:r>
              <a:rPr lang="vi-VN" sz="2000" dirty="0"/>
              <a:t>delegating more work	</a:t>
            </a:r>
            <a:r>
              <a:rPr lang="vi-VN" sz="2000" b="1" dirty="0"/>
              <a:t>B. </a:t>
            </a:r>
            <a:r>
              <a:rPr lang="vi-VN" sz="2000" dirty="0"/>
              <a:t>taking brief vacations on weekends</a:t>
            </a:r>
            <a:endParaRPr lang="en-US" sz="2000" dirty="0"/>
          </a:p>
          <a:p>
            <a:r>
              <a:rPr lang="vi-VN" sz="2000" b="1" dirty="0"/>
              <a:t>C. </a:t>
            </a:r>
            <a:r>
              <a:rPr lang="vi-VN" sz="2000" dirty="0"/>
              <a:t>hiring more people	</a:t>
            </a:r>
            <a:r>
              <a:rPr lang="vi-VN" sz="2000" b="1" dirty="0"/>
              <a:t>D. </a:t>
            </a:r>
            <a:r>
              <a:rPr lang="vi-VN" sz="2000" dirty="0"/>
              <a:t>allowing more time or changing expectations</a:t>
            </a:r>
            <a:endParaRPr lang="en-US" sz="2000" dirty="0"/>
          </a:p>
          <a:p>
            <a:endParaRPr lang="vi-VN" sz="2000" b="1" dirty="0" smtClean="0"/>
          </a:p>
          <a:p>
            <a:r>
              <a:rPr lang="vi-VN" sz="2000" b="1" i="1" dirty="0" smtClean="0"/>
              <a:t>Theo </a:t>
            </a:r>
            <a:r>
              <a:rPr lang="vi-VN" sz="2000" b="1" i="1" dirty="0"/>
              <a:t>đoạn văn cuối, giải pháp nào mà Vanessa Stoykov đã thực hiện để làm giảm căng thẳng công việc?</a:t>
            </a:r>
            <a:endParaRPr lang="en-US" sz="2000" dirty="0"/>
          </a:p>
          <a:p>
            <a:r>
              <a:rPr lang="vi-VN" sz="2000" b="1" dirty="0"/>
              <a:t>A.</a:t>
            </a:r>
            <a:r>
              <a:rPr lang="vi-VN" sz="2000" dirty="0"/>
              <a:t> giao phó nhiều việc hơn</a:t>
            </a:r>
            <a:endParaRPr lang="en-US" sz="2000" dirty="0"/>
          </a:p>
          <a:p>
            <a:r>
              <a:rPr lang="vi-VN" sz="2000" b="1" dirty="0"/>
              <a:t>B.</a:t>
            </a:r>
            <a:r>
              <a:rPr lang="vi-VN" sz="2000" dirty="0"/>
              <a:t> đi nghỉ vào các cuối tuần</a:t>
            </a:r>
            <a:endParaRPr lang="en-US" sz="2000" dirty="0"/>
          </a:p>
          <a:p>
            <a:r>
              <a:rPr lang="vi-VN" sz="2000" b="1" dirty="0"/>
              <a:t>C.</a:t>
            </a:r>
            <a:r>
              <a:rPr lang="vi-VN" sz="2000" dirty="0"/>
              <a:t> thuê thêm nhiều lao động</a:t>
            </a:r>
            <a:endParaRPr lang="en-US" sz="2000" dirty="0"/>
          </a:p>
          <a:p>
            <a:r>
              <a:rPr lang="vi-VN" sz="2000" b="1" dirty="0"/>
              <a:t>D.</a:t>
            </a:r>
            <a:r>
              <a:rPr lang="vi-VN" sz="2000" dirty="0"/>
              <a:t> cho phép thêm thời gian hay thay đổi kì vọng</a:t>
            </a:r>
            <a:endParaRPr lang="en-US" sz="2000" dirty="0"/>
          </a:p>
          <a:p>
            <a:r>
              <a:rPr lang="vi-VN" sz="2000" dirty="0"/>
              <a:t>Từ khóa: measure j Vanessa Stoykov/ reduce work stress</a:t>
            </a:r>
            <a:endParaRPr lang="en-US" sz="2000" dirty="0"/>
          </a:p>
          <a:p>
            <a:r>
              <a:rPr lang="vi-VN" sz="2000" b="1" dirty="0"/>
              <a:t>Căn cứ thông tin đoạn 3:</a:t>
            </a:r>
            <a:endParaRPr lang="en-US" sz="2000" dirty="0"/>
          </a:p>
          <a:p>
            <a:r>
              <a:rPr lang="vi-VN" sz="2000" dirty="0"/>
              <a:t>"Because of the growth phase the business is in, Stoykov has to concentrate on short - term stress relief - weekends in the mountains, the occasional "mental health" day - rather than delegating more work. She says: “We’re hiring more people, but you need to train them, teach them about the culture and the clients, so it’s actually more work rather than less."</a:t>
            </a:r>
            <a:endParaRPr lang="en-US" sz="2000" dirty="0"/>
          </a:p>
          <a:p>
            <a:endParaRPr lang="en-US" sz="2000" dirty="0"/>
          </a:p>
        </p:txBody>
      </p:sp>
      <p:sp>
        <p:nvSpPr>
          <p:cNvPr id="2" name="Oval 1"/>
          <p:cNvSpPr/>
          <p:nvPr/>
        </p:nvSpPr>
        <p:spPr>
          <a:xfrm>
            <a:off x="3581400" y="914400"/>
            <a:ext cx="6096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875167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 calcmode="lin" valueType="num">
                                      <p:cBhvr additive="base">
                                        <p:cTn id="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anim calcmode="lin" valueType="num">
                                      <p:cBhvr additive="base">
                                        <p:cTn id="1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anim calcmode="lin" valueType="num">
                                      <p:cBhvr additive="base">
                                        <p:cTn id="1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anim calcmode="lin" valueType="num">
                                      <p:cBhvr additive="base">
                                        <p:cTn id="1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anim calcmode="lin" valueType="num">
                                      <p:cBhvr additive="base">
                                        <p:cTn id="23"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9" end="9"/>
                                            </p:txEl>
                                          </p:spTgt>
                                        </p:tgtEl>
                                        <p:attrNameLst>
                                          <p:attrName>style.visibility</p:attrName>
                                        </p:attrNameLst>
                                      </p:cBhvr>
                                      <p:to>
                                        <p:strVal val="visible"/>
                                      </p:to>
                                    </p:set>
                                    <p:anim calcmode="lin" valueType="num">
                                      <p:cBhvr additive="base">
                                        <p:cTn id="27"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0" end="10"/>
                                            </p:txEl>
                                          </p:spTgt>
                                        </p:tgtEl>
                                        <p:attrNameLst>
                                          <p:attrName>style.visibility</p:attrName>
                                        </p:attrNameLst>
                                      </p:cBhvr>
                                      <p:to>
                                        <p:strVal val="visible"/>
                                      </p:to>
                                    </p:set>
                                    <p:anim calcmode="lin" valueType="num">
                                      <p:cBhvr additive="base">
                                        <p:cTn id="31"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1" end="11"/>
                                            </p:txEl>
                                          </p:spTgt>
                                        </p:tgtEl>
                                        <p:attrNameLst>
                                          <p:attrName>style.visibility</p:attrName>
                                        </p:attrNameLst>
                                      </p:cBhvr>
                                      <p:to>
                                        <p:strVal val="visible"/>
                                      </p:to>
                                    </p:set>
                                    <p:anim calcmode="lin" valueType="num">
                                      <p:cBhvr additive="base">
                                        <p:cTn id="35"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2"/>
                                        </p:tgtEl>
                                        <p:attrNameLst>
                                          <p:attrName>style.visibility</p:attrName>
                                        </p:attrNameLst>
                                      </p:cBhvr>
                                      <p:to>
                                        <p:strVal val="visible"/>
                                      </p:to>
                                    </p:set>
                                    <p:anim calcmode="lin" valueType="num">
                                      <p:cBhvr additive="base">
                                        <p:cTn id="41" dur="500" fill="hold"/>
                                        <p:tgtEl>
                                          <p:spTgt spid="2"/>
                                        </p:tgtEl>
                                        <p:attrNameLst>
                                          <p:attrName>ppt_x</p:attrName>
                                        </p:attrNameLst>
                                      </p:cBhvr>
                                      <p:tavLst>
                                        <p:tav tm="0">
                                          <p:val>
                                            <p:strVal val="#ppt_x"/>
                                          </p:val>
                                        </p:tav>
                                        <p:tav tm="100000">
                                          <p:val>
                                            <p:strVal val="#ppt_x"/>
                                          </p:val>
                                        </p:tav>
                                      </p:tavLst>
                                    </p:anim>
                                    <p:anim calcmode="lin" valueType="num">
                                      <p:cBhvr additive="base">
                                        <p:cTn id="4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04800"/>
            <a:ext cx="8763000" cy="6186309"/>
          </a:xfrm>
          <a:prstGeom prst="rect">
            <a:avLst/>
          </a:prstGeom>
          <a:noFill/>
        </p:spPr>
        <p:txBody>
          <a:bodyPr wrap="square" rtlCol="0">
            <a:spAutoFit/>
          </a:bodyPr>
          <a:lstStyle/>
          <a:p>
            <a:r>
              <a:rPr lang="vi-VN" b="1" dirty="0"/>
              <a:t>Question 50: </a:t>
            </a:r>
            <a:r>
              <a:rPr lang="vi-VN" dirty="0"/>
              <a:t>It can be inferred from the passage that </a:t>
            </a:r>
            <a:r>
              <a:rPr lang="vi-VN" b="1" i="1" dirty="0"/>
              <a:t>______</a:t>
            </a:r>
            <a:r>
              <a:rPr lang="vi-VN" dirty="0"/>
              <a:t>.</a:t>
            </a:r>
            <a:endParaRPr lang="en-US" dirty="0"/>
          </a:p>
          <a:p>
            <a:r>
              <a:rPr lang="vi-VN" b="1" dirty="0"/>
              <a:t>A.</a:t>
            </a:r>
            <a:r>
              <a:rPr lang="vi-VN" dirty="0"/>
              <a:t> stress appears in almost every position in workplace.</a:t>
            </a:r>
            <a:endParaRPr lang="en-US" dirty="0"/>
          </a:p>
          <a:p>
            <a:r>
              <a:rPr lang="vi-VN" b="1" dirty="0"/>
              <a:t>B.</a:t>
            </a:r>
            <a:r>
              <a:rPr lang="vi-VN" dirty="0"/>
              <a:t> employees working in big organizations will suffer more stress than others.</a:t>
            </a:r>
            <a:endParaRPr lang="en-US" dirty="0"/>
          </a:p>
          <a:p>
            <a:r>
              <a:rPr lang="vi-VN" b="1" dirty="0"/>
              <a:t>C.</a:t>
            </a:r>
            <a:r>
              <a:rPr lang="vi-VN" dirty="0"/>
              <a:t> the more the business grows, the more stress people get.</a:t>
            </a:r>
            <a:endParaRPr lang="en-US" dirty="0"/>
          </a:p>
          <a:p>
            <a:r>
              <a:rPr lang="vi-VN" b="1" dirty="0"/>
              <a:t>D.</a:t>
            </a:r>
            <a:r>
              <a:rPr lang="vi-VN" dirty="0"/>
              <a:t> good colleagues can help to reduce stress.</a:t>
            </a:r>
            <a:endParaRPr lang="en-US" dirty="0"/>
          </a:p>
          <a:p>
            <a:endParaRPr lang="vi-VN" b="1" smtClean="0"/>
          </a:p>
          <a:p>
            <a:r>
              <a:rPr lang="vi-VN" b="1" i="1" smtClean="0"/>
              <a:t>Có </a:t>
            </a:r>
            <a:r>
              <a:rPr lang="vi-VN" b="1" i="1" dirty="0"/>
              <a:t>thể suy ra từ đoạn văn rằng ___________.</a:t>
            </a:r>
            <a:endParaRPr lang="en-US" dirty="0"/>
          </a:p>
          <a:p>
            <a:r>
              <a:rPr lang="vi-VN" b="1" dirty="0"/>
              <a:t>A.</a:t>
            </a:r>
            <a:r>
              <a:rPr lang="vi-VN" dirty="0"/>
              <a:t> áp lực xuất hiện ở hầu hết các vị trí ở nơi làm việc.</a:t>
            </a:r>
            <a:endParaRPr lang="en-US" dirty="0"/>
          </a:p>
          <a:p>
            <a:r>
              <a:rPr lang="vi-VN" b="1" dirty="0"/>
              <a:t>B.</a:t>
            </a:r>
            <a:r>
              <a:rPr lang="vi-VN" dirty="0"/>
              <a:t> những người lao động làm việc ở các tổ chức lớn sẽ chịu áp lực nhiều hơn những tổ chức khác.</a:t>
            </a:r>
            <a:endParaRPr lang="en-US" dirty="0"/>
          </a:p>
          <a:p>
            <a:r>
              <a:rPr lang="vi-VN" b="1" dirty="0"/>
              <a:t>C.</a:t>
            </a:r>
            <a:r>
              <a:rPr lang="vi-VN" dirty="0"/>
              <a:t> kinh doanh càng phát triển, mọi người càng bị áp lực hơn.</a:t>
            </a:r>
            <a:endParaRPr lang="en-US" dirty="0"/>
          </a:p>
          <a:p>
            <a:r>
              <a:rPr lang="vi-VN" b="1" dirty="0"/>
              <a:t>D.</a:t>
            </a:r>
            <a:r>
              <a:rPr lang="vi-VN" dirty="0"/>
              <a:t> các đồng nghiệp giỏi có thể giúp làm giảm áp lực.</a:t>
            </a:r>
            <a:endParaRPr lang="en-US" dirty="0"/>
          </a:p>
          <a:p>
            <a:r>
              <a:rPr lang="vi-VN" b="1" dirty="0"/>
              <a:t>Căn cứ các thông tin trong bài:</a:t>
            </a:r>
            <a:endParaRPr lang="en-US" dirty="0"/>
          </a:p>
          <a:p>
            <a:r>
              <a:rPr lang="vi-VN" dirty="0"/>
              <a:t>For most senior executives, workloads swing between extremely busy and frenzied. </a:t>
            </a:r>
            <a:r>
              <a:rPr lang="vi-VN" i="1" dirty="0"/>
              <a:t>(Với hầu hết các nhà quản trị cấp cao, khối lượng công việc dao động giữa cực kì bận rộn và điên cuồng).</a:t>
            </a:r>
            <a:endParaRPr lang="en-US" dirty="0"/>
          </a:p>
          <a:p>
            <a:r>
              <a:rPr lang="vi-VN" dirty="0"/>
              <a:t>Employees suffering stress are off work an average of 16.6 weeks. </a:t>
            </a:r>
            <a:r>
              <a:rPr lang="vi-VN" i="1" dirty="0"/>
              <a:t>(Nhân viên bị căng thẳng nghỉ làm trung bình 16.6 tuần.)</a:t>
            </a:r>
            <a:endParaRPr lang="en-US" dirty="0"/>
          </a:p>
          <a:p>
            <a:r>
              <a:rPr lang="vi-VN" dirty="0"/>
              <a:t>Executive stress is not conﬁned to big organizations. </a:t>
            </a:r>
            <a:r>
              <a:rPr lang="vi-VN" i="1" dirty="0"/>
              <a:t>(Áp lực quản trị không chỉ giới hạn ở các tổ chức lớn).</a:t>
            </a:r>
            <a:endParaRPr lang="en-US" dirty="0"/>
          </a:p>
          <a:p>
            <a:r>
              <a:rPr lang="vi-VN" b="1" dirty="0"/>
              <a:t> </a:t>
            </a:r>
            <a:endParaRPr lang="en-US" dirty="0"/>
          </a:p>
          <a:p>
            <a:endParaRPr lang="en-US" dirty="0"/>
          </a:p>
        </p:txBody>
      </p:sp>
      <p:sp>
        <p:nvSpPr>
          <p:cNvPr id="2" name="Oval 1"/>
          <p:cNvSpPr/>
          <p:nvPr/>
        </p:nvSpPr>
        <p:spPr>
          <a:xfrm>
            <a:off x="152400" y="6096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62803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0" end="10"/>
                                            </p:txEl>
                                          </p:spTgt>
                                        </p:tgtEl>
                                        <p:attrNameLst>
                                          <p:attrName>style.visibility</p:attrName>
                                        </p:attrNameLst>
                                      </p:cBhvr>
                                      <p:to>
                                        <p:strVal val="visible"/>
                                      </p:to>
                                    </p:set>
                                    <p:anim calcmode="lin" valueType="num">
                                      <p:cBhvr additive="base">
                                        <p:cTn id="2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1" end="11"/>
                                            </p:txEl>
                                          </p:spTgt>
                                        </p:tgtEl>
                                        <p:attrNameLst>
                                          <p:attrName>style.visibility</p:attrName>
                                        </p:attrNameLst>
                                      </p:cBhvr>
                                      <p:to>
                                        <p:strVal val="visible"/>
                                      </p:to>
                                    </p:set>
                                    <p:anim calcmode="lin" valueType="num">
                                      <p:cBhvr additive="base">
                                        <p:cTn id="27"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2" end="12"/>
                                            </p:txEl>
                                          </p:spTgt>
                                        </p:tgtEl>
                                        <p:attrNameLst>
                                          <p:attrName>style.visibility</p:attrName>
                                        </p:attrNameLst>
                                      </p:cBhvr>
                                      <p:to>
                                        <p:strVal val="visible"/>
                                      </p:to>
                                    </p:set>
                                    <p:anim calcmode="lin" valueType="num">
                                      <p:cBhvr additive="base">
                                        <p:cTn id="31"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3" end="13"/>
                                            </p:txEl>
                                          </p:spTgt>
                                        </p:tgtEl>
                                        <p:attrNameLst>
                                          <p:attrName>style.visibility</p:attrName>
                                        </p:attrNameLst>
                                      </p:cBhvr>
                                      <p:to>
                                        <p:strVal val="visible"/>
                                      </p:to>
                                    </p:set>
                                    <p:anim calcmode="lin" valueType="num">
                                      <p:cBhvr additive="base">
                                        <p:cTn id="35"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3" end="13"/>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14" end="14"/>
                                            </p:txEl>
                                          </p:spTgt>
                                        </p:tgtEl>
                                        <p:attrNameLst>
                                          <p:attrName>style.visibility</p:attrName>
                                        </p:attrNameLst>
                                      </p:cBhvr>
                                      <p:to>
                                        <p:strVal val="visible"/>
                                      </p:to>
                                    </p:set>
                                    <p:anim calcmode="lin" valueType="num">
                                      <p:cBhvr additive="base">
                                        <p:cTn id="39" dur="500" fill="hold"/>
                                        <p:tgtEl>
                                          <p:spTgt spid="4">
                                            <p:txEl>
                                              <p:pRg st="14" end="14"/>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2"/>
                                        </p:tgtEl>
                                        <p:attrNameLst>
                                          <p:attrName>style.visibility</p:attrName>
                                        </p:attrNameLst>
                                      </p:cBhvr>
                                      <p:to>
                                        <p:strVal val="visible"/>
                                      </p:to>
                                    </p:set>
                                    <p:anim calcmode="lin" valueType="num">
                                      <p:cBhvr additive="base">
                                        <p:cTn id="45" dur="500" fill="hold"/>
                                        <p:tgtEl>
                                          <p:spTgt spid="2"/>
                                        </p:tgtEl>
                                        <p:attrNameLst>
                                          <p:attrName>ppt_x</p:attrName>
                                        </p:attrNameLst>
                                      </p:cBhvr>
                                      <p:tavLst>
                                        <p:tav tm="0">
                                          <p:val>
                                            <p:strVal val="#ppt_x"/>
                                          </p:val>
                                        </p:tav>
                                        <p:tav tm="100000">
                                          <p:val>
                                            <p:strVal val="#ppt_x"/>
                                          </p:val>
                                        </p:tav>
                                      </p:tavLst>
                                    </p:anim>
                                    <p:anim calcmode="lin" valueType="num">
                                      <p:cBhvr additive="base">
                                        <p:cTn id="4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6826135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04953169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7356453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063117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3237148878"/>
              </p:ext>
            </p:extLst>
          </p:nvPr>
        </p:nvGraphicFramePr>
        <p:xfrm>
          <a:off x="38100" y="2362200"/>
          <a:ext cx="8953501" cy="1885919"/>
        </p:xfrm>
        <a:graphic>
          <a:graphicData uri="http://schemas.openxmlformats.org/drawingml/2006/table">
            <a:tbl>
              <a:tblPr firstRow="1" firstCol="1" bandRow="1">
                <a:tableStyleId>{5C22544A-7EE6-4342-B048-85BDC9FD1C3A}</a:tableStyleId>
              </a:tblPr>
              <a:tblGrid>
                <a:gridCol w="1485900"/>
                <a:gridCol w="751810"/>
                <a:gridCol w="1118855"/>
                <a:gridCol w="948735"/>
                <a:gridCol w="1066800"/>
                <a:gridCol w="990600"/>
                <a:gridCol w="1219200"/>
                <a:gridCol w="1371601"/>
              </a:tblGrid>
              <a:tr h="1276123">
                <a:tc>
                  <a:txBody>
                    <a:bodyPr/>
                    <a:lstStyle/>
                    <a:p>
                      <a:pPr marL="36195" marR="36195">
                        <a:lnSpc>
                          <a:spcPct val="115000"/>
                        </a:lnSpc>
                        <a:spcBef>
                          <a:spcPts val="0"/>
                        </a:spcBef>
                        <a:spcAft>
                          <a:spcPts val="0"/>
                        </a:spcAft>
                      </a:pPr>
                      <a:r>
                        <a:rPr lang="vi-VN" sz="2000" dirty="0">
                          <a:effectLst/>
                        </a:rPr>
                        <a:t>opinion</a:t>
                      </a:r>
                      <a:endParaRPr lang="en-US" sz="2000" dirty="0">
                        <a:effectLst/>
                        <a:latin typeface="Arial"/>
                        <a:ea typeface="Arial"/>
                        <a:cs typeface="Times New Roman"/>
                      </a:endParaRPr>
                    </a:p>
                  </a:txBody>
                  <a:tcPr marL="68580" marR="68580" marT="0" marB="0"/>
                </a:tc>
                <a:tc>
                  <a:txBody>
                    <a:bodyPr/>
                    <a:lstStyle/>
                    <a:p>
                      <a:pPr marL="36195" marR="36195">
                        <a:lnSpc>
                          <a:spcPct val="115000"/>
                        </a:lnSpc>
                        <a:spcBef>
                          <a:spcPts val="0"/>
                        </a:spcBef>
                        <a:spcAft>
                          <a:spcPts val="0"/>
                        </a:spcAft>
                      </a:pPr>
                      <a:r>
                        <a:rPr lang="vi-VN" sz="2000" dirty="0">
                          <a:effectLst/>
                        </a:rPr>
                        <a:t>size</a:t>
                      </a:r>
                      <a:endParaRPr lang="en-US" sz="2000" dirty="0">
                        <a:effectLst/>
                        <a:latin typeface="Arial"/>
                        <a:ea typeface="Arial"/>
                        <a:cs typeface="Times New Roman"/>
                      </a:endParaRPr>
                    </a:p>
                  </a:txBody>
                  <a:tcPr marL="68580" marR="68580" marT="0" marB="0"/>
                </a:tc>
                <a:tc>
                  <a:txBody>
                    <a:bodyPr/>
                    <a:lstStyle/>
                    <a:p>
                      <a:pPr marL="36195" marR="36195">
                        <a:lnSpc>
                          <a:spcPct val="115000"/>
                        </a:lnSpc>
                        <a:spcBef>
                          <a:spcPts val="0"/>
                        </a:spcBef>
                        <a:spcAft>
                          <a:spcPts val="0"/>
                        </a:spcAft>
                      </a:pPr>
                      <a:r>
                        <a:rPr lang="vi-VN" sz="2000" dirty="0">
                          <a:effectLst/>
                        </a:rPr>
                        <a:t>age</a:t>
                      </a:r>
                      <a:endParaRPr lang="en-US" sz="2000" dirty="0">
                        <a:effectLst/>
                        <a:latin typeface="Arial"/>
                        <a:ea typeface="Arial"/>
                        <a:cs typeface="Times New Roman"/>
                      </a:endParaRPr>
                    </a:p>
                  </a:txBody>
                  <a:tcPr marL="68580" marR="68580" marT="0" marB="0"/>
                </a:tc>
                <a:tc>
                  <a:txBody>
                    <a:bodyPr/>
                    <a:lstStyle/>
                    <a:p>
                      <a:pPr marL="36195" marR="36195">
                        <a:lnSpc>
                          <a:spcPct val="115000"/>
                        </a:lnSpc>
                        <a:spcBef>
                          <a:spcPts val="0"/>
                        </a:spcBef>
                        <a:spcAft>
                          <a:spcPts val="0"/>
                        </a:spcAft>
                      </a:pPr>
                      <a:r>
                        <a:rPr lang="vi-VN" sz="2000" dirty="0">
                          <a:effectLst/>
                        </a:rPr>
                        <a:t>shape</a:t>
                      </a:r>
                      <a:endParaRPr lang="en-US" sz="2000" dirty="0">
                        <a:effectLst/>
                        <a:latin typeface="Arial"/>
                        <a:ea typeface="Arial"/>
                        <a:cs typeface="Times New Roman"/>
                      </a:endParaRPr>
                    </a:p>
                  </a:txBody>
                  <a:tcPr marL="68580" marR="68580" marT="0" marB="0"/>
                </a:tc>
                <a:tc>
                  <a:txBody>
                    <a:bodyPr/>
                    <a:lstStyle/>
                    <a:p>
                      <a:pPr marL="36195" marR="36195">
                        <a:lnSpc>
                          <a:spcPct val="115000"/>
                        </a:lnSpc>
                        <a:spcBef>
                          <a:spcPts val="0"/>
                        </a:spcBef>
                        <a:spcAft>
                          <a:spcPts val="0"/>
                        </a:spcAft>
                      </a:pPr>
                      <a:r>
                        <a:rPr lang="vi-VN" sz="2000" dirty="0">
                          <a:effectLst/>
                        </a:rPr>
                        <a:t>colour</a:t>
                      </a:r>
                      <a:endParaRPr lang="en-US" sz="2000" dirty="0">
                        <a:effectLst/>
                        <a:latin typeface="Arial"/>
                        <a:ea typeface="Arial"/>
                        <a:cs typeface="Times New Roman"/>
                      </a:endParaRPr>
                    </a:p>
                  </a:txBody>
                  <a:tcPr marL="68580" marR="68580" marT="0" marB="0"/>
                </a:tc>
                <a:tc>
                  <a:txBody>
                    <a:bodyPr/>
                    <a:lstStyle/>
                    <a:p>
                      <a:pPr marL="36195" marR="36195">
                        <a:lnSpc>
                          <a:spcPct val="115000"/>
                        </a:lnSpc>
                        <a:spcBef>
                          <a:spcPts val="0"/>
                        </a:spcBef>
                        <a:spcAft>
                          <a:spcPts val="0"/>
                        </a:spcAft>
                      </a:pPr>
                      <a:r>
                        <a:rPr lang="vi-VN" sz="2000" dirty="0">
                          <a:effectLst/>
                        </a:rPr>
                        <a:t>origin</a:t>
                      </a:r>
                      <a:endParaRPr lang="en-US" sz="2000" dirty="0">
                        <a:effectLst/>
                        <a:latin typeface="Arial"/>
                        <a:ea typeface="Arial"/>
                        <a:cs typeface="Times New Roman"/>
                      </a:endParaRPr>
                    </a:p>
                  </a:txBody>
                  <a:tcPr marL="68580" marR="68580" marT="0" marB="0"/>
                </a:tc>
                <a:tc>
                  <a:txBody>
                    <a:bodyPr/>
                    <a:lstStyle/>
                    <a:p>
                      <a:pPr marL="36195" marR="36195">
                        <a:lnSpc>
                          <a:spcPct val="115000"/>
                        </a:lnSpc>
                        <a:spcBef>
                          <a:spcPts val="0"/>
                        </a:spcBef>
                        <a:spcAft>
                          <a:spcPts val="0"/>
                        </a:spcAft>
                      </a:pPr>
                      <a:r>
                        <a:rPr lang="vi-VN" sz="2000">
                          <a:effectLst/>
                        </a:rPr>
                        <a:t>material</a:t>
                      </a:r>
                      <a:endParaRPr lang="en-US" sz="2000">
                        <a:effectLst/>
                        <a:latin typeface="Arial"/>
                        <a:ea typeface="Arial"/>
                        <a:cs typeface="Times New Roman"/>
                      </a:endParaRPr>
                    </a:p>
                  </a:txBody>
                  <a:tcPr marL="68580" marR="68580" marT="0" marB="0"/>
                </a:tc>
                <a:tc>
                  <a:txBody>
                    <a:bodyPr/>
                    <a:lstStyle/>
                    <a:p>
                      <a:pPr marL="36195" marR="36195">
                        <a:lnSpc>
                          <a:spcPct val="115000"/>
                        </a:lnSpc>
                        <a:spcBef>
                          <a:spcPts val="0"/>
                        </a:spcBef>
                        <a:spcAft>
                          <a:spcPts val="0"/>
                        </a:spcAft>
                      </a:pPr>
                      <a:r>
                        <a:rPr lang="vi-VN" sz="2000">
                          <a:effectLst/>
                        </a:rPr>
                        <a:t>Purpose</a:t>
                      </a:r>
                      <a:endParaRPr lang="en-US" sz="2000">
                        <a:effectLst/>
                        <a:latin typeface="Arial"/>
                        <a:ea typeface="Arial"/>
                        <a:cs typeface="Times New Roman"/>
                      </a:endParaRPr>
                    </a:p>
                  </a:txBody>
                  <a:tcPr marL="68580" marR="68580" marT="0" marB="0"/>
                </a:tc>
              </a:tr>
              <a:tr h="609796">
                <a:tc>
                  <a:txBody>
                    <a:bodyPr/>
                    <a:lstStyle/>
                    <a:p>
                      <a:pPr marL="36195" marR="36195">
                        <a:lnSpc>
                          <a:spcPct val="115000"/>
                        </a:lnSpc>
                        <a:spcBef>
                          <a:spcPts val="0"/>
                        </a:spcBef>
                        <a:spcAft>
                          <a:spcPts val="0"/>
                        </a:spcAft>
                      </a:pPr>
                      <a:r>
                        <a:rPr lang="vi-VN" sz="2000">
                          <a:effectLst/>
                        </a:rPr>
                        <a:t>great</a:t>
                      </a:r>
                      <a:endParaRPr lang="en-US" sz="2000">
                        <a:effectLst/>
                        <a:latin typeface="Arial"/>
                        <a:ea typeface="Arial"/>
                        <a:cs typeface="Times New Roman"/>
                      </a:endParaRPr>
                    </a:p>
                  </a:txBody>
                  <a:tcPr marL="68580" marR="68580" marT="0" marB="0"/>
                </a:tc>
                <a:tc>
                  <a:txBody>
                    <a:bodyPr/>
                    <a:lstStyle/>
                    <a:p>
                      <a:pPr marL="36195" marR="36195">
                        <a:lnSpc>
                          <a:spcPct val="115000"/>
                        </a:lnSpc>
                        <a:spcBef>
                          <a:spcPts val="0"/>
                        </a:spcBef>
                        <a:spcAft>
                          <a:spcPts val="0"/>
                        </a:spcAft>
                      </a:pPr>
                      <a:r>
                        <a:rPr lang="vi-VN" sz="2000">
                          <a:effectLst/>
                        </a:rPr>
                        <a:t>big</a:t>
                      </a:r>
                      <a:endParaRPr lang="en-US" sz="2000">
                        <a:effectLst/>
                        <a:latin typeface="Arial"/>
                        <a:ea typeface="Arial"/>
                        <a:cs typeface="Times New Roman"/>
                      </a:endParaRPr>
                    </a:p>
                  </a:txBody>
                  <a:tcPr marL="68580" marR="68580" marT="0" marB="0"/>
                </a:tc>
                <a:tc>
                  <a:txBody>
                    <a:bodyPr/>
                    <a:lstStyle/>
                    <a:p>
                      <a:pPr marL="36195" marR="36195">
                        <a:lnSpc>
                          <a:spcPct val="115000"/>
                        </a:lnSpc>
                        <a:spcBef>
                          <a:spcPts val="0"/>
                        </a:spcBef>
                        <a:spcAft>
                          <a:spcPts val="0"/>
                        </a:spcAft>
                      </a:pPr>
                      <a:r>
                        <a:rPr lang="vi-VN" sz="2000">
                          <a:effectLst/>
                        </a:rPr>
                        <a:t>ancient</a:t>
                      </a:r>
                      <a:endParaRPr lang="en-US" sz="2000">
                        <a:effectLst/>
                        <a:latin typeface="Arial"/>
                        <a:ea typeface="Arial"/>
                        <a:cs typeface="Times New Roman"/>
                      </a:endParaRPr>
                    </a:p>
                  </a:txBody>
                  <a:tcPr marL="68580" marR="68580" marT="0" marB="0"/>
                </a:tc>
                <a:tc>
                  <a:txBody>
                    <a:bodyPr/>
                    <a:lstStyle/>
                    <a:p>
                      <a:pPr marL="36195" marR="36195">
                        <a:lnSpc>
                          <a:spcPct val="115000"/>
                        </a:lnSpc>
                        <a:spcBef>
                          <a:spcPts val="0"/>
                        </a:spcBef>
                        <a:spcAft>
                          <a:spcPts val="0"/>
                        </a:spcAft>
                      </a:pPr>
                      <a:r>
                        <a:rPr lang="vi-VN" sz="2000">
                          <a:effectLst/>
                        </a:rPr>
                        <a:t> </a:t>
                      </a:r>
                      <a:endParaRPr lang="en-US" sz="2000">
                        <a:effectLst/>
                        <a:latin typeface="Arial"/>
                        <a:ea typeface="Arial"/>
                        <a:cs typeface="Times New Roman"/>
                      </a:endParaRPr>
                    </a:p>
                  </a:txBody>
                  <a:tcPr marL="68580" marR="68580" marT="0" marB="0"/>
                </a:tc>
                <a:tc>
                  <a:txBody>
                    <a:bodyPr/>
                    <a:lstStyle/>
                    <a:p>
                      <a:pPr marL="36195" marR="36195">
                        <a:lnSpc>
                          <a:spcPct val="115000"/>
                        </a:lnSpc>
                        <a:spcBef>
                          <a:spcPts val="0"/>
                        </a:spcBef>
                        <a:spcAft>
                          <a:spcPts val="0"/>
                        </a:spcAft>
                      </a:pPr>
                      <a:r>
                        <a:rPr lang="vi-VN" sz="2000">
                          <a:effectLst/>
                        </a:rPr>
                        <a:t> </a:t>
                      </a:r>
                      <a:endParaRPr lang="en-US" sz="2000">
                        <a:effectLst/>
                        <a:latin typeface="Arial"/>
                        <a:ea typeface="Arial"/>
                        <a:cs typeface="Times New Roman"/>
                      </a:endParaRPr>
                    </a:p>
                  </a:txBody>
                  <a:tcPr marL="68580" marR="68580" marT="0" marB="0"/>
                </a:tc>
                <a:tc>
                  <a:txBody>
                    <a:bodyPr/>
                    <a:lstStyle/>
                    <a:p>
                      <a:pPr marL="36195" marR="36195">
                        <a:lnSpc>
                          <a:spcPct val="115000"/>
                        </a:lnSpc>
                        <a:spcBef>
                          <a:spcPts val="0"/>
                        </a:spcBef>
                        <a:spcAft>
                          <a:spcPts val="0"/>
                        </a:spcAft>
                      </a:pPr>
                      <a:r>
                        <a:rPr lang="vi-VN" sz="2000" dirty="0">
                          <a:effectLst/>
                        </a:rPr>
                        <a:t> </a:t>
                      </a:r>
                      <a:endParaRPr lang="en-US" sz="2000" dirty="0">
                        <a:effectLst/>
                        <a:latin typeface="Arial"/>
                        <a:ea typeface="Arial"/>
                        <a:cs typeface="Times New Roman"/>
                      </a:endParaRPr>
                    </a:p>
                  </a:txBody>
                  <a:tcPr marL="68580" marR="68580" marT="0" marB="0"/>
                </a:tc>
                <a:tc>
                  <a:txBody>
                    <a:bodyPr/>
                    <a:lstStyle/>
                    <a:p>
                      <a:pPr marL="36195" marR="36195">
                        <a:lnSpc>
                          <a:spcPct val="115000"/>
                        </a:lnSpc>
                        <a:spcBef>
                          <a:spcPts val="0"/>
                        </a:spcBef>
                        <a:spcAft>
                          <a:spcPts val="0"/>
                        </a:spcAft>
                      </a:pPr>
                      <a:r>
                        <a:rPr lang="vi-VN" sz="2000" dirty="0">
                          <a:effectLst/>
                        </a:rPr>
                        <a:t> </a:t>
                      </a:r>
                      <a:endParaRPr lang="en-US" sz="2000" dirty="0">
                        <a:effectLst/>
                        <a:latin typeface="Arial"/>
                        <a:ea typeface="Arial"/>
                        <a:cs typeface="Times New Roman"/>
                      </a:endParaRPr>
                    </a:p>
                  </a:txBody>
                  <a:tcPr marL="68580" marR="68580" marT="0" marB="0"/>
                </a:tc>
                <a:tc>
                  <a:txBody>
                    <a:bodyPr/>
                    <a:lstStyle/>
                    <a:p>
                      <a:pPr marL="36195" marR="36195">
                        <a:lnSpc>
                          <a:spcPct val="115000"/>
                        </a:lnSpc>
                        <a:spcBef>
                          <a:spcPts val="0"/>
                        </a:spcBef>
                        <a:spcAft>
                          <a:spcPts val="0"/>
                        </a:spcAft>
                      </a:pPr>
                      <a:r>
                        <a:rPr lang="vi-VN" sz="2000" dirty="0">
                          <a:effectLst/>
                        </a:rPr>
                        <a:t>Buddhist</a:t>
                      </a:r>
                      <a:endParaRPr lang="en-US" sz="2000" dirty="0">
                        <a:effectLst/>
                        <a:latin typeface="Arial"/>
                        <a:ea typeface="Arial"/>
                        <a:cs typeface="Times New Roman"/>
                      </a:endParaRPr>
                    </a:p>
                  </a:txBody>
                  <a:tcPr marL="68580" marR="68580" marT="0" marB="0"/>
                </a:tc>
              </a:tr>
            </a:tbl>
          </a:graphicData>
        </a:graphic>
      </p:graphicFrame>
      <p:sp>
        <p:nvSpPr>
          <p:cNvPr id="6" name="Rectangle 1"/>
          <p:cNvSpPr>
            <a:spLocks noChangeArrowheads="1"/>
          </p:cNvSpPr>
          <p:nvPr/>
        </p:nvSpPr>
        <p:spPr bwMode="auto">
          <a:xfrm>
            <a:off x="38100" y="97304"/>
            <a:ext cx="8701421"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228600" algn="l"/>
                <a:tab pos="1828800" algn="l"/>
                <a:tab pos="3314700" algn="l"/>
                <a:tab pos="4857750" algn="l"/>
              </a:tabLst>
            </a:pPr>
            <a:r>
              <a:rPr kumimoji="0" lang="en-US"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Question 7: </a:t>
            </a:r>
            <a:r>
              <a:rPr kumimoji="0" lang="vi-VN" sz="2400" b="0"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Lara goes to a ______ temple every week.</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 pos="1828800" algn="l"/>
                <a:tab pos="3314700" algn="l"/>
                <a:tab pos="4857750" algn="l"/>
              </a:tabLst>
            </a:pPr>
            <a:r>
              <a:rPr kumimoji="0" lang="vi-VN"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A.</a:t>
            </a:r>
            <a:r>
              <a:rPr kumimoji="0" lang="vi-VN" sz="2400" b="0"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great big ancient Buddhist	</a:t>
            </a:r>
            <a:r>
              <a:rPr kumimoji="0" lang="vi-VN"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B.</a:t>
            </a:r>
            <a:r>
              <a:rPr kumimoji="0" lang="vi-VN" sz="2400" b="0"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Buddhist great big ancient</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 pos="1828800" algn="l"/>
                <a:tab pos="3314700" algn="l"/>
                <a:tab pos="4857750" algn="l"/>
              </a:tabLst>
            </a:pPr>
            <a:r>
              <a:rPr kumimoji="0" lang="vi-VN"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C.</a:t>
            </a:r>
            <a:r>
              <a:rPr kumimoji="0" lang="vi-VN" sz="2400" b="0"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ancient great big Buddhist	</a:t>
            </a:r>
            <a:r>
              <a:rPr kumimoji="0" lang="vi-VN"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D.</a:t>
            </a:r>
            <a:r>
              <a:rPr kumimoji="0" lang="vi-VN" sz="2400" b="0"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big great ancient Buddhist</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 pos="1828800" algn="l"/>
                <a:tab pos="3314700" algn="l"/>
                <a:tab pos="4857750" algn="l"/>
              </a:tabLst>
            </a:pPr>
            <a:endParaRPr kumimoji="0" lang="vi-VN" sz="2400" b="1"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228600" algn="l"/>
                <a:tab pos="1828800" algn="l"/>
                <a:tab pos="3314700" algn="l"/>
                <a:tab pos="4857750" algn="l"/>
              </a:tabLs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2" name="Oval 1"/>
          <p:cNvSpPr/>
          <p:nvPr/>
        </p:nvSpPr>
        <p:spPr>
          <a:xfrm>
            <a:off x="4953000" y="5334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30497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additive="base">
                                        <p:cTn id="14" dur="500" fill="hold"/>
                                        <p:tgtEl>
                                          <p:spTgt spid="2"/>
                                        </p:tgtEl>
                                        <p:attrNameLst>
                                          <p:attrName>ppt_x</p:attrName>
                                        </p:attrNameLst>
                                      </p:cBhvr>
                                      <p:tavLst>
                                        <p:tav tm="0">
                                          <p:val>
                                            <p:strVal val="#ppt_x"/>
                                          </p:val>
                                        </p:tav>
                                        <p:tav tm="100000">
                                          <p:val>
                                            <p:strVal val="#ppt_x"/>
                                          </p:val>
                                        </p:tav>
                                      </p:tavLst>
                                    </p:anim>
                                    <p:anim calcmode="lin" valueType="num">
                                      <p:cBhvr additive="base">
                                        <p:cTn id="15"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04800"/>
            <a:ext cx="8534400" cy="4893647"/>
          </a:xfrm>
          <a:prstGeom prst="rect">
            <a:avLst/>
          </a:prstGeom>
          <a:noFill/>
        </p:spPr>
        <p:txBody>
          <a:bodyPr wrap="square" rtlCol="0">
            <a:spAutoFit/>
          </a:bodyPr>
          <a:lstStyle/>
          <a:p>
            <a:r>
              <a:rPr lang="en-US" sz="2400" b="1" dirty="0"/>
              <a:t>Question 8: </a:t>
            </a:r>
            <a:r>
              <a:rPr lang="vi-VN" sz="2400" dirty="0"/>
              <a:t>Because of the heavy rain, we are going to have to ______ the soccer match until next week. </a:t>
            </a:r>
            <a:endParaRPr lang="en-US" sz="2400" dirty="0"/>
          </a:p>
          <a:p>
            <a:r>
              <a:rPr lang="vi-VN" sz="2400" b="1" dirty="0"/>
              <a:t>A.</a:t>
            </a:r>
            <a:r>
              <a:rPr lang="vi-VN" sz="2400" dirty="0"/>
              <a:t> turn down	</a:t>
            </a:r>
            <a:r>
              <a:rPr lang="vi-VN" sz="2400" b="1" dirty="0"/>
              <a:t>B.</a:t>
            </a:r>
            <a:r>
              <a:rPr lang="vi-VN" sz="2400" dirty="0"/>
              <a:t> put off 	</a:t>
            </a:r>
            <a:r>
              <a:rPr lang="vi-VN" sz="2400" b="1" dirty="0"/>
              <a:t>C.</a:t>
            </a:r>
            <a:r>
              <a:rPr lang="vi-VN" sz="2400" dirty="0"/>
              <a:t> set off 	</a:t>
            </a:r>
            <a:r>
              <a:rPr lang="vi-VN" sz="2400" b="1" dirty="0"/>
              <a:t>D.</a:t>
            </a:r>
            <a:r>
              <a:rPr lang="vi-VN" sz="2400" dirty="0"/>
              <a:t> set up</a:t>
            </a:r>
            <a:endParaRPr lang="en-US" sz="2400" dirty="0"/>
          </a:p>
          <a:p>
            <a:endParaRPr lang="vi-VN" sz="2400" b="1" dirty="0" smtClean="0"/>
          </a:p>
          <a:p>
            <a:r>
              <a:rPr lang="vi-VN" sz="2400" dirty="0" smtClean="0"/>
              <a:t>Các </a:t>
            </a:r>
            <a:r>
              <a:rPr lang="vi-VN" sz="2400" dirty="0"/>
              <a:t>câu gợi ý được đưa ra là: </a:t>
            </a:r>
            <a:endParaRPr lang="en-US" sz="2400" dirty="0"/>
          </a:p>
          <a:p>
            <a:pPr lvl="0"/>
            <a:r>
              <a:rPr lang="vi-VN" sz="2400" dirty="0"/>
              <a:t>Turn down 	tạm dịch: “từ chối” </a:t>
            </a:r>
            <a:endParaRPr lang="en-US" sz="2400" dirty="0"/>
          </a:p>
          <a:p>
            <a:pPr lvl="0"/>
            <a:r>
              <a:rPr lang="vi-VN" sz="2400" dirty="0"/>
              <a:t>Put off 	tạm dịch: “hoãn lại”</a:t>
            </a:r>
            <a:endParaRPr lang="en-US" sz="2400" dirty="0"/>
          </a:p>
          <a:p>
            <a:pPr lvl="0"/>
            <a:r>
              <a:rPr lang="vi-VN" sz="2400" dirty="0"/>
              <a:t>Set off 		tạm dịch: “khởi hành” </a:t>
            </a:r>
            <a:endParaRPr lang="en-US" sz="2400" dirty="0"/>
          </a:p>
          <a:p>
            <a:pPr lvl="0"/>
            <a:r>
              <a:rPr lang="vi-VN" sz="2400" dirty="0"/>
              <a:t>Set up 		tạm dịch: “thành lập, xây dựng” </a:t>
            </a:r>
            <a:endParaRPr lang="en-US" sz="2400" dirty="0"/>
          </a:p>
          <a:p>
            <a:r>
              <a:rPr lang="vi-VN" sz="2400" dirty="0"/>
              <a:t>Vì vậy, “put off” có ý nghĩa phù hợp nhất. </a:t>
            </a:r>
            <a:endParaRPr lang="en-US" sz="2400" dirty="0"/>
          </a:p>
          <a:p>
            <a:r>
              <a:rPr lang="vi-VN" sz="2400" dirty="0"/>
              <a:t>Tạm dịch câu đã cho trong câu hỏi là: “Bởi vì trời mưa to, chúng tôi sẽ phải hoãn trận động bóng đá sang tuần sau.” </a:t>
            </a:r>
            <a:endParaRPr lang="en-US" sz="2400" dirty="0"/>
          </a:p>
          <a:p>
            <a:endParaRPr lang="en-US" sz="2400" dirty="0"/>
          </a:p>
        </p:txBody>
      </p:sp>
      <p:sp>
        <p:nvSpPr>
          <p:cNvPr id="2" name="Oval 1"/>
          <p:cNvSpPr/>
          <p:nvPr/>
        </p:nvSpPr>
        <p:spPr>
          <a:xfrm>
            <a:off x="2133600" y="10668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044429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 calcmode="lin" valueType="num">
                                      <p:cBhvr additive="base">
                                        <p:cTn id="3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additive="base">
                                        <p:cTn id="37" dur="500" fill="hold"/>
                                        <p:tgtEl>
                                          <p:spTgt spid="2"/>
                                        </p:tgtEl>
                                        <p:attrNameLst>
                                          <p:attrName>ppt_x</p:attrName>
                                        </p:attrNameLst>
                                      </p:cBhvr>
                                      <p:tavLst>
                                        <p:tav tm="0">
                                          <p:val>
                                            <p:strVal val="#ppt_x"/>
                                          </p:val>
                                        </p:tav>
                                        <p:tav tm="100000">
                                          <p:val>
                                            <p:strVal val="#ppt_x"/>
                                          </p:val>
                                        </p:tav>
                                      </p:tavLst>
                                    </p:anim>
                                    <p:anim calcmode="lin" valueType="num">
                                      <p:cBhvr additive="base">
                                        <p:cTn id="3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228600"/>
            <a:ext cx="8610600" cy="6370975"/>
          </a:xfrm>
          <a:prstGeom prst="rect">
            <a:avLst/>
          </a:prstGeom>
          <a:noFill/>
        </p:spPr>
        <p:txBody>
          <a:bodyPr wrap="square" rtlCol="0">
            <a:spAutoFit/>
          </a:bodyPr>
          <a:lstStyle/>
          <a:p>
            <a:r>
              <a:rPr lang="en-US" sz="2400" b="1" dirty="0"/>
              <a:t>Question 9: </a:t>
            </a:r>
            <a:r>
              <a:rPr lang="vi-VN" sz="2400" dirty="0"/>
              <a:t>My cousin </a:t>
            </a:r>
            <a:r>
              <a:rPr lang="en-US" sz="2400" dirty="0"/>
              <a:t>broke</a:t>
            </a:r>
            <a:r>
              <a:rPr lang="vi-VN" sz="2400" dirty="0"/>
              <a:t> his leg when he </a:t>
            </a:r>
            <a:r>
              <a:rPr lang="en-US" sz="2400" dirty="0"/>
              <a:t>_____</a:t>
            </a:r>
            <a:r>
              <a:rPr lang="vi-VN" sz="2400" dirty="0"/>
              <a:t> football last week. </a:t>
            </a:r>
            <a:endParaRPr lang="en-US" sz="2400" dirty="0"/>
          </a:p>
          <a:p>
            <a:r>
              <a:rPr lang="vi-VN" sz="2400" b="1" dirty="0"/>
              <a:t>A.</a:t>
            </a:r>
            <a:r>
              <a:rPr lang="vi-VN" sz="2400" dirty="0"/>
              <a:t> was playing	</a:t>
            </a:r>
            <a:r>
              <a:rPr lang="vi-VN" sz="2400" b="1" dirty="0"/>
              <a:t>B.</a:t>
            </a:r>
            <a:r>
              <a:rPr lang="vi-VN" sz="2400" dirty="0"/>
              <a:t> </a:t>
            </a:r>
            <a:r>
              <a:rPr lang="en-US" sz="2400" dirty="0"/>
              <a:t>plays</a:t>
            </a:r>
            <a:r>
              <a:rPr lang="vi-VN" sz="2400" dirty="0"/>
              <a:t>	</a:t>
            </a:r>
            <a:r>
              <a:rPr lang="vi-VN" sz="2400" b="1" dirty="0"/>
              <a:t>C.</a:t>
            </a:r>
            <a:r>
              <a:rPr lang="vi-VN" sz="2400" dirty="0"/>
              <a:t> </a:t>
            </a:r>
            <a:r>
              <a:rPr lang="en-US" sz="2400" dirty="0"/>
              <a:t>has played</a:t>
            </a:r>
            <a:r>
              <a:rPr lang="vi-VN" sz="2400" dirty="0"/>
              <a:t>	</a:t>
            </a:r>
            <a:r>
              <a:rPr lang="vi-VN" sz="2400" b="1" dirty="0"/>
              <a:t>D.</a:t>
            </a:r>
            <a:r>
              <a:rPr lang="vi-VN" sz="2400" dirty="0"/>
              <a:t> </a:t>
            </a:r>
            <a:r>
              <a:rPr lang="en-US" sz="2400" dirty="0"/>
              <a:t>played</a:t>
            </a:r>
          </a:p>
          <a:p>
            <a:endParaRPr lang="vi-VN" sz="2400" b="1" dirty="0" smtClean="0"/>
          </a:p>
          <a:p>
            <a:r>
              <a:rPr lang="vi-VN" sz="2400" dirty="0" smtClean="0"/>
              <a:t>Hành </a:t>
            </a:r>
            <a:r>
              <a:rPr lang="vi-VN" sz="2400" dirty="0"/>
              <a:t>động gãy chân xảy ra diễn ra xen vào một hành động chơi đá bóng đang diễn ra. </a:t>
            </a:r>
            <a:endParaRPr lang="en-US" sz="2400" dirty="0"/>
          </a:p>
          <a:p>
            <a:r>
              <a:rPr lang="en-US" sz="2400" b="1" dirty="0"/>
              <a:t>Question 10: </a:t>
            </a:r>
            <a:r>
              <a:rPr lang="en-US" sz="2400" dirty="0"/>
              <a:t>_______</a:t>
            </a:r>
            <a:r>
              <a:rPr lang="vi-VN" sz="2400" dirty="0"/>
              <a:t>, my classmates </a:t>
            </a:r>
            <a:r>
              <a:rPr lang="en-US" sz="2400" dirty="0"/>
              <a:t>will have bought</a:t>
            </a:r>
            <a:r>
              <a:rPr lang="vi-VN" sz="2400" dirty="0"/>
              <a:t> the ticket for me. </a:t>
            </a:r>
            <a:endParaRPr lang="en-US" sz="2400" dirty="0"/>
          </a:p>
          <a:p>
            <a:pPr marL="457200" indent="-457200">
              <a:buAutoNum type="alphaUcPeriod"/>
            </a:pPr>
            <a:r>
              <a:rPr lang="vi-VN" sz="2400" dirty="0" smtClean="0"/>
              <a:t>By </a:t>
            </a:r>
            <a:r>
              <a:rPr lang="vi-VN" sz="2400" dirty="0"/>
              <a:t>the time I arrive at the cinema	</a:t>
            </a:r>
            <a:endParaRPr lang="vi-VN" sz="2400" dirty="0" smtClean="0"/>
          </a:p>
          <a:p>
            <a:r>
              <a:rPr lang="vi-VN" sz="2400" b="1" dirty="0" smtClean="0"/>
              <a:t>B</a:t>
            </a:r>
            <a:r>
              <a:rPr lang="vi-VN" sz="2400" b="1" dirty="0"/>
              <a:t>.</a:t>
            </a:r>
            <a:r>
              <a:rPr lang="vi-VN" sz="2400" dirty="0"/>
              <a:t> After I have arrive at the cinema</a:t>
            </a:r>
            <a:endParaRPr lang="en-US" sz="2400" dirty="0"/>
          </a:p>
          <a:p>
            <a:r>
              <a:rPr lang="vi-VN" sz="2400" b="1" dirty="0"/>
              <a:t>C.</a:t>
            </a:r>
            <a:r>
              <a:rPr lang="vi-VN" sz="2400" dirty="0"/>
              <a:t> When I arrived at the cinema	</a:t>
            </a:r>
            <a:endParaRPr lang="vi-VN" sz="2400" dirty="0" smtClean="0"/>
          </a:p>
          <a:p>
            <a:r>
              <a:rPr lang="vi-VN" sz="2400" b="1" dirty="0" smtClean="0"/>
              <a:t>D</a:t>
            </a:r>
            <a:r>
              <a:rPr lang="vi-VN" sz="2400" b="1" dirty="0"/>
              <a:t>.</a:t>
            </a:r>
            <a:r>
              <a:rPr lang="vi-VN" sz="2400" dirty="0"/>
              <a:t> As I had arrived at the cinema</a:t>
            </a:r>
            <a:endParaRPr lang="en-US" sz="2400" dirty="0"/>
          </a:p>
          <a:p>
            <a:endParaRPr lang="vi-VN" sz="2400" b="1" dirty="0" smtClean="0"/>
          </a:p>
          <a:p>
            <a:r>
              <a:rPr lang="vi-VN" sz="2400" dirty="0" smtClean="0"/>
              <a:t>Mệnh </a:t>
            </a:r>
            <a:r>
              <a:rPr lang="vi-VN" sz="2400" dirty="0"/>
              <a:t>đề chính chia ở tương lai hoàn thành =&gt; MĐP chia ở hiện tại =&gt; loại C,D</a:t>
            </a:r>
            <a:endParaRPr lang="en-US" sz="2400" dirty="0"/>
          </a:p>
          <a:p>
            <a:r>
              <a:rPr lang="vi-VN" sz="2400" dirty="0"/>
              <a:t>MĐC chia ở tương lai hoàn thành =&gt; chọn từ nối By the time</a:t>
            </a:r>
            <a:endParaRPr lang="en-US" sz="2400" dirty="0"/>
          </a:p>
          <a:p>
            <a:endParaRPr lang="en-US" sz="2400" dirty="0"/>
          </a:p>
        </p:txBody>
      </p:sp>
      <p:sp>
        <p:nvSpPr>
          <p:cNvPr id="2" name="Oval 1"/>
          <p:cNvSpPr/>
          <p:nvPr/>
        </p:nvSpPr>
        <p:spPr>
          <a:xfrm>
            <a:off x="228600" y="914400"/>
            <a:ext cx="3810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 name="Oval 2"/>
          <p:cNvSpPr/>
          <p:nvPr/>
        </p:nvSpPr>
        <p:spPr>
          <a:xfrm>
            <a:off x="228600" y="32004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4909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10" end="10"/>
                                            </p:txEl>
                                          </p:spTgt>
                                        </p:tgtEl>
                                        <p:attrNameLst>
                                          <p:attrName>style.visibility</p:attrName>
                                        </p:attrNameLst>
                                      </p:cBhvr>
                                      <p:to>
                                        <p:strVal val="visible"/>
                                      </p:to>
                                    </p:set>
                                    <p:anim calcmode="lin" valueType="num">
                                      <p:cBhvr additive="base">
                                        <p:cTn id="19"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1" end="11"/>
                                            </p:txEl>
                                          </p:spTgt>
                                        </p:tgtEl>
                                        <p:attrNameLst>
                                          <p:attrName>style.visibility</p:attrName>
                                        </p:attrNameLst>
                                      </p:cBhvr>
                                      <p:to>
                                        <p:strVal val="visible"/>
                                      </p:to>
                                    </p:set>
                                    <p:anim calcmode="lin" valueType="num">
                                      <p:cBhvr additive="base">
                                        <p:cTn id="23"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
                                        </p:tgtEl>
                                        <p:attrNameLst>
                                          <p:attrName>style.visibility</p:attrName>
                                        </p:attrNameLst>
                                      </p:cBhvr>
                                      <p:to>
                                        <p:strVal val="visible"/>
                                      </p:to>
                                    </p:set>
                                    <p:anim calcmode="lin" valueType="num">
                                      <p:cBhvr additive="base">
                                        <p:cTn id="29" dur="500" fill="hold"/>
                                        <p:tgtEl>
                                          <p:spTgt spid="3"/>
                                        </p:tgtEl>
                                        <p:attrNameLst>
                                          <p:attrName>ppt_x</p:attrName>
                                        </p:attrNameLst>
                                      </p:cBhvr>
                                      <p:tavLst>
                                        <p:tav tm="0">
                                          <p:val>
                                            <p:strVal val="#ppt_x"/>
                                          </p:val>
                                        </p:tav>
                                        <p:tav tm="100000">
                                          <p:val>
                                            <p:strVal val="#ppt_x"/>
                                          </p:val>
                                        </p:tav>
                                      </p:tavLst>
                                    </p:anim>
                                    <p:anim calcmode="lin" valueType="num">
                                      <p:cBhvr additive="base">
                                        <p:cTn id="3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04800"/>
            <a:ext cx="8839200" cy="6863417"/>
          </a:xfrm>
          <a:prstGeom prst="rect">
            <a:avLst/>
          </a:prstGeom>
          <a:noFill/>
        </p:spPr>
        <p:txBody>
          <a:bodyPr wrap="square" rtlCol="0">
            <a:spAutoFit/>
          </a:bodyPr>
          <a:lstStyle/>
          <a:p>
            <a:r>
              <a:rPr lang="vi-VN" sz="2000" b="1" dirty="0"/>
              <a:t>Question </a:t>
            </a:r>
            <a:r>
              <a:rPr lang="en-US" sz="2000" b="1" dirty="0"/>
              <a:t>11: </a:t>
            </a:r>
            <a:r>
              <a:rPr lang="vi-VN" sz="2000" dirty="0"/>
              <a:t>The campaign against drinking and driving has ______ road accidents by 25%.</a:t>
            </a:r>
            <a:endParaRPr lang="en-US" sz="2000" dirty="0"/>
          </a:p>
          <a:p>
            <a:r>
              <a:rPr lang="vi-VN" sz="2000" b="1" dirty="0"/>
              <a:t>A.</a:t>
            </a:r>
            <a:r>
              <a:rPr lang="vi-VN" sz="2000" dirty="0"/>
              <a:t> avoided	</a:t>
            </a:r>
            <a:r>
              <a:rPr lang="vi-VN" sz="2000" b="1" dirty="0"/>
              <a:t>B.</a:t>
            </a:r>
            <a:r>
              <a:rPr lang="vi-VN" sz="2000" dirty="0"/>
              <a:t> caused	</a:t>
            </a:r>
            <a:r>
              <a:rPr lang="vi-VN" sz="2000" b="1" dirty="0"/>
              <a:t>C.</a:t>
            </a:r>
            <a:r>
              <a:rPr lang="vi-VN" sz="2000" dirty="0"/>
              <a:t> witnessed	</a:t>
            </a:r>
            <a:r>
              <a:rPr lang="vi-VN" sz="2000" b="1" dirty="0"/>
              <a:t>D.</a:t>
            </a:r>
            <a:r>
              <a:rPr lang="vi-VN" sz="2000" dirty="0"/>
              <a:t> reduced</a:t>
            </a:r>
            <a:endParaRPr lang="en-US" sz="2000" dirty="0"/>
          </a:p>
          <a:p>
            <a:endParaRPr lang="vi-VN" sz="2000" b="1" dirty="0" smtClean="0"/>
          </a:p>
          <a:p>
            <a:r>
              <a:rPr lang="vi-VN" sz="2000" dirty="0" smtClean="0"/>
              <a:t>Từ </a:t>
            </a:r>
            <a:r>
              <a:rPr lang="vi-VN" sz="2000" dirty="0"/>
              <a:t>“reduce” được dùng trong cụm từ kết hợp “reduce accidents” nghĩa là giảm các vụ tai nạn.</a:t>
            </a:r>
            <a:endParaRPr lang="en-US" sz="2000" dirty="0"/>
          </a:p>
          <a:p>
            <a:r>
              <a:rPr lang="vi-VN" sz="2000" dirty="0"/>
              <a:t>Các từ “avoid” (tránh), “cause” (gây ra), “witness” (chứng kiến) đều có thể kết hợp với từ “accidents” nhưng không phù hợp về nghĩa trong ngữ cảnh này.</a:t>
            </a:r>
            <a:endParaRPr lang="en-US" sz="2000" dirty="0"/>
          </a:p>
          <a:p>
            <a:r>
              <a:rPr lang="en-US" sz="2000" b="1" dirty="0"/>
              <a:t>Question 12: </a:t>
            </a:r>
            <a:r>
              <a:rPr lang="vi-VN" sz="2000" dirty="0"/>
              <a:t>People who take on a second job inevitably</a:t>
            </a:r>
            <a:r>
              <a:rPr lang="en-US" sz="2000" dirty="0"/>
              <a:t> ______ </a:t>
            </a:r>
            <a:r>
              <a:rPr lang="vi-VN" sz="2000" dirty="0"/>
              <a:t>themselves to greater stress.</a:t>
            </a:r>
            <a:endParaRPr lang="en-US" sz="2000" dirty="0"/>
          </a:p>
          <a:p>
            <a:r>
              <a:rPr lang="en-US" sz="2000" b="1" dirty="0"/>
              <a:t>A.</a:t>
            </a:r>
            <a:r>
              <a:rPr lang="en-US" sz="2000" dirty="0"/>
              <a:t> </a:t>
            </a:r>
            <a:r>
              <a:rPr lang="vi-VN" sz="2000" dirty="0"/>
              <a:t>offer	</a:t>
            </a:r>
            <a:r>
              <a:rPr lang="vi-VN" sz="2000" b="1" dirty="0"/>
              <a:t>B.</a:t>
            </a:r>
            <a:r>
              <a:rPr lang="vi-VN" sz="2000" dirty="0"/>
              <a:t> subject	</a:t>
            </a:r>
            <a:r>
              <a:rPr lang="vi-VN" sz="2000" b="1" dirty="0"/>
              <a:t>C.</a:t>
            </a:r>
            <a:r>
              <a:rPr lang="vi-VN" sz="2000" dirty="0"/>
              <a:t> field	</a:t>
            </a:r>
            <a:r>
              <a:rPr lang="vi-VN" sz="2000" b="1" dirty="0"/>
              <a:t>D.</a:t>
            </a:r>
            <a:r>
              <a:rPr lang="vi-VN" sz="2000" dirty="0"/>
              <a:t> place</a:t>
            </a:r>
            <a:endParaRPr lang="en-US" sz="2000" dirty="0"/>
          </a:p>
          <a:p>
            <a:endParaRPr lang="vi-VN" sz="2000" b="1" dirty="0" smtClean="0"/>
          </a:p>
          <a:p>
            <a:r>
              <a:rPr lang="vi-VN" sz="2000" dirty="0" smtClean="0"/>
              <a:t>Cụm </a:t>
            </a:r>
            <a:r>
              <a:rPr lang="vi-VN" sz="2000" dirty="0"/>
              <a:t>từ:</a:t>
            </a:r>
            <a:endParaRPr lang="en-US" sz="2000" dirty="0"/>
          </a:p>
          <a:p>
            <a:r>
              <a:rPr lang="vi-VN" sz="2000" b="1" dirty="0"/>
              <a:t>take on something</a:t>
            </a:r>
            <a:r>
              <a:rPr lang="vi-VN" sz="2000" dirty="0"/>
              <a:t>: đảm nhiệm, nhận</a:t>
            </a:r>
            <a:endParaRPr lang="en-US" sz="2000" dirty="0"/>
          </a:p>
          <a:p>
            <a:r>
              <a:rPr lang="vi-VN" sz="2000" b="1" dirty="0"/>
              <a:t>offer to do something </a:t>
            </a:r>
            <a:r>
              <a:rPr lang="vi-VN" sz="2000" dirty="0"/>
              <a:t>(v): xung phong giúp đỡ làm gì</a:t>
            </a:r>
            <a:endParaRPr lang="en-US" sz="2000" dirty="0"/>
          </a:p>
          <a:p>
            <a:r>
              <a:rPr lang="vi-VN" sz="2000" b="1" dirty="0"/>
              <a:t>field </a:t>
            </a:r>
            <a:r>
              <a:rPr lang="vi-VN" sz="2000" dirty="0"/>
              <a:t>(v): tạo ra một nhóm người tham gia vào một hoạt động hoặc sự kiện</a:t>
            </a:r>
            <a:endParaRPr lang="en-US" sz="2000" dirty="0"/>
          </a:p>
          <a:p>
            <a:r>
              <a:rPr lang="vi-VN" sz="2000" b="1" dirty="0"/>
              <a:t>subject to something </a:t>
            </a:r>
            <a:r>
              <a:rPr lang="vi-VN" sz="2000" dirty="0"/>
              <a:t>(v): phải chịu, khó tránh khỏi</a:t>
            </a:r>
            <a:endParaRPr lang="en-US" sz="2000" dirty="0"/>
          </a:p>
          <a:p>
            <a:r>
              <a:rPr lang="vi-VN" sz="2000" dirty="0"/>
              <a:t>place (v): đặt, để vào, to place something for: đưa cho, giao cho.</a:t>
            </a:r>
            <a:endParaRPr lang="en-US" sz="2000" dirty="0"/>
          </a:p>
          <a:p>
            <a:r>
              <a:rPr lang="vi-VN" sz="2000" b="1" dirty="0"/>
              <a:t>Tạm dịch: </a:t>
            </a:r>
            <a:r>
              <a:rPr lang="vi-VN" sz="2000" dirty="0"/>
              <a:t>Những người nhận thêm công việc thứ hai không tránh khỏi việc chịu đựng căng thẳng lớn hơn.</a:t>
            </a:r>
            <a:endParaRPr lang="en-US" sz="2000" dirty="0"/>
          </a:p>
          <a:p>
            <a:endParaRPr lang="en-US" sz="2000" dirty="0"/>
          </a:p>
        </p:txBody>
      </p:sp>
      <p:sp>
        <p:nvSpPr>
          <p:cNvPr id="2" name="Oval 1"/>
          <p:cNvSpPr/>
          <p:nvPr/>
        </p:nvSpPr>
        <p:spPr>
          <a:xfrm>
            <a:off x="5638800" y="9906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 name="Oval 2"/>
          <p:cNvSpPr/>
          <p:nvPr/>
        </p:nvSpPr>
        <p:spPr>
          <a:xfrm>
            <a:off x="1143000" y="3736508"/>
            <a:ext cx="304800" cy="225892"/>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73210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ppt_x"/>
                                          </p:val>
                                        </p:tav>
                                        <p:tav tm="100000">
                                          <p:val>
                                            <p:strVal val="#ppt_x"/>
                                          </p:val>
                                        </p:tav>
                                      </p:tavLst>
                                    </p:anim>
                                    <p:anim calcmode="lin" valueType="num">
                                      <p:cBhvr additive="base">
                                        <p:cTn id="1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animEffect transition="in" filter="fade">
                                      <p:cBhvr>
                                        <p:cTn id="23" dur="500"/>
                                        <p:tgtEl>
                                          <p:spTgt spid="4">
                                            <p:txEl>
                                              <p:pRg st="8" end="8"/>
                                            </p:txEl>
                                          </p:spTgt>
                                        </p:tgtEl>
                                      </p:cBhvr>
                                    </p:animEffect>
                                  </p:childTnLst>
                                </p:cTn>
                              </p:par>
                              <p:par>
                                <p:cTn id="24" presetID="10" presetClass="entr" presetSubtype="0" fill="hold" nodeType="withEffect">
                                  <p:stCondLst>
                                    <p:cond delay="0"/>
                                  </p:stCondLst>
                                  <p:childTnLst>
                                    <p:set>
                                      <p:cBhvr>
                                        <p:cTn id="25" dur="1" fill="hold">
                                          <p:stCondLst>
                                            <p:cond delay="0"/>
                                          </p:stCondLst>
                                        </p:cTn>
                                        <p:tgtEl>
                                          <p:spTgt spid="4">
                                            <p:txEl>
                                              <p:pRg st="9" end="9"/>
                                            </p:txEl>
                                          </p:spTgt>
                                        </p:tgtEl>
                                        <p:attrNameLst>
                                          <p:attrName>style.visibility</p:attrName>
                                        </p:attrNameLst>
                                      </p:cBhvr>
                                      <p:to>
                                        <p:strVal val="visible"/>
                                      </p:to>
                                    </p:set>
                                    <p:animEffect transition="in" filter="fade">
                                      <p:cBhvr>
                                        <p:cTn id="26" dur="500"/>
                                        <p:tgtEl>
                                          <p:spTgt spid="4">
                                            <p:txEl>
                                              <p:pRg st="9" end="9"/>
                                            </p:txEl>
                                          </p:spTgt>
                                        </p:tgtEl>
                                      </p:cBhvr>
                                    </p:animEffect>
                                  </p:childTnLst>
                                </p:cTn>
                              </p:par>
                              <p:par>
                                <p:cTn id="27" presetID="10" presetClass="entr" presetSubtype="0" fill="hold" nodeType="withEffect">
                                  <p:stCondLst>
                                    <p:cond delay="0"/>
                                  </p:stCondLst>
                                  <p:childTnLst>
                                    <p:set>
                                      <p:cBhvr>
                                        <p:cTn id="28" dur="1" fill="hold">
                                          <p:stCondLst>
                                            <p:cond delay="0"/>
                                          </p:stCondLst>
                                        </p:cTn>
                                        <p:tgtEl>
                                          <p:spTgt spid="4">
                                            <p:txEl>
                                              <p:pRg st="10" end="10"/>
                                            </p:txEl>
                                          </p:spTgt>
                                        </p:tgtEl>
                                        <p:attrNameLst>
                                          <p:attrName>style.visibility</p:attrName>
                                        </p:attrNameLst>
                                      </p:cBhvr>
                                      <p:to>
                                        <p:strVal val="visible"/>
                                      </p:to>
                                    </p:set>
                                    <p:animEffect transition="in" filter="fade">
                                      <p:cBhvr>
                                        <p:cTn id="29" dur="500"/>
                                        <p:tgtEl>
                                          <p:spTgt spid="4">
                                            <p:txEl>
                                              <p:pRg st="10" end="10"/>
                                            </p:txEl>
                                          </p:spTgt>
                                        </p:tgtEl>
                                      </p:cBhvr>
                                    </p:animEffect>
                                  </p:childTnLst>
                                </p:cTn>
                              </p:par>
                              <p:par>
                                <p:cTn id="30" presetID="10" presetClass="entr" presetSubtype="0" fill="hold" nodeType="withEffect">
                                  <p:stCondLst>
                                    <p:cond delay="0"/>
                                  </p:stCondLst>
                                  <p:childTnLst>
                                    <p:set>
                                      <p:cBhvr>
                                        <p:cTn id="31" dur="1" fill="hold">
                                          <p:stCondLst>
                                            <p:cond delay="0"/>
                                          </p:stCondLst>
                                        </p:cTn>
                                        <p:tgtEl>
                                          <p:spTgt spid="4">
                                            <p:txEl>
                                              <p:pRg st="11" end="11"/>
                                            </p:txEl>
                                          </p:spTgt>
                                        </p:tgtEl>
                                        <p:attrNameLst>
                                          <p:attrName>style.visibility</p:attrName>
                                        </p:attrNameLst>
                                      </p:cBhvr>
                                      <p:to>
                                        <p:strVal val="visible"/>
                                      </p:to>
                                    </p:set>
                                    <p:animEffect transition="in" filter="fade">
                                      <p:cBhvr>
                                        <p:cTn id="32" dur="500"/>
                                        <p:tgtEl>
                                          <p:spTgt spid="4">
                                            <p:txEl>
                                              <p:pRg st="11" end="11"/>
                                            </p:txEl>
                                          </p:spTgt>
                                        </p:tgtEl>
                                      </p:cBhvr>
                                    </p:animEffect>
                                  </p:childTnLst>
                                </p:cTn>
                              </p:par>
                              <p:par>
                                <p:cTn id="33" presetID="10" presetClass="entr" presetSubtype="0" fill="hold" nodeType="withEffect">
                                  <p:stCondLst>
                                    <p:cond delay="0"/>
                                  </p:stCondLst>
                                  <p:childTnLst>
                                    <p:set>
                                      <p:cBhvr>
                                        <p:cTn id="34" dur="1" fill="hold">
                                          <p:stCondLst>
                                            <p:cond delay="0"/>
                                          </p:stCondLst>
                                        </p:cTn>
                                        <p:tgtEl>
                                          <p:spTgt spid="4">
                                            <p:txEl>
                                              <p:pRg st="12" end="12"/>
                                            </p:txEl>
                                          </p:spTgt>
                                        </p:tgtEl>
                                        <p:attrNameLst>
                                          <p:attrName>style.visibility</p:attrName>
                                        </p:attrNameLst>
                                      </p:cBhvr>
                                      <p:to>
                                        <p:strVal val="visible"/>
                                      </p:to>
                                    </p:set>
                                    <p:animEffect transition="in" filter="fade">
                                      <p:cBhvr>
                                        <p:cTn id="35" dur="500"/>
                                        <p:tgtEl>
                                          <p:spTgt spid="4">
                                            <p:txEl>
                                              <p:pRg st="12" end="12"/>
                                            </p:txEl>
                                          </p:spTgt>
                                        </p:tgtEl>
                                      </p:cBhvr>
                                    </p:animEffect>
                                  </p:childTnLst>
                                </p:cTn>
                              </p:par>
                              <p:par>
                                <p:cTn id="36" presetID="10" presetClass="entr" presetSubtype="0" fill="hold" nodeType="withEffect">
                                  <p:stCondLst>
                                    <p:cond delay="0"/>
                                  </p:stCondLst>
                                  <p:childTnLst>
                                    <p:set>
                                      <p:cBhvr>
                                        <p:cTn id="37" dur="1" fill="hold">
                                          <p:stCondLst>
                                            <p:cond delay="0"/>
                                          </p:stCondLst>
                                        </p:cTn>
                                        <p:tgtEl>
                                          <p:spTgt spid="4">
                                            <p:txEl>
                                              <p:pRg st="13" end="13"/>
                                            </p:txEl>
                                          </p:spTgt>
                                        </p:tgtEl>
                                        <p:attrNameLst>
                                          <p:attrName>style.visibility</p:attrName>
                                        </p:attrNameLst>
                                      </p:cBhvr>
                                      <p:to>
                                        <p:strVal val="visible"/>
                                      </p:to>
                                    </p:set>
                                    <p:animEffect transition="in" filter="fade">
                                      <p:cBhvr>
                                        <p:cTn id="38" dur="500"/>
                                        <p:tgtEl>
                                          <p:spTgt spid="4">
                                            <p:txEl>
                                              <p:pRg st="13" end="13"/>
                                            </p:txEl>
                                          </p:spTgt>
                                        </p:tgtEl>
                                      </p:cBhvr>
                                    </p:animEffect>
                                  </p:childTnLst>
                                </p:cTn>
                              </p:par>
                              <p:par>
                                <p:cTn id="39" presetID="10" presetClass="entr" presetSubtype="0" fill="hold" nodeType="withEffect">
                                  <p:stCondLst>
                                    <p:cond delay="0"/>
                                  </p:stCondLst>
                                  <p:childTnLst>
                                    <p:set>
                                      <p:cBhvr>
                                        <p:cTn id="40" dur="1" fill="hold">
                                          <p:stCondLst>
                                            <p:cond delay="0"/>
                                          </p:stCondLst>
                                        </p:cTn>
                                        <p:tgtEl>
                                          <p:spTgt spid="4">
                                            <p:txEl>
                                              <p:pRg st="14" end="14"/>
                                            </p:txEl>
                                          </p:spTgt>
                                        </p:tgtEl>
                                        <p:attrNameLst>
                                          <p:attrName>style.visibility</p:attrName>
                                        </p:attrNameLst>
                                      </p:cBhvr>
                                      <p:to>
                                        <p:strVal val="visible"/>
                                      </p:to>
                                    </p:set>
                                    <p:animEffect transition="in" filter="fade">
                                      <p:cBhvr>
                                        <p:cTn id="41" dur="500"/>
                                        <p:tgtEl>
                                          <p:spTgt spid="4">
                                            <p:txEl>
                                              <p:pRg st="14" end="14"/>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2" presetClass="entr" presetSubtype="4" fill="hold" grpId="0" nodeType="clickEffect">
                                  <p:stCondLst>
                                    <p:cond delay="0"/>
                                  </p:stCondLst>
                                  <p:childTnLst>
                                    <p:set>
                                      <p:cBhvr>
                                        <p:cTn id="45" dur="1" fill="hold">
                                          <p:stCondLst>
                                            <p:cond delay="0"/>
                                          </p:stCondLst>
                                        </p:cTn>
                                        <p:tgtEl>
                                          <p:spTgt spid="3"/>
                                        </p:tgtEl>
                                        <p:attrNameLst>
                                          <p:attrName>style.visibility</p:attrName>
                                        </p:attrNameLst>
                                      </p:cBhvr>
                                      <p:to>
                                        <p:strVal val="visible"/>
                                      </p:to>
                                    </p:set>
                                    <p:anim calcmode="lin" valueType="num">
                                      <p:cBhvr additive="base">
                                        <p:cTn id="46" dur="500" fill="hold"/>
                                        <p:tgtEl>
                                          <p:spTgt spid="3"/>
                                        </p:tgtEl>
                                        <p:attrNameLst>
                                          <p:attrName>ppt_x</p:attrName>
                                        </p:attrNameLst>
                                      </p:cBhvr>
                                      <p:tavLst>
                                        <p:tav tm="0">
                                          <p:val>
                                            <p:strVal val="#ppt_x"/>
                                          </p:val>
                                        </p:tav>
                                        <p:tav tm="100000">
                                          <p:val>
                                            <p:strVal val="#ppt_x"/>
                                          </p:val>
                                        </p:tav>
                                      </p:tavLst>
                                    </p:anim>
                                    <p:anim calcmode="lin" valueType="num">
                                      <p:cBhvr additive="base">
                                        <p:cTn id="47"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228600"/>
            <a:ext cx="8686800" cy="6247864"/>
          </a:xfrm>
          <a:prstGeom prst="rect">
            <a:avLst/>
          </a:prstGeom>
          <a:noFill/>
        </p:spPr>
        <p:txBody>
          <a:bodyPr wrap="square" rtlCol="0">
            <a:spAutoFit/>
          </a:bodyPr>
          <a:lstStyle/>
          <a:p>
            <a:r>
              <a:rPr lang="en-US" sz="2000" b="1" dirty="0"/>
              <a:t>Question 13: </a:t>
            </a:r>
            <a:r>
              <a:rPr lang="vi-VN" sz="2000" dirty="0"/>
              <a:t>Millions of bars of chocolate ______ in the world each day.</a:t>
            </a:r>
            <a:endParaRPr lang="en-US" sz="2000" dirty="0"/>
          </a:p>
          <a:p>
            <a:r>
              <a:rPr lang="vi-VN" sz="2000" b="1" dirty="0"/>
              <a:t>A.</a:t>
            </a:r>
            <a:r>
              <a:rPr lang="vi-VN" sz="2000" dirty="0"/>
              <a:t> consume 	</a:t>
            </a:r>
            <a:r>
              <a:rPr lang="vi-VN" sz="2000" b="1" dirty="0"/>
              <a:t>B.</a:t>
            </a:r>
            <a:r>
              <a:rPr lang="vi-VN" sz="2000" dirty="0"/>
              <a:t> </a:t>
            </a:r>
            <a:r>
              <a:rPr lang="en-US" sz="2000" dirty="0"/>
              <a:t>c</a:t>
            </a:r>
            <a:r>
              <a:rPr lang="vi-VN" sz="2000" dirty="0"/>
              <a:t>onsumed	</a:t>
            </a:r>
            <a:r>
              <a:rPr lang="vi-VN" sz="2000" b="1" dirty="0"/>
              <a:t>C.</a:t>
            </a:r>
            <a:r>
              <a:rPr lang="vi-VN" sz="2000" dirty="0"/>
              <a:t> are consuming 	</a:t>
            </a:r>
            <a:r>
              <a:rPr lang="vi-VN" sz="2000" b="1" dirty="0"/>
              <a:t>D.</a:t>
            </a:r>
            <a:r>
              <a:rPr lang="vi-VN" sz="2000" dirty="0"/>
              <a:t> are consumed </a:t>
            </a:r>
            <a:endParaRPr lang="en-US" sz="2000" dirty="0"/>
          </a:p>
          <a:p>
            <a:endParaRPr lang="vi-VN" sz="2000" b="1" dirty="0" smtClean="0"/>
          </a:p>
          <a:p>
            <a:pPr lvl="0"/>
            <a:r>
              <a:rPr lang="vi-VN" sz="2000" dirty="0" smtClean="0"/>
              <a:t>Chủ </a:t>
            </a:r>
            <a:r>
              <a:rPr lang="vi-VN" sz="2000" dirty="0"/>
              <a:t>ngữ “bars of chocolate” chịu tác động bởi hành động “consume" (ăn) nên cần chia động từ ở thể bị động. </a:t>
            </a:r>
            <a:endParaRPr lang="en-US" sz="2000" dirty="0"/>
          </a:p>
          <a:p>
            <a:r>
              <a:rPr lang="en-US" sz="2000" b="1" dirty="0"/>
              <a:t>Question 14: </a:t>
            </a:r>
            <a:r>
              <a:rPr lang="vi-VN" sz="2000" dirty="0"/>
              <a:t>_______ the man in front of the bank had strange actions, I immediately reported it to the police.</a:t>
            </a:r>
            <a:endParaRPr lang="en-US" sz="2000" dirty="0"/>
          </a:p>
          <a:p>
            <a:r>
              <a:rPr lang="vi-VN" sz="2000" b="1" dirty="0"/>
              <a:t>A.</a:t>
            </a:r>
            <a:r>
              <a:rPr lang="vi-VN" sz="2000" dirty="0"/>
              <a:t> Seeing that	</a:t>
            </a:r>
            <a:r>
              <a:rPr lang="vi-VN" sz="2000" b="1" dirty="0"/>
              <a:t>B.</a:t>
            </a:r>
            <a:r>
              <a:rPr lang="vi-VN" sz="2000" dirty="0"/>
              <a:t> Being seen that	</a:t>
            </a:r>
            <a:r>
              <a:rPr lang="vi-VN" sz="2000" b="1" dirty="0"/>
              <a:t>C.</a:t>
            </a:r>
            <a:r>
              <a:rPr lang="vi-VN" sz="2000" dirty="0"/>
              <a:t> Have seen that	</a:t>
            </a:r>
            <a:r>
              <a:rPr lang="vi-VN" sz="2000" b="1" dirty="0"/>
              <a:t>D.</a:t>
            </a:r>
            <a:r>
              <a:rPr lang="vi-VN" sz="2000" dirty="0"/>
              <a:t> To see that</a:t>
            </a:r>
            <a:endParaRPr lang="en-US" sz="2000" dirty="0"/>
          </a:p>
          <a:p>
            <a:endParaRPr lang="vi-VN" sz="2000" b="1" dirty="0" smtClean="0"/>
          </a:p>
          <a:p>
            <a:r>
              <a:rPr lang="vi-VN" sz="2000" dirty="0" smtClean="0"/>
              <a:t>Câu </a:t>
            </a:r>
            <a:r>
              <a:rPr lang="vi-VN" sz="2000" dirty="0"/>
              <a:t>đồng chủ ngữ rút gọn, dùng “Seeing that” là hiện tại phân từ như một mệnh đề rút gọn. </a:t>
            </a:r>
            <a:endParaRPr lang="en-US" sz="2000" dirty="0"/>
          </a:p>
          <a:p>
            <a:r>
              <a:rPr lang="en-US" sz="2000" b="1" dirty="0"/>
              <a:t>Question 15: </a:t>
            </a:r>
            <a:r>
              <a:rPr lang="vi-VN" sz="2000" dirty="0"/>
              <a:t>The sooner you apply for the post, ______ you are accepted.</a:t>
            </a:r>
            <a:endParaRPr lang="en-US" sz="2000" dirty="0"/>
          </a:p>
          <a:p>
            <a:r>
              <a:rPr lang="vi-VN" sz="2000" b="1" dirty="0"/>
              <a:t>A.</a:t>
            </a:r>
            <a:r>
              <a:rPr lang="vi-VN" sz="2000" dirty="0"/>
              <a:t> the most likely	</a:t>
            </a:r>
            <a:r>
              <a:rPr lang="vi-VN" sz="2000" b="1" dirty="0"/>
              <a:t>B.</a:t>
            </a:r>
            <a:r>
              <a:rPr lang="vi-VN" sz="2000" dirty="0"/>
              <a:t> the more likely 	</a:t>
            </a:r>
            <a:r>
              <a:rPr lang="vi-VN" sz="2000" b="1" dirty="0"/>
              <a:t>C.</a:t>
            </a:r>
            <a:r>
              <a:rPr lang="vi-VN" sz="2000" dirty="0"/>
              <a:t> more likely	</a:t>
            </a:r>
            <a:r>
              <a:rPr lang="vi-VN" sz="2000" b="1" dirty="0"/>
              <a:t>D.</a:t>
            </a:r>
            <a:r>
              <a:rPr lang="vi-VN" sz="2000" dirty="0"/>
              <a:t> most likely</a:t>
            </a:r>
            <a:endParaRPr lang="en-US" sz="2000" dirty="0"/>
          </a:p>
          <a:p>
            <a:endParaRPr lang="vi-VN" sz="2000" b="1" dirty="0" smtClean="0"/>
          </a:p>
          <a:p>
            <a:r>
              <a:rPr lang="vi-VN" sz="2000" dirty="0" smtClean="0"/>
              <a:t>Đây </a:t>
            </a:r>
            <a:r>
              <a:rPr lang="vi-VN" sz="2000" dirty="0"/>
              <a:t>là câu so sánh kép đồng tiến, cấu trúc là “the + so sánh hơn, the + so sánh hơn”. Trong số các đáp án thì chỉ có “the more likely” là đúng vì có mạo từ “the” đứng trước cấp so sánh hơn. </a:t>
            </a:r>
            <a:endParaRPr lang="en-US" sz="2000" dirty="0"/>
          </a:p>
          <a:p>
            <a:endParaRPr lang="en-US" sz="2000" dirty="0"/>
          </a:p>
        </p:txBody>
      </p:sp>
      <p:sp>
        <p:nvSpPr>
          <p:cNvPr id="2" name="Oval 1"/>
          <p:cNvSpPr/>
          <p:nvPr/>
        </p:nvSpPr>
        <p:spPr>
          <a:xfrm>
            <a:off x="6629400" y="5334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 name="Oval 2"/>
          <p:cNvSpPr/>
          <p:nvPr/>
        </p:nvSpPr>
        <p:spPr>
          <a:xfrm>
            <a:off x="228600" y="24384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5" name="Oval 4"/>
          <p:cNvSpPr/>
          <p:nvPr/>
        </p:nvSpPr>
        <p:spPr>
          <a:xfrm>
            <a:off x="2971800" y="42672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8778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anim calcmode="lin" valueType="num">
                                      <p:cBhvr additive="base">
                                        <p:cTn id="1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gtEl>
                                        <p:attrNameLst>
                                          <p:attrName>style.visibility</p:attrName>
                                        </p:attrNameLst>
                                      </p:cBhvr>
                                      <p:to>
                                        <p:strVal val="visible"/>
                                      </p:to>
                                    </p:set>
                                    <p:anim calcmode="lin" valueType="num">
                                      <p:cBhvr additive="base">
                                        <p:cTn id="25" dur="500" fill="hold"/>
                                        <p:tgtEl>
                                          <p:spTgt spid="3"/>
                                        </p:tgtEl>
                                        <p:attrNameLst>
                                          <p:attrName>ppt_x</p:attrName>
                                        </p:attrNameLst>
                                      </p:cBhvr>
                                      <p:tavLst>
                                        <p:tav tm="0">
                                          <p:val>
                                            <p:strVal val="#ppt_x"/>
                                          </p:val>
                                        </p:tav>
                                        <p:tav tm="100000">
                                          <p:val>
                                            <p:strVal val="#ppt_x"/>
                                          </p:val>
                                        </p:tav>
                                      </p:tavLst>
                                    </p:anim>
                                    <p:anim calcmode="lin" valueType="num">
                                      <p:cBhvr additive="base">
                                        <p:cTn id="26"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4">
                                            <p:txEl>
                                              <p:pRg st="11" end="11"/>
                                            </p:txEl>
                                          </p:spTgt>
                                        </p:tgtEl>
                                        <p:attrNameLst>
                                          <p:attrName>style.visibility</p:attrName>
                                        </p:attrNameLst>
                                      </p:cBhvr>
                                      <p:to>
                                        <p:strVal val="visible"/>
                                      </p:to>
                                    </p:set>
                                    <p:animEffect transition="in" filter="fade">
                                      <p:cBhvr>
                                        <p:cTn id="31" dur="500"/>
                                        <p:tgtEl>
                                          <p:spTgt spid="4">
                                            <p:txEl>
                                              <p:pRg st="11" end="11"/>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5"/>
                                        </p:tgtEl>
                                        <p:attrNameLst>
                                          <p:attrName>style.visibility</p:attrName>
                                        </p:attrNameLst>
                                      </p:cBhvr>
                                      <p:to>
                                        <p:strVal val="visible"/>
                                      </p:to>
                                    </p:set>
                                    <p:anim calcmode="lin" valueType="num">
                                      <p:cBhvr additive="base">
                                        <p:cTn id="36" dur="500" fill="hold"/>
                                        <p:tgtEl>
                                          <p:spTgt spid="5"/>
                                        </p:tgtEl>
                                        <p:attrNameLst>
                                          <p:attrName>ppt_x</p:attrName>
                                        </p:attrNameLst>
                                      </p:cBhvr>
                                      <p:tavLst>
                                        <p:tav tm="0">
                                          <p:val>
                                            <p:strVal val="#ppt_x"/>
                                          </p:val>
                                        </p:tav>
                                        <p:tav tm="100000">
                                          <p:val>
                                            <p:strVal val="#ppt_x"/>
                                          </p:val>
                                        </p:tav>
                                      </p:tavLst>
                                    </p:anim>
                                    <p:anim calcmode="lin" valueType="num">
                                      <p:cBhvr additive="base">
                                        <p:cTn id="37"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04800" y="304800"/>
            <a:ext cx="8610600" cy="4893647"/>
          </a:xfrm>
          <a:prstGeom prst="rect">
            <a:avLst/>
          </a:prstGeom>
          <a:noFill/>
        </p:spPr>
        <p:txBody>
          <a:bodyPr wrap="square" rtlCol="0">
            <a:spAutoFit/>
          </a:bodyPr>
          <a:lstStyle/>
          <a:p>
            <a:r>
              <a:rPr lang="en-US" sz="2400" b="1" dirty="0"/>
              <a:t>Question 16: </a:t>
            </a:r>
            <a:r>
              <a:rPr lang="vi-VN" sz="2400" dirty="0"/>
              <a:t>Maggie and Peterson are chatting during the break time</a:t>
            </a:r>
            <a:r>
              <a:rPr lang="vi-VN" sz="2400" b="1" dirty="0"/>
              <a:t> </a:t>
            </a:r>
            <a:endParaRPr lang="vi-VN" sz="2400" b="1" dirty="0" smtClean="0"/>
          </a:p>
          <a:p>
            <a:r>
              <a:rPr lang="en-US" sz="2400" dirty="0" smtClean="0"/>
              <a:t>Maggie</a:t>
            </a:r>
            <a:r>
              <a:rPr lang="en-US" sz="2400" dirty="0"/>
              <a:t>: “What do you think about the new physics teacher?”</a:t>
            </a:r>
          </a:p>
          <a:p>
            <a:r>
              <a:rPr lang="en-US" sz="2400" dirty="0"/>
              <a:t>	</a:t>
            </a:r>
            <a:r>
              <a:rPr lang="en-US" sz="2400" dirty="0" smtClean="0"/>
              <a:t>Peterson</a:t>
            </a:r>
            <a:r>
              <a:rPr lang="en-US" sz="2400" dirty="0"/>
              <a:t>: “___________”</a:t>
            </a:r>
          </a:p>
          <a:p>
            <a:r>
              <a:rPr lang="en-US" sz="2400" dirty="0"/>
              <a:t>	</a:t>
            </a:r>
            <a:r>
              <a:rPr lang="en-US" sz="2400" b="1" dirty="0"/>
              <a:t>A.</a:t>
            </a:r>
            <a:r>
              <a:rPr lang="en-US" sz="2400" dirty="0"/>
              <a:t> Mind your own business. 	</a:t>
            </a:r>
            <a:r>
              <a:rPr lang="en-US" sz="2400" b="1" dirty="0"/>
              <a:t>C.</a:t>
            </a:r>
            <a:r>
              <a:rPr lang="en-US" sz="2400" dirty="0"/>
              <a:t> It’s in the classroom.	</a:t>
            </a:r>
          </a:p>
          <a:p>
            <a:r>
              <a:rPr lang="en-US" sz="2400" dirty="0"/>
              <a:t>	</a:t>
            </a:r>
            <a:r>
              <a:rPr lang="en-US" sz="2400" b="1" dirty="0"/>
              <a:t>B.</a:t>
            </a:r>
            <a:r>
              <a:rPr lang="en-US" sz="2400" dirty="0"/>
              <a:t> He’s clever, isn’t he? 	</a:t>
            </a:r>
            <a:r>
              <a:rPr lang="en-US" sz="2400" b="1" dirty="0"/>
              <a:t>D.</a:t>
            </a:r>
            <a:r>
              <a:rPr lang="en-US" sz="2400" dirty="0"/>
              <a:t> Physics is a difficult subject. </a:t>
            </a:r>
          </a:p>
          <a:p>
            <a:endParaRPr lang="vi-VN" sz="2400" b="1" dirty="0" smtClean="0"/>
          </a:p>
          <a:p>
            <a:r>
              <a:rPr lang="vi-VN" sz="2400" dirty="0" smtClean="0"/>
              <a:t>Maggie </a:t>
            </a:r>
            <a:r>
              <a:rPr lang="vi-VN" sz="2400" dirty="0"/>
              <a:t>hỏi ý kiến của Peterson về giáo viên mới, và đáp án “He’s clever, isn't he?” đúng cho câu trả lời phải biểu đạt ý kiến về người giáo viên mới (clever – thông minh). Các phương án còn lại không trả lời cho câu hỏi của Maggie trong đoạn thoại. </a:t>
            </a:r>
            <a:endParaRPr lang="en-US" sz="2400" dirty="0"/>
          </a:p>
          <a:p>
            <a:endParaRPr lang="en-US" sz="2400" dirty="0"/>
          </a:p>
        </p:txBody>
      </p:sp>
      <p:sp>
        <p:nvSpPr>
          <p:cNvPr id="2" name="Oval 1"/>
          <p:cNvSpPr/>
          <p:nvPr/>
        </p:nvSpPr>
        <p:spPr>
          <a:xfrm>
            <a:off x="1219200" y="22098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240310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TotalTime>
  <Words>1696</Words>
  <Application>Microsoft Office PowerPoint</Application>
  <PresentationFormat>On-screen Show (4:3)</PresentationFormat>
  <Paragraphs>413</Paragraphs>
  <Slides>38</Slides>
  <Notes>0</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 Tuan</dc:creator>
  <cp:lastModifiedBy>Mr Tuan</cp:lastModifiedBy>
  <cp:revision>7</cp:revision>
  <dcterms:created xsi:type="dcterms:W3CDTF">2022-05-08T11:40:18Z</dcterms:created>
  <dcterms:modified xsi:type="dcterms:W3CDTF">2022-05-08T13:50:39Z</dcterms:modified>
</cp:coreProperties>
</file>