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handoutMasterIdLst>
    <p:handoutMasterId r:id="rId25"/>
  </p:handoutMasterIdLst>
  <p:sldIdLst>
    <p:sldId id="256" r:id="rId4"/>
    <p:sldId id="257" r:id="rId5"/>
    <p:sldId id="264" r:id="rId6"/>
    <p:sldId id="258" r:id="rId7"/>
    <p:sldId id="280" r:id="rId8"/>
    <p:sldId id="295" r:id="rId9"/>
    <p:sldId id="281" r:id="rId10"/>
    <p:sldId id="282" r:id="rId11"/>
    <p:sldId id="301" r:id="rId12"/>
    <p:sldId id="285" r:id="rId13"/>
    <p:sldId id="311" r:id="rId14"/>
    <p:sldId id="305" r:id="rId15"/>
    <p:sldId id="313" r:id="rId16"/>
    <p:sldId id="312" r:id="rId17"/>
    <p:sldId id="308" r:id="rId18"/>
    <p:sldId id="309" r:id="rId19"/>
    <p:sldId id="315" r:id="rId20"/>
    <p:sldId id="314" r:id="rId21"/>
    <p:sldId id="306"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CC"/>
    <a:srgbClr val="FFCCFF"/>
    <a:srgbClr val="FFFFFF"/>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B1CA57-EF50-4B34-AD67-B1CF2193736A}" type="datetimeFigureOut">
              <a:rPr lang="en-US" smtClean="0"/>
              <a:t>08-Feb-23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E77790-E0B4-473C-84F7-9BB971AB728A}" type="slidenum">
              <a:rPr lang="en-US" smtClean="0"/>
              <a:t>‹#›</a:t>
            </a:fld>
            <a:endParaRPr lang="en-US"/>
          </a:p>
        </p:txBody>
      </p:sp>
    </p:spTree>
    <p:extLst>
      <p:ext uri="{BB962C8B-B14F-4D97-AF65-F5344CB8AC3E}">
        <p14:creationId xmlns:p14="http://schemas.microsoft.com/office/powerpoint/2010/main" val="49117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9864B-AE44-4CFF-A342-6CE242E77BB6}" type="datetimeFigureOut">
              <a:rPr lang="en-US" smtClean="0"/>
              <a:t>08-Feb-23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0AB5D-A78D-4A7B-88F8-4D0640FCB73F}" type="slidenum">
              <a:rPr lang="en-US" smtClean="0"/>
              <a:t>‹#›</a:t>
            </a:fld>
            <a:endParaRPr lang="en-US"/>
          </a:p>
        </p:txBody>
      </p:sp>
    </p:spTree>
    <p:extLst>
      <p:ext uri="{BB962C8B-B14F-4D97-AF65-F5344CB8AC3E}">
        <p14:creationId xmlns:p14="http://schemas.microsoft.com/office/powerpoint/2010/main" val="35354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CE2E09-86DE-47D5-A3D9-D1AF1CF319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464488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2DCED4-6884-4DED-AA36-9F95F21F7F1F}" type="datetimeFigureOut">
              <a:rPr lang="en-US" smtClean="0"/>
              <a:t>08-Feb-23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427014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DCED4-6884-4DED-AA36-9F95F21F7F1F}" type="datetimeFigureOut">
              <a:rPr lang="en-US" smtClean="0"/>
              <a:t>08-Feb-23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393696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DCED4-6884-4DED-AA36-9F95F21F7F1F}" type="datetimeFigureOut">
              <a:rPr lang="en-US" smtClean="0"/>
              <a:t>08-Feb-23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69774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68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6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30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0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6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29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17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61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DCED4-6884-4DED-AA36-9F95F21F7F1F}" type="datetimeFigureOut">
              <a:rPr lang="en-US" smtClean="0"/>
              <a:t>08-Feb-23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385782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61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028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63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9456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702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8631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110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6"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6"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115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8491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553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2DCED4-6884-4DED-AA36-9F95F21F7F1F}" type="datetimeFigureOut">
              <a:rPr lang="en-US" smtClean="0"/>
              <a:t>08-Feb-23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675209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0958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0012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100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8"/>
            <a:ext cx="2628900" cy="581183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6" y="365128"/>
            <a:ext cx="7734300"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130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93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2DCED4-6884-4DED-AA36-9F95F21F7F1F}" type="datetimeFigureOut">
              <a:rPr lang="en-US" smtClean="0"/>
              <a:t>08-Feb-23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127690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2DCED4-6884-4DED-AA36-9F95F21F7F1F}" type="datetimeFigureOut">
              <a:rPr lang="en-US" smtClean="0"/>
              <a:t>08-Feb-23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61156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2DCED4-6884-4DED-AA36-9F95F21F7F1F}" type="datetimeFigureOut">
              <a:rPr lang="en-US" smtClean="0"/>
              <a:t>08-Feb-23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3187114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DCED4-6884-4DED-AA36-9F95F21F7F1F}" type="datetimeFigureOut">
              <a:rPr lang="en-US" smtClean="0"/>
              <a:t>08-Feb-23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192924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2DCED4-6884-4DED-AA36-9F95F21F7F1F}" type="datetimeFigureOut">
              <a:rPr lang="en-US" smtClean="0"/>
              <a:t>08-Feb-23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2807554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2DCED4-6884-4DED-AA36-9F95F21F7F1F}" type="datetimeFigureOut">
              <a:rPr lang="en-US" smtClean="0"/>
              <a:t>08-Feb-23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B3AC9-D0C9-4E9C-8EDC-C0DDEEDFE8F7}" type="slidenum">
              <a:rPr lang="en-US" smtClean="0"/>
              <a:t>‹#›</a:t>
            </a:fld>
            <a:endParaRPr lang="en-US"/>
          </a:p>
        </p:txBody>
      </p:sp>
    </p:spTree>
    <p:extLst>
      <p:ext uri="{BB962C8B-B14F-4D97-AF65-F5344CB8AC3E}">
        <p14:creationId xmlns:p14="http://schemas.microsoft.com/office/powerpoint/2010/main" val="3104600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DCED4-6884-4DED-AA36-9F95F21F7F1F}" type="datetimeFigureOut">
              <a:rPr lang="en-US" smtClean="0"/>
              <a:t>08-Feb-23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B3AC9-D0C9-4E9C-8EDC-C0DDEEDFE8F7}" type="slidenum">
              <a:rPr lang="en-US" smtClean="0"/>
              <a:t>‹#›</a:t>
            </a:fld>
            <a:endParaRPr lang="en-US"/>
          </a:p>
        </p:txBody>
      </p:sp>
    </p:spTree>
    <p:extLst>
      <p:ext uri="{BB962C8B-B14F-4D97-AF65-F5344CB8AC3E}">
        <p14:creationId xmlns:p14="http://schemas.microsoft.com/office/powerpoint/2010/main" val="3615818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D998770-F393-4B4F-B3D4-7B26E33AA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69F733F-C1F6-44B3-B2C6-83F1FE04E7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34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67985B-E93F-487A-8FB9-375A44316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08-Feb-23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6402685-4EDA-43C1-A9E3-FD2333AAE7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31230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5" name="Rectangle 4"/>
          <p:cNvSpPr/>
          <p:nvPr/>
        </p:nvSpPr>
        <p:spPr>
          <a:xfrm>
            <a:off x="122830" y="2140382"/>
            <a:ext cx="12191999" cy="3352649"/>
          </a:xfrm>
          <a:prstGeom prst="rect">
            <a:avLst/>
          </a:prstGeom>
          <a:noFill/>
        </p:spPr>
        <p:txBody>
          <a:bodyPr wrap="square" lIns="91440" tIns="45720" rIns="91440" bIns="45720">
            <a:spAutoFit/>
          </a:bodyPr>
          <a:lstStyle/>
          <a:p>
            <a:pPr algn="ctr">
              <a:lnSpc>
                <a:spcPct val="107000"/>
              </a:lnSpc>
              <a:spcAft>
                <a:spcPts val="0"/>
              </a:spcAft>
            </a:pPr>
            <a:r>
              <a:rPr lang="en-US" sz="6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CƯỚC CHÚ, </a:t>
            </a:r>
            <a:endParaRPr lang="en-US" sz="6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6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TÀI </a:t>
            </a:r>
            <a:r>
              <a:rPr lang="en-US" sz="6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LIỆU THAM KHẢO, </a:t>
            </a:r>
            <a:endParaRPr lang="en-US" sz="6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6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en-US" sz="6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HÁN VIỆT</a:t>
            </a:r>
            <a:endParaRPr lang="en-US" sz="6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348212" y="1001890"/>
            <a:ext cx="5346656" cy="2031325"/>
          </a:xfrm>
          <a:prstGeom prst="rect">
            <a:avLst/>
          </a:prstGeom>
          <a:noFill/>
        </p:spPr>
        <p:txBody>
          <a:bodyPr wrap="none" lIns="91440" tIns="45720" rIns="91440" bIns="45720">
            <a:spAutoFit/>
          </a:bodyPr>
          <a:lstStyle/>
          <a:p>
            <a:pPr lvl="0" algn="ctr">
              <a:lnSpc>
                <a:spcPct val="150000"/>
              </a:lnSpc>
            </a:pPr>
            <a:r>
              <a:rPr lang="en-US" sz="4000" b="1"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ÔN TẬP </a:t>
            </a:r>
            <a:r>
              <a:rPr lang="en-US" sz="4000" b="1" smtClean="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TIẾNG VIỆT:</a:t>
            </a:r>
            <a:endParaRPr lang="en-US" sz="40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a:p>
            <a:pPr algn="ctr"/>
            <a:endParaRPr lang="en-US" sz="66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127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5"/>
                                        </p:tgtEl>
                                        <p:attrNameLst>
                                          <p:attrName>ppt_w</p:attrName>
                                        </p:attrNameLst>
                                      </p:cBhvr>
                                      <p:tavLst>
                                        <p:tav tm="0">
                                          <p:val>
                                            <p:strVal val="ppt_w"/>
                                          </p:val>
                                        </p:tav>
                                        <p:tav tm="100000">
                                          <p:val>
                                            <p:fltVal val="0"/>
                                          </p:val>
                                        </p:tav>
                                      </p:tavLst>
                                    </p:anim>
                                    <p:anim calcmode="lin" valueType="num">
                                      <p:cBhvr>
                                        <p:cTn id="13" dur="1000"/>
                                        <p:tgtEl>
                                          <p:spTgt spid="5"/>
                                        </p:tgtEl>
                                        <p:attrNameLst>
                                          <p:attrName>ppt_h</p:attrName>
                                        </p:attrNameLst>
                                      </p:cBhvr>
                                      <p:tavLst>
                                        <p:tav tm="0">
                                          <p:val>
                                            <p:strVal val="ppt_h"/>
                                          </p:val>
                                        </p:tav>
                                        <p:tav tm="100000">
                                          <p:val>
                                            <p:fltVal val="0"/>
                                          </p:val>
                                        </p:tav>
                                      </p:tavLst>
                                    </p:anim>
                                    <p:anim calcmode="lin" valueType="num">
                                      <p:cBhvr>
                                        <p:cTn id="14" dur="1000"/>
                                        <p:tgtEl>
                                          <p:spTgt spid="5"/>
                                        </p:tgtEl>
                                        <p:attrNameLst>
                                          <p:attrName>style.rotation</p:attrName>
                                        </p:attrNameLst>
                                      </p:cBhvr>
                                      <p:tavLst>
                                        <p:tav tm="0">
                                          <p:val>
                                            <p:fltVal val="0"/>
                                          </p:val>
                                        </p:tav>
                                        <p:tav tm="100000">
                                          <p:val>
                                            <p:fltVal val="90"/>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 calcmode="lin" valueType="num">
                                      <p:cBhvr>
                                        <p:cTn id="20" dur="1000"/>
                                        <p:tgtEl>
                                          <p:spTgt spid="3"/>
                                        </p:tgtEl>
                                        <p:attrNameLst>
                                          <p:attrName>style.rotation</p:attrName>
                                        </p:attrNameLst>
                                      </p:cBhvr>
                                      <p:tavLst>
                                        <p:tav tm="0">
                                          <p:val>
                                            <p:fltVal val="0"/>
                                          </p:val>
                                        </p:tav>
                                        <p:tav tm="100000">
                                          <p:val>
                                            <p:fltVal val="90"/>
                                          </p:val>
                                        </p:tav>
                                      </p:tavLst>
                                    </p:anim>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730" y="273053"/>
            <a:ext cx="8254623" cy="523220"/>
          </a:xfrm>
          <a:prstGeom prst="rect">
            <a:avLst/>
          </a:prstGeom>
        </p:spPr>
        <p:txBody>
          <a:bodyPr wrap="square">
            <a:spAutoFit/>
          </a:bodyPr>
          <a:lstStyle/>
          <a:p>
            <a:pPr algn="just">
              <a:spcAft>
                <a:spcPts val="0"/>
              </a:spcAft>
            </a:pPr>
            <a:r>
              <a:rPr lang="pt-BR" sz="2800" b="1">
                <a:solidFill>
                  <a:srgbClr val="FF0000"/>
                </a:solidFill>
                <a:latin typeface="Times New Roman" panose="02020603050405020304" pitchFamily="18" charset="0"/>
                <a:ea typeface="MS Mincho"/>
              </a:rPr>
              <a:t>Bài tập 3.</a:t>
            </a:r>
            <a:r>
              <a:rPr lang="en-US" sz="2800" b="1">
                <a:solidFill>
                  <a:srgbClr val="FF0000"/>
                </a:solidFill>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Quan sát văn bản và trả lời câu hỏi</a:t>
            </a:r>
            <a:endParaRPr lang="en-US" sz="240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a:stretch>
            <a:fillRect/>
          </a:stretch>
        </p:blipFill>
        <p:spPr>
          <a:xfrm>
            <a:off x="696037" y="796272"/>
            <a:ext cx="5500047" cy="6061727"/>
          </a:xfrm>
          <a:prstGeom prst="rect">
            <a:avLst/>
          </a:prstGeom>
        </p:spPr>
      </p:pic>
      <p:pic>
        <p:nvPicPr>
          <p:cNvPr id="4" name="Picture 3"/>
          <p:cNvPicPr/>
          <p:nvPr/>
        </p:nvPicPr>
        <p:blipFill>
          <a:blip r:embed="rId3"/>
          <a:stretch>
            <a:fillRect/>
          </a:stretch>
        </p:blipFill>
        <p:spPr>
          <a:xfrm>
            <a:off x="6578221" y="796272"/>
            <a:ext cx="5131558" cy="6061726"/>
          </a:xfrm>
          <a:prstGeom prst="rect">
            <a:avLst/>
          </a:prstGeom>
        </p:spPr>
      </p:pic>
    </p:spTree>
    <p:extLst>
      <p:ext uri="{BB962C8B-B14F-4D97-AF65-F5344CB8AC3E}">
        <p14:creationId xmlns:p14="http://schemas.microsoft.com/office/powerpoint/2010/main" val="45021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825087" y="0"/>
            <a:ext cx="6141491" cy="6857999"/>
          </a:xfrm>
          <a:prstGeom prst="rect">
            <a:avLst/>
          </a:prstGeom>
        </p:spPr>
      </p:pic>
    </p:spTree>
    <p:extLst>
      <p:ext uri="{BB962C8B-B14F-4D97-AF65-F5344CB8AC3E}">
        <p14:creationId xmlns:p14="http://schemas.microsoft.com/office/powerpoint/2010/main" val="22861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1821" y="1733365"/>
            <a:ext cx="10112992" cy="3254865"/>
          </a:xfrm>
          <a:prstGeom prst="rect">
            <a:avLst/>
          </a:prstGeom>
        </p:spPr>
        <p:txBody>
          <a:bodyPr wrap="square">
            <a:spAutoFit/>
          </a:bodyPr>
          <a:lstStyle/>
          <a:p>
            <a:pPr algn="just">
              <a:lnSpc>
                <a:spcPct val="150000"/>
              </a:lnSpc>
              <a:spcAft>
                <a:spcPts val="0"/>
              </a:spcAft>
            </a:pPr>
            <a:r>
              <a:rPr lang="en-US" sz="2800">
                <a:latin typeface="Times New Roman" panose="02020603050405020304" pitchFamily="18" charset="0"/>
                <a:ea typeface="Times New Roman" panose="02020603050405020304" pitchFamily="18" charset="0"/>
              </a:rPr>
              <a:t>a.</a:t>
            </a:r>
            <a:r>
              <a:rPr lang="en-US" sz="2800" b="1">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Các cước chú (“tam bản”, “chài”) và tài liệu tham khảo trong văn bản có mục đích gì?</a:t>
            </a:r>
            <a:endParaRPr lang="en-US" sz="24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Em thấy có cần chú thích thêm những từ ngữ, kí hiệu nào khác trong văn bản không?</a:t>
            </a:r>
            <a:endParaRPr lang="en-US" sz="2400">
              <a:latin typeface="Times New Roman" panose="02020603050405020304" pitchFamily="18" charset="0"/>
              <a:ea typeface="Times New Roman" panose="02020603050405020304" pitchFamily="18" charset="0"/>
            </a:endParaRPr>
          </a:p>
          <a:p>
            <a:pPr algn="r" fontAlgn="base">
              <a:lnSpc>
                <a:spcPct val="150000"/>
              </a:lnSpc>
              <a:spcAft>
                <a:spcPts val="1000"/>
              </a:spcAft>
            </a:pPr>
            <a:r>
              <a:rPr lang="en-US" sz="2800" i="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Tố Hữu, Từ ấy)</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820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838" y="1519620"/>
            <a:ext cx="10781731" cy="4539191"/>
          </a:xfrm>
          <a:prstGeom prst="rect">
            <a:avLst/>
          </a:prstGeom>
        </p:spPr>
        <p:txBody>
          <a:bodyPr wrap="square">
            <a:spAutoFit/>
          </a:bodyPr>
          <a:lstStyle/>
          <a:p>
            <a:pPr algn="just">
              <a:lnSpc>
                <a:spcPct val="150000"/>
              </a:lnSpc>
              <a:spcAft>
                <a:spcPts val="0"/>
              </a:spcAft>
            </a:pPr>
            <a:r>
              <a:rPr lang="en-US" sz="2800" smtClean="0">
                <a:latin typeface="Times New Roman" panose="02020603050405020304" pitchFamily="18" charset="0"/>
                <a:ea typeface="Times New Roman" panose="02020603050405020304" pitchFamily="18" charset="0"/>
              </a:rPr>
              <a:t>a</a:t>
            </a:r>
            <a:r>
              <a:rPr lang="en-US" sz="2800">
                <a:latin typeface="Times New Roman" panose="02020603050405020304" pitchFamily="18" charset="0"/>
                <a:ea typeface="Times New Roman" panose="02020603050405020304" pitchFamily="18" charset="0"/>
              </a:rPr>
              <a:t>. Các cước chú (“tam bản”, “chài”) trong văn bản có mục đích giải thích cho từ ngữ trong văn bản có thể chưa rõ cho người đọc. Tài liệu tham khảo có mục đích khẳng định các nội dung trong văn bản được tác giả nghiên cứu, tìm hiểu cặn kẽ, đồng thời giúp độc giả có thể tìm đọc các tài liệu đó để mở rộng thêm kiến thức.</a:t>
            </a:r>
            <a:endParaRPr lang="en-US" sz="24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Không cần có thêm chú thích cho những từ ngữ, kí hiệu khác trong văn bản. Vì các từ ngữ trong văn bản đều là từ phổ thông, rõ nghĩa.</a:t>
            </a:r>
            <a:endParaRPr lang="en-US" sz="24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656098" y="519724"/>
            <a:ext cx="2579552" cy="523220"/>
          </a:xfrm>
          <a:prstGeom prst="rect">
            <a:avLst/>
          </a:prstGeom>
        </p:spPr>
        <p:txBody>
          <a:bodyPr wrap="none">
            <a:spAutoFit/>
          </a:bodyPr>
          <a:lstStyle/>
          <a:p>
            <a:pPr lvl="0" algn="just"/>
            <a:r>
              <a:rPr lang="pt-BR" sz="2800" b="1">
                <a:solidFill>
                  <a:srgbClr val="FF0000"/>
                </a:solidFill>
                <a:latin typeface="Times New Roman" panose="02020603050405020304" pitchFamily="18" charset="0"/>
                <a:ea typeface="MS Mincho"/>
              </a:rPr>
              <a:t>Gợi ý bài tập 3:</a:t>
            </a:r>
            <a:endParaRPr lang="en-US" sz="240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99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502" y="122929"/>
            <a:ext cx="3330054" cy="553357"/>
          </a:xfrm>
          <a:prstGeom prst="rect">
            <a:avLst/>
          </a:prstGeom>
        </p:spPr>
        <p:txBody>
          <a:bodyPr wrap="square">
            <a:spAutoFit/>
          </a:bodyPr>
          <a:lstStyle/>
          <a:p>
            <a:pPr algn="just">
              <a:lnSpc>
                <a:spcPct val="107000"/>
              </a:lnSpc>
              <a:spcAft>
                <a:spcPts val="0"/>
              </a:spcAft>
              <a:tabLst>
                <a:tab pos="2110105" algn="l"/>
              </a:tabLs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TỪ HÁN VIỆT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00502" y="733246"/>
            <a:ext cx="10972799" cy="6124754"/>
          </a:xfrm>
          <a:prstGeom prst="rect">
            <a:avLst/>
          </a:prstGeom>
        </p:spPr>
        <p:txBody>
          <a:bodyPr wrap="square">
            <a:spAutoFit/>
          </a:bodyPr>
          <a:lstStyle/>
          <a:p>
            <a:pPr algn="just">
              <a:spcAft>
                <a:spcPts val="0"/>
              </a:spcAft>
              <a:tabLst>
                <a:tab pos="2110105" algn="l"/>
              </a:tabLst>
            </a:pPr>
            <a:r>
              <a:rPr lang="pt-BR" sz="2800" b="1">
                <a:solidFill>
                  <a:srgbClr val="FF0000"/>
                </a:solidFill>
                <a:latin typeface="Times New Roman" panose="02020603050405020304" pitchFamily="18" charset="0"/>
                <a:ea typeface="MS Mincho"/>
                <a:cs typeface="Times New Roman" panose="02020603050405020304" pitchFamily="18" charset="0"/>
              </a:rPr>
              <a:t>Bài tập 1: </a:t>
            </a:r>
            <a:r>
              <a:rPr lang="pt-BR" sz="2800" b="1">
                <a:latin typeface="Times New Roman" panose="02020603050405020304" pitchFamily="18" charset="0"/>
                <a:ea typeface="MS Mincho"/>
                <a:cs typeface="Times New Roman" panose="02020603050405020304" pitchFamily="18" charset="0"/>
              </a:rPr>
              <a:t>Xác định nghĩa của các tiếng được in nghiêng trong các từ Hán Việt dưới đây.</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Mẫu: </a:t>
            </a:r>
            <a:r>
              <a:rPr lang="en-US" sz="2800" i="1">
                <a:latin typeface="Times New Roman" panose="02020603050405020304" pitchFamily="18" charset="0"/>
                <a:ea typeface="Calibri" panose="020F0502020204030204" pitchFamily="34" charset="0"/>
                <a:cs typeface="Times New Roman" panose="02020603050405020304" pitchFamily="18" charset="0"/>
              </a:rPr>
              <a:t>trường</a:t>
            </a:r>
            <a:r>
              <a:rPr lang="en-US" sz="2800">
                <a:latin typeface="Times New Roman" panose="02020603050405020304" pitchFamily="18" charset="0"/>
                <a:ea typeface="Calibri" panose="020F0502020204030204" pitchFamily="34" charset="0"/>
                <a:cs typeface="Times New Roman" panose="02020603050405020304" pitchFamily="18" charset="0"/>
              </a:rPr>
              <a:t> kì, </a:t>
            </a:r>
            <a:r>
              <a:rPr lang="en-US" sz="2800" i="1">
                <a:latin typeface="Times New Roman" panose="02020603050405020304" pitchFamily="18" charset="0"/>
                <a:ea typeface="Calibri" panose="020F0502020204030204" pitchFamily="34" charset="0"/>
                <a:cs typeface="Times New Roman" panose="02020603050405020304" pitchFamily="18" charset="0"/>
              </a:rPr>
              <a:t>trường</a:t>
            </a:r>
            <a:r>
              <a:rPr lang="en-US" sz="2800">
                <a:latin typeface="Times New Roman" panose="02020603050405020304" pitchFamily="18" charset="0"/>
                <a:ea typeface="Calibri" panose="020F0502020204030204" pitchFamily="34" charset="0"/>
                <a:cs typeface="Times New Roman" panose="02020603050405020304" pitchFamily="18" charset="0"/>
              </a:rPr>
              <a:t> sinh, </a:t>
            </a:r>
            <a:r>
              <a:rPr lang="en-US" sz="2800" i="1">
                <a:latin typeface="Times New Roman" panose="02020603050405020304" pitchFamily="18" charset="0"/>
                <a:ea typeface="Calibri" panose="020F0502020204030204" pitchFamily="34" charset="0"/>
                <a:cs typeface="Times New Roman" panose="02020603050405020304" pitchFamily="18" charset="0"/>
              </a:rPr>
              <a:t>trường</a:t>
            </a:r>
            <a:r>
              <a:rPr lang="en-US" sz="2800">
                <a:latin typeface="Times New Roman" panose="02020603050405020304" pitchFamily="18" charset="0"/>
                <a:ea typeface="Calibri" panose="020F0502020204030204" pitchFamily="34" charset="0"/>
                <a:cs typeface="Times New Roman" panose="02020603050405020304" pitchFamily="18" charset="0"/>
              </a:rPr>
              <a:t> kiếm, </a:t>
            </a:r>
            <a:r>
              <a:rPr lang="en-US" sz="2800" i="1">
                <a:latin typeface="Times New Roman" panose="02020603050405020304" pitchFamily="18" charset="0"/>
                <a:ea typeface="Calibri" panose="020F0502020204030204" pitchFamily="34" charset="0"/>
                <a:cs typeface="Times New Roman" panose="02020603050405020304" pitchFamily="18" charset="0"/>
              </a:rPr>
              <a:t>trường</a:t>
            </a:r>
            <a:r>
              <a:rPr lang="en-US" sz="2800">
                <a:latin typeface="Times New Roman" panose="02020603050405020304" pitchFamily="18" charset="0"/>
                <a:ea typeface="Calibri" panose="020F0502020204030204" pitchFamily="34" charset="0"/>
                <a:cs typeface="Times New Roman" panose="02020603050405020304" pitchFamily="18" charset="0"/>
              </a:rPr>
              <a:t> thành</a:t>
            </a:r>
          </a:p>
          <a:p>
            <a:pPr algn="just">
              <a:spcAft>
                <a:spcPts val="0"/>
              </a:spcAft>
              <a:tabLst>
                <a:tab pos="2110105" algn="l"/>
              </a:tabLst>
            </a:pPr>
            <a:r>
              <a:rPr lang="en-US" sz="2800" i="1">
                <a:latin typeface="Times New Roman" panose="02020603050405020304" pitchFamily="18" charset="0"/>
                <a:ea typeface="Calibri" panose="020F0502020204030204" pitchFamily="34" charset="0"/>
                <a:cs typeface="Times New Roman" panose="02020603050405020304" pitchFamily="18" charset="0"/>
              </a:rPr>
              <a:t>trường</a:t>
            </a:r>
            <a:r>
              <a:rPr lang="en-US" sz="2800">
                <a:latin typeface="Times New Roman" panose="02020603050405020304" pitchFamily="18" charset="0"/>
                <a:ea typeface="Calibri" panose="020F0502020204030204" pitchFamily="34" charset="0"/>
                <a:cs typeface="Times New Roman" panose="02020603050405020304" pitchFamily="18" charset="0"/>
              </a:rPr>
              <a:t> là dài.</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1. </a:t>
            </a:r>
            <a:r>
              <a:rPr lang="en-US" sz="2800" i="1">
                <a:latin typeface="Times New Roman" panose="02020603050405020304" pitchFamily="18" charset="0"/>
                <a:ea typeface="Calibri" panose="020F0502020204030204" pitchFamily="34" charset="0"/>
                <a:cs typeface="Times New Roman" panose="02020603050405020304" pitchFamily="18" charset="0"/>
              </a:rPr>
              <a:t>tiên</a:t>
            </a:r>
            <a:r>
              <a:rPr lang="en-US" sz="2800">
                <a:latin typeface="Times New Roman" panose="02020603050405020304" pitchFamily="18" charset="0"/>
                <a:ea typeface="Calibri" panose="020F0502020204030204" pitchFamily="34" charset="0"/>
                <a:cs typeface="Times New Roman" panose="02020603050405020304" pitchFamily="18" charset="0"/>
              </a:rPr>
              <a:t> đoán, </a:t>
            </a:r>
            <a:r>
              <a:rPr lang="en-US" sz="2800" i="1">
                <a:latin typeface="Times New Roman" panose="02020603050405020304" pitchFamily="18" charset="0"/>
                <a:ea typeface="Calibri" panose="020F0502020204030204" pitchFamily="34" charset="0"/>
                <a:cs typeface="Times New Roman" panose="02020603050405020304" pitchFamily="18" charset="0"/>
              </a:rPr>
              <a:t>tiên</a:t>
            </a:r>
            <a:r>
              <a:rPr lang="en-US" sz="2800">
                <a:latin typeface="Times New Roman" panose="02020603050405020304" pitchFamily="18" charset="0"/>
                <a:ea typeface="Calibri" panose="020F0502020204030204" pitchFamily="34" charset="0"/>
                <a:cs typeface="Times New Roman" panose="02020603050405020304" pitchFamily="18" charset="0"/>
              </a:rPr>
              <a:t> lượng, </a:t>
            </a:r>
            <a:r>
              <a:rPr lang="en-US" sz="2800" i="1">
                <a:latin typeface="Times New Roman" panose="02020603050405020304" pitchFamily="18" charset="0"/>
                <a:ea typeface="Calibri" panose="020F0502020204030204" pitchFamily="34" charset="0"/>
                <a:cs typeface="Times New Roman" panose="02020603050405020304" pitchFamily="18" charset="0"/>
              </a:rPr>
              <a:t>tiên</a:t>
            </a:r>
            <a:r>
              <a:rPr lang="en-US" sz="2800">
                <a:latin typeface="Times New Roman" panose="02020603050405020304" pitchFamily="18" charset="0"/>
                <a:ea typeface="Calibri" panose="020F0502020204030204" pitchFamily="34" charset="0"/>
                <a:cs typeface="Times New Roman" panose="02020603050405020304" pitchFamily="18" charset="0"/>
              </a:rPr>
              <a:t> phong</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2. </a:t>
            </a:r>
            <a:r>
              <a:rPr lang="en-US" sz="2800" i="1">
                <a:latin typeface="Times New Roman" panose="02020603050405020304" pitchFamily="18" charset="0"/>
                <a:ea typeface="Calibri" panose="020F0502020204030204" pitchFamily="34" charset="0"/>
                <a:cs typeface="Times New Roman" panose="02020603050405020304" pitchFamily="18" charset="0"/>
              </a:rPr>
              <a:t>hiếu</a:t>
            </a:r>
            <a:r>
              <a:rPr lang="en-US" sz="2800">
                <a:latin typeface="Times New Roman" panose="02020603050405020304" pitchFamily="18" charset="0"/>
                <a:ea typeface="Calibri" panose="020F0502020204030204" pitchFamily="34" charset="0"/>
                <a:cs typeface="Times New Roman" panose="02020603050405020304" pitchFamily="18" charset="0"/>
              </a:rPr>
              <a:t> thắng, </a:t>
            </a:r>
            <a:r>
              <a:rPr lang="en-US" sz="2800" i="1">
                <a:latin typeface="Times New Roman" panose="02020603050405020304" pitchFamily="18" charset="0"/>
                <a:ea typeface="Calibri" panose="020F0502020204030204" pitchFamily="34" charset="0"/>
                <a:cs typeface="Times New Roman" panose="02020603050405020304" pitchFamily="18" charset="0"/>
              </a:rPr>
              <a:t>hiếu</a:t>
            </a:r>
            <a:r>
              <a:rPr lang="en-US" sz="2800">
                <a:latin typeface="Times New Roman" panose="02020603050405020304" pitchFamily="18" charset="0"/>
                <a:ea typeface="Calibri" panose="020F0502020204030204" pitchFamily="34" charset="0"/>
                <a:cs typeface="Times New Roman" panose="02020603050405020304" pitchFamily="18" charset="0"/>
              </a:rPr>
              <a:t> chiến, </a:t>
            </a:r>
            <a:r>
              <a:rPr lang="en-US" sz="2800" i="1">
                <a:latin typeface="Times New Roman" panose="02020603050405020304" pitchFamily="18" charset="0"/>
                <a:ea typeface="Calibri" panose="020F0502020204030204" pitchFamily="34" charset="0"/>
                <a:cs typeface="Times New Roman" panose="02020603050405020304" pitchFamily="18" charset="0"/>
              </a:rPr>
              <a:t>hiếu</a:t>
            </a:r>
            <a:r>
              <a:rPr lang="en-US" sz="2800">
                <a:latin typeface="Times New Roman" panose="02020603050405020304" pitchFamily="18" charset="0"/>
                <a:ea typeface="Calibri" panose="020F0502020204030204" pitchFamily="34" charset="0"/>
                <a:cs typeface="Times New Roman" panose="02020603050405020304" pitchFamily="18" charset="0"/>
              </a:rPr>
              <a:t> kì, </a:t>
            </a:r>
            <a:r>
              <a:rPr lang="en-US" sz="2800" i="1">
                <a:latin typeface="Times New Roman" panose="02020603050405020304" pitchFamily="18" charset="0"/>
                <a:ea typeface="Calibri" panose="020F0502020204030204" pitchFamily="34" charset="0"/>
                <a:cs typeface="Times New Roman" panose="02020603050405020304" pitchFamily="18" charset="0"/>
              </a:rPr>
              <a:t>hiếu</a:t>
            </a:r>
            <a:r>
              <a:rPr lang="en-US" sz="2800">
                <a:latin typeface="Times New Roman" panose="02020603050405020304" pitchFamily="18" charset="0"/>
                <a:ea typeface="Calibri" panose="020F0502020204030204" pitchFamily="34" charset="0"/>
                <a:cs typeface="Times New Roman" panose="02020603050405020304" pitchFamily="18" charset="0"/>
              </a:rPr>
              <a:t> học</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3. </a:t>
            </a:r>
            <a:r>
              <a:rPr lang="en-US" sz="2800" i="1">
                <a:latin typeface="Times New Roman" panose="02020603050405020304" pitchFamily="18" charset="0"/>
                <a:ea typeface="Calibri" panose="020F0502020204030204" pitchFamily="34" charset="0"/>
                <a:cs typeface="Times New Roman" panose="02020603050405020304" pitchFamily="18" charset="0"/>
              </a:rPr>
              <a:t>hậu</a:t>
            </a:r>
            <a:r>
              <a:rPr lang="en-US" sz="2800">
                <a:latin typeface="Times New Roman" panose="02020603050405020304" pitchFamily="18" charset="0"/>
                <a:ea typeface="Calibri" panose="020F0502020204030204" pitchFamily="34" charset="0"/>
                <a:cs typeface="Times New Roman" panose="02020603050405020304" pitchFamily="18" charset="0"/>
              </a:rPr>
              <a:t> kì, </a:t>
            </a:r>
            <a:r>
              <a:rPr lang="en-US" sz="2800" i="1">
                <a:latin typeface="Times New Roman" panose="02020603050405020304" pitchFamily="18" charset="0"/>
                <a:ea typeface="Calibri" panose="020F0502020204030204" pitchFamily="34" charset="0"/>
                <a:cs typeface="Times New Roman" panose="02020603050405020304" pitchFamily="18" charset="0"/>
              </a:rPr>
              <a:t>hậu</a:t>
            </a:r>
            <a:r>
              <a:rPr lang="en-US" sz="2800">
                <a:latin typeface="Times New Roman" panose="02020603050405020304" pitchFamily="18" charset="0"/>
                <a:ea typeface="Calibri" panose="020F0502020204030204" pitchFamily="34" charset="0"/>
                <a:cs typeface="Times New Roman" panose="02020603050405020304" pitchFamily="18" charset="0"/>
              </a:rPr>
              <a:t> chiến, </a:t>
            </a:r>
            <a:r>
              <a:rPr lang="en-US" sz="2800" i="1">
                <a:latin typeface="Times New Roman" panose="02020603050405020304" pitchFamily="18" charset="0"/>
                <a:ea typeface="Calibri" panose="020F0502020204030204" pitchFamily="34" charset="0"/>
                <a:cs typeface="Times New Roman" panose="02020603050405020304" pitchFamily="18" charset="0"/>
              </a:rPr>
              <a:t>hậu</a:t>
            </a:r>
            <a:r>
              <a:rPr lang="en-US" sz="2800">
                <a:latin typeface="Times New Roman" panose="02020603050405020304" pitchFamily="18" charset="0"/>
                <a:ea typeface="Calibri" panose="020F0502020204030204" pitchFamily="34" charset="0"/>
                <a:cs typeface="Times New Roman" panose="02020603050405020304" pitchFamily="18" charset="0"/>
              </a:rPr>
              <a:t> phương,</a:t>
            </a:r>
            <a:r>
              <a:rPr lang="en-US" sz="2800" i="1">
                <a:latin typeface="Times New Roman" panose="02020603050405020304" pitchFamily="18" charset="0"/>
                <a:ea typeface="Calibri" panose="020F0502020204030204" pitchFamily="34" charset="0"/>
                <a:cs typeface="Times New Roman" panose="02020603050405020304" pitchFamily="18" charset="0"/>
              </a:rPr>
              <a:t> hậu</a:t>
            </a:r>
            <a:r>
              <a:rPr lang="en-US" sz="2800">
                <a:latin typeface="Times New Roman" panose="02020603050405020304" pitchFamily="18" charset="0"/>
                <a:ea typeface="Calibri" panose="020F0502020204030204" pitchFamily="34" charset="0"/>
                <a:cs typeface="Times New Roman" panose="02020603050405020304" pitchFamily="18" charset="0"/>
              </a:rPr>
              <a:t> quả</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4. </a:t>
            </a:r>
            <a:r>
              <a:rPr lang="en-US" sz="2800" i="1">
                <a:latin typeface="Times New Roman" panose="02020603050405020304" pitchFamily="18" charset="0"/>
                <a:ea typeface="Calibri" panose="020F0502020204030204" pitchFamily="34" charset="0"/>
                <a:cs typeface="Times New Roman" panose="02020603050405020304" pitchFamily="18" charset="0"/>
              </a:rPr>
              <a:t>đa</a:t>
            </a:r>
            <a:r>
              <a:rPr lang="en-US" sz="2800">
                <a:latin typeface="Times New Roman" panose="02020603050405020304" pitchFamily="18" charset="0"/>
                <a:ea typeface="Calibri" panose="020F0502020204030204" pitchFamily="34" charset="0"/>
                <a:cs typeface="Times New Roman" panose="02020603050405020304" pitchFamily="18" charset="0"/>
              </a:rPr>
              <a:t> số, </a:t>
            </a:r>
            <a:r>
              <a:rPr lang="en-US" sz="2800" i="1">
                <a:latin typeface="Times New Roman" panose="02020603050405020304" pitchFamily="18" charset="0"/>
                <a:ea typeface="Calibri" panose="020F0502020204030204" pitchFamily="34" charset="0"/>
                <a:cs typeface="Times New Roman" panose="02020603050405020304" pitchFamily="18" charset="0"/>
              </a:rPr>
              <a:t>đa</a:t>
            </a:r>
            <a:r>
              <a:rPr lang="en-US" sz="2800">
                <a:latin typeface="Times New Roman" panose="02020603050405020304" pitchFamily="18" charset="0"/>
                <a:ea typeface="Calibri" panose="020F0502020204030204" pitchFamily="34" charset="0"/>
                <a:cs typeface="Times New Roman" panose="02020603050405020304" pitchFamily="18" charset="0"/>
              </a:rPr>
              <a:t> chiều, </a:t>
            </a:r>
            <a:r>
              <a:rPr lang="en-US" sz="2800" i="1">
                <a:latin typeface="Times New Roman" panose="02020603050405020304" pitchFamily="18" charset="0"/>
                <a:ea typeface="Calibri" panose="020F0502020204030204" pitchFamily="34" charset="0"/>
                <a:cs typeface="Times New Roman" panose="02020603050405020304" pitchFamily="18" charset="0"/>
              </a:rPr>
              <a:t>đa</a:t>
            </a:r>
            <a:r>
              <a:rPr lang="en-US" sz="2800">
                <a:latin typeface="Times New Roman" panose="02020603050405020304" pitchFamily="18" charset="0"/>
                <a:ea typeface="Calibri" panose="020F0502020204030204" pitchFamily="34" charset="0"/>
                <a:cs typeface="Times New Roman" panose="02020603050405020304" pitchFamily="18" charset="0"/>
              </a:rPr>
              <a:t> nghĩa, </a:t>
            </a:r>
            <a:r>
              <a:rPr lang="en-US" sz="2800" i="1">
                <a:latin typeface="Times New Roman" panose="02020603050405020304" pitchFamily="18" charset="0"/>
                <a:ea typeface="Calibri" panose="020F0502020204030204" pitchFamily="34" charset="0"/>
                <a:cs typeface="Times New Roman" panose="02020603050405020304" pitchFamily="18" charset="0"/>
              </a:rPr>
              <a:t>đa</a:t>
            </a:r>
            <a:r>
              <a:rPr lang="en-US" sz="2800">
                <a:latin typeface="Times New Roman" panose="02020603050405020304" pitchFamily="18" charset="0"/>
                <a:ea typeface="Calibri" panose="020F0502020204030204" pitchFamily="34" charset="0"/>
                <a:cs typeface="Times New Roman" panose="02020603050405020304" pitchFamily="18" charset="0"/>
              </a:rPr>
              <a:t> diện, </a:t>
            </a:r>
            <a:r>
              <a:rPr lang="en-US" sz="2800" i="1">
                <a:latin typeface="Times New Roman" panose="02020603050405020304" pitchFamily="18" charset="0"/>
                <a:ea typeface="Calibri" panose="020F0502020204030204" pitchFamily="34" charset="0"/>
                <a:cs typeface="Times New Roman" panose="02020603050405020304" pitchFamily="18" charset="0"/>
              </a:rPr>
              <a:t>đa </a:t>
            </a:r>
            <a:r>
              <a:rPr lang="en-US" sz="2800">
                <a:latin typeface="Times New Roman" panose="02020603050405020304" pitchFamily="18" charset="0"/>
                <a:ea typeface="Calibri" panose="020F0502020204030204" pitchFamily="34" charset="0"/>
                <a:cs typeface="Times New Roman" panose="02020603050405020304" pitchFamily="18" charset="0"/>
              </a:rPr>
              <a:t>cạnh</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5. </a:t>
            </a:r>
            <a:r>
              <a:rPr lang="en-US" sz="2800" i="1">
                <a:latin typeface="Times New Roman" panose="02020603050405020304" pitchFamily="18" charset="0"/>
                <a:ea typeface="Calibri" panose="020F0502020204030204" pitchFamily="34" charset="0"/>
                <a:cs typeface="Times New Roman" panose="02020603050405020304" pitchFamily="18" charset="0"/>
              </a:rPr>
              <a:t>thiểu</a:t>
            </a:r>
            <a:r>
              <a:rPr lang="en-US" sz="2800">
                <a:latin typeface="Times New Roman" panose="02020603050405020304" pitchFamily="18" charset="0"/>
                <a:ea typeface="Calibri" panose="020F0502020204030204" pitchFamily="34" charset="0"/>
                <a:cs typeface="Times New Roman" panose="02020603050405020304" pitchFamily="18" charset="0"/>
              </a:rPr>
              <a:t> số, </a:t>
            </a:r>
            <a:r>
              <a:rPr lang="en-US" sz="2800" i="1">
                <a:latin typeface="Times New Roman" panose="02020603050405020304" pitchFamily="18" charset="0"/>
                <a:ea typeface="Calibri" panose="020F0502020204030204" pitchFamily="34" charset="0"/>
                <a:cs typeface="Times New Roman" panose="02020603050405020304" pitchFamily="18" charset="0"/>
              </a:rPr>
              <a:t>thiểu</a:t>
            </a:r>
            <a:r>
              <a:rPr lang="en-US" sz="2800">
                <a:latin typeface="Times New Roman" panose="02020603050405020304" pitchFamily="18" charset="0"/>
                <a:ea typeface="Calibri" panose="020F0502020204030204" pitchFamily="34" charset="0"/>
                <a:cs typeface="Times New Roman" panose="02020603050405020304" pitchFamily="18" charset="0"/>
              </a:rPr>
              <a:t> năng, </a:t>
            </a:r>
            <a:r>
              <a:rPr lang="en-US" sz="2800" i="1">
                <a:latin typeface="Times New Roman" panose="02020603050405020304" pitchFamily="18" charset="0"/>
                <a:ea typeface="Calibri" panose="020F0502020204030204" pitchFamily="34" charset="0"/>
                <a:cs typeface="Times New Roman" panose="02020603050405020304" pitchFamily="18" charset="0"/>
              </a:rPr>
              <a:t>giảm</a:t>
            </a:r>
            <a:r>
              <a:rPr lang="en-US" sz="2800">
                <a:latin typeface="Times New Roman" panose="02020603050405020304" pitchFamily="18" charset="0"/>
                <a:ea typeface="Calibri" panose="020F0502020204030204" pitchFamily="34" charset="0"/>
                <a:cs typeface="Times New Roman" panose="02020603050405020304" pitchFamily="18" charset="0"/>
              </a:rPr>
              <a:t> thiểu</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6. </a:t>
            </a:r>
            <a:r>
              <a:rPr lang="en-US" sz="2800" i="1">
                <a:latin typeface="Times New Roman" panose="02020603050405020304" pitchFamily="18" charset="0"/>
                <a:ea typeface="Calibri" panose="020F0502020204030204" pitchFamily="34" charset="0"/>
                <a:cs typeface="Times New Roman" panose="02020603050405020304" pitchFamily="18" charset="0"/>
              </a:rPr>
              <a:t>lộ</a:t>
            </a:r>
            <a:r>
              <a:rPr lang="en-US" sz="2800">
                <a:latin typeface="Times New Roman" panose="02020603050405020304" pitchFamily="18" charset="0"/>
                <a:ea typeface="Calibri" panose="020F0502020204030204" pitchFamily="34" charset="0"/>
                <a:cs typeface="Times New Roman" panose="02020603050405020304" pitchFamily="18" charset="0"/>
              </a:rPr>
              <a:t> giới, đại </a:t>
            </a:r>
            <a:r>
              <a:rPr lang="en-US" sz="2800" i="1">
                <a:latin typeface="Times New Roman" panose="02020603050405020304" pitchFamily="18" charset="0"/>
                <a:ea typeface="Calibri" panose="020F0502020204030204" pitchFamily="34" charset="0"/>
                <a:cs typeface="Times New Roman" panose="02020603050405020304" pitchFamily="18" charset="0"/>
              </a:rPr>
              <a:t>lộ</a:t>
            </a:r>
            <a:r>
              <a:rPr lang="en-US" sz="2800">
                <a:latin typeface="Times New Roman" panose="02020603050405020304" pitchFamily="18" charset="0"/>
                <a:ea typeface="Calibri" panose="020F0502020204030204" pitchFamily="34" charset="0"/>
                <a:cs typeface="Times New Roman" panose="02020603050405020304" pitchFamily="18" charset="0"/>
              </a:rPr>
              <a:t>, quốc </a:t>
            </a:r>
            <a:r>
              <a:rPr lang="en-US" sz="2800" i="1">
                <a:latin typeface="Times New Roman" panose="02020603050405020304" pitchFamily="18" charset="0"/>
                <a:ea typeface="Calibri" panose="020F0502020204030204" pitchFamily="34" charset="0"/>
                <a:cs typeface="Times New Roman" panose="02020603050405020304" pitchFamily="18" charset="0"/>
              </a:rPr>
              <a:t>lộ</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7. </a:t>
            </a:r>
            <a:r>
              <a:rPr lang="en-US" sz="2800" i="1">
                <a:latin typeface="Times New Roman" panose="02020603050405020304" pitchFamily="18" charset="0"/>
                <a:ea typeface="Calibri" panose="020F0502020204030204" pitchFamily="34" charset="0"/>
                <a:cs typeface="Times New Roman" panose="02020603050405020304" pitchFamily="18" charset="0"/>
              </a:rPr>
              <a:t>tối</a:t>
            </a:r>
            <a:r>
              <a:rPr lang="en-US" sz="2800">
                <a:latin typeface="Times New Roman" panose="02020603050405020304" pitchFamily="18" charset="0"/>
                <a:ea typeface="Calibri" panose="020F0502020204030204" pitchFamily="34" charset="0"/>
                <a:cs typeface="Times New Roman" panose="02020603050405020304" pitchFamily="18" charset="0"/>
              </a:rPr>
              <a:t> thiểu, </a:t>
            </a:r>
            <a:r>
              <a:rPr lang="en-US" sz="2800" i="1">
                <a:latin typeface="Times New Roman" panose="02020603050405020304" pitchFamily="18" charset="0"/>
                <a:ea typeface="Calibri" panose="020F0502020204030204" pitchFamily="34" charset="0"/>
                <a:cs typeface="Times New Roman" panose="02020603050405020304" pitchFamily="18" charset="0"/>
              </a:rPr>
              <a:t>tối</a:t>
            </a:r>
            <a:r>
              <a:rPr lang="en-US" sz="2800">
                <a:latin typeface="Times New Roman" panose="02020603050405020304" pitchFamily="18" charset="0"/>
                <a:ea typeface="Calibri" panose="020F0502020204030204" pitchFamily="34" charset="0"/>
                <a:cs typeface="Times New Roman" panose="02020603050405020304" pitchFamily="18" charset="0"/>
              </a:rPr>
              <a:t> đa,</a:t>
            </a:r>
            <a:r>
              <a:rPr lang="en-US" sz="2800" i="1">
                <a:latin typeface="Times New Roman" panose="02020603050405020304" pitchFamily="18" charset="0"/>
                <a:ea typeface="Calibri" panose="020F0502020204030204" pitchFamily="34" charset="0"/>
                <a:cs typeface="Times New Roman" panose="02020603050405020304" pitchFamily="18" charset="0"/>
              </a:rPr>
              <a:t> tối</a:t>
            </a:r>
            <a:r>
              <a:rPr lang="en-US" sz="2800">
                <a:latin typeface="Times New Roman" panose="02020603050405020304" pitchFamily="18" charset="0"/>
                <a:ea typeface="Calibri" panose="020F0502020204030204" pitchFamily="34" charset="0"/>
                <a:cs typeface="Times New Roman" panose="02020603050405020304" pitchFamily="18" charset="0"/>
              </a:rPr>
              <a:t> đơn giản, </a:t>
            </a:r>
            <a:r>
              <a:rPr lang="en-US" sz="2800" i="1">
                <a:latin typeface="Times New Roman" panose="02020603050405020304" pitchFamily="18" charset="0"/>
                <a:ea typeface="Calibri" panose="020F0502020204030204" pitchFamily="34" charset="0"/>
                <a:cs typeface="Times New Roman" panose="02020603050405020304" pitchFamily="18" charset="0"/>
              </a:rPr>
              <a:t>tối</a:t>
            </a:r>
            <a:r>
              <a:rPr lang="en-US" sz="2800">
                <a:latin typeface="Times New Roman" panose="02020603050405020304" pitchFamily="18" charset="0"/>
                <a:ea typeface="Calibri" panose="020F0502020204030204" pitchFamily="34" charset="0"/>
                <a:cs typeface="Times New Roman" panose="02020603050405020304" pitchFamily="18" charset="0"/>
              </a:rPr>
              <a:t> hậu thư</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8. </a:t>
            </a:r>
            <a:r>
              <a:rPr lang="en-US" sz="2800" i="1">
                <a:latin typeface="Times New Roman" panose="02020603050405020304" pitchFamily="18" charset="0"/>
                <a:ea typeface="Calibri" panose="020F0502020204030204" pitchFamily="34" charset="0"/>
                <a:cs typeface="Times New Roman" panose="02020603050405020304" pitchFamily="18" charset="0"/>
              </a:rPr>
              <a:t>cung </a:t>
            </a:r>
            <a:r>
              <a:rPr lang="en-US" sz="2800">
                <a:latin typeface="Times New Roman" panose="02020603050405020304" pitchFamily="18" charset="0"/>
                <a:ea typeface="Calibri" panose="020F0502020204030204" pitchFamily="34" charset="0"/>
                <a:cs typeface="Times New Roman" panose="02020603050405020304" pitchFamily="18" charset="0"/>
              </a:rPr>
              <a:t>văn hoá, </a:t>
            </a:r>
            <a:r>
              <a:rPr lang="en-US" sz="2800" i="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thiếu nhi, </a:t>
            </a:r>
            <a:r>
              <a:rPr lang="en-US" sz="2800" i="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điện, </a:t>
            </a:r>
            <a:r>
              <a:rPr lang="en-US" sz="2800" i="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trăng</a:t>
            </a:r>
          </a:p>
          <a:p>
            <a:pPr algn="just">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9. </a:t>
            </a:r>
            <a:r>
              <a:rPr lang="en-US" sz="2800" i="1">
                <a:latin typeface="Times New Roman" panose="02020603050405020304" pitchFamily="18" charset="0"/>
                <a:ea typeface="Calibri" panose="020F0502020204030204" pitchFamily="34" charset="0"/>
                <a:cs typeface="Times New Roman" panose="02020603050405020304" pitchFamily="18" charset="0"/>
              </a:rPr>
              <a:t>khán</a:t>
            </a:r>
            <a:r>
              <a:rPr lang="en-US" sz="2800">
                <a:latin typeface="Times New Roman" panose="02020603050405020304" pitchFamily="18" charset="0"/>
                <a:ea typeface="Calibri" panose="020F0502020204030204" pitchFamily="34" charset="0"/>
                <a:cs typeface="Times New Roman" panose="02020603050405020304" pitchFamily="18" charset="0"/>
              </a:rPr>
              <a:t> giả, </a:t>
            </a:r>
            <a:r>
              <a:rPr lang="en-US" sz="2800" i="1">
                <a:latin typeface="Times New Roman" panose="02020603050405020304" pitchFamily="18" charset="0"/>
                <a:ea typeface="Calibri" panose="020F0502020204030204" pitchFamily="34" charset="0"/>
                <a:cs typeface="Times New Roman" panose="02020603050405020304" pitchFamily="18" charset="0"/>
              </a:rPr>
              <a:t>khán</a:t>
            </a:r>
            <a:r>
              <a:rPr lang="en-US" sz="2800">
                <a:latin typeface="Times New Roman" panose="02020603050405020304" pitchFamily="18" charset="0"/>
                <a:ea typeface="Calibri" panose="020F0502020204030204" pitchFamily="34" charset="0"/>
                <a:cs typeface="Times New Roman" panose="02020603050405020304" pitchFamily="18" charset="0"/>
              </a:rPr>
              <a:t> phòng,</a:t>
            </a:r>
            <a:r>
              <a:rPr lang="en-US" sz="2800" i="1">
                <a:latin typeface="Times New Roman" panose="02020603050405020304" pitchFamily="18" charset="0"/>
                <a:ea typeface="Calibri" panose="020F0502020204030204" pitchFamily="34" charset="0"/>
                <a:cs typeface="Times New Roman" panose="02020603050405020304" pitchFamily="18" charset="0"/>
              </a:rPr>
              <a:t> khán</a:t>
            </a:r>
            <a:r>
              <a:rPr lang="en-US" sz="2800">
                <a:latin typeface="Times New Roman" panose="02020603050405020304" pitchFamily="18" charset="0"/>
                <a:ea typeface="Calibri" panose="020F0502020204030204" pitchFamily="34" charset="0"/>
                <a:cs typeface="Times New Roman" panose="02020603050405020304" pitchFamily="18" charset="0"/>
              </a:rPr>
              <a:t> đài, </a:t>
            </a:r>
            <a:r>
              <a:rPr lang="en-US" sz="2800" i="1">
                <a:latin typeface="Times New Roman" panose="02020603050405020304" pitchFamily="18" charset="0"/>
                <a:ea typeface="Calibri" panose="020F0502020204030204" pitchFamily="34" charset="0"/>
                <a:cs typeface="Times New Roman" panose="02020603050405020304" pitchFamily="18" charset="0"/>
              </a:rPr>
              <a:t>khán</a:t>
            </a:r>
            <a:r>
              <a:rPr lang="en-US" sz="2800">
                <a:latin typeface="Times New Roman" panose="02020603050405020304" pitchFamily="18" charset="0"/>
                <a:ea typeface="Calibri" panose="020F0502020204030204" pitchFamily="34" charset="0"/>
                <a:cs typeface="Times New Roman" panose="02020603050405020304" pitchFamily="18" charset="0"/>
              </a:rPr>
              <a:t> xuân lầu</a:t>
            </a:r>
          </a:p>
          <a:p>
            <a:pPr>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10. </a:t>
            </a:r>
            <a:r>
              <a:rPr lang="en-US" sz="2800" i="1">
                <a:latin typeface="Times New Roman" panose="02020603050405020304" pitchFamily="18" charset="0"/>
                <a:ea typeface="Calibri" panose="020F0502020204030204" pitchFamily="34" charset="0"/>
                <a:cs typeface="Times New Roman" panose="02020603050405020304" pitchFamily="18" charset="0"/>
              </a:rPr>
              <a:t>nhân</a:t>
            </a:r>
            <a:r>
              <a:rPr lang="en-US" sz="2800">
                <a:latin typeface="Times New Roman" panose="02020603050405020304" pitchFamily="18" charset="0"/>
                <a:ea typeface="Calibri" panose="020F0502020204030204" pitchFamily="34" charset="0"/>
                <a:cs typeface="Times New Roman" panose="02020603050405020304" pitchFamily="18" charset="0"/>
              </a:rPr>
              <a:t> sĩ, </a:t>
            </a:r>
            <a:r>
              <a:rPr lang="en-US" sz="2800" i="1">
                <a:latin typeface="Times New Roman" panose="02020603050405020304" pitchFamily="18" charset="0"/>
                <a:ea typeface="Calibri" panose="020F0502020204030204" pitchFamily="34" charset="0"/>
                <a:cs typeface="Times New Roman" panose="02020603050405020304" pitchFamily="18" charset="0"/>
              </a:rPr>
              <a:t>nhân</a:t>
            </a:r>
            <a:r>
              <a:rPr lang="en-US" sz="2800">
                <a:latin typeface="Times New Roman" panose="02020603050405020304" pitchFamily="18" charset="0"/>
                <a:ea typeface="Calibri" panose="020F0502020204030204" pitchFamily="34" charset="0"/>
                <a:cs typeface="Times New Roman" panose="02020603050405020304" pitchFamily="18" charset="0"/>
              </a:rPr>
              <a:t> dân, </a:t>
            </a:r>
            <a:r>
              <a:rPr lang="en-US" sz="2800" i="1">
                <a:latin typeface="Times New Roman" panose="02020603050405020304" pitchFamily="18" charset="0"/>
                <a:ea typeface="Calibri" panose="020F0502020204030204" pitchFamily="34" charset="0"/>
                <a:cs typeface="Times New Roman" panose="02020603050405020304" pitchFamily="18" charset="0"/>
              </a:rPr>
              <a:t>nhân</a:t>
            </a:r>
            <a:r>
              <a:rPr lang="en-US" sz="2800">
                <a:latin typeface="Times New Roman" panose="02020603050405020304" pitchFamily="18" charset="0"/>
                <a:ea typeface="Calibri" panose="020F0502020204030204" pitchFamily="34" charset="0"/>
                <a:cs typeface="Times New Roman" panose="02020603050405020304" pitchFamily="18" charset="0"/>
              </a:rPr>
              <a:t> loại, </a:t>
            </a:r>
            <a:r>
              <a:rPr lang="en-US" sz="2800" i="1">
                <a:latin typeface="Times New Roman" panose="02020603050405020304" pitchFamily="18" charset="0"/>
                <a:ea typeface="Calibri" panose="020F0502020204030204" pitchFamily="34" charset="0"/>
                <a:cs typeface="Times New Roman" panose="02020603050405020304" pitchFamily="18" charset="0"/>
              </a:rPr>
              <a:t>nhân</a:t>
            </a:r>
            <a:r>
              <a:rPr lang="en-US" sz="2800">
                <a:latin typeface="Times New Roman" panose="02020603050405020304" pitchFamily="18" charset="0"/>
                <a:ea typeface="Calibri" panose="020F0502020204030204" pitchFamily="34" charset="0"/>
                <a:cs typeface="Times New Roman" panose="02020603050405020304" pitchFamily="18" charset="0"/>
              </a:rPr>
              <a:t> ái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110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3336" y="894098"/>
            <a:ext cx="6625527" cy="5909310"/>
          </a:xfrm>
          <a:prstGeom prst="rect">
            <a:avLst/>
          </a:prstGeom>
        </p:spPr>
        <p:txBody>
          <a:bodyPr wrap="square">
            <a:spAutoFit/>
          </a:bodyPr>
          <a:lstStyle/>
          <a:p>
            <a:pPr algn="just">
              <a:lnSpc>
                <a:spcPct val="150000"/>
              </a:lnSpc>
              <a:spcAft>
                <a:spcPts val="0"/>
              </a:spcAft>
              <a:tabLst>
                <a:tab pos="2110105" algn="l"/>
              </a:tabLst>
            </a:pPr>
            <a:r>
              <a:rPr lang="en-US" sz="2800" smtClean="0">
                <a:latin typeface="Times New Roman" panose="02020603050405020304" pitchFamily="18" charset="0"/>
                <a:ea typeface="Calibri" panose="020F0502020204030204" pitchFamily="34" charset="0"/>
                <a:cs typeface="Times New Roman" panose="02020603050405020304" pitchFamily="18" charset="0"/>
              </a:rPr>
              <a:t>1</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i="1">
                <a:latin typeface="Times New Roman" panose="02020603050405020304" pitchFamily="18" charset="0"/>
                <a:ea typeface="Calibri" panose="020F0502020204030204" pitchFamily="34" charset="0"/>
                <a:cs typeface="Times New Roman" panose="02020603050405020304" pitchFamily="18" charset="0"/>
              </a:rPr>
              <a:t>tiên</a:t>
            </a:r>
            <a:r>
              <a:rPr lang="en-US" sz="2800">
                <a:latin typeface="Times New Roman" panose="02020603050405020304" pitchFamily="18" charset="0"/>
                <a:ea typeface="Calibri" panose="020F0502020204030204" pitchFamily="34" charset="0"/>
                <a:cs typeface="Times New Roman" panose="02020603050405020304" pitchFamily="18" charset="0"/>
              </a:rPr>
              <a:t> là trước.</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2. </a:t>
            </a:r>
            <a:r>
              <a:rPr lang="en-US" sz="2800" i="1">
                <a:latin typeface="Times New Roman" panose="02020603050405020304" pitchFamily="18" charset="0"/>
                <a:ea typeface="Calibri" panose="020F0502020204030204" pitchFamily="34" charset="0"/>
                <a:cs typeface="Times New Roman" panose="02020603050405020304" pitchFamily="18" charset="0"/>
              </a:rPr>
              <a:t>hiếu</a:t>
            </a:r>
            <a:r>
              <a:rPr lang="en-US" sz="2800">
                <a:latin typeface="Times New Roman" panose="02020603050405020304" pitchFamily="18" charset="0"/>
                <a:ea typeface="Calibri" panose="020F0502020204030204" pitchFamily="34" charset="0"/>
                <a:cs typeface="Times New Roman" panose="02020603050405020304" pitchFamily="18" charset="0"/>
              </a:rPr>
              <a:t> là thích. </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3. </a:t>
            </a:r>
            <a:r>
              <a:rPr lang="en-US" sz="2800" i="1">
                <a:latin typeface="Times New Roman" panose="02020603050405020304" pitchFamily="18" charset="0"/>
                <a:ea typeface="Calibri" panose="020F0502020204030204" pitchFamily="34" charset="0"/>
                <a:cs typeface="Times New Roman" panose="02020603050405020304" pitchFamily="18" charset="0"/>
              </a:rPr>
              <a:t>hậu</a:t>
            </a:r>
            <a:r>
              <a:rPr lang="en-US" sz="2800">
                <a:latin typeface="Times New Roman" panose="02020603050405020304" pitchFamily="18" charset="0"/>
                <a:ea typeface="Calibri" panose="020F0502020204030204" pitchFamily="34" charset="0"/>
                <a:cs typeface="Times New Roman" panose="02020603050405020304" pitchFamily="18" charset="0"/>
              </a:rPr>
              <a:t> là sau. </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4. </a:t>
            </a:r>
            <a:r>
              <a:rPr lang="en-US" sz="2800" i="1">
                <a:latin typeface="Times New Roman" panose="02020603050405020304" pitchFamily="18" charset="0"/>
                <a:ea typeface="Calibri" panose="020F0502020204030204" pitchFamily="34" charset="0"/>
                <a:cs typeface="Times New Roman" panose="02020603050405020304" pitchFamily="18" charset="0"/>
              </a:rPr>
              <a:t>đa</a:t>
            </a:r>
            <a:r>
              <a:rPr lang="en-US" sz="2800">
                <a:latin typeface="Times New Roman" panose="02020603050405020304" pitchFamily="18" charset="0"/>
                <a:ea typeface="Calibri" panose="020F0502020204030204" pitchFamily="34" charset="0"/>
                <a:cs typeface="Times New Roman" panose="02020603050405020304" pitchFamily="18" charset="0"/>
              </a:rPr>
              <a:t> là nhiều.</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5. </a:t>
            </a:r>
            <a:r>
              <a:rPr lang="en-US" sz="2800" i="1">
                <a:latin typeface="Times New Roman" panose="02020603050405020304" pitchFamily="18" charset="0"/>
                <a:ea typeface="Calibri" panose="020F0502020204030204" pitchFamily="34" charset="0"/>
                <a:cs typeface="Times New Roman" panose="02020603050405020304" pitchFamily="18" charset="0"/>
              </a:rPr>
              <a:t>thiểu</a:t>
            </a:r>
            <a:r>
              <a:rPr lang="en-US" sz="2800">
                <a:latin typeface="Times New Roman" panose="02020603050405020304" pitchFamily="18" charset="0"/>
                <a:ea typeface="Calibri" panose="020F0502020204030204" pitchFamily="34" charset="0"/>
                <a:cs typeface="Times New Roman" panose="02020603050405020304" pitchFamily="18" charset="0"/>
              </a:rPr>
              <a:t> là ít.</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7. </a:t>
            </a:r>
            <a:r>
              <a:rPr lang="en-US" sz="2800" i="1">
                <a:latin typeface="Times New Roman" panose="02020603050405020304" pitchFamily="18" charset="0"/>
                <a:ea typeface="Calibri" panose="020F0502020204030204" pitchFamily="34" charset="0"/>
                <a:cs typeface="Times New Roman" panose="02020603050405020304" pitchFamily="18" charset="0"/>
              </a:rPr>
              <a:t>tối</a:t>
            </a:r>
            <a:r>
              <a:rPr lang="en-US" sz="2800">
                <a:latin typeface="Times New Roman" panose="02020603050405020304" pitchFamily="18" charset="0"/>
                <a:ea typeface="Calibri" panose="020F0502020204030204" pitchFamily="34" charset="0"/>
                <a:cs typeface="Times New Roman" panose="02020603050405020304" pitchFamily="18" charset="0"/>
              </a:rPr>
              <a:t> là mức cao nhất.</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8. </a:t>
            </a:r>
            <a:r>
              <a:rPr lang="en-US" sz="2800" i="1">
                <a:latin typeface="Times New Roman" panose="02020603050405020304" pitchFamily="18" charset="0"/>
                <a:ea typeface="Calibri" panose="020F0502020204030204" pitchFamily="34" charset="0"/>
                <a:cs typeface="Times New Roman" panose="02020603050405020304" pitchFamily="18" charset="0"/>
              </a:rPr>
              <a:t>cung </a:t>
            </a:r>
            <a:r>
              <a:rPr lang="en-US" sz="2800">
                <a:latin typeface="Times New Roman" panose="02020603050405020304" pitchFamily="18" charset="0"/>
                <a:ea typeface="Calibri" panose="020F0502020204030204" pitchFamily="34" charset="0"/>
                <a:cs typeface="Times New Roman" panose="02020603050405020304" pitchFamily="18" charset="0"/>
              </a:rPr>
              <a:t>là nhà.</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9. </a:t>
            </a:r>
            <a:r>
              <a:rPr lang="en-US" sz="2800" i="1">
                <a:latin typeface="Times New Roman" panose="02020603050405020304" pitchFamily="18" charset="0"/>
                <a:ea typeface="Calibri" panose="020F0502020204030204" pitchFamily="34" charset="0"/>
                <a:cs typeface="Times New Roman" panose="02020603050405020304" pitchFamily="18" charset="0"/>
              </a:rPr>
              <a:t>khán</a:t>
            </a:r>
            <a:r>
              <a:rPr lang="en-US" sz="2800">
                <a:latin typeface="Times New Roman" panose="02020603050405020304" pitchFamily="18" charset="0"/>
                <a:ea typeface="Calibri" panose="020F0502020204030204" pitchFamily="34" charset="0"/>
                <a:cs typeface="Times New Roman" panose="02020603050405020304" pitchFamily="18" charset="0"/>
              </a:rPr>
              <a:t> là xem, nhìn.</a:t>
            </a:r>
          </a:p>
          <a:p>
            <a:pPr algn="just">
              <a:lnSpc>
                <a:spcPct val="150000"/>
              </a:lnSpc>
              <a:spcAft>
                <a:spcPts val="0"/>
              </a:spcAft>
              <a:tabLst>
                <a:tab pos="2110105"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10. </a:t>
            </a:r>
            <a:r>
              <a:rPr lang="en-US" sz="2800" i="1">
                <a:latin typeface="Times New Roman" panose="02020603050405020304" pitchFamily="18" charset="0"/>
                <a:ea typeface="Calibri" panose="020F0502020204030204" pitchFamily="34" charset="0"/>
                <a:cs typeface="Times New Roman" panose="02020603050405020304" pitchFamily="18" charset="0"/>
              </a:rPr>
              <a:t>nhân</a:t>
            </a:r>
            <a:r>
              <a:rPr lang="en-US" sz="2800">
                <a:latin typeface="Times New Roman" panose="02020603050405020304" pitchFamily="18" charset="0"/>
                <a:ea typeface="Calibri" panose="020F0502020204030204" pitchFamily="34" charset="0"/>
                <a:cs typeface="Times New Roman" panose="02020603050405020304" pitchFamily="18" charset="0"/>
              </a:rPr>
              <a:t> là người.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850707" y="351009"/>
            <a:ext cx="21707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Gợi ý đáp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án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292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000"/>
                                        <p:tgtEl>
                                          <p:spTgt spid="2">
                                            <p:txEl>
                                              <p:pRg st="4" end="4"/>
                                            </p:txEl>
                                          </p:spTgt>
                                        </p:tgtEl>
                                      </p:cBhvr>
                                    </p:animEffect>
                                    <p:anim calcmode="lin" valueType="num">
                                      <p:cBhvr>
                                        <p:cTn id="4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fade">
                                      <p:cBhvr>
                                        <p:cTn id="54" dur="1000"/>
                                        <p:tgtEl>
                                          <p:spTgt spid="2">
                                            <p:txEl>
                                              <p:pRg st="6" end="6"/>
                                            </p:txEl>
                                          </p:spTgt>
                                        </p:tgtEl>
                                      </p:cBhvr>
                                    </p:animEffect>
                                    <p:anim calcmode="lin" valueType="num">
                                      <p:cBhvr>
                                        <p:cTn id="5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Effect transition="in" filter="fade">
                                      <p:cBhvr>
                                        <p:cTn id="61" dur="1000"/>
                                        <p:tgtEl>
                                          <p:spTgt spid="2">
                                            <p:txEl>
                                              <p:pRg st="7" end="7"/>
                                            </p:txEl>
                                          </p:spTgt>
                                        </p:tgtEl>
                                      </p:cBhvr>
                                    </p:animEffect>
                                    <p:anim calcmode="lin" valueType="num">
                                      <p:cBhvr>
                                        <p:cTn id="6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xEl>
                                              <p:pRg st="8" end="8"/>
                                            </p:txEl>
                                          </p:spTgt>
                                        </p:tgtEl>
                                        <p:attrNameLst>
                                          <p:attrName>style.visibility</p:attrName>
                                        </p:attrNameLst>
                                      </p:cBhvr>
                                      <p:to>
                                        <p:strVal val="visible"/>
                                      </p:to>
                                    </p:set>
                                    <p:animEffect transition="in" filter="fade">
                                      <p:cBhvr>
                                        <p:cTn id="68" dur="1000"/>
                                        <p:tgtEl>
                                          <p:spTgt spid="2">
                                            <p:txEl>
                                              <p:pRg st="8" end="8"/>
                                            </p:txEl>
                                          </p:spTgt>
                                        </p:tgtEl>
                                      </p:cBhvr>
                                    </p:animEffect>
                                    <p:anim calcmode="lin" valueType="num">
                                      <p:cBhvr>
                                        <p:cTn id="6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752" y="1487706"/>
            <a:ext cx="10358651" cy="3970318"/>
          </a:xfrm>
          <a:prstGeom prst="rect">
            <a:avLst/>
          </a:prstGeom>
        </p:spPr>
        <p:txBody>
          <a:bodyPr wrap="square">
            <a:spAutoFit/>
          </a:bodyPr>
          <a:lstStyle/>
          <a:p>
            <a:pPr>
              <a:lnSpc>
                <a:spcPct val="150000"/>
              </a:lnSpc>
              <a:spcAft>
                <a:spcPts val="0"/>
              </a:spcAft>
            </a:pPr>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tập 2: </a:t>
            </a:r>
            <a:r>
              <a:rPr lang="en-US" sz="2800" i="1">
                <a:latin typeface="Times New Roman" panose="02020603050405020304" pitchFamily="18" charset="0"/>
                <a:ea typeface="Times New Roman" panose="02020603050405020304" pitchFamily="18" charset="0"/>
                <a:cs typeface="Times New Roman" panose="02020603050405020304" pitchFamily="18" charset="0"/>
              </a:rPr>
              <a:t>Em chọn từ ngữ nào trong ngoặc đơn để điền vào chỗ trống.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Ngày bắt đầu năm học mới, gọi là ngày…(khai trường, khai trương).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Người chơi đấm bốc gọi là….(võ sĩ, võ đấu).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 Nhà máy dệt kim Vinh mang tên Hoàng Thị Loan - ….chủ tịch Hồ Chí Minh (thân mẫu, mẹ).</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4. Tham dự buổi chiêu đãi có ngài đại sứ và …(phu nhân, vợ</a:t>
            </a:r>
            <a:r>
              <a:rPr lang="en-US" sz="2800" i="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86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8741" y="1010034"/>
            <a:ext cx="11232107" cy="5262979"/>
          </a:xfrm>
          <a:prstGeom prst="rect">
            <a:avLst/>
          </a:prstGeom>
        </p:spPr>
        <p:txBody>
          <a:bodyPr wrap="square">
            <a:spAutoFit/>
          </a:bodyPr>
          <a:lstStyle/>
          <a:p>
            <a:pPr>
              <a:lnSpc>
                <a:spcPct val="150000"/>
              </a:lnSpc>
              <a:spcAft>
                <a:spcPts val="0"/>
              </a:spcAft>
            </a:pPr>
            <a:r>
              <a:rPr lang="en-US" sz="2800" i="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Người coi thi trong các cuộc thi ở trường gọi là….(giám thị, giám trường).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7. Người đoạt giải nhất trong các cuộc thi sắc đẹp gọi là…(hoa hậu, hoàng hậu).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8. Lúc…ông cụ còn dặn con cháu phải yêu thương nhau. (lâm chung, sắp chết).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9. Con cái cần phải nghe lời…của cha mẹ. (giáo huấn, dạy bảo)</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10. Nơi mọi người xem bóng đá ở sân vận động gọi là…(khán đài, khán phòng).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732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3286" y="419249"/>
            <a:ext cx="21707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Gợi ý đáp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án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2756848" y="1501254"/>
            <a:ext cx="4599296" cy="4702569"/>
          </a:xfrm>
          <a:prstGeom prst="rect">
            <a:avLst/>
          </a:prstGeom>
        </p:spPr>
        <p:txBody>
          <a:bodyPr wrap="square">
            <a:spAutoFit/>
          </a:bodyPr>
          <a:lstStyle/>
          <a:p>
            <a:pPr algn="just">
              <a:lnSpc>
                <a:spcPct val="107000"/>
              </a:lnSpc>
              <a:spcAft>
                <a:spcPts val="0"/>
              </a:spcAft>
              <a:tabLst>
                <a:tab pos="2110105" algn="l"/>
              </a:tabLst>
            </a:pPr>
            <a:r>
              <a:rPr lang="pt-BR" sz="2800" smtClean="0">
                <a:solidFill>
                  <a:srgbClr val="0D0D0D"/>
                </a:solidFill>
                <a:latin typeface="Times New Roman" panose="02020603050405020304" pitchFamily="18" charset="0"/>
                <a:ea typeface="MS Mincho"/>
                <a:cs typeface="Times New Roman" panose="02020603050405020304" pitchFamily="18" charset="0"/>
              </a:rPr>
              <a:t>1</a:t>
            </a:r>
            <a:r>
              <a:rPr lang="pt-BR" sz="2800">
                <a:solidFill>
                  <a:srgbClr val="0D0D0D"/>
                </a:solidFill>
                <a:latin typeface="Times New Roman" panose="02020603050405020304" pitchFamily="18" charset="0"/>
                <a:ea typeface="MS Mincho"/>
                <a:cs typeface="Times New Roman" panose="02020603050405020304" pitchFamily="18" charset="0"/>
              </a:rPr>
              <a:t>. khai trường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2. võ sĩ</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3. thân mẫu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4. phu nhân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5. bế giảng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6. giám thị</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7. hoa hậu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8. lâm chung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9. dạy bảo</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800">
                <a:solidFill>
                  <a:srgbClr val="0D0D0D"/>
                </a:solidFill>
                <a:latin typeface="Times New Roman" panose="02020603050405020304" pitchFamily="18" charset="0"/>
                <a:ea typeface="MS Mincho"/>
                <a:cs typeface="Times New Roman" panose="02020603050405020304" pitchFamily="18" charset="0"/>
              </a:rPr>
              <a:t>10. khán đài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6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000"/>
                                        <p:tgtEl>
                                          <p:spTgt spid="5">
                                            <p:txEl>
                                              <p:pRg st="3" end="3"/>
                                            </p:txEl>
                                          </p:spTgt>
                                        </p:tgtEl>
                                      </p:cBhvr>
                                    </p:animEffect>
                                    <p:anim calcmode="lin" valueType="num">
                                      <p:cBhvr>
                                        <p:cTn id="3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1000"/>
                                        <p:tgtEl>
                                          <p:spTgt spid="5">
                                            <p:txEl>
                                              <p:pRg st="7" end="7"/>
                                            </p:txEl>
                                          </p:spTgt>
                                        </p:tgtEl>
                                      </p:cBhvr>
                                    </p:animEffect>
                                    <p:anim calcmode="lin" valueType="num">
                                      <p:cBhvr>
                                        <p:cTn id="6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
                                            <p:txEl>
                                              <p:pRg st="8" end="8"/>
                                            </p:txEl>
                                          </p:spTgt>
                                        </p:tgtEl>
                                        <p:attrNameLst>
                                          <p:attrName>style.visibility</p:attrName>
                                        </p:attrNameLst>
                                      </p:cBhvr>
                                      <p:to>
                                        <p:strVal val="visible"/>
                                      </p:to>
                                    </p:set>
                                    <p:animEffect transition="in" filter="fade">
                                      <p:cBhvr>
                                        <p:cTn id="68" dur="1000"/>
                                        <p:tgtEl>
                                          <p:spTgt spid="5">
                                            <p:txEl>
                                              <p:pRg st="8" end="8"/>
                                            </p:txEl>
                                          </p:spTgt>
                                        </p:tgtEl>
                                      </p:cBhvr>
                                    </p:animEffect>
                                    <p:anim calcmode="lin" valueType="num">
                                      <p:cBhvr>
                                        <p:cTn id="69"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fade">
                                      <p:cBhvr>
                                        <p:cTn id="75" dur="1000"/>
                                        <p:tgtEl>
                                          <p:spTgt spid="5">
                                            <p:txEl>
                                              <p:pRg st="9" end="9"/>
                                            </p:txEl>
                                          </p:spTgt>
                                        </p:tgtEl>
                                      </p:cBhvr>
                                    </p:animEffect>
                                    <p:anim calcmode="lin" valueType="num">
                                      <p:cBhvr>
                                        <p:cTn id="7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7049" y="914499"/>
            <a:ext cx="9987887" cy="5132495"/>
          </a:xfrm>
          <a:prstGeom prst="rect">
            <a:avLst/>
          </a:prstGeom>
        </p:spPr>
        <p:txBody>
          <a:bodyPr wrap="square">
            <a:spAutoFit/>
          </a:bodyPr>
          <a:lstStyle/>
          <a:p>
            <a:pPr algn="just">
              <a:lnSpc>
                <a:spcPct val="107000"/>
              </a:lnSpc>
              <a:spcAft>
                <a:spcPts val="0"/>
              </a:spcAft>
              <a:tabLst>
                <a:tab pos="2110105" algn="l"/>
              </a:tabLst>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pt-BR" sz="2800" b="1">
                <a:solidFill>
                  <a:srgbClr val="FF0000"/>
                </a:solidFill>
                <a:latin typeface="Times New Roman" panose="02020603050405020304" pitchFamily="18" charset="0"/>
                <a:ea typeface="MS Mincho"/>
                <a:cs typeface="Times New Roman" panose="02020603050405020304" pitchFamily="18" charset="0"/>
              </a:rPr>
              <a:t>Bài tập 3: Giải nghĩa các yếu tố các yếu tố Hán Việt sau:</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1.</a:t>
            </a:r>
            <a:r>
              <a:rPr lang="pt-BR" sz="2800" b="1">
                <a:solidFill>
                  <a:srgbClr val="0D0D0D"/>
                </a:solidFill>
                <a:latin typeface="Times New Roman" panose="02020603050405020304" pitchFamily="18" charset="0"/>
                <a:ea typeface="MS Mincho"/>
                <a:cs typeface="Times New Roman" panose="02020603050405020304" pitchFamily="18" charset="0"/>
              </a:rPr>
              <a:t> bạch</a:t>
            </a:r>
            <a:r>
              <a:rPr lang="pt-BR" sz="2800">
                <a:solidFill>
                  <a:srgbClr val="0D0D0D"/>
                </a:solidFill>
                <a:latin typeface="Times New Roman" panose="02020603050405020304" pitchFamily="18" charset="0"/>
                <a:ea typeface="MS Mincho"/>
                <a:cs typeface="Times New Roman" panose="02020603050405020304" pitchFamily="18" charset="0"/>
              </a:rPr>
              <a:t> (bạch cầu)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2. </a:t>
            </a:r>
            <a:r>
              <a:rPr lang="pt-BR" sz="2800" b="1">
                <a:solidFill>
                  <a:srgbClr val="0D0D0D"/>
                </a:solidFill>
                <a:latin typeface="Times New Roman" panose="02020603050405020304" pitchFamily="18" charset="0"/>
                <a:ea typeface="MS Mincho"/>
                <a:cs typeface="Times New Roman" panose="02020603050405020304" pitchFamily="18" charset="0"/>
              </a:rPr>
              <a:t>cư</a:t>
            </a:r>
            <a:r>
              <a:rPr lang="pt-BR" sz="2800">
                <a:solidFill>
                  <a:srgbClr val="0D0D0D"/>
                </a:solidFill>
                <a:latin typeface="Times New Roman" panose="02020603050405020304" pitchFamily="18" charset="0"/>
                <a:ea typeface="MS Mincho"/>
                <a:cs typeface="Times New Roman" panose="02020603050405020304" pitchFamily="18" charset="0"/>
              </a:rPr>
              <a:t> (cư trú)</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3. </a:t>
            </a:r>
            <a:r>
              <a:rPr lang="pt-BR" sz="2800" b="1">
                <a:solidFill>
                  <a:srgbClr val="0D0D0D"/>
                </a:solidFill>
                <a:latin typeface="Times New Roman" panose="02020603050405020304" pitchFamily="18" charset="0"/>
                <a:ea typeface="MS Mincho"/>
                <a:cs typeface="Times New Roman" panose="02020603050405020304" pitchFamily="18" charset="0"/>
              </a:rPr>
              <a:t>dạ</a:t>
            </a:r>
            <a:r>
              <a:rPr lang="pt-BR" sz="2800">
                <a:solidFill>
                  <a:srgbClr val="0D0D0D"/>
                </a:solidFill>
                <a:latin typeface="Times New Roman" panose="02020603050405020304" pitchFamily="18" charset="0"/>
                <a:ea typeface="MS Mincho"/>
                <a:cs typeface="Times New Roman" panose="02020603050405020304" pitchFamily="18" charset="0"/>
              </a:rPr>
              <a:t> (dạ hương, dạ hội)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4. </a:t>
            </a:r>
            <a:r>
              <a:rPr lang="pt-BR" sz="2800" b="1">
                <a:solidFill>
                  <a:srgbClr val="0D0D0D"/>
                </a:solidFill>
                <a:latin typeface="Times New Roman" panose="02020603050405020304" pitchFamily="18" charset="0"/>
                <a:ea typeface="MS Mincho"/>
                <a:cs typeface="Times New Roman" panose="02020603050405020304" pitchFamily="18" charset="0"/>
              </a:rPr>
              <a:t>hậu</a:t>
            </a:r>
            <a:r>
              <a:rPr lang="pt-BR" sz="2800">
                <a:solidFill>
                  <a:srgbClr val="0D0D0D"/>
                </a:solidFill>
                <a:latin typeface="Times New Roman" panose="02020603050405020304" pitchFamily="18" charset="0"/>
                <a:ea typeface="MS Mincho"/>
                <a:cs typeface="Times New Roman" panose="02020603050405020304" pitchFamily="18" charset="0"/>
              </a:rPr>
              <a:t> (hậu vệ)</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5. </a:t>
            </a:r>
            <a:r>
              <a:rPr lang="pt-BR" sz="2800" b="1">
                <a:solidFill>
                  <a:srgbClr val="0D0D0D"/>
                </a:solidFill>
                <a:latin typeface="Times New Roman" panose="02020603050405020304" pitchFamily="18" charset="0"/>
                <a:ea typeface="MS Mincho"/>
                <a:cs typeface="Times New Roman" panose="02020603050405020304" pitchFamily="18" charset="0"/>
              </a:rPr>
              <a:t>hồi</a:t>
            </a:r>
            <a:r>
              <a:rPr lang="pt-BR" sz="2800">
                <a:solidFill>
                  <a:srgbClr val="0D0D0D"/>
                </a:solidFill>
                <a:latin typeface="Times New Roman" panose="02020603050405020304" pitchFamily="18" charset="0"/>
                <a:ea typeface="MS Mincho"/>
                <a:cs typeface="Times New Roman" panose="02020603050405020304" pitchFamily="18" charset="0"/>
              </a:rPr>
              <a:t> (hồi hương, thu hồi)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6. </a:t>
            </a:r>
            <a:r>
              <a:rPr lang="pt-BR" sz="2800" b="1">
                <a:solidFill>
                  <a:srgbClr val="0D0D0D"/>
                </a:solidFill>
                <a:latin typeface="Times New Roman" panose="02020603050405020304" pitchFamily="18" charset="0"/>
                <a:ea typeface="MS Mincho"/>
                <a:cs typeface="Times New Roman" panose="02020603050405020304" pitchFamily="18" charset="0"/>
              </a:rPr>
              <a:t>mộc</a:t>
            </a:r>
            <a:r>
              <a:rPr lang="pt-BR" sz="2800">
                <a:solidFill>
                  <a:srgbClr val="0D0D0D"/>
                </a:solidFill>
                <a:latin typeface="Times New Roman" panose="02020603050405020304" pitchFamily="18" charset="0"/>
                <a:ea typeface="MS Mincho"/>
                <a:cs typeface="Times New Roman" panose="02020603050405020304" pitchFamily="18" charset="0"/>
              </a:rPr>
              <a:t> (thảo mộc, mộc nhĩ)</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7. </a:t>
            </a:r>
            <a:r>
              <a:rPr lang="pt-BR" sz="2800" b="1">
                <a:solidFill>
                  <a:srgbClr val="0D0D0D"/>
                </a:solidFill>
                <a:latin typeface="Times New Roman" panose="02020603050405020304" pitchFamily="18" charset="0"/>
                <a:ea typeface="MS Mincho"/>
                <a:cs typeface="Times New Roman" panose="02020603050405020304" pitchFamily="18" charset="0"/>
              </a:rPr>
              <a:t>tâm</a:t>
            </a:r>
            <a:r>
              <a:rPr lang="pt-BR" sz="2800">
                <a:solidFill>
                  <a:srgbClr val="0D0D0D"/>
                </a:solidFill>
                <a:latin typeface="Times New Roman" panose="02020603050405020304" pitchFamily="18" charset="0"/>
                <a:ea typeface="MS Mincho"/>
                <a:cs typeface="Times New Roman" panose="02020603050405020304" pitchFamily="18" charset="0"/>
              </a:rPr>
              <a:t> (yên tâm)</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8. </a:t>
            </a:r>
            <a:r>
              <a:rPr lang="pt-BR" sz="2800" b="1">
                <a:solidFill>
                  <a:srgbClr val="0D0D0D"/>
                </a:solidFill>
                <a:latin typeface="Times New Roman" panose="02020603050405020304" pitchFamily="18" charset="0"/>
                <a:ea typeface="MS Mincho"/>
                <a:cs typeface="Times New Roman" panose="02020603050405020304" pitchFamily="18" charset="0"/>
              </a:rPr>
              <a:t>thảo</a:t>
            </a:r>
            <a:r>
              <a:rPr lang="pt-BR" sz="2800">
                <a:solidFill>
                  <a:srgbClr val="0D0D0D"/>
                </a:solidFill>
                <a:latin typeface="Times New Roman" panose="02020603050405020304" pitchFamily="18" charset="0"/>
                <a:ea typeface="MS Mincho"/>
                <a:cs typeface="Times New Roman" panose="02020603050405020304" pitchFamily="18" charset="0"/>
              </a:rPr>
              <a:t> (thảo nguyên)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9. </a:t>
            </a:r>
            <a:r>
              <a:rPr lang="pt-BR" sz="2800" b="1">
                <a:solidFill>
                  <a:srgbClr val="0D0D0D"/>
                </a:solidFill>
                <a:latin typeface="Times New Roman" panose="02020603050405020304" pitchFamily="18" charset="0"/>
                <a:ea typeface="MS Mincho"/>
                <a:cs typeface="Times New Roman" panose="02020603050405020304" pitchFamily="18" charset="0"/>
              </a:rPr>
              <a:t>thư</a:t>
            </a:r>
            <a:r>
              <a:rPr lang="pt-BR" sz="2800">
                <a:solidFill>
                  <a:srgbClr val="0D0D0D"/>
                </a:solidFill>
                <a:latin typeface="Times New Roman" panose="02020603050405020304" pitchFamily="18" charset="0"/>
                <a:ea typeface="MS Mincho"/>
                <a:cs typeface="Times New Roman" panose="02020603050405020304" pitchFamily="18" charset="0"/>
              </a:rPr>
              <a:t> (thư viện)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800">
                <a:solidFill>
                  <a:srgbClr val="0D0D0D"/>
                </a:solidFill>
                <a:latin typeface="Times New Roman" panose="02020603050405020304" pitchFamily="18" charset="0"/>
                <a:ea typeface="MS Mincho"/>
                <a:cs typeface="Times New Roman" panose="02020603050405020304" pitchFamily="18" charset="0"/>
              </a:rPr>
              <a:t>10. </a:t>
            </a:r>
            <a:r>
              <a:rPr lang="pt-BR" sz="2800" b="1">
                <a:solidFill>
                  <a:srgbClr val="0D0D0D"/>
                </a:solidFill>
                <a:latin typeface="Times New Roman" panose="02020603050405020304" pitchFamily="18" charset="0"/>
                <a:ea typeface="MS Mincho"/>
                <a:cs typeface="Times New Roman" panose="02020603050405020304" pitchFamily="18" charset="0"/>
              </a:rPr>
              <a:t>vấn</a:t>
            </a:r>
            <a:r>
              <a:rPr lang="pt-BR" sz="2800">
                <a:solidFill>
                  <a:srgbClr val="0D0D0D"/>
                </a:solidFill>
                <a:latin typeface="Times New Roman" panose="02020603050405020304" pitchFamily="18" charset="0"/>
                <a:ea typeface="MS Mincho"/>
                <a:cs typeface="Times New Roman" panose="02020603050405020304" pitchFamily="18" charset="0"/>
              </a:rPr>
              <a:t> (vấn đáp)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569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Effect transition="in" filter="fade">
                                      <p:cBhvr>
                                        <p:cTn id="77" dur="1000"/>
                                        <p:tgtEl>
                                          <p:spTgt spid="2">
                                            <p:txEl>
                                              <p:pRg st="10" end="10"/>
                                            </p:txEl>
                                          </p:spTgt>
                                        </p:tgtEl>
                                      </p:cBhvr>
                                    </p:animEffect>
                                    <p:anim calcmode="lin" valueType="num">
                                      <p:cBhvr>
                                        <p:cTn id="7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F32EBA-ED97-466E-8CFA-8382584155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Shape 17">
            <a:extLst>
              <a:ext uri="{FF2B5EF4-FFF2-40B4-BE49-F238E27FC236}">
                <a16:creationId xmlns:a16="http://schemas.microsoft.com/office/drawing/2014/main" id="{62A38935-BB53-4DF7-A56E-48DD25B685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6782" y="851521"/>
            <a:ext cx="4638605"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834198" y="1389840"/>
            <a:ext cx="10523603" cy="4616648"/>
          </a:xfrm>
          <a:prstGeom prst="rect">
            <a:avLst/>
          </a:prstGeom>
        </p:spPr>
        <p:txBody>
          <a:bodyPr wrap="square">
            <a:spAutoFit/>
          </a:bodyPr>
          <a:lstStyle/>
          <a:p>
            <a:pPr algn="just">
              <a:lnSpc>
                <a:spcPct val="150000"/>
              </a:lnSpc>
              <a:spcAft>
                <a:spcPts val="0"/>
              </a:spcAft>
              <a:tabLst>
                <a:tab pos="2110105" algn="l"/>
              </a:tabLst>
            </a:pPr>
            <a:r>
              <a:rPr lang="pt-BR" sz="2800" b="1" smtClean="0">
                <a:solidFill>
                  <a:srgbClr val="0000FF"/>
                </a:solidFill>
                <a:latin typeface="Times New Roman" panose="02020603050405020304" pitchFamily="18" charset="0"/>
                <a:ea typeface="MS Mincho"/>
                <a:cs typeface="Times New Roman" panose="02020603050405020304" pitchFamily="18" charset="0"/>
              </a:rPr>
              <a:t>1</a:t>
            </a:r>
            <a:r>
              <a:rPr lang="pt-BR" sz="2800" b="1">
                <a:solidFill>
                  <a:srgbClr val="0000FF"/>
                </a:solidFill>
                <a:latin typeface="Times New Roman" panose="02020603050405020304" pitchFamily="18" charset="0"/>
                <a:ea typeface="MS Mincho"/>
                <a:cs typeface="Times New Roman" panose="02020603050405020304" pitchFamily="18" charset="0"/>
              </a:rPr>
              <a:t>. Đặc điểm, chức năng của cước chú và cách ghi cước chú</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*Đặc điểm: </a:t>
            </a:r>
            <a:endParaRPr lang="en-US" sz="2800">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i="1">
                <a:latin typeface="Times New Roman" panose="02020603050405020304" pitchFamily="18" charset="0"/>
                <a:ea typeface="Calibri" panose="020F0502020204030204" pitchFamily="34" charset="0"/>
                <a:cs typeface="Times New Roman" panose="02020603050405020304" pitchFamily="18" charset="0"/>
              </a:rPr>
              <a:t>- Xuất hiện trong phần chính của trang hoặc của văn bản thông tin (nhất là văn bản khoa học), văn bản nghị luận và văn bản văn học cổ được đời sau in lại. </a:t>
            </a:r>
            <a:endParaRPr lang="en-US" sz="2800">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*Chức năng: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i="1">
                <a:latin typeface="Times New Roman" panose="02020603050405020304" pitchFamily="18" charset="0"/>
                <a:ea typeface="Calibri" panose="020F0502020204030204" pitchFamily="34" charset="0"/>
                <a:cs typeface="Times New Roman" panose="02020603050405020304" pitchFamily="18" charset="0"/>
              </a:rPr>
              <a:t>Giúp người đọc nắm bắt chính xác những thông tin, thông điệp, ý nghĩa của văn bản</a:t>
            </a:r>
            <a:r>
              <a:rPr lang="en-US" sz="2800" i="1"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3" name="Rectangle 2"/>
          <p:cNvSpPr/>
          <p:nvPr/>
        </p:nvSpPr>
        <p:spPr>
          <a:xfrm>
            <a:off x="834198" y="488089"/>
            <a:ext cx="4345931" cy="587853"/>
          </a:xfrm>
          <a:prstGeom prst="rect">
            <a:avLst/>
          </a:prstGeom>
        </p:spPr>
        <p:txBody>
          <a:bodyPr wrap="square">
            <a:spAutoFit/>
          </a:bodyPr>
          <a:lstStyle/>
          <a:p>
            <a:pPr algn="just">
              <a:lnSpc>
                <a:spcPct val="115000"/>
              </a:lnSpc>
              <a:spcBef>
                <a:spcPts val="600"/>
              </a:spcBef>
              <a:spcAft>
                <a:spcPts val="600"/>
              </a:spcAft>
            </a:pP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NHẮC LẠI LÍ THUYẾT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3286" y="419249"/>
            <a:ext cx="21707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Gợi ý đáp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án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2722052" y="1542198"/>
            <a:ext cx="6073254" cy="4702569"/>
          </a:xfrm>
          <a:prstGeom prst="rect">
            <a:avLst/>
          </a:prstGeom>
        </p:spPr>
        <p:txBody>
          <a:bodyPr wrap="square">
            <a:spAutoFit/>
          </a:bodyPr>
          <a:lstStyle/>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1.</a:t>
            </a:r>
            <a:r>
              <a:rPr lang="pt-BR" sz="2800" b="1">
                <a:solidFill>
                  <a:srgbClr val="0D0D0D"/>
                </a:solidFill>
                <a:latin typeface="Times New Roman" panose="02020603050405020304" pitchFamily="18" charset="0"/>
                <a:ea typeface="MS Mincho"/>
                <a:cs typeface="Times New Roman" panose="02020603050405020304" pitchFamily="18" charset="0"/>
              </a:rPr>
              <a:t> bạch</a:t>
            </a:r>
            <a:r>
              <a:rPr lang="pt-BR" sz="2800">
                <a:solidFill>
                  <a:srgbClr val="0D0D0D"/>
                </a:solidFill>
                <a:latin typeface="Times New Roman" panose="02020603050405020304" pitchFamily="18" charset="0"/>
                <a:ea typeface="MS Mincho"/>
                <a:cs typeface="Times New Roman" panose="02020603050405020304" pitchFamily="18" charset="0"/>
              </a:rPr>
              <a:t> (bạch cầu): trắng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2. </a:t>
            </a:r>
            <a:r>
              <a:rPr lang="pt-BR" sz="2800" b="1">
                <a:solidFill>
                  <a:srgbClr val="0D0D0D"/>
                </a:solidFill>
                <a:latin typeface="Times New Roman" panose="02020603050405020304" pitchFamily="18" charset="0"/>
                <a:ea typeface="MS Mincho"/>
                <a:cs typeface="Times New Roman" panose="02020603050405020304" pitchFamily="18" charset="0"/>
              </a:rPr>
              <a:t>cư</a:t>
            </a:r>
            <a:r>
              <a:rPr lang="pt-BR" sz="2800">
                <a:solidFill>
                  <a:srgbClr val="0D0D0D"/>
                </a:solidFill>
                <a:latin typeface="Times New Roman" panose="02020603050405020304" pitchFamily="18" charset="0"/>
                <a:ea typeface="MS Mincho"/>
                <a:cs typeface="Times New Roman" panose="02020603050405020304" pitchFamily="18" charset="0"/>
              </a:rPr>
              <a:t> (cư trú): ở</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3. </a:t>
            </a:r>
            <a:r>
              <a:rPr lang="pt-BR" sz="2800" b="1">
                <a:solidFill>
                  <a:srgbClr val="0D0D0D"/>
                </a:solidFill>
                <a:latin typeface="Times New Roman" panose="02020603050405020304" pitchFamily="18" charset="0"/>
                <a:ea typeface="MS Mincho"/>
                <a:cs typeface="Times New Roman" panose="02020603050405020304" pitchFamily="18" charset="0"/>
              </a:rPr>
              <a:t>dạ</a:t>
            </a:r>
            <a:r>
              <a:rPr lang="pt-BR" sz="2800">
                <a:solidFill>
                  <a:srgbClr val="0D0D0D"/>
                </a:solidFill>
                <a:latin typeface="Times New Roman" panose="02020603050405020304" pitchFamily="18" charset="0"/>
                <a:ea typeface="MS Mincho"/>
                <a:cs typeface="Times New Roman" panose="02020603050405020304" pitchFamily="18" charset="0"/>
              </a:rPr>
              <a:t> (dạ hương, dạ hội): đêm</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4. </a:t>
            </a:r>
            <a:r>
              <a:rPr lang="pt-BR" sz="2800" b="1">
                <a:solidFill>
                  <a:srgbClr val="0D0D0D"/>
                </a:solidFill>
                <a:latin typeface="Times New Roman" panose="02020603050405020304" pitchFamily="18" charset="0"/>
                <a:ea typeface="MS Mincho"/>
                <a:cs typeface="Times New Roman" panose="02020603050405020304" pitchFamily="18" charset="0"/>
              </a:rPr>
              <a:t>hậu</a:t>
            </a:r>
            <a:r>
              <a:rPr lang="pt-BR" sz="2800">
                <a:solidFill>
                  <a:srgbClr val="0D0D0D"/>
                </a:solidFill>
                <a:latin typeface="Times New Roman" panose="02020603050405020304" pitchFamily="18" charset="0"/>
                <a:ea typeface="MS Mincho"/>
                <a:cs typeface="Times New Roman" panose="02020603050405020304" pitchFamily="18" charset="0"/>
              </a:rPr>
              <a:t> (hậu vệ): sau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5. </a:t>
            </a:r>
            <a:r>
              <a:rPr lang="pt-BR" sz="2800" b="1">
                <a:solidFill>
                  <a:srgbClr val="0D0D0D"/>
                </a:solidFill>
                <a:latin typeface="Times New Roman" panose="02020603050405020304" pitchFamily="18" charset="0"/>
                <a:ea typeface="MS Mincho"/>
                <a:cs typeface="Times New Roman" panose="02020603050405020304" pitchFamily="18" charset="0"/>
              </a:rPr>
              <a:t>hồi</a:t>
            </a:r>
            <a:r>
              <a:rPr lang="pt-BR" sz="2800">
                <a:solidFill>
                  <a:srgbClr val="0D0D0D"/>
                </a:solidFill>
                <a:latin typeface="Times New Roman" panose="02020603050405020304" pitchFamily="18" charset="0"/>
                <a:ea typeface="MS Mincho"/>
                <a:cs typeface="Times New Roman" panose="02020603050405020304" pitchFamily="18" charset="0"/>
              </a:rPr>
              <a:t> (hồi hương, thu hồi); về</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6. </a:t>
            </a:r>
            <a:r>
              <a:rPr lang="pt-BR" sz="2800" b="1">
                <a:solidFill>
                  <a:srgbClr val="0D0D0D"/>
                </a:solidFill>
                <a:latin typeface="Times New Roman" panose="02020603050405020304" pitchFamily="18" charset="0"/>
                <a:ea typeface="MS Mincho"/>
                <a:cs typeface="Times New Roman" panose="02020603050405020304" pitchFamily="18" charset="0"/>
              </a:rPr>
              <a:t>mộc</a:t>
            </a:r>
            <a:r>
              <a:rPr lang="pt-BR" sz="2800">
                <a:solidFill>
                  <a:srgbClr val="0D0D0D"/>
                </a:solidFill>
                <a:latin typeface="Times New Roman" panose="02020603050405020304" pitchFamily="18" charset="0"/>
                <a:ea typeface="MS Mincho"/>
                <a:cs typeface="Times New Roman" panose="02020603050405020304" pitchFamily="18" charset="0"/>
              </a:rPr>
              <a:t> (thảo mộc, mộc nhĩ): cây</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7. </a:t>
            </a:r>
            <a:r>
              <a:rPr lang="pt-BR" sz="2800" b="1">
                <a:solidFill>
                  <a:srgbClr val="0D0D0D"/>
                </a:solidFill>
                <a:latin typeface="Times New Roman" panose="02020603050405020304" pitchFamily="18" charset="0"/>
                <a:ea typeface="MS Mincho"/>
                <a:cs typeface="Times New Roman" panose="02020603050405020304" pitchFamily="18" charset="0"/>
              </a:rPr>
              <a:t>tâm</a:t>
            </a:r>
            <a:r>
              <a:rPr lang="pt-BR" sz="2800">
                <a:solidFill>
                  <a:srgbClr val="0D0D0D"/>
                </a:solidFill>
                <a:latin typeface="Times New Roman" panose="02020603050405020304" pitchFamily="18" charset="0"/>
                <a:ea typeface="MS Mincho"/>
                <a:cs typeface="Times New Roman" panose="02020603050405020304" pitchFamily="18" charset="0"/>
              </a:rPr>
              <a:t> (yên tâm): lòng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8. </a:t>
            </a:r>
            <a:r>
              <a:rPr lang="pt-BR" sz="2800" b="1">
                <a:solidFill>
                  <a:srgbClr val="0D0D0D"/>
                </a:solidFill>
                <a:latin typeface="Times New Roman" panose="02020603050405020304" pitchFamily="18" charset="0"/>
                <a:ea typeface="MS Mincho"/>
                <a:cs typeface="Times New Roman" panose="02020603050405020304" pitchFamily="18" charset="0"/>
              </a:rPr>
              <a:t>thảo</a:t>
            </a:r>
            <a:r>
              <a:rPr lang="pt-BR" sz="2800">
                <a:solidFill>
                  <a:srgbClr val="0D0D0D"/>
                </a:solidFill>
                <a:latin typeface="Times New Roman" panose="02020603050405020304" pitchFamily="18" charset="0"/>
                <a:ea typeface="MS Mincho"/>
                <a:cs typeface="Times New Roman" panose="02020603050405020304" pitchFamily="18" charset="0"/>
              </a:rPr>
              <a:t> (thảo nguyên): cỏ</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2110105" algn="l"/>
              </a:tabLst>
            </a:pPr>
            <a:r>
              <a:rPr lang="pt-BR" sz="2800">
                <a:solidFill>
                  <a:srgbClr val="0D0D0D"/>
                </a:solidFill>
                <a:latin typeface="Times New Roman" panose="02020603050405020304" pitchFamily="18" charset="0"/>
                <a:ea typeface="MS Mincho"/>
                <a:cs typeface="Times New Roman" panose="02020603050405020304" pitchFamily="18" charset="0"/>
              </a:rPr>
              <a:t>9. </a:t>
            </a:r>
            <a:r>
              <a:rPr lang="pt-BR" sz="2800" b="1">
                <a:solidFill>
                  <a:srgbClr val="0D0D0D"/>
                </a:solidFill>
                <a:latin typeface="Times New Roman" panose="02020603050405020304" pitchFamily="18" charset="0"/>
                <a:ea typeface="MS Mincho"/>
                <a:cs typeface="Times New Roman" panose="02020603050405020304" pitchFamily="18" charset="0"/>
              </a:rPr>
              <a:t>thư</a:t>
            </a:r>
            <a:r>
              <a:rPr lang="pt-BR" sz="2800">
                <a:solidFill>
                  <a:srgbClr val="0D0D0D"/>
                </a:solidFill>
                <a:latin typeface="Times New Roman" panose="02020603050405020304" pitchFamily="18" charset="0"/>
                <a:ea typeface="MS Mincho"/>
                <a:cs typeface="Times New Roman" panose="02020603050405020304" pitchFamily="18" charset="0"/>
              </a:rPr>
              <a:t> (thư viện): sách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800">
                <a:solidFill>
                  <a:srgbClr val="0D0D0D"/>
                </a:solidFill>
                <a:latin typeface="Times New Roman" panose="02020603050405020304" pitchFamily="18" charset="0"/>
                <a:ea typeface="MS Mincho"/>
                <a:cs typeface="Times New Roman" panose="02020603050405020304" pitchFamily="18" charset="0"/>
              </a:rPr>
              <a:t>10. </a:t>
            </a:r>
            <a:r>
              <a:rPr lang="pt-BR" sz="2800" b="1">
                <a:solidFill>
                  <a:srgbClr val="0D0D0D"/>
                </a:solidFill>
                <a:latin typeface="Times New Roman" panose="02020603050405020304" pitchFamily="18" charset="0"/>
                <a:ea typeface="MS Mincho"/>
                <a:cs typeface="Times New Roman" panose="02020603050405020304" pitchFamily="18" charset="0"/>
              </a:rPr>
              <a:t>vấn</a:t>
            </a:r>
            <a:r>
              <a:rPr lang="pt-BR" sz="2800">
                <a:solidFill>
                  <a:srgbClr val="0D0D0D"/>
                </a:solidFill>
                <a:latin typeface="Times New Roman" panose="02020603050405020304" pitchFamily="18" charset="0"/>
                <a:ea typeface="MS Mincho"/>
                <a:cs typeface="Times New Roman" panose="02020603050405020304" pitchFamily="18" charset="0"/>
              </a:rPr>
              <a:t> (vấn đáp): hỏi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0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000"/>
                                        <p:tgtEl>
                                          <p:spTgt spid="5">
                                            <p:txEl>
                                              <p:pRg st="3" end="3"/>
                                            </p:txEl>
                                          </p:spTgt>
                                        </p:tgtEl>
                                      </p:cBhvr>
                                    </p:animEffect>
                                    <p:anim calcmode="lin" valueType="num">
                                      <p:cBhvr>
                                        <p:cTn id="3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1000"/>
                                        <p:tgtEl>
                                          <p:spTgt spid="5">
                                            <p:txEl>
                                              <p:pRg st="7" end="7"/>
                                            </p:txEl>
                                          </p:spTgt>
                                        </p:tgtEl>
                                      </p:cBhvr>
                                    </p:animEffect>
                                    <p:anim calcmode="lin" valueType="num">
                                      <p:cBhvr>
                                        <p:cTn id="6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
                                            <p:txEl>
                                              <p:pRg st="8" end="8"/>
                                            </p:txEl>
                                          </p:spTgt>
                                        </p:tgtEl>
                                        <p:attrNameLst>
                                          <p:attrName>style.visibility</p:attrName>
                                        </p:attrNameLst>
                                      </p:cBhvr>
                                      <p:to>
                                        <p:strVal val="visible"/>
                                      </p:to>
                                    </p:set>
                                    <p:animEffect transition="in" filter="fade">
                                      <p:cBhvr>
                                        <p:cTn id="68" dur="1000"/>
                                        <p:tgtEl>
                                          <p:spTgt spid="5">
                                            <p:txEl>
                                              <p:pRg st="8" end="8"/>
                                            </p:txEl>
                                          </p:spTgt>
                                        </p:tgtEl>
                                      </p:cBhvr>
                                    </p:animEffect>
                                    <p:anim calcmode="lin" valueType="num">
                                      <p:cBhvr>
                                        <p:cTn id="69"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fade">
                                      <p:cBhvr>
                                        <p:cTn id="75" dur="1000"/>
                                        <p:tgtEl>
                                          <p:spTgt spid="5">
                                            <p:txEl>
                                              <p:pRg st="9" end="9"/>
                                            </p:txEl>
                                          </p:spTgt>
                                        </p:tgtEl>
                                      </p:cBhvr>
                                    </p:animEffect>
                                    <p:anim calcmode="lin" valueType="num">
                                      <p:cBhvr>
                                        <p:cTn id="7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F32EBA-ED97-466E-8CFA-8382584155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62A38935-BB53-4DF7-A56E-48DD25B685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6782" y="851521"/>
            <a:ext cx="4638605"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80448" y="1078271"/>
            <a:ext cx="10533797" cy="5044458"/>
          </a:xfrm>
          <a:prstGeom prst="rect">
            <a:avLst/>
          </a:prstGeom>
        </p:spPr>
        <p:txBody>
          <a:bodyPr wrap="squar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*Cách ghi cước chú:</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i="1">
                <a:latin typeface="Times New Roman" panose="02020603050405020304" pitchFamily="18" charset="0"/>
                <a:ea typeface="Calibri" panose="020F0502020204030204" pitchFamily="34" charset="0"/>
                <a:cs typeface="Times New Roman" panose="02020603050405020304" pitchFamily="18" charset="0"/>
              </a:rPr>
              <a:t>Bước 1.</a:t>
            </a:r>
            <a:r>
              <a:rPr lang="en-US" sz="2800" i="1">
                <a:latin typeface="Times New Roman" panose="02020603050405020304" pitchFamily="18" charset="0"/>
                <a:ea typeface="Calibri" panose="020F0502020204030204" pitchFamily="34" charset="0"/>
                <a:cs typeface="Times New Roman" panose="02020603050405020304" pitchFamily="18" charset="0"/>
              </a:rPr>
              <a:t> Kí hiệu đánh dấu đối tượng được chú thích: bằng chữ số hoặc dấu hoa thị.</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i="1">
                <a:latin typeface="Times New Roman" panose="02020603050405020304" pitchFamily="18" charset="0"/>
                <a:ea typeface="Calibri" panose="020F0502020204030204" pitchFamily="34" charset="0"/>
                <a:cs typeface="Times New Roman" panose="02020603050405020304" pitchFamily="18" charset="0"/>
              </a:rPr>
              <a:t>Bước 2.</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i="1">
                <a:latin typeface="Times New Roman" panose="02020603050405020304" pitchFamily="18" charset="0"/>
                <a:ea typeface="Calibri" panose="020F0502020204030204" pitchFamily="34" charset="0"/>
                <a:cs typeface="Times New Roman" panose="02020603050405020304" pitchFamily="18" charset="0"/>
              </a:rPr>
              <a:t>1.  Vị trí đặt cước chú:</a:t>
            </a:r>
            <a:r>
              <a:rPr lang="en-US" sz="2800" i="1">
                <a:latin typeface="Times New Roman" panose="02020603050405020304" pitchFamily="18" charset="0"/>
                <a:ea typeface="Calibri" panose="020F0502020204030204" pitchFamily="34" charset="0"/>
                <a:cs typeface="Times New Roman" panose="02020603050405020304" pitchFamily="18" charset="0"/>
              </a:rPr>
              <a:t> Cuối văn bản hoặc ở chân trang.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2. Các thành phần của cước chú:</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i="1">
                <a:latin typeface="Times New Roman" panose="02020603050405020304" pitchFamily="18" charset="0"/>
                <a:ea typeface="Calibri" panose="020F0502020204030204" pitchFamily="34" charset="0"/>
                <a:cs typeface="Times New Roman" panose="02020603050405020304" pitchFamily="18" charset="0"/>
              </a:rPr>
              <a:t>- Kí hiệu đánh dấu đối tượng;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i="1">
                <a:latin typeface="Times New Roman" panose="02020603050405020304" pitchFamily="18" charset="0"/>
                <a:ea typeface="Calibri" panose="020F0502020204030204" pitchFamily="34" charset="0"/>
                <a:cs typeface="Times New Roman" panose="02020603050405020304" pitchFamily="18" charset="0"/>
              </a:rPr>
              <a:t>- Tên đối tượng;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i="1">
                <a:latin typeface="Times New Roman" panose="02020603050405020304" pitchFamily="18" charset="0"/>
                <a:ea typeface="Calibri" panose="020F0502020204030204" pitchFamily="34" charset="0"/>
                <a:cs typeface="Times New Roman" panose="02020603050405020304" pitchFamily="18" charset="0"/>
              </a:rPr>
              <a:t>- Dấu hai chấm;</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200" i="1">
                <a:latin typeface="Times New Roman" panose="02020603050405020304" pitchFamily="18" charset="0"/>
                <a:ea typeface="Calibri" panose="020F0502020204030204" pitchFamily="34" charset="0"/>
                <a:cs typeface="Times New Roman" panose="02020603050405020304" pitchFamily="18" charset="0"/>
              </a:rPr>
              <a:t>- Nội dung giải thích.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410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F32EBA-ED97-466E-8CFA-8382584155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Shape 17">
            <a:extLst>
              <a:ext uri="{FF2B5EF4-FFF2-40B4-BE49-F238E27FC236}">
                <a16:creationId xmlns:a16="http://schemas.microsoft.com/office/drawing/2014/main" id="{62A38935-BB53-4DF7-A56E-48DD25B685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6782" y="851521"/>
            <a:ext cx="4638605"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003775" y="1313253"/>
            <a:ext cx="10430109" cy="4616648"/>
          </a:xfrm>
          <a:prstGeom prst="rect">
            <a:avLst/>
          </a:prstGeom>
        </p:spPr>
        <p:txBody>
          <a:bodyPr wrap="square">
            <a:spAutoFit/>
          </a:bodyPr>
          <a:lstStyle/>
          <a:p>
            <a:pPr algn="just">
              <a:lnSpc>
                <a:spcPct val="150000"/>
              </a:lnSpc>
              <a:spcAft>
                <a:spcPts val="0"/>
              </a:spcAft>
              <a:tabLst>
                <a:tab pos="2110105" algn="l"/>
              </a:tabLst>
            </a:pPr>
            <a:r>
              <a:rPr lang="pt-BR" sz="2800" b="1" smtClean="0">
                <a:solidFill>
                  <a:srgbClr val="0000FF"/>
                </a:solidFill>
                <a:latin typeface="Times New Roman" panose="02020603050405020304" pitchFamily="18" charset="0"/>
                <a:ea typeface="MS Mincho"/>
                <a:cs typeface="Times New Roman" panose="02020603050405020304" pitchFamily="18" charset="0"/>
              </a:rPr>
              <a:t>2</a:t>
            </a:r>
            <a:r>
              <a:rPr lang="pt-BR" sz="2800" b="1">
                <a:solidFill>
                  <a:srgbClr val="0000FF"/>
                </a:solidFill>
                <a:latin typeface="Times New Roman" panose="02020603050405020304" pitchFamily="18" charset="0"/>
                <a:ea typeface="MS Mincho"/>
                <a:cs typeface="Times New Roman" panose="02020603050405020304" pitchFamily="18" charset="0"/>
              </a:rPr>
              <a:t>. Cách xác định nhanh nghĩa của những từ có yếu tố Hán Việt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1:</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Tách từng từ đó ra thành các yếu tố riêng biệt để xem xét.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2:</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Tập hợp những từ đã biết có một trong các yếu tố của từ được tách ở trên và xếp chúng vào các nhóm khác nhau.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3:</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Dựa vào nghĩa chung của một vài từ đã biết trong mỗi nhóm để suy ra nghĩa của từng yếu tố, từ đó, bước đầu xác định nghĩa của từ có yếu tố Hán Việt muốn tìm hiểu</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90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6549" y="1215424"/>
            <a:ext cx="7340221" cy="523220"/>
          </a:xfrm>
          <a:prstGeom prst="rect">
            <a:avLst/>
          </a:prstGeom>
        </p:spPr>
        <p:txBody>
          <a:bodyPr wrap="square">
            <a:spAutoFit/>
          </a:bodyPr>
          <a:lstStyle/>
          <a:p>
            <a:pPr algn="just">
              <a:spcAft>
                <a:spcPts val="0"/>
              </a:spcAft>
            </a:pPr>
            <a:r>
              <a:rPr lang="vi-VN" sz="2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ea typeface="Times New Roman" panose="02020603050405020304" pitchFamily="18" charset="0"/>
              </a:rPr>
              <a:t>1. CƯỚC CHÚ, TÀI LIỆU THAM KHẢO</a:t>
            </a:r>
            <a:endParaRPr lang="en-US" sz="24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874540" y="310066"/>
            <a:ext cx="2661241" cy="523220"/>
          </a:xfrm>
          <a:prstGeom prst="rect">
            <a:avLst/>
          </a:prstGeom>
        </p:spPr>
        <p:txBody>
          <a:bodyPr wrap="none">
            <a:spAutoFit/>
          </a:bodyPr>
          <a:lstStyle/>
          <a:p>
            <a:pPr algn="just">
              <a:spcAft>
                <a:spcPts val="0"/>
              </a:spcAft>
            </a:pPr>
            <a:r>
              <a:rPr lang="en-US" sz="2800" b="1">
                <a:solidFill>
                  <a:srgbClr val="FF0000"/>
                </a:solidFill>
                <a:latin typeface="Times New Roman" panose="02020603050405020304" pitchFamily="18" charset="0"/>
                <a:ea typeface="Times New Roman" panose="02020603050405020304" pitchFamily="18" charset="0"/>
              </a:rPr>
              <a:t>B. LUYỆN TẬP</a:t>
            </a:r>
            <a:endParaRPr lang="en-US" sz="240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037230" y="1965278"/>
            <a:ext cx="10399594" cy="1953868"/>
          </a:xfrm>
          <a:prstGeom prst="rect">
            <a:avLst/>
          </a:prstGeom>
        </p:spPr>
        <p:txBody>
          <a:bodyPr wrap="square">
            <a:spAutoFit/>
          </a:bodyPr>
          <a:lstStyle/>
          <a:p>
            <a:pPr algn="just">
              <a:lnSpc>
                <a:spcPct val="150000"/>
              </a:lnSpc>
              <a:spcAft>
                <a:spcPts val="0"/>
              </a:spcAft>
            </a:pPr>
            <a:r>
              <a:rPr lang="pt-BR" sz="2800" b="1">
                <a:solidFill>
                  <a:srgbClr val="0000FF"/>
                </a:solidFill>
                <a:latin typeface="Times New Roman" panose="02020603050405020304" pitchFamily="18" charset="0"/>
                <a:ea typeface="MS Mincho"/>
              </a:rPr>
              <a:t>Bài tập 1: </a:t>
            </a:r>
            <a:r>
              <a:rPr lang="pt-BR" sz="2800">
                <a:solidFill>
                  <a:srgbClr val="0D0D0D"/>
                </a:solidFill>
                <a:latin typeface="Times New Roman" panose="02020603050405020304" pitchFamily="18" charset="0"/>
                <a:ea typeface="MS Mincho"/>
              </a:rPr>
              <a:t>Đọc lại văn bản </a:t>
            </a:r>
            <a:r>
              <a:rPr lang="pt-BR" sz="2800" i="1">
                <a:solidFill>
                  <a:srgbClr val="0D0D0D"/>
                </a:solidFill>
                <a:latin typeface="Times New Roman" panose="02020603050405020304" pitchFamily="18" charset="0"/>
                <a:ea typeface="MS Mincho"/>
              </a:rPr>
              <a:t>Câu chuyện về con đường</a:t>
            </a:r>
            <a:r>
              <a:rPr lang="pt-BR" sz="2800">
                <a:solidFill>
                  <a:srgbClr val="0D0D0D"/>
                </a:solidFill>
                <a:latin typeface="Times New Roman" panose="02020603050405020304" pitchFamily="18" charset="0"/>
                <a:ea typeface="MS Mincho"/>
              </a:rPr>
              <a:t> trong SHS tr.74-75 và thống kê các cước chú trong văn bản vào các cột phù hợp trong bảng sau:</a:t>
            </a:r>
            <a:endParaRPr lang="en-US" sz="28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98659592"/>
              </p:ext>
            </p:extLst>
          </p:nvPr>
        </p:nvGraphicFramePr>
        <p:xfrm>
          <a:off x="1212059" y="4364144"/>
          <a:ext cx="10049935" cy="1436154"/>
        </p:xfrm>
        <a:graphic>
          <a:graphicData uri="http://schemas.openxmlformats.org/drawingml/2006/table">
            <a:tbl>
              <a:tblPr firstRow="1" firstCol="1" bandRow="1"/>
              <a:tblGrid>
                <a:gridCol w="830323">
                  <a:extLst>
                    <a:ext uri="{9D8B030D-6E8A-4147-A177-3AD203B41FA5}">
                      <a16:colId xmlns:a16="http://schemas.microsoft.com/office/drawing/2014/main" val="1825110799"/>
                    </a:ext>
                  </a:extLst>
                </a:gridCol>
                <a:gridCol w="4438857">
                  <a:extLst>
                    <a:ext uri="{9D8B030D-6E8A-4147-A177-3AD203B41FA5}">
                      <a16:colId xmlns:a16="http://schemas.microsoft.com/office/drawing/2014/main" val="3537057767"/>
                    </a:ext>
                  </a:extLst>
                </a:gridCol>
                <a:gridCol w="4780755">
                  <a:extLst>
                    <a:ext uri="{9D8B030D-6E8A-4147-A177-3AD203B41FA5}">
                      <a16:colId xmlns:a16="http://schemas.microsoft.com/office/drawing/2014/main" val="1810948245"/>
                    </a:ext>
                  </a:extLst>
                </a:gridCol>
              </a:tblGrid>
              <a:tr h="718077">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Từ ngữ được giải thích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Thông tin miêu tả, giải thích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348378"/>
                  </a:ext>
                </a:extLst>
              </a:tr>
              <a:tr h="718077">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4789868"/>
                  </a:ext>
                </a:extLst>
              </a:tr>
            </a:tbl>
          </a:graphicData>
        </a:graphic>
      </p:graphicFrame>
    </p:spTree>
    <p:extLst>
      <p:ext uri="{BB962C8B-B14F-4D97-AF65-F5344CB8AC3E}">
        <p14:creationId xmlns:p14="http://schemas.microsoft.com/office/powerpoint/2010/main" val="221870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9328" y="715903"/>
            <a:ext cx="2669320" cy="523220"/>
          </a:xfrm>
          <a:prstGeom prst="rect">
            <a:avLst/>
          </a:prstGeom>
        </p:spPr>
        <p:txBody>
          <a:bodyPr wrap="none">
            <a:spAutoFit/>
          </a:bodyPr>
          <a:lstStyle/>
          <a:p>
            <a:pPr algn="just">
              <a:spcAft>
                <a:spcPts val="0"/>
              </a:spcAft>
            </a:pPr>
            <a:r>
              <a:rPr lang="pt-BR" sz="2800" b="1">
                <a:solidFill>
                  <a:srgbClr val="0000FF"/>
                </a:solidFill>
                <a:latin typeface="Times New Roman" panose="02020603050405020304" pitchFamily="18" charset="0"/>
                <a:ea typeface="MS Mincho"/>
              </a:rPr>
              <a:t>Gợi ý bài tập 1: </a:t>
            </a:r>
            <a:endParaRPr lang="en-US" sz="280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6657147"/>
              </p:ext>
            </p:extLst>
          </p:nvPr>
        </p:nvGraphicFramePr>
        <p:xfrm>
          <a:off x="832514" y="2197288"/>
          <a:ext cx="10590662" cy="2906974"/>
        </p:xfrm>
        <a:graphic>
          <a:graphicData uri="http://schemas.openxmlformats.org/drawingml/2006/table">
            <a:tbl>
              <a:tblPr firstRow="1" firstCol="1" bandRow="1"/>
              <a:tblGrid>
                <a:gridCol w="860853">
                  <a:extLst>
                    <a:ext uri="{9D8B030D-6E8A-4147-A177-3AD203B41FA5}">
                      <a16:colId xmlns:a16="http://schemas.microsoft.com/office/drawing/2014/main" val="3986346670"/>
                    </a:ext>
                  </a:extLst>
                </a:gridCol>
                <a:gridCol w="3492782">
                  <a:extLst>
                    <a:ext uri="{9D8B030D-6E8A-4147-A177-3AD203B41FA5}">
                      <a16:colId xmlns:a16="http://schemas.microsoft.com/office/drawing/2014/main" val="2925375497"/>
                    </a:ext>
                  </a:extLst>
                </a:gridCol>
                <a:gridCol w="6237027">
                  <a:extLst>
                    <a:ext uri="{9D8B030D-6E8A-4147-A177-3AD203B41FA5}">
                      <a16:colId xmlns:a16="http://schemas.microsoft.com/office/drawing/2014/main" val="654626072"/>
                    </a:ext>
                  </a:extLst>
                </a:gridCol>
              </a:tblGrid>
              <a:tr h="968990">
                <a:tc>
                  <a:txBody>
                    <a:bodyPr/>
                    <a:lstStyle/>
                    <a:p>
                      <a:pPr algn="just">
                        <a:spcAft>
                          <a:spcPts val="0"/>
                        </a:spcAft>
                      </a:pPr>
                      <a:r>
                        <a:rPr lang="pt-BR" sz="2800">
                          <a:solidFill>
                            <a:srgbClr val="FF0000"/>
                          </a:solidFill>
                          <a:effectLst/>
                          <a:latin typeface="Times New Roman" panose="02020603050405020304" pitchFamily="18" charset="0"/>
                          <a:ea typeface="MS Mincho"/>
                          <a:cs typeface="Times New Roman" panose="02020603050405020304" pitchFamily="18" charset="0"/>
                        </a:rPr>
                        <a:t>STT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just">
                        <a:spcAft>
                          <a:spcPts val="0"/>
                        </a:spcAft>
                      </a:pPr>
                      <a:r>
                        <a:rPr lang="pt-BR" sz="2800">
                          <a:solidFill>
                            <a:srgbClr val="FF0000"/>
                          </a:solidFill>
                          <a:effectLst/>
                          <a:latin typeface="Times New Roman" panose="02020603050405020304" pitchFamily="18" charset="0"/>
                          <a:ea typeface="MS Mincho"/>
                          <a:cs typeface="Times New Roman" panose="02020603050405020304" pitchFamily="18" charset="0"/>
                        </a:rPr>
                        <a:t>Từ ngữ được giải thích</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algn="just">
                        <a:spcAft>
                          <a:spcPts val="0"/>
                        </a:spcAft>
                      </a:pPr>
                      <a:r>
                        <a:rPr lang="pt-BR" sz="2800">
                          <a:solidFill>
                            <a:srgbClr val="FF0000"/>
                          </a:solidFill>
                          <a:effectLst/>
                          <a:latin typeface="Times New Roman" panose="02020603050405020304" pitchFamily="18" charset="0"/>
                          <a:ea typeface="MS Mincho"/>
                          <a:cs typeface="Times New Roman" panose="02020603050405020304" pitchFamily="18" charset="0"/>
                        </a:rPr>
                        <a:t>Thông tin miêu tả, giải thích</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324591953"/>
                  </a:ext>
                </a:extLst>
              </a:tr>
              <a:tr h="1453487">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i="1">
                          <a:solidFill>
                            <a:srgbClr val="0D0D0D"/>
                          </a:solidFill>
                          <a:effectLst/>
                          <a:latin typeface="Times New Roman" panose="02020603050405020304" pitchFamily="18" charset="0"/>
                          <a:ea typeface="MS Mincho"/>
                          <a:cs typeface="Times New Roman" panose="02020603050405020304" pitchFamily="18" charset="0"/>
                        </a:rPr>
                        <a:t>Đường cái quan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Từ dùng thời trước, chỉ đường tương đối rộng, làm trục giao thông chính giữa các địa phương trong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777523"/>
                  </a:ext>
                </a:extLst>
              </a:tr>
              <a:tr h="484497">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04026"/>
                  </a:ext>
                </a:extLst>
              </a:tr>
            </a:tbl>
          </a:graphicData>
        </a:graphic>
      </p:graphicFrame>
    </p:spTree>
    <p:extLst>
      <p:ext uri="{BB962C8B-B14F-4D97-AF65-F5344CB8AC3E}">
        <p14:creationId xmlns:p14="http://schemas.microsoft.com/office/powerpoint/2010/main" val="265340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8435" y="641544"/>
            <a:ext cx="10713493" cy="523220"/>
          </a:xfrm>
          <a:prstGeom prst="rect">
            <a:avLst/>
          </a:prstGeom>
        </p:spPr>
        <p:txBody>
          <a:bodyPr wrap="square">
            <a:spAutoFit/>
          </a:bodyPr>
          <a:lstStyle/>
          <a:p>
            <a:pPr>
              <a:spcBef>
                <a:spcPts val="750"/>
              </a:spcBef>
              <a:spcAft>
                <a:spcPts val="750"/>
              </a:spcAft>
            </a:pPr>
            <a:r>
              <a:rPr lang="pt-BR" sz="2800" b="1">
                <a:solidFill>
                  <a:srgbClr val="FF0000"/>
                </a:solidFill>
                <a:latin typeface="Times New Roman" panose="02020603050405020304" pitchFamily="18" charset="0"/>
                <a:ea typeface="MS Mincho"/>
                <a:cs typeface="Times New Roman" panose="02020603050405020304" pitchFamily="18" charset="0"/>
              </a:rPr>
              <a:t>Bài tập 2. </a:t>
            </a:r>
            <a:r>
              <a:rPr lang="pt-BR" sz="2800" b="1">
                <a:solidFill>
                  <a:srgbClr val="0D0D0D"/>
                </a:solidFill>
                <a:latin typeface="Times New Roman" panose="02020603050405020304" pitchFamily="18" charset="0"/>
                <a:ea typeface="MS Mincho"/>
                <a:cs typeface="Times New Roman" panose="02020603050405020304" pitchFamily="18" charset="0"/>
              </a:rPr>
              <a:t>Đọc văn bản sau và tìm nội dung em thấy cần cước chú</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311021" y="1463708"/>
            <a:ext cx="7788322" cy="5298758"/>
          </a:xfrm>
          <a:prstGeom prst="rect">
            <a:avLst/>
          </a:prstGeom>
        </p:spPr>
        <p:txBody>
          <a:bodyPr wrap="square">
            <a:spAutoFit/>
          </a:bodyPr>
          <a:lstStyle/>
          <a:p>
            <a:pPr algn="ctr">
              <a:lnSpc>
                <a:spcPct val="150000"/>
              </a:lnSpc>
              <a:spcBef>
                <a:spcPts val="750"/>
              </a:spcBef>
              <a:spcAft>
                <a:spcPts val="750"/>
              </a:spcAft>
            </a:pPr>
            <a:r>
              <a:rPr lang="en-US" sz="2800" b="1">
                <a:solidFill>
                  <a:srgbClr val="45710A"/>
                </a:solidFill>
                <a:latin typeface="Times New Roman" panose="02020603050405020304" pitchFamily="18" charset="0"/>
                <a:ea typeface="Times New Roman" panose="02020603050405020304" pitchFamily="18" charset="0"/>
                <a:cs typeface="Times New Roman" panose="02020603050405020304" pitchFamily="18" charset="0"/>
              </a:rPr>
              <a:t>Cảnh ngày xuân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r>
              <a:rPr lang="en-US" sz="2800" i="1">
                <a:latin typeface="Times New Roman" panose="02020603050405020304" pitchFamily="18" charset="0"/>
                <a:ea typeface="Times New Roman" panose="02020603050405020304" pitchFamily="18" charset="0"/>
              </a:rPr>
              <a:t>Ngày xuân con én đưa thoi,</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r>
              <a:rPr lang="en-US" sz="2800" i="1">
                <a:latin typeface="Times New Roman" panose="02020603050405020304" pitchFamily="18" charset="0"/>
                <a:ea typeface="Times New Roman" panose="02020603050405020304" pitchFamily="18" charset="0"/>
              </a:rPr>
              <a:t>Thiều quang chín chục đã ngoài sáu mươi.</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r>
              <a:rPr lang="en-US" sz="2800" i="1">
                <a:latin typeface="Times New Roman" panose="02020603050405020304" pitchFamily="18" charset="0"/>
                <a:ea typeface="Times New Roman" panose="02020603050405020304" pitchFamily="18" charset="0"/>
              </a:rPr>
              <a:t>Cỏ non xanh tận chân trời,</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r>
              <a:rPr lang="en-US" sz="2800" i="1">
                <a:latin typeface="Times New Roman" panose="02020603050405020304" pitchFamily="18" charset="0"/>
                <a:ea typeface="Times New Roman" panose="02020603050405020304" pitchFamily="18" charset="0"/>
              </a:rPr>
              <a:t>Cành lê trắng điểm một vài bông hoa.</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r>
              <a:rPr lang="en-US" sz="2800" i="1">
                <a:latin typeface="Times New Roman" panose="02020603050405020304" pitchFamily="18" charset="0"/>
                <a:ea typeface="Times New Roman" panose="02020603050405020304" pitchFamily="18" charset="0"/>
              </a:rPr>
              <a:t>Thanh minh trong tiết tháng ba,</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r>
              <a:rPr lang="en-US" sz="2800" i="1">
                <a:latin typeface="Times New Roman" panose="02020603050405020304" pitchFamily="18" charset="0"/>
                <a:ea typeface="Times New Roman" panose="02020603050405020304" pitchFamily="18" charset="0"/>
              </a:rPr>
              <a:t>Lễ là tảo mộ, hội là đạp thanh.</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endParaRPr lang="en-US" sz="2800"/>
          </a:p>
        </p:txBody>
      </p:sp>
    </p:spTree>
    <p:extLst>
      <p:ext uri="{BB962C8B-B14F-4D97-AF65-F5344CB8AC3E}">
        <p14:creationId xmlns:p14="http://schemas.microsoft.com/office/powerpoint/2010/main" val="93851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0196" y="682487"/>
            <a:ext cx="10713493" cy="5693866"/>
          </a:xfrm>
          <a:prstGeom prst="rect">
            <a:avLst/>
          </a:prstGeom>
        </p:spPr>
        <p:txBody>
          <a:bodyPr wrap="square">
            <a:spAutoFit/>
          </a:bodyPr>
          <a:lstStyle/>
          <a:p>
            <a:pPr algn="ctr">
              <a:spcAft>
                <a:spcPts val="0"/>
              </a:spcAft>
            </a:pPr>
            <a:r>
              <a:rPr lang="en-US" sz="2800" i="1">
                <a:latin typeface="Times New Roman" panose="02020603050405020304" pitchFamily="18" charset="0"/>
                <a:ea typeface="Times New Roman" panose="02020603050405020304" pitchFamily="18" charset="0"/>
                <a:cs typeface="Times New Roman" panose="02020603050405020304" pitchFamily="18" charset="0"/>
              </a:rPr>
              <a:t>Gần xa nô nức yến anh,</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Chị em sắm sửa bộ hành chơi xuân.</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Dập dìu tài tử, giai nhân,</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Ngựa xe như nước áo quần như nêm.</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Ngổn ngang gò đống kéo lên,</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Thoi vàng vó rắc tro tiền giấy bay.</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Tà tà bóng ngả về tây,</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Chị em thơ thẩn dan tay ra về.</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Bước dần theo ngọn tiểu khê,</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Lần xem phong cảnh có bề thanh thanh.</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Nao nao dòng nước uốn quanh,</a:t>
            </a:r>
            <a:r>
              <a:rPr lang="en-US" sz="2800">
                <a:latin typeface="Times New Roman" panose="02020603050405020304" pitchFamily="18" charset="0"/>
                <a:ea typeface="Times New Roman" panose="02020603050405020304" pitchFamily="18" charset="0"/>
                <a:cs typeface="Times New Roman" panose="02020603050405020304" pitchFamily="18" charset="0"/>
              </a:rPr>
              <a:t/>
            </a:r>
            <a:br>
              <a:rPr lang="en-US" sz="2800">
                <a:latin typeface="Times New Roman" panose="02020603050405020304" pitchFamily="18" charset="0"/>
                <a:ea typeface="Times New Roman" panose="02020603050405020304" pitchFamily="18" charset="0"/>
                <a:cs typeface="Times New Roman" panose="02020603050405020304" pitchFamily="18" charset="0"/>
              </a:rPr>
            </a:br>
            <a:r>
              <a:rPr lang="en-US" sz="2800" i="1">
                <a:latin typeface="Times New Roman" panose="02020603050405020304" pitchFamily="18" charset="0"/>
                <a:ea typeface="Times New Roman" panose="02020603050405020304" pitchFamily="18" charset="0"/>
                <a:cs typeface="Times New Roman" panose="02020603050405020304" pitchFamily="18" charset="0"/>
              </a:rPr>
              <a:t>Dịp cầu nho nhỏ cuối ghềnh bắc ngang.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(Trích </a:t>
            </a:r>
            <a:r>
              <a:rPr lang="en-US" sz="2800" i="1">
                <a:latin typeface="Times New Roman" panose="02020603050405020304" pitchFamily="18" charset="0"/>
                <a:ea typeface="Times New Roman" panose="02020603050405020304" pitchFamily="18" charset="0"/>
                <a:cs typeface="Times New Roman" panose="02020603050405020304" pitchFamily="18" charset="0"/>
              </a:rPr>
              <a:t>Truyện Kiều</a:t>
            </a:r>
            <a:r>
              <a:rPr lang="en-US" sz="2800">
                <a:latin typeface="Times New Roman" panose="02020603050405020304" pitchFamily="18" charset="0"/>
                <a:ea typeface="Times New Roman" panose="02020603050405020304" pitchFamily="18" charset="0"/>
                <a:cs typeface="Times New Roman" panose="02020603050405020304" pitchFamily="18" charset="0"/>
              </a:rPr>
              <a:t>, Nguyễn Du)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937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7482" y="2292824"/>
            <a:ext cx="9962864" cy="2031325"/>
          </a:xfrm>
          <a:prstGeom prst="rect">
            <a:avLst/>
          </a:prstGeom>
        </p:spPr>
        <p:txBody>
          <a:bodyPr wrap="square">
            <a:spAutoFit/>
          </a:bodyPr>
          <a:lstStyle/>
          <a:p>
            <a:pPr algn="just">
              <a:lnSpc>
                <a:spcPct val="150000"/>
              </a:lnSpc>
              <a:spcAft>
                <a:spcPts val="0"/>
              </a:spcAft>
            </a:pPr>
            <a:r>
              <a:rPr lang="pt-BR" sz="2800" b="1">
                <a:solidFill>
                  <a:srgbClr val="0D0D0D"/>
                </a:solidFill>
                <a:latin typeface="Times New Roman" panose="02020603050405020304" pitchFamily="18" charset="0"/>
                <a:ea typeface="MS Mincho"/>
              </a:rPr>
              <a:t>Nội dung cần cước chú:</a:t>
            </a:r>
            <a:endParaRPr lang="en-US" sz="2400">
              <a:latin typeface="Times New Roman" panose="02020603050405020304" pitchFamily="18" charset="0"/>
              <a:ea typeface="Times New Roman" panose="02020603050405020304" pitchFamily="18" charset="0"/>
            </a:endParaRPr>
          </a:p>
          <a:p>
            <a:pPr algn="just">
              <a:lnSpc>
                <a:spcPct val="150000"/>
              </a:lnSpc>
              <a:spcAft>
                <a:spcPts val="0"/>
              </a:spcAft>
            </a:pPr>
            <a:r>
              <a:rPr lang="pt-BR" sz="2800" b="1">
                <a:solidFill>
                  <a:srgbClr val="0D0D0D"/>
                </a:solidFill>
                <a:latin typeface="Times New Roman" panose="02020603050405020304" pitchFamily="18" charset="0"/>
                <a:ea typeface="MS Mincho"/>
              </a:rPr>
              <a:t>- </a:t>
            </a:r>
            <a:r>
              <a:rPr lang="pt-BR" sz="2800" i="1">
                <a:solidFill>
                  <a:srgbClr val="0D0D0D"/>
                </a:solidFill>
                <a:latin typeface="Times New Roman" panose="02020603050405020304" pitchFamily="18" charset="0"/>
                <a:ea typeface="MS Mincho"/>
              </a:rPr>
              <a:t>thiều quang, thanh minh, đạp thanh, yến anh, tài tử giai nhân, áo quần như nêm, vàng vó, tiểu khê, dịp.</a:t>
            </a:r>
            <a:endParaRPr lang="en-US" sz="24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727877" y="692203"/>
            <a:ext cx="21707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Gợi ý đáp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án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2148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TotalTime>
  <Words>1282</Words>
  <PresentationFormat>Widescreen</PresentationFormat>
  <Paragraphs>124</Paragraphs>
  <Slides>20</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Calibri Light</vt:lpstr>
      <vt:lpstr>MS Mincho</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2022-06-20T07:41:40Z</dcterms:created>
  <dcterms:modified xsi:type="dcterms:W3CDTF">2023-02-08T13:30:38Z</dcterms:modified>
</cp:coreProperties>
</file>