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6" r:id="rId3"/>
    <p:sldId id="277" r:id="rId4"/>
    <p:sldId id="278" r:id="rId5"/>
    <p:sldId id="257" r:id="rId6"/>
    <p:sldId id="280"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68" d="100"/>
          <a:sy n="68"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1ABD1B-3EA8-43BB-8640-8F3018ADF311}" type="doc">
      <dgm:prSet loTypeId="urn:microsoft.com/office/officeart/2005/8/layout/cycle6" loCatId="relationship" qsTypeId="urn:microsoft.com/office/officeart/2005/8/quickstyle/simple5" qsCatId="simple" csTypeId="urn:microsoft.com/office/officeart/2005/8/colors/accent1_2" csCatId="accent1" phldr="1"/>
      <dgm:spPr/>
      <dgm:t>
        <a:bodyPr/>
        <a:lstStyle/>
        <a:p>
          <a:endParaRPr lang="en-US"/>
        </a:p>
      </dgm:t>
    </dgm:pt>
    <dgm:pt modelId="{A61F20DC-A3D1-4F13-B171-4653FA16C2C2}">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a:r>
            <a:rPr lang="en-US" sz="2000" b="1">
              <a:solidFill>
                <a:srgbClr val="FFFF00"/>
              </a:solidFill>
            </a:rPr>
            <a:t>Bài 7: Trang phục trong đời sống</a:t>
          </a:r>
        </a:p>
      </dgm:t>
    </dgm:pt>
    <dgm:pt modelId="{AFAAC4C0-C04A-403B-8FBA-8EAFF6D973B5}" type="parTrans" cxnId="{09063325-E503-45A5-9453-56AC1DF50412}">
      <dgm:prSet/>
      <dgm:spPr/>
      <dgm:t>
        <a:bodyPr/>
        <a:lstStyle/>
        <a:p>
          <a:endParaRPr lang="en-US" sz="2000"/>
        </a:p>
      </dgm:t>
    </dgm:pt>
    <dgm:pt modelId="{A7EE17E7-66E9-4E3C-9029-C3DA2D4DEF21}" type="sibTrans" cxnId="{09063325-E503-45A5-9453-56AC1DF50412}">
      <dgm:prSet/>
      <dgm:spPr>
        <a:solidFill>
          <a:srgbClr val="FF0000"/>
        </a:solidFill>
        <a:ln w="76200">
          <a:solidFill>
            <a:srgbClr val="FF0000"/>
          </a:solidFill>
        </a:ln>
      </dgm:spPr>
      <dgm:t>
        <a:bodyPr/>
        <a:lstStyle/>
        <a:p>
          <a:endParaRPr lang="en-US" sz="2000"/>
        </a:p>
      </dgm:t>
    </dgm:pt>
    <dgm:pt modelId="{923995F5-925A-4D54-B48B-9FA89B8E7AC9}">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
          <a:r>
            <a:rPr lang="en-US" sz="2000" b="1"/>
            <a:t>Vai trò của trang phục</a:t>
          </a:r>
        </a:p>
      </dgm:t>
    </dgm:pt>
    <dgm:pt modelId="{02FE18E5-2767-461F-B51B-17459A2A21DB}" type="parTrans" cxnId="{82D74A41-A3D0-4D5B-BB77-63A3924957AB}">
      <dgm:prSet/>
      <dgm:spPr/>
      <dgm:t>
        <a:bodyPr/>
        <a:lstStyle/>
        <a:p>
          <a:endParaRPr lang="en-US" sz="2000"/>
        </a:p>
      </dgm:t>
    </dgm:pt>
    <dgm:pt modelId="{ED284FB6-F732-4774-9A44-F316245804F4}" type="sibTrans" cxnId="{82D74A41-A3D0-4D5B-BB77-63A3924957AB}">
      <dgm:prSet/>
      <dgm:spPr/>
      <dgm:t>
        <a:bodyPr/>
        <a:lstStyle/>
        <a:p>
          <a:endParaRPr lang="en-US" sz="2000"/>
        </a:p>
      </dgm:t>
    </dgm:pt>
    <dgm:pt modelId="{287DC8B2-B59E-48C3-813B-6BE4E1D66558}">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
          <a:r>
            <a:rPr lang="en-US" sz="2000" b="1"/>
            <a:t>Một số loại trang phục</a:t>
          </a:r>
        </a:p>
      </dgm:t>
    </dgm:pt>
    <dgm:pt modelId="{D55230E6-6548-4ACB-B34C-AAFC61648CFD}" type="parTrans" cxnId="{06BC7EB9-A5FD-4DB1-B59B-DDF0D0F964E3}">
      <dgm:prSet/>
      <dgm:spPr/>
      <dgm:t>
        <a:bodyPr/>
        <a:lstStyle/>
        <a:p>
          <a:endParaRPr lang="en-US" sz="2000"/>
        </a:p>
      </dgm:t>
    </dgm:pt>
    <dgm:pt modelId="{68D5600F-7F35-49E7-9626-D9D1B1B20246}" type="sibTrans" cxnId="{06BC7EB9-A5FD-4DB1-B59B-DDF0D0F964E3}">
      <dgm:prSet/>
      <dgm:spPr/>
      <dgm:t>
        <a:bodyPr/>
        <a:lstStyle/>
        <a:p>
          <a:endParaRPr lang="en-US" sz="2000"/>
        </a:p>
      </dgm:t>
    </dgm:pt>
    <dgm:pt modelId="{8F21A138-C2FB-4D10-A60F-3044C2267449}">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
          <a:r>
            <a:rPr lang="en-US" sz="2000" b="1"/>
            <a:t>Đặc điểm của trang phục</a:t>
          </a:r>
        </a:p>
      </dgm:t>
    </dgm:pt>
    <dgm:pt modelId="{3F2C1332-7C3B-42B7-A258-52B91572C148}" type="parTrans" cxnId="{43A27C2E-09F4-4D63-81C3-0AA30BEB5217}">
      <dgm:prSet/>
      <dgm:spPr/>
      <dgm:t>
        <a:bodyPr/>
        <a:lstStyle/>
        <a:p>
          <a:endParaRPr lang="en-US" sz="2000"/>
        </a:p>
      </dgm:t>
    </dgm:pt>
    <dgm:pt modelId="{638307B8-3C32-422D-801B-E2CF35966610}" type="sibTrans" cxnId="{43A27C2E-09F4-4D63-81C3-0AA30BEB5217}">
      <dgm:prSet/>
      <dgm:spPr/>
      <dgm:t>
        <a:bodyPr/>
        <a:lstStyle/>
        <a:p>
          <a:endParaRPr lang="en-US" sz="2000"/>
        </a:p>
      </dgm:t>
    </dgm:pt>
    <dgm:pt modelId="{44E9F9B1-A2B3-45CC-A9D3-44AC85FF4522}">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
          <a:r>
            <a:rPr lang="en-US" sz="2000" b="1"/>
            <a:t>Một số loại vải thông dụng</a:t>
          </a:r>
        </a:p>
      </dgm:t>
    </dgm:pt>
    <dgm:pt modelId="{6FE43C62-EDA7-425C-B16F-494A7D6F995F}" type="parTrans" cxnId="{B635570A-5562-46BD-A412-132114E51CA9}">
      <dgm:prSet/>
      <dgm:spPr/>
      <dgm:t>
        <a:bodyPr/>
        <a:lstStyle/>
        <a:p>
          <a:endParaRPr lang="en-US" sz="2000"/>
        </a:p>
      </dgm:t>
    </dgm:pt>
    <dgm:pt modelId="{DF122B6B-1550-44C2-9377-A2805B4790B5}" type="sibTrans" cxnId="{B635570A-5562-46BD-A412-132114E51CA9}">
      <dgm:prSet/>
      <dgm:spPr/>
      <dgm:t>
        <a:bodyPr/>
        <a:lstStyle/>
        <a:p>
          <a:endParaRPr lang="en-US" sz="2000"/>
        </a:p>
      </dgm:t>
    </dgm:pt>
    <dgm:pt modelId="{1B1634CB-D863-443E-8CA3-701D3C68E5F4}">
      <dgm:prSet custT="1"/>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ctr"/>
          <a:r>
            <a:rPr lang="en-US" sz="2000" b="1">
              <a:solidFill>
                <a:srgbClr val="FFFF00"/>
              </a:solidFill>
            </a:rPr>
            <a:t>Bài 8: Sử dụng và bảo quản trang phục</a:t>
          </a:r>
        </a:p>
      </dgm:t>
    </dgm:pt>
    <dgm:pt modelId="{119EBD38-04B6-4A60-A6EB-91A0753E22E4}" type="parTrans" cxnId="{DC8ECBEE-651B-40A4-8E30-E8A14FCD5122}">
      <dgm:prSet/>
      <dgm:spPr/>
      <dgm:t>
        <a:bodyPr/>
        <a:lstStyle/>
        <a:p>
          <a:endParaRPr lang="en-US" sz="2000"/>
        </a:p>
      </dgm:t>
    </dgm:pt>
    <dgm:pt modelId="{9900F6E5-FADF-4685-A0AC-14C19CABBE89}" type="sibTrans" cxnId="{DC8ECBEE-651B-40A4-8E30-E8A14FCD5122}">
      <dgm:prSet/>
      <dgm:spPr>
        <a:ln w="76200">
          <a:solidFill>
            <a:srgbClr val="FF0000"/>
          </a:solidFill>
        </a:ln>
      </dgm:spPr>
      <dgm:t>
        <a:bodyPr/>
        <a:lstStyle/>
        <a:p>
          <a:endParaRPr lang="en-US" sz="2000"/>
        </a:p>
      </dgm:t>
    </dgm:pt>
    <dgm:pt modelId="{177EC1D4-1677-4A0C-988B-D541E1F3FCD7}">
      <dgm:prSet custT="1"/>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l"/>
          <a:r>
            <a:rPr lang="en-US" sz="2000" b="1"/>
            <a:t>Lựa chọn trang phục</a:t>
          </a:r>
        </a:p>
      </dgm:t>
    </dgm:pt>
    <dgm:pt modelId="{5DC01F76-4A57-4A90-8D85-45A4AE57180B}" type="parTrans" cxnId="{C70C7D96-4916-4F81-B535-193888C905F5}">
      <dgm:prSet/>
      <dgm:spPr/>
      <dgm:t>
        <a:bodyPr/>
        <a:lstStyle/>
        <a:p>
          <a:endParaRPr lang="en-US" sz="2000"/>
        </a:p>
      </dgm:t>
    </dgm:pt>
    <dgm:pt modelId="{46DB20BA-4A3E-44FA-A895-3670F25B5EA8}" type="sibTrans" cxnId="{C70C7D96-4916-4F81-B535-193888C905F5}">
      <dgm:prSet/>
      <dgm:spPr/>
      <dgm:t>
        <a:bodyPr/>
        <a:lstStyle/>
        <a:p>
          <a:endParaRPr lang="en-US" sz="2000"/>
        </a:p>
      </dgm:t>
    </dgm:pt>
    <dgm:pt modelId="{FDF93E6B-7129-4F88-B006-1BA77B42D433}">
      <dgm:prSet custT="1"/>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l"/>
          <a:r>
            <a:rPr lang="en-US" sz="2000" b="1"/>
            <a:t>Sử dụng trang phục</a:t>
          </a:r>
        </a:p>
      </dgm:t>
    </dgm:pt>
    <dgm:pt modelId="{B987F6F4-E680-4CC9-98CD-DC9945EFFA58}" type="parTrans" cxnId="{EE134D07-7A22-482A-99CE-EAE3C0E4C48C}">
      <dgm:prSet/>
      <dgm:spPr/>
      <dgm:t>
        <a:bodyPr/>
        <a:lstStyle/>
        <a:p>
          <a:endParaRPr lang="en-US" sz="2000"/>
        </a:p>
      </dgm:t>
    </dgm:pt>
    <dgm:pt modelId="{D17734C9-8C2C-4547-9449-FB1D4B51E564}" type="sibTrans" cxnId="{EE134D07-7A22-482A-99CE-EAE3C0E4C48C}">
      <dgm:prSet/>
      <dgm:spPr/>
      <dgm:t>
        <a:bodyPr/>
        <a:lstStyle/>
        <a:p>
          <a:endParaRPr lang="en-US" sz="2000"/>
        </a:p>
      </dgm:t>
    </dgm:pt>
    <dgm:pt modelId="{8373953E-2A29-498D-9CED-F0CF5D085953}">
      <dgm:prSet custT="1"/>
      <dgm:spPr>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pPr algn="l"/>
          <a:r>
            <a:rPr lang="en-US" sz="2000" b="1"/>
            <a:t>Bảo quản trang phục</a:t>
          </a:r>
        </a:p>
      </dgm:t>
    </dgm:pt>
    <dgm:pt modelId="{F975919B-A4B5-4006-938C-D53E4B7DC2C2}" type="parTrans" cxnId="{8887EB87-61BC-4AD8-B13C-1AD7537140AA}">
      <dgm:prSet/>
      <dgm:spPr/>
      <dgm:t>
        <a:bodyPr/>
        <a:lstStyle/>
        <a:p>
          <a:endParaRPr lang="en-US" sz="2000"/>
        </a:p>
      </dgm:t>
    </dgm:pt>
    <dgm:pt modelId="{67D1A34F-F458-4DF3-BBB5-CACF4B56D37E}" type="sibTrans" cxnId="{8887EB87-61BC-4AD8-B13C-1AD7537140AA}">
      <dgm:prSet/>
      <dgm:spPr/>
      <dgm:t>
        <a:bodyPr/>
        <a:lstStyle/>
        <a:p>
          <a:endParaRPr lang="en-US" sz="2000"/>
        </a:p>
      </dgm:t>
    </dgm:pt>
    <dgm:pt modelId="{93C98313-2CD7-4C8E-9A14-500BB2A2D77C}">
      <dgm:prSet custT="1"/>
      <dgm:spPr>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a:r>
            <a:rPr lang="en-US" sz="2000" b="1">
              <a:solidFill>
                <a:srgbClr val="FFFF00"/>
              </a:solidFill>
            </a:rPr>
            <a:t>Bài 9: Thời trang</a:t>
          </a:r>
        </a:p>
      </dgm:t>
    </dgm:pt>
    <dgm:pt modelId="{62DCFCFB-038A-446F-A3AC-7EA69FE5C862}" type="parTrans" cxnId="{98D99003-1572-4AE5-9D1D-8AE6F85F2667}">
      <dgm:prSet/>
      <dgm:spPr/>
      <dgm:t>
        <a:bodyPr/>
        <a:lstStyle/>
        <a:p>
          <a:endParaRPr lang="en-US" sz="2000"/>
        </a:p>
      </dgm:t>
    </dgm:pt>
    <dgm:pt modelId="{D02AE865-E664-461A-854F-682BC4ADEF9C}" type="sibTrans" cxnId="{98D99003-1572-4AE5-9D1D-8AE6F85F2667}">
      <dgm:prSet/>
      <dgm:spPr>
        <a:ln w="76200">
          <a:solidFill>
            <a:srgbClr val="FF0000"/>
          </a:solidFill>
        </a:ln>
      </dgm:spPr>
      <dgm:t>
        <a:bodyPr/>
        <a:lstStyle/>
        <a:p>
          <a:endParaRPr lang="en-US" sz="2000"/>
        </a:p>
      </dgm:t>
    </dgm:pt>
    <dgm:pt modelId="{7146E27D-3186-4386-AF1D-E6F4DC20DA51}">
      <dgm:prSet custT="1"/>
      <dgm:spPr>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
          <a:r>
            <a:rPr lang="en-US" sz="2000" b="1" i="0"/>
            <a:t>Thời trang trong cuộc sống</a:t>
          </a:r>
        </a:p>
      </dgm:t>
    </dgm:pt>
    <dgm:pt modelId="{E1E3A1B3-004A-4D5D-B176-ACE19FC06331}" type="parTrans" cxnId="{25D3D48B-CD59-482C-BDB1-765F14AA0FFD}">
      <dgm:prSet/>
      <dgm:spPr/>
      <dgm:t>
        <a:bodyPr/>
        <a:lstStyle/>
        <a:p>
          <a:endParaRPr lang="en-US" sz="2000"/>
        </a:p>
      </dgm:t>
    </dgm:pt>
    <dgm:pt modelId="{6FDFF753-B5FC-4CFD-AB55-624729B0840A}" type="sibTrans" cxnId="{25D3D48B-CD59-482C-BDB1-765F14AA0FFD}">
      <dgm:prSet/>
      <dgm:spPr/>
      <dgm:t>
        <a:bodyPr/>
        <a:lstStyle/>
        <a:p>
          <a:endParaRPr lang="en-US" sz="2000"/>
        </a:p>
      </dgm:t>
    </dgm:pt>
    <dgm:pt modelId="{072FDF63-0463-4291-A982-B3806C65CA73}">
      <dgm:prSet custT="1"/>
      <dgm:spPr>
        <a:solidFill>
          <a:srgbClr val="FF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just"/>
          <a:r>
            <a:rPr lang="en-US" sz="2000" b="1" i="0"/>
            <a:t>Một số phong cách thời trang</a:t>
          </a:r>
        </a:p>
      </dgm:t>
    </dgm:pt>
    <dgm:pt modelId="{A45CD2ED-E869-4BA2-B652-403171C40533}" type="parTrans" cxnId="{2A4D9CB1-7CA3-4DF6-A383-0868628162FC}">
      <dgm:prSet/>
      <dgm:spPr/>
      <dgm:t>
        <a:bodyPr/>
        <a:lstStyle/>
        <a:p>
          <a:endParaRPr lang="en-US" sz="2000"/>
        </a:p>
      </dgm:t>
    </dgm:pt>
    <dgm:pt modelId="{94EEC662-46C5-430D-BA3B-7AB7BF4A7334}" type="sibTrans" cxnId="{2A4D9CB1-7CA3-4DF6-A383-0868628162FC}">
      <dgm:prSet/>
      <dgm:spPr/>
      <dgm:t>
        <a:bodyPr/>
        <a:lstStyle/>
        <a:p>
          <a:endParaRPr lang="en-US" sz="2000"/>
        </a:p>
      </dgm:t>
    </dgm:pt>
    <dgm:pt modelId="{1DFF33EA-6A8D-4F35-8032-1D24013A49F1}" type="pres">
      <dgm:prSet presAssocID="{651ABD1B-3EA8-43BB-8640-8F3018ADF311}" presName="cycle" presStyleCnt="0">
        <dgm:presLayoutVars>
          <dgm:dir/>
          <dgm:resizeHandles val="exact"/>
        </dgm:presLayoutVars>
      </dgm:prSet>
      <dgm:spPr/>
    </dgm:pt>
    <dgm:pt modelId="{FA08E685-EF6D-44D8-80AF-5640F59BE199}" type="pres">
      <dgm:prSet presAssocID="{A61F20DC-A3D1-4F13-B171-4653FA16C2C2}" presName="node" presStyleLbl="node1" presStyleIdx="0" presStyleCnt="3" custScaleX="135979" custScaleY="116280">
        <dgm:presLayoutVars>
          <dgm:bulletEnabled val="1"/>
        </dgm:presLayoutVars>
      </dgm:prSet>
      <dgm:spPr/>
    </dgm:pt>
    <dgm:pt modelId="{FAE124D9-128B-4D8A-82F7-3FB2D5C2047C}" type="pres">
      <dgm:prSet presAssocID="{A61F20DC-A3D1-4F13-B171-4653FA16C2C2}" presName="spNode" presStyleCnt="0"/>
      <dgm:spPr/>
    </dgm:pt>
    <dgm:pt modelId="{56E78CD1-C6A2-4079-8815-AF7B04FEDDA7}" type="pres">
      <dgm:prSet presAssocID="{A7EE17E7-66E9-4E3C-9029-C3DA2D4DEF21}" presName="sibTrans" presStyleLbl="sibTrans1D1" presStyleIdx="0" presStyleCnt="3"/>
      <dgm:spPr/>
    </dgm:pt>
    <dgm:pt modelId="{6418F0C8-DC42-4949-A9B8-8FA47B2C5770}" type="pres">
      <dgm:prSet presAssocID="{1B1634CB-D863-443E-8CA3-701D3C68E5F4}" presName="node" presStyleLbl="node1" presStyleIdx="1" presStyleCnt="3" custScaleX="108976" custRadScaleRad="109203" custRadScaleInc="-33980">
        <dgm:presLayoutVars>
          <dgm:bulletEnabled val="1"/>
        </dgm:presLayoutVars>
      </dgm:prSet>
      <dgm:spPr/>
    </dgm:pt>
    <dgm:pt modelId="{B9820F03-92FA-4BBF-BF34-BB679D27A465}" type="pres">
      <dgm:prSet presAssocID="{1B1634CB-D863-443E-8CA3-701D3C68E5F4}" presName="spNode" presStyleCnt="0"/>
      <dgm:spPr/>
    </dgm:pt>
    <dgm:pt modelId="{EAAF0AAE-296A-4390-B71C-1BA0F4310F3F}" type="pres">
      <dgm:prSet presAssocID="{9900F6E5-FADF-4685-A0AC-14C19CABBE89}" presName="sibTrans" presStyleLbl="sibTrans1D1" presStyleIdx="1" presStyleCnt="3"/>
      <dgm:spPr/>
    </dgm:pt>
    <dgm:pt modelId="{54A7F18E-2501-4F6D-98B8-8669287A1ECC}" type="pres">
      <dgm:prSet presAssocID="{93C98313-2CD7-4C8E-9A14-500BB2A2D77C}" presName="node" presStyleLbl="node1" presStyleIdx="2" presStyleCnt="3" custScaleX="112196" custRadScaleRad="108219" custRadScaleInc="30941">
        <dgm:presLayoutVars>
          <dgm:bulletEnabled val="1"/>
        </dgm:presLayoutVars>
      </dgm:prSet>
      <dgm:spPr/>
    </dgm:pt>
    <dgm:pt modelId="{263E1245-5905-4BD7-9DBD-877EDD92FDD0}" type="pres">
      <dgm:prSet presAssocID="{93C98313-2CD7-4C8E-9A14-500BB2A2D77C}" presName="spNode" presStyleCnt="0"/>
      <dgm:spPr/>
    </dgm:pt>
    <dgm:pt modelId="{1F1BD248-E3BC-4F7A-A133-570E6D61CD00}" type="pres">
      <dgm:prSet presAssocID="{D02AE865-E664-461A-854F-682BC4ADEF9C}" presName="sibTrans" presStyleLbl="sibTrans1D1" presStyleIdx="2" presStyleCnt="3"/>
      <dgm:spPr/>
    </dgm:pt>
  </dgm:ptLst>
  <dgm:cxnLst>
    <dgm:cxn modelId="{452C6602-FA7C-4615-9BBC-E4D0B7B2050E}" type="presOf" srcId="{072FDF63-0463-4291-A982-B3806C65CA73}" destId="{54A7F18E-2501-4F6D-98B8-8669287A1ECC}" srcOrd="0" destOrd="2" presId="urn:microsoft.com/office/officeart/2005/8/layout/cycle6"/>
    <dgm:cxn modelId="{98D99003-1572-4AE5-9D1D-8AE6F85F2667}" srcId="{651ABD1B-3EA8-43BB-8640-8F3018ADF311}" destId="{93C98313-2CD7-4C8E-9A14-500BB2A2D77C}" srcOrd="2" destOrd="0" parTransId="{62DCFCFB-038A-446F-A3AC-7EA69FE5C862}" sibTransId="{D02AE865-E664-461A-854F-682BC4ADEF9C}"/>
    <dgm:cxn modelId="{907F5A04-00F3-4FD0-9F51-E40616512A7F}" type="presOf" srcId="{A61F20DC-A3D1-4F13-B171-4653FA16C2C2}" destId="{FA08E685-EF6D-44D8-80AF-5640F59BE199}" srcOrd="0" destOrd="0" presId="urn:microsoft.com/office/officeart/2005/8/layout/cycle6"/>
    <dgm:cxn modelId="{EE134D07-7A22-482A-99CE-EAE3C0E4C48C}" srcId="{1B1634CB-D863-443E-8CA3-701D3C68E5F4}" destId="{FDF93E6B-7129-4F88-B006-1BA77B42D433}" srcOrd="1" destOrd="0" parTransId="{B987F6F4-E680-4CC9-98CD-DC9945EFFA58}" sibTransId="{D17734C9-8C2C-4547-9449-FB1D4B51E564}"/>
    <dgm:cxn modelId="{B635570A-5562-46BD-A412-132114E51CA9}" srcId="{A61F20DC-A3D1-4F13-B171-4653FA16C2C2}" destId="{44E9F9B1-A2B3-45CC-A9D3-44AC85FF4522}" srcOrd="3" destOrd="0" parTransId="{6FE43C62-EDA7-425C-B16F-494A7D6F995F}" sibTransId="{DF122B6B-1550-44C2-9377-A2805B4790B5}"/>
    <dgm:cxn modelId="{BD12C311-CA82-40ED-AF68-7C7F271FEB6A}" type="presOf" srcId="{A7EE17E7-66E9-4E3C-9029-C3DA2D4DEF21}" destId="{56E78CD1-C6A2-4079-8815-AF7B04FEDDA7}" srcOrd="0" destOrd="0" presId="urn:microsoft.com/office/officeart/2005/8/layout/cycle6"/>
    <dgm:cxn modelId="{09063325-E503-45A5-9453-56AC1DF50412}" srcId="{651ABD1B-3EA8-43BB-8640-8F3018ADF311}" destId="{A61F20DC-A3D1-4F13-B171-4653FA16C2C2}" srcOrd="0" destOrd="0" parTransId="{AFAAC4C0-C04A-403B-8FBA-8EAFF6D973B5}" sibTransId="{A7EE17E7-66E9-4E3C-9029-C3DA2D4DEF21}"/>
    <dgm:cxn modelId="{43A27C2E-09F4-4D63-81C3-0AA30BEB5217}" srcId="{A61F20DC-A3D1-4F13-B171-4653FA16C2C2}" destId="{8F21A138-C2FB-4D10-A60F-3044C2267449}" srcOrd="2" destOrd="0" parTransId="{3F2C1332-7C3B-42B7-A258-52B91572C148}" sibTransId="{638307B8-3C32-422D-801B-E2CF35966610}"/>
    <dgm:cxn modelId="{68044937-9120-441A-AC5F-21678090C64A}" type="presOf" srcId="{D02AE865-E664-461A-854F-682BC4ADEF9C}" destId="{1F1BD248-E3BC-4F7A-A133-570E6D61CD00}" srcOrd="0" destOrd="0" presId="urn:microsoft.com/office/officeart/2005/8/layout/cycle6"/>
    <dgm:cxn modelId="{DD5DB23C-1594-4399-AC06-1C30A951742C}" type="presOf" srcId="{8F21A138-C2FB-4D10-A60F-3044C2267449}" destId="{FA08E685-EF6D-44D8-80AF-5640F59BE199}" srcOrd="0" destOrd="3" presId="urn:microsoft.com/office/officeart/2005/8/layout/cycle6"/>
    <dgm:cxn modelId="{82D74A41-A3D0-4D5B-BB77-63A3924957AB}" srcId="{A61F20DC-A3D1-4F13-B171-4653FA16C2C2}" destId="{923995F5-925A-4D54-B48B-9FA89B8E7AC9}" srcOrd="0" destOrd="0" parTransId="{02FE18E5-2767-461F-B51B-17459A2A21DB}" sibTransId="{ED284FB6-F732-4774-9A44-F316245804F4}"/>
    <dgm:cxn modelId="{2C440E4B-FFC3-4109-B795-9B9753490DF0}" type="presOf" srcId="{44E9F9B1-A2B3-45CC-A9D3-44AC85FF4522}" destId="{FA08E685-EF6D-44D8-80AF-5640F59BE199}" srcOrd="0" destOrd="4" presId="urn:microsoft.com/office/officeart/2005/8/layout/cycle6"/>
    <dgm:cxn modelId="{86CBFD7F-7541-477B-BDB9-C781532C7B17}" type="presOf" srcId="{1B1634CB-D863-443E-8CA3-701D3C68E5F4}" destId="{6418F0C8-DC42-4949-A9B8-8FA47B2C5770}" srcOrd="0" destOrd="0" presId="urn:microsoft.com/office/officeart/2005/8/layout/cycle6"/>
    <dgm:cxn modelId="{A78F9681-E77D-4638-B921-BC76115128E7}" type="presOf" srcId="{923995F5-925A-4D54-B48B-9FA89B8E7AC9}" destId="{FA08E685-EF6D-44D8-80AF-5640F59BE199}" srcOrd="0" destOrd="1" presId="urn:microsoft.com/office/officeart/2005/8/layout/cycle6"/>
    <dgm:cxn modelId="{8887EB87-61BC-4AD8-B13C-1AD7537140AA}" srcId="{1B1634CB-D863-443E-8CA3-701D3C68E5F4}" destId="{8373953E-2A29-498D-9CED-F0CF5D085953}" srcOrd="2" destOrd="0" parTransId="{F975919B-A4B5-4006-938C-D53E4B7DC2C2}" sibTransId="{67D1A34F-F458-4DF3-BBB5-CACF4B56D37E}"/>
    <dgm:cxn modelId="{25D3D48B-CD59-482C-BDB1-765F14AA0FFD}" srcId="{93C98313-2CD7-4C8E-9A14-500BB2A2D77C}" destId="{7146E27D-3186-4386-AF1D-E6F4DC20DA51}" srcOrd="0" destOrd="0" parTransId="{E1E3A1B3-004A-4D5D-B176-ACE19FC06331}" sibTransId="{6FDFF753-B5FC-4CFD-AB55-624729B0840A}"/>
    <dgm:cxn modelId="{07564893-49B7-4F96-AC5D-9EB0EEDC9C93}" type="presOf" srcId="{8373953E-2A29-498D-9CED-F0CF5D085953}" destId="{6418F0C8-DC42-4949-A9B8-8FA47B2C5770}" srcOrd="0" destOrd="3" presId="urn:microsoft.com/office/officeart/2005/8/layout/cycle6"/>
    <dgm:cxn modelId="{C70C7D96-4916-4F81-B535-193888C905F5}" srcId="{1B1634CB-D863-443E-8CA3-701D3C68E5F4}" destId="{177EC1D4-1677-4A0C-988B-D541E1F3FCD7}" srcOrd="0" destOrd="0" parTransId="{5DC01F76-4A57-4A90-8D85-45A4AE57180B}" sibTransId="{46DB20BA-4A3E-44FA-A895-3670F25B5EA8}"/>
    <dgm:cxn modelId="{2A4D9CB1-7CA3-4DF6-A383-0868628162FC}" srcId="{93C98313-2CD7-4C8E-9A14-500BB2A2D77C}" destId="{072FDF63-0463-4291-A982-B3806C65CA73}" srcOrd="1" destOrd="0" parTransId="{A45CD2ED-E869-4BA2-B652-403171C40533}" sibTransId="{94EEC662-46C5-430D-BA3B-7AB7BF4A7334}"/>
    <dgm:cxn modelId="{06BC7EB9-A5FD-4DB1-B59B-DDF0D0F964E3}" srcId="{A61F20DC-A3D1-4F13-B171-4653FA16C2C2}" destId="{287DC8B2-B59E-48C3-813B-6BE4E1D66558}" srcOrd="1" destOrd="0" parTransId="{D55230E6-6548-4ACB-B34C-AAFC61648CFD}" sibTransId="{68D5600F-7F35-49E7-9626-D9D1B1B20246}"/>
    <dgm:cxn modelId="{659244BB-D317-4068-A686-87D7AE16C7CC}" type="presOf" srcId="{651ABD1B-3EA8-43BB-8640-8F3018ADF311}" destId="{1DFF33EA-6A8D-4F35-8032-1D24013A49F1}" srcOrd="0" destOrd="0" presId="urn:microsoft.com/office/officeart/2005/8/layout/cycle6"/>
    <dgm:cxn modelId="{E706A4CA-7F0C-43C5-86CE-3EE2044D19CE}" type="presOf" srcId="{93C98313-2CD7-4C8E-9A14-500BB2A2D77C}" destId="{54A7F18E-2501-4F6D-98B8-8669287A1ECC}" srcOrd="0" destOrd="0" presId="urn:microsoft.com/office/officeart/2005/8/layout/cycle6"/>
    <dgm:cxn modelId="{8C264FCB-6AD9-4247-ADA8-3F2194DB34EB}" type="presOf" srcId="{FDF93E6B-7129-4F88-B006-1BA77B42D433}" destId="{6418F0C8-DC42-4949-A9B8-8FA47B2C5770}" srcOrd="0" destOrd="2" presId="urn:microsoft.com/office/officeart/2005/8/layout/cycle6"/>
    <dgm:cxn modelId="{34A03AE3-CBFF-4C66-BAD3-B6F885AE5BDD}" type="presOf" srcId="{9900F6E5-FADF-4685-A0AC-14C19CABBE89}" destId="{EAAF0AAE-296A-4390-B71C-1BA0F4310F3F}" srcOrd="0" destOrd="0" presId="urn:microsoft.com/office/officeart/2005/8/layout/cycle6"/>
    <dgm:cxn modelId="{DC8ECBEE-651B-40A4-8E30-E8A14FCD5122}" srcId="{651ABD1B-3EA8-43BB-8640-8F3018ADF311}" destId="{1B1634CB-D863-443E-8CA3-701D3C68E5F4}" srcOrd="1" destOrd="0" parTransId="{119EBD38-04B6-4A60-A6EB-91A0753E22E4}" sibTransId="{9900F6E5-FADF-4685-A0AC-14C19CABBE89}"/>
    <dgm:cxn modelId="{DC8A4AEF-199D-4D18-8203-0C5EF914BF65}" type="presOf" srcId="{287DC8B2-B59E-48C3-813B-6BE4E1D66558}" destId="{FA08E685-EF6D-44D8-80AF-5640F59BE199}" srcOrd="0" destOrd="2" presId="urn:microsoft.com/office/officeart/2005/8/layout/cycle6"/>
    <dgm:cxn modelId="{A8343FFD-840A-40FF-BB6B-F6FFF5408394}" type="presOf" srcId="{177EC1D4-1677-4A0C-988B-D541E1F3FCD7}" destId="{6418F0C8-DC42-4949-A9B8-8FA47B2C5770}" srcOrd="0" destOrd="1" presId="urn:microsoft.com/office/officeart/2005/8/layout/cycle6"/>
    <dgm:cxn modelId="{EE5401FE-FF4B-4EFC-AD72-D0DD5DF9F732}" type="presOf" srcId="{7146E27D-3186-4386-AF1D-E6F4DC20DA51}" destId="{54A7F18E-2501-4F6D-98B8-8669287A1ECC}" srcOrd="0" destOrd="1" presId="urn:microsoft.com/office/officeart/2005/8/layout/cycle6"/>
    <dgm:cxn modelId="{0A78CA65-B322-4419-AB1B-5A6C143151CA}" type="presParOf" srcId="{1DFF33EA-6A8D-4F35-8032-1D24013A49F1}" destId="{FA08E685-EF6D-44D8-80AF-5640F59BE199}" srcOrd="0" destOrd="0" presId="urn:microsoft.com/office/officeart/2005/8/layout/cycle6"/>
    <dgm:cxn modelId="{12F21F83-21BD-465F-9CF6-9F50B413757C}" type="presParOf" srcId="{1DFF33EA-6A8D-4F35-8032-1D24013A49F1}" destId="{FAE124D9-128B-4D8A-82F7-3FB2D5C2047C}" srcOrd="1" destOrd="0" presId="urn:microsoft.com/office/officeart/2005/8/layout/cycle6"/>
    <dgm:cxn modelId="{CC1D24B2-DFEE-4F8C-8477-29B8A52C6B95}" type="presParOf" srcId="{1DFF33EA-6A8D-4F35-8032-1D24013A49F1}" destId="{56E78CD1-C6A2-4079-8815-AF7B04FEDDA7}" srcOrd="2" destOrd="0" presId="urn:microsoft.com/office/officeart/2005/8/layout/cycle6"/>
    <dgm:cxn modelId="{CF414000-7C80-4B77-95FA-C114A14A973D}" type="presParOf" srcId="{1DFF33EA-6A8D-4F35-8032-1D24013A49F1}" destId="{6418F0C8-DC42-4949-A9B8-8FA47B2C5770}" srcOrd="3" destOrd="0" presId="urn:microsoft.com/office/officeart/2005/8/layout/cycle6"/>
    <dgm:cxn modelId="{9301EAF6-BFFD-4041-86FF-BAE7449C55D0}" type="presParOf" srcId="{1DFF33EA-6A8D-4F35-8032-1D24013A49F1}" destId="{B9820F03-92FA-4BBF-BF34-BB679D27A465}" srcOrd="4" destOrd="0" presId="urn:microsoft.com/office/officeart/2005/8/layout/cycle6"/>
    <dgm:cxn modelId="{82CCCDD8-241B-47F0-B241-E6486B6B08F1}" type="presParOf" srcId="{1DFF33EA-6A8D-4F35-8032-1D24013A49F1}" destId="{EAAF0AAE-296A-4390-B71C-1BA0F4310F3F}" srcOrd="5" destOrd="0" presId="urn:microsoft.com/office/officeart/2005/8/layout/cycle6"/>
    <dgm:cxn modelId="{D85597FA-8F17-4EBC-BC02-64E257B0E0D9}" type="presParOf" srcId="{1DFF33EA-6A8D-4F35-8032-1D24013A49F1}" destId="{54A7F18E-2501-4F6D-98B8-8669287A1ECC}" srcOrd="6" destOrd="0" presId="urn:microsoft.com/office/officeart/2005/8/layout/cycle6"/>
    <dgm:cxn modelId="{29B8DA24-D7E5-4835-BC3E-3C522FAF0D2A}" type="presParOf" srcId="{1DFF33EA-6A8D-4F35-8032-1D24013A49F1}" destId="{263E1245-5905-4BD7-9DBD-877EDD92FDD0}" srcOrd="7" destOrd="0" presId="urn:microsoft.com/office/officeart/2005/8/layout/cycle6"/>
    <dgm:cxn modelId="{196BD8CF-7A4E-471E-9163-7F6CAD84B0DA}" type="presParOf" srcId="{1DFF33EA-6A8D-4F35-8032-1D24013A49F1}" destId="{1F1BD248-E3BC-4F7A-A133-570E6D61CD00}"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08E685-EF6D-44D8-80AF-5640F59BE199}">
      <dsp:nvSpPr>
        <dsp:cNvPr id="0" name=""/>
        <dsp:cNvSpPr/>
      </dsp:nvSpPr>
      <dsp:spPr>
        <a:xfrm>
          <a:off x="2335229" y="-77631"/>
          <a:ext cx="4100054" cy="2278957"/>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en-US" sz="2000" b="1" kern="1200">
              <a:solidFill>
                <a:srgbClr val="FFFF00"/>
              </a:solidFill>
            </a:rPr>
            <a:t>Bài 7: Trang phục trong đời sống</a:t>
          </a:r>
        </a:p>
        <a:p>
          <a:pPr marL="228600" lvl="1" indent="-228600" algn="just" defTabSz="889000">
            <a:lnSpc>
              <a:spcPct val="90000"/>
            </a:lnSpc>
            <a:spcBef>
              <a:spcPct val="0"/>
            </a:spcBef>
            <a:spcAft>
              <a:spcPct val="15000"/>
            </a:spcAft>
            <a:buChar char="•"/>
          </a:pPr>
          <a:r>
            <a:rPr lang="en-US" sz="2000" b="1" kern="1200"/>
            <a:t>Vai trò của trang phục</a:t>
          </a:r>
        </a:p>
        <a:p>
          <a:pPr marL="228600" lvl="1" indent="-228600" algn="just" defTabSz="889000">
            <a:lnSpc>
              <a:spcPct val="90000"/>
            </a:lnSpc>
            <a:spcBef>
              <a:spcPct val="0"/>
            </a:spcBef>
            <a:spcAft>
              <a:spcPct val="15000"/>
            </a:spcAft>
            <a:buChar char="•"/>
          </a:pPr>
          <a:r>
            <a:rPr lang="en-US" sz="2000" b="1" kern="1200"/>
            <a:t>Một số loại trang phục</a:t>
          </a:r>
        </a:p>
        <a:p>
          <a:pPr marL="228600" lvl="1" indent="-228600" algn="just" defTabSz="889000">
            <a:lnSpc>
              <a:spcPct val="90000"/>
            </a:lnSpc>
            <a:spcBef>
              <a:spcPct val="0"/>
            </a:spcBef>
            <a:spcAft>
              <a:spcPct val="15000"/>
            </a:spcAft>
            <a:buChar char="•"/>
          </a:pPr>
          <a:r>
            <a:rPr lang="en-US" sz="2000" b="1" kern="1200"/>
            <a:t>Đặc điểm của trang phục</a:t>
          </a:r>
        </a:p>
        <a:p>
          <a:pPr marL="228600" lvl="1" indent="-228600" algn="just" defTabSz="889000">
            <a:lnSpc>
              <a:spcPct val="90000"/>
            </a:lnSpc>
            <a:spcBef>
              <a:spcPct val="0"/>
            </a:spcBef>
            <a:spcAft>
              <a:spcPct val="15000"/>
            </a:spcAft>
            <a:buChar char="•"/>
          </a:pPr>
          <a:r>
            <a:rPr lang="en-US" sz="2000" b="1" kern="1200"/>
            <a:t>Một số loại vải thông dụng</a:t>
          </a:r>
        </a:p>
      </dsp:txBody>
      <dsp:txXfrm>
        <a:off x="2446479" y="33619"/>
        <a:ext cx="3877554" cy="2056457"/>
      </dsp:txXfrm>
    </dsp:sp>
    <dsp:sp modelId="{56E78CD1-C6A2-4079-8815-AF7B04FEDDA7}">
      <dsp:nvSpPr>
        <dsp:cNvPr id="0" name=""/>
        <dsp:cNvSpPr/>
      </dsp:nvSpPr>
      <dsp:spPr>
        <a:xfrm>
          <a:off x="2003473" y="1316787"/>
          <a:ext cx="5223569" cy="5223569"/>
        </a:xfrm>
        <a:custGeom>
          <a:avLst/>
          <a:gdLst/>
          <a:ahLst/>
          <a:cxnLst/>
          <a:rect l="0" t="0" r="0" b="0"/>
          <a:pathLst>
            <a:path>
              <a:moveTo>
                <a:pt x="4443465" y="749967"/>
              </a:moveTo>
              <a:arcTo wR="2611784" hR="2611784" stAng="18871951" swAng="2139058"/>
            </a:path>
          </a:pathLst>
        </a:custGeom>
        <a:noFill/>
        <a:ln w="76200" cap="flat" cmpd="sng" algn="ctr">
          <a:solidFill>
            <a:srgbClr val="FF0000"/>
          </a:solidFill>
          <a:prstDash val="solid"/>
          <a:miter lim="800000"/>
        </a:ln>
        <a:effectLst/>
      </dsp:spPr>
      <dsp:style>
        <a:lnRef idx="1">
          <a:scrgbClr r="0" g="0" b="0"/>
        </a:lnRef>
        <a:fillRef idx="0">
          <a:scrgbClr r="0" g="0" b="0"/>
        </a:fillRef>
        <a:effectRef idx="0">
          <a:scrgbClr r="0" g="0" b="0"/>
        </a:effectRef>
        <a:fontRef idx="minor"/>
      </dsp:style>
    </dsp:sp>
    <dsp:sp modelId="{6418F0C8-DC42-4949-A9B8-8FA47B2C5770}">
      <dsp:nvSpPr>
        <dsp:cNvPr id="0" name=""/>
        <dsp:cNvSpPr/>
      </dsp:nvSpPr>
      <dsp:spPr>
        <a:xfrm>
          <a:off x="5436111" y="3499349"/>
          <a:ext cx="3285856" cy="1959887"/>
        </a:xfrm>
        <a:prstGeom prst="roundRect">
          <a:avLst/>
        </a:prstGeom>
        <a:solidFill>
          <a:srgbClr val="92D05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en-US" sz="2000" b="1" kern="1200">
              <a:solidFill>
                <a:srgbClr val="FFFF00"/>
              </a:solidFill>
            </a:rPr>
            <a:t>Bài 8: Sử dụng và bảo quản trang phục</a:t>
          </a:r>
        </a:p>
        <a:p>
          <a:pPr marL="228600" lvl="1" indent="-228600" algn="l" defTabSz="889000">
            <a:lnSpc>
              <a:spcPct val="90000"/>
            </a:lnSpc>
            <a:spcBef>
              <a:spcPct val="0"/>
            </a:spcBef>
            <a:spcAft>
              <a:spcPct val="15000"/>
            </a:spcAft>
            <a:buChar char="•"/>
          </a:pPr>
          <a:r>
            <a:rPr lang="en-US" sz="2000" b="1" kern="1200"/>
            <a:t>Lựa chọn trang phục</a:t>
          </a:r>
        </a:p>
        <a:p>
          <a:pPr marL="228600" lvl="1" indent="-228600" algn="l" defTabSz="889000">
            <a:lnSpc>
              <a:spcPct val="90000"/>
            </a:lnSpc>
            <a:spcBef>
              <a:spcPct val="0"/>
            </a:spcBef>
            <a:spcAft>
              <a:spcPct val="15000"/>
            </a:spcAft>
            <a:buChar char="•"/>
          </a:pPr>
          <a:r>
            <a:rPr lang="en-US" sz="2000" b="1" kern="1200"/>
            <a:t>Sử dụng trang phục</a:t>
          </a:r>
        </a:p>
        <a:p>
          <a:pPr marL="228600" lvl="1" indent="-228600" algn="l" defTabSz="889000">
            <a:lnSpc>
              <a:spcPct val="90000"/>
            </a:lnSpc>
            <a:spcBef>
              <a:spcPct val="0"/>
            </a:spcBef>
            <a:spcAft>
              <a:spcPct val="15000"/>
            </a:spcAft>
            <a:buChar char="•"/>
          </a:pPr>
          <a:r>
            <a:rPr lang="en-US" sz="2000" b="1" kern="1200"/>
            <a:t>Bảo quản trang phục</a:t>
          </a:r>
        </a:p>
      </dsp:txBody>
      <dsp:txXfrm>
        <a:off x="5531785" y="3595023"/>
        <a:ext cx="3094508" cy="1768539"/>
      </dsp:txXfrm>
    </dsp:sp>
    <dsp:sp modelId="{EAAF0AAE-296A-4390-B71C-1BA0F4310F3F}">
      <dsp:nvSpPr>
        <dsp:cNvPr id="0" name=""/>
        <dsp:cNvSpPr/>
      </dsp:nvSpPr>
      <dsp:spPr>
        <a:xfrm>
          <a:off x="1767825" y="1405340"/>
          <a:ext cx="5223569" cy="5223569"/>
        </a:xfrm>
        <a:custGeom>
          <a:avLst/>
          <a:gdLst/>
          <a:ahLst/>
          <a:cxnLst/>
          <a:rect l="0" t="0" r="0" b="0"/>
          <a:pathLst>
            <a:path>
              <a:moveTo>
                <a:pt x="4765178" y="4089726"/>
              </a:moveTo>
              <a:arcTo wR="2611784" hR="2611784" stAng="2067782" swAng="6584753"/>
            </a:path>
          </a:pathLst>
        </a:custGeom>
        <a:noFill/>
        <a:ln w="76200" cap="flat" cmpd="sng" algn="ctr">
          <a:solidFill>
            <a:srgbClr val="FF0000"/>
          </a:solidFill>
          <a:prstDash val="solid"/>
          <a:miter lim="800000"/>
        </a:ln>
        <a:effectLst/>
      </dsp:spPr>
      <dsp:style>
        <a:lnRef idx="1">
          <a:scrgbClr r="0" g="0" b="0"/>
        </a:lnRef>
        <a:fillRef idx="0">
          <a:scrgbClr r="0" g="0" b="0"/>
        </a:fillRef>
        <a:effectRef idx="0">
          <a:scrgbClr r="0" g="0" b="0"/>
        </a:effectRef>
        <a:fontRef idx="minor"/>
      </dsp:style>
    </dsp:sp>
    <dsp:sp modelId="{54A7F18E-2501-4F6D-98B8-8669287A1ECC}">
      <dsp:nvSpPr>
        <dsp:cNvPr id="0" name=""/>
        <dsp:cNvSpPr/>
      </dsp:nvSpPr>
      <dsp:spPr>
        <a:xfrm>
          <a:off x="0" y="3549430"/>
          <a:ext cx="3382946" cy="1959887"/>
        </a:xfrm>
        <a:prstGeom prst="roundRect">
          <a:avLst/>
        </a:prstGeom>
        <a:solidFill>
          <a:srgbClr val="FF0000"/>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ctr" defTabSz="889000">
            <a:lnSpc>
              <a:spcPct val="90000"/>
            </a:lnSpc>
            <a:spcBef>
              <a:spcPct val="0"/>
            </a:spcBef>
            <a:spcAft>
              <a:spcPct val="35000"/>
            </a:spcAft>
            <a:buNone/>
          </a:pPr>
          <a:r>
            <a:rPr lang="en-US" sz="2000" b="1" kern="1200">
              <a:solidFill>
                <a:srgbClr val="FFFF00"/>
              </a:solidFill>
            </a:rPr>
            <a:t>Bài 9: Thời trang</a:t>
          </a:r>
        </a:p>
        <a:p>
          <a:pPr marL="228600" lvl="1" indent="-228600" algn="just" defTabSz="889000">
            <a:lnSpc>
              <a:spcPct val="90000"/>
            </a:lnSpc>
            <a:spcBef>
              <a:spcPct val="0"/>
            </a:spcBef>
            <a:spcAft>
              <a:spcPct val="15000"/>
            </a:spcAft>
            <a:buChar char="•"/>
          </a:pPr>
          <a:r>
            <a:rPr lang="en-US" sz="2000" b="1" i="0" kern="1200"/>
            <a:t>Thời trang trong cuộc sống</a:t>
          </a:r>
        </a:p>
        <a:p>
          <a:pPr marL="228600" lvl="1" indent="-228600" algn="just" defTabSz="889000">
            <a:lnSpc>
              <a:spcPct val="90000"/>
            </a:lnSpc>
            <a:spcBef>
              <a:spcPct val="0"/>
            </a:spcBef>
            <a:spcAft>
              <a:spcPct val="15000"/>
            </a:spcAft>
            <a:buChar char="•"/>
          </a:pPr>
          <a:r>
            <a:rPr lang="en-US" sz="2000" b="1" i="0" kern="1200"/>
            <a:t>Một số phong cách thời trang</a:t>
          </a:r>
        </a:p>
      </dsp:txBody>
      <dsp:txXfrm>
        <a:off x="95674" y="3645104"/>
        <a:ext cx="3191598" cy="1768539"/>
      </dsp:txXfrm>
    </dsp:sp>
    <dsp:sp modelId="{1F1BD248-E3BC-4F7A-A133-570E6D61CD00}">
      <dsp:nvSpPr>
        <dsp:cNvPr id="0" name=""/>
        <dsp:cNvSpPr/>
      </dsp:nvSpPr>
      <dsp:spPr>
        <a:xfrm>
          <a:off x="1532271" y="1327603"/>
          <a:ext cx="5223569" cy="5223569"/>
        </a:xfrm>
        <a:custGeom>
          <a:avLst/>
          <a:gdLst/>
          <a:ahLst/>
          <a:cxnLst/>
          <a:rect l="0" t="0" r="0" b="0"/>
          <a:pathLst>
            <a:path>
              <a:moveTo>
                <a:pt x="31841" y="2205198"/>
              </a:moveTo>
              <a:arcTo wR="2611784" hR="2611784" stAng="11337352" swAng="2210500"/>
            </a:path>
          </a:pathLst>
        </a:custGeom>
        <a:noFill/>
        <a:ln w="76200" cap="flat" cmpd="sng" algn="ctr">
          <a:solidFill>
            <a:srgbClr val="FF0000"/>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vi-VN"/>
              <a:t>Bấm để sửa kiểu tiêu đề Bản cái</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fld id="{D11E9CC6-30E1-4F9A-864A-1978EE3F0654}"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296256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D11E9CC6-30E1-4F9A-864A-1978EE3F0654}"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214762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D11E9CC6-30E1-4F9A-864A-1978EE3F0654}"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157428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D11E9CC6-30E1-4F9A-864A-1978EE3F0654}"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86708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vi-VN"/>
              <a:t>Bấm để sửa kiểu tiêu đề Bản cái</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D11E9CC6-30E1-4F9A-864A-1978EE3F0654}" type="datetimeFigureOut">
              <a:rPr lang="en-US" smtClean="0"/>
              <a:t>3/17/2023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195063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D11E9CC6-30E1-4F9A-864A-1978EE3F0654}"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4126935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29842" y="2505075"/>
            <a:ext cx="3868340"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4629150" y="2505075"/>
            <a:ext cx="3887391"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D11E9CC6-30E1-4F9A-864A-1978EE3F0654}" type="datetimeFigureOut">
              <a:rPr lang="en-US" smtClean="0"/>
              <a:t>3/17/2023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1939602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D11E9CC6-30E1-4F9A-864A-1978EE3F0654}" type="datetimeFigureOut">
              <a:rPr lang="en-US" smtClean="0"/>
              <a:t>3/17/2023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104376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E9CC6-30E1-4F9A-864A-1978EE3F0654}" type="datetimeFigureOut">
              <a:rPr lang="en-US" smtClean="0"/>
              <a:t>3/17/2023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514451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vi-VN"/>
              <a:t>Bấm để sửa kiểu tiêu đề Bản cái</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D11E9CC6-30E1-4F9A-864A-1978EE3F0654}"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3043255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D11E9CC6-30E1-4F9A-864A-1978EE3F0654}" type="datetimeFigureOut">
              <a:rPr lang="en-US" smtClean="0"/>
              <a:t>3/17/2023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6434F2-C231-49B2-AE9C-3C498A903B57}" type="slidenum">
              <a:rPr lang="en-US" smtClean="0"/>
              <a:t>‹#›</a:t>
            </a:fld>
            <a:endParaRPr lang="en-US"/>
          </a:p>
        </p:txBody>
      </p:sp>
    </p:spTree>
    <p:extLst>
      <p:ext uri="{BB962C8B-B14F-4D97-AF65-F5344CB8AC3E}">
        <p14:creationId xmlns:p14="http://schemas.microsoft.com/office/powerpoint/2010/main" val="343896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E9CC6-30E1-4F9A-864A-1978EE3F0654}" type="datetimeFigureOut">
              <a:rPr lang="en-US" smtClean="0"/>
              <a:t>3/17/2023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434F2-C231-49B2-AE9C-3C498A903B57}" type="slidenum">
              <a:rPr lang="en-US" smtClean="0"/>
              <a:t>‹#›</a:t>
            </a:fld>
            <a:endParaRPr lang="en-US"/>
          </a:p>
        </p:txBody>
      </p:sp>
    </p:spTree>
    <p:extLst>
      <p:ext uri="{BB962C8B-B14F-4D97-AF65-F5344CB8AC3E}">
        <p14:creationId xmlns:p14="http://schemas.microsoft.com/office/powerpoint/2010/main" val="1953763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866B433A-1F4A-4137-BC1B-84CAED691C4D}"/>
              </a:ext>
            </a:extLst>
          </p:cNvPr>
          <p:cNvSpPr txBox="1"/>
          <p:nvPr/>
        </p:nvSpPr>
        <p:spPr>
          <a:xfrm>
            <a:off x="238125" y="1773783"/>
            <a:ext cx="8667750" cy="1998176"/>
          </a:xfrm>
          <a:prstGeom prst="rect">
            <a:avLst/>
          </a:prstGeom>
          <a:solidFill>
            <a:srgbClr val="FF0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lnSpc>
                <a:spcPct val="150000"/>
              </a:lnSpc>
            </a:pPr>
            <a:r>
              <a:rPr lang="en-US" sz="4400" b="1">
                <a:solidFill>
                  <a:schemeClr val="bg1"/>
                </a:solidFill>
              </a:rPr>
              <a:t>CHƯƠNG 3</a:t>
            </a:r>
          </a:p>
          <a:p>
            <a:pPr algn="ctr">
              <a:lnSpc>
                <a:spcPct val="150000"/>
              </a:lnSpc>
            </a:pPr>
            <a:r>
              <a:rPr lang="en-US" sz="4400" b="1">
                <a:solidFill>
                  <a:schemeClr val="bg1"/>
                </a:solidFill>
              </a:rPr>
              <a:t>TRANG PHỤC VÀ THỜI TRANG</a:t>
            </a:r>
          </a:p>
        </p:txBody>
      </p:sp>
    </p:spTree>
    <p:extLst>
      <p:ext uri="{BB962C8B-B14F-4D97-AF65-F5344CB8AC3E}">
        <p14:creationId xmlns:p14="http://schemas.microsoft.com/office/powerpoint/2010/main" val="1941977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ộp Văn bản 7">
            <a:extLst>
              <a:ext uri="{FF2B5EF4-FFF2-40B4-BE49-F238E27FC236}">
                <a16:creationId xmlns:a16="http://schemas.microsoft.com/office/drawing/2014/main" id="{ECE1372D-62E4-469A-9141-0ECD7002611F}"/>
              </a:ext>
            </a:extLst>
          </p:cNvPr>
          <p:cNvSpPr txBox="1"/>
          <p:nvPr/>
        </p:nvSpPr>
        <p:spPr>
          <a:xfrm>
            <a:off x="309487" y="227240"/>
            <a:ext cx="8736037" cy="3901837"/>
          </a:xfrm>
          <a:prstGeom prst="rect">
            <a:avLst/>
          </a:prstGeom>
          <a:noFill/>
        </p:spPr>
        <p:txBody>
          <a:bodyPr wrap="square">
            <a:spAutoFit/>
          </a:bodyPr>
          <a:lstStyle/>
          <a:p>
            <a:pPr algn="just">
              <a:lnSpc>
                <a:spcPct val="150000"/>
              </a:lnSpc>
            </a:pPr>
            <a:r>
              <a:rPr lang="en-US" sz="2400" b="1">
                <a:effectLst/>
                <a:latin typeface="+mj-lt"/>
                <a:ea typeface="Batang" panose="02030600000101010101" pitchFamily="18" charset="-127"/>
              </a:rPr>
              <a:t>Câu 4</a:t>
            </a:r>
            <a:r>
              <a:rPr lang="en-US" sz="2400">
                <a:effectLst/>
                <a:latin typeface="+mj-lt"/>
                <a:ea typeface="Batang" panose="02030600000101010101" pitchFamily="18" charset="-127"/>
              </a:rPr>
              <a:t>. </a:t>
            </a:r>
            <a:r>
              <a:rPr lang="da-DK" sz="2400">
                <a:effectLst/>
                <a:latin typeface="+mj-lt"/>
                <a:ea typeface="Batang" panose="02030600000101010101" pitchFamily="18" charset="-127"/>
              </a:rPr>
              <a:t>Xu hướng chung của thời trang trong thời gian tới là</a:t>
            </a:r>
            <a:endParaRPr lang="en-US" sz="2400">
              <a:effectLst/>
              <a:latin typeface="+mj-lt"/>
              <a:ea typeface="Batang" panose="02030600000101010101" pitchFamily="18" charset="-127"/>
            </a:endParaRPr>
          </a:p>
          <a:p>
            <a:pPr indent="179705" algn="just">
              <a:lnSpc>
                <a:spcPct val="150000"/>
              </a:lnSpc>
              <a:tabLst>
                <a:tab pos="3683635" algn="l"/>
              </a:tabLst>
            </a:pPr>
            <a:r>
              <a:rPr lang="da-DK" sz="2400">
                <a:effectLst/>
                <a:latin typeface="+mj-lt"/>
                <a:ea typeface="Batang" panose="02030600000101010101" pitchFamily="18" charset="-127"/>
              </a:rPr>
              <a:t>A. Đơn giản; tiện dụng với kiểu dáng, chất liệu.</a:t>
            </a:r>
            <a:endParaRPr lang="en-US" sz="2400">
              <a:effectLst/>
              <a:latin typeface="+mj-lt"/>
              <a:ea typeface="Batang" panose="02030600000101010101" pitchFamily="18" charset="-127"/>
            </a:endParaRPr>
          </a:p>
          <a:p>
            <a:pPr indent="179705" algn="just">
              <a:lnSpc>
                <a:spcPct val="150000"/>
              </a:lnSpc>
              <a:tabLst>
                <a:tab pos="3683635" algn="l"/>
              </a:tabLst>
            </a:pPr>
            <a:r>
              <a:rPr lang="da-DK" sz="2400">
                <a:effectLst/>
                <a:latin typeface="+mj-lt"/>
                <a:ea typeface="Batang" panose="02030600000101010101" pitchFamily="18" charset="-127"/>
              </a:rPr>
              <a:t>B. Đơn giản; tiện dụng với kiểu dáng, chất liệu; màu sắc đa dạng, phong phú.	</a:t>
            </a:r>
            <a:endParaRPr lang="en-US" sz="2400">
              <a:effectLst/>
              <a:latin typeface="+mj-lt"/>
              <a:ea typeface="Batang" panose="02030600000101010101" pitchFamily="18" charset="-127"/>
            </a:endParaRPr>
          </a:p>
          <a:p>
            <a:pPr indent="179705" algn="just">
              <a:lnSpc>
                <a:spcPct val="150000"/>
              </a:lnSpc>
              <a:tabLst>
                <a:tab pos="3683635" algn="l"/>
              </a:tabLst>
            </a:pPr>
            <a:r>
              <a:rPr lang="da-DK" sz="2400">
                <a:effectLst/>
                <a:latin typeface="+mj-lt"/>
                <a:ea typeface="Batang" panose="02030600000101010101" pitchFamily="18" charset="-127"/>
              </a:rPr>
              <a:t>C. Đơn giản; tiện dụng với kiểu dáng; màu sắc đa dạng, phong phú.</a:t>
            </a:r>
            <a:endParaRPr lang="en-US" sz="2400">
              <a:effectLst/>
              <a:latin typeface="+mj-lt"/>
              <a:ea typeface="Batang" panose="02030600000101010101" pitchFamily="18" charset="-127"/>
            </a:endParaRPr>
          </a:p>
          <a:p>
            <a:pPr indent="179705" algn="just">
              <a:lnSpc>
                <a:spcPct val="150000"/>
              </a:lnSpc>
              <a:tabLst>
                <a:tab pos="3683635" algn="l"/>
              </a:tabLst>
            </a:pPr>
            <a:r>
              <a:rPr lang="da-DK" sz="2400">
                <a:effectLst/>
                <a:latin typeface="+mj-lt"/>
                <a:ea typeface="Batang" panose="02030600000101010101" pitchFamily="18" charset="-127"/>
              </a:rPr>
              <a:t>D. Đơn giản; màu sắc đa dạng, phong phú.	</a:t>
            </a:r>
            <a:endParaRPr lang="en-US" sz="2400">
              <a:effectLst/>
              <a:latin typeface="+mj-lt"/>
              <a:ea typeface="Batang" panose="02030600000101010101" pitchFamily="18" charset="-127"/>
            </a:endParaRPr>
          </a:p>
        </p:txBody>
      </p:sp>
      <p:sp>
        <p:nvSpPr>
          <p:cNvPr id="3" name="Hình Bầu dục 2">
            <a:extLst>
              <a:ext uri="{FF2B5EF4-FFF2-40B4-BE49-F238E27FC236}">
                <a16:creationId xmlns:a16="http://schemas.microsoft.com/office/drawing/2014/main" id="{F8582788-91B8-4506-9264-A96D0675935F}"/>
              </a:ext>
            </a:extLst>
          </p:cNvPr>
          <p:cNvSpPr/>
          <p:nvPr/>
        </p:nvSpPr>
        <p:spPr>
          <a:xfrm>
            <a:off x="466725" y="14306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665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33936"/>
            <a:ext cx="8827478" cy="6666697"/>
          </a:xfrm>
          <a:prstGeom prst="rect">
            <a:avLst/>
          </a:prstGeom>
          <a:noFill/>
        </p:spPr>
        <p:txBody>
          <a:bodyPr wrap="square">
            <a:spAutoFit/>
          </a:bodyPr>
          <a:lstStyle/>
          <a:p>
            <a:pPr algn="just">
              <a:lnSpc>
                <a:spcPct val="120000"/>
              </a:lnSpc>
              <a:spcAft>
                <a:spcPts val="800"/>
              </a:spcAft>
            </a:pPr>
            <a:r>
              <a:rPr lang="vi-VN" sz="2400" b="1">
                <a:solidFill>
                  <a:srgbClr val="000000"/>
                </a:solidFill>
                <a:effectLst/>
                <a:latin typeface="+mj-lt"/>
                <a:ea typeface="Times New Roman" panose="02020603050405020304" pitchFamily="18" charset="0"/>
                <a:cs typeface="Times New Roman" panose="02020603050405020304" pitchFamily="18" charset="0"/>
              </a:rPr>
              <a:t>Câu </a:t>
            </a:r>
            <a:r>
              <a:rPr lang="en-US" sz="2400" b="1">
                <a:solidFill>
                  <a:srgbClr val="000000"/>
                </a:solidFill>
                <a:effectLst/>
                <a:latin typeface="+mj-lt"/>
                <a:ea typeface="Times New Roman" panose="02020603050405020304" pitchFamily="18" charset="0"/>
                <a:cs typeface="Times New Roman" panose="02020603050405020304" pitchFamily="18" charset="0"/>
              </a:rPr>
              <a:t>5: </a:t>
            </a:r>
            <a:r>
              <a:rPr lang="vi-VN" sz="2400" b="1">
                <a:solidFill>
                  <a:srgbClr val="000000"/>
                </a:solidFill>
                <a:effectLst/>
                <a:latin typeface="+mj-lt"/>
                <a:ea typeface="Times New Roman" panose="02020603050405020304" pitchFamily="18"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Vai trò của trang phục</a:t>
            </a:r>
            <a:r>
              <a:rPr lang="en-US" sz="2400">
                <a:solidFill>
                  <a:srgbClr val="000000"/>
                </a:solidFill>
                <a:effectLst/>
                <a:latin typeface="+mj-lt"/>
                <a:ea typeface="Times New Roman" panose="02020603050405020304" pitchFamily="18" charset="0"/>
                <a:cs typeface="Times New Roman" panose="02020603050405020304" pitchFamily="18" charset="0"/>
              </a:rPr>
              <a:t> là:</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400">
                <a:solidFill>
                  <a:srgbClr val="000000"/>
                </a:solidFill>
                <a:effectLst/>
                <a:latin typeface="+mj-lt"/>
                <a:ea typeface="Times New Roman" panose="02020603050405020304" pitchFamily="18" charset="0"/>
                <a:cs typeface="Times New Roman" panose="02020603050405020304" pitchFamily="18" charset="0"/>
              </a:rPr>
              <a:t>A.Thể hiện cá tính của cá nhân, phong cách độc đáo </a:t>
            </a:r>
            <a:r>
              <a:rPr lang="vi-VN" sz="2400">
                <a:solidFill>
                  <a:srgbClr val="000000"/>
                </a:solidFill>
                <a:effectLst/>
                <a:latin typeface="+mj-lt"/>
                <a:ea typeface="Times New Roman" panose="02020603050405020304" pitchFamily="18" charset="0"/>
                <a:cs typeface="Times New Roman" panose="02020603050405020304" pitchFamily="18" charset="0"/>
              </a:rPr>
              <a:t>.</a:t>
            </a:r>
            <a:r>
              <a:rPr lang="en-US" sz="2400">
                <a:solidFill>
                  <a:srgbClr val="000000"/>
                </a:solidFill>
                <a:effectLst/>
                <a:latin typeface="+mj-lt"/>
                <a:ea typeface="Times New Roman" panose="02020603050405020304" pitchFamily="18" charset="0"/>
                <a:cs typeface="Times New Roman" panose="02020603050405020304" pitchFamily="18" charset="0"/>
              </a:rPr>
              <a:t>Tôn lên vẻ đẹp của người mặc, </a:t>
            </a:r>
            <a:r>
              <a:rPr lang="vi-VN" sz="2400">
                <a:solidFill>
                  <a:srgbClr val="000000"/>
                </a:solidFill>
                <a:effectLst/>
                <a:latin typeface="+mj-lt"/>
                <a:ea typeface="Times New Roman" panose="02020603050405020304" pitchFamily="18" charset="0"/>
                <a:cs typeface="Times New Roman" panose="02020603050405020304" pitchFamily="18" charset="0"/>
              </a:rPr>
              <a:t>Che chở, bảo vệ cơ thể con người khỏi một số tác động có hại của thời tiết môi trường.</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400">
                <a:solidFill>
                  <a:srgbClr val="000000"/>
                </a:solidFill>
                <a:effectLst/>
                <a:latin typeface="+mj-lt"/>
                <a:ea typeface="Times New Roman" panose="02020603050405020304" pitchFamily="18" charset="0"/>
                <a:cs typeface="Times New Roman" panose="02020603050405020304" pitchFamily="18" charset="0"/>
              </a:rPr>
              <a:t>B. </a:t>
            </a:r>
            <a:r>
              <a:rPr lang="vi-VN" sz="2400">
                <a:solidFill>
                  <a:srgbClr val="000000"/>
                </a:solidFill>
                <a:effectLst/>
                <a:latin typeface="+mj-lt"/>
                <a:ea typeface="Times New Roman" panose="02020603050405020304" pitchFamily="18" charset="0"/>
                <a:cs typeface="Times New Roman" panose="02020603050405020304" pitchFamily="18" charset="0"/>
              </a:rPr>
              <a:t>Mang đậm</a:t>
            </a:r>
            <a:r>
              <a:rPr lang="en-US" sz="2400">
                <a:solidFill>
                  <a:srgbClr val="000000"/>
                </a:solidFill>
                <a:effectLst/>
                <a:latin typeface="+mj-lt"/>
                <a:ea typeface="Times New Roman" panose="02020603050405020304" pitchFamily="18" charset="0"/>
                <a:cs typeface="Times New Roman" panose="02020603050405020304" pitchFamily="18" charset="0"/>
              </a:rPr>
              <a:t> bản sắc dân tộc của từng cá nhân, </a:t>
            </a:r>
            <a:r>
              <a:rPr lang="vi-VN" sz="2400">
                <a:solidFill>
                  <a:srgbClr val="000000"/>
                </a:solidFill>
                <a:effectLst/>
                <a:latin typeface="+mj-lt"/>
                <a:ea typeface="Times New Roman" panose="02020603050405020304" pitchFamily="18" charset="0"/>
                <a:cs typeface="Times New Roman" panose="02020603050405020304" pitchFamily="18" charset="0"/>
              </a:rPr>
              <a:t>Tôn lên vẻ đẹp của người mặc và một số thông tin cơ bản của người mặc như sở thích, nghề nghiệp .</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400">
                <a:solidFill>
                  <a:srgbClr val="000000"/>
                </a:solidFill>
                <a:effectLst/>
                <a:latin typeface="+mj-lt"/>
                <a:ea typeface="Times New Roman" panose="02020603050405020304" pitchFamily="18" charset="0"/>
                <a:cs typeface="Times New Roman" panose="02020603050405020304" pitchFamily="18" charset="0"/>
              </a:rPr>
              <a:t>C. </a:t>
            </a:r>
            <a:r>
              <a:rPr lang="vi-VN" sz="2400">
                <a:solidFill>
                  <a:srgbClr val="000000"/>
                </a:solidFill>
                <a:effectLst/>
                <a:latin typeface="+mj-lt"/>
                <a:ea typeface="Times New Roman" panose="02020603050405020304" pitchFamily="18" charset="0"/>
                <a:cs typeface="Times New Roman" panose="02020603050405020304" pitchFamily="18" charset="0"/>
              </a:rPr>
              <a:t>Cho biết một số thông tin cơ bản của người mặc như sở thích, nghề nghiệp</a:t>
            </a:r>
            <a:r>
              <a:rPr lang="en-US" sz="2400">
                <a:solidFill>
                  <a:srgbClr val="000000"/>
                </a:solidFill>
                <a:effectLst/>
                <a:latin typeface="+mj-lt"/>
                <a:ea typeface="Times New Roman" panose="02020603050405020304" pitchFamily="18" charset="0"/>
                <a:cs typeface="Times New Roman" panose="02020603050405020304" pitchFamily="18" charset="0"/>
              </a:rPr>
              <a:t>. Qua trang phục chúng ta hiểu hơn về tính cách, đặc trưng theo vùng miền .</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400">
                <a:solidFill>
                  <a:srgbClr val="000000"/>
                </a:solidFill>
                <a:effectLst/>
                <a:latin typeface="+mj-lt"/>
                <a:ea typeface="Times New Roman" panose="02020603050405020304" pitchFamily="18" charset="0"/>
                <a:cs typeface="Times New Roman" panose="02020603050405020304" pitchFamily="18" charset="0"/>
              </a:rPr>
              <a:t>D. </a:t>
            </a:r>
            <a:r>
              <a:rPr lang="vi-VN" sz="2400">
                <a:solidFill>
                  <a:srgbClr val="000000"/>
                </a:solidFill>
                <a:effectLst/>
                <a:latin typeface="+mj-lt"/>
                <a:ea typeface="Times New Roman" panose="02020603050405020304" pitchFamily="18" charset="0"/>
                <a:cs typeface="Times New Roman" panose="02020603050405020304" pitchFamily="18" charset="0"/>
              </a:rPr>
              <a:t>Che chở, bảo vệ cơ thể con người khỏi một số tác động có hại của thời tiết môi trường</a:t>
            </a:r>
            <a:r>
              <a:rPr lang="en-US" sz="2400">
                <a:solidFill>
                  <a:srgbClr val="000000"/>
                </a:solidFill>
                <a:effectLst/>
                <a:latin typeface="+mj-lt"/>
                <a:ea typeface="Times New Roman" panose="02020603050405020304" pitchFamily="18" charset="0"/>
                <a:cs typeface="Times New Roman" panose="02020603050405020304" pitchFamily="18" charset="0"/>
              </a:rPr>
              <a:t>, t</a:t>
            </a:r>
            <a:r>
              <a:rPr lang="vi-VN" sz="2400">
                <a:solidFill>
                  <a:srgbClr val="000000"/>
                </a:solidFill>
                <a:effectLst/>
                <a:latin typeface="+mj-lt"/>
                <a:ea typeface="Times New Roman" panose="02020603050405020304" pitchFamily="18" charset="0"/>
                <a:cs typeface="Times New Roman" panose="02020603050405020304" pitchFamily="18" charset="0"/>
              </a:rPr>
              <a:t>ôn lên vẻ đẹp của người mặc. Cho biết một số thông tin cơ bản của người mặc như sở thích, nghề nghiệp</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p:txBody>
      </p:sp>
      <p:sp>
        <p:nvSpPr>
          <p:cNvPr id="7" name="Hình Bầu dục 6">
            <a:extLst>
              <a:ext uri="{FF2B5EF4-FFF2-40B4-BE49-F238E27FC236}">
                <a16:creationId xmlns:a16="http://schemas.microsoft.com/office/drawing/2014/main" id="{B93431F5-4197-415A-A28D-D35787E12AE9}"/>
              </a:ext>
            </a:extLst>
          </p:cNvPr>
          <p:cNvSpPr/>
          <p:nvPr/>
        </p:nvSpPr>
        <p:spPr>
          <a:xfrm>
            <a:off x="581025" y="49549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0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86336"/>
            <a:ext cx="8827478" cy="5747471"/>
          </a:xfrm>
          <a:prstGeom prst="rect">
            <a:avLst/>
          </a:prstGeom>
          <a:noFill/>
        </p:spPr>
        <p:txBody>
          <a:bodyPr wrap="square">
            <a:spAutoFit/>
          </a:bodyPr>
          <a:lstStyle/>
          <a:p>
            <a:pPr algn="just">
              <a:lnSpc>
                <a:spcPct val="120000"/>
              </a:lnSpc>
              <a:spcAft>
                <a:spcPts val="800"/>
              </a:spcAft>
            </a:pPr>
            <a:r>
              <a:rPr lang="vi-VN" sz="2400" b="1">
                <a:solidFill>
                  <a:srgbClr val="000000"/>
                </a:solidFill>
                <a:effectLst/>
                <a:latin typeface="+mj-lt"/>
                <a:ea typeface="Times New Roman" panose="02020603050405020304" pitchFamily="18" charset="0"/>
                <a:cs typeface="Times New Roman" panose="02020603050405020304" pitchFamily="18" charset="0"/>
              </a:rPr>
              <a:t>Câu </a:t>
            </a:r>
            <a:r>
              <a:rPr lang="en-US" sz="2400" b="1">
                <a:solidFill>
                  <a:srgbClr val="000000"/>
                </a:solidFill>
                <a:effectLst/>
                <a:latin typeface="+mj-lt"/>
                <a:ea typeface="Times New Roman" panose="02020603050405020304" pitchFamily="18" charset="0"/>
                <a:cs typeface="Times New Roman" panose="02020603050405020304" pitchFamily="18" charset="0"/>
              </a:rPr>
              <a:t>6:</a:t>
            </a:r>
            <a:r>
              <a:rPr lang="vi-VN" sz="2400" b="1">
                <a:solidFill>
                  <a:srgbClr val="000000"/>
                </a:solidFill>
                <a:effectLst/>
                <a:latin typeface="+mj-lt"/>
                <a:ea typeface="Times New Roman" panose="02020603050405020304" pitchFamily="18"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Trong các trang phục sau đây những vật dụng nào là quan trọng nhất?</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A. Quần áo</a:t>
            </a:r>
            <a:r>
              <a:rPr lang="en-US" sz="2400">
                <a:solidFill>
                  <a:srgbClr val="000000"/>
                </a:solidFill>
                <a:effectLst/>
                <a:latin typeface="+mj-lt"/>
                <a:ea typeface="Times New Roman" panose="02020603050405020304" pitchFamily="18" charset="0"/>
                <a:cs typeface="Times New Roman" panose="02020603050405020304" pitchFamily="18" charset="0"/>
              </a:rPr>
              <a:t>                                             		</a:t>
            </a: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B. Thắt lưng</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C. Tất, khăn quàng, mũ</a:t>
            </a:r>
            <a:r>
              <a:rPr lang="en-US" sz="2400">
                <a:solidFill>
                  <a:srgbClr val="000000"/>
                </a:solidFill>
                <a:effectLst/>
                <a:latin typeface="+mj-lt"/>
                <a:ea typeface="Times New Roman" panose="02020603050405020304" pitchFamily="18" charset="0"/>
                <a:cs typeface="Times New Roman" panose="02020603050405020304" pitchFamily="18" charset="0"/>
              </a:rPr>
              <a:t>                                		</a:t>
            </a: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D. Giày</a:t>
            </a:r>
            <a:endParaRPr lang="en-US" sz="2400">
              <a:effectLst/>
              <a:latin typeface="+mj-lt"/>
              <a:ea typeface="Calibri" panose="020F0502020204030204" pitchFamily="34" charset="0"/>
              <a:cs typeface="Times New Roman" panose="02020603050405020304" pitchFamily="18" charset="0"/>
            </a:endParaRPr>
          </a:p>
          <a:p>
            <a:pPr marL="30480" marR="30480" algn="just">
              <a:lnSpc>
                <a:spcPct val="120000"/>
              </a:lnSpc>
            </a:pPr>
            <a:r>
              <a:rPr lang="en-US" sz="2400" b="1">
                <a:effectLst/>
                <a:latin typeface="+mj-lt"/>
                <a:ea typeface="Times New Roman" panose="02020603050405020304" pitchFamily="18" charset="0"/>
              </a:rPr>
              <a:t>Câu 7:</a:t>
            </a:r>
            <a:r>
              <a:rPr lang="en-US" sz="2400">
                <a:effectLst/>
                <a:latin typeface="+mj-lt"/>
                <a:ea typeface="Times New Roman" panose="02020603050405020304" pitchFamily="18" charset="0"/>
              </a:rPr>
              <a:t> Trang phục của lính cứu hỏa có tác dụng</a:t>
            </a: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giữ</a:t>
            </a:r>
            <a:r>
              <a:rPr lang="en-US" sz="2400">
                <a:effectLst/>
                <a:latin typeface="+mj-lt"/>
                <a:ea typeface="Times New Roman" panose="02020603050405020304" pitchFamily="18" charset="0"/>
                <a:cs typeface="Times New Roman" panose="02020603050405020304" pitchFamily="18" charset="0"/>
              </a:rPr>
              <a:t> ấm cho người mặc</a:t>
            </a:r>
            <a:r>
              <a:rPr lang="vi-VN" sz="2400">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28575" marR="2857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 	B. Là</a:t>
            </a:r>
            <a:r>
              <a:rPr lang="en-US" sz="2400">
                <a:effectLst/>
                <a:latin typeface="+mj-lt"/>
                <a:ea typeface="Times New Roman" panose="02020603050405020304" pitchFamily="18" charset="0"/>
                <a:cs typeface="Times New Roman" panose="02020603050405020304" pitchFamily="18" charset="0"/>
              </a:rPr>
              <a:t>m đẹp cho người mặc           </a:t>
            </a:r>
            <a:endParaRPr lang="en-US" sz="2400">
              <a:effectLst/>
              <a:latin typeface="+mj-lt"/>
              <a:ea typeface="Calibri" panose="020F0502020204030204" pitchFamily="34" charset="0"/>
              <a:cs typeface="Times New Roman" panose="02020603050405020304" pitchFamily="18" charset="0"/>
            </a:endParaRPr>
          </a:p>
          <a:p>
            <a:pPr marL="28575" marR="28575" algn="just">
              <a:lnSpc>
                <a:spcPct val="120000"/>
              </a:lnSpc>
              <a:spcAft>
                <a:spcPts val="800"/>
              </a:spcAft>
            </a:pPr>
            <a:r>
              <a:rPr lang="en-US" sz="2400">
                <a:effectLst/>
                <a:latin typeface="+mj-lt"/>
                <a:ea typeface="Times New Roman" panose="02020603050405020304" pitchFamily="18" charset="0"/>
                <a:cs typeface="Times New Roman" panose="02020603050405020304" pitchFamily="18" charset="0"/>
              </a:rPr>
              <a:t>  	</a:t>
            </a:r>
            <a:r>
              <a:rPr lang="vi-VN" sz="2400">
                <a:effectLst/>
                <a:latin typeface="+mj-lt"/>
                <a:ea typeface="Times New Roman" panose="02020603050405020304" pitchFamily="18" charset="0"/>
                <a:cs typeface="Times New Roman" panose="02020603050405020304" pitchFamily="18" charset="0"/>
              </a:rPr>
              <a:t>C. Bảo</a:t>
            </a:r>
            <a:r>
              <a:rPr lang="en-US" sz="2400">
                <a:effectLst/>
                <a:latin typeface="+mj-lt"/>
                <a:ea typeface="Times New Roman" panose="02020603050405020304" pitchFamily="18" charset="0"/>
                <a:cs typeface="Times New Roman" panose="02020603050405020304" pitchFamily="18" charset="0"/>
              </a:rPr>
              <a:t> vệ người mặc khỏi nhiệt độ cao và khói bụi</a:t>
            </a:r>
            <a:r>
              <a:rPr lang="vi-VN" sz="2400">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28575" marR="2857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  	D</a:t>
            </a:r>
            <a:r>
              <a:rPr lang="en-US" sz="2400">
                <a:effectLst/>
                <a:latin typeface="+mj-lt"/>
                <a:ea typeface="Times New Roman" panose="02020603050405020304" pitchFamily="18" charset="0"/>
                <a:cs typeface="Times New Roman" panose="02020603050405020304" pitchFamily="18" charset="0"/>
              </a:rPr>
              <a:t>.</a:t>
            </a:r>
            <a:r>
              <a:rPr lang="vi-VN" sz="2400">
                <a:effectLst/>
                <a:latin typeface="+mj-lt"/>
                <a:ea typeface="Times New Roman" panose="02020603050405020304" pitchFamily="18" charset="0"/>
                <a:cs typeface="Times New Roman" panose="02020603050405020304" pitchFamily="18" charset="0"/>
              </a:rPr>
              <a:t> Làm</a:t>
            </a:r>
            <a:r>
              <a:rPr lang="en-US" sz="2400">
                <a:effectLst/>
                <a:latin typeface="+mj-lt"/>
                <a:ea typeface="Times New Roman" panose="02020603050405020304" pitchFamily="18" charset="0"/>
                <a:cs typeface="Times New Roman" panose="02020603050405020304" pitchFamily="18" charset="0"/>
              </a:rPr>
              <a:t> mát cho cơ thể</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231C35EE-7AA3-4866-BFDD-350196B92CEB}"/>
              </a:ext>
            </a:extLst>
          </p:cNvPr>
          <p:cNvSpPr/>
          <p:nvPr/>
        </p:nvSpPr>
        <p:spPr>
          <a:xfrm>
            <a:off x="619124" y="1315413"/>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B57903CD-F0C2-471A-9FBA-F1FBA7D5F0D0}"/>
              </a:ext>
            </a:extLst>
          </p:cNvPr>
          <p:cNvSpPr/>
          <p:nvPr/>
        </p:nvSpPr>
        <p:spPr>
          <a:xfrm>
            <a:off x="619123" y="5007601"/>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704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10136"/>
            <a:ext cx="8827478" cy="5337102"/>
          </a:xfrm>
          <a:prstGeom prst="rect">
            <a:avLst/>
          </a:prstGeom>
          <a:noFill/>
        </p:spPr>
        <p:txBody>
          <a:bodyPr wrap="square">
            <a:spAutoFit/>
          </a:bodyPr>
          <a:lstStyle/>
          <a:p>
            <a:pPr marL="30480" marR="30480" algn="just">
              <a:lnSpc>
                <a:spcPct val="120000"/>
              </a:lnSpc>
            </a:pPr>
            <a:r>
              <a:rPr lang="en-US" sz="2400" b="1">
                <a:effectLst/>
                <a:latin typeface="+mj-lt"/>
                <a:ea typeface="Times New Roman" panose="02020603050405020304" pitchFamily="18" charset="0"/>
              </a:rPr>
              <a:t>Câu 8 : </a:t>
            </a:r>
            <a:r>
              <a:rPr lang="en-US" sz="2400">
                <a:effectLst/>
                <a:latin typeface="+mj-lt"/>
                <a:ea typeface="Times New Roman" panose="02020603050405020304" pitchFamily="18" charset="0"/>
              </a:rPr>
              <a:t>Đâu là vải sợi pha?</a:t>
            </a:r>
          </a:p>
          <a:p>
            <a:pPr marL="30480" marR="30480" indent="426720" algn="just">
              <a:lnSpc>
                <a:spcPct val="120000"/>
              </a:lnSpc>
            </a:pPr>
            <a:r>
              <a:rPr lang="en-US" sz="2400">
                <a:effectLst/>
                <a:latin typeface="+mj-lt"/>
                <a:ea typeface="Times New Roman" panose="02020603050405020304" pitchFamily="18" charset="0"/>
              </a:rPr>
              <a:t>A. 35% cotton, 65% polyeste                        	</a:t>
            </a:r>
          </a:p>
          <a:p>
            <a:pPr marL="30480" marR="30480" indent="426720" algn="just">
              <a:lnSpc>
                <a:spcPct val="120000"/>
              </a:lnSpc>
            </a:pPr>
            <a:r>
              <a:rPr lang="en-US" sz="2400">
                <a:effectLst/>
                <a:latin typeface="+mj-lt"/>
                <a:ea typeface="Times New Roman" panose="02020603050405020304" pitchFamily="18" charset="0"/>
              </a:rPr>
              <a:t>B. 100% silk</a:t>
            </a:r>
          </a:p>
          <a:p>
            <a:pPr indent="457200" algn="just">
              <a:lnSpc>
                <a:spcPct val="120000"/>
              </a:lnSpc>
            </a:pPr>
            <a:r>
              <a:rPr lang="en-US" sz="2400">
                <a:solidFill>
                  <a:srgbClr val="000000"/>
                </a:solidFill>
                <a:effectLst/>
                <a:latin typeface="+mj-lt"/>
                <a:ea typeface="Times New Roman" panose="02020603050405020304" pitchFamily="18" charset="0"/>
              </a:rPr>
              <a:t>C. 100% cotton                                          		</a:t>
            </a:r>
          </a:p>
          <a:p>
            <a:pPr indent="457200" algn="just">
              <a:lnSpc>
                <a:spcPct val="120000"/>
              </a:lnSpc>
            </a:pPr>
            <a:r>
              <a:rPr lang="en-US" sz="2400">
                <a:solidFill>
                  <a:srgbClr val="000000"/>
                </a:solidFill>
                <a:effectLst/>
                <a:latin typeface="+mj-lt"/>
                <a:ea typeface="Times New Roman" panose="02020603050405020304" pitchFamily="18" charset="0"/>
              </a:rPr>
              <a:t>D. 100% nilon</a:t>
            </a:r>
          </a:p>
          <a:p>
            <a:pPr indent="457200" algn="just">
              <a:lnSpc>
                <a:spcPct val="120000"/>
              </a:lnSpc>
            </a:pPr>
            <a:endParaRPr lang="en-US" sz="2400">
              <a:effectLst/>
              <a:latin typeface="+mj-lt"/>
              <a:ea typeface="Times New Roman" panose="02020603050405020304" pitchFamily="18" charset="0"/>
            </a:endParaRPr>
          </a:p>
          <a:p>
            <a:pPr algn="just">
              <a:lnSpc>
                <a:spcPct val="120000"/>
              </a:lnSpc>
              <a:spcAft>
                <a:spcPts val="800"/>
              </a:spcAft>
            </a:pPr>
            <a:r>
              <a:rPr lang="vi-VN" sz="2400" b="1">
                <a:solidFill>
                  <a:srgbClr val="000000"/>
                </a:solidFill>
                <a:effectLst/>
                <a:latin typeface="+mj-lt"/>
                <a:ea typeface="Calibri" panose="020F0502020204030204" pitchFamily="34" charset="0"/>
                <a:cs typeface="Times New Roman" panose="02020603050405020304" pitchFamily="18" charset="0"/>
              </a:rPr>
              <a:t>Câu </a:t>
            </a:r>
            <a:r>
              <a:rPr lang="en-US" sz="2400" b="1">
                <a:solidFill>
                  <a:srgbClr val="000000"/>
                </a:solidFill>
                <a:effectLst/>
                <a:latin typeface="+mj-lt"/>
                <a:ea typeface="Calibri" panose="020F0502020204030204" pitchFamily="34" charset="0"/>
                <a:cs typeface="Times New Roman" panose="02020603050405020304" pitchFamily="18" charset="0"/>
              </a:rPr>
              <a:t>9</a:t>
            </a:r>
            <a:r>
              <a:rPr lang="vi-VN" sz="2400" b="1">
                <a:solidFill>
                  <a:srgbClr val="000000"/>
                </a:solidFill>
                <a:effectLst/>
                <a:latin typeface="+mj-lt"/>
                <a:ea typeface="Calibri" panose="020F0502020204030204" pitchFamily="34" charset="0"/>
                <a:cs typeface="Times New Roman" panose="02020603050405020304" pitchFamily="18" charset="0"/>
              </a:rPr>
              <a:t>:</a:t>
            </a:r>
            <a:r>
              <a:rPr lang="vi-VN" sz="2400">
                <a:solidFill>
                  <a:srgbClr val="000000"/>
                </a:solidFill>
                <a:effectLst/>
                <a:latin typeface="+mj-lt"/>
                <a:ea typeface="Calibri" panose="020F0502020204030204" pitchFamily="34"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Trang phục có thể phân loại theo?</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A. Theo giới tính</a:t>
            </a:r>
            <a:r>
              <a:rPr lang="en-US" sz="2400">
                <a:solidFill>
                  <a:srgbClr val="000000"/>
                </a:solidFill>
                <a:effectLst/>
                <a:latin typeface="+mj-lt"/>
                <a:ea typeface="Times New Roman" panose="02020603050405020304" pitchFamily="18" charset="0"/>
                <a:cs typeface="Times New Roman" panose="02020603050405020304" pitchFamily="18" charset="0"/>
              </a:rPr>
              <a:t>, theo thời tiết, vùng miền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B. Theo lứa tuổi</a:t>
            </a:r>
            <a:r>
              <a:rPr lang="en-US" sz="2400">
                <a:solidFill>
                  <a:srgbClr val="000000"/>
                </a:solidFill>
                <a:effectLst/>
                <a:latin typeface="+mj-lt"/>
                <a:ea typeface="Times New Roman" panose="02020603050405020304" pitchFamily="18" charset="0"/>
                <a:cs typeface="Times New Roman" panose="02020603050405020304" pitchFamily="18" charset="0"/>
              </a:rPr>
              <a:t>, kinh tế, vùng miền</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C. Theo thời tiết</a:t>
            </a:r>
            <a:r>
              <a:rPr lang="en-US" sz="2400">
                <a:solidFill>
                  <a:srgbClr val="000000"/>
                </a:solidFill>
                <a:effectLst/>
                <a:latin typeface="+mj-lt"/>
                <a:ea typeface="Times New Roman" panose="02020603050405020304" pitchFamily="18" charset="0"/>
                <a:cs typeface="Times New Roman" panose="02020603050405020304" pitchFamily="18" charset="0"/>
              </a:rPr>
              <a:t>, tính cách, kinh tế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spcAft>
                <a:spcPts val="800"/>
              </a:spcAft>
            </a:pPr>
            <a:r>
              <a:rPr lang="vi-VN" sz="2400">
                <a:solidFill>
                  <a:srgbClr val="000000"/>
                </a:solidFill>
                <a:effectLst/>
                <a:latin typeface="+mj-lt"/>
                <a:ea typeface="Times New Roman" panose="02020603050405020304" pitchFamily="18" charset="0"/>
                <a:cs typeface="Times New Roman" panose="02020603050405020304" pitchFamily="18" charset="0"/>
              </a:rPr>
              <a:t>D. Theo giới</a:t>
            </a:r>
            <a:r>
              <a:rPr lang="en-US" sz="2400">
                <a:solidFill>
                  <a:srgbClr val="000000"/>
                </a:solidFill>
                <a:effectLst/>
                <a:latin typeface="+mj-lt"/>
                <a:ea typeface="Times New Roman" panose="02020603050405020304" pitchFamily="18" charset="0"/>
                <a:cs typeface="Times New Roman" panose="02020603050405020304" pitchFamily="18" charset="0"/>
              </a:rPr>
              <a:t> tính, lứa tuổi, thời tiết</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3652AE81-C416-4B4A-8224-FD8C1777A62E}"/>
              </a:ext>
            </a:extLst>
          </p:cNvPr>
          <p:cNvSpPr/>
          <p:nvPr/>
        </p:nvSpPr>
        <p:spPr>
          <a:xfrm>
            <a:off x="581025" y="6496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B21F7BCC-B260-43C9-9502-1304DC9F470C}"/>
              </a:ext>
            </a:extLst>
          </p:cNvPr>
          <p:cNvSpPr/>
          <p:nvPr/>
        </p:nvSpPr>
        <p:spPr>
          <a:xfrm>
            <a:off x="609600" y="4542063"/>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960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10136"/>
            <a:ext cx="8827478" cy="5780300"/>
          </a:xfrm>
          <a:prstGeom prst="rect">
            <a:avLst/>
          </a:prstGeom>
          <a:noFill/>
        </p:spPr>
        <p:txBody>
          <a:bodyPr wrap="square">
            <a:spAutoFit/>
          </a:bodyPr>
          <a:lstStyle/>
          <a:p>
            <a:pPr algn="just">
              <a:lnSpc>
                <a:spcPct val="120000"/>
              </a:lnSpc>
            </a:pPr>
            <a:r>
              <a:rPr lang="en-US" sz="2400" b="1">
                <a:effectLst/>
                <a:latin typeface="+mj-lt"/>
                <a:ea typeface="Times New Roman" panose="02020603050405020304" pitchFamily="18" charset="0"/>
              </a:rPr>
              <a:t>Câu 10: </a:t>
            </a:r>
            <a:r>
              <a:rPr lang="en-US" sz="2400">
                <a:effectLst/>
                <a:latin typeface="+mj-lt"/>
                <a:ea typeface="Times New Roman" panose="02020603050405020304" pitchFamily="18" charset="0"/>
              </a:rPr>
              <a:t> </a:t>
            </a:r>
            <a:r>
              <a:rPr lang="nl-NL" sz="2400">
                <a:effectLst/>
                <a:latin typeface="+mj-lt"/>
                <a:ea typeface="Times New Roman" panose="02020603050405020304" pitchFamily="18" charset="0"/>
              </a:rPr>
              <a:t>Trong ngày hè, người ta thường chọn mặc vải tơ tằm vì:</a:t>
            </a:r>
            <a:endParaRPr lang="en-US" sz="2400">
              <a:effectLst/>
              <a:latin typeface="+mj-lt"/>
              <a:ea typeface="Times New Roman" panose="02020603050405020304" pitchFamily="18" charset="0"/>
            </a:endParaRPr>
          </a:p>
          <a:p>
            <a:pPr indent="457200" algn="just">
              <a:lnSpc>
                <a:spcPct val="120000"/>
              </a:lnSpc>
            </a:pPr>
            <a:r>
              <a:rPr lang="nl-NL" sz="2400">
                <a:effectLst/>
                <a:latin typeface="+mj-lt"/>
                <a:ea typeface="Times New Roman" panose="02020603050405020304" pitchFamily="18" charset="0"/>
              </a:rPr>
              <a:t>A. Vải có độ hút ẩm cao, thoáng mát.                 	</a:t>
            </a:r>
          </a:p>
          <a:p>
            <a:pPr indent="457200" algn="just">
              <a:lnSpc>
                <a:spcPct val="120000"/>
              </a:lnSpc>
            </a:pPr>
            <a:r>
              <a:rPr lang="nl-NL" sz="2400">
                <a:effectLst/>
                <a:latin typeface="+mj-lt"/>
                <a:ea typeface="Times New Roman" panose="02020603050405020304" pitchFamily="18" charset="0"/>
              </a:rPr>
              <a:t>B. Vải có độ hút ẩm thấp.</a:t>
            </a:r>
            <a:endParaRPr lang="en-US" sz="2400">
              <a:effectLst/>
              <a:latin typeface="+mj-lt"/>
              <a:ea typeface="Times New Roman" panose="02020603050405020304" pitchFamily="18" charset="0"/>
            </a:endParaRPr>
          </a:p>
          <a:p>
            <a:pPr indent="457200" algn="just">
              <a:lnSpc>
                <a:spcPct val="120000"/>
              </a:lnSpc>
            </a:pPr>
            <a:r>
              <a:rPr lang="nl-NL" sz="2400">
                <a:effectLst/>
                <a:latin typeface="+mj-lt"/>
                <a:ea typeface="Times New Roman" panose="02020603050405020304" pitchFamily="18" charset="0"/>
              </a:rPr>
              <a:t>C. Vải phồng, giữ ấm.                                                	</a:t>
            </a:r>
          </a:p>
          <a:p>
            <a:pPr indent="457200" algn="just">
              <a:lnSpc>
                <a:spcPct val="120000"/>
              </a:lnSpc>
            </a:pPr>
            <a:r>
              <a:rPr lang="nl-NL" sz="2400">
                <a:effectLst/>
                <a:latin typeface="+mj-lt"/>
                <a:ea typeface="Times New Roman" panose="02020603050405020304" pitchFamily="18" charset="0"/>
              </a:rPr>
              <a:t>D. Vải mềm, dễ rách.</a:t>
            </a:r>
            <a:endParaRPr lang="en-US" sz="2400">
              <a:effectLst/>
              <a:latin typeface="+mj-lt"/>
              <a:ea typeface="Times New Roman" panose="02020603050405020304" pitchFamily="18" charset="0"/>
            </a:endParaRPr>
          </a:p>
          <a:p>
            <a:pPr marL="28575" marR="28575" algn="just">
              <a:lnSpc>
                <a:spcPct val="120000"/>
              </a:lnSpc>
              <a:spcAft>
                <a:spcPts val="800"/>
              </a:spcAft>
            </a:pPr>
            <a:r>
              <a:rPr lang="vi-VN" sz="2400" b="1">
                <a:effectLst/>
                <a:latin typeface="+mj-lt"/>
                <a:ea typeface="Times New Roman" panose="02020603050405020304" pitchFamily="18" charset="0"/>
                <a:cs typeface="Times New Roman" panose="02020603050405020304" pitchFamily="18" charset="0"/>
              </a:rPr>
              <a:t>Câu </a:t>
            </a:r>
            <a:r>
              <a:rPr lang="en-US" sz="2400" b="1">
                <a:effectLst/>
                <a:latin typeface="+mj-lt"/>
                <a:ea typeface="Times New Roman" panose="02020603050405020304" pitchFamily="18" charset="0"/>
                <a:cs typeface="Times New Roman" panose="02020603050405020304" pitchFamily="18" charset="0"/>
              </a:rPr>
              <a:t>11</a:t>
            </a:r>
            <a:r>
              <a:rPr lang="vi-VN" sz="2400" b="1">
                <a:effectLst/>
                <a:latin typeface="+mj-lt"/>
                <a:ea typeface="Times New Roman" panose="02020603050405020304" pitchFamily="18" charset="0"/>
                <a:cs typeface="Times New Roman" panose="02020603050405020304" pitchFamily="18" charset="0"/>
              </a:rPr>
              <a:t>: </a:t>
            </a:r>
            <a:r>
              <a:rPr lang="vi-VN" sz="2400">
                <a:effectLst/>
                <a:latin typeface="+mj-lt"/>
                <a:ea typeface="Times New Roman" panose="02020603050405020304" pitchFamily="18" charset="0"/>
                <a:cs typeface="Times New Roman" panose="02020603050405020304" pitchFamily="18" charset="0"/>
              </a:rPr>
              <a:t>Yếu tố nào dưới đây được dùng để trang trí, làm tăng vẻ đẹp và tạo hiệu ứng thẩm mĩ cho trang phục?</a:t>
            </a:r>
            <a:endParaRPr lang="en-US" sz="2400">
              <a:effectLst/>
              <a:latin typeface="+mj-lt"/>
              <a:ea typeface="Calibri" panose="020F0502020204030204" pitchFamily="34"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Chất liệu                                                	 	</a:t>
            </a:r>
            <a:endParaRPr lang="en-US" sz="2400">
              <a:effectLst/>
              <a:latin typeface="+mj-lt"/>
              <a:ea typeface="Times New Roman" panose="02020603050405020304" pitchFamily="18"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Kiểu dáng</a:t>
            </a:r>
            <a:endParaRPr lang="en-US" sz="2400">
              <a:effectLst/>
              <a:latin typeface="+mj-lt"/>
              <a:ea typeface="Calibri" panose="020F0502020204030204" pitchFamily="34"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Màu sắc                                                  		</a:t>
            </a:r>
            <a:endParaRPr lang="en-US" sz="2400">
              <a:effectLst/>
              <a:latin typeface="+mj-lt"/>
              <a:ea typeface="Times New Roman" panose="02020603050405020304" pitchFamily="18"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Đường nét, họa tiết</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33E8C449-4A71-464A-A5C1-7CA45BF73CB5}"/>
              </a:ext>
            </a:extLst>
          </p:cNvPr>
          <p:cNvSpPr/>
          <p:nvPr/>
        </p:nvSpPr>
        <p:spPr>
          <a:xfrm>
            <a:off x="657225" y="11258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A3142071-30E1-4533-A38F-F35108A3D5AB}"/>
              </a:ext>
            </a:extLst>
          </p:cNvPr>
          <p:cNvSpPr/>
          <p:nvPr/>
        </p:nvSpPr>
        <p:spPr>
          <a:xfrm>
            <a:off x="619124" y="5472987"/>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713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10136"/>
            <a:ext cx="8827478" cy="6672339"/>
          </a:xfrm>
          <a:prstGeom prst="rect">
            <a:avLst/>
          </a:prstGeom>
          <a:noFill/>
        </p:spPr>
        <p:txBody>
          <a:bodyPr wrap="square">
            <a:spAutoFit/>
          </a:bodyPr>
          <a:lstStyle/>
          <a:p>
            <a:pPr marL="30480" marR="30480" algn="just">
              <a:lnSpc>
                <a:spcPct val="120000"/>
              </a:lnSpc>
              <a:spcAft>
                <a:spcPts val="800"/>
              </a:spcAft>
            </a:pPr>
            <a:r>
              <a:rPr lang="vi-VN" sz="2400" b="1">
                <a:effectLst/>
                <a:latin typeface="+mj-lt"/>
                <a:ea typeface="Times New Roman" panose="02020603050405020304" pitchFamily="18" charset="0"/>
                <a:cs typeface="Times New Roman" panose="02020603050405020304" pitchFamily="18" charset="0"/>
              </a:rPr>
              <a:t>Câu </a:t>
            </a:r>
            <a:r>
              <a:rPr lang="en-US" sz="2400" b="1">
                <a:effectLst/>
                <a:latin typeface="+mj-lt"/>
                <a:ea typeface="Times New Roman" panose="02020603050405020304" pitchFamily="18" charset="0"/>
                <a:cs typeface="Times New Roman" panose="02020603050405020304" pitchFamily="18" charset="0"/>
              </a:rPr>
              <a:t>12</a:t>
            </a:r>
            <a:r>
              <a:rPr lang="vi-VN" sz="2400" b="1">
                <a:effectLst/>
                <a:latin typeface="+mj-lt"/>
                <a:ea typeface="Times New Roman" panose="02020603050405020304" pitchFamily="18" charset="0"/>
                <a:cs typeface="Times New Roman" panose="02020603050405020304" pitchFamily="18" charset="0"/>
              </a:rPr>
              <a:t>: </a:t>
            </a:r>
            <a:r>
              <a:rPr lang="vi-VN" sz="2400">
                <a:effectLst/>
                <a:latin typeface="+mj-lt"/>
                <a:ea typeface="Times New Roman" panose="02020603050405020304" pitchFamily="18" charset="0"/>
                <a:cs typeface="Times New Roman" panose="02020603050405020304" pitchFamily="18" charset="0"/>
              </a:rPr>
              <a:t>  “</a:t>
            </a:r>
            <a:r>
              <a:rPr lang="vi-VN" sz="2400" i="1">
                <a:effectLst/>
                <a:latin typeface="+mj-lt"/>
                <a:ea typeface="Times New Roman" panose="02020603050405020304" pitchFamily="18" charset="0"/>
                <a:cs typeface="Times New Roman" panose="02020603050405020304" pitchFamily="18" charset="0"/>
              </a:rPr>
              <a:t>Cần phối hợp trang phục một cách đồng bộ, hài hòa về … của quần áo cùng với một số vật dụng khác</a:t>
            </a:r>
            <a:r>
              <a:rPr lang="vi-VN" sz="2400">
                <a:effectLst/>
                <a:latin typeface="+mj-lt"/>
                <a:ea typeface="Times New Roman" panose="02020603050405020304" pitchFamily="18" charset="0"/>
                <a:cs typeface="Times New Roman" panose="02020603050405020304" pitchFamily="18" charset="0"/>
              </a:rPr>
              <a:t>”. Chọn đáp án cần điền vào chỗ trống?</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Màu sắc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Kiểu dáng</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Màu sắc, họa tiết, kiểu dáng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Họa tiết</a:t>
            </a:r>
            <a:endParaRPr lang="en-US" sz="2400">
              <a:effectLst/>
              <a:latin typeface="+mj-lt"/>
              <a:ea typeface="Calibri" panose="020F0502020204030204" pitchFamily="34" charset="0"/>
              <a:cs typeface="Times New Roman" panose="02020603050405020304" pitchFamily="18" charset="0"/>
            </a:endParaRPr>
          </a:p>
          <a:p>
            <a:pPr marL="30480" marR="30480" algn="just">
              <a:lnSpc>
                <a:spcPct val="120000"/>
              </a:lnSpc>
              <a:spcBef>
                <a:spcPts val="300"/>
              </a:spcBef>
              <a:spcAft>
                <a:spcPts val="300"/>
              </a:spcAft>
            </a:pPr>
            <a:r>
              <a:rPr lang="en-US" sz="2400" b="1">
                <a:effectLst/>
                <a:latin typeface="+mj-lt"/>
                <a:ea typeface="Times New Roman" panose="02020603050405020304" pitchFamily="18" charset="0"/>
                <a:cs typeface="Times New Roman" panose="02020603050405020304" pitchFamily="18" charset="0"/>
              </a:rPr>
              <a:t>Câu 13: </a:t>
            </a:r>
            <a:r>
              <a:rPr lang="en-US" sz="2400">
                <a:effectLst/>
                <a:latin typeface="+mj-lt"/>
                <a:ea typeface="Times New Roman" panose="02020603050405020304" pitchFamily="18" charset="0"/>
                <a:cs typeface="Times New Roman" panose="02020603050405020304" pitchFamily="18" charset="0"/>
              </a:rPr>
              <a:t>Chọn màu vải để may quần hợp với tất cả các màu của áo là:</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A. Màu đen, màu tím                                              	</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B. Màu đen, màu trắng</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C. Màu trắng, màu vàng                                          	</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D. Màu đỏ, màu xanh</a:t>
            </a:r>
          </a:p>
        </p:txBody>
      </p:sp>
      <p:sp>
        <p:nvSpPr>
          <p:cNvPr id="3" name="Hình Bầu dục 2">
            <a:extLst>
              <a:ext uri="{FF2B5EF4-FFF2-40B4-BE49-F238E27FC236}">
                <a16:creationId xmlns:a16="http://schemas.microsoft.com/office/drawing/2014/main" id="{805BB48D-C96F-4669-8CFD-BE4733DEE48C}"/>
              </a:ext>
            </a:extLst>
          </p:cNvPr>
          <p:cNvSpPr/>
          <p:nvPr/>
        </p:nvSpPr>
        <p:spPr>
          <a:xfrm>
            <a:off x="619125" y="27641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0EB5B1C5-78C7-4FD6-96E1-36B0232B1EE2}"/>
              </a:ext>
            </a:extLst>
          </p:cNvPr>
          <p:cNvSpPr/>
          <p:nvPr/>
        </p:nvSpPr>
        <p:spPr>
          <a:xfrm>
            <a:off x="619124" y="5318252"/>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83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10136"/>
            <a:ext cx="8827478" cy="5813130"/>
          </a:xfrm>
          <a:prstGeom prst="rect">
            <a:avLst/>
          </a:prstGeom>
          <a:noFill/>
        </p:spPr>
        <p:txBody>
          <a:bodyPr wrap="square">
            <a:spAutoFit/>
          </a:bodyPr>
          <a:lstStyle/>
          <a:p>
            <a:pPr algn="just">
              <a:lnSpc>
                <a:spcPct val="120000"/>
              </a:lnSpc>
            </a:pPr>
            <a:r>
              <a:rPr lang="en-US" sz="2400" b="1">
                <a:solidFill>
                  <a:srgbClr val="000000"/>
                </a:solidFill>
                <a:effectLst/>
                <a:latin typeface="+mj-lt"/>
                <a:ea typeface="Times New Roman" panose="02020603050405020304" pitchFamily="18" charset="0"/>
              </a:rPr>
              <a:t>Câu 14: </a:t>
            </a:r>
            <a:r>
              <a:rPr lang="en-US" sz="2400">
                <a:solidFill>
                  <a:srgbClr val="000000"/>
                </a:solidFill>
                <a:effectLst/>
                <a:latin typeface="+mj-lt"/>
                <a:ea typeface="Times New Roman" panose="02020603050405020304" pitchFamily="18" charset="0"/>
              </a:rPr>
              <a:t>Đặc điểm nào sau đây thể hiện bề ngoài của trang phục, thể hiện tính thẩm mĩ, tính đa dạng của trang phục?</a:t>
            </a:r>
            <a:endParaRPr lang="en-US" sz="2400">
              <a:effectLst/>
              <a:latin typeface="+mj-lt"/>
              <a:ea typeface="Times New Roman" panose="02020603050405020304" pitchFamily="18" charset="0"/>
            </a:endParaRPr>
          </a:p>
          <a:p>
            <a:pPr algn="just">
              <a:lnSpc>
                <a:spcPct val="120000"/>
              </a:lnSpc>
            </a:pPr>
            <a:r>
              <a:rPr lang="en-US" sz="2400">
                <a:solidFill>
                  <a:srgbClr val="000000"/>
                </a:solidFill>
                <a:effectLst/>
                <a:latin typeface="+mj-lt"/>
                <a:ea typeface="Times New Roman" panose="02020603050405020304" pitchFamily="18" charset="0"/>
              </a:rPr>
              <a:t> 	A. Mốt, hợp thời trang, màu sắc sặc sỡ                                       </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B. Chất liệu,  Kiểu dáng, Màu sắc                                                 </a:t>
            </a:r>
            <a:endParaRPr lang="en-US" sz="2400">
              <a:effectLst/>
              <a:latin typeface="+mj-lt"/>
              <a:ea typeface="Times New Roman" panose="02020603050405020304" pitchFamily="18" charset="0"/>
            </a:endParaRPr>
          </a:p>
          <a:p>
            <a:pPr algn="just">
              <a:lnSpc>
                <a:spcPct val="120000"/>
              </a:lnSpc>
            </a:pPr>
            <a:r>
              <a:rPr lang="en-US" sz="2400">
                <a:solidFill>
                  <a:srgbClr val="000000"/>
                </a:solidFill>
                <a:effectLst/>
                <a:latin typeface="+mj-lt"/>
                <a:ea typeface="Times New Roman" panose="02020603050405020304" pitchFamily="18" charset="0"/>
              </a:rPr>
              <a:t> 	C. Mặc vừa vóc dáng người mặc                                                 </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D. </a:t>
            </a:r>
            <a:r>
              <a:rPr lang="nl-NL" sz="2400">
                <a:solidFill>
                  <a:srgbClr val="000000"/>
                </a:solidFill>
                <a:effectLst/>
                <a:latin typeface="+mj-lt"/>
                <a:ea typeface="Times New Roman" panose="02020603050405020304" pitchFamily="18" charset="0"/>
              </a:rPr>
              <a:t>Vải mềm, dễ rách.</a:t>
            </a:r>
            <a:endParaRPr lang="en-US" sz="2400">
              <a:effectLst/>
              <a:latin typeface="+mj-lt"/>
              <a:ea typeface="Times New Roman" panose="02020603050405020304" pitchFamily="18" charset="0"/>
            </a:endParaRPr>
          </a:p>
          <a:p>
            <a:pPr algn="just">
              <a:lnSpc>
                <a:spcPct val="120000"/>
              </a:lnSpc>
            </a:pPr>
            <a:r>
              <a:rPr lang="en-US" sz="2400" b="1">
                <a:solidFill>
                  <a:srgbClr val="000000"/>
                </a:solidFill>
                <a:effectLst/>
                <a:latin typeface="+mj-lt"/>
                <a:ea typeface="Times New Roman" panose="02020603050405020304" pitchFamily="18" charset="0"/>
              </a:rPr>
              <a:t>Câu 15:</a:t>
            </a:r>
            <a:r>
              <a:rPr lang="en-US" sz="2400">
                <a:solidFill>
                  <a:srgbClr val="000000"/>
                </a:solidFill>
                <a:effectLst/>
                <a:latin typeface="+mj-lt"/>
                <a:ea typeface="Times New Roman" panose="02020603050405020304" pitchFamily="18" charset="0"/>
              </a:rPr>
              <a:t> "Độ hút ẩm thấp, thoáng mát nên mặc bí vì ít thấm mồ hôi. Tuy nhiên nó bền, đẹp, mau khô và không bị nhàu" là tính chất của loại vải nào?</a:t>
            </a:r>
            <a:endParaRPr lang="en-US" sz="2400">
              <a:effectLst/>
              <a:latin typeface="+mj-lt"/>
              <a:ea typeface="Times New Roman" panose="02020603050405020304" pitchFamily="18" charset="0"/>
            </a:endParaRPr>
          </a:p>
          <a:p>
            <a:pPr marL="457200" algn="just">
              <a:lnSpc>
                <a:spcPct val="120000"/>
              </a:lnSpc>
            </a:pPr>
            <a:r>
              <a:rPr lang="en-US" sz="2400">
                <a:solidFill>
                  <a:srgbClr val="000000"/>
                </a:solidFill>
                <a:effectLst/>
                <a:latin typeface="+mj-lt"/>
                <a:ea typeface="Times New Roman" panose="02020603050405020304" pitchFamily="18" charset="0"/>
              </a:rPr>
              <a:t>A. Vải sợi pha           					</a:t>
            </a:r>
          </a:p>
          <a:p>
            <a:pPr marL="457200" algn="just">
              <a:lnSpc>
                <a:spcPct val="120000"/>
              </a:lnSpc>
            </a:pPr>
            <a:r>
              <a:rPr lang="en-US" sz="2400">
                <a:solidFill>
                  <a:srgbClr val="000000"/>
                </a:solidFill>
                <a:effectLst/>
                <a:latin typeface="+mj-lt"/>
                <a:ea typeface="Times New Roman" panose="02020603050405020304" pitchFamily="18" charset="0"/>
              </a:rPr>
              <a:t>B. Vải sợi nhân tạo</a:t>
            </a:r>
            <a:endParaRPr lang="en-US" sz="2400">
              <a:effectLst/>
              <a:latin typeface="+mj-lt"/>
              <a:ea typeface="Times New Roman" panose="02020603050405020304" pitchFamily="18" charset="0"/>
            </a:endParaRPr>
          </a:p>
          <a:p>
            <a:pPr marL="457200" algn="just">
              <a:lnSpc>
                <a:spcPct val="120000"/>
              </a:lnSpc>
            </a:pPr>
            <a:r>
              <a:rPr lang="en-US" sz="2400">
                <a:solidFill>
                  <a:srgbClr val="000000"/>
                </a:solidFill>
                <a:effectLst/>
                <a:latin typeface="+mj-lt"/>
                <a:ea typeface="Times New Roman" panose="02020603050405020304" pitchFamily="18" charset="0"/>
              </a:rPr>
              <a:t>C. Vải sợi thiên nhiên                                  		</a:t>
            </a:r>
          </a:p>
          <a:p>
            <a:pPr marL="457200" algn="just">
              <a:lnSpc>
                <a:spcPct val="120000"/>
              </a:lnSpc>
            </a:pPr>
            <a:r>
              <a:rPr lang="en-US" sz="2400">
                <a:solidFill>
                  <a:srgbClr val="000000"/>
                </a:solidFill>
                <a:effectLst/>
                <a:latin typeface="+mj-lt"/>
                <a:ea typeface="Times New Roman" panose="02020603050405020304" pitchFamily="18" charset="0"/>
              </a:rPr>
              <a:t>D. Vải sợi tổng hợp</a:t>
            </a:r>
            <a:endParaRPr lang="en-US" sz="2400">
              <a:effectLst/>
              <a:latin typeface="+mj-lt"/>
              <a:ea typeface="Times New Roman" panose="02020603050405020304" pitchFamily="18" charset="0"/>
            </a:endParaRPr>
          </a:p>
        </p:txBody>
      </p:sp>
      <p:sp>
        <p:nvSpPr>
          <p:cNvPr id="3" name="Hình Bầu dục 2">
            <a:extLst>
              <a:ext uri="{FF2B5EF4-FFF2-40B4-BE49-F238E27FC236}">
                <a16:creationId xmlns:a16="http://schemas.microsoft.com/office/drawing/2014/main" id="{F6ED9040-F58E-4D91-A24C-F25A9FB38CB2}"/>
              </a:ext>
            </a:extLst>
          </p:cNvPr>
          <p:cNvSpPr/>
          <p:nvPr/>
        </p:nvSpPr>
        <p:spPr>
          <a:xfrm>
            <a:off x="581025" y="15449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3CFA52F2-04B7-4510-AAB7-1E2757E117B1}"/>
              </a:ext>
            </a:extLst>
          </p:cNvPr>
          <p:cNvSpPr/>
          <p:nvPr/>
        </p:nvSpPr>
        <p:spPr>
          <a:xfrm>
            <a:off x="600075" y="55073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866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10136"/>
            <a:ext cx="8827478" cy="5747471"/>
          </a:xfrm>
          <a:prstGeom prst="rect">
            <a:avLst/>
          </a:prstGeom>
          <a:noFill/>
        </p:spPr>
        <p:txBody>
          <a:bodyPr wrap="square">
            <a:spAutoFit/>
          </a:bodyPr>
          <a:lstStyle/>
          <a:p>
            <a:pPr marL="28575" marR="28575" algn="just">
              <a:lnSpc>
                <a:spcPct val="120000"/>
              </a:lnSpc>
            </a:pPr>
            <a:r>
              <a:rPr lang="en-US" sz="2400" b="1">
                <a:effectLst/>
                <a:latin typeface="+mj-lt"/>
                <a:ea typeface="Times New Roman" panose="02020603050405020304" pitchFamily="18" charset="0"/>
              </a:rPr>
              <a:t>Câu 16: </a:t>
            </a:r>
            <a:r>
              <a:rPr lang="vi-VN" sz="2400">
                <a:effectLst/>
                <a:latin typeface="+mj-lt"/>
                <a:ea typeface="Times New Roman" panose="02020603050405020304" pitchFamily="18" charset="0"/>
              </a:rPr>
              <a:t>Chất liệu để may trang phục có sự khác biệt về những yếu tố nào?</a:t>
            </a:r>
            <a:endParaRPr lang="en-US" sz="2400">
              <a:effectLst/>
              <a:latin typeface="+mj-lt"/>
              <a:ea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Độ nhàu; độ dày, mỏng, kiểu may.</a:t>
            </a:r>
            <a:endParaRPr lang="en-US" sz="2400">
              <a:effectLst/>
              <a:latin typeface="+mj-lt"/>
              <a:ea typeface="Calibri" panose="020F0502020204030204" pitchFamily="34"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Độ bền; độ dày, mỏng; độ nhàu; độ thấm hút mồ hôi.</a:t>
            </a:r>
            <a:endParaRPr lang="en-US" sz="2400">
              <a:effectLst/>
              <a:latin typeface="+mj-lt"/>
              <a:ea typeface="Calibri" panose="020F0502020204030204" pitchFamily="34"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Độ thấm hút; độ bền; độ nhàu, kiểu may.</a:t>
            </a:r>
            <a:endParaRPr lang="en-US" sz="2400">
              <a:effectLst/>
              <a:latin typeface="+mj-lt"/>
              <a:ea typeface="Calibri" panose="020F0502020204030204" pitchFamily="34"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Độ bền; độ dày, mỏng; độ nhàu, kiểu may</a:t>
            </a:r>
            <a:endParaRPr lang="en-US" sz="2400">
              <a:effectLst/>
              <a:latin typeface="+mj-lt"/>
              <a:ea typeface="Calibri" panose="020F0502020204030204" pitchFamily="34" charset="0"/>
              <a:cs typeface="Times New Roman" panose="02020603050405020304" pitchFamily="18" charset="0"/>
            </a:endParaRPr>
          </a:p>
          <a:p>
            <a:pPr algn="just">
              <a:lnSpc>
                <a:spcPct val="120000"/>
              </a:lnSpc>
              <a:spcAft>
                <a:spcPts val="800"/>
              </a:spcAft>
            </a:pPr>
            <a:r>
              <a:rPr lang="vi-VN" sz="2400" b="1">
                <a:solidFill>
                  <a:srgbClr val="000000"/>
                </a:solidFill>
                <a:effectLst/>
                <a:latin typeface="+mj-lt"/>
                <a:ea typeface="Times New Roman" panose="02020603050405020304" pitchFamily="18" charset="0"/>
                <a:cs typeface="Times New Roman" panose="02020603050405020304" pitchFamily="18" charset="0"/>
              </a:rPr>
              <a:t>Câu </a:t>
            </a:r>
            <a:r>
              <a:rPr lang="en-US" sz="2400" b="1">
                <a:solidFill>
                  <a:srgbClr val="000000"/>
                </a:solidFill>
                <a:effectLst/>
                <a:latin typeface="+mj-lt"/>
                <a:ea typeface="Times New Roman" panose="02020603050405020304" pitchFamily="18" charset="0"/>
                <a:cs typeface="Times New Roman" panose="02020603050405020304" pitchFamily="18" charset="0"/>
              </a:rPr>
              <a:t>17</a:t>
            </a:r>
            <a:r>
              <a:rPr lang="vi-VN" sz="2400" b="1">
                <a:solidFill>
                  <a:srgbClr val="000000"/>
                </a:solidFill>
                <a:effectLst/>
                <a:latin typeface="+mj-lt"/>
                <a:ea typeface="Times New Roman" panose="02020603050405020304" pitchFamily="18"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Trang phục mang phong cách thể thao có đặc điểm:</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Thiết kế đơn giản </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Đường nét tạo cảm giác mạnh mẽ và khỏe khoắn</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Thoải mái khi vận động</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Cả 3 đáp án trên</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1B21AAE4-8855-422F-8DFD-1FA00F27380C}"/>
              </a:ext>
            </a:extLst>
          </p:cNvPr>
          <p:cNvSpPr/>
          <p:nvPr/>
        </p:nvSpPr>
        <p:spPr>
          <a:xfrm>
            <a:off x="638175" y="16592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C04476D7-5A3D-4564-AEB8-961A9FB38319}"/>
              </a:ext>
            </a:extLst>
          </p:cNvPr>
          <p:cNvSpPr/>
          <p:nvPr/>
        </p:nvSpPr>
        <p:spPr>
          <a:xfrm>
            <a:off x="628650" y="54311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601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210136"/>
            <a:ext cx="8827478" cy="6633867"/>
          </a:xfrm>
          <a:prstGeom prst="rect">
            <a:avLst/>
          </a:prstGeom>
          <a:noFill/>
        </p:spPr>
        <p:txBody>
          <a:bodyPr wrap="square">
            <a:spAutoFit/>
          </a:bodyPr>
          <a:lstStyle/>
          <a:p>
            <a:pPr marL="30480" marR="30480" algn="just">
              <a:lnSpc>
                <a:spcPct val="120000"/>
              </a:lnSpc>
              <a:spcAft>
                <a:spcPts val="800"/>
              </a:spcAft>
            </a:pPr>
            <a:r>
              <a:rPr lang="vi-VN" sz="2400" b="1">
                <a:effectLst/>
                <a:latin typeface="+mj-lt"/>
                <a:ea typeface="Times New Roman" panose="02020603050405020304" pitchFamily="18" charset="0"/>
                <a:cs typeface="Times New Roman" panose="02020603050405020304" pitchFamily="18" charset="0"/>
              </a:rPr>
              <a:t>Câu </a:t>
            </a:r>
            <a:r>
              <a:rPr lang="en-US" sz="2400" b="1">
                <a:effectLst/>
                <a:latin typeface="+mj-lt"/>
                <a:ea typeface="Times New Roman" panose="02020603050405020304" pitchFamily="18" charset="0"/>
                <a:cs typeface="Times New Roman" panose="02020603050405020304" pitchFamily="18" charset="0"/>
              </a:rPr>
              <a:t>18</a:t>
            </a:r>
            <a:r>
              <a:rPr lang="vi-VN" sz="2400" b="1">
                <a:effectLst/>
                <a:latin typeface="+mj-lt"/>
                <a:ea typeface="Times New Roman" panose="02020603050405020304" pitchFamily="18" charset="0"/>
                <a:cs typeface="Times New Roman" panose="02020603050405020304" pitchFamily="18" charset="0"/>
              </a:rPr>
              <a:t>: </a:t>
            </a:r>
            <a:r>
              <a:rPr lang="vi-VN" sz="2400">
                <a:effectLst/>
                <a:latin typeface="+mj-lt"/>
                <a:ea typeface="Times New Roman" panose="02020603050405020304" pitchFamily="18" charset="0"/>
                <a:cs typeface="Times New Roman" panose="02020603050405020304" pitchFamily="18" charset="0"/>
              </a:rPr>
              <a:t>Để tạo cảm giác béo ra, thấp xuống cho người mặc, không lựa chọn chất liệu vải nào sau đây?</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Vải cứng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Vải dày dặn</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Vải mềm vừa phải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Vải mềm mỏng</a:t>
            </a:r>
            <a:endParaRPr lang="en-US" sz="2400">
              <a:effectLst/>
              <a:latin typeface="+mj-lt"/>
              <a:ea typeface="Calibri" panose="020F0502020204030204" pitchFamily="34" charset="0"/>
              <a:cs typeface="Times New Roman" panose="02020603050405020304" pitchFamily="18" charset="0"/>
            </a:endParaRPr>
          </a:p>
          <a:p>
            <a:pPr algn="just">
              <a:lnSpc>
                <a:spcPct val="120000"/>
              </a:lnSpc>
            </a:pPr>
            <a:r>
              <a:rPr lang="en-US" sz="2400" b="1">
                <a:solidFill>
                  <a:srgbClr val="000000"/>
                </a:solidFill>
                <a:effectLst/>
                <a:latin typeface="+mj-lt"/>
                <a:ea typeface="Times New Roman" panose="02020603050405020304" pitchFamily="18" charset="0"/>
              </a:rPr>
              <a:t>Câu 19: </a:t>
            </a:r>
            <a:r>
              <a:rPr lang="en-US" sz="2400">
                <a:solidFill>
                  <a:srgbClr val="000000"/>
                </a:solidFill>
                <a:effectLst/>
                <a:latin typeface="+mj-lt"/>
                <a:ea typeface="Times New Roman" panose="02020603050405020304" pitchFamily="18" charset="0"/>
              </a:rPr>
              <a:t> </a:t>
            </a:r>
            <a:r>
              <a:rPr lang="de-DE" sz="2400">
                <a:solidFill>
                  <a:srgbClr val="000000"/>
                </a:solidFill>
                <a:effectLst/>
                <a:latin typeface="+mj-lt"/>
                <a:ea typeface="Times New Roman" panose="02020603050405020304" pitchFamily="18" charset="0"/>
              </a:rPr>
              <a:t>Nên chọn vải  may áo quần phù hợp với lứa tuổi học sinh</a:t>
            </a:r>
            <a:endParaRPr lang="en-US" sz="2400">
              <a:effectLst/>
              <a:latin typeface="+mj-lt"/>
              <a:ea typeface="Times New Roman" panose="02020603050405020304" pitchFamily="18" charset="0"/>
            </a:endParaRPr>
          </a:p>
          <a:p>
            <a:pPr indent="457200" algn="just">
              <a:lnSpc>
                <a:spcPct val="120000"/>
              </a:lnSpc>
              <a:spcAft>
                <a:spcPts val="800"/>
              </a:spcAft>
            </a:pPr>
            <a:r>
              <a:rPr lang="nl-NL" sz="2400">
                <a:effectLst/>
                <a:latin typeface="+mj-lt"/>
                <a:ea typeface="Calibri" panose="020F0502020204030204" pitchFamily="34" charset="0"/>
                <a:cs typeface="Times New Roman" panose="02020603050405020304" pitchFamily="18" charset="0"/>
              </a:rPr>
              <a:t>A. vải sợi bông, màu sẫm, hoa nhỏ.                 </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nl-NL" sz="2400">
                <a:effectLst/>
                <a:latin typeface="+mj-lt"/>
                <a:ea typeface="Calibri" panose="020F0502020204030204" pitchFamily="34" charset="0"/>
                <a:cs typeface="Times New Roman" panose="02020603050405020304" pitchFamily="18" charset="0"/>
              </a:rPr>
              <a:t>B. vải  sợi pha, màu sắc nhã nhặn (trắng, xanh tím than, xanh lá cây sẫm).</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nl-NL" sz="2400">
                <a:effectLst/>
                <a:latin typeface="+mj-lt"/>
                <a:ea typeface="Calibri" panose="020F0502020204030204" pitchFamily="34" charset="0"/>
                <a:cs typeface="Times New Roman" panose="02020603050405020304" pitchFamily="18" charset="0"/>
              </a:rPr>
              <a:t>C. vải sợi bông, màu sáng, hoa văn sinh động. </a:t>
            </a:r>
            <a:endParaRPr lang="en-US" sz="2400">
              <a:effectLst/>
              <a:latin typeface="+mj-lt"/>
              <a:ea typeface="Calibri" panose="020F0502020204030204" pitchFamily="34" charset="0"/>
              <a:cs typeface="Times New Roman" panose="02020603050405020304" pitchFamily="18" charset="0"/>
            </a:endParaRPr>
          </a:p>
          <a:p>
            <a:pPr indent="457200" algn="just">
              <a:lnSpc>
                <a:spcPct val="120000"/>
              </a:lnSpc>
              <a:spcAft>
                <a:spcPts val="800"/>
              </a:spcAft>
            </a:pPr>
            <a:r>
              <a:rPr lang="nl-NL" sz="2400">
                <a:effectLst/>
                <a:latin typeface="+mj-lt"/>
                <a:ea typeface="Calibri" panose="020F0502020204030204" pitchFamily="34" charset="0"/>
                <a:cs typeface="Times New Roman" panose="02020603050405020304" pitchFamily="18" charset="0"/>
              </a:rPr>
              <a:t>D. vải dệt kim, màu sẫm, hoa to. </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344E04AF-D105-4E15-848C-4593EBA9B73C}"/>
              </a:ext>
            </a:extLst>
          </p:cNvPr>
          <p:cNvSpPr/>
          <p:nvPr/>
        </p:nvSpPr>
        <p:spPr>
          <a:xfrm>
            <a:off x="638175" y="28594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2692FBDC-9AA1-421F-B5C8-712FAAAAE59C}"/>
              </a:ext>
            </a:extLst>
          </p:cNvPr>
          <p:cNvSpPr/>
          <p:nvPr/>
        </p:nvSpPr>
        <p:spPr>
          <a:xfrm>
            <a:off x="638174" y="4813623"/>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466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33936"/>
            <a:ext cx="8827478" cy="6672339"/>
          </a:xfrm>
          <a:prstGeom prst="rect">
            <a:avLst/>
          </a:prstGeom>
          <a:noFill/>
        </p:spPr>
        <p:txBody>
          <a:bodyPr wrap="square">
            <a:spAutoFit/>
          </a:bodyPr>
          <a:lstStyle/>
          <a:p>
            <a:pPr marL="30480" marR="30480" algn="just">
              <a:lnSpc>
                <a:spcPct val="120000"/>
              </a:lnSpc>
              <a:spcAft>
                <a:spcPts val="800"/>
              </a:spcAft>
            </a:pPr>
            <a:r>
              <a:rPr lang="vi-VN" sz="2400" b="1">
                <a:effectLst/>
                <a:latin typeface="+mj-lt"/>
                <a:ea typeface="Times New Roman" panose="02020603050405020304" pitchFamily="18" charset="0"/>
                <a:cs typeface="Times New Roman" panose="02020603050405020304" pitchFamily="18" charset="0"/>
              </a:rPr>
              <a:t>Câu</a:t>
            </a:r>
            <a:r>
              <a:rPr lang="en-US" sz="2400" b="1">
                <a:effectLst/>
                <a:latin typeface="+mj-lt"/>
                <a:ea typeface="Times New Roman" panose="02020603050405020304" pitchFamily="18" charset="0"/>
                <a:cs typeface="Times New Roman" panose="02020603050405020304" pitchFamily="18" charset="0"/>
              </a:rPr>
              <a:t> 20</a:t>
            </a:r>
            <a:r>
              <a:rPr lang="vi-VN" sz="2400" b="1">
                <a:effectLst/>
                <a:latin typeface="+mj-lt"/>
                <a:ea typeface="Times New Roman" panose="02020603050405020304" pitchFamily="18" charset="0"/>
                <a:cs typeface="Times New Roman" panose="02020603050405020304" pitchFamily="18" charset="0"/>
              </a:rPr>
              <a:t>: </a:t>
            </a:r>
            <a:r>
              <a:rPr lang="vi-VN" sz="2400">
                <a:effectLst/>
                <a:latin typeface="+mj-lt"/>
                <a:ea typeface="Times New Roman" panose="02020603050405020304" pitchFamily="18" charset="0"/>
                <a:cs typeface="Times New Roman" panose="02020603050405020304" pitchFamily="18" charset="0"/>
              </a:rPr>
              <a:t> Loại trang phục nào có kiểu dáng đơn giản, gọn gàng, dễ mặc, dễ hoạt động; có màu sắc hài hòa; thường được may từ vải sợi pha?</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Trang phục đi học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Trang phục lao động</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Trang phục dự lễ hội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Trang phục ở nhà</a:t>
            </a:r>
            <a:endParaRPr lang="en-US" sz="2400">
              <a:effectLst/>
              <a:latin typeface="+mj-lt"/>
              <a:ea typeface="Calibri" panose="020F0502020204030204" pitchFamily="34" charset="0"/>
              <a:cs typeface="Times New Roman" panose="02020603050405020304" pitchFamily="18" charset="0"/>
            </a:endParaRPr>
          </a:p>
          <a:p>
            <a:pPr marL="30480" marR="30480" algn="just">
              <a:lnSpc>
                <a:spcPct val="120000"/>
              </a:lnSpc>
              <a:spcBef>
                <a:spcPts val="300"/>
              </a:spcBef>
              <a:spcAft>
                <a:spcPts val="300"/>
              </a:spcAft>
            </a:pPr>
            <a:r>
              <a:rPr lang="en-US" sz="2400" b="1">
                <a:effectLst/>
                <a:latin typeface="+mj-lt"/>
                <a:ea typeface="Times New Roman" panose="02020603050405020304" pitchFamily="18" charset="0"/>
                <a:cs typeface="Times New Roman" panose="02020603050405020304" pitchFamily="18" charset="0"/>
              </a:rPr>
              <a:t>Câu 21:  </a:t>
            </a:r>
            <a:r>
              <a:rPr lang="en-US" sz="2400">
                <a:effectLst/>
                <a:latin typeface="+mj-lt"/>
                <a:ea typeface="Times New Roman" panose="02020603050405020304" pitchFamily="18" charset="0"/>
                <a:cs typeface="Times New Roman" panose="02020603050405020304" pitchFamily="18" charset="0"/>
              </a:rPr>
              <a:t>Thế nào là mặc đẹp?</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A. Mặc áo quần mốt mới, đắt tiền</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B. Mặc áo quần cầu kì, hợp thời trang</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C. Mặc áo quần phù hợp với vóc dáng, lứa tuổi, phù hợp với công việc và hoàn cảnh sống</a:t>
            </a:r>
          </a:p>
          <a:p>
            <a:pPr marL="30480" marR="30480" indent="426720" algn="just">
              <a:lnSpc>
                <a:spcPct val="120000"/>
              </a:lnSpc>
              <a:spcBef>
                <a:spcPts val="300"/>
              </a:spcBef>
              <a:spcAft>
                <a:spcPts val="300"/>
              </a:spcAft>
            </a:pPr>
            <a:r>
              <a:rPr lang="en-US" sz="2400">
                <a:effectLst/>
                <a:latin typeface="+mj-lt"/>
                <a:ea typeface="Times New Roman" panose="02020603050405020304" pitchFamily="18" charset="0"/>
                <a:cs typeface="Times New Roman" panose="02020603050405020304" pitchFamily="18" charset="0"/>
              </a:rPr>
              <a:t>D. Mặc áo quần không phù hợp với vóc dáng</a:t>
            </a:r>
          </a:p>
        </p:txBody>
      </p:sp>
      <p:sp>
        <p:nvSpPr>
          <p:cNvPr id="3" name="Hình Bầu dục 2">
            <a:extLst>
              <a:ext uri="{FF2B5EF4-FFF2-40B4-BE49-F238E27FC236}">
                <a16:creationId xmlns:a16="http://schemas.microsoft.com/office/drawing/2014/main" id="{3F576220-3802-4A7B-BA9B-D872F7B8D243}"/>
              </a:ext>
            </a:extLst>
          </p:cNvPr>
          <p:cNvSpPr/>
          <p:nvPr/>
        </p:nvSpPr>
        <p:spPr>
          <a:xfrm>
            <a:off x="619125" y="16021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A3B46D09-B30C-4C21-A228-7B7C7A5A7855}"/>
              </a:ext>
            </a:extLst>
          </p:cNvPr>
          <p:cNvSpPr/>
          <p:nvPr/>
        </p:nvSpPr>
        <p:spPr>
          <a:xfrm>
            <a:off x="619124" y="5332056"/>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518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D80EEAEC-CDCD-4D7B-8925-7945B6008A55}"/>
              </a:ext>
            </a:extLst>
          </p:cNvPr>
          <p:cNvSpPr txBox="1"/>
          <p:nvPr/>
        </p:nvSpPr>
        <p:spPr>
          <a:xfrm>
            <a:off x="211015" y="2028479"/>
            <a:ext cx="8721970" cy="3901837"/>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lnSpc>
                <a:spcPct val="150000"/>
              </a:lnSpc>
            </a:pPr>
            <a:r>
              <a:rPr lang="pt-BR" sz="2400" b="1">
                <a:latin typeface="+mj-lt"/>
                <a:ea typeface="Batang" panose="02030600000101010101" pitchFamily="18" charset="-127"/>
              </a:rPr>
              <a:t>	Câu 1. (2 điểm) Nêu một số loại vải thông dụng để may trang phục?</a:t>
            </a:r>
          </a:p>
          <a:p>
            <a:pPr algn="just">
              <a:lnSpc>
                <a:spcPct val="150000"/>
              </a:lnSpc>
            </a:pPr>
            <a:r>
              <a:rPr lang="pt-BR" sz="2400" b="1">
                <a:latin typeface="+mj-lt"/>
                <a:ea typeface="Batang" panose="02030600000101010101" pitchFamily="18" charset="-127"/>
              </a:rPr>
              <a:t>	Câu 2: (3 điểm) Nêu cách sử dụng trang phục.</a:t>
            </a:r>
            <a:endParaRPr lang="en-US" sz="2400" b="1">
              <a:latin typeface="+mj-lt"/>
              <a:ea typeface="Batang" panose="02030600000101010101" pitchFamily="18" charset="-127"/>
            </a:endParaRPr>
          </a:p>
          <a:p>
            <a:pPr algn="just">
              <a:lnSpc>
                <a:spcPct val="150000"/>
              </a:lnSpc>
            </a:pPr>
            <a:r>
              <a:rPr lang="en-US" sz="2400" b="1">
                <a:latin typeface="+mj-lt"/>
                <a:ea typeface="Batang" panose="02030600000101010101" pitchFamily="18" charset="-127"/>
              </a:rPr>
              <a:t>	Câu 3 (5 điểm). Bạn Lan có vóc dáng cao gầy, để khắc phục nhược điểm trên bạn Lan cần lựa chọn chất liệu vải, kiểu dáng, màu sắc, đường nét và họa tiết của trang phục như thế nào </a:t>
            </a:r>
          </a:p>
        </p:txBody>
      </p:sp>
      <p:sp>
        <p:nvSpPr>
          <p:cNvPr id="7" name="Hình chữ nhật 6">
            <a:extLst>
              <a:ext uri="{FF2B5EF4-FFF2-40B4-BE49-F238E27FC236}">
                <a16:creationId xmlns:a16="http://schemas.microsoft.com/office/drawing/2014/main" id="{831983CA-EBBB-43F7-87CF-4A9A42E27FF7}"/>
              </a:ext>
            </a:extLst>
          </p:cNvPr>
          <p:cNvSpPr/>
          <p:nvPr/>
        </p:nvSpPr>
        <p:spPr>
          <a:xfrm>
            <a:off x="1652954" y="618979"/>
            <a:ext cx="5838092" cy="914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b="1"/>
              <a:t>Kiểm tra 15 phút</a:t>
            </a:r>
          </a:p>
        </p:txBody>
      </p:sp>
    </p:spTree>
    <p:extLst>
      <p:ext uri="{BB962C8B-B14F-4D97-AF65-F5344CB8AC3E}">
        <p14:creationId xmlns:p14="http://schemas.microsoft.com/office/powerpoint/2010/main" val="863362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91086"/>
            <a:ext cx="8827478" cy="6672339"/>
          </a:xfrm>
          <a:prstGeom prst="rect">
            <a:avLst/>
          </a:prstGeom>
          <a:noFill/>
        </p:spPr>
        <p:txBody>
          <a:bodyPr wrap="square">
            <a:spAutoFit/>
          </a:bodyPr>
          <a:lstStyle/>
          <a:p>
            <a:pPr marL="28575" marR="28575" algn="just">
              <a:lnSpc>
                <a:spcPct val="120000"/>
              </a:lnSpc>
              <a:spcBef>
                <a:spcPts val="300"/>
              </a:spcBef>
              <a:spcAft>
                <a:spcPts val="300"/>
              </a:spcAft>
            </a:pPr>
            <a:r>
              <a:rPr lang="en-US" sz="2400" b="1">
                <a:effectLst/>
                <a:latin typeface="+mj-lt"/>
                <a:ea typeface="Times New Roman" panose="02020603050405020304" pitchFamily="18" charset="0"/>
                <a:cs typeface="Times New Roman" panose="02020603050405020304" pitchFamily="18" charset="0"/>
              </a:rPr>
              <a:t>Câu 22:  </a:t>
            </a:r>
            <a:r>
              <a:rPr lang="vi-VN" sz="2400">
                <a:effectLst/>
                <a:latin typeface="+mj-lt"/>
                <a:ea typeface="Times New Roman" panose="02020603050405020304" pitchFamily="18" charset="0"/>
                <a:cs typeface="Times New Roman" panose="02020603050405020304" pitchFamily="18" charset="0"/>
              </a:rPr>
              <a:t>Việc lựa chọn trang phục cần dựa trên những yếu tố nào?</a:t>
            </a:r>
            <a:endParaRPr lang="en-US" sz="2400">
              <a:effectLst/>
              <a:latin typeface="+mj-lt"/>
              <a:ea typeface="Times New Roman" panose="02020603050405020304" pitchFamily="18"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Vóc dáng cơ thể, lứa tuổi, mục đích sử dụng, sở thích, điều kiện làm việc, tài chính.</a:t>
            </a:r>
            <a:endParaRPr lang="en-US" sz="2400">
              <a:effectLst/>
              <a:latin typeface="+mj-lt"/>
              <a:ea typeface="Calibri" panose="020F0502020204030204" pitchFamily="34" charset="0"/>
              <a:cs typeface="Times New Roman" panose="02020603050405020304" pitchFamily="18" charset="0"/>
            </a:endParaRPr>
          </a:p>
          <a:p>
            <a:pPr marL="28575" marR="28575" indent="428625"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Lứa tuổi, điều kiện làm việc, mốt thời trang.</a:t>
            </a:r>
            <a:endParaRPr lang="en-US" sz="2400">
              <a:effectLst/>
              <a:latin typeface="+mj-lt"/>
              <a:ea typeface="Calibri" panose="020F0502020204030204" pitchFamily="34" charset="0"/>
              <a:cs typeface="Times New Roman" panose="02020603050405020304" pitchFamily="18" charset="0"/>
            </a:endParaRPr>
          </a:p>
          <a:p>
            <a:pPr marR="28575" indent="457200" algn="just">
              <a:lnSpc>
                <a:spcPct val="120000"/>
              </a:lnSpc>
              <a:spcAft>
                <a:spcPts val="800"/>
              </a:spcAft>
            </a:pPr>
            <a:r>
              <a:rPr lang="en-US" sz="2400">
                <a:effectLst/>
                <a:latin typeface="+mj-lt"/>
                <a:ea typeface="Times New Roman" panose="02020603050405020304" pitchFamily="18" charset="0"/>
                <a:cs typeface="Times New Roman" panose="02020603050405020304" pitchFamily="18" charset="0"/>
              </a:rPr>
              <a:t>C. </a:t>
            </a:r>
            <a:r>
              <a:rPr lang="vi-VN" sz="2400">
                <a:effectLst/>
                <a:latin typeface="+mj-lt"/>
                <a:ea typeface="Times New Roman" panose="02020603050405020304" pitchFamily="18" charset="0"/>
                <a:cs typeface="Times New Roman" panose="02020603050405020304" pitchFamily="18" charset="0"/>
              </a:rPr>
              <a:t>Khuôn mặt, lứa tuổi, mục đích sử dụng.</a:t>
            </a:r>
            <a:endParaRPr lang="en-US" sz="2400">
              <a:effectLst/>
              <a:latin typeface="+mj-lt"/>
              <a:ea typeface="Calibri" panose="020F0502020204030204" pitchFamily="34" charset="0"/>
              <a:cs typeface="Times New Roman" panose="02020603050405020304" pitchFamily="18" charset="0"/>
            </a:endParaRPr>
          </a:p>
          <a:p>
            <a:pPr marR="28575" indent="457200" algn="just">
              <a:lnSpc>
                <a:spcPct val="120000"/>
              </a:lnSpc>
              <a:spcAft>
                <a:spcPts val="800"/>
              </a:spcAft>
            </a:pPr>
            <a:r>
              <a:rPr lang="en-US" sz="2400">
                <a:effectLst/>
                <a:latin typeface="+mj-lt"/>
                <a:ea typeface="Times New Roman" panose="02020603050405020304" pitchFamily="18" charset="0"/>
                <a:cs typeface="Times New Roman" panose="02020603050405020304" pitchFamily="18" charset="0"/>
              </a:rPr>
              <a:t>D</a:t>
            </a:r>
            <a:r>
              <a:rPr lang="vi-VN" sz="2400">
                <a:effectLst/>
                <a:latin typeface="+mj-lt"/>
                <a:ea typeface="Times New Roman" panose="02020603050405020304" pitchFamily="18" charset="0"/>
                <a:cs typeface="Times New Roman" panose="02020603050405020304" pitchFamily="18" charset="0"/>
              </a:rPr>
              <a:t>. Điều kiện tài chính, mốt thời trang.</a:t>
            </a:r>
            <a:endParaRPr lang="en-US" sz="2400">
              <a:effectLst/>
              <a:latin typeface="+mj-lt"/>
              <a:ea typeface="Calibri" panose="020F0502020204030204" pitchFamily="34" charset="0"/>
              <a:cs typeface="Times New Roman" panose="02020603050405020304" pitchFamily="18" charset="0"/>
            </a:endParaRPr>
          </a:p>
          <a:p>
            <a:pPr marL="28575" marR="28575" algn="just">
              <a:lnSpc>
                <a:spcPct val="120000"/>
              </a:lnSpc>
              <a:spcAft>
                <a:spcPts val="800"/>
              </a:spcAft>
            </a:pPr>
            <a:r>
              <a:rPr lang="vi-VN" sz="2400" b="1">
                <a:effectLst/>
                <a:latin typeface="+mj-lt"/>
                <a:ea typeface="Times New Roman" panose="02020603050405020304" pitchFamily="18" charset="0"/>
                <a:cs typeface="Times New Roman" panose="02020603050405020304" pitchFamily="18" charset="0"/>
              </a:rPr>
              <a:t>Câu </a:t>
            </a:r>
            <a:r>
              <a:rPr lang="en-US" sz="2400" b="1">
                <a:effectLst/>
                <a:latin typeface="+mj-lt"/>
                <a:ea typeface="Times New Roman" panose="02020603050405020304" pitchFamily="18" charset="0"/>
                <a:cs typeface="Times New Roman" panose="02020603050405020304" pitchFamily="18" charset="0"/>
              </a:rPr>
              <a:t>23</a:t>
            </a:r>
            <a:r>
              <a:rPr lang="vi-VN" sz="2400" b="1">
                <a:effectLst/>
                <a:latin typeface="+mj-lt"/>
                <a:ea typeface="Times New Roman" panose="02020603050405020304" pitchFamily="18" charset="0"/>
                <a:cs typeface="Times New Roman" panose="02020603050405020304" pitchFamily="18" charset="0"/>
              </a:rPr>
              <a:t>: </a:t>
            </a:r>
            <a:r>
              <a:rPr lang="vi-VN" sz="2400">
                <a:effectLst/>
                <a:latin typeface="+mj-lt"/>
                <a:ea typeface="Times New Roman" panose="02020603050405020304" pitchFamily="18" charset="0"/>
                <a:cs typeface="Times New Roman" panose="02020603050405020304" pitchFamily="18" charset="0"/>
              </a:rPr>
              <a:t>Để tạo cảm giác gầy đi, cao lên cho người mặc, cần lựa chọn trang phục có đường nét, họa tiết như thế nào?</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A. Kẻ ngang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B. Kẻ dọc</a:t>
            </a:r>
            <a:endParaRPr lang="en-US" sz="2400">
              <a:effectLst/>
              <a:latin typeface="+mj-lt"/>
              <a:ea typeface="Calibri" panose="020F0502020204030204" pitchFamily="34" charset="0"/>
              <a:cs typeface="Times New Roman" panose="02020603050405020304" pitchFamily="18" charset="0"/>
            </a:endParaRP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C. Hoa to                                                    </a:t>
            </a:r>
            <a:r>
              <a:rPr lang="en-US" sz="2400">
                <a:effectLst/>
                <a:latin typeface="+mj-lt"/>
                <a:ea typeface="Times New Roman" panose="02020603050405020304" pitchFamily="18" charset="0"/>
                <a:cs typeface="Times New Roman" panose="02020603050405020304" pitchFamily="18" charset="0"/>
              </a:rPr>
              <a:t>      	</a:t>
            </a:r>
          </a:p>
          <a:p>
            <a:pPr marL="30480" marR="30480" indent="426720" algn="just">
              <a:lnSpc>
                <a:spcPct val="120000"/>
              </a:lnSpc>
              <a:spcAft>
                <a:spcPts val="800"/>
              </a:spcAft>
            </a:pPr>
            <a:r>
              <a:rPr lang="vi-VN" sz="2400">
                <a:effectLst/>
                <a:latin typeface="+mj-lt"/>
                <a:ea typeface="Times New Roman" panose="02020603050405020304" pitchFamily="18" charset="0"/>
                <a:cs typeface="Times New Roman" panose="02020603050405020304" pitchFamily="18" charset="0"/>
              </a:rPr>
              <a:t>D. Kẻ ô vuông</a:t>
            </a:r>
          </a:p>
        </p:txBody>
      </p:sp>
      <p:sp>
        <p:nvSpPr>
          <p:cNvPr id="3" name="Hình Bầu dục 2">
            <a:extLst>
              <a:ext uri="{FF2B5EF4-FFF2-40B4-BE49-F238E27FC236}">
                <a16:creationId xmlns:a16="http://schemas.microsoft.com/office/drawing/2014/main" id="{DE1DF3B3-D693-4E79-AD8D-C057E629A04A}"/>
              </a:ext>
            </a:extLst>
          </p:cNvPr>
          <p:cNvSpPr/>
          <p:nvPr/>
        </p:nvSpPr>
        <p:spPr>
          <a:xfrm>
            <a:off x="600075" y="11449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8E7B0A20-D4C7-4D93-BFC0-B1DDD9C0C13D}"/>
              </a:ext>
            </a:extLst>
          </p:cNvPr>
          <p:cNvSpPr/>
          <p:nvPr/>
        </p:nvSpPr>
        <p:spPr>
          <a:xfrm>
            <a:off x="600074" y="5282487"/>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882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91086"/>
            <a:ext cx="8827478" cy="6108595"/>
          </a:xfrm>
          <a:prstGeom prst="rect">
            <a:avLst/>
          </a:prstGeom>
          <a:noFill/>
        </p:spPr>
        <p:txBody>
          <a:bodyPr wrap="square">
            <a:spAutoFit/>
          </a:bodyPr>
          <a:lstStyle/>
          <a:p>
            <a:pPr algn="just"/>
            <a:r>
              <a:rPr lang="en-US" sz="2400" b="1">
                <a:solidFill>
                  <a:srgbClr val="000000"/>
                </a:solidFill>
                <a:effectLst/>
                <a:latin typeface="+mj-lt"/>
                <a:ea typeface="Times New Roman" panose="02020603050405020304" pitchFamily="18" charset="0"/>
              </a:rPr>
              <a:t>Câu 24: </a:t>
            </a:r>
            <a:r>
              <a:rPr lang="en-US" sz="2400">
                <a:solidFill>
                  <a:srgbClr val="000000"/>
                </a:solidFill>
                <a:effectLst/>
                <a:latin typeface="+mj-lt"/>
                <a:ea typeface="Times New Roman" panose="02020603050405020304" pitchFamily="18" charset="0"/>
              </a:rPr>
              <a:t>Có mấy cách phối hợp trang phục?</a:t>
            </a:r>
            <a:endParaRPr lang="en-US" sz="2400">
              <a:effectLst/>
              <a:latin typeface="+mj-lt"/>
              <a:ea typeface="Times New Roman" panose="02020603050405020304" pitchFamily="18" charset="0"/>
            </a:endParaRPr>
          </a:p>
          <a:p>
            <a:pPr indent="457200" algn="just"/>
            <a:r>
              <a:rPr lang="en-US" sz="2400">
                <a:solidFill>
                  <a:srgbClr val="000000"/>
                </a:solidFill>
                <a:effectLst/>
                <a:latin typeface="+mj-lt"/>
                <a:ea typeface="Times New Roman" panose="02020603050405020304" pitchFamily="18" charset="0"/>
              </a:rPr>
              <a:t>A. 1        		B. 2                 C. 3                	D. 4</a:t>
            </a:r>
            <a:endParaRPr lang="en-US" sz="2400">
              <a:effectLst/>
              <a:latin typeface="+mj-lt"/>
              <a:ea typeface="Times New Roman" panose="02020603050405020304" pitchFamily="18" charset="0"/>
            </a:endParaRPr>
          </a:p>
          <a:p>
            <a:pPr algn="just">
              <a:lnSpc>
                <a:spcPct val="120000"/>
              </a:lnSpc>
            </a:pPr>
            <a:r>
              <a:rPr lang="en-US" sz="2400" b="1">
                <a:solidFill>
                  <a:srgbClr val="000000"/>
                </a:solidFill>
                <a:effectLst/>
                <a:latin typeface="+mj-lt"/>
                <a:ea typeface="Times New Roman" panose="02020603050405020304" pitchFamily="18" charset="0"/>
              </a:rPr>
              <a:t>Câu 25: </a:t>
            </a:r>
            <a:r>
              <a:rPr lang="en-US" sz="2400">
                <a:solidFill>
                  <a:srgbClr val="000000"/>
                </a:solidFill>
                <a:effectLst/>
                <a:latin typeface="+mj-lt"/>
                <a:ea typeface="Times New Roman" panose="02020603050405020304" pitchFamily="18" charset="0"/>
              </a:rPr>
              <a:t>Sử dụng các bộ trang phục khác nhau tùy thuộc vào:</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A. Hoạt động , hoàn cảnh, thời tiết                                  </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B. Hoạt động xã hội, thời điểm, hoàn cảnh</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C. Hoàn cảnh xã hội, giao tiếp,                                        </a:t>
            </a:r>
            <a:endParaRPr lang="en-US" sz="2400">
              <a:effectLst/>
              <a:latin typeface="+mj-lt"/>
              <a:ea typeface="Times New Roman" panose="02020603050405020304" pitchFamily="18" charset="0"/>
            </a:endParaRPr>
          </a:p>
          <a:p>
            <a:pPr marL="457200" algn="just">
              <a:lnSpc>
                <a:spcPct val="120000"/>
              </a:lnSpc>
            </a:pPr>
            <a:r>
              <a:rPr lang="en-US" sz="2400">
                <a:solidFill>
                  <a:srgbClr val="000000"/>
                </a:solidFill>
                <a:effectLst/>
                <a:latin typeface="+mj-lt"/>
                <a:ea typeface="Times New Roman" panose="02020603050405020304" pitchFamily="18" charset="0"/>
              </a:rPr>
              <a:t>D. Lứa tuổi, môi trường, thời điểm</a:t>
            </a:r>
            <a:endParaRPr lang="en-US" sz="2400">
              <a:effectLst/>
              <a:latin typeface="+mj-lt"/>
              <a:ea typeface="Times New Roman" panose="02020603050405020304" pitchFamily="18" charset="0"/>
            </a:endParaRPr>
          </a:p>
          <a:p>
            <a:pPr marR="28575" algn="just">
              <a:lnSpc>
                <a:spcPct val="120000"/>
              </a:lnSpc>
            </a:pPr>
            <a:r>
              <a:rPr lang="en-US" sz="2400" b="1">
                <a:effectLst/>
                <a:latin typeface="+mj-lt"/>
                <a:ea typeface="Times New Roman" panose="02020603050405020304" pitchFamily="18" charset="0"/>
                <a:cs typeface="Times New Roman" panose="02020603050405020304" pitchFamily="18" charset="0"/>
              </a:rPr>
              <a:t>Câu 26: </a:t>
            </a:r>
            <a:r>
              <a:rPr lang="en-US" sz="2400">
                <a:effectLst/>
                <a:latin typeface="+mj-lt"/>
                <a:ea typeface="Times New Roman" panose="02020603050405020304" pitchFamily="18" charset="0"/>
                <a:cs typeface="Times New Roman" panose="02020603050405020304" pitchFamily="18" charset="0"/>
              </a:rPr>
              <a:t>Thời trang là gì?</a:t>
            </a:r>
            <a:endParaRPr lang="en-US" sz="2400">
              <a:effectLst/>
              <a:latin typeface="+mj-lt"/>
              <a:ea typeface="Calibri" panose="020F0502020204030204" pitchFamily="34" charset="0"/>
              <a:cs typeface="Times New Roman" panose="02020603050405020304" pitchFamily="18" charset="0"/>
            </a:endParaRPr>
          </a:p>
          <a:p>
            <a:pPr marR="28575" indent="457200" algn="just">
              <a:lnSpc>
                <a:spcPct val="120000"/>
              </a:lnSpc>
            </a:pPr>
            <a:r>
              <a:rPr lang="en-US" sz="2400">
                <a:effectLst/>
                <a:latin typeface="+mj-lt"/>
                <a:ea typeface="Times New Roman" panose="02020603050405020304" pitchFamily="18" charset="0"/>
                <a:cs typeface="Times New Roman" panose="02020603050405020304" pitchFamily="18" charset="0"/>
              </a:rPr>
              <a:t>A. Là những kiểu trang phục được sử dụng phổ biến trong xã hội vào 1 khoảng thời gian nhất định.</a:t>
            </a:r>
            <a:endParaRPr lang="en-US" sz="2400">
              <a:effectLst/>
              <a:latin typeface="+mj-lt"/>
              <a:ea typeface="Calibri" panose="020F0502020204030204" pitchFamily="34" charset="0"/>
              <a:cs typeface="Times New Roman" panose="02020603050405020304" pitchFamily="18" charset="0"/>
            </a:endParaRPr>
          </a:p>
          <a:p>
            <a:pPr marR="28575" indent="457200" algn="just">
              <a:lnSpc>
                <a:spcPct val="120000"/>
              </a:lnSpc>
            </a:pPr>
            <a:r>
              <a:rPr lang="en-US" sz="2400">
                <a:effectLst/>
                <a:latin typeface="+mj-lt"/>
                <a:ea typeface="Times New Roman" panose="02020603050405020304" pitchFamily="18" charset="0"/>
                <a:cs typeface="Times New Roman" panose="02020603050405020304" pitchFamily="18" charset="0"/>
              </a:rPr>
              <a:t>B. Là phong cách ăn mặc của cá nhân mỗi người</a:t>
            </a:r>
            <a:endParaRPr lang="en-US" sz="2400">
              <a:effectLst/>
              <a:latin typeface="+mj-lt"/>
              <a:ea typeface="Calibri" panose="020F0502020204030204" pitchFamily="34" charset="0"/>
              <a:cs typeface="Times New Roman" panose="02020603050405020304" pitchFamily="18" charset="0"/>
            </a:endParaRPr>
          </a:p>
          <a:p>
            <a:pPr marR="28575" indent="457200" algn="just">
              <a:lnSpc>
                <a:spcPct val="120000"/>
              </a:lnSpc>
            </a:pPr>
            <a:r>
              <a:rPr lang="en-US" sz="2400">
                <a:effectLst/>
                <a:latin typeface="+mj-lt"/>
                <a:ea typeface="Times New Roman" panose="02020603050405020304" pitchFamily="18" charset="0"/>
                <a:cs typeface="Times New Roman" panose="02020603050405020304" pitchFamily="18" charset="0"/>
              </a:rPr>
              <a:t>C. Là hiểu và cảm thụ cái đẹp</a:t>
            </a:r>
            <a:endParaRPr lang="en-US" sz="2400">
              <a:effectLst/>
              <a:latin typeface="+mj-lt"/>
              <a:ea typeface="Calibri" panose="020F0502020204030204" pitchFamily="34" charset="0"/>
              <a:cs typeface="Times New Roman" panose="02020603050405020304" pitchFamily="18" charset="0"/>
            </a:endParaRPr>
          </a:p>
          <a:p>
            <a:pPr marR="28575" indent="457200" algn="just">
              <a:lnSpc>
                <a:spcPct val="120000"/>
              </a:lnSpc>
            </a:pPr>
            <a:r>
              <a:rPr lang="en-US" sz="2400">
                <a:effectLst/>
                <a:latin typeface="+mj-lt"/>
                <a:ea typeface="Times New Roman" panose="02020603050405020304" pitchFamily="18" charset="0"/>
                <a:cs typeface="Times New Roman" panose="02020603050405020304" pitchFamily="18" charset="0"/>
              </a:rPr>
              <a:t>D. Là sự thay đổi các kiểu quần áo, cách ăn mặc được số đông ưa chuộng trong một thời gian</a:t>
            </a:r>
            <a:endParaRPr lang="en-US" sz="2400">
              <a:effectLst/>
              <a:latin typeface="+mj-lt"/>
              <a:ea typeface="Calibri" panose="020F0502020204030204" pitchFamily="34" charset="0"/>
              <a:cs typeface="Times New Roman" panose="02020603050405020304" pitchFamily="18" charset="0"/>
            </a:endParaRPr>
          </a:p>
        </p:txBody>
      </p:sp>
      <p:sp>
        <p:nvSpPr>
          <p:cNvPr id="5" name="Hình Bầu dục 4">
            <a:extLst>
              <a:ext uri="{FF2B5EF4-FFF2-40B4-BE49-F238E27FC236}">
                <a16:creationId xmlns:a16="http://schemas.microsoft.com/office/drawing/2014/main" id="{1E608A3C-B881-4FC5-9134-4D8C963D0832}"/>
              </a:ext>
            </a:extLst>
          </p:cNvPr>
          <p:cNvSpPr/>
          <p:nvPr/>
        </p:nvSpPr>
        <p:spPr>
          <a:xfrm>
            <a:off x="2433637" y="558319"/>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Hình Bầu dục 6">
            <a:extLst>
              <a:ext uri="{FF2B5EF4-FFF2-40B4-BE49-F238E27FC236}">
                <a16:creationId xmlns:a16="http://schemas.microsoft.com/office/drawing/2014/main" id="{EE087B43-A7D8-44DA-A0C6-61E9191E9AFF}"/>
              </a:ext>
            </a:extLst>
          </p:cNvPr>
          <p:cNvSpPr/>
          <p:nvPr/>
        </p:nvSpPr>
        <p:spPr>
          <a:xfrm>
            <a:off x="581025" y="18307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ình Bầu dục 7">
            <a:extLst>
              <a:ext uri="{FF2B5EF4-FFF2-40B4-BE49-F238E27FC236}">
                <a16:creationId xmlns:a16="http://schemas.microsoft.com/office/drawing/2014/main" id="{5B72926D-328C-4C92-9884-4915B01A8FFC}"/>
              </a:ext>
            </a:extLst>
          </p:cNvPr>
          <p:cNvSpPr/>
          <p:nvPr/>
        </p:nvSpPr>
        <p:spPr>
          <a:xfrm>
            <a:off x="600075" y="3584702"/>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119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91086"/>
            <a:ext cx="8827478" cy="5369932"/>
          </a:xfrm>
          <a:prstGeom prst="rect">
            <a:avLst/>
          </a:prstGeom>
          <a:noFill/>
        </p:spPr>
        <p:txBody>
          <a:bodyPr wrap="square">
            <a:spAutoFit/>
          </a:bodyPr>
          <a:lstStyle/>
          <a:p>
            <a:pPr algn="just">
              <a:lnSpc>
                <a:spcPct val="120000"/>
              </a:lnSpc>
            </a:pPr>
            <a:r>
              <a:rPr lang="en-US" sz="2400" b="1">
                <a:solidFill>
                  <a:srgbClr val="000000"/>
                </a:solidFill>
                <a:effectLst/>
                <a:latin typeface="+mj-lt"/>
                <a:ea typeface="Times New Roman" panose="02020603050405020304" pitchFamily="18" charset="0"/>
              </a:rPr>
              <a:t>Câu 27:   </a:t>
            </a:r>
            <a:r>
              <a:rPr lang="en-US" sz="2400">
                <a:solidFill>
                  <a:srgbClr val="000000"/>
                </a:solidFill>
                <a:effectLst/>
                <a:latin typeface="+mj-lt"/>
                <a:ea typeface="Times New Roman" panose="02020603050405020304" pitchFamily="18" charset="0"/>
              </a:rPr>
              <a:t>Các yếu tố nào sau đây ảnh hưởng đến sự thay đổi của thời trang:</a:t>
            </a:r>
            <a:endParaRPr lang="en-US" sz="2400">
              <a:effectLst/>
              <a:latin typeface="+mj-lt"/>
              <a:ea typeface="Times New Roman" panose="02020603050405020304" pitchFamily="18" charset="0"/>
            </a:endParaRPr>
          </a:p>
          <a:p>
            <a:pPr algn="just">
              <a:lnSpc>
                <a:spcPct val="120000"/>
              </a:lnSpc>
            </a:pPr>
            <a:r>
              <a:rPr lang="en-US" sz="2400">
                <a:solidFill>
                  <a:srgbClr val="000000"/>
                </a:solidFill>
                <a:effectLst/>
                <a:latin typeface="+mj-lt"/>
                <a:ea typeface="Times New Roman" panose="02020603050405020304" pitchFamily="18" charset="0"/>
              </a:rPr>
              <a:t>    	A. Giáo dục                                          </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B. Phong cách</a:t>
            </a:r>
            <a:endParaRPr lang="en-US" sz="2400">
              <a:effectLst/>
              <a:latin typeface="+mj-lt"/>
              <a:ea typeface="Times New Roman" panose="02020603050405020304" pitchFamily="18" charset="0"/>
            </a:endParaRPr>
          </a:p>
          <a:p>
            <a:pPr algn="just">
              <a:lnSpc>
                <a:spcPct val="120000"/>
              </a:lnSpc>
            </a:pPr>
            <a:r>
              <a:rPr lang="en-US" sz="2400">
                <a:solidFill>
                  <a:srgbClr val="000000"/>
                </a:solidFill>
                <a:effectLst/>
                <a:latin typeface="+mj-lt"/>
                <a:ea typeface="Times New Roman" panose="02020603050405020304" pitchFamily="18" charset="0"/>
              </a:rPr>
              <a:t>      C. văn hóa, xã hội, kinh tế, khoa học, công nghệ                              </a:t>
            </a:r>
            <a:endParaRPr lang="en-US" sz="2400">
              <a:effectLst/>
              <a:latin typeface="+mj-lt"/>
              <a:ea typeface="Times New Roman" panose="02020603050405020304" pitchFamily="18" charset="0"/>
            </a:endParaRPr>
          </a:p>
          <a:p>
            <a:pPr indent="457200" algn="just">
              <a:lnSpc>
                <a:spcPct val="120000"/>
              </a:lnSpc>
            </a:pPr>
            <a:r>
              <a:rPr lang="en-US" sz="2400">
                <a:solidFill>
                  <a:srgbClr val="000000"/>
                </a:solidFill>
                <a:effectLst/>
                <a:latin typeface="+mj-lt"/>
                <a:ea typeface="Times New Roman" panose="02020603050405020304" pitchFamily="18" charset="0"/>
              </a:rPr>
              <a:t>D. Màu sắc</a:t>
            </a:r>
            <a:endParaRPr lang="en-US" sz="2400">
              <a:effectLst/>
              <a:latin typeface="+mj-lt"/>
              <a:ea typeface="Times New Roman" panose="02020603050405020304" pitchFamily="18" charset="0"/>
            </a:endParaRPr>
          </a:p>
          <a:p>
            <a:pPr algn="just">
              <a:lnSpc>
                <a:spcPct val="120000"/>
              </a:lnSpc>
            </a:pPr>
            <a:r>
              <a:rPr lang="vi-VN" sz="2400" b="1">
                <a:solidFill>
                  <a:srgbClr val="000000"/>
                </a:solidFill>
                <a:effectLst/>
                <a:latin typeface="+mj-lt"/>
                <a:ea typeface="Calibri" panose="020F0502020204030204" pitchFamily="34" charset="0"/>
                <a:cs typeface="Times New Roman" panose="02020603050405020304" pitchFamily="18" charset="0"/>
              </a:rPr>
              <a:t>Câu 2</a:t>
            </a:r>
            <a:r>
              <a:rPr lang="en-US" sz="2400" b="1">
                <a:solidFill>
                  <a:srgbClr val="000000"/>
                </a:solidFill>
                <a:effectLst/>
                <a:latin typeface="+mj-lt"/>
                <a:ea typeface="Calibri" panose="020F0502020204030204" pitchFamily="34" charset="0"/>
                <a:cs typeface="Times New Roman" panose="02020603050405020304" pitchFamily="18" charset="0"/>
              </a:rPr>
              <a:t>8</a:t>
            </a:r>
            <a:r>
              <a:rPr lang="vi-VN" sz="2400" b="1">
                <a:solidFill>
                  <a:srgbClr val="000000"/>
                </a:solidFill>
                <a:effectLst/>
                <a:latin typeface="+mj-lt"/>
                <a:ea typeface="Calibri" panose="020F0502020204030204" pitchFamily="34"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Phong cách thời trang nào có nét đặc trưng của trang phục dân tộc về hoa văn, chất liệu, kiểu dáng?</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A. Phong cách cổ điển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B. Phong cách thể thao</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C. Phong cách dân gian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D. Phong cách lãng mạn</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F185714F-F97C-48D2-9354-D4618963A77D}"/>
              </a:ext>
            </a:extLst>
          </p:cNvPr>
          <p:cNvSpPr/>
          <p:nvPr/>
        </p:nvSpPr>
        <p:spPr>
          <a:xfrm>
            <a:off x="657225" y="20021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D3B2196A-052F-49BC-A797-2C1F81DB3925}"/>
              </a:ext>
            </a:extLst>
          </p:cNvPr>
          <p:cNvSpPr/>
          <p:nvPr/>
        </p:nvSpPr>
        <p:spPr>
          <a:xfrm>
            <a:off x="638175" y="46120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012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91086"/>
            <a:ext cx="8827478" cy="5813130"/>
          </a:xfrm>
          <a:prstGeom prst="rect">
            <a:avLst/>
          </a:prstGeom>
          <a:noFill/>
        </p:spPr>
        <p:txBody>
          <a:bodyPr wrap="square">
            <a:spAutoFit/>
          </a:bodyPr>
          <a:lstStyle/>
          <a:p>
            <a:pPr algn="just">
              <a:lnSpc>
                <a:spcPct val="120000"/>
              </a:lnSpc>
            </a:pPr>
            <a:r>
              <a:rPr lang="en-US" sz="2400" b="1">
                <a:solidFill>
                  <a:srgbClr val="000000"/>
                </a:solidFill>
                <a:effectLst/>
                <a:latin typeface="+mj-lt"/>
                <a:ea typeface="Times New Roman" panose="02020603050405020304" pitchFamily="18" charset="0"/>
              </a:rPr>
              <a:t>Câu 29: </a:t>
            </a:r>
            <a:r>
              <a:rPr lang="en-US" sz="2400">
                <a:solidFill>
                  <a:srgbClr val="000000"/>
                </a:solidFill>
                <a:effectLst/>
                <a:latin typeface="+mj-lt"/>
                <a:ea typeface="Times New Roman" panose="02020603050405020304" pitchFamily="18" charset="0"/>
              </a:rPr>
              <a:t> Phong cách thời trang nào thường được sử dụng để đi học, đi làm, tham gia các sự kiện có tính chất trang trọng?</a:t>
            </a:r>
            <a:endParaRPr lang="en-US" sz="2400">
              <a:effectLst/>
              <a:latin typeface="+mj-lt"/>
              <a:ea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A. Phong cách cổ điển</a:t>
            </a:r>
            <a:r>
              <a:rPr lang="en-US" sz="2400">
                <a:solidFill>
                  <a:srgbClr val="000000"/>
                </a:solidFill>
                <a:effectLst/>
                <a:latin typeface="+mj-lt"/>
                <a:ea typeface="Times New Roman" panose="02020603050405020304" pitchFamily="18"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B. Phong cách thể thao</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C. Phong cách dân gian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D. Phong cách lãng mạn</a:t>
            </a:r>
            <a:endParaRPr lang="en-US" sz="2400">
              <a:effectLst/>
              <a:latin typeface="+mj-lt"/>
              <a:ea typeface="Calibri" panose="020F0502020204030204" pitchFamily="34" charset="0"/>
              <a:cs typeface="Times New Roman" panose="02020603050405020304" pitchFamily="18" charset="0"/>
            </a:endParaRPr>
          </a:p>
          <a:p>
            <a:pPr algn="just">
              <a:lnSpc>
                <a:spcPct val="120000"/>
              </a:lnSpc>
            </a:pPr>
            <a:r>
              <a:rPr lang="vi-VN" sz="2400" b="1">
                <a:solidFill>
                  <a:srgbClr val="000000"/>
                </a:solidFill>
                <a:effectLst/>
                <a:latin typeface="+mj-lt"/>
                <a:ea typeface="Calibri" panose="020F0502020204030204" pitchFamily="34" charset="0"/>
                <a:cs typeface="Times New Roman" panose="02020603050405020304" pitchFamily="18" charset="0"/>
              </a:rPr>
              <a:t>Câu </a:t>
            </a:r>
            <a:r>
              <a:rPr lang="en-US" sz="2400" b="1">
                <a:solidFill>
                  <a:srgbClr val="000000"/>
                </a:solidFill>
                <a:latin typeface="+mj-lt"/>
                <a:ea typeface="Calibri" panose="020F0502020204030204" pitchFamily="34" charset="0"/>
                <a:cs typeface="Times New Roman" panose="02020603050405020304" pitchFamily="18" charset="0"/>
              </a:rPr>
              <a:t>30</a:t>
            </a:r>
            <a:r>
              <a:rPr lang="vi-VN" sz="2400" b="1">
                <a:solidFill>
                  <a:srgbClr val="000000"/>
                </a:solidFill>
                <a:effectLst/>
                <a:latin typeface="+mj-lt"/>
                <a:ea typeface="Calibri" panose="020F0502020204030204" pitchFamily="34"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Phong cách thời trang nào thể hiện sự nhẹ nhàng, mềm mại thông qua các đường cong, đường uốn lượn; thường sử dụng cho phụ nữ là phong cách thời trang nào dưới đây?</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A. Phong cách cổ điển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B. Phong cách thể thao</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C. Phong cách dân gian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D. Phong cách lãng mạn</a:t>
            </a:r>
          </a:p>
        </p:txBody>
      </p:sp>
      <p:sp>
        <p:nvSpPr>
          <p:cNvPr id="3" name="Hình Bầu dục 2">
            <a:extLst>
              <a:ext uri="{FF2B5EF4-FFF2-40B4-BE49-F238E27FC236}">
                <a16:creationId xmlns:a16="http://schemas.microsoft.com/office/drawing/2014/main" id="{C2CFBFD9-94EC-4C6A-A364-383157821037}"/>
              </a:ext>
            </a:extLst>
          </p:cNvPr>
          <p:cNvSpPr/>
          <p:nvPr/>
        </p:nvSpPr>
        <p:spPr>
          <a:xfrm>
            <a:off x="619125" y="11449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ình Bầu dục 3">
            <a:extLst>
              <a:ext uri="{FF2B5EF4-FFF2-40B4-BE49-F238E27FC236}">
                <a16:creationId xmlns:a16="http://schemas.microsoft.com/office/drawing/2014/main" id="{46AF6C59-268E-44B9-A426-F109178B2F91}"/>
              </a:ext>
            </a:extLst>
          </p:cNvPr>
          <p:cNvSpPr/>
          <p:nvPr/>
        </p:nvSpPr>
        <p:spPr>
          <a:xfrm>
            <a:off x="623887" y="5511087"/>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762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F6F59E0D-4E06-415A-A919-4BBCFD787DC7}"/>
              </a:ext>
            </a:extLst>
          </p:cNvPr>
          <p:cNvSpPr txBox="1"/>
          <p:nvPr/>
        </p:nvSpPr>
        <p:spPr>
          <a:xfrm>
            <a:off x="158261" y="191086"/>
            <a:ext cx="8827478" cy="3153940"/>
          </a:xfrm>
          <a:prstGeom prst="rect">
            <a:avLst/>
          </a:prstGeom>
          <a:noFill/>
        </p:spPr>
        <p:txBody>
          <a:bodyPr wrap="square">
            <a:spAutoFit/>
          </a:bodyPr>
          <a:lstStyle/>
          <a:p>
            <a:pPr algn="just">
              <a:lnSpc>
                <a:spcPct val="120000"/>
              </a:lnSpc>
            </a:pPr>
            <a:r>
              <a:rPr lang="vi-VN" sz="2400" b="1">
                <a:solidFill>
                  <a:srgbClr val="000000"/>
                </a:solidFill>
                <a:effectLst/>
                <a:latin typeface="+mj-lt"/>
                <a:ea typeface="Calibri" panose="020F0502020204030204" pitchFamily="34" charset="0"/>
                <a:cs typeface="Times New Roman" panose="02020603050405020304" pitchFamily="18" charset="0"/>
              </a:rPr>
              <a:t>Câu </a:t>
            </a:r>
            <a:r>
              <a:rPr lang="en-US" sz="2400" b="1">
                <a:solidFill>
                  <a:srgbClr val="000000"/>
                </a:solidFill>
                <a:effectLst/>
                <a:latin typeface="+mj-lt"/>
                <a:ea typeface="Calibri" panose="020F0502020204030204" pitchFamily="34" charset="0"/>
                <a:cs typeface="Times New Roman" panose="02020603050405020304" pitchFamily="18" charset="0"/>
              </a:rPr>
              <a:t>31</a:t>
            </a:r>
            <a:r>
              <a:rPr lang="vi-VN" sz="2400" b="1">
                <a:solidFill>
                  <a:srgbClr val="000000"/>
                </a:solidFill>
                <a:effectLst/>
                <a:latin typeface="+mj-lt"/>
                <a:ea typeface="Calibri" panose="020F0502020204030204" pitchFamily="34" charset="0"/>
                <a:cs typeface="Times New Roman" panose="02020603050405020304" pitchFamily="18" charset="0"/>
              </a:rPr>
              <a:t>: </a:t>
            </a:r>
            <a:r>
              <a:rPr lang="vi-VN" sz="2400">
                <a:solidFill>
                  <a:srgbClr val="000000"/>
                </a:solidFill>
                <a:effectLst/>
                <a:latin typeface="+mj-lt"/>
                <a:ea typeface="Times New Roman" panose="02020603050405020304" pitchFamily="18" charset="0"/>
                <a:cs typeface="Times New Roman" panose="02020603050405020304" pitchFamily="18" charset="0"/>
              </a:rPr>
              <a:t>Phong cách thời trang nào có thiết kế đơn giản, đường nét tạo cảm giác mạnh mẽ và khỏe khoắn; thoải mái khi vận động?</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A. Phong cách cổ điển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B. Phong cách thể thao</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C. Phong cách dân gian</a:t>
            </a:r>
            <a:r>
              <a:rPr lang="en-US" sz="2400">
                <a:solidFill>
                  <a:srgbClr val="000000"/>
                </a:solidFill>
                <a:effectLst/>
                <a:latin typeface="+mj-lt"/>
                <a:ea typeface="Times New Roman" panose="02020603050405020304" pitchFamily="18" charset="0"/>
                <a:cs typeface="Times New Roman" panose="02020603050405020304" pitchFamily="18" charset="0"/>
              </a:rPr>
              <a:t>                                                                  </a:t>
            </a:r>
            <a:endParaRPr lang="en-US" sz="2400">
              <a:effectLst/>
              <a:latin typeface="+mj-lt"/>
              <a:ea typeface="Calibri" panose="020F0502020204030204" pitchFamily="34" charset="0"/>
              <a:cs typeface="Times New Roman" panose="02020603050405020304" pitchFamily="18" charset="0"/>
            </a:endParaRPr>
          </a:p>
          <a:p>
            <a:pPr marL="457200" algn="just">
              <a:lnSpc>
                <a:spcPct val="120000"/>
              </a:lnSpc>
            </a:pPr>
            <a:r>
              <a:rPr lang="vi-VN" sz="2400">
                <a:solidFill>
                  <a:srgbClr val="000000"/>
                </a:solidFill>
                <a:effectLst/>
                <a:latin typeface="+mj-lt"/>
                <a:ea typeface="Times New Roman" panose="02020603050405020304" pitchFamily="18" charset="0"/>
                <a:cs typeface="Times New Roman" panose="02020603050405020304" pitchFamily="18" charset="0"/>
              </a:rPr>
              <a:t>D. Phong cách lãng mạn</a:t>
            </a:r>
            <a:endParaRPr lang="en-US" sz="2400">
              <a:effectLst/>
              <a:latin typeface="+mj-lt"/>
              <a:ea typeface="Calibri" panose="020F0502020204030204" pitchFamily="34" charset="0"/>
              <a:cs typeface="Times New Roman" panose="02020603050405020304" pitchFamily="18" charset="0"/>
            </a:endParaRPr>
          </a:p>
        </p:txBody>
      </p:sp>
      <p:sp>
        <p:nvSpPr>
          <p:cNvPr id="3" name="Hình Bầu dục 2">
            <a:extLst>
              <a:ext uri="{FF2B5EF4-FFF2-40B4-BE49-F238E27FC236}">
                <a16:creationId xmlns:a16="http://schemas.microsoft.com/office/drawing/2014/main" id="{3BEA761E-28B9-4C63-922E-AA6B9FB9545E}"/>
              </a:ext>
            </a:extLst>
          </p:cNvPr>
          <p:cNvSpPr/>
          <p:nvPr/>
        </p:nvSpPr>
        <p:spPr>
          <a:xfrm>
            <a:off x="619125" y="20021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840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0586A1A2-8CAF-43CD-B973-1703A3DF4676}"/>
              </a:ext>
            </a:extLst>
          </p:cNvPr>
          <p:cNvSpPr txBox="1"/>
          <p:nvPr/>
        </p:nvSpPr>
        <p:spPr>
          <a:xfrm>
            <a:off x="352424" y="501808"/>
            <a:ext cx="8601075" cy="2793842"/>
          </a:xfrm>
          <a:prstGeom prst="rect">
            <a:avLst/>
          </a:prstGeom>
          <a:noFill/>
        </p:spPr>
        <p:txBody>
          <a:bodyPr wrap="square">
            <a:spAutoFit/>
          </a:bodyPr>
          <a:lstStyle/>
          <a:p>
            <a:pPr algn="just">
              <a:lnSpc>
                <a:spcPct val="150000"/>
              </a:lnSpc>
            </a:pPr>
            <a:r>
              <a:rPr lang="vi-VN" sz="2400" b="1"/>
              <a:t>Câu 3</a:t>
            </a:r>
            <a:r>
              <a:rPr lang="en-US" sz="2400" b="1"/>
              <a:t>2</a:t>
            </a:r>
            <a:r>
              <a:rPr lang="vi-VN" sz="2400" b="1"/>
              <a:t>:</a:t>
            </a:r>
            <a:r>
              <a:rPr lang="vi-VN" sz="2400"/>
              <a:t> Thời trang tái chế có thể hiểu đơn giản là các loại trang phục làm từ vật liệu đã qua sử dụng được đem đi tái chế, sáng tạo và mang thông điệp bảo vệ môi trường. Em sẽ sử dụng các nguyên liệu nào để tạo ra các bộ trang phục thân thiện với môi trường ? </a:t>
            </a:r>
            <a:endParaRPr lang="en-US" sz="2400"/>
          </a:p>
        </p:txBody>
      </p:sp>
      <p:sp>
        <p:nvSpPr>
          <p:cNvPr id="7" name="Hộp Văn bản 6">
            <a:extLst>
              <a:ext uri="{FF2B5EF4-FFF2-40B4-BE49-F238E27FC236}">
                <a16:creationId xmlns:a16="http://schemas.microsoft.com/office/drawing/2014/main" id="{62B91807-F2D4-46EF-A5BB-40F385C8FF57}"/>
              </a:ext>
            </a:extLst>
          </p:cNvPr>
          <p:cNvSpPr txBox="1"/>
          <p:nvPr/>
        </p:nvSpPr>
        <p:spPr>
          <a:xfrm>
            <a:off x="438150" y="4067086"/>
            <a:ext cx="8267699" cy="1685846"/>
          </a:xfrm>
          <a:prstGeom prst="rect">
            <a:avLst/>
          </a:prstGeom>
          <a:noFill/>
        </p:spPr>
        <p:txBody>
          <a:bodyPr wrap="square">
            <a:spAutoFit/>
          </a:bodyPr>
          <a:lstStyle/>
          <a:p>
            <a:pPr algn="just">
              <a:lnSpc>
                <a:spcPct val="150000"/>
              </a:lnSpc>
            </a:pPr>
            <a:r>
              <a:rPr lang="vi-VN" sz="2400" b="1" i="1">
                <a:solidFill>
                  <a:srgbClr val="FF0000"/>
                </a:solidFill>
              </a:rPr>
              <a:t>Các nguyên liệu thời trang tái chế: nilong, giấy, chai nhựa, vở lon, …………….Sử dụng các nguyên liệu tái chế sẽ giúp giảm thải ô nhiễm môi trường.</a:t>
            </a:r>
            <a:endParaRPr lang="en-US" sz="2400" b="1" i="1">
              <a:solidFill>
                <a:srgbClr val="FF0000"/>
              </a:solidFill>
            </a:endParaRPr>
          </a:p>
        </p:txBody>
      </p:sp>
    </p:spTree>
    <p:extLst>
      <p:ext uri="{BB962C8B-B14F-4D97-AF65-F5344CB8AC3E}">
        <p14:creationId xmlns:p14="http://schemas.microsoft.com/office/powerpoint/2010/main" val="310744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EDA2ADDF-7BF8-474E-B4E6-C865A45A7AC0}"/>
              </a:ext>
            </a:extLst>
          </p:cNvPr>
          <p:cNvSpPr txBox="1"/>
          <p:nvPr/>
        </p:nvSpPr>
        <p:spPr>
          <a:xfrm>
            <a:off x="209550" y="338941"/>
            <a:ext cx="8724900" cy="6117829"/>
          </a:xfrm>
          <a:prstGeom prst="rect">
            <a:avLst/>
          </a:prstGeom>
          <a:noFill/>
        </p:spPr>
        <p:txBody>
          <a:bodyPr wrap="square">
            <a:spAutoFit/>
          </a:bodyPr>
          <a:lstStyle/>
          <a:p>
            <a:pPr algn="just">
              <a:lnSpc>
                <a:spcPct val="150000"/>
              </a:lnSpc>
            </a:pPr>
            <a:r>
              <a:rPr lang="en-US" sz="2400" b="1"/>
              <a:t>Câu 1: </a:t>
            </a:r>
            <a:r>
              <a:rPr lang="vi-VN" sz="2400" b="1"/>
              <a:t>Cách sử dụng trang phục</a:t>
            </a:r>
          </a:p>
          <a:p>
            <a:pPr algn="just">
              <a:lnSpc>
                <a:spcPct val="150000"/>
              </a:lnSpc>
            </a:pPr>
            <a:r>
              <a:rPr lang="vi-VN" sz="2400"/>
              <a:t>+ Trang phục đi học: có kiểu dáng đơn giản, gọn gàng, dễ mặc, dễ hoạt động; có màu sắc hài hoà; thường được may từ vải sợi pha.</a:t>
            </a:r>
          </a:p>
          <a:p>
            <a:pPr algn="just">
              <a:lnSpc>
                <a:spcPct val="150000"/>
              </a:lnSpc>
            </a:pPr>
            <a:r>
              <a:rPr lang="vi-VN" sz="2400"/>
              <a:t>+ Trang phục lao động: có kiểu dáng đơn giản, rộng, dễ hoạt động; có màu sắc sẫm màu; thường được may từ vải sợi bông.</a:t>
            </a:r>
          </a:p>
          <a:p>
            <a:pPr algn="just">
              <a:lnSpc>
                <a:spcPct val="150000"/>
              </a:lnSpc>
            </a:pPr>
            <a:r>
              <a:rPr lang="vi-VN" sz="2400"/>
              <a:t>+ Trang phục dự lễ hội: có kiểu dáng đẹp, trang trọng; có thể là trang phục truyền thống, tùy thuộc vào tính chất lễ hội.</a:t>
            </a:r>
          </a:p>
          <a:p>
            <a:pPr algn="just">
              <a:lnSpc>
                <a:spcPct val="150000"/>
              </a:lnSpc>
            </a:pPr>
            <a:r>
              <a:rPr lang="vi-VN" sz="2400"/>
              <a:t>+ Trang phục mặc ở nhà: có kiểu dáng đơn giản, thoải mái; thường được may từ vải sợi thiên nhiên.</a:t>
            </a:r>
          </a:p>
        </p:txBody>
      </p:sp>
    </p:spTree>
    <p:extLst>
      <p:ext uri="{BB962C8B-B14F-4D97-AF65-F5344CB8AC3E}">
        <p14:creationId xmlns:p14="http://schemas.microsoft.com/office/powerpoint/2010/main" val="158469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EDA2ADDF-7BF8-474E-B4E6-C865A45A7AC0}"/>
              </a:ext>
            </a:extLst>
          </p:cNvPr>
          <p:cNvSpPr txBox="1"/>
          <p:nvPr/>
        </p:nvSpPr>
        <p:spPr>
          <a:xfrm>
            <a:off x="209550" y="338941"/>
            <a:ext cx="8724900" cy="4455835"/>
          </a:xfrm>
          <a:prstGeom prst="rect">
            <a:avLst/>
          </a:prstGeom>
          <a:noFill/>
        </p:spPr>
        <p:txBody>
          <a:bodyPr wrap="square">
            <a:spAutoFit/>
          </a:bodyPr>
          <a:lstStyle/>
          <a:p>
            <a:pPr algn="just">
              <a:lnSpc>
                <a:spcPct val="150000"/>
              </a:lnSpc>
            </a:pPr>
            <a:r>
              <a:rPr lang="en-US" sz="2400" b="1">
                <a:latin typeface="+mj-lt"/>
              </a:rPr>
              <a:t>Câu 2: </a:t>
            </a:r>
          </a:p>
          <a:p>
            <a:pPr algn="just">
              <a:lnSpc>
                <a:spcPct val="150000"/>
              </a:lnSpc>
            </a:pPr>
            <a:r>
              <a:rPr lang="en-US" sz="2400">
                <a:latin typeface="+mj-lt"/>
              </a:rPr>
              <a:t>	B</a:t>
            </a:r>
            <a:r>
              <a:rPr lang="vi-VN" sz="2400">
                <a:latin typeface="+mj-lt"/>
              </a:rPr>
              <a:t>ạn Lan cần lựa chọn chất liệu vải, kiểu dáng, màu sắc, đường nét và họa tiết của trang phục như sau</a:t>
            </a:r>
          </a:p>
          <a:p>
            <a:pPr algn="just">
              <a:lnSpc>
                <a:spcPct val="150000"/>
              </a:lnSpc>
            </a:pPr>
            <a:r>
              <a:rPr lang="vi-VN" sz="2400">
                <a:latin typeface="+mj-lt"/>
              </a:rPr>
              <a:t>- Chất liệu vải: Vải cứng, dày dặn hoặc mềm vừa phải</a:t>
            </a:r>
          </a:p>
          <a:p>
            <a:pPr algn="just">
              <a:lnSpc>
                <a:spcPct val="150000"/>
              </a:lnSpc>
            </a:pPr>
            <a:r>
              <a:rPr lang="vi-VN" sz="2400">
                <a:latin typeface="+mj-lt"/>
              </a:rPr>
              <a:t>- Kiểu dáng: Kiểu thụng, có đường nếp gấp ngang, tay bồng, có bèo…</a:t>
            </a:r>
          </a:p>
          <a:p>
            <a:pPr algn="just">
              <a:lnSpc>
                <a:spcPct val="150000"/>
              </a:lnSpc>
            </a:pPr>
            <a:r>
              <a:rPr lang="vi-VN" sz="2400">
                <a:latin typeface="+mj-lt"/>
              </a:rPr>
              <a:t>- Màu sắc: Màu sáng.</a:t>
            </a:r>
          </a:p>
          <a:p>
            <a:pPr algn="just">
              <a:lnSpc>
                <a:spcPct val="150000"/>
              </a:lnSpc>
            </a:pPr>
            <a:r>
              <a:rPr lang="vi-VN" sz="2400">
                <a:latin typeface="+mj-lt"/>
              </a:rPr>
              <a:t>- Đường nét, hoa văn: Kẻ ngang, kẻ ô vuông to; hoa to</a:t>
            </a:r>
          </a:p>
        </p:txBody>
      </p:sp>
    </p:spTree>
    <p:extLst>
      <p:ext uri="{BB962C8B-B14F-4D97-AF65-F5344CB8AC3E}">
        <p14:creationId xmlns:p14="http://schemas.microsoft.com/office/powerpoint/2010/main" val="3617706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42567957-B555-4A17-89D9-042B0B4266BF}"/>
              </a:ext>
            </a:extLst>
          </p:cNvPr>
          <p:cNvSpPr txBox="1"/>
          <p:nvPr/>
        </p:nvSpPr>
        <p:spPr>
          <a:xfrm>
            <a:off x="464234" y="2253441"/>
            <a:ext cx="8525022" cy="1651671"/>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lnSpc>
                <a:spcPct val="150000"/>
              </a:lnSpc>
            </a:pPr>
            <a:r>
              <a:rPr lang="en-US" sz="3600" b="1"/>
              <a:t>TIẾT 25. ÔN TẬP CHƯƠNG 3</a:t>
            </a:r>
          </a:p>
          <a:p>
            <a:pPr algn="ctr">
              <a:lnSpc>
                <a:spcPct val="150000"/>
              </a:lnSpc>
            </a:pPr>
            <a:r>
              <a:rPr lang="en-US" sz="3600" b="1"/>
              <a:t>TRANG PHỤC VÀ THỜI TRANG</a:t>
            </a:r>
          </a:p>
        </p:txBody>
      </p:sp>
    </p:spTree>
    <p:extLst>
      <p:ext uri="{BB962C8B-B14F-4D97-AF65-F5344CB8AC3E}">
        <p14:creationId xmlns:p14="http://schemas.microsoft.com/office/powerpoint/2010/main" val="402183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8AE6B4D4-2564-4DFE-B74E-2DED1AAF7847}"/>
              </a:ext>
            </a:extLst>
          </p:cNvPr>
          <p:cNvPicPr>
            <a:picLocks noChangeAspect="1"/>
          </p:cNvPicPr>
          <p:nvPr/>
        </p:nvPicPr>
        <p:blipFill>
          <a:blip r:embed="rId2"/>
          <a:stretch>
            <a:fillRect/>
          </a:stretch>
        </p:blipFill>
        <p:spPr>
          <a:xfrm>
            <a:off x="2854517" y="2208628"/>
            <a:ext cx="3434966" cy="3123028"/>
          </a:xfrm>
          <a:prstGeom prst="ellipse">
            <a:avLst/>
          </a:prstGeom>
          <a:ln>
            <a:noFill/>
          </a:ln>
          <a:effectLst>
            <a:softEdge rad="112500"/>
          </a:effectLst>
        </p:spPr>
      </p:pic>
      <p:graphicFrame>
        <p:nvGraphicFramePr>
          <p:cNvPr id="2" name="Sơ đồ 1">
            <a:extLst>
              <a:ext uri="{FF2B5EF4-FFF2-40B4-BE49-F238E27FC236}">
                <a16:creationId xmlns:a16="http://schemas.microsoft.com/office/drawing/2014/main" id="{4CA8DCAA-6B7F-4DDF-B87A-B1B71FD572B9}"/>
              </a:ext>
            </a:extLst>
          </p:cNvPr>
          <p:cNvGraphicFramePr/>
          <p:nvPr>
            <p:extLst>
              <p:ext uri="{D42A27DB-BD31-4B8C-83A1-F6EECF244321}">
                <p14:modId xmlns:p14="http://schemas.microsoft.com/office/powerpoint/2010/main" val="66946604"/>
              </p:ext>
            </p:extLst>
          </p:nvPr>
        </p:nvGraphicFramePr>
        <p:xfrm>
          <a:off x="211016" y="87924"/>
          <a:ext cx="8721968" cy="6569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Hình Bầu dục 6">
            <a:extLst>
              <a:ext uri="{FF2B5EF4-FFF2-40B4-BE49-F238E27FC236}">
                <a16:creationId xmlns:a16="http://schemas.microsoft.com/office/drawing/2014/main" id="{128F8282-E638-4827-97A4-37891C30535D}"/>
              </a:ext>
            </a:extLst>
          </p:cNvPr>
          <p:cNvSpPr/>
          <p:nvPr/>
        </p:nvSpPr>
        <p:spPr>
          <a:xfrm>
            <a:off x="3334045" y="5331656"/>
            <a:ext cx="2616590" cy="1325879"/>
          </a:xfrm>
          <a:prstGeom prst="ellipse">
            <a:avLst/>
          </a:prstGeom>
          <a:solidFill>
            <a:srgbClr val="00B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800" b="1"/>
              <a:t>TRANG PHỤC VÀ </a:t>
            </a:r>
          </a:p>
          <a:p>
            <a:pPr algn="ctr"/>
            <a:r>
              <a:rPr lang="en-US" sz="1800" b="1"/>
              <a:t>THỜI TRANG</a:t>
            </a:r>
          </a:p>
        </p:txBody>
      </p:sp>
    </p:spTree>
    <p:extLst>
      <p:ext uri="{BB962C8B-B14F-4D97-AF65-F5344CB8AC3E}">
        <p14:creationId xmlns:p14="http://schemas.microsoft.com/office/powerpoint/2010/main" val="3688812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ộp Văn bản 7">
            <a:extLst>
              <a:ext uri="{FF2B5EF4-FFF2-40B4-BE49-F238E27FC236}">
                <a16:creationId xmlns:a16="http://schemas.microsoft.com/office/drawing/2014/main" id="{ECE1372D-62E4-469A-9141-0ECD7002611F}"/>
              </a:ext>
            </a:extLst>
          </p:cNvPr>
          <p:cNvSpPr txBox="1"/>
          <p:nvPr/>
        </p:nvSpPr>
        <p:spPr>
          <a:xfrm>
            <a:off x="246185" y="480458"/>
            <a:ext cx="8736037" cy="5009833"/>
          </a:xfrm>
          <a:prstGeom prst="rect">
            <a:avLst/>
          </a:prstGeom>
          <a:noFill/>
        </p:spPr>
        <p:txBody>
          <a:bodyPr wrap="square">
            <a:spAutoFit/>
          </a:bodyPr>
          <a:lstStyle/>
          <a:p>
            <a:pPr algn="just">
              <a:lnSpc>
                <a:spcPct val="150000"/>
              </a:lnSpc>
            </a:pPr>
            <a:r>
              <a:rPr lang="da-DK" sz="2400" b="1">
                <a:effectLst/>
                <a:latin typeface="+mj-lt"/>
                <a:ea typeface="Batang" panose="02030600000101010101" pitchFamily="18" charset="-127"/>
              </a:rPr>
              <a:t>Câu 1</a:t>
            </a:r>
            <a:r>
              <a:rPr lang="da-DK" sz="2400">
                <a:effectLst/>
                <a:latin typeface="+mj-lt"/>
                <a:ea typeface="Batang" panose="02030600000101010101" pitchFamily="18" charset="-127"/>
              </a:rPr>
              <a:t>. Trang phục có vai trò như sau</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A.</a:t>
            </a:r>
            <a:r>
              <a:rPr lang="da-DK" sz="2400" b="1">
                <a:effectLst/>
                <a:latin typeface="+mj-lt"/>
                <a:ea typeface="Batang" panose="02030600000101010101" pitchFamily="18" charset="-127"/>
              </a:rPr>
              <a:t>  </a:t>
            </a:r>
            <a:r>
              <a:rPr lang="da-DK" sz="2400">
                <a:effectLst/>
                <a:latin typeface="+mj-lt"/>
                <a:ea typeface="Batang" panose="02030600000101010101" pitchFamily="18" charset="-127"/>
              </a:rPr>
              <a:t>bảo vệ cơ thể  con người khỏi một số tác động của thời tiết; góp phần tôn thêm vẻ đẹp của người mặc.</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B.</a:t>
            </a:r>
            <a:r>
              <a:rPr lang="da-DK" sz="2400" b="1">
                <a:effectLst/>
                <a:latin typeface="+mj-lt"/>
                <a:ea typeface="Batang" panose="02030600000101010101" pitchFamily="18" charset="-127"/>
              </a:rPr>
              <a:t>  </a:t>
            </a:r>
            <a:r>
              <a:rPr lang="da-DK" sz="2400">
                <a:effectLst/>
                <a:latin typeface="+mj-lt"/>
                <a:ea typeface="Batang" panose="02030600000101010101" pitchFamily="18" charset="-127"/>
              </a:rPr>
              <a:t>bảo vệ cơ thể  con người khỏi một số tác động của môi trường; góp phần tôn thêm vẻ đẹp của người mặc</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C.</a:t>
            </a:r>
            <a:r>
              <a:rPr lang="da-DK" sz="2400" b="1">
                <a:effectLst/>
                <a:latin typeface="+mj-lt"/>
                <a:ea typeface="Batang" panose="02030600000101010101" pitchFamily="18" charset="-127"/>
              </a:rPr>
              <a:t> </a:t>
            </a:r>
            <a:r>
              <a:rPr lang="da-DK" sz="2400">
                <a:effectLst/>
                <a:latin typeface="+mj-lt"/>
                <a:ea typeface="Batang" panose="02030600000101010101" pitchFamily="18" charset="-127"/>
              </a:rPr>
              <a:t>bảo vệ cơ thể  con người khỏi một số tác động của thời tiết và môi trường; không  tôn thêm vẻ đẹp của người mặc</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D.</a:t>
            </a:r>
            <a:r>
              <a:rPr lang="da-DK" sz="2400" b="1">
                <a:effectLst/>
                <a:latin typeface="+mj-lt"/>
                <a:ea typeface="Batang" panose="02030600000101010101" pitchFamily="18" charset="-127"/>
              </a:rPr>
              <a:t> </a:t>
            </a:r>
            <a:r>
              <a:rPr lang="da-DK" sz="2400">
                <a:effectLst/>
                <a:latin typeface="+mj-lt"/>
                <a:ea typeface="Batang" panose="02030600000101010101" pitchFamily="18" charset="-127"/>
              </a:rPr>
              <a:t>bảo vệ cơ thể  con người khỏi một số tác động của thời tiết và môi trường; góp phần tôn thêm vẻ đẹp của người mặc.</a:t>
            </a:r>
            <a:endParaRPr lang="en-US" sz="2400">
              <a:effectLst/>
              <a:latin typeface="+mj-lt"/>
              <a:ea typeface="Batang" panose="02030600000101010101" pitchFamily="18" charset="-127"/>
            </a:endParaRPr>
          </a:p>
        </p:txBody>
      </p:sp>
      <p:sp>
        <p:nvSpPr>
          <p:cNvPr id="9" name="Hình Bầu dục 8">
            <a:extLst>
              <a:ext uri="{FF2B5EF4-FFF2-40B4-BE49-F238E27FC236}">
                <a16:creationId xmlns:a16="http://schemas.microsoft.com/office/drawing/2014/main" id="{E711C954-1572-4EE1-BF62-187E96267C55}"/>
              </a:ext>
            </a:extLst>
          </p:cNvPr>
          <p:cNvSpPr/>
          <p:nvPr/>
        </p:nvSpPr>
        <p:spPr>
          <a:xfrm>
            <a:off x="409575" y="445964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892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ộp Văn bản 7">
            <a:extLst>
              <a:ext uri="{FF2B5EF4-FFF2-40B4-BE49-F238E27FC236}">
                <a16:creationId xmlns:a16="http://schemas.microsoft.com/office/drawing/2014/main" id="{ECE1372D-62E4-469A-9141-0ECD7002611F}"/>
              </a:ext>
            </a:extLst>
          </p:cNvPr>
          <p:cNvSpPr txBox="1"/>
          <p:nvPr/>
        </p:nvSpPr>
        <p:spPr>
          <a:xfrm>
            <a:off x="309487" y="227240"/>
            <a:ext cx="8736037" cy="5009833"/>
          </a:xfrm>
          <a:prstGeom prst="rect">
            <a:avLst/>
          </a:prstGeom>
          <a:noFill/>
        </p:spPr>
        <p:txBody>
          <a:bodyPr wrap="square">
            <a:spAutoFit/>
          </a:bodyPr>
          <a:lstStyle/>
          <a:p>
            <a:pPr algn="just">
              <a:lnSpc>
                <a:spcPct val="150000"/>
              </a:lnSpc>
            </a:pPr>
            <a:r>
              <a:rPr lang="da-DK" sz="2400" b="1">
                <a:effectLst/>
                <a:latin typeface="+mj-lt"/>
                <a:ea typeface="Batang" panose="02030600000101010101" pitchFamily="18" charset="-127"/>
              </a:rPr>
              <a:t>Câu 2. </a:t>
            </a:r>
            <a:r>
              <a:rPr lang="da-DK" sz="2400">
                <a:effectLst/>
                <a:latin typeface="+mj-lt"/>
                <a:ea typeface="Batang" panose="02030600000101010101" pitchFamily="18" charset="-127"/>
              </a:rPr>
              <a:t>Phân loại trang phục theo lứa tuổi bao gồm</a:t>
            </a:r>
            <a:endParaRPr lang="en-US" sz="2400">
              <a:effectLst/>
              <a:latin typeface="+mj-lt"/>
              <a:ea typeface="Batang" panose="02030600000101010101" pitchFamily="18" charset="-127"/>
            </a:endParaRPr>
          </a:p>
          <a:p>
            <a:pPr algn="just">
              <a:lnSpc>
                <a:spcPct val="150000"/>
              </a:lnSpc>
              <a:tabLst>
                <a:tab pos="1719580" algn="l"/>
                <a:tab pos="3262630" algn="l"/>
                <a:tab pos="4805045" algn="l"/>
              </a:tabLst>
            </a:pPr>
            <a:r>
              <a:rPr lang="da-DK" sz="2400" b="1">
                <a:effectLst/>
                <a:latin typeface="+mj-lt"/>
                <a:ea typeface="Batang" panose="02030600000101010101" pitchFamily="18" charset="-127"/>
              </a:rPr>
              <a:t>    </a:t>
            </a:r>
            <a:r>
              <a:rPr lang="da-DK" sz="2400">
                <a:effectLst/>
                <a:latin typeface="+mj-lt"/>
                <a:ea typeface="Batang" panose="02030600000101010101" pitchFamily="18" charset="-127"/>
              </a:rPr>
              <a:t>A. Trang phục trẻ em, trang phục thanh niên, trang phục trung niên; trang phục người cao tuổi.</a:t>
            </a:r>
            <a:endParaRPr lang="en-US" sz="2400">
              <a:effectLst/>
              <a:latin typeface="+mj-lt"/>
              <a:ea typeface="Batang" panose="02030600000101010101" pitchFamily="18" charset="-127"/>
            </a:endParaRPr>
          </a:p>
          <a:p>
            <a:pPr algn="just">
              <a:lnSpc>
                <a:spcPct val="150000"/>
              </a:lnSpc>
              <a:tabLst>
                <a:tab pos="1719580" algn="l"/>
                <a:tab pos="3262630" algn="l"/>
                <a:tab pos="4805045" algn="l"/>
              </a:tabLst>
            </a:pPr>
            <a:r>
              <a:rPr lang="da-DK" sz="2400">
                <a:effectLst/>
                <a:latin typeface="+mj-lt"/>
                <a:ea typeface="Batang" panose="02030600000101010101" pitchFamily="18" charset="-127"/>
              </a:rPr>
              <a:t>    B. Trang phục trẻ em, trang phục thanh niên, trang phục trung niên; trang phục mặc thường ngày.</a:t>
            </a:r>
            <a:endParaRPr lang="en-US" sz="2400">
              <a:effectLst/>
              <a:latin typeface="+mj-lt"/>
              <a:ea typeface="Batang" panose="02030600000101010101" pitchFamily="18" charset="-127"/>
            </a:endParaRPr>
          </a:p>
          <a:p>
            <a:pPr algn="just">
              <a:lnSpc>
                <a:spcPct val="150000"/>
              </a:lnSpc>
              <a:tabLst>
                <a:tab pos="1719580" algn="l"/>
                <a:tab pos="3262630" algn="l"/>
                <a:tab pos="4805045" algn="l"/>
              </a:tabLst>
            </a:pPr>
            <a:r>
              <a:rPr lang="da-DK" sz="2400">
                <a:effectLst/>
                <a:latin typeface="+mj-lt"/>
                <a:ea typeface="Batang" panose="02030600000101010101" pitchFamily="18" charset="-127"/>
              </a:rPr>
              <a:t>    C. Trang phục trẻ em, trang phục thanh niên, trang phục mùa lạnh; trang phục người cao tuổi.</a:t>
            </a:r>
            <a:endParaRPr lang="en-US" sz="2400">
              <a:effectLst/>
              <a:latin typeface="+mj-lt"/>
              <a:ea typeface="Batang" panose="02030600000101010101" pitchFamily="18" charset="-127"/>
            </a:endParaRPr>
          </a:p>
          <a:p>
            <a:pPr algn="just">
              <a:lnSpc>
                <a:spcPct val="150000"/>
              </a:lnSpc>
              <a:tabLst>
                <a:tab pos="1719580" algn="l"/>
                <a:tab pos="3262630" algn="l"/>
                <a:tab pos="4805045" algn="l"/>
              </a:tabLst>
            </a:pPr>
            <a:r>
              <a:rPr lang="da-DK" sz="2400">
                <a:effectLst/>
                <a:latin typeface="+mj-lt"/>
                <a:ea typeface="Batang" panose="02030600000101010101" pitchFamily="18" charset="-127"/>
              </a:rPr>
              <a:t>    D. Trang phục trẻ em, trang phục nam, trang phục trung niên; trang phục người cao tuổi.</a:t>
            </a:r>
            <a:endParaRPr lang="en-US" sz="2400">
              <a:effectLst/>
              <a:latin typeface="+mj-lt"/>
              <a:ea typeface="Batang" panose="02030600000101010101" pitchFamily="18" charset="-127"/>
            </a:endParaRPr>
          </a:p>
        </p:txBody>
      </p:sp>
      <p:sp>
        <p:nvSpPr>
          <p:cNvPr id="3" name="Hình Bầu dục 2">
            <a:extLst>
              <a:ext uri="{FF2B5EF4-FFF2-40B4-BE49-F238E27FC236}">
                <a16:creationId xmlns:a16="http://schemas.microsoft.com/office/drawing/2014/main" id="{C598C069-A3CF-4046-90A8-ADCA27EE094A}"/>
              </a:ext>
            </a:extLst>
          </p:cNvPr>
          <p:cNvSpPr/>
          <p:nvPr/>
        </p:nvSpPr>
        <p:spPr>
          <a:xfrm>
            <a:off x="619125" y="8972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393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ộp Văn bản 7">
            <a:extLst>
              <a:ext uri="{FF2B5EF4-FFF2-40B4-BE49-F238E27FC236}">
                <a16:creationId xmlns:a16="http://schemas.microsoft.com/office/drawing/2014/main" id="{ECE1372D-62E4-469A-9141-0ECD7002611F}"/>
              </a:ext>
            </a:extLst>
          </p:cNvPr>
          <p:cNvSpPr txBox="1"/>
          <p:nvPr/>
        </p:nvSpPr>
        <p:spPr>
          <a:xfrm>
            <a:off x="309487" y="227240"/>
            <a:ext cx="8736037" cy="3347840"/>
          </a:xfrm>
          <a:prstGeom prst="rect">
            <a:avLst/>
          </a:prstGeom>
          <a:noFill/>
        </p:spPr>
        <p:txBody>
          <a:bodyPr wrap="square">
            <a:spAutoFit/>
          </a:bodyPr>
          <a:lstStyle/>
          <a:p>
            <a:pPr algn="just">
              <a:lnSpc>
                <a:spcPct val="150000"/>
              </a:lnSpc>
            </a:pPr>
            <a:r>
              <a:rPr lang="da-DK" sz="2400" b="1">
                <a:effectLst/>
                <a:latin typeface="+mj-lt"/>
                <a:ea typeface="Batang" panose="02030600000101010101" pitchFamily="18" charset="-127"/>
              </a:rPr>
              <a:t>Câu 3</a:t>
            </a:r>
            <a:r>
              <a:rPr lang="da-DK" sz="2400">
                <a:effectLst/>
                <a:latin typeface="+mj-lt"/>
                <a:ea typeface="Batang" panose="02030600000101010101" pitchFamily="18" charset="-127"/>
              </a:rPr>
              <a:t>. Các bước chính bảo quản trang phục cần tuân theo quy trình sau</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A. Làm khô, làm sạch, làm phẳng, cất giữ</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B. Cất giữ, làm sạch, làm khô, làm phẳng</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C. Làm sạch, làm khô, làm phẳng, cất giữ.		  </a:t>
            </a:r>
            <a:endParaRPr lang="en-US" sz="2400">
              <a:effectLst/>
              <a:latin typeface="+mj-lt"/>
              <a:ea typeface="Batang" panose="02030600000101010101" pitchFamily="18" charset="-127"/>
            </a:endParaRPr>
          </a:p>
          <a:p>
            <a:pPr indent="179705" algn="just">
              <a:lnSpc>
                <a:spcPct val="150000"/>
              </a:lnSpc>
            </a:pPr>
            <a:r>
              <a:rPr lang="da-DK" sz="2400">
                <a:effectLst/>
                <a:latin typeface="+mj-lt"/>
                <a:ea typeface="Batang" panose="02030600000101010101" pitchFamily="18" charset="-127"/>
              </a:rPr>
              <a:t>D. Làm phẳng, làm sạch, làm khô, cất giữ.</a:t>
            </a:r>
            <a:endParaRPr lang="en-US" sz="2400">
              <a:effectLst/>
              <a:latin typeface="+mj-lt"/>
              <a:ea typeface="Batang" panose="02030600000101010101" pitchFamily="18" charset="-127"/>
            </a:endParaRPr>
          </a:p>
        </p:txBody>
      </p:sp>
      <p:sp>
        <p:nvSpPr>
          <p:cNvPr id="3" name="Hình Bầu dục 2">
            <a:extLst>
              <a:ext uri="{FF2B5EF4-FFF2-40B4-BE49-F238E27FC236}">
                <a16:creationId xmlns:a16="http://schemas.microsoft.com/office/drawing/2014/main" id="{9BEFE2BB-5F35-40AA-B201-7CE6857ED76F}"/>
              </a:ext>
            </a:extLst>
          </p:cNvPr>
          <p:cNvSpPr/>
          <p:nvPr/>
        </p:nvSpPr>
        <p:spPr>
          <a:xfrm>
            <a:off x="504825" y="2535594"/>
            <a:ext cx="390525" cy="3905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230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Chủ đề Offic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1 Tùy chỉnh">
      <a:majorFont>
        <a:latin typeface="Arial"/>
        <a:ea typeface=""/>
        <a:cs typeface=""/>
      </a:majorFont>
      <a:minorFont>
        <a:latin typeface="Arial"/>
        <a:ea typeface=""/>
        <a:cs typeface=""/>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TotalTime>
  <Words>2551</Words>
  <PresentationFormat>Trình chiếu Trên màn hình (4:3)</PresentationFormat>
  <Paragraphs>188</Paragraphs>
  <Slides>25</Slides>
  <Notes>0</Notes>
  <HiddenSlides>0</HiddenSlides>
  <MMClips>0</MMClips>
  <ScaleCrop>false</ScaleCrop>
  <HeadingPairs>
    <vt:vector size="6" baseType="variant">
      <vt:variant>
        <vt:lpstr>Phông được Dùng</vt:lpstr>
      </vt:variant>
      <vt:variant>
        <vt:i4>1</vt:i4>
      </vt:variant>
      <vt:variant>
        <vt:lpstr>Chủ đề</vt:lpstr>
      </vt:variant>
      <vt:variant>
        <vt:i4>1</vt:i4>
      </vt:variant>
      <vt:variant>
        <vt:lpstr>Tiêu đề Bản chiếu</vt:lpstr>
      </vt:variant>
      <vt:variant>
        <vt:i4>25</vt:i4>
      </vt:variant>
    </vt:vector>
  </HeadingPairs>
  <TitlesOfParts>
    <vt:vector size="27" baseType="lpstr">
      <vt:lpstr>Arial</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2023-03-12T15:26:31Z</dcterms:created>
  <dcterms:modified xsi:type="dcterms:W3CDTF">2023-03-17T07:51:11Z</dcterms:modified>
</cp:coreProperties>
</file>