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524" r:id="rId2"/>
    <p:sldId id="525" r:id="rId3"/>
    <p:sldId id="473" r:id="rId4"/>
    <p:sldId id="474" r:id="rId5"/>
    <p:sldId id="462" r:id="rId6"/>
    <p:sldId id="435" r:id="rId7"/>
    <p:sldId id="257" r:id="rId8"/>
    <p:sldId id="527" r:id="rId9"/>
    <p:sldId id="528" r:id="rId10"/>
    <p:sldId id="529" r:id="rId11"/>
    <p:sldId id="530" r:id="rId12"/>
    <p:sldId id="459" r:id="rId13"/>
    <p:sldId id="463" r:id="rId14"/>
    <p:sldId id="272" r:id="rId15"/>
    <p:sldId id="467" r:id="rId16"/>
    <p:sldId id="556" r:id="rId17"/>
    <p:sldId id="260" r:id="rId18"/>
    <p:sldId id="560" r:id="rId19"/>
    <p:sldId id="561" r:id="rId20"/>
    <p:sldId id="558" r:id="rId21"/>
    <p:sldId id="554" r:id="rId22"/>
    <p:sldId id="555" r:id="rId23"/>
    <p:sldId id="557" r:id="rId24"/>
    <p:sldId id="562" r:id="rId25"/>
    <p:sldId id="564" r:id="rId26"/>
    <p:sldId id="565" r:id="rId27"/>
    <p:sldId id="566" r:id="rId28"/>
    <p:sldId id="455" r:id="rId29"/>
    <p:sldId id="300" r:id="rId30"/>
    <p:sldId id="291" r:id="rId31"/>
    <p:sldId id="292" r:id="rId32"/>
    <p:sldId id="293"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CC"/>
    <a:srgbClr val="FF33CC"/>
    <a:srgbClr val="33CC33"/>
    <a:srgbClr val="CC99FF"/>
    <a:srgbClr val="CC66FF"/>
    <a:srgbClr val="2C441C"/>
    <a:srgbClr val="104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81" autoAdjust="0"/>
    <p:restoredTop sz="94660"/>
  </p:normalViewPr>
  <p:slideViewPr>
    <p:cSldViewPr snapToGrid="0">
      <p:cViewPr varScale="1">
        <p:scale>
          <a:sx n="116" d="100"/>
          <a:sy n="116" d="100"/>
        </p:scale>
        <p:origin x="546" y="138"/>
      </p:cViewPr>
      <p:guideLst>
        <p:guide orient="horz" pos="2184"/>
        <p:guide pos="38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68080-168A-4258-A4E0-B0BB25CAB37B}"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520F-75D9-4E54-88BF-F4055FD62A4B}" type="slidenum">
              <a:rPr lang="en-US" smtClean="0"/>
              <a:t>‹#›</a:t>
            </a:fld>
            <a:endParaRPr lang="en-US"/>
          </a:p>
        </p:txBody>
      </p:sp>
    </p:spTree>
    <p:extLst>
      <p:ext uri="{BB962C8B-B14F-4D97-AF65-F5344CB8AC3E}">
        <p14:creationId xmlns:p14="http://schemas.microsoft.com/office/powerpoint/2010/main" val="168862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9ED433-5696-4134-A11E-F75CCCABD24C}" type="datetimeFigureOut">
              <a:rPr lang="en-BZ" smtClean="0"/>
              <a:t>20/08/2023</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ED433-5696-4134-A11E-F75CCCABD24C}" type="datetimeFigureOut">
              <a:rPr lang="en-BZ" smtClean="0"/>
              <a:t>20/08/2023</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ED433-5696-4134-A11E-F75CCCABD24C}" type="datetimeFigureOut">
              <a:rPr lang="en-BZ" smtClean="0"/>
              <a:t>20/08/2023</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ED433-5696-4134-A11E-F75CCCABD24C}" type="datetimeFigureOut">
              <a:rPr lang="en-BZ" smtClean="0"/>
              <a:t>20/08/2023</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ED433-5696-4134-A11E-F75CCCABD24C}" type="datetimeFigureOut">
              <a:rPr lang="en-BZ" smtClean="0"/>
              <a:t>20/08/2023</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ED433-5696-4134-A11E-F75CCCABD24C}" type="datetimeFigureOut">
              <a:rPr lang="en-BZ" smtClean="0"/>
              <a:t>20/08/2023</a:t>
            </a:fld>
            <a:endParaRPr lang="en-BZ"/>
          </a:p>
        </p:txBody>
      </p:sp>
      <p:sp>
        <p:nvSpPr>
          <p:cNvPr id="5" name="Footer Placeholder 4"/>
          <p:cNvSpPr>
            <a:spLocks noGrp="1"/>
          </p:cNvSpPr>
          <p:nvPr>
            <p:ph type="ftr" sz="quarter" idx="11"/>
          </p:nvPr>
        </p:nvSpPr>
        <p:spPr/>
        <p:txBody>
          <a:bodyPr/>
          <a:lstStyle/>
          <a:p>
            <a:endParaRPr lang="en-BZ"/>
          </a:p>
        </p:txBody>
      </p:sp>
      <p:sp>
        <p:nvSpPr>
          <p:cNvPr id="6" name="Slide Number Placeholder 5"/>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ED433-5696-4134-A11E-F75CCCABD24C}" type="datetimeFigureOut">
              <a:rPr lang="en-BZ" smtClean="0"/>
              <a:t>20/08/2023</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ED433-5696-4134-A11E-F75CCCABD24C}" type="datetimeFigureOut">
              <a:rPr lang="en-BZ" smtClean="0"/>
              <a:t>20/08/2023</a:t>
            </a:fld>
            <a:endParaRPr lang="en-BZ"/>
          </a:p>
        </p:txBody>
      </p:sp>
      <p:sp>
        <p:nvSpPr>
          <p:cNvPr id="8" name="Footer Placeholder 7"/>
          <p:cNvSpPr>
            <a:spLocks noGrp="1"/>
          </p:cNvSpPr>
          <p:nvPr>
            <p:ph type="ftr" sz="quarter" idx="11"/>
          </p:nvPr>
        </p:nvSpPr>
        <p:spPr/>
        <p:txBody>
          <a:bodyPr/>
          <a:lstStyle/>
          <a:p>
            <a:endParaRPr lang="en-BZ"/>
          </a:p>
        </p:txBody>
      </p:sp>
      <p:sp>
        <p:nvSpPr>
          <p:cNvPr id="9" name="Slide Number Placeholder 8"/>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ED433-5696-4134-A11E-F75CCCABD24C}" type="datetimeFigureOut">
              <a:rPr lang="en-BZ" smtClean="0"/>
              <a:t>20/08/2023</a:t>
            </a:fld>
            <a:endParaRPr lang="en-BZ"/>
          </a:p>
        </p:txBody>
      </p:sp>
      <p:sp>
        <p:nvSpPr>
          <p:cNvPr id="4" name="Footer Placeholder 3"/>
          <p:cNvSpPr>
            <a:spLocks noGrp="1"/>
          </p:cNvSpPr>
          <p:nvPr>
            <p:ph type="ftr" sz="quarter" idx="11"/>
          </p:nvPr>
        </p:nvSpPr>
        <p:spPr/>
        <p:txBody>
          <a:bodyPr/>
          <a:lstStyle/>
          <a:p>
            <a:endParaRPr lang="en-BZ"/>
          </a:p>
        </p:txBody>
      </p:sp>
      <p:sp>
        <p:nvSpPr>
          <p:cNvPr id="5" name="Slide Number Placeholder 4"/>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ED433-5696-4134-A11E-F75CCCABD24C}" type="datetimeFigureOut">
              <a:rPr lang="en-BZ" smtClean="0"/>
              <a:t>20/08/2023</a:t>
            </a:fld>
            <a:endParaRPr lang="en-BZ"/>
          </a:p>
        </p:txBody>
      </p:sp>
      <p:sp>
        <p:nvSpPr>
          <p:cNvPr id="3" name="Footer Placeholder 2"/>
          <p:cNvSpPr>
            <a:spLocks noGrp="1"/>
          </p:cNvSpPr>
          <p:nvPr>
            <p:ph type="ftr" sz="quarter" idx="11"/>
          </p:nvPr>
        </p:nvSpPr>
        <p:spPr/>
        <p:txBody>
          <a:bodyPr/>
          <a:lstStyle/>
          <a:p>
            <a:endParaRPr lang="en-BZ"/>
          </a:p>
        </p:txBody>
      </p:sp>
      <p:sp>
        <p:nvSpPr>
          <p:cNvPr id="4" name="Slide Number Placeholder 3"/>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ED433-5696-4134-A11E-F75CCCABD24C}" type="datetimeFigureOut">
              <a:rPr lang="en-BZ" smtClean="0"/>
              <a:t>20/08/2023</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ED433-5696-4134-A11E-F75CCCABD24C}" type="datetimeFigureOut">
              <a:rPr lang="en-BZ" smtClean="0"/>
              <a:t>20/08/2023</a:t>
            </a:fld>
            <a:endParaRPr lang="en-BZ"/>
          </a:p>
        </p:txBody>
      </p:sp>
      <p:sp>
        <p:nvSpPr>
          <p:cNvPr id="6" name="Footer Placeholder 5"/>
          <p:cNvSpPr>
            <a:spLocks noGrp="1"/>
          </p:cNvSpPr>
          <p:nvPr>
            <p:ph type="ftr" sz="quarter" idx="11"/>
          </p:nvPr>
        </p:nvSpPr>
        <p:spPr/>
        <p:txBody>
          <a:bodyPr/>
          <a:lstStyle/>
          <a:p>
            <a:endParaRPr lang="en-BZ"/>
          </a:p>
        </p:txBody>
      </p:sp>
      <p:sp>
        <p:nvSpPr>
          <p:cNvPr id="7" name="Slide Number Placeholder 6"/>
          <p:cNvSpPr>
            <a:spLocks noGrp="1"/>
          </p:cNvSpPr>
          <p:nvPr>
            <p:ph type="sldNum" sz="quarter" idx="12"/>
          </p:nvPr>
        </p:nvSpPr>
        <p:spPr/>
        <p:txBody>
          <a:bodyPr/>
          <a:lstStyle/>
          <a:p>
            <a:fld id="{12524307-619A-4E14-B196-FA329BF1F004}" type="slidenum">
              <a:rPr lang="en-BZ" smtClean="0"/>
              <a:t>‹#›</a:t>
            </a:fld>
            <a:endParaRPr lang="en-B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20/08/2023</a:t>
            </a:fld>
            <a:endParaRPr lang="en-B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4.mp4"/><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32.GIF"/><Relationship Id="rId5" Type="http://schemas.openxmlformats.org/officeDocument/2006/relationships/audio" Target="../media/media5.wav"/><Relationship Id="rId10" Type="http://schemas.openxmlformats.org/officeDocument/2006/relationships/image" Target="../media/image31.png"/><Relationship Id="rId4" Type="http://schemas.microsoft.com/office/2007/relationships/media" Target="../media/media5.wav"/><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4.mp4"/><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32.GIF"/><Relationship Id="rId5" Type="http://schemas.openxmlformats.org/officeDocument/2006/relationships/audio" Target="../media/media5.wav"/><Relationship Id="rId10" Type="http://schemas.openxmlformats.org/officeDocument/2006/relationships/image" Target="../media/image31.png"/><Relationship Id="rId4" Type="http://schemas.microsoft.com/office/2007/relationships/media" Target="../media/media5.wav"/><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4.mp4"/><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32.GIF"/><Relationship Id="rId5" Type="http://schemas.openxmlformats.org/officeDocument/2006/relationships/audio" Target="../media/media5.wav"/><Relationship Id="rId10" Type="http://schemas.openxmlformats.org/officeDocument/2006/relationships/image" Target="../media/image31.png"/><Relationship Id="rId4" Type="http://schemas.microsoft.com/office/2007/relationships/media" Target="../media/media5.wav"/><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4.mp4"/><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32.GIF"/><Relationship Id="rId5" Type="http://schemas.openxmlformats.org/officeDocument/2006/relationships/audio" Target="../media/media5.wav"/><Relationship Id="rId10" Type="http://schemas.openxmlformats.org/officeDocument/2006/relationships/image" Target="../media/image31.png"/><Relationship Id="rId4" Type="http://schemas.microsoft.com/office/2007/relationships/media" Target="../media/media5.wav"/><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17805"/>
            <a:ext cx="10762615" cy="2387600"/>
          </a:xfrm>
        </p:spPr>
        <p:txBody>
          <a:bodyPr>
            <a:normAutofit fontScale="90000"/>
          </a:bodyPr>
          <a:lstStyle/>
          <a:p>
            <a:r>
              <a:rPr lang="vi-VN" altLang="en-US" sz="3600">
                <a:latin typeface="Times New Roman" panose="02020603050405020304" pitchFamily="18" charset="0"/>
                <a:cs typeface="Times New Roman" panose="02020603050405020304" pitchFamily="18" charset="0"/>
              </a:rPr>
              <a:t>KIỂM TRA BÀI CŨ </a:t>
            </a:r>
            <a:br>
              <a:rPr lang="vi-VN" altLang="en-US" sz="3600">
                <a:latin typeface="Times New Roman" panose="02020603050405020304" pitchFamily="18" charset="0"/>
                <a:cs typeface="Times New Roman" panose="02020603050405020304" pitchFamily="18" charset="0"/>
              </a:rPr>
            </a:br>
            <a:r>
              <a:rPr lang="vi-VN" altLang="en-US" sz="3600">
                <a:latin typeface="Times New Roman" panose="02020603050405020304" pitchFamily="18" charset="0"/>
                <a:cs typeface="Times New Roman" panose="02020603050405020304" pitchFamily="18" charset="0"/>
              </a:rPr>
              <a:t>Câu 1: </a:t>
            </a:r>
            <a:r>
              <a:rPr lang="en-US" sz="3600">
                <a:latin typeface="Times New Roman" panose="02020603050405020304" pitchFamily="18" charset="0"/>
                <a:cs typeface="Times New Roman" panose="02020603050405020304" pitchFamily="18" charset="0"/>
              </a:rPr>
              <a:t> Kể tên các tiết bị bảo vệ mạng điện trong gia đình?</a:t>
            </a:r>
            <a:br>
              <a:rPr lang="en-US" sz="3600">
                <a:latin typeface="Times New Roman" panose="02020603050405020304" pitchFamily="18" charset="0"/>
                <a:cs typeface="Times New Roman" panose="02020603050405020304" pitchFamily="18" charset="0"/>
              </a:rPr>
            </a:br>
            <a:r>
              <a:rPr lang="vi-VN" altLang="en-US" sz="3600">
                <a:latin typeface="Times New Roman" panose="02020603050405020304" pitchFamily="18" charset="0"/>
                <a:cs typeface="Times New Roman" panose="02020603050405020304" pitchFamily="18" charset="0"/>
              </a:rPr>
              <a:t>Câu 2: </a:t>
            </a:r>
            <a:r>
              <a:rPr lang="en-US" sz="3600">
                <a:latin typeface="Times New Roman" panose="02020603050405020304" pitchFamily="18" charset="0"/>
                <a:cs typeface="Times New Roman" panose="02020603050405020304" pitchFamily="18" charset="0"/>
              </a:rPr>
              <a:t>Giữa cầu chì và cầu dao tự động thiết bị nào được sử dụng nhiều trong thực tế hiện nay, vì sao?</a:t>
            </a:r>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ay_say_toc"/>
          <p:cNvPicPr>
            <a:picLocks noChangeAspect="1"/>
          </p:cNvPicPr>
          <p:nvPr/>
        </p:nvPicPr>
        <p:blipFill>
          <a:blip r:embed="rId2"/>
          <a:stretch>
            <a:fillRect/>
          </a:stretch>
        </p:blipFill>
        <p:spPr>
          <a:xfrm>
            <a:off x="1524000" y="0"/>
            <a:ext cx="3810000" cy="4953000"/>
          </a:xfrm>
          <a:prstGeom prst="rect">
            <a:avLst/>
          </a:prstGeom>
          <a:noFill/>
          <a:ln w="9525">
            <a:noFill/>
          </a:ln>
        </p:spPr>
      </p:pic>
      <p:pic>
        <p:nvPicPr>
          <p:cNvPr id="19459" name="Picture 3" descr="Dung_cu_dot_nong_bang_dien"/>
          <p:cNvPicPr>
            <a:picLocks noChangeAspect="1"/>
          </p:cNvPicPr>
          <p:nvPr/>
        </p:nvPicPr>
        <p:blipFill>
          <a:blip r:embed="rId3"/>
          <a:stretch>
            <a:fillRect/>
          </a:stretch>
        </p:blipFill>
        <p:spPr>
          <a:xfrm>
            <a:off x="4038600" y="3124200"/>
            <a:ext cx="3581400" cy="3733800"/>
          </a:xfrm>
          <a:prstGeom prst="rect">
            <a:avLst/>
          </a:prstGeom>
          <a:noFill/>
          <a:ln w="9525">
            <a:noFill/>
          </a:ln>
        </p:spPr>
      </p:pic>
      <p:pic>
        <p:nvPicPr>
          <p:cNvPr id="19460" name="Picture 4" descr="mo han"/>
          <p:cNvPicPr>
            <a:picLocks noChangeAspect="1"/>
          </p:cNvPicPr>
          <p:nvPr/>
        </p:nvPicPr>
        <p:blipFill>
          <a:blip r:embed="rId4"/>
          <a:stretch>
            <a:fillRect/>
          </a:stretch>
        </p:blipFill>
        <p:spPr>
          <a:xfrm>
            <a:off x="7315200" y="0"/>
            <a:ext cx="3352800" cy="3352800"/>
          </a:xfrm>
          <a:prstGeom prst="rect">
            <a:avLst/>
          </a:prstGeom>
          <a:noFill/>
          <a:ln w="9525">
            <a:noFill/>
          </a:ln>
        </p:spPr>
      </p:pic>
      <p:sp>
        <p:nvSpPr>
          <p:cNvPr id="19461" name="Text Box 5"/>
          <p:cNvSpPr txBox="1"/>
          <p:nvPr/>
        </p:nvSpPr>
        <p:spPr>
          <a:xfrm>
            <a:off x="7848600" y="3352800"/>
            <a:ext cx="2819400" cy="583565"/>
          </a:xfrm>
          <a:prstGeom prst="rect">
            <a:avLst/>
          </a:prstGeom>
          <a:noFill/>
          <a:ln w="9525">
            <a:noFill/>
          </a:ln>
        </p:spPr>
        <p:txBody>
          <a:bodyPr anchor="t" anchorCtr="0">
            <a:spAutoFit/>
          </a:bodyPr>
          <a:lstStyle/>
          <a:p>
            <a:pPr eaLnBrk="0" hangingPunct="0">
              <a:spcBef>
                <a:spcPct val="50000"/>
              </a:spcBef>
              <a:buChar char="•"/>
            </a:pPr>
            <a:r>
              <a:rPr lang="en-US" sz="3200" b="1" dirty="0">
                <a:latin typeface="Times New Roman" panose="02020603050405020304" pitchFamily="18" charset="0"/>
              </a:rPr>
              <a:t> </a:t>
            </a:r>
            <a:r>
              <a:rPr lang="en-US" sz="3200" b="1" dirty="0">
                <a:solidFill>
                  <a:srgbClr val="6600CC"/>
                </a:solidFill>
                <a:latin typeface="Times New Roman" panose="02020603050405020304" pitchFamily="18" charset="0"/>
              </a:rPr>
              <a:t>Mỏ hàn điện.</a:t>
            </a:r>
          </a:p>
        </p:txBody>
      </p:sp>
      <p:sp>
        <p:nvSpPr>
          <p:cNvPr id="19462" name="Text Box 6"/>
          <p:cNvSpPr txBox="1"/>
          <p:nvPr/>
        </p:nvSpPr>
        <p:spPr>
          <a:xfrm>
            <a:off x="1752600" y="228600"/>
            <a:ext cx="2819400" cy="583565"/>
          </a:xfrm>
          <a:prstGeom prst="rect">
            <a:avLst/>
          </a:prstGeom>
          <a:noFill/>
          <a:ln w="9525">
            <a:noFill/>
          </a:ln>
        </p:spPr>
        <p:txBody>
          <a:bodyPr anchor="t" anchorCtr="0">
            <a:spAutoFit/>
          </a:bodyPr>
          <a:lstStyle/>
          <a:p>
            <a:pPr eaLnBrk="0" hangingPunct="0">
              <a:spcBef>
                <a:spcPct val="50000"/>
              </a:spcBef>
            </a:pPr>
            <a:r>
              <a:rPr lang="en-US" sz="3200" b="1" dirty="0">
                <a:solidFill>
                  <a:srgbClr val="0000FF"/>
                </a:solidFill>
                <a:latin typeface="Times New Roman" panose="02020603050405020304" pitchFamily="18" charset="0"/>
              </a:rPr>
              <a:t>Máy sấy tóc.</a:t>
            </a:r>
          </a:p>
        </p:txBody>
      </p:sp>
      <p:sp>
        <p:nvSpPr>
          <p:cNvPr id="19463" name="Text Box 7"/>
          <p:cNvSpPr txBox="1"/>
          <p:nvPr/>
        </p:nvSpPr>
        <p:spPr>
          <a:xfrm>
            <a:off x="4648200" y="6248400"/>
            <a:ext cx="2743200" cy="583565"/>
          </a:xfrm>
          <a:prstGeom prst="rect">
            <a:avLst/>
          </a:prstGeom>
          <a:noFill/>
          <a:ln w="9525">
            <a:noFill/>
          </a:ln>
        </p:spPr>
        <p:txBody>
          <a:bodyPr anchor="t" anchorCtr="0">
            <a:spAutoFit/>
          </a:bodyPr>
          <a:lstStyle/>
          <a:p>
            <a:pPr eaLnBrk="0" hangingPunct="0">
              <a:spcBef>
                <a:spcPct val="50000"/>
              </a:spcBef>
            </a:pPr>
            <a:r>
              <a:rPr lang="en-US" sz="3200" b="1" dirty="0">
                <a:latin typeface="Times New Roman" panose="02020603050405020304" pitchFamily="18" charset="0"/>
              </a:rPr>
              <a:t>Bàn l</a:t>
            </a:r>
            <a:r>
              <a:rPr lang="en-US" sz="3200" b="1" dirty="0">
                <a:latin typeface="Arial" panose="020B0604020202020204" pitchFamily="34" charset="0"/>
              </a:rPr>
              <a:t>à</a:t>
            </a:r>
            <a:r>
              <a:rPr lang="en-US" sz="3200" b="1" dirty="0">
                <a:latin typeface="Times New Roman" panose="02020603050405020304" pitchFamily="18" charset="0"/>
              </a:rPr>
              <a:t>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9460"/>
                                        </p:tgtEl>
                                        <p:attrNameLst>
                                          <p:attrName>style.visibility</p:attrName>
                                        </p:attrNameLst>
                                      </p:cBhvr>
                                      <p:to>
                                        <p:strVal val="visible"/>
                                      </p:to>
                                    </p:set>
                                    <p:animEffect transition="in" filter="dissolve">
                                      <p:cBhvr>
                                        <p:cTn id="14" dur="500"/>
                                        <p:tgtEl>
                                          <p:spTgt spid="1946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459"/>
                                        </p:tgtEl>
                                        <p:attrNameLst>
                                          <p:attrName>style.visibility</p:attrName>
                                        </p:attrNameLst>
                                      </p:cBhvr>
                                      <p:to>
                                        <p:strVal val="visible"/>
                                      </p:to>
                                    </p:set>
                                    <p:anim calcmode="lin" valueType="num">
                                      <p:cBhvr>
                                        <p:cTn id="19" dur="500" fill="hold"/>
                                        <p:tgtEl>
                                          <p:spTgt spid="19459"/>
                                        </p:tgtEl>
                                        <p:attrNameLst>
                                          <p:attrName>ppt_w</p:attrName>
                                        </p:attrNameLst>
                                      </p:cBhvr>
                                      <p:tavLst>
                                        <p:tav tm="0">
                                          <p:val>
                                            <p:fltVal val="0"/>
                                          </p:val>
                                        </p:tav>
                                        <p:tav tm="100000">
                                          <p:val>
                                            <p:strVal val="#ppt_w"/>
                                          </p:val>
                                        </p:tav>
                                      </p:tavLst>
                                    </p:anim>
                                    <p:anim calcmode="lin" valueType="num">
                                      <p:cBhvr>
                                        <p:cTn id="20" dur="500" fill="hold"/>
                                        <p:tgtEl>
                                          <p:spTgt spid="19459"/>
                                        </p:tgtEl>
                                        <p:attrNameLst>
                                          <p:attrName>ppt_h</p:attrName>
                                        </p:attrNameLst>
                                      </p:cBhvr>
                                      <p:tavLst>
                                        <p:tav tm="0">
                                          <p:val>
                                            <p:fltVal val="0"/>
                                          </p:val>
                                        </p:tav>
                                        <p:tav tm="100000">
                                          <p:val>
                                            <p:strVal val="#ppt_h"/>
                                          </p:val>
                                        </p:tav>
                                      </p:tavLst>
                                    </p:anim>
                                    <p:animEffect transition="in" filter="fade">
                                      <p:cBhvr>
                                        <p:cTn id="21" dur="500"/>
                                        <p:tgtEl>
                                          <p:spTgt spid="19459"/>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9462"/>
                                        </p:tgtEl>
                                        <p:attrNameLst>
                                          <p:attrName>style.visibility</p:attrName>
                                        </p:attrNameLst>
                                      </p:cBhvr>
                                      <p:to>
                                        <p:strVal val="visible"/>
                                      </p:to>
                                    </p:set>
                                    <p:anim calcmode="discrete" valueType="clr">
                                      <p:cBhvr override="childStyle">
                                        <p:cTn id="26" dur="80"/>
                                        <p:tgtEl>
                                          <p:spTgt spid="19462"/>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9462"/>
                                        </p:tgtEl>
                                        <p:attrNameLst>
                                          <p:attrName>fillcolor</p:attrName>
                                        </p:attrNameLst>
                                      </p:cBhvr>
                                      <p:tavLst>
                                        <p:tav tm="0">
                                          <p:val>
                                            <p:clrVal>
                                              <a:schemeClr val="accent2"/>
                                            </p:clrVal>
                                          </p:val>
                                        </p:tav>
                                        <p:tav tm="50000">
                                          <p:val>
                                            <p:clrVal>
                                              <a:schemeClr val="hlink"/>
                                            </p:clrVal>
                                          </p:val>
                                        </p:tav>
                                      </p:tavLst>
                                    </p:anim>
                                    <p:set>
                                      <p:cBhvr>
                                        <p:cTn id="28" dur="80"/>
                                        <p:tgtEl>
                                          <p:spTgt spid="1946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9461"/>
                                        </p:tgtEl>
                                        <p:attrNameLst>
                                          <p:attrName>style.visibility</p:attrName>
                                        </p:attrNameLst>
                                      </p:cBhvr>
                                      <p:to>
                                        <p:strVal val="visible"/>
                                      </p:to>
                                    </p:set>
                                    <p:anim calcmode="discrete" valueType="clr">
                                      <p:cBhvr override="childStyle">
                                        <p:cTn id="33"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9461"/>
                                        </p:tgtEl>
                                        <p:attrNameLst>
                                          <p:attrName>fillcolor</p:attrName>
                                        </p:attrNameLst>
                                      </p:cBhvr>
                                      <p:tavLst>
                                        <p:tav tm="0">
                                          <p:val>
                                            <p:clrVal>
                                              <a:schemeClr val="accent2"/>
                                            </p:clrVal>
                                          </p:val>
                                        </p:tav>
                                        <p:tav tm="50000">
                                          <p:val>
                                            <p:clrVal>
                                              <a:schemeClr val="hlink"/>
                                            </p:clrVal>
                                          </p:val>
                                        </p:tav>
                                      </p:tavLst>
                                    </p:anim>
                                    <p:set>
                                      <p:cBhvr>
                                        <p:cTn id="35" dur="80"/>
                                        <p:tgtEl>
                                          <p:spTgt spid="19461"/>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63"/>
                                        </p:tgtEl>
                                        <p:attrNameLst>
                                          <p:attrName>style.visibility</p:attrName>
                                        </p:attrNameLst>
                                      </p:cBhvr>
                                      <p:to>
                                        <p:strVal val="visible"/>
                                      </p:to>
                                    </p:set>
                                    <p:anim calcmode="discrete" valueType="clr">
                                      <p:cBhvr override="childStyle">
                                        <p:cTn id="40" dur="80"/>
                                        <p:tgtEl>
                                          <p:spTgt spid="19463"/>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63"/>
                                        </p:tgtEl>
                                        <p:attrNameLst>
                                          <p:attrName>fillcolor</p:attrName>
                                        </p:attrNameLst>
                                      </p:cBhvr>
                                      <p:tavLst>
                                        <p:tav tm="0">
                                          <p:val>
                                            <p:clrVal>
                                              <a:schemeClr val="accent2"/>
                                            </p:clrVal>
                                          </p:val>
                                        </p:tav>
                                        <p:tav tm="50000">
                                          <p:val>
                                            <p:clrVal>
                                              <a:schemeClr val="hlink"/>
                                            </p:clrVal>
                                          </p:val>
                                        </p:tav>
                                      </p:tavLst>
                                    </p:anim>
                                    <p:set>
                                      <p:cBhvr>
                                        <p:cTn id="42" dur="80"/>
                                        <p:tgtEl>
                                          <p:spTgt spid="1946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P spid="194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oi com 4"/>
          <p:cNvPicPr>
            <a:picLocks noChangeAspect="1"/>
          </p:cNvPicPr>
          <p:nvPr/>
        </p:nvPicPr>
        <p:blipFill>
          <a:blip r:embed="rId2"/>
          <a:stretch>
            <a:fillRect/>
          </a:stretch>
        </p:blipFill>
        <p:spPr>
          <a:xfrm>
            <a:off x="5410200" y="2590800"/>
            <a:ext cx="3581400" cy="4267200"/>
          </a:xfrm>
          <a:prstGeom prst="rect">
            <a:avLst/>
          </a:prstGeom>
          <a:noFill/>
          <a:ln w="9525">
            <a:noFill/>
          </a:ln>
        </p:spPr>
      </p:pic>
      <p:pic>
        <p:nvPicPr>
          <p:cNvPr id="20483" name="Picture 3" descr="bep dien"/>
          <p:cNvPicPr>
            <a:picLocks noChangeAspect="1"/>
          </p:cNvPicPr>
          <p:nvPr/>
        </p:nvPicPr>
        <p:blipFill>
          <a:blip r:embed="rId3"/>
          <a:stretch>
            <a:fillRect/>
          </a:stretch>
        </p:blipFill>
        <p:spPr>
          <a:xfrm>
            <a:off x="8077200" y="228600"/>
            <a:ext cx="2590800" cy="2971800"/>
          </a:xfrm>
          <a:prstGeom prst="rect">
            <a:avLst/>
          </a:prstGeom>
          <a:noFill/>
          <a:ln w="9525">
            <a:noFill/>
          </a:ln>
        </p:spPr>
      </p:pic>
      <p:pic>
        <p:nvPicPr>
          <p:cNvPr id="20484" name="Picture 4" descr="may nuoc nong"/>
          <p:cNvPicPr>
            <a:picLocks noChangeAspect="1"/>
          </p:cNvPicPr>
          <p:nvPr/>
        </p:nvPicPr>
        <p:blipFill>
          <a:blip r:embed="rId4"/>
          <a:stretch>
            <a:fillRect/>
          </a:stretch>
        </p:blipFill>
        <p:spPr>
          <a:xfrm>
            <a:off x="1524000" y="0"/>
            <a:ext cx="3810000" cy="6858000"/>
          </a:xfrm>
          <a:prstGeom prst="rect">
            <a:avLst/>
          </a:prstGeom>
          <a:noFill/>
          <a:ln w="9525">
            <a:noFill/>
          </a:ln>
        </p:spPr>
      </p:pic>
      <p:sp>
        <p:nvSpPr>
          <p:cNvPr id="20485" name="Text Box 5"/>
          <p:cNvSpPr txBox="1"/>
          <p:nvPr/>
        </p:nvSpPr>
        <p:spPr>
          <a:xfrm>
            <a:off x="5638800" y="6278563"/>
            <a:ext cx="3048000" cy="583565"/>
          </a:xfrm>
          <a:prstGeom prst="rect">
            <a:avLst/>
          </a:prstGeom>
          <a:noFill/>
          <a:ln w="9525">
            <a:noFill/>
          </a:ln>
        </p:spPr>
        <p:txBody>
          <a:bodyPr anchor="t" anchorCtr="0">
            <a:spAutoFit/>
          </a:bodyPr>
          <a:lstStyle/>
          <a:p>
            <a:pPr eaLnBrk="0" hangingPunct="0">
              <a:spcBef>
                <a:spcPct val="50000"/>
              </a:spcBef>
              <a:buChar char="•"/>
            </a:pPr>
            <a:r>
              <a:rPr lang="en-US" sz="3200" b="1" dirty="0">
                <a:solidFill>
                  <a:srgbClr val="6600CC"/>
                </a:solidFill>
                <a:latin typeface="Times New Roman" panose="02020603050405020304" pitchFamily="18" charset="0"/>
              </a:rPr>
              <a:t>Nồi cơm điện.</a:t>
            </a:r>
          </a:p>
        </p:txBody>
      </p:sp>
      <p:sp>
        <p:nvSpPr>
          <p:cNvPr id="20486" name="Text Box 6"/>
          <p:cNvSpPr txBox="1"/>
          <p:nvPr/>
        </p:nvSpPr>
        <p:spPr>
          <a:xfrm>
            <a:off x="5715000" y="1219200"/>
            <a:ext cx="2286000" cy="583565"/>
          </a:xfrm>
          <a:prstGeom prst="rect">
            <a:avLst/>
          </a:prstGeom>
          <a:noFill/>
          <a:ln w="9525">
            <a:noFill/>
          </a:ln>
        </p:spPr>
        <p:txBody>
          <a:bodyPr anchor="t" anchorCtr="0">
            <a:spAutoFit/>
          </a:bodyPr>
          <a:lstStyle/>
          <a:p>
            <a:pPr eaLnBrk="0" hangingPunct="0">
              <a:spcBef>
                <a:spcPct val="50000"/>
              </a:spcBef>
              <a:buChar char="•"/>
            </a:pPr>
            <a:r>
              <a:rPr lang="en-US" sz="3200" b="1" dirty="0">
                <a:solidFill>
                  <a:srgbClr val="006600"/>
                </a:solidFill>
                <a:latin typeface="Times New Roman" panose="02020603050405020304" pitchFamily="18" charset="0"/>
              </a:rPr>
              <a:t>Bếp điện.</a:t>
            </a:r>
          </a:p>
        </p:txBody>
      </p:sp>
      <p:sp>
        <p:nvSpPr>
          <p:cNvPr id="20487" name="Text Box 7"/>
          <p:cNvSpPr txBox="1"/>
          <p:nvPr/>
        </p:nvSpPr>
        <p:spPr>
          <a:xfrm>
            <a:off x="1524000" y="0"/>
            <a:ext cx="3200400" cy="583565"/>
          </a:xfrm>
          <a:prstGeom prst="rect">
            <a:avLst/>
          </a:prstGeom>
          <a:noFill/>
          <a:ln w="9525">
            <a:noFill/>
          </a:ln>
        </p:spPr>
        <p:txBody>
          <a:bodyPr anchor="t" anchorCtr="0">
            <a:spAutoFit/>
          </a:bodyPr>
          <a:lstStyle/>
          <a:p>
            <a:pPr eaLnBrk="0" hangingPunct="0">
              <a:spcBef>
                <a:spcPct val="50000"/>
              </a:spcBef>
              <a:buChar char="•"/>
            </a:pPr>
            <a:r>
              <a:rPr lang="en-US" sz="3200" b="1" dirty="0">
                <a:latin typeface="Times New Roman" panose="02020603050405020304" pitchFamily="18" charset="0"/>
              </a:rPr>
              <a:t>Máy nước nóng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1000" fill="hold"/>
                                        <p:tgtEl>
                                          <p:spTgt spid="20484"/>
                                        </p:tgtEl>
                                        <p:attrNameLst>
                                          <p:attrName>ppt_x</p:attrName>
                                        </p:attrNameLst>
                                      </p:cBhvr>
                                      <p:tavLst>
                                        <p:tav tm="0">
                                          <p:val>
                                            <p:strVal val="#ppt_x-.2"/>
                                          </p:val>
                                        </p:tav>
                                        <p:tav tm="100000">
                                          <p:val>
                                            <p:strVal val="#ppt_x"/>
                                          </p:val>
                                        </p:tav>
                                      </p:tavLst>
                                    </p:anim>
                                    <p:anim calcmode="lin" valueType="num">
                                      <p:cBhvr>
                                        <p:cTn id="8" dur="1000" fill="hold"/>
                                        <p:tgtEl>
                                          <p:spTgt spid="2048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8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483"/>
                                        </p:tgtEl>
                                        <p:attrNameLst>
                                          <p:attrName>style.visibility</p:attrName>
                                        </p:attrNameLst>
                                      </p:cBhvr>
                                      <p:to>
                                        <p:strVal val="visible"/>
                                      </p:to>
                                    </p:set>
                                    <p:anim calcmode="lin" valueType="num">
                                      <p:cBhvr>
                                        <p:cTn id="14" dur="1000" fill="hold"/>
                                        <p:tgtEl>
                                          <p:spTgt spid="20483"/>
                                        </p:tgtEl>
                                        <p:attrNameLst>
                                          <p:attrName>ppt_x</p:attrName>
                                        </p:attrNameLst>
                                      </p:cBhvr>
                                      <p:tavLst>
                                        <p:tav tm="0">
                                          <p:val>
                                            <p:strVal val="#ppt_x-.2"/>
                                          </p:val>
                                        </p:tav>
                                        <p:tav tm="100000">
                                          <p:val>
                                            <p:strVal val="#ppt_x"/>
                                          </p:val>
                                        </p:tav>
                                      </p:tavLst>
                                    </p:anim>
                                    <p:anim calcmode="lin" valueType="num">
                                      <p:cBhvr>
                                        <p:cTn id="15" dur="1000" fill="hold"/>
                                        <p:tgtEl>
                                          <p:spTgt spid="2048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48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200"/>
                                  </p:stCondLst>
                                  <p:childTnLst>
                                    <p:set>
                                      <p:cBhvr>
                                        <p:cTn id="20" dur="1" fill="hold">
                                          <p:stCondLst>
                                            <p:cond delay="0"/>
                                          </p:stCondLst>
                                        </p:cTn>
                                        <p:tgtEl>
                                          <p:spTgt spid="20482"/>
                                        </p:tgtEl>
                                        <p:attrNameLst>
                                          <p:attrName>style.visibility</p:attrName>
                                        </p:attrNameLst>
                                      </p:cBhvr>
                                      <p:to>
                                        <p:strVal val="visible"/>
                                      </p:to>
                                    </p:set>
                                    <p:anim calcmode="lin" valueType="num">
                                      <p:cBhvr>
                                        <p:cTn id="21" dur="800" fill="hold"/>
                                        <p:tgtEl>
                                          <p:spTgt spid="20482"/>
                                        </p:tgtEl>
                                        <p:attrNameLst>
                                          <p:attrName>ppt_x</p:attrName>
                                        </p:attrNameLst>
                                      </p:cBhvr>
                                      <p:tavLst>
                                        <p:tav tm="0">
                                          <p:val>
                                            <p:strVal val="#ppt_x-.2"/>
                                          </p:val>
                                        </p:tav>
                                        <p:tav tm="100000">
                                          <p:val>
                                            <p:strVal val="#ppt_x"/>
                                          </p:val>
                                        </p:tav>
                                      </p:tavLst>
                                    </p:anim>
                                    <p:anim calcmode="lin" valueType="num">
                                      <p:cBhvr>
                                        <p:cTn id="22" dur="800" fill="hold"/>
                                        <p:tgtEl>
                                          <p:spTgt spid="20482"/>
                                        </p:tgtEl>
                                        <p:attrNameLst>
                                          <p:attrName>ppt_y</p:attrName>
                                        </p:attrNameLst>
                                      </p:cBhvr>
                                      <p:tavLst>
                                        <p:tav tm="0">
                                          <p:val>
                                            <p:strVal val="#ppt_y"/>
                                          </p:val>
                                        </p:tav>
                                        <p:tav tm="100000">
                                          <p:val>
                                            <p:strVal val="#ppt_y"/>
                                          </p:val>
                                        </p:tav>
                                      </p:tavLst>
                                    </p:anim>
                                    <p:animEffect transition="in" filter="wipe(right)" prLst="gradientSize: 0.1">
                                      <p:cBhvr>
                                        <p:cTn id="23" dur="800"/>
                                        <p:tgtEl>
                                          <p:spTgt spid="20482"/>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0487"/>
                                        </p:tgtEl>
                                        <p:attrNameLst>
                                          <p:attrName>style.visibility</p:attrName>
                                        </p:attrNameLst>
                                      </p:cBhvr>
                                      <p:to>
                                        <p:strVal val="visible"/>
                                      </p:to>
                                    </p:set>
                                    <p:anim calcmode="discrete" valueType="clr">
                                      <p:cBhvr override="childStyle">
                                        <p:cTn id="28" dur="80"/>
                                        <p:tgtEl>
                                          <p:spTgt spid="2048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0487"/>
                                        </p:tgtEl>
                                        <p:attrNameLst>
                                          <p:attrName>fillcolor</p:attrName>
                                        </p:attrNameLst>
                                      </p:cBhvr>
                                      <p:tavLst>
                                        <p:tav tm="0">
                                          <p:val>
                                            <p:clrVal>
                                              <a:schemeClr val="accent2"/>
                                            </p:clrVal>
                                          </p:val>
                                        </p:tav>
                                        <p:tav tm="50000">
                                          <p:val>
                                            <p:clrVal>
                                              <a:schemeClr val="hlink"/>
                                            </p:clrVal>
                                          </p:val>
                                        </p:tav>
                                      </p:tavLst>
                                    </p:anim>
                                    <p:set>
                                      <p:cBhvr>
                                        <p:cTn id="30" dur="80"/>
                                        <p:tgtEl>
                                          <p:spTgt spid="2048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0486"/>
                                        </p:tgtEl>
                                        <p:attrNameLst>
                                          <p:attrName>style.visibility</p:attrName>
                                        </p:attrNameLst>
                                      </p:cBhvr>
                                      <p:to>
                                        <p:strVal val="visible"/>
                                      </p:to>
                                    </p:set>
                                    <p:anim calcmode="discrete" valueType="clr">
                                      <p:cBhvr override="childStyle">
                                        <p:cTn id="35" dur="80"/>
                                        <p:tgtEl>
                                          <p:spTgt spid="20486"/>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0486"/>
                                        </p:tgtEl>
                                        <p:attrNameLst>
                                          <p:attrName>fillcolor</p:attrName>
                                        </p:attrNameLst>
                                      </p:cBhvr>
                                      <p:tavLst>
                                        <p:tav tm="0">
                                          <p:val>
                                            <p:clrVal>
                                              <a:schemeClr val="accent2"/>
                                            </p:clrVal>
                                          </p:val>
                                        </p:tav>
                                        <p:tav tm="50000">
                                          <p:val>
                                            <p:clrVal>
                                              <a:schemeClr val="hlink"/>
                                            </p:clrVal>
                                          </p:val>
                                        </p:tav>
                                      </p:tavLst>
                                    </p:anim>
                                    <p:set>
                                      <p:cBhvr>
                                        <p:cTn id="37" dur="80"/>
                                        <p:tgtEl>
                                          <p:spTgt spid="20486"/>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0485"/>
                                        </p:tgtEl>
                                        <p:attrNameLst>
                                          <p:attrName>style.visibility</p:attrName>
                                        </p:attrNameLst>
                                      </p:cBhvr>
                                      <p:to>
                                        <p:strVal val="visible"/>
                                      </p:to>
                                    </p:set>
                                    <p:anim calcmode="discrete" valueType="clr">
                                      <p:cBhvr override="childStyle">
                                        <p:cTn id="42" dur="80"/>
                                        <p:tgtEl>
                                          <p:spTgt spid="20485"/>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0485"/>
                                        </p:tgtEl>
                                        <p:attrNameLst>
                                          <p:attrName>fillcolor</p:attrName>
                                        </p:attrNameLst>
                                      </p:cBhvr>
                                      <p:tavLst>
                                        <p:tav tm="0">
                                          <p:val>
                                            <p:clrVal>
                                              <a:schemeClr val="accent2"/>
                                            </p:clrVal>
                                          </p:val>
                                        </p:tav>
                                        <p:tav tm="50000">
                                          <p:val>
                                            <p:clrVal>
                                              <a:schemeClr val="hlink"/>
                                            </p:clrVal>
                                          </p:val>
                                        </p:tav>
                                      </p:tavLst>
                                    </p:anim>
                                    <p:set>
                                      <p:cBhvr>
                                        <p:cTn id="44" dur="80"/>
                                        <p:tgtEl>
                                          <p:spTgt spid="204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480" y="142079"/>
            <a:ext cx="11573218" cy="2766060"/>
          </a:xfrm>
          <a:prstGeom prst="rect">
            <a:avLst/>
          </a:prstGeom>
          <a:noFill/>
        </p:spPr>
        <p:txBody>
          <a:bodyPr wrap="square">
            <a:spAutoFit/>
          </a:bodyPr>
          <a:lstStyle/>
          <a:p>
            <a:pPr indent="342265" algn="just">
              <a:lnSpc>
                <a:spcPct val="115000"/>
              </a:lnSpc>
              <a:spcAft>
                <a:spcPts val="1000"/>
              </a:spcAft>
            </a:pP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Wingdings" panose="05000000000000000000" pitchFamily="2" charset="2"/>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Nội</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dung: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Thực</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hiện</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thí</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nghiệm</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theo</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alt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hình 23.1</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SGK,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tìm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hiểu</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thông</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tin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mục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I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hoàn</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thành</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học</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tập</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p>
          <a:p>
            <a:pPr indent="342265" algn="just">
              <a:lnSpc>
                <a:spcPct val="115000"/>
              </a:lnSpc>
              <a:spcAft>
                <a:spcPts val="1000"/>
              </a:spcAft>
            </a:pP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Sau</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mắc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mạch</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điện</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xong</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GV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kiểm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tra</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lại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rồi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mới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cho</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HS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đóng</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mạch</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điện</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thực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hiện</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thí</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nghiệm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3691" y="168608"/>
          <a:ext cx="11952515" cy="6689392"/>
        </p:xfrm>
        <a:graphic>
          <a:graphicData uri="http://schemas.openxmlformats.org/drawingml/2006/table">
            <a:tbl>
              <a:tblPr firstRow="1" bandRow="1">
                <a:tableStyleId>{5C22544A-7EE6-4342-B048-85BDC9FD1C3A}</a:tableStyleId>
              </a:tblPr>
              <a:tblGrid>
                <a:gridCol w="11952515"/>
              </a:tblGrid>
              <a:tr h="6689392">
                <a:tc>
                  <a:txBody>
                    <a:bodyPr/>
                    <a:lstStyle/>
                    <a:p>
                      <a:pPr algn="ctr">
                        <a:lnSpc>
                          <a:spcPct val="100000"/>
                        </a:lnSpc>
                      </a:pPr>
                      <a:r>
                        <a:rPr lang="nl-NL" sz="3200" b="1" kern="1200" dirty="0" smtClean="0">
                          <a:solidFill>
                            <a:srgbClr val="002060"/>
                          </a:solidFill>
                          <a:effectLst/>
                          <a:latin typeface="Arial" panose="020B0604020202020204" pitchFamily="34" charset="0"/>
                          <a:ea typeface="+mn-ea"/>
                          <a:cs typeface="Arial" panose="020B0604020202020204" pitchFamily="34" charset="0"/>
                        </a:rPr>
                        <a:t>Phiếu học tập</a:t>
                      </a:r>
                      <a:endParaRPr lang="en-US" sz="3200" b="1" kern="1200" dirty="0" smtClean="0">
                        <a:solidFill>
                          <a:srgbClr val="002060"/>
                        </a:solidFill>
                        <a:effectLst/>
                        <a:latin typeface="Arial" panose="020B0604020202020204" pitchFamily="34" charset="0"/>
                        <a:ea typeface="+mn-ea"/>
                        <a:cs typeface="Arial" panose="020B0604020202020204" pitchFamily="34" charset="0"/>
                      </a:endParaRPr>
                    </a:p>
                    <a:p>
                      <a:pPr>
                        <a:lnSpc>
                          <a:spcPct val="100000"/>
                        </a:lnSpc>
                      </a:pPr>
                      <a:r>
                        <a:rPr lang="nl-NL" sz="2400" b="1" kern="1200" dirty="0" smtClean="0">
                          <a:solidFill>
                            <a:srgbClr val="FF0000"/>
                          </a:solidFill>
                          <a:effectLst/>
                          <a:latin typeface="Arial" panose="020B0604020202020204" pitchFamily="34" charset="0"/>
                          <a:ea typeface="+mn-ea"/>
                          <a:cs typeface="Arial" panose="020B0604020202020204" pitchFamily="34" charset="0"/>
                        </a:rPr>
                        <a:t>I. Tác dụng nhiệt:</a:t>
                      </a:r>
                      <a:endParaRPr lang="en-US" sz="2400" b="1" kern="1200" dirty="0" smtClean="0">
                        <a:solidFill>
                          <a:srgbClr val="FF0000"/>
                        </a:solidFill>
                        <a:effectLst/>
                        <a:latin typeface="Arial" panose="020B0604020202020204" pitchFamily="34" charset="0"/>
                        <a:ea typeface="+mn-ea"/>
                        <a:cs typeface="Arial" panose="020B0604020202020204" pitchFamily="34" charset="0"/>
                      </a:endParaRPr>
                    </a:p>
                    <a:p>
                      <a:pPr>
                        <a:lnSpc>
                          <a:spcPct val="100000"/>
                        </a:lnSpc>
                      </a:pPr>
                      <a:r>
                        <a:rPr lang="nl-NL" sz="2400" b="1" kern="1200" dirty="0" smtClean="0">
                          <a:solidFill>
                            <a:schemeClr val="tx1"/>
                          </a:solidFill>
                          <a:effectLst/>
                          <a:latin typeface="Arial" panose="020B0604020202020204" pitchFamily="34" charset="0"/>
                          <a:ea typeface="+mn-ea"/>
                          <a:cs typeface="Arial" panose="020B0604020202020204" pitchFamily="34" charset="0"/>
                        </a:rPr>
                        <a:t>Thí nghiệm:</a:t>
                      </a:r>
                      <a:endParaRPr lang="en-US" sz="2400" b="1" kern="1200" dirty="0" smtClean="0">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Đóng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công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tắc</a:t>
                      </a:r>
                      <a:r>
                        <a:rPr lang="en-US" sz="2400" b="1" kern="1200" dirty="0" smtClean="0">
                          <a:solidFill>
                            <a:schemeClr val="tx1"/>
                          </a:solidFill>
                          <a:effectLst/>
                          <a:latin typeface="Arial" panose="020B0604020202020204" pitchFamily="34" charset="0"/>
                          <a:ea typeface="+mn-ea"/>
                          <a:cs typeface="Arial" panose="020B0604020202020204" pitchFamily="34" charset="0"/>
                        </a:rPr>
                        <a:t> K. </a:t>
                      </a:r>
                      <a:r>
                        <a:rPr lang="en-US" sz="2400" b="1" kern="1200" dirty="0" err="1" smtClean="0">
                          <a:solidFill>
                            <a:schemeClr val="tx1"/>
                          </a:solidFill>
                          <a:effectLst/>
                          <a:latin typeface="Arial" panose="020B0604020202020204" pitchFamily="34" charset="0"/>
                          <a:ea typeface="+mn-ea"/>
                          <a:cs typeface="Arial" panose="020B0604020202020204" pitchFamily="34" charset="0"/>
                        </a:rPr>
                        <a:t>Quan</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sát</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hiện</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tượng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xảy</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ra</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với</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các</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mảnh</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giấy</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p>
                    <a:p>
                      <a:pPr>
                        <a:lnSpc>
                          <a:spcPct val="100000"/>
                        </a:lnSpc>
                      </a:pP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Hiện</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tượng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đó</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chứng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tỏ</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điều</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gì</a:t>
                      </a:r>
                      <a:r>
                        <a:rPr lang="en-US" sz="2400" b="1" kern="1200" dirty="0" smtClean="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1" kern="1200" dirty="0" smtClean="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1" kern="1200" dirty="0" err="1" smtClean="0">
                          <a:solidFill>
                            <a:schemeClr val="tx1"/>
                          </a:solidFill>
                          <a:effectLst/>
                          <a:latin typeface="Arial" panose="020B0604020202020204" pitchFamily="34" charset="0"/>
                          <a:ea typeface="+mn-ea"/>
                          <a:cs typeface="Arial" panose="020B0604020202020204" pitchFamily="34" charset="0"/>
                        </a:rPr>
                        <a:t>Câu</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hỏi</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Nêu</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một</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số</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ví</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dụ</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trong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đời</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sống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ứng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tác</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nhiệt</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của</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400" b="1" kern="1200" dirty="0" smtClean="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1" kern="1200" dirty="0" smtClean="0">
                          <a:solidFill>
                            <a:schemeClr val="tx1"/>
                          </a:solidFill>
                          <a:effectLst/>
                          <a:latin typeface="Arial" panose="020B0604020202020204" pitchFamily="34" charset="0"/>
                          <a:ea typeface="+mn-ea"/>
                          <a:cs typeface="Arial" panose="020B0604020202020204" pitchFamily="34" charset="0"/>
                        </a:rPr>
                        <a:t>………………………………………………………………………………</a:t>
                      </a:r>
                    </a:p>
                    <a:p>
                      <a:pPr>
                        <a:lnSpc>
                          <a:spcPct val="100000"/>
                        </a:lnSpc>
                      </a:pPr>
                      <a:endParaRPr lang="en-US" sz="2400" b="1" kern="1200" dirty="0" smtClean="0">
                        <a:solidFill>
                          <a:schemeClr val="tx1"/>
                        </a:solidFill>
                        <a:effectLst/>
                        <a:latin typeface="Arial" panose="020B0604020202020204" pitchFamily="34" charset="0"/>
                        <a:ea typeface="+mn-ea"/>
                        <a:cs typeface="Arial" panose="020B0604020202020204" pitchFamily="34" charset="0"/>
                      </a:endParaRPr>
                    </a:p>
                  </a:txBody>
                  <a:tcPr>
                    <a:solidFill>
                      <a:schemeClr val="accent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05415" y="335822"/>
            <a:ext cx="6558611" cy="6264732"/>
          </a:xfrm>
          <a:prstGeom prst="rect">
            <a:avLst/>
          </a:prstGeom>
        </p:spPr>
      </p:pic>
      <p:sp>
        <p:nvSpPr>
          <p:cNvPr id="2" name="TextBox 1"/>
          <p:cNvSpPr txBox="1"/>
          <p:nvPr/>
        </p:nvSpPr>
        <p:spPr>
          <a:xfrm>
            <a:off x="4541497" y="2285433"/>
            <a:ext cx="3051313" cy="1569660"/>
          </a:xfrm>
          <a:prstGeom prst="rect">
            <a:avLst/>
          </a:prstGeom>
          <a:noFill/>
        </p:spPr>
        <p:txBody>
          <a:bodyPr wrap="square" rtlCol="0">
            <a:spAutoFit/>
          </a:bodyPr>
          <a:lstStyle/>
          <a:p>
            <a:pPr algn="ctr"/>
            <a:r>
              <a:rPr lang="en-US" sz="4800" dirty="0">
                <a:solidFill>
                  <a:srgbClr val="FF0000"/>
                </a:solidFill>
                <a:effectLst>
                  <a:outerShdw blurRad="38100" dist="38100" dir="2700000" algn="tl">
                    <a:srgbClr val="000000">
                      <a:alpha val="43137"/>
                    </a:srgbClr>
                  </a:outerShdw>
                </a:effectLst>
              </a:rPr>
              <a:t>CÁC NHÓM BÁO CÁO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3691" y="168607"/>
          <a:ext cx="11861075" cy="6689393"/>
        </p:xfrm>
        <a:graphic>
          <a:graphicData uri="http://schemas.openxmlformats.org/drawingml/2006/table">
            <a:tbl>
              <a:tblPr firstRow="1" bandRow="1">
                <a:tableStyleId>{5C22544A-7EE6-4342-B048-85BDC9FD1C3A}</a:tableStyleId>
              </a:tblPr>
              <a:tblGrid>
                <a:gridCol w="11861075"/>
              </a:tblGrid>
              <a:tr h="6689393">
                <a:tc>
                  <a:txBody>
                    <a:bodyPr/>
                    <a:lstStyle/>
                    <a:p>
                      <a:pPr algn="ctr">
                        <a:lnSpc>
                          <a:spcPct val="100000"/>
                        </a:lnSpc>
                      </a:pPr>
                      <a:r>
                        <a:rPr lang="nl-NL" sz="2200" b="1" kern="1200" dirty="0" smtClean="0">
                          <a:solidFill>
                            <a:srgbClr val="002060"/>
                          </a:solidFill>
                          <a:effectLst/>
                          <a:latin typeface="Arial" panose="020B0604020202020204" pitchFamily="34" charset="0"/>
                          <a:ea typeface="+mn-ea"/>
                          <a:cs typeface="Arial" panose="020B0604020202020204" pitchFamily="34" charset="0"/>
                        </a:rPr>
                        <a:t>Sản</a:t>
                      </a:r>
                      <a:r>
                        <a:rPr lang="nl-NL" sz="2200" b="1" kern="1200" baseline="0" dirty="0" smtClean="0">
                          <a:solidFill>
                            <a:srgbClr val="002060"/>
                          </a:solidFill>
                          <a:effectLst/>
                          <a:latin typeface="Arial" panose="020B0604020202020204" pitchFamily="34" charset="0"/>
                          <a:ea typeface="+mn-ea"/>
                          <a:cs typeface="Arial" panose="020B0604020202020204" pitchFamily="34" charset="0"/>
                        </a:rPr>
                        <a:t> phẩm p</a:t>
                      </a:r>
                      <a:r>
                        <a:rPr lang="nl-NL" sz="2200" b="1" kern="1200" dirty="0" smtClean="0">
                          <a:solidFill>
                            <a:srgbClr val="002060"/>
                          </a:solidFill>
                          <a:effectLst/>
                          <a:latin typeface="Arial" panose="020B0604020202020204" pitchFamily="34" charset="0"/>
                          <a:ea typeface="+mn-ea"/>
                          <a:cs typeface="Arial" panose="020B0604020202020204" pitchFamily="34" charset="0"/>
                        </a:rPr>
                        <a:t>hiếu học tập</a:t>
                      </a:r>
                      <a:endParaRPr lang="en-US" sz="2200" b="1" kern="1200" dirty="0" smtClean="0">
                        <a:solidFill>
                          <a:srgbClr val="002060"/>
                        </a:solidFill>
                        <a:effectLst/>
                        <a:latin typeface="Arial" panose="020B0604020202020204" pitchFamily="34" charset="0"/>
                        <a:ea typeface="+mn-ea"/>
                        <a:cs typeface="Arial" panose="020B0604020202020204" pitchFamily="34" charset="0"/>
                      </a:endParaRPr>
                    </a:p>
                    <a:p>
                      <a:pPr>
                        <a:lnSpc>
                          <a:spcPct val="100000"/>
                        </a:lnSpc>
                      </a:pPr>
                      <a:r>
                        <a:rPr lang="nl-NL" sz="2200" b="1" kern="1200" dirty="0" smtClean="0">
                          <a:solidFill>
                            <a:srgbClr val="FF0000"/>
                          </a:solidFill>
                          <a:effectLst/>
                          <a:latin typeface="Arial" panose="020B0604020202020204" pitchFamily="34" charset="0"/>
                          <a:ea typeface="+mn-ea"/>
                          <a:cs typeface="Arial" panose="020B0604020202020204" pitchFamily="34" charset="0"/>
                        </a:rPr>
                        <a:t>I. Tác dụng nhiệt:</a:t>
                      </a:r>
                      <a:r>
                        <a:rPr lang="nl-NL" sz="2200" b="1" kern="1200" dirty="0" smtClean="0">
                          <a:solidFill>
                            <a:schemeClr val="tx1"/>
                          </a:solidFill>
                          <a:effectLst/>
                          <a:latin typeface="Arial" panose="020B0604020202020204" pitchFamily="34" charset="0"/>
                          <a:ea typeface="+mn-ea"/>
                          <a:cs typeface="Arial" panose="020B0604020202020204" pitchFamily="34" charset="0"/>
                        </a:rPr>
                        <a:t>Thí nghiệm:</a:t>
                      </a:r>
                      <a:endParaRPr lang="en-US" sz="2200" b="1" kern="1200" dirty="0" smtClean="0">
                        <a:solidFill>
                          <a:schemeClr val="tx1"/>
                        </a:solidFill>
                        <a:effectLst/>
                        <a:latin typeface="Arial" panose="020B0604020202020204" pitchFamily="34" charset="0"/>
                        <a:ea typeface="+mn-ea"/>
                        <a:cs typeface="Arial" panose="020B0604020202020204" pitchFamily="34" charset="0"/>
                      </a:endParaRPr>
                    </a:p>
                    <a:p>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Hiện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tượng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khi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đóng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khoá</a:t>
                      </a:r>
                      <a:r>
                        <a:rPr lang="en-US" sz="2200" b="1" kern="1200" dirty="0" smtClean="0">
                          <a:solidFill>
                            <a:schemeClr val="tx1"/>
                          </a:solidFill>
                          <a:effectLst/>
                          <a:latin typeface="Arial" panose="020B0604020202020204" pitchFamily="34" charset="0"/>
                          <a:ea typeface="+mn-ea"/>
                          <a:cs typeface="Arial" panose="020B0604020202020204" pitchFamily="34" charset="0"/>
                        </a:rPr>
                        <a:t> K: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các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mảnh</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giấy</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bị</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nóng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lên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và</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cháy</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xém</a:t>
                      </a:r>
                      <a:r>
                        <a:rPr lang="en-US" sz="2200" b="1" kern="1200" dirty="0" smtClean="0">
                          <a:solidFill>
                            <a:schemeClr val="tx1"/>
                          </a:solidFill>
                          <a:effectLst/>
                          <a:latin typeface="Arial" panose="020B0604020202020204" pitchFamily="34" charset="0"/>
                          <a:ea typeface="+mn-ea"/>
                          <a:cs typeface="Arial" panose="020B0604020202020204" pitchFamily="34" charset="0"/>
                        </a:rPr>
                        <a:t>.</a:t>
                      </a:r>
                    </a:p>
                    <a:p>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Hiện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tượng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đó</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chứng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tỏ</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Vật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dẫn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nóng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lên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khi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có</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chạy</a:t>
                      </a:r>
                      <a:r>
                        <a:rPr lang="en-US" sz="2200" b="1" kern="1200" dirty="0" smtClean="0">
                          <a:solidFill>
                            <a:schemeClr val="tx1"/>
                          </a:solidFill>
                          <a:effectLst/>
                          <a:latin typeface="Arial" panose="020B0604020202020204" pitchFamily="34" charset="0"/>
                          <a:ea typeface="+mn-ea"/>
                          <a:cs typeface="Arial" panose="020B0604020202020204" pitchFamily="34" charset="0"/>
                        </a:rPr>
                        <a:t> qua,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Đó</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là</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tác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nhiệt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của</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200" b="1" kern="1200" dirty="0" smtClean="0">
                          <a:solidFill>
                            <a:schemeClr val="tx1"/>
                          </a:solidFill>
                          <a:effectLst/>
                          <a:latin typeface="Arial" panose="020B0604020202020204" pitchFamily="34" charset="0"/>
                          <a:ea typeface="+mn-ea"/>
                          <a:cs typeface="Arial" panose="020B0604020202020204" pitchFamily="34" charset="0"/>
                        </a:rPr>
                        <a:t>.</a:t>
                      </a:r>
                    </a:p>
                    <a:p>
                      <a:r>
                        <a:rPr lang="en-US" sz="2200" b="1" kern="1200" dirty="0" err="1" smtClean="0">
                          <a:solidFill>
                            <a:schemeClr val="tx1"/>
                          </a:solidFill>
                          <a:effectLst/>
                          <a:latin typeface="Arial" panose="020B0604020202020204" pitchFamily="34" charset="0"/>
                          <a:ea typeface="+mn-ea"/>
                          <a:cs typeface="Arial" panose="020B0604020202020204" pitchFamily="34" charset="0"/>
                        </a:rPr>
                        <a:t>Câu</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hỏi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Tác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tác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nhiệt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của</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được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ứng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rộng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rãi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vào</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cuộc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sống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Các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thiết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bị</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có</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cơ</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sở</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dựa</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trên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tác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nhiệt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của</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là</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bàn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là</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đèn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sợi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đốt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quạt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sưởi</a:t>
                      </a:r>
                      <a:r>
                        <a:rPr lang="en-US" sz="2200" b="1" kern="1200" dirty="0" smtClean="0">
                          <a:solidFill>
                            <a:schemeClr val="tx1"/>
                          </a:solidFill>
                          <a:effectLst/>
                          <a:latin typeface="Arial" panose="020B0604020202020204" pitchFamily="34" charset="0"/>
                          <a:ea typeface="+mn-ea"/>
                          <a:cs typeface="Arial" panose="020B0604020202020204" pitchFamily="34" charset="0"/>
                        </a:rPr>
                        <a:t>,…</a:t>
                      </a:r>
                    </a:p>
                    <a:p>
                      <a:pPr>
                        <a:lnSpc>
                          <a:spcPct val="100000"/>
                        </a:lnSpc>
                      </a:pPr>
                      <a:endParaRPr lang="en-US" sz="2200" b="1" kern="1200" dirty="0" smtClean="0">
                        <a:solidFill>
                          <a:schemeClr val="tx1"/>
                        </a:solidFill>
                        <a:effectLst/>
                        <a:latin typeface="Arial" panose="020B0604020202020204" pitchFamily="34" charset="0"/>
                        <a:ea typeface="+mn-ea"/>
                        <a:cs typeface="Arial" panose="020B0604020202020204" pitchFamily="34" charset="0"/>
                      </a:endParaRPr>
                    </a:p>
                  </a:txBody>
                  <a:tcPr>
                    <a:solidFill>
                      <a:schemeClr val="accent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64920" y="334645"/>
            <a:ext cx="8511540" cy="1027430"/>
          </a:xfrm>
        </p:spPr>
        <p:txBody>
          <a:bodyPr/>
          <a:lstStyle/>
          <a:p>
            <a:r>
              <a:rPr lang="vi-VN" altLang="en-US" sz="3600"/>
              <a:t>Tác dụng nhiệt của dòng điện</a:t>
            </a:r>
          </a:p>
        </p:txBody>
      </p:sp>
      <p:sp>
        <p:nvSpPr>
          <p:cNvPr id="5" name="Subtitle 4"/>
          <p:cNvSpPr>
            <a:spLocks noGrp="1"/>
          </p:cNvSpPr>
          <p:nvPr>
            <p:ph type="subTitle" idx="1"/>
          </p:nvPr>
        </p:nvSpPr>
        <p:spPr/>
        <p:txBody>
          <a:bodyPr/>
          <a:lstStyle/>
          <a:p>
            <a:endParaRPr lang="en-US"/>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20165" y="1893570"/>
            <a:ext cx="8645525" cy="35718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4503" y="284883"/>
            <a:ext cx="11978640" cy="1876425"/>
          </a:xfrm>
          <a:prstGeom prst="rect">
            <a:avLst/>
          </a:prstGeom>
          <a:noFill/>
        </p:spPr>
        <p:txBody>
          <a:bodyPr wrap="square" rtlCol="0">
            <a:spAutoFit/>
          </a:bodyPr>
          <a:lstStyle/>
          <a:p>
            <a:pPr algn="ctr"/>
            <a:r>
              <a:rPr lang="en-US" sz="2800" b="1" dirty="0" err="1" smtClean="0">
                <a:solidFill>
                  <a:srgbClr val="FF0000"/>
                </a:solidFill>
                <a:latin typeface="Arial" panose="020B0604020202020204" pitchFamily="34" charset="0"/>
                <a:cs typeface="Arial" panose="020B0604020202020204" pitchFamily="34" charset="0"/>
              </a:rPr>
              <a:t>Kết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luận</a:t>
            </a:r>
            <a:r>
              <a:rPr lang="en-US" sz="2800" b="1" dirty="0" smtClean="0">
                <a:solidFill>
                  <a:srgbClr val="FF0000"/>
                </a:solidFill>
                <a:latin typeface="Arial" panose="020B0604020202020204" pitchFamily="34" charset="0"/>
                <a:cs typeface="Arial" panose="020B0604020202020204" pitchFamily="34" charset="0"/>
              </a:rPr>
              <a:t>:</a:t>
            </a:r>
            <a:endParaRPr lang="vi-VN" sz="2800" b="1" dirty="0">
              <a:solidFill>
                <a:srgbClr val="FF0000"/>
              </a:solidFill>
              <a:latin typeface="Arial" panose="020B0604020202020204" pitchFamily="34" charset="0"/>
              <a:cs typeface="Arial" panose="020B0604020202020204" pitchFamily="34" charset="0"/>
            </a:endParaRPr>
          </a:p>
          <a:p>
            <a:pPr algn="just"/>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Vật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dẫn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điện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nóng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lên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khi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có</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dòng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điện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chạy</a:t>
            </a:r>
            <a:r>
              <a:rPr lang="en-US" sz="2200" b="1" i="1" dirty="0">
                <a:latin typeface="Arial" panose="020B0604020202020204" pitchFamily="34" charset="0"/>
                <a:cs typeface="Arial" panose="020B0604020202020204" pitchFamily="34" charset="0"/>
              </a:rPr>
              <a:t> qua, </a:t>
            </a:r>
            <a:r>
              <a:rPr lang="en-US" sz="2200" b="1" i="1" dirty="0" err="1">
                <a:latin typeface="Arial" panose="020B0604020202020204" pitchFamily="34" charset="0"/>
                <a:cs typeface="Arial" panose="020B0604020202020204" pitchFamily="34" charset="0"/>
              </a:rPr>
              <a:t>đó</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là</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dụng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nhiệt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dòng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điện</a:t>
            </a:r>
            <a:r>
              <a:rPr lang="en-US" sz="2200" b="1" i="1" dirty="0">
                <a:latin typeface="Arial" panose="020B0604020202020204" pitchFamily="34" charset="0"/>
                <a:cs typeface="Arial" panose="020B0604020202020204" pitchFamily="34" charset="0"/>
              </a:rPr>
              <a:t>.</a:t>
            </a:r>
            <a:endParaRPr lang="en-US" sz="2200" b="1" dirty="0">
              <a:latin typeface="Arial" panose="020B0604020202020204" pitchFamily="34" charset="0"/>
              <a:cs typeface="Arial" panose="020B0604020202020204" pitchFamily="34" charset="0"/>
            </a:endParaRPr>
          </a:p>
          <a:p>
            <a:pPr algn="just"/>
            <a:r>
              <a:rPr lang="en-US" sz="2200" b="1" i="1" dirty="0" smtClean="0">
                <a:latin typeface="Arial" panose="020B0604020202020204" pitchFamily="34" charset="0"/>
                <a:cs typeface="Arial" panose="020B0604020202020204" pitchFamily="34" charset="0"/>
              </a:rPr>
              <a:t>- </a:t>
            </a:r>
            <a:r>
              <a:rPr lang="en-US" sz="2200" b="1" i="1" dirty="0" err="1" smtClean="0">
                <a:latin typeface="Arial" panose="020B0604020202020204" pitchFamily="34" charset="0"/>
                <a:cs typeface="Arial" panose="020B0604020202020204" pitchFamily="34" charset="0"/>
              </a:rPr>
              <a:t>Các</a:t>
            </a:r>
            <a:r>
              <a:rPr lang="en-US" sz="2200" b="1" i="1" dirty="0" smtClean="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thiết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bị</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dựa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trên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sở</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dụng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nhiệt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dòng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điện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là</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bàn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là</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đèn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sợi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đốt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quạt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sưởi</a:t>
            </a:r>
            <a:r>
              <a:rPr lang="en-US" sz="2200" b="1" i="1" dirty="0" smtClean="0">
                <a:latin typeface="Arial" panose="020B0604020202020204" pitchFamily="34" charset="0"/>
                <a:cs typeface="Arial" panose="020B0604020202020204" pitchFamily="34" charset="0"/>
              </a:rPr>
              <a:t>,…</a:t>
            </a:r>
          </a:p>
          <a:p>
            <a:pPr algn="just"/>
            <a:endParaRPr lang="en-US" sz="2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a:latin typeface="Times New Roman" panose="02020603050405020304" pitchFamily="18" charset="0"/>
                <a:cs typeface="Times New Roman" panose="02020603050405020304" pitchFamily="18" charset="0"/>
              </a:rPr>
              <a:t>Một số dụng cụ điện như máy khoan điện, quạt điện,... khi hoạt động, phần thân của chúng có nóng lên không?</a:t>
            </a:r>
          </a:p>
        </p:txBody>
      </p:sp>
      <p:sp>
        <p:nvSpPr>
          <p:cNvPr id="5" name="Subtitle 4"/>
          <p:cNvSpPr>
            <a:spLocks noGrp="1"/>
          </p:cNvSpPr>
          <p:nvPr>
            <p:ph type="subTitle" idx="1"/>
          </p:nvPr>
        </p:nvSpPr>
        <p:spPr/>
        <p:txBody>
          <a:bodyPr/>
          <a:lstStyle/>
          <a:p>
            <a:endParaRPr lang="en-US"/>
          </a:p>
        </p:txBody>
      </p:sp>
      <p:pic>
        <p:nvPicPr>
          <p:cNvPr id="6" name="Picture 2"/>
          <p:cNvPicPr>
            <a:picLocks noChangeAspect="1"/>
          </p:cNvPicPr>
          <p:nvPr/>
        </p:nvPicPr>
        <p:blipFill>
          <a:blip r:embed="rId2"/>
          <a:stretch>
            <a:fillRect/>
          </a:stretch>
        </p:blipFill>
        <p:spPr>
          <a:xfrm>
            <a:off x="3148965" y="3602355"/>
            <a:ext cx="5750560" cy="25495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r>
              <a:rPr lang="en-US"/>
              <a:t>Khi các dụng cụ này hoạt động, dòng điện có gây ra tác dụng nhiệt, tác dụng nhiệt lúc này là tác dụng không mong muốn, gây hao phí điện năng.</a:t>
            </a:r>
          </a:p>
        </p:txBody>
      </p:sp>
      <p:pic>
        <p:nvPicPr>
          <p:cNvPr id="6" name="Picture 2"/>
          <p:cNvPicPr>
            <a:picLocks noChangeAspect="1"/>
          </p:cNvPicPr>
          <p:nvPr/>
        </p:nvPicPr>
        <p:blipFill>
          <a:blip r:embed="rId2"/>
          <a:stretch>
            <a:fillRect/>
          </a:stretch>
        </p:blipFill>
        <p:spPr>
          <a:xfrm>
            <a:off x="2832735" y="960755"/>
            <a:ext cx="5750560" cy="25495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ình tự do: Hình 7"/>
          <p:cNvSpPr/>
          <p:nvPr/>
        </p:nvSpPr>
        <p:spPr>
          <a:xfrm>
            <a:off x="66235" y="1"/>
            <a:ext cx="5633334" cy="1199110"/>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4800" b="1" dirty="0">
                <a:solidFill>
                  <a:schemeClr val="tx1"/>
                </a:solidFill>
                <a:latin typeface="Arial" panose="020B0604020202020204" pitchFamily="34" charset="0"/>
                <a:cs typeface="Arial" panose="020B0604020202020204" pitchFamily="34" charset="0"/>
              </a:rPr>
              <a:t>KHỞI ĐỘNG</a:t>
            </a:r>
            <a:endParaRPr lang="en-BZ" sz="48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364992" y="1428431"/>
            <a:ext cx="11335870" cy="4524315"/>
          </a:xfrm>
          <a:prstGeom prst="rect">
            <a:avLst/>
          </a:prstGeom>
        </p:spPr>
        <p:txBody>
          <a:bodyPr wrap="square">
            <a:spAutoFit/>
          </a:bodyPr>
          <a:lstStyle/>
          <a:p>
            <a:pPr marL="457200" algn="just">
              <a:lnSpc>
                <a:spcPct val="150000"/>
              </a:lnSpc>
              <a:spcAft>
                <a:spcPts val="0"/>
              </a:spcAft>
            </a:pPr>
            <a:r>
              <a:rPr lang="nl-NL" sz="3200" b="1" dirty="0" smtClean="0">
                <a:solidFill>
                  <a:srgbClr val="FF0000"/>
                </a:solidFill>
                <a:latin typeface="Arial" panose="020B0604020202020204" pitchFamily="34" charset="0"/>
                <a:cs typeface="Arial" panose="020B0604020202020204" pitchFamily="34" charset="0"/>
              </a:rPr>
              <a:t>     Khi </a:t>
            </a:r>
            <a:r>
              <a:rPr lang="nl-NL" sz="3200" b="1" dirty="0">
                <a:solidFill>
                  <a:srgbClr val="FF0000"/>
                </a:solidFill>
                <a:latin typeface="Arial" panose="020B0604020202020204" pitchFamily="34" charset="0"/>
                <a:cs typeface="Arial" panose="020B0604020202020204" pitchFamily="34" charset="0"/>
              </a:rPr>
              <a:t>có dòng điện chạy trong mạch, </a:t>
            </a:r>
            <a:r>
              <a:rPr lang="en-US" sz="3200" b="1" dirty="0">
                <a:solidFill>
                  <a:srgbClr val="FF0000"/>
                </a:solidFill>
                <a:latin typeface="Arial" panose="020B0604020202020204" pitchFamily="34" charset="0"/>
                <a:cs typeface="Arial" panose="020B0604020202020204" pitchFamily="34" charset="0"/>
              </a:rPr>
              <a:t>ta </a:t>
            </a:r>
            <a:r>
              <a:rPr lang="en-US" sz="3200" b="1" dirty="0" err="1">
                <a:solidFill>
                  <a:srgbClr val="FF0000"/>
                </a:solidFill>
                <a:latin typeface="Arial" panose="020B0604020202020204" pitchFamily="34" charset="0"/>
                <a:cs typeface="Arial" panose="020B0604020202020204" pitchFamily="34" charset="0"/>
              </a:rPr>
              <a:t>không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nhìn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thấy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mang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dịch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chuyển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nhưng</a:t>
            </a:r>
            <a:r>
              <a:rPr lang="en-US" sz="3200" b="1" dirty="0">
                <a:solidFill>
                  <a:srgbClr val="FF0000"/>
                </a:solidFill>
                <a:latin typeface="Arial" panose="020B0604020202020204" pitchFamily="34" charset="0"/>
                <a:cs typeface="Arial" panose="020B0604020202020204" pitchFamily="34" charset="0"/>
              </a:rPr>
              <a:t> ta </a:t>
            </a:r>
            <a:r>
              <a:rPr lang="en-US" sz="3200" b="1" dirty="0" err="1">
                <a:solidFill>
                  <a:srgbClr val="FF0000"/>
                </a:solidFill>
                <a:latin typeface="Arial" panose="020B0604020202020204" pitchFamily="34" charset="0"/>
                <a:cs typeface="Arial" panose="020B0604020202020204" pitchFamily="34" charset="0"/>
              </a:rPr>
              <a:t>có</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biết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sự</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tồn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của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dòng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r>
              <a:rPr lang="en-US" sz="3200" b="1" dirty="0">
                <a:solidFill>
                  <a:srgbClr val="FF0000"/>
                </a:solidFill>
                <a:latin typeface="Arial" panose="020B0604020202020204" pitchFamily="34" charset="0"/>
                <a:cs typeface="Arial" panose="020B0604020202020204" pitchFamily="34" charset="0"/>
              </a:rPr>
              <a:t> qua </a:t>
            </a:r>
            <a:r>
              <a:rPr lang="en-US" sz="3200" b="1" dirty="0" err="1">
                <a:solidFill>
                  <a:srgbClr val="FF0000"/>
                </a:solidFill>
                <a:latin typeface="Arial" panose="020B0604020202020204" pitchFamily="34" charset="0"/>
                <a:cs typeface="Arial" panose="020B0604020202020204" pitchFamily="34" charset="0"/>
              </a:rPr>
              <a:t>quan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dụng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của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Em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có</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dòng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có</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những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dụng</a:t>
            </a:r>
            <a:r>
              <a:rPr lang="en-US" sz="3200" b="1" dirty="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gì</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trong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đời</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sống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thường</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ngày</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chúng</a:t>
            </a:r>
            <a:r>
              <a:rPr lang="en-US" sz="3200" b="1" dirty="0" smtClean="0">
                <a:solidFill>
                  <a:srgbClr val="FF0000"/>
                </a:solidFill>
                <a:latin typeface="Arial" panose="020B0604020202020204" pitchFamily="34" charset="0"/>
                <a:cs typeface="Arial" panose="020B0604020202020204" pitchFamily="34" charset="0"/>
              </a:rPr>
              <a:t> ta </a:t>
            </a:r>
            <a:r>
              <a:rPr lang="en-US" sz="3200" b="1" dirty="0" err="1" smtClean="0">
                <a:solidFill>
                  <a:srgbClr val="FF0000"/>
                </a:solidFill>
                <a:latin typeface="Arial" panose="020B0604020202020204" pitchFamily="34" charset="0"/>
                <a:cs typeface="Arial" panose="020B0604020202020204" pitchFamily="34" charset="0"/>
              </a:rPr>
              <a:t>nào</a:t>
            </a:r>
            <a:r>
              <a:rPr lang="en-US" sz="3200" b="1" dirty="0" smtClean="0">
                <a:solidFill>
                  <a:srgbClr val="FF0000"/>
                </a:solidFill>
                <a:latin typeface="Arial" panose="020B0604020202020204" pitchFamily="34" charset="0"/>
                <a:cs typeface="Arial" panose="020B0604020202020204" pitchFamily="34" charset="0"/>
              </a:rPr>
              <a:t>?</a:t>
            </a:r>
            <a:endPar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480" y="142079"/>
            <a:ext cx="11573218" cy="2766060"/>
          </a:xfrm>
          <a:prstGeom prst="rect">
            <a:avLst/>
          </a:prstGeom>
          <a:noFill/>
        </p:spPr>
        <p:txBody>
          <a:bodyPr wrap="square">
            <a:spAutoFit/>
          </a:bodyPr>
          <a:lstStyle/>
          <a:p>
            <a:pPr indent="342265" algn="just">
              <a:lnSpc>
                <a:spcPct val="115000"/>
              </a:lnSpc>
              <a:spcAft>
                <a:spcPts val="1000"/>
              </a:spcAft>
            </a:pP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sym typeface="Wingdings" panose="05000000000000000000" pitchFamily="2" charset="2"/>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Nội</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dung: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Thực</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hiện</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thí</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nghiệm</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theo</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alt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hình 23.2</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SGK,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tìm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hiểu</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thông</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tin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mục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alt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hoàn</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thành</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học</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tập</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p>
          <a:p>
            <a:pPr indent="342265" algn="just">
              <a:lnSpc>
                <a:spcPct val="115000"/>
              </a:lnSpc>
              <a:spcAft>
                <a:spcPts val="1000"/>
              </a:spcAft>
            </a:pP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Sau</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mắc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mạch</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điện</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xong</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GV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kiểm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tra</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lại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rồi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mới</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cho</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HS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đóng</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mạch</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điện</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thực</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hiện</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thí</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6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nghiệm</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3691" y="168608"/>
          <a:ext cx="11952515" cy="6689392"/>
        </p:xfrm>
        <a:graphic>
          <a:graphicData uri="http://schemas.openxmlformats.org/drawingml/2006/table">
            <a:tbl>
              <a:tblPr firstRow="1" bandRow="1">
                <a:tableStyleId>{5C22544A-7EE6-4342-B048-85BDC9FD1C3A}</a:tableStyleId>
              </a:tblPr>
              <a:tblGrid>
                <a:gridCol w="11952515"/>
              </a:tblGrid>
              <a:tr h="6689392">
                <a:tc>
                  <a:txBody>
                    <a:bodyPr/>
                    <a:lstStyle/>
                    <a:p>
                      <a:pPr algn="ctr">
                        <a:lnSpc>
                          <a:spcPct val="100000"/>
                        </a:lnSpc>
                      </a:pPr>
                      <a:r>
                        <a:rPr lang="nl-NL" sz="3200" b="1" kern="1200" dirty="0" smtClean="0">
                          <a:solidFill>
                            <a:srgbClr val="002060"/>
                          </a:solidFill>
                          <a:effectLst/>
                          <a:latin typeface="Arial" panose="020B0604020202020204" pitchFamily="34" charset="0"/>
                          <a:ea typeface="+mn-ea"/>
                          <a:cs typeface="Arial" panose="020B0604020202020204" pitchFamily="34" charset="0"/>
                        </a:rPr>
                        <a:t>Phiếu học tập</a:t>
                      </a:r>
                      <a:r>
                        <a:rPr lang="vi-VN" altLang="en-US" sz="3200" b="1" kern="1200" dirty="0" smtClean="0">
                          <a:solidFill>
                            <a:srgbClr val="002060"/>
                          </a:solidFill>
                          <a:effectLst/>
                          <a:latin typeface="Arial" panose="020B0604020202020204" pitchFamily="34" charset="0"/>
                          <a:ea typeface="+mn-ea"/>
                          <a:cs typeface="Arial" panose="020B0604020202020204" pitchFamily="34" charset="0"/>
                        </a:rPr>
                        <a:t> 2</a:t>
                      </a:r>
                    </a:p>
                    <a:p>
                      <a:pPr algn="l">
                        <a:lnSpc>
                          <a:spcPct val="100000"/>
                        </a:lnSpc>
                      </a:pPr>
                      <a:r>
                        <a:rPr lang="nl-NL" sz="2400" b="1" kern="1200" dirty="0" smtClean="0">
                          <a:solidFill>
                            <a:srgbClr val="FF0000"/>
                          </a:solidFill>
                          <a:effectLst/>
                          <a:latin typeface="Arial" panose="020B0604020202020204" pitchFamily="34" charset="0"/>
                          <a:ea typeface="+mn-ea"/>
                          <a:cs typeface="Arial" panose="020B0604020202020204" pitchFamily="34" charset="0"/>
                        </a:rPr>
                        <a:t>II. Tác dụng phát sáng.</a:t>
                      </a:r>
                      <a:endParaRPr lang="en-US" sz="2400" b="1" kern="1200" dirty="0" smtClean="0">
                        <a:solidFill>
                          <a:srgbClr val="FF0000"/>
                        </a:solidFill>
                        <a:effectLst/>
                        <a:latin typeface="Arial" panose="020B0604020202020204" pitchFamily="34" charset="0"/>
                        <a:ea typeface="+mn-ea"/>
                        <a:cs typeface="Arial" panose="020B0604020202020204" pitchFamily="34" charset="0"/>
                      </a:endParaRPr>
                    </a:p>
                    <a:p>
                      <a:pPr>
                        <a:lnSpc>
                          <a:spcPct val="100000"/>
                        </a:lnSpc>
                      </a:pPr>
                      <a:r>
                        <a:rPr lang="nl-NL" sz="2400" b="1" kern="1200" dirty="0" smtClean="0">
                          <a:solidFill>
                            <a:schemeClr val="tx1"/>
                          </a:solidFill>
                          <a:effectLst/>
                          <a:latin typeface="Arial" panose="020B0604020202020204" pitchFamily="34" charset="0"/>
                          <a:ea typeface="+mn-ea"/>
                          <a:cs typeface="Arial" panose="020B0604020202020204" pitchFamily="34" charset="0"/>
                        </a:rPr>
                        <a:t>- Đóng công tắc K, quan sát đèn Led:...................................................</a:t>
                      </a:r>
                      <a:endParaRPr lang="en-US" sz="2400" b="1" kern="1200" dirty="0" smtClean="0">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nl-NL" sz="2400" b="1" kern="1200" dirty="0" smtClean="0">
                          <a:solidFill>
                            <a:schemeClr val="tx1"/>
                          </a:solidFill>
                          <a:effectLst/>
                          <a:latin typeface="Arial" panose="020B0604020202020204" pitchFamily="34" charset="0"/>
                          <a:ea typeface="+mn-ea"/>
                          <a:cs typeface="Arial" panose="020B0604020202020204" pitchFamily="34" charset="0"/>
                        </a:rPr>
                        <a:t>- Đảo ngược hai đầu dây đèn Led, đóng công tắc K. Đèn Led có sáng không?</a:t>
                      </a:r>
                      <a:endParaRPr lang="en-US" sz="2400" b="1" kern="1200" dirty="0" smtClean="0">
                        <a:solidFill>
                          <a:schemeClr val="tx1"/>
                        </a:solidFill>
                        <a:effectLst/>
                        <a:latin typeface="Arial" panose="020B0604020202020204" pitchFamily="34" charset="0"/>
                        <a:ea typeface="+mn-ea"/>
                        <a:cs typeface="Arial" panose="020B0604020202020204" pitchFamily="34" charset="0"/>
                      </a:endParaRPr>
                    </a:p>
                    <a:p>
                      <a:pPr>
                        <a:lnSpc>
                          <a:spcPct val="100000"/>
                        </a:lnSpc>
                      </a:pPr>
                      <a:r>
                        <a:rPr lang="en-US" sz="2400" b="1" kern="1200" dirty="0" smtClean="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nl-NL" sz="2400" b="1" kern="1200" dirty="0" smtClean="0">
                          <a:solidFill>
                            <a:schemeClr val="tx1"/>
                          </a:solidFill>
                          <a:effectLst/>
                          <a:latin typeface="Arial" panose="020B0604020202020204" pitchFamily="34" charset="0"/>
                          <a:ea typeface="+mn-ea"/>
                          <a:cs typeface="Arial" panose="020B0604020202020204" pitchFamily="34" charset="0"/>
                        </a:rPr>
                        <a:t>Câu hỏi: </a:t>
                      </a:r>
                      <a:r>
                        <a:rPr lang="en-US" sz="2400" b="1" kern="1200" dirty="0" smtClean="0">
                          <a:solidFill>
                            <a:schemeClr val="tx1"/>
                          </a:solidFill>
                          <a:effectLst/>
                          <a:latin typeface="Arial" panose="020B0604020202020204" pitchFamily="34" charset="0"/>
                          <a:ea typeface="+mn-ea"/>
                          <a:cs typeface="Arial" panose="020B0604020202020204" pitchFamily="34" charset="0"/>
                        </a:rPr>
                        <a:t>Qua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thí</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nghiệm</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rút</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ra</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kết</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luận</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gì</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về</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tác</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của</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400" b="1" kern="1200" dirty="0" smtClean="0">
                          <a:solidFill>
                            <a:schemeClr val="tx1"/>
                          </a:solidFill>
                          <a:effectLst/>
                          <a:latin typeface="Arial" panose="020B0604020202020204" pitchFamily="34" charset="0"/>
                          <a:ea typeface="+mn-ea"/>
                          <a:cs typeface="Arial" panose="020B0604020202020204" pitchFamily="34" charset="0"/>
                        </a:rPr>
                        <a:t> </a:t>
                      </a:r>
                      <a:r>
                        <a:rPr lang="en-US" sz="24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400" b="1" kern="1200" dirty="0" smtClean="0">
                          <a:solidFill>
                            <a:schemeClr val="tx1"/>
                          </a:solidFill>
                          <a:effectLst/>
                          <a:latin typeface="Arial" panose="020B0604020202020204" pitchFamily="34" charset="0"/>
                          <a:ea typeface="+mn-ea"/>
                          <a:cs typeface="Arial" panose="020B0604020202020204" pitchFamily="34" charset="0"/>
                        </a:rPr>
                        <a:t>.</a:t>
                      </a:r>
                    </a:p>
                    <a:p>
                      <a:pPr>
                        <a:lnSpc>
                          <a:spcPct val="100000"/>
                        </a:lnSpc>
                      </a:pPr>
                      <a:r>
                        <a:rPr lang="en-US" sz="2400" b="1" kern="1200" dirty="0" smtClean="0">
                          <a:solidFill>
                            <a:schemeClr val="tx1"/>
                          </a:solidFill>
                          <a:effectLst/>
                          <a:latin typeface="Arial" panose="020B0604020202020204" pitchFamily="34" charset="0"/>
                          <a:ea typeface="+mn-ea"/>
                          <a:cs typeface="Arial" panose="020B0604020202020204" pitchFamily="34" charset="0"/>
                        </a:rPr>
                        <a:t>………………………………………………………………………………</a:t>
                      </a:r>
                    </a:p>
                  </a:txBody>
                  <a:tcPr>
                    <a:solidFill>
                      <a:schemeClr val="accent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3691" y="168607"/>
          <a:ext cx="11861075" cy="6689393"/>
        </p:xfrm>
        <a:graphic>
          <a:graphicData uri="http://schemas.openxmlformats.org/drawingml/2006/table">
            <a:tbl>
              <a:tblPr firstRow="1" bandRow="1">
                <a:tableStyleId>{5C22544A-7EE6-4342-B048-85BDC9FD1C3A}</a:tableStyleId>
              </a:tblPr>
              <a:tblGrid>
                <a:gridCol w="11861075"/>
              </a:tblGrid>
              <a:tr h="6689393">
                <a:tc>
                  <a:txBody>
                    <a:bodyPr/>
                    <a:lstStyle/>
                    <a:p>
                      <a:pPr algn="ctr">
                        <a:lnSpc>
                          <a:spcPct val="100000"/>
                        </a:lnSpc>
                      </a:pPr>
                      <a:r>
                        <a:rPr lang="nl-NL" sz="2200" b="1" kern="1200" dirty="0" smtClean="0">
                          <a:solidFill>
                            <a:srgbClr val="002060"/>
                          </a:solidFill>
                          <a:effectLst/>
                          <a:latin typeface="Arial" panose="020B0604020202020204" pitchFamily="34" charset="0"/>
                          <a:ea typeface="+mn-ea"/>
                          <a:cs typeface="Arial" panose="020B0604020202020204" pitchFamily="34" charset="0"/>
                        </a:rPr>
                        <a:t>Sản</a:t>
                      </a:r>
                      <a:r>
                        <a:rPr lang="nl-NL" sz="2200" b="1" kern="1200" baseline="0" dirty="0" smtClean="0">
                          <a:solidFill>
                            <a:srgbClr val="002060"/>
                          </a:solidFill>
                          <a:effectLst/>
                          <a:latin typeface="Arial" panose="020B0604020202020204" pitchFamily="34" charset="0"/>
                          <a:ea typeface="+mn-ea"/>
                          <a:cs typeface="Arial" panose="020B0604020202020204" pitchFamily="34" charset="0"/>
                        </a:rPr>
                        <a:t> phẩm p</a:t>
                      </a:r>
                      <a:r>
                        <a:rPr lang="nl-NL" sz="2200" b="1" kern="1200" dirty="0" smtClean="0">
                          <a:solidFill>
                            <a:srgbClr val="002060"/>
                          </a:solidFill>
                          <a:effectLst/>
                          <a:latin typeface="Arial" panose="020B0604020202020204" pitchFamily="34" charset="0"/>
                          <a:ea typeface="+mn-ea"/>
                          <a:cs typeface="Arial" panose="020B0604020202020204" pitchFamily="34" charset="0"/>
                        </a:rPr>
                        <a:t>hiếu học tập</a:t>
                      </a:r>
                      <a:endParaRPr lang="en-US" sz="2200" b="1" kern="1200" dirty="0" smtClean="0">
                        <a:solidFill>
                          <a:srgbClr val="002060"/>
                        </a:solidFill>
                        <a:effectLst/>
                        <a:latin typeface="Arial" panose="020B0604020202020204" pitchFamily="34" charset="0"/>
                        <a:ea typeface="+mn-ea"/>
                        <a:cs typeface="Arial" panose="020B0604020202020204" pitchFamily="34" charset="0"/>
                      </a:endParaRPr>
                    </a:p>
                    <a:p>
                      <a:pPr>
                        <a:lnSpc>
                          <a:spcPct val="100000"/>
                        </a:lnSpc>
                      </a:pPr>
                      <a:r>
                        <a:rPr lang="nl-NL" sz="2200" b="1" kern="1200" dirty="0" smtClean="0">
                          <a:solidFill>
                            <a:srgbClr val="FF0000"/>
                          </a:solidFill>
                          <a:effectLst/>
                          <a:latin typeface="Arial" panose="020B0604020202020204" pitchFamily="34" charset="0"/>
                          <a:ea typeface="+mn-ea"/>
                          <a:cs typeface="Arial" panose="020B0604020202020204" pitchFamily="34" charset="0"/>
                        </a:rPr>
                        <a:t>II. Tác dụng phát sáng.</a:t>
                      </a:r>
                      <a:endParaRPr lang="en-US" sz="2200" b="1" kern="1200" dirty="0" smtClean="0">
                        <a:solidFill>
                          <a:srgbClr val="FF0000"/>
                        </a:solidFill>
                        <a:effectLst/>
                        <a:latin typeface="Arial" panose="020B0604020202020204" pitchFamily="34" charset="0"/>
                        <a:ea typeface="+mn-ea"/>
                        <a:cs typeface="Arial" panose="020B0604020202020204" pitchFamily="34" charset="0"/>
                      </a:endParaRPr>
                    </a:p>
                    <a:p>
                      <a:r>
                        <a:rPr lang="en-US" sz="2200" b="1" kern="1200" dirty="0" err="1" smtClean="0">
                          <a:solidFill>
                            <a:schemeClr val="tx1"/>
                          </a:solidFill>
                          <a:effectLst/>
                          <a:latin typeface="Arial" panose="020B0604020202020204" pitchFamily="34" charset="0"/>
                          <a:ea typeface="+mn-ea"/>
                          <a:cs typeface="Arial" panose="020B0604020202020204" pitchFamily="34" charset="0"/>
                        </a:rPr>
                        <a:t>Khi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đóng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khoá</a:t>
                      </a:r>
                      <a:r>
                        <a:rPr lang="en-US" sz="2200" b="1" kern="1200" dirty="0" smtClean="0">
                          <a:solidFill>
                            <a:schemeClr val="tx1"/>
                          </a:solidFill>
                          <a:effectLst/>
                          <a:latin typeface="Arial" panose="020B0604020202020204" pitchFamily="34" charset="0"/>
                          <a:ea typeface="+mn-ea"/>
                          <a:cs typeface="Arial" panose="020B0604020202020204" pitchFamily="34" charset="0"/>
                        </a:rPr>
                        <a:t> K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đèn</a:t>
                      </a:r>
                      <a:r>
                        <a:rPr lang="en-US" sz="2200" b="1" kern="1200" dirty="0" smtClean="0">
                          <a:solidFill>
                            <a:schemeClr val="tx1"/>
                          </a:solidFill>
                          <a:effectLst/>
                          <a:latin typeface="Arial" panose="020B0604020202020204" pitchFamily="34" charset="0"/>
                          <a:ea typeface="+mn-ea"/>
                          <a:cs typeface="Arial" panose="020B0604020202020204" pitchFamily="34" charset="0"/>
                        </a:rPr>
                        <a:t> Led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sáng</a:t>
                      </a:r>
                      <a:r>
                        <a:rPr lang="en-US" sz="2200" b="1" kern="1200" dirty="0" smtClean="0">
                          <a:solidFill>
                            <a:schemeClr val="tx1"/>
                          </a:solidFill>
                          <a:effectLst/>
                          <a:latin typeface="Arial" panose="020B0604020202020204" pitchFamily="34" charset="0"/>
                          <a:ea typeface="+mn-ea"/>
                          <a:cs typeface="Arial" panose="020B0604020202020204" pitchFamily="34" charset="0"/>
                        </a:rPr>
                        <a:t>.</a:t>
                      </a:r>
                      <a:r>
                        <a:rPr lang="en-US" sz="2200" b="1" kern="1200" baseline="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Khi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đảo</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ngược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hai</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đầu</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dây</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đèn</a:t>
                      </a:r>
                      <a:r>
                        <a:rPr lang="en-US" sz="2200" b="1" kern="1200" dirty="0" smtClean="0">
                          <a:solidFill>
                            <a:schemeClr val="tx1"/>
                          </a:solidFill>
                          <a:effectLst/>
                          <a:latin typeface="Arial" panose="020B0604020202020204" pitchFamily="34" charset="0"/>
                          <a:ea typeface="+mn-ea"/>
                          <a:cs typeface="Arial" panose="020B0604020202020204" pitchFamily="34" charset="0"/>
                        </a:rPr>
                        <a:t> Led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đèn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không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sáng</a:t>
                      </a:r>
                      <a:endParaRPr lang="en-US" sz="2200" b="1" kern="1200" dirty="0" smtClean="0">
                        <a:solidFill>
                          <a:schemeClr val="tx1"/>
                        </a:solidFill>
                        <a:effectLst/>
                        <a:latin typeface="Arial" panose="020B0604020202020204" pitchFamily="34" charset="0"/>
                        <a:ea typeface="+mn-ea"/>
                        <a:cs typeface="Arial" panose="020B0604020202020204" pitchFamily="34" charset="0"/>
                      </a:endParaRPr>
                    </a:p>
                    <a:p>
                      <a:r>
                        <a:rPr lang="en-US" sz="2200" b="1" kern="1200" dirty="0" err="1" smtClean="0">
                          <a:solidFill>
                            <a:schemeClr val="tx1"/>
                          </a:solidFill>
                          <a:effectLst/>
                          <a:latin typeface="Arial" panose="020B0604020202020204" pitchFamily="34" charset="0"/>
                          <a:ea typeface="+mn-ea"/>
                          <a:cs typeface="Arial" panose="020B0604020202020204" pitchFamily="34" charset="0"/>
                        </a:rPr>
                        <a:t>Kết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luận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có</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thể</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làm</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đèn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phát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sáng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đó</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là</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tác</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dụng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phát</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sáng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của</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dòng</a:t>
                      </a:r>
                      <a:r>
                        <a:rPr lang="en-US" sz="2200" b="1" kern="1200" dirty="0" smtClean="0">
                          <a:solidFill>
                            <a:schemeClr val="tx1"/>
                          </a:solidFill>
                          <a:effectLst/>
                          <a:latin typeface="Arial" panose="020B0604020202020204" pitchFamily="34" charset="0"/>
                          <a:ea typeface="+mn-ea"/>
                          <a:cs typeface="Arial" panose="020B0604020202020204" pitchFamily="34" charset="0"/>
                        </a:rPr>
                        <a:t> </a:t>
                      </a:r>
                      <a:r>
                        <a:rPr lang="en-US" sz="2200" b="1" kern="1200" dirty="0" err="1" smtClean="0">
                          <a:solidFill>
                            <a:schemeClr val="tx1"/>
                          </a:solidFill>
                          <a:effectLst/>
                          <a:latin typeface="Arial" panose="020B0604020202020204" pitchFamily="34" charset="0"/>
                          <a:ea typeface="+mn-ea"/>
                          <a:cs typeface="Arial" panose="020B0604020202020204" pitchFamily="34" charset="0"/>
                        </a:rPr>
                        <a:t>điện</a:t>
                      </a:r>
                      <a:endParaRPr lang="en-US" sz="2200" b="1" kern="120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en-US" sz="2200" b="1" kern="1200" dirty="0" smtClean="0">
                        <a:solidFill>
                          <a:schemeClr val="tx1"/>
                        </a:solidFill>
                        <a:effectLst/>
                        <a:latin typeface="Arial" panose="020B0604020202020204" pitchFamily="34" charset="0"/>
                        <a:ea typeface="+mn-ea"/>
                        <a:cs typeface="Arial" panose="020B0604020202020204" pitchFamily="34" charset="0"/>
                      </a:endParaRPr>
                    </a:p>
                  </a:txBody>
                  <a:tcPr>
                    <a:solidFill>
                      <a:schemeClr val="accent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4503" y="284883"/>
            <a:ext cx="11978640" cy="1106805"/>
          </a:xfrm>
          <a:prstGeom prst="rect">
            <a:avLst/>
          </a:prstGeom>
          <a:noFill/>
        </p:spPr>
        <p:txBody>
          <a:bodyPr wrap="square" rtlCol="0">
            <a:spAutoFit/>
          </a:bodyPr>
          <a:lstStyle/>
          <a:p>
            <a:pPr algn="just"/>
            <a:r>
              <a:rPr lang="vi-VN" altLang="en-US" sz="2200" b="1" i="1" dirty="0" err="1">
                <a:latin typeface="Arial" panose="020B0604020202020204" pitchFamily="34" charset="0"/>
                <a:cs typeface="Arial" panose="020B0604020202020204" pitchFamily="34" charset="0"/>
              </a:rPr>
              <a:t>KẾT LUẬN </a:t>
            </a:r>
          </a:p>
          <a:p>
            <a:pPr algn="just"/>
            <a:r>
              <a:rPr lang="en-US" sz="2200" b="1" i="1" dirty="0" err="1">
                <a:latin typeface="Arial" panose="020B0604020202020204" pitchFamily="34" charset="0"/>
                <a:cs typeface="Arial" panose="020B0604020202020204" pitchFamily="34" charset="0"/>
              </a:rPr>
              <a:t>Dòng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điện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có</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thể</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làm</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đèn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điện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phát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sáng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đó</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là</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dụng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phát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sáng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dòng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điện</a:t>
            </a:r>
            <a:r>
              <a:rPr lang="en-US" sz="2200" b="1" i="1" dirty="0" smtClean="0">
                <a:latin typeface="Arial" panose="020B0604020202020204" pitchFamily="34" charset="0"/>
                <a:cs typeface="Arial" panose="020B0604020202020204" pitchFamily="34" charset="0"/>
              </a:rPr>
              <a:t>.</a:t>
            </a:r>
          </a:p>
          <a:p>
            <a:pPr algn="just"/>
            <a:endParaRPr lang="en-US" sz="2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9"/>
          <p:cNvSpPr txBox="1"/>
          <p:nvPr/>
        </p:nvSpPr>
        <p:spPr>
          <a:xfrm>
            <a:off x="1905000" y="762000"/>
            <a:ext cx="8686800" cy="829945"/>
          </a:xfrm>
          <a:prstGeom prst="rect">
            <a:avLst/>
          </a:prstGeom>
          <a:noFill/>
          <a:ln w="9525">
            <a:noFill/>
          </a:ln>
        </p:spPr>
        <p:txBody>
          <a:bodyPr anchor="t" anchorCtr="0">
            <a:spAutoFit/>
          </a:bodyPr>
          <a:lstStyle/>
          <a:p>
            <a:pPr eaLnBrk="0" hangingPunct="0">
              <a:spcBef>
                <a:spcPct val="50000"/>
              </a:spcBef>
            </a:pPr>
            <a:r>
              <a:rPr lang="en-US" sz="4800" b="1" i="1" dirty="0">
                <a:latin typeface="Times New Roman" panose="02020603050405020304" pitchFamily="18" charset="0"/>
              </a:rPr>
              <a:t>Đèn điôt phát quang(đèn </a:t>
            </a:r>
            <a:r>
              <a:rPr lang="en-US" sz="4000" b="1" i="1" dirty="0">
                <a:latin typeface="Times New Roman" panose="02020603050405020304" pitchFamily="18" charset="0"/>
              </a:rPr>
              <a:t>LED</a:t>
            </a:r>
            <a:r>
              <a:rPr lang="en-US" sz="4800" b="1" i="1" dirty="0">
                <a:latin typeface="Times New Roman" panose="02020603050405020304" pitchFamily="18" charset="0"/>
              </a:rPr>
              <a:t>)</a:t>
            </a:r>
          </a:p>
        </p:txBody>
      </p:sp>
      <p:grpSp>
        <p:nvGrpSpPr>
          <p:cNvPr id="30722" name="Group 10"/>
          <p:cNvGrpSpPr/>
          <p:nvPr/>
        </p:nvGrpSpPr>
        <p:grpSpPr>
          <a:xfrm>
            <a:off x="3962400" y="2743200"/>
            <a:ext cx="4800600" cy="1905000"/>
            <a:chOff x="912" y="2784"/>
            <a:chExt cx="3024" cy="1200"/>
          </a:xfrm>
        </p:grpSpPr>
        <p:sp>
          <p:nvSpPr>
            <p:cNvPr id="30723" name="AutoShape 11"/>
            <p:cNvSpPr/>
            <p:nvPr/>
          </p:nvSpPr>
          <p:spPr>
            <a:xfrm rot="-5400000">
              <a:off x="1368" y="3240"/>
              <a:ext cx="1200" cy="288"/>
            </a:xfrm>
            <a:prstGeom prst="can">
              <a:avLst>
                <a:gd name="adj" fmla="val 38190"/>
              </a:avLst>
            </a:prstGeom>
            <a:gradFill rotWithShape="1">
              <a:gsLst>
                <a:gs pos="0">
                  <a:srgbClr val="FF3300">
                    <a:alpha val="98000"/>
                  </a:srgbClr>
                </a:gs>
                <a:gs pos="100000">
                  <a:srgbClr val="761800"/>
                </a:gs>
              </a:gsLst>
              <a:lin ang="0" scaled="1"/>
              <a:tileRect/>
            </a:gradFill>
            <a:ln w="9525" cap="flat" cmpd="sng">
              <a:solidFill>
                <a:schemeClr val="tx1"/>
              </a:solidFill>
              <a:prstDash val="solid"/>
              <a:round/>
              <a:headEnd type="none" w="med" len="med"/>
              <a:tailEnd type="none" w="med" len="med"/>
            </a:ln>
          </p:spPr>
          <p:txBody>
            <a:bodyPr wrap="none" anchor="ctr" anchorCtr="0"/>
            <a:lstStyle/>
            <a:p>
              <a:endParaRPr lang="en-US" dirty="0">
                <a:latin typeface="Arial" panose="020B0604020202020204" pitchFamily="34" charset="0"/>
              </a:endParaRPr>
            </a:p>
          </p:txBody>
        </p:sp>
        <p:sp>
          <p:nvSpPr>
            <p:cNvPr id="55308" name="Rectangle 12"/>
            <p:cNvSpPr>
              <a:spLocks noChangeArrowheads="1"/>
            </p:cNvSpPr>
            <p:nvPr/>
          </p:nvSpPr>
          <p:spPr bwMode="auto">
            <a:xfrm>
              <a:off x="1056" y="2928"/>
              <a:ext cx="816" cy="912"/>
            </a:xfrm>
            <a:prstGeom prst="rect">
              <a:avLst/>
            </a:prstGeom>
            <a:gradFill rotWithShape="1">
              <a:gsLst>
                <a:gs pos="0">
                  <a:srgbClr val="FF3300">
                    <a:gamma/>
                    <a:shade val="46275"/>
                    <a:invGamma/>
                  </a:srgbClr>
                </a:gs>
                <a:gs pos="50000">
                  <a:srgbClr val="FF3300">
                    <a:alpha val="98000"/>
                  </a:srgbClr>
                </a:gs>
                <a:gs pos="100000">
                  <a:srgbClr val="FF3300">
                    <a:gamma/>
                    <a:shade val="46275"/>
                    <a:invGamma/>
                  </a:srgbClr>
                </a:gs>
              </a:gsLst>
              <a:lin ang="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25" name="AutoShape 13"/>
            <p:cNvSpPr/>
            <p:nvPr/>
          </p:nvSpPr>
          <p:spPr>
            <a:xfrm rot="-5400000">
              <a:off x="576" y="3264"/>
              <a:ext cx="912" cy="240"/>
            </a:xfrm>
            <a:prstGeom prst="can">
              <a:avLst>
                <a:gd name="adj" fmla="val 50000"/>
              </a:avLst>
            </a:prstGeom>
            <a:gradFill rotWithShape="1">
              <a:gsLst>
                <a:gs pos="0">
                  <a:srgbClr val="FF3300">
                    <a:alpha val="98000"/>
                  </a:srgbClr>
                </a:gs>
                <a:gs pos="100000">
                  <a:srgbClr val="761800"/>
                </a:gs>
              </a:gsLst>
              <a:lin ang="0" scaled="1"/>
              <a:tileRect/>
            </a:gradFill>
            <a:ln w="9525" cap="flat" cmpd="sng">
              <a:solidFill>
                <a:schemeClr val="tx1"/>
              </a:solidFill>
              <a:prstDash val="solid"/>
              <a:round/>
              <a:headEnd type="none" w="med" len="med"/>
              <a:tailEnd type="none" w="med" len="med"/>
            </a:ln>
          </p:spPr>
          <p:txBody>
            <a:bodyPr wrap="none" anchor="ctr" anchorCtr="0"/>
            <a:lstStyle/>
            <a:p>
              <a:endParaRPr lang="en-US" dirty="0">
                <a:latin typeface="Arial" panose="020B0604020202020204" pitchFamily="34" charset="0"/>
              </a:endParaRPr>
            </a:p>
          </p:txBody>
        </p:sp>
        <p:sp>
          <p:nvSpPr>
            <p:cNvPr id="30726" name="AutoShape 14"/>
            <p:cNvSpPr/>
            <p:nvPr/>
          </p:nvSpPr>
          <p:spPr>
            <a:xfrm rot="-5400000">
              <a:off x="1296" y="3360"/>
              <a:ext cx="480" cy="288"/>
            </a:xfrm>
            <a:prstGeom prst="flowChartManualOperation">
              <a:avLst/>
            </a:prstGeom>
            <a:solidFill>
              <a:schemeClr val="bg2"/>
            </a:solidFill>
            <a:ln w="9525" cap="flat" cmpd="sng">
              <a:solidFill>
                <a:schemeClr val="tx1"/>
              </a:solidFill>
              <a:prstDash val="solid"/>
              <a:miter/>
              <a:headEnd type="none" w="med" len="med"/>
              <a:tailEnd type="none" w="med" len="med"/>
            </a:ln>
          </p:spPr>
          <p:txBody>
            <a:bodyPr wrap="none" anchor="ctr" anchorCtr="0"/>
            <a:lstStyle/>
            <a:p>
              <a:endParaRPr lang="en-US" dirty="0">
                <a:latin typeface="Arial" panose="020B0604020202020204" pitchFamily="34" charset="0"/>
              </a:endParaRPr>
            </a:p>
          </p:txBody>
        </p:sp>
        <p:sp>
          <p:nvSpPr>
            <p:cNvPr id="30727" name="Rectangle 15"/>
            <p:cNvSpPr/>
            <p:nvPr/>
          </p:nvSpPr>
          <p:spPr>
            <a:xfrm flipH="1">
              <a:off x="1488" y="3600"/>
              <a:ext cx="672" cy="72"/>
            </a:xfrm>
            <a:prstGeom prst="rect">
              <a:avLst/>
            </a:prstGeom>
            <a:solidFill>
              <a:schemeClr val="bg2"/>
            </a:solidFill>
            <a:ln w="9525">
              <a:noFill/>
            </a:ln>
          </p:spPr>
          <p:txBody>
            <a:bodyPr wrap="none" anchor="ctr" anchorCtr="0"/>
            <a:lstStyle/>
            <a:p>
              <a:endParaRPr lang="en-US" dirty="0">
                <a:latin typeface="Arial" panose="020B0604020202020204" pitchFamily="34" charset="0"/>
              </a:endParaRPr>
            </a:p>
          </p:txBody>
        </p:sp>
        <p:sp>
          <p:nvSpPr>
            <p:cNvPr id="30728" name="Rectangle 16"/>
            <p:cNvSpPr/>
            <p:nvPr/>
          </p:nvSpPr>
          <p:spPr>
            <a:xfrm flipH="1">
              <a:off x="2160" y="3600"/>
              <a:ext cx="672" cy="72"/>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nchorCtr="0"/>
            <a:lstStyle/>
            <a:p>
              <a:endParaRPr lang="en-US" dirty="0">
                <a:latin typeface="Arial" panose="020B0604020202020204" pitchFamily="34" charset="0"/>
              </a:endParaRPr>
            </a:p>
          </p:txBody>
        </p:sp>
        <p:sp>
          <p:nvSpPr>
            <p:cNvPr id="30729" name="Line 17"/>
            <p:cNvSpPr/>
            <p:nvPr/>
          </p:nvSpPr>
          <p:spPr>
            <a:xfrm>
              <a:off x="2736" y="3648"/>
              <a:ext cx="1200" cy="0"/>
            </a:xfrm>
            <a:prstGeom prst="line">
              <a:avLst/>
            </a:prstGeom>
            <a:ln w="38100" cap="flat" cmpd="sng">
              <a:solidFill>
                <a:schemeClr val="tx1"/>
              </a:solidFill>
              <a:prstDash val="solid"/>
              <a:round/>
              <a:headEnd type="none" w="med" len="med"/>
              <a:tailEnd type="none" w="med" len="med"/>
            </a:ln>
          </p:spPr>
        </p:sp>
        <p:sp>
          <p:nvSpPr>
            <p:cNvPr id="30730" name="Rectangle 18"/>
            <p:cNvSpPr/>
            <p:nvPr/>
          </p:nvSpPr>
          <p:spPr>
            <a:xfrm flipH="1">
              <a:off x="2112" y="3120"/>
              <a:ext cx="672" cy="72"/>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nchorCtr="0"/>
            <a:lstStyle/>
            <a:p>
              <a:endParaRPr lang="en-US" dirty="0">
                <a:latin typeface="Arial" panose="020B0604020202020204" pitchFamily="34" charset="0"/>
              </a:endParaRPr>
            </a:p>
          </p:txBody>
        </p:sp>
        <p:sp>
          <p:nvSpPr>
            <p:cNvPr id="30731" name="Line 19"/>
            <p:cNvSpPr/>
            <p:nvPr/>
          </p:nvSpPr>
          <p:spPr>
            <a:xfrm>
              <a:off x="2736" y="3168"/>
              <a:ext cx="1200" cy="0"/>
            </a:xfrm>
            <a:prstGeom prst="line">
              <a:avLst/>
            </a:prstGeom>
            <a:ln w="38100" cap="flat" cmpd="sng">
              <a:solidFill>
                <a:schemeClr val="tx1"/>
              </a:solidFill>
              <a:prstDash val="solid"/>
              <a:round/>
              <a:headEnd type="none" w="med" len="med"/>
              <a:tailEnd type="none" w="med" len="med"/>
            </a:ln>
          </p:spPr>
        </p:sp>
        <p:sp>
          <p:nvSpPr>
            <p:cNvPr id="30732" name="Rectangle 20"/>
            <p:cNvSpPr/>
            <p:nvPr/>
          </p:nvSpPr>
          <p:spPr>
            <a:xfrm flipH="1">
              <a:off x="1680" y="3120"/>
              <a:ext cx="480" cy="72"/>
            </a:xfrm>
            <a:prstGeom prst="rect">
              <a:avLst/>
            </a:prstGeom>
            <a:solidFill>
              <a:schemeClr val="bg2"/>
            </a:solidFill>
            <a:ln w="9525">
              <a:noFill/>
            </a:ln>
          </p:spPr>
          <p:txBody>
            <a:bodyPr wrap="none" anchor="ctr" anchorCtr="0"/>
            <a:lstStyle/>
            <a:p>
              <a:endParaRPr lang="en-US" dirty="0">
                <a:latin typeface="Arial" panose="020B0604020202020204" pitchFamily="34" charset="0"/>
              </a:endParaRPr>
            </a:p>
          </p:txBody>
        </p:sp>
        <p:sp>
          <p:nvSpPr>
            <p:cNvPr id="30733" name="AutoShape 21"/>
            <p:cNvSpPr/>
            <p:nvPr/>
          </p:nvSpPr>
          <p:spPr>
            <a:xfrm rot="10650627">
              <a:off x="1392" y="3075"/>
              <a:ext cx="240" cy="141"/>
            </a:xfrm>
            <a:prstGeom prst="rtTriangle">
              <a:avLst/>
            </a:prstGeom>
            <a:solidFill>
              <a:schemeClr val="bg2"/>
            </a:solidFill>
            <a:ln w="9525" cap="flat" cmpd="sng">
              <a:solidFill>
                <a:schemeClr val="tx1"/>
              </a:solidFill>
              <a:prstDash val="solid"/>
              <a:miter/>
              <a:headEnd type="none" w="med" len="med"/>
              <a:tailEnd type="none" w="med" len="med"/>
            </a:ln>
          </p:spPr>
          <p:txBody>
            <a:bodyPr wrap="none" anchor="ctr" anchorCtr="0"/>
            <a:lstStyle/>
            <a:p>
              <a:endParaRPr lang="en-US" dirty="0">
                <a:latin typeface="Arial" panose="020B0604020202020204" pitchFamily="34" charset="0"/>
              </a:endParaRPr>
            </a:p>
          </p:txBody>
        </p:sp>
        <p:sp>
          <p:nvSpPr>
            <p:cNvPr id="30734" name="AutoShape 22"/>
            <p:cNvSpPr/>
            <p:nvPr/>
          </p:nvSpPr>
          <p:spPr>
            <a:xfrm rot="10650627">
              <a:off x="1488" y="3120"/>
              <a:ext cx="240" cy="141"/>
            </a:xfrm>
            <a:prstGeom prst="rtTriangle">
              <a:avLst/>
            </a:prstGeom>
            <a:solidFill>
              <a:schemeClr val="bg2"/>
            </a:solidFill>
            <a:ln w="9525">
              <a:noFill/>
            </a:ln>
          </p:spPr>
          <p:txBody>
            <a:bodyPr wrap="none" anchor="ctr" anchorCtr="0"/>
            <a:lstStyle/>
            <a:p>
              <a:endParaRPr lang="en-US" dirty="0">
                <a:latin typeface="Arial" panose="020B0604020202020204" pitchFamily="34" charset="0"/>
              </a:endParaRPr>
            </a:p>
          </p:txBody>
        </p:sp>
        <p:sp>
          <p:nvSpPr>
            <p:cNvPr id="30735" name="Freeform 23"/>
            <p:cNvSpPr/>
            <p:nvPr/>
          </p:nvSpPr>
          <p:spPr>
            <a:xfrm>
              <a:off x="1344" y="3072"/>
              <a:ext cx="96" cy="240"/>
            </a:xfrm>
            <a:custGeom>
              <a:avLst/>
              <a:gdLst/>
              <a:ahLst/>
              <a:cxnLst>
                <a:cxn ang="0">
                  <a:pos x="384" y="0"/>
                </a:cxn>
                <a:cxn ang="0">
                  <a:pos x="0" y="94"/>
                </a:cxn>
                <a:cxn ang="0">
                  <a:pos x="0" y="281"/>
                </a:cxn>
                <a:cxn ang="0">
                  <a:pos x="384" y="375"/>
                </a:cxn>
              </a:cxnLst>
              <a:rect l="0" t="0" r="0" b="0"/>
              <a:pathLst>
                <a:path w="48" h="192">
                  <a:moveTo>
                    <a:pt x="48" y="0"/>
                  </a:moveTo>
                  <a:lnTo>
                    <a:pt x="0" y="48"/>
                  </a:lnTo>
                  <a:lnTo>
                    <a:pt x="0" y="144"/>
                  </a:lnTo>
                  <a:lnTo>
                    <a:pt x="48" y="192"/>
                  </a:lnTo>
                </a:path>
              </a:pathLst>
            </a:custGeom>
            <a:noFill/>
            <a:ln w="38100" cap="flat" cmpd="sng">
              <a:solidFill>
                <a:srgbClr val="FF3399"/>
              </a:solidFill>
              <a:prstDash val="solid"/>
              <a:round/>
              <a:headEnd type="none" w="med" len="med"/>
              <a:tailEnd type="none" w="med" len="med"/>
            </a:ln>
          </p:spPr>
          <p:txBody>
            <a:bodyPr/>
            <a:lstStyle/>
            <a:p>
              <a:endParaRPr lang="en-US"/>
            </a:p>
          </p:txBody>
        </p:sp>
      </p:grpSp>
    </p:spTree>
  </p:cSld>
  <p:clrMapOvr>
    <a:masterClrMapping/>
  </p:clrMapOvr>
  <p:transition spd="med">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80490" y="125730"/>
            <a:ext cx="9144000" cy="978535"/>
          </a:xfrm>
        </p:spPr>
        <p:txBody>
          <a:bodyPr/>
          <a:lstStyle/>
          <a:p>
            <a:r>
              <a:rPr lang="vi-VN" altLang="en-US" sz="4000"/>
              <a:t>LUYỆN TẬP</a:t>
            </a:r>
          </a:p>
        </p:txBody>
      </p:sp>
      <p:sp>
        <p:nvSpPr>
          <p:cNvPr id="5" name="Subtitle 4"/>
          <p:cNvSpPr>
            <a:spLocks noGrp="1"/>
          </p:cNvSpPr>
          <p:nvPr>
            <p:ph type="subTitle" idx="1"/>
          </p:nvPr>
        </p:nvSpPr>
        <p:spPr>
          <a:xfrm>
            <a:off x="1159510" y="1369060"/>
            <a:ext cx="8789670" cy="4328795"/>
          </a:xfrm>
        </p:spPr>
        <p:txBody>
          <a:bodyPr>
            <a:noAutofit/>
          </a:bodyPr>
          <a:lstStyle/>
          <a:p>
            <a:pPr algn="just"/>
            <a:r>
              <a:rPr lang="en-US" sz="3500" b="1">
                <a:latin typeface="Times New Roman" panose="02020603050405020304" pitchFamily="18" charset="0"/>
                <a:cs typeface="Times New Roman" panose="02020603050405020304" pitchFamily="18" charset="0"/>
              </a:rPr>
              <a:t>Câu 1:</a:t>
            </a:r>
            <a:r>
              <a:rPr lang="en-US" sz="3500">
                <a:latin typeface="Times New Roman" panose="02020603050405020304" pitchFamily="18" charset="0"/>
                <a:cs typeface="Times New Roman" panose="02020603050405020304" pitchFamily="18" charset="0"/>
              </a:rPr>
              <a:t> Dòng điện có tác dụng phát sáng khi chạy qua dụng cụ nào dưới đây, khi chúng hoạt động bình thường?</a:t>
            </a:r>
          </a:p>
          <a:p>
            <a:pPr algn="l"/>
            <a:r>
              <a:rPr lang="en-US" sz="3500">
                <a:latin typeface="Times New Roman" panose="02020603050405020304" pitchFamily="18" charset="0"/>
                <a:cs typeface="Times New Roman" panose="02020603050405020304" pitchFamily="18" charset="0"/>
              </a:rPr>
              <a:t>A. Máy bơm nước chạy điện.</a:t>
            </a:r>
          </a:p>
          <a:p>
            <a:pPr algn="l"/>
            <a:r>
              <a:rPr lang="en-US" sz="3500">
                <a:latin typeface="Times New Roman" panose="02020603050405020304" pitchFamily="18" charset="0"/>
                <a:cs typeface="Times New Roman" panose="02020603050405020304" pitchFamily="18" charset="0"/>
              </a:rPr>
              <a:t>B. Công tắc.</a:t>
            </a:r>
          </a:p>
          <a:p>
            <a:pPr algn="l"/>
            <a:r>
              <a:rPr lang="en-US" sz="3500">
                <a:latin typeface="Times New Roman" panose="02020603050405020304" pitchFamily="18" charset="0"/>
                <a:cs typeface="Times New Roman" panose="02020603050405020304" pitchFamily="18" charset="0"/>
              </a:rPr>
              <a:t>C. Dây dẫn điện ở gia đình.</a:t>
            </a:r>
          </a:p>
          <a:p>
            <a:pPr algn="l"/>
            <a:r>
              <a:rPr lang="en-US" sz="3500">
                <a:latin typeface="Times New Roman" panose="02020603050405020304" pitchFamily="18" charset="0"/>
                <a:cs typeface="Times New Roman" panose="02020603050405020304" pitchFamily="18" charset="0"/>
              </a:rPr>
              <a:t>D. Đèn báo của tivi.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80490" y="125730"/>
            <a:ext cx="9144000" cy="978535"/>
          </a:xfrm>
        </p:spPr>
        <p:txBody>
          <a:bodyPr/>
          <a:lstStyle/>
          <a:p>
            <a:r>
              <a:rPr lang="vi-VN" altLang="en-US" sz="4000"/>
              <a:t>LUYỆN TẬP</a:t>
            </a:r>
          </a:p>
        </p:txBody>
      </p:sp>
      <p:sp>
        <p:nvSpPr>
          <p:cNvPr id="5" name="Subtitle 4"/>
          <p:cNvSpPr>
            <a:spLocks noGrp="1"/>
          </p:cNvSpPr>
          <p:nvPr>
            <p:ph type="subTitle" idx="1"/>
          </p:nvPr>
        </p:nvSpPr>
        <p:spPr>
          <a:xfrm>
            <a:off x="1159510" y="1369060"/>
            <a:ext cx="8789670" cy="4328795"/>
          </a:xfrm>
        </p:spPr>
        <p:txBody>
          <a:bodyPr>
            <a:noAutofit/>
          </a:bodyPr>
          <a:lstStyle/>
          <a:p>
            <a:pPr algn="just"/>
            <a:r>
              <a:rPr lang="en-US" sz="3500" b="1">
                <a:latin typeface="Times New Roman" panose="02020603050405020304" pitchFamily="18" charset="0"/>
                <a:cs typeface="Times New Roman" panose="02020603050405020304" pitchFamily="18" charset="0"/>
              </a:rPr>
              <a:t>Câu </a:t>
            </a:r>
            <a:r>
              <a:rPr lang="vi-VN" altLang="en-US" sz="3500" b="1">
                <a:latin typeface="Times New Roman" panose="02020603050405020304" pitchFamily="18" charset="0"/>
                <a:cs typeface="Times New Roman" panose="02020603050405020304" pitchFamily="18" charset="0"/>
              </a:rPr>
              <a:t>2: </a:t>
            </a:r>
            <a:r>
              <a:rPr lang="en-US" sz="3500">
                <a:latin typeface="Times New Roman" panose="02020603050405020304" pitchFamily="18" charset="0"/>
                <a:cs typeface="Times New Roman" panose="02020603050405020304" pitchFamily="18" charset="0"/>
              </a:rPr>
              <a:t> Dòng điện không gây ra tác dụng nhiệt trong các dụng cụ nào dưới đây khi chúng hoạt động bình thường:</a:t>
            </a:r>
          </a:p>
          <a:p>
            <a:pPr algn="just"/>
            <a:r>
              <a:rPr lang="en-US" sz="3500">
                <a:latin typeface="Times New Roman" panose="02020603050405020304" pitchFamily="18" charset="0"/>
                <a:cs typeface="Times New Roman" panose="02020603050405020304" pitchFamily="18" charset="0"/>
              </a:rPr>
              <a:t>A. Bóng đèn bút thử điện</a:t>
            </a:r>
          </a:p>
          <a:p>
            <a:pPr algn="just"/>
            <a:r>
              <a:rPr lang="en-US" sz="3500">
                <a:latin typeface="Times New Roman" panose="02020603050405020304" pitchFamily="18" charset="0"/>
                <a:cs typeface="Times New Roman" panose="02020603050405020304" pitchFamily="18" charset="0"/>
              </a:rPr>
              <a:t>B. Đèn điôt phát quang.</a:t>
            </a:r>
          </a:p>
          <a:p>
            <a:pPr algn="just"/>
            <a:r>
              <a:rPr lang="en-US" sz="3500">
                <a:latin typeface="Times New Roman" panose="02020603050405020304" pitchFamily="18" charset="0"/>
                <a:cs typeface="Times New Roman" panose="02020603050405020304" pitchFamily="18" charset="0"/>
              </a:rPr>
              <a:t>C. Quạt điện.</a:t>
            </a:r>
          </a:p>
          <a:p>
            <a:pPr algn="just"/>
            <a:r>
              <a:rPr lang="en-US" sz="3500">
                <a:latin typeface="Times New Roman" panose="02020603050405020304" pitchFamily="18" charset="0"/>
                <a:cs typeface="Times New Roman" panose="02020603050405020304" pitchFamily="18" charset="0"/>
              </a:rPr>
              <a:t>D. Không có trường hợp nào.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80490" y="125730"/>
            <a:ext cx="9144000" cy="978535"/>
          </a:xfrm>
        </p:spPr>
        <p:txBody>
          <a:bodyPr/>
          <a:lstStyle/>
          <a:p>
            <a:r>
              <a:rPr lang="vi-VN" altLang="en-US" sz="4000"/>
              <a:t>LUYỆN TẬP</a:t>
            </a:r>
          </a:p>
        </p:txBody>
      </p:sp>
      <p:sp>
        <p:nvSpPr>
          <p:cNvPr id="5" name="Subtitle 4"/>
          <p:cNvSpPr>
            <a:spLocks noGrp="1"/>
          </p:cNvSpPr>
          <p:nvPr>
            <p:ph type="subTitle" idx="1"/>
          </p:nvPr>
        </p:nvSpPr>
        <p:spPr>
          <a:xfrm>
            <a:off x="1159510" y="1369060"/>
            <a:ext cx="8789670" cy="4328795"/>
          </a:xfrm>
        </p:spPr>
        <p:txBody>
          <a:bodyPr>
            <a:noAutofit/>
          </a:bodyPr>
          <a:lstStyle/>
          <a:p>
            <a:pPr algn="just"/>
            <a:r>
              <a:rPr lang="en-US" sz="3500" b="1">
                <a:latin typeface="Times New Roman" panose="02020603050405020304" pitchFamily="18" charset="0"/>
                <a:cs typeface="Times New Roman" panose="02020603050405020304" pitchFamily="18" charset="0"/>
              </a:rPr>
              <a:t>Câu </a:t>
            </a:r>
            <a:r>
              <a:rPr lang="vi-VN" altLang="en-US" sz="3500" b="1">
                <a:latin typeface="Times New Roman" panose="02020603050405020304" pitchFamily="18" charset="0"/>
                <a:cs typeface="Times New Roman" panose="02020603050405020304" pitchFamily="18" charset="0"/>
              </a:rPr>
              <a:t>3:</a:t>
            </a:r>
            <a:r>
              <a:rPr sz="3500">
                <a:latin typeface="Times New Roman" panose="02020603050405020304" pitchFamily="18" charset="0"/>
                <a:cs typeface="Times New Roman" panose="02020603050405020304" pitchFamily="18" charset="0"/>
              </a:rPr>
              <a:t> Hiện tượng nào sau đây vừa có sự tỏa nhiệt vừa có sự tỏa sáng: </a:t>
            </a:r>
          </a:p>
          <a:p>
            <a:pPr algn="just"/>
            <a:r>
              <a:rPr sz="3500">
                <a:latin typeface="Times New Roman" panose="02020603050405020304" pitchFamily="18" charset="0"/>
                <a:cs typeface="Times New Roman" panose="02020603050405020304" pitchFamily="18" charset="0"/>
              </a:rPr>
              <a:t>A.Sấm sét</a:t>
            </a:r>
          </a:p>
          <a:p>
            <a:pPr algn="just"/>
            <a:r>
              <a:rPr sz="3500">
                <a:latin typeface="Times New Roman" panose="02020603050405020304" pitchFamily="18" charset="0"/>
                <a:cs typeface="Times New Roman" panose="02020603050405020304" pitchFamily="18" charset="0"/>
              </a:rPr>
              <a:t>B.Chiếc loa đang hoạt động</a:t>
            </a:r>
          </a:p>
          <a:p>
            <a:pPr algn="just"/>
            <a:r>
              <a:rPr sz="3500">
                <a:latin typeface="Times New Roman" panose="02020603050405020304" pitchFamily="18" charset="0"/>
                <a:cs typeface="Times New Roman" panose="02020603050405020304" pitchFamily="18" charset="0"/>
              </a:rPr>
              <a:t>C.Chuông điện reo</a:t>
            </a:r>
          </a:p>
          <a:p>
            <a:pPr algn="just"/>
            <a:r>
              <a:rPr sz="3500">
                <a:latin typeface="Times New Roman" panose="02020603050405020304" pitchFamily="18" charset="0"/>
                <a:cs typeface="Times New Roman" panose="02020603050405020304" pitchFamily="18" charset="0"/>
              </a:rPr>
              <a:t>D.Máy điều hòa nhiệt độ đang hoạt động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ning Strike - Green Screen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44583"/>
            <a:ext cx="12192000" cy="6113417"/>
          </a:xfrm>
          <a:prstGeom prst="rect">
            <a:avLst/>
          </a:prstGeom>
        </p:spPr>
      </p:pic>
      <p:sp>
        <p:nvSpPr>
          <p:cNvPr id="5" name="Hộp Văn bản 4"/>
          <p:cNvSpPr txBox="1"/>
          <p:nvPr/>
        </p:nvSpPr>
        <p:spPr>
          <a:xfrm>
            <a:off x="5682344" y="1079766"/>
            <a:ext cx="6102876" cy="2889115"/>
          </a:xfrm>
          <a:prstGeom prst="rect">
            <a:avLst/>
          </a:prstGeom>
        </p:spPr>
        <p:txBody>
          <a:bodyPr vert="horz" lIns="91431" tIns="45719" rIns="91431" bIns="45719" rtlCol="0" anchor="b">
            <a:noAutofit/>
          </a:bodyPr>
          <a:lstStyle/>
          <a:p>
            <a:pPr algn="ctr" defTabSz="914400">
              <a:lnSpc>
                <a:spcPct val="90000"/>
              </a:lnSpc>
              <a:spcBef>
                <a:spcPct val="0"/>
              </a:spcBef>
              <a:spcAft>
                <a:spcPts val="600"/>
              </a:spcAft>
              <a:defRPr/>
            </a:pPr>
            <a:r>
              <a:rPr lang="en-US" sz="8800" b="1" dirty="0">
                <a:ln w="9525">
                  <a:solidFill>
                    <a:prstClr val="black"/>
                  </a:solidFill>
                  <a:prstDash val="solid"/>
                </a:ln>
                <a:solidFill>
                  <a:srgbClr val="FFFF00"/>
                </a:solidFill>
                <a:effectLst>
                  <a:outerShdw blurRad="12700" dist="38100" dir="2700000" algn="tl" rotWithShape="0">
                    <a:srgbClr val="4BACC6">
                      <a:lumMod val="60000"/>
                      <a:lumOff val="40000"/>
                    </a:srgbClr>
                  </a:outerShdw>
                </a:effectLst>
              </a:rPr>
              <a:t> NHANH </a:t>
            </a:r>
          </a:p>
          <a:p>
            <a:pPr algn="ctr" defTabSz="914400">
              <a:lnSpc>
                <a:spcPct val="90000"/>
              </a:lnSpc>
              <a:spcBef>
                <a:spcPct val="0"/>
              </a:spcBef>
              <a:spcAft>
                <a:spcPts val="600"/>
              </a:spcAft>
              <a:defRPr/>
            </a:pPr>
            <a:r>
              <a:rPr lang="en-US" sz="8800" b="1" dirty="0">
                <a:ln w="9525">
                  <a:solidFill>
                    <a:prstClr val="black"/>
                  </a:solidFill>
                  <a:prstDash val="solid"/>
                </a:ln>
                <a:solidFill>
                  <a:srgbClr val="FFFF00"/>
                </a:solidFill>
                <a:effectLst>
                  <a:outerShdw blurRad="12700" dist="38100" dir="2700000" algn="tl" rotWithShape="0">
                    <a:srgbClr val="4BACC6">
                      <a:lumMod val="60000"/>
                      <a:lumOff val="40000"/>
                    </a:srgbClr>
                  </a:outerShdw>
                </a:effectLst>
              </a:rPr>
              <a:t>NHƯ CHỚP</a:t>
            </a:r>
          </a:p>
        </p:txBody>
      </p:sp>
      <p:pic>
        <p:nvPicPr>
          <p:cNvPr id="4" name="Hình ảnh 3"/>
          <p:cNvPicPr>
            <a:picLocks noChangeAspect="1"/>
          </p:cNvPicPr>
          <p:nvPr/>
        </p:nvPicPr>
        <p:blipFill rotWithShape="1">
          <a:blip r:embed="rId5"/>
          <a:srcRect l="4282" r="7877"/>
          <a:stretch>
            <a:fillRect/>
          </a:stretch>
        </p:blipFill>
        <p:spPr>
          <a:xfrm>
            <a:off x="27" y="894765"/>
            <a:ext cx="5238179" cy="5963243"/>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7" name="Hộp Văn bản 4"/>
          <p:cNvSpPr txBox="1"/>
          <p:nvPr/>
        </p:nvSpPr>
        <p:spPr>
          <a:xfrm>
            <a:off x="3405795" y="4595907"/>
            <a:ext cx="8625096" cy="563922"/>
          </a:xfrm>
          <a:prstGeom prst="rect">
            <a:avLst/>
          </a:prstGeom>
        </p:spPr>
        <p:txBody>
          <a:bodyPr vert="horz" lIns="91431" tIns="45719" rIns="91431" bIns="45719" rtlCol="0" anchor="b">
            <a:noAutofit/>
          </a:bodyPr>
          <a:lstStyle/>
          <a:p>
            <a:pPr algn="ctr" defTabSz="914400">
              <a:lnSpc>
                <a:spcPct val="90000"/>
              </a:lnSpc>
              <a:spcBef>
                <a:spcPct val="0"/>
              </a:spcBef>
              <a:spcAft>
                <a:spcPts val="600"/>
              </a:spcAft>
              <a:defRPr/>
            </a:pPr>
            <a:r>
              <a:rPr lang="en-US" sz="3200" b="1" dirty="0">
                <a:ln w="9525">
                  <a:solidFill>
                    <a:prstClr val="black"/>
                  </a:solidFill>
                  <a:prstDash val="solid"/>
                </a:ln>
                <a:solidFill>
                  <a:srgbClr val="FF0000"/>
                </a:solidFill>
                <a:effectLst>
                  <a:outerShdw blurRad="12700" dist="38100" dir="2700000" algn="tl" rotWithShape="0">
                    <a:srgbClr val="4BACC6">
                      <a:lumMod val="60000"/>
                      <a:lumOff val="40000"/>
                    </a:srgbClr>
                  </a:outerShdw>
                </a:effectLst>
                <a:latin typeface="Arial" panose="020B0604020202020204" pitchFamily="34" charset="0"/>
                <a:cs typeface="Arial" panose="020B0604020202020204" pitchFamily="34" charset="0"/>
              </a:rPr>
              <a:t> </a:t>
            </a:r>
            <a:r>
              <a:rPr lang="en-US" sz="3200" b="1" dirty="0" smtClean="0">
                <a:ln w="9525">
                  <a:solidFill>
                    <a:prstClr val="black"/>
                  </a:solidFill>
                  <a:prstDash val="solid"/>
                </a:ln>
                <a:solidFill>
                  <a:srgbClr val="FF0000"/>
                </a:solidFill>
                <a:effectLst>
                  <a:outerShdw blurRad="12700" dist="38100" dir="2700000" algn="tl" rotWithShape="0">
                    <a:srgbClr val="4BACC6">
                      <a:lumMod val="60000"/>
                      <a:lumOff val="40000"/>
                    </a:srgbClr>
                  </a:outerShdw>
                </a:effectLst>
                <a:latin typeface="Arial" panose="020B0604020202020204" pitchFamily="34" charset="0"/>
                <a:cs typeface="Arial" panose="020B0604020202020204" pitchFamily="34" charset="0"/>
              </a:rPr>
              <a:t>CHỌN CÂU TRẢ LỜI ĐÚNG HAY SAI</a:t>
            </a:r>
            <a:endParaRPr lang="en-US" sz="3200" b="1" dirty="0">
              <a:ln w="9525">
                <a:solidFill>
                  <a:prstClr val="black"/>
                </a:solidFill>
                <a:prstDash val="solid"/>
              </a:ln>
              <a:solidFill>
                <a:srgbClr val="FF0000"/>
              </a:solidFill>
              <a:effectLst>
                <a:outerShdw blurRad="12700" dist="38100" dir="2700000" algn="tl" rotWithShape="0">
                  <a:srgbClr val="4BACC6">
                    <a:lumMod val="60000"/>
                    <a:lumOff val="40000"/>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48"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after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p:cNvPr>
          <p:cNvPicPr>
            <a:picLocks noChangeAspect="1"/>
          </p:cNvPicPr>
          <p:nvPr>
            <a:videoFile r:link="rId2"/>
            <p:extLst>
              <p:ext uri="{DAA4B4D4-6D71-4841-9C94-3DE7FCFB9230}">
                <p14:media xmlns:p14="http://schemas.microsoft.com/office/powerpoint/2010/main" r:embed="rId3">
                  <p14:trim end="5176.333496"/>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43015"/>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765">
              <a:defRPr/>
            </a:pPr>
            <a:endParaRPr lang="vi-VN" sz="4000" kern="0">
              <a:solidFill>
                <a:sysClr val="windowText" lastClr="000000"/>
              </a:solidFill>
            </a:endParaRPr>
          </a:p>
        </p:txBody>
      </p:sp>
      <p:grpSp>
        <p:nvGrpSpPr>
          <p:cNvPr id="45" name="Nhóm 44"/>
          <p:cNvGrpSpPr/>
          <p:nvPr/>
        </p:nvGrpSpPr>
        <p:grpSpPr>
          <a:xfrm>
            <a:off x="1129553" y="-400245"/>
            <a:ext cx="10452847" cy="5423591"/>
            <a:chOff x="1695451" y="40964"/>
            <a:chExt cx="8458200" cy="4833324"/>
          </a:xfrm>
        </p:grpSpPr>
        <p:sp>
          <p:nvSpPr>
            <p:cNvPr id="40" name="Đám mây 39"/>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BZ" sz="1865">
                <a:solidFill>
                  <a:prstClr val="white"/>
                </a:solidFill>
              </a:endParaRPr>
            </a:p>
          </p:txBody>
        </p:sp>
        <p:cxnSp>
          <p:nvCxnSpPr>
            <p:cNvPr id="42" name="Đường nối Thẳng 41"/>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p:cNvSpPr/>
          <p:nvPr/>
        </p:nvSpPr>
        <p:spPr>
          <a:xfrm>
            <a:off x="2151529" y="1803401"/>
            <a:ext cx="8045199" cy="2554543"/>
          </a:xfrm>
          <a:prstGeom prst="rect">
            <a:avLst/>
          </a:prstGeom>
        </p:spPr>
        <p:txBody>
          <a:bodyPr wrap="square" lIns="91436" tIns="45719" rIns="91436" bIns="45719">
            <a:spAutoFit/>
          </a:bodyPr>
          <a:lstStyle/>
          <a:p>
            <a:pPr marL="30480" marR="30480" algn="ct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Bất</a:t>
            </a:r>
            <a:r>
              <a:rPr lang="en-US" sz="4000" b="1" dirty="0" smtClean="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cứ</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dòng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có</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nhiệt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phát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sáng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r>
              <a:rPr lang="en-US" sz="4000" b="1" dirty="0">
                <a:latin typeface="Arial" panose="020B0604020202020204" pitchFamily="34" charset="0"/>
                <a:cs typeface="Arial" panose="020B0604020202020204" pitchFamily="34" charset="0"/>
              </a:rPr>
              <a:t> </a:t>
            </a:r>
            <a:endParaRPr lang="en-US" sz="4000" b="1" dirty="0" smtClean="0">
              <a:latin typeface="Arial" panose="020B0604020202020204" pitchFamily="34" charset="0"/>
              <a:cs typeface="Arial" panose="020B0604020202020204" pitchFamily="34" charset="0"/>
            </a:endParaRPr>
          </a:p>
          <a:p>
            <a:pPr marL="30480" marR="30480" algn="ctr"/>
            <a:r>
              <a:rPr lang="en-US" sz="4000" b="1" dirty="0" err="1" smtClean="0">
                <a:latin typeface="Arial" panose="020B0604020202020204" pitchFamily="34" charset="0"/>
                <a:cs typeface="Arial" panose="020B0604020202020204" pitchFamily="34" charset="0"/>
              </a:rPr>
              <a:t>hoá</a:t>
            </a:r>
            <a:r>
              <a:rPr lang="en-US" sz="4000" b="1" dirty="0" smtClean="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7" name="Hình ảnh 36" descr="Ảnh có chứa trong nhà, đối tượng&#10;&#10;Mô tả được tạo với mức tin cậy cao"/>
          <p:cNvPicPr>
            <a:picLocks noChangeAspect="1"/>
          </p:cNvPicPr>
          <p:nvPr/>
        </p:nvPicPr>
        <p:blipFill>
          <a:blip r:embed="rId11"/>
          <a:stretch>
            <a:fillRect/>
          </a:stretch>
        </p:blipFill>
        <p:spPr>
          <a:xfrm>
            <a:off x="4275823" y="4604165"/>
            <a:ext cx="3640355" cy="2656089"/>
          </a:xfrm>
          <a:prstGeom prst="rect">
            <a:avLst/>
          </a:prstGeom>
        </p:spPr>
      </p:pic>
      <p:grpSp>
        <p:nvGrpSpPr>
          <p:cNvPr id="38" name="Group 37"/>
          <p:cNvGrpSpPr/>
          <p:nvPr/>
        </p:nvGrpSpPr>
        <p:grpSpPr>
          <a:xfrm>
            <a:off x="10196728" y="5245894"/>
            <a:ext cx="1385672" cy="1231107"/>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solidFill>
                  <a:prstClr val="white"/>
                </a:solidFill>
              </a:endParaRPr>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3" name="Rectangle 42"/>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1</a:t>
              </a:r>
            </a:p>
          </p:txBody>
        </p:sp>
      </p:grpSp>
      <p:sp>
        <p:nvSpPr>
          <p:cNvPr id="4" name="Rectangle 3"/>
          <p:cNvSpPr/>
          <p:nvPr/>
        </p:nvSpPr>
        <p:spPr>
          <a:xfrm>
            <a:off x="10456040" y="2439902"/>
            <a:ext cx="954107" cy="707886"/>
          </a:xfrm>
          <a:prstGeom prst="rect">
            <a:avLst/>
          </a:prstGeom>
        </p:spPr>
        <p:txBody>
          <a:bodyPr wrap="none">
            <a:spAutoFit/>
          </a:bodyPr>
          <a:lstStyle/>
          <a:p>
            <a:r>
              <a:rPr lang="en-US" sz="4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Sai</a:t>
            </a:r>
            <a:endParaRPr lang="en-US" sz="4000" b="1" dirty="0">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32"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grpId="0" nodeType="clickEffect">
                                  <p:stCondLst>
                                    <p:cond delay="0"/>
                                  </p:stCondLst>
                                  <p:childTnLst>
                                    <p:set>
                                      <p:cBhvr>
                                        <p:cTn id="126" dur="1" fill="hold">
                                          <p:stCondLst>
                                            <p:cond delay="0"/>
                                          </p:stCondLst>
                                        </p:cTn>
                                        <p:tgtEl>
                                          <p:spTgt spid="4"/>
                                        </p:tgtEl>
                                        <p:attrNameLst>
                                          <p:attrName>style.visibility</p:attrName>
                                        </p:attrNameLst>
                                      </p:cBhvr>
                                      <p:to>
                                        <p:strVal val="visible"/>
                                      </p:to>
                                    </p:set>
                                    <p:anim calcmode="lin" valueType="num">
                                      <p:cBhvr>
                                        <p:cTn id="127" dur="1000" fill="hold"/>
                                        <p:tgtEl>
                                          <p:spTgt spid="4"/>
                                        </p:tgtEl>
                                        <p:attrNameLst>
                                          <p:attrName>ppt_w</p:attrName>
                                        </p:attrNameLst>
                                      </p:cBhvr>
                                      <p:tavLst>
                                        <p:tav tm="0">
                                          <p:val>
                                            <p:fltVal val="0"/>
                                          </p:val>
                                        </p:tav>
                                        <p:tav tm="100000">
                                          <p:val>
                                            <p:strVal val="#ppt_w"/>
                                          </p:val>
                                        </p:tav>
                                      </p:tavLst>
                                    </p:anim>
                                    <p:anim calcmode="lin" valueType="num">
                                      <p:cBhvr>
                                        <p:cTn id="128" dur="1000" fill="hold"/>
                                        <p:tgtEl>
                                          <p:spTgt spid="4"/>
                                        </p:tgtEl>
                                        <p:attrNameLst>
                                          <p:attrName>ppt_h</p:attrName>
                                        </p:attrNameLst>
                                      </p:cBhvr>
                                      <p:tavLst>
                                        <p:tav tm="0">
                                          <p:val>
                                            <p:fltVal val="0"/>
                                          </p:val>
                                        </p:tav>
                                        <p:tav tm="100000">
                                          <p:val>
                                            <p:strVal val="#ppt_h"/>
                                          </p:val>
                                        </p:tav>
                                      </p:tavLst>
                                    </p:anim>
                                    <p:anim calcmode="lin" valueType="num">
                                      <p:cBhvr>
                                        <p:cTn id="129" dur="1000" fill="hold"/>
                                        <p:tgtEl>
                                          <p:spTgt spid="4"/>
                                        </p:tgtEl>
                                        <p:attrNameLst>
                                          <p:attrName>style.rotation</p:attrName>
                                        </p:attrNameLst>
                                      </p:cBhvr>
                                      <p:tavLst>
                                        <p:tav tm="0">
                                          <p:val>
                                            <p:fltVal val="90"/>
                                          </p:val>
                                        </p:tav>
                                        <p:tav tm="100000">
                                          <p:val>
                                            <p:fltVal val="0"/>
                                          </p:val>
                                        </p:tav>
                                      </p:tavLst>
                                    </p:anim>
                                    <p:animEffect transition="in" filter="fade">
                                      <p:cBhvr>
                                        <p:cTn id="1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1" fill="hold" display="0">
                  <p:stCondLst>
                    <p:cond delay="indefinite"/>
                  </p:stCondLst>
                  <p:endCondLst>
                    <p:cond evt="onStopAudio" delay="0">
                      <p:tgtEl>
                        <p:sldTgt/>
                      </p:tgtEl>
                    </p:cond>
                  </p:endCondLst>
                </p:cTn>
                <p:tgtEl>
                  <p:spTgt spid="16"/>
                </p:tgtEl>
              </p:cMediaNode>
            </p:audio>
            <p:video>
              <p:cMediaNode vol="100000">
                <p:cTn id="132"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130628"/>
            <a:ext cx="4689566" cy="344859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042" y="130628"/>
            <a:ext cx="4376056" cy="34084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737" y="1319349"/>
            <a:ext cx="5003074" cy="4114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50" y="1129528"/>
            <a:ext cx="4354830" cy="3782105"/>
          </a:xfrm>
          <a:prstGeom prst="rect">
            <a:avLst/>
          </a:prstGeom>
        </p:spPr>
      </p:pic>
      <p:sp>
        <p:nvSpPr>
          <p:cNvPr id="9" name="Rectangle 8"/>
          <p:cNvSpPr/>
          <p:nvPr/>
        </p:nvSpPr>
        <p:spPr>
          <a:xfrm>
            <a:off x="1112708" y="4680800"/>
            <a:ext cx="2172186" cy="461665"/>
          </a:xfrm>
          <a:prstGeom prst="rect">
            <a:avLst/>
          </a:prstGeom>
          <a:solidFill>
            <a:srgbClr val="FFFF00"/>
          </a:solidFill>
        </p:spPr>
        <p:txBody>
          <a:bodyPr wrap="square">
            <a:spAutoFit/>
          </a:bodyPr>
          <a:lstStyle/>
          <a:p>
            <a:pPr indent="457200">
              <a:spcAft>
                <a:spcPts val="0"/>
              </a:spcAft>
            </a:pP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LED</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7590977" y="5643281"/>
            <a:ext cx="2172186" cy="461665"/>
          </a:xfrm>
          <a:prstGeom prst="rect">
            <a:avLst/>
          </a:prstGeom>
          <a:solidFill>
            <a:srgbClr val="FFFF00"/>
          </a:solidFill>
        </p:spPr>
        <p:txBody>
          <a:bodyPr wrap="square">
            <a:spAutoFit/>
          </a:bodyPr>
          <a:lstStyle/>
          <a:p>
            <a:pPr indent="457200">
              <a:spcAft>
                <a:spcPts val="0"/>
              </a:spcAft>
            </a:pPr>
            <a:r>
              <a:rPr lang="en-US" sz="2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LED</a:t>
            </a:r>
            <a:endParaRPr lang="en-US" sz="2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xit" presetSubtype="0" fill="hold" nodeType="clickEffect">
                                  <p:stCondLst>
                                    <p:cond delay="0"/>
                                  </p:stCondLst>
                                  <p:childTnLst>
                                    <p:animEffect transition="out" filter="wedge">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xit" presetSubtype="0" fill="hold" nodeType="clickEffect">
                                  <p:stCondLst>
                                    <p:cond delay="0"/>
                                  </p:stCondLst>
                                  <p:childTnLst>
                                    <p:animEffect transition="out" filter="wedge">
                                      <p:cBhvr>
                                        <p:cTn id="25" dur="2000"/>
                                        <p:tgtEl>
                                          <p:spTgt spid="6"/>
                                        </p:tgtEl>
                                      </p:cBhvr>
                                    </p:animEffect>
                                    <p:set>
                                      <p:cBhvr>
                                        <p:cTn id="26" dur="1" fill="hold">
                                          <p:stCondLst>
                                            <p:cond delay="19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anim calcmode="lin" valueType="num">
                                      <p:cBhvr>
                                        <p:cTn id="32" dur="2000" fill="hold"/>
                                        <p:tgtEl>
                                          <p:spTgt spid="8"/>
                                        </p:tgtEl>
                                        <p:attrNameLst>
                                          <p:attrName>ppt_w</p:attrName>
                                        </p:attrNameLst>
                                      </p:cBhvr>
                                      <p:tavLst>
                                        <p:tav tm="0" fmla="#ppt_w*sin(2.5*pi*$)">
                                          <p:val>
                                            <p:fltVal val="0"/>
                                          </p:val>
                                        </p:tav>
                                        <p:tav tm="100000">
                                          <p:val>
                                            <p:fltVal val="1"/>
                                          </p:val>
                                        </p:tav>
                                      </p:tavLst>
                                    </p:anim>
                                    <p:anim calcmode="lin" valueType="num">
                                      <p:cBhvr>
                                        <p:cTn id="33" dur="2000" fill="hold"/>
                                        <p:tgtEl>
                                          <p:spTgt spid="8"/>
                                        </p:tgtEl>
                                        <p:attrNameLst>
                                          <p:attrName>ppt_h</p:attrName>
                                        </p:attrNameLst>
                                      </p:cBhvr>
                                      <p:tavLst>
                                        <p:tav tm="0">
                                          <p:val>
                                            <p:strVal val="#ppt_h"/>
                                          </p:val>
                                        </p:tav>
                                        <p:tav tm="100000">
                                          <p:val>
                                            <p:strVal val="#ppt_h"/>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000"/>
                                        <p:tgtEl>
                                          <p:spTgt spid="7"/>
                                        </p:tgtEl>
                                      </p:cBhvr>
                                    </p:animEffect>
                                    <p:anim calcmode="lin" valueType="num">
                                      <p:cBhvr>
                                        <p:cTn id="44" dur="2000" fill="hold"/>
                                        <p:tgtEl>
                                          <p:spTgt spid="7"/>
                                        </p:tgtEl>
                                        <p:attrNameLst>
                                          <p:attrName>ppt_w</p:attrName>
                                        </p:attrNameLst>
                                      </p:cBhvr>
                                      <p:tavLst>
                                        <p:tav tm="0" fmla="#ppt_w*sin(2.5*pi*$)">
                                          <p:val>
                                            <p:fltVal val="0"/>
                                          </p:val>
                                        </p:tav>
                                        <p:tav tm="100000">
                                          <p:val>
                                            <p:fltVal val="1"/>
                                          </p:val>
                                        </p:tav>
                                      </p:tavLst>
                                    </p:anim>
                                    <p:anim calcmode="lin" valueType="num">
                                      <p:cBhvr>
                                        <p:cTn id="45" dur="2000" fill="hold"/>
                                        <p:tgtEl>
                                          <p:spTgt spid="7"/>
                                        </p:tgtEl>
                                        <p:attrNameLst>
                                          <p:attrName>ppt_h</p:attrName>
                                        </p:attrNameLst>
                                      </p:cBhvr>
                                      <p:tavLst>
                                        <p:tav tm="0">
                                          <p:val>
                                            <p:strVal val="#ppt_h"/>
                                          </p:val>
                                        </p:tav>
                                        <p:tav tm="100000">
                                          <p:val>
                                            <p:strVal val="#ppt_h"/>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22" presetClass="exit" presetSubtype="4" fill="hold" nodeType="withEffect">
                                  <p:stCondLst>
                                    <p:cond delay="0"/>
                                  </p:stCondLst>
                                  <p:childTnLst>
                                    <p:animEffect transition="out" filter="wipe(down)">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9"/>
                                        </p:tgtEl>
                                        <p:attrNameLst>
                                          <p:attrName>ppt_w</p:attrName>
                                        </p:attrNameLst>
                                      </p:cBhvr>
                                      <p:tavLst>
                                        <p:tav tm="0">
                                          <p:val>
                                            <p:strVal val="ppt_w"/>
                                          </p:val>
                                        </p:tav>
                                        <p:tav tm="100000">
                                          <p:val>
                                            <p:fltVal val="0"/>
                                          </p:val>
                                        </p:tav>
                                      </p:tavLst>
                                    </p:anim>
                                    <p:anim calcmode="lin" valueType="num">
                                      <p:cBhvr>
                                        <p:cTn id="56" dur="500"/>
                                        <p:tgtEl>
                                          <p:spTgt spid="9"/>
                                        </p:tgtEl>
                                        <p:attrNameLst>
                                          <p:attrName>ppt_h</p:attrName>
                                        </p:attrNameLst>
                                      </p:cBhvr>
                                      <p:tavLst>
                                        <p:tav tm="0">
                                          <p:val>
                                            <p:strVal val="ppt_h"/>
                                          </p:val>
                                        </p:tav>
                                        <p:tav tm="100000">
                                          <p:val>
                                            <p:fltVal val="0"/>
                                          </p:val>
                                        </p:tav>
                                      </p:tavLst>
                                    </p:anim>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10"/>
                                        </p:tgtEl>
                                        <p:attrNameLst>
                                          <p:attrName>ppt_w</p:attrName>
                                        </p:attrNameLst>
                                      </p:cBhvr>
                                      <p:tavLst>
                                        <p:tav tm="0">
                                          <p:val>
                                            <p:strVal val="ppt_w"/>
                                          </p:val>
                                        </p:tav>
                                        <p:tav tm="100000">
                                          <p:val>
                                            <p:fltVal val="0"/>
                                          </p:val>
                                        </p:tav>
                                      </p:tavLst>
                                    </p:anim>
                                    <p:anim calcmode="lin" valueType="num">
                                      <p:cBhvr>
                                        <p:cTn id="64" dur="500"/>
                                        <p:tgtEl>
                                          <p:spTgt spid="10"/>
                                        </p:tgtEl>
                                        <p:attrNameLst>
                                          <p:attrName>ppt_h</p:attrName>
                                        </p:attrNameLst>
                                      </p:cBhvr>
                                      <p:tavLst>
                                        <p:tav tm="0">
                                          <p:val>
                                            <p:strVal val="ppt_h"/>
                                          </p:val>
                                        </p:tav>
                                        <p:tav tm="100000">
                                          <p:val>
                                            <p:fltVal val="0"/>
                                          </p:val>
                                        </p:tav>
                                      </p:tavLst>
                                    </p:anim>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p:cNvPr>
          <p:cNvPicPr>
            <a:picLocks noChangeAspect="1"/>
          </p:cNvPicPr>
          <p:nvPr>
            <a:videoFile r:link="rId2"/>
            <p:extLst>
              <p:ext uri="{DAA4B4D4-6D71-4841-9C94-3DE7FCFB9230}">
                <p14:media xmlns:p14="http://schemas.microsoft.com/office/powerpoint/2010/main" r:embed="rId3">
                  <p14:trim end="5176.333496"/>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43015"/>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765">
              <a:defRPr/>
            </a:pPr>
            <a:endParaRPr lang="vi-VN" sz="4000" kern="0">
              <a:solidFill>
                <a:sysClr val="windowText" lastClr="000000"/>
              </a:solidFill>
            </a:endParaRPr>
          </a:p>
        </p:txBody>
      </p:sp>
      <p:grpSp>
        <p:nvGrpSpPr>
          <p:cNvPr id="45" name="Nhóm 44"/>
          <p:cNvGrpSpPr/>
          <p:nvPr/>
        </p:nvGrpSpPr>
        <p:grpSpPr>
          <a:xfrm>
            <a:off x="1707175" y="-177697"/>
            <a:ext cx="8458200" cy="4833324"/>
            <a:chOff x="1695451" y="40964"/>
            <a:chExt cx="8458200" cy="4833324"/>
          </a:xfrm>
        </p:grpSpPr>
        <p:sp>
          <p:nvSpPr>
            <p:cNvPr id="40" name="Đám mây 39"/>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BZ" sz="1865">
                <a:solidFill>
                  <a:prstClr val="white"/>
                </a:solidFill>
              </a:endParaRPr>
            </a:p>
          </p:txBody>
        </p:sp>
        <p:cxnSp>
          <p:nvCxnSpPr>
            <p:cNvPr id="42" name="Đường nối Thẳng 41"/>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p:cNvSpPr/>
          <p:nvPr/>
        </p:nvSpPr>
        <p:spPr>
          <a:xfrm>
            <a:off x="2913575" y="2129025"/>
            <a:ext cx="6280984" cy="1754324"/>
          </a:xfrm>
          <a:prstGeom prst="rect">
            <a:avLst/>
          </a:prstGeom>
        </p:spPr>
        <p:txBody>
          <a:bodyPr wrap="square" lIns="91436" tIns="45719" rIns="91436" bIns="45719">
            <a:spAutoFit/>
          </a:bodyPr>
          <a:lstStyle/>
          <a:p>
            <a:pPr algn="ctr" defTabSz="457200">
              <a:defRPr/>
            </a:pPr>
            <a:r>
              <a:rPr lang="en-US" sz="3600" b="1" dirty="0" err="1">
                <a:latin typeface="Arial" panose="020B0604020202020204" pitchFamily="34" charset="0"/>
                <a:cs typeface="Arial" panose="020B0604020202020204" pitchFamily="34" charset="0"/>
              </a:rPr>
              <a:t>Dòng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chạy</a:t>
            </a:r>
            <a:r>
              <a:rPr lang="en-US" sz="3600" b="1" dirty="0">
                <a:latin typeface="Arial" panose="020B0604020202020204" pitchFamily="34" charset="0"/>
                <a:cs typeface="Arial" panose="020B0604020202020204" pitchFamily="34" charset="0"/>
              </a:rPr>
              <a:t> qua </a:t>
            </a:r>
            <a:r>
              <a:rPr lang="en-US" sz="3600" b="1" dirty="0" err="1">
                <a:latin typeface="Arial" panose="020B0604020202020204" pitchFamily="34" charset="0"/>
                <a:cs typeface="Arial" panose="020B0604020202020204" pitchFamily="34" charset="0"/>
              </a:rPr>
              <a:t>bình</a:t>
            </a:r>
            <a:r>
              <a:rPr lang="en-US" sz="3600" b="1" dirty="0">
                <a:latin typeface="Arial" panose="020B0604020202020204" pitchFamily="34" charset="0"/>
                <a:cs typeface="Arial" panose="020B0604020202020204" pitchFamily="34" charset="0"/>
              </a:rPr>
              <a:t> dung </a:t>
            </a:r>
            <a:r>
              <a:rPr lang="en-US" sz="3600" b="1" dirty="0" err="1">
                <a:latin typeface="Arial" panose="020B0604020202020204" pitchFamily="34" charset="0"/>
                <a:cs typeface="Arial" panose="020B0604020202020204" pitchFamily="34" charset="0"/>
              </a:rPr>
              <a:t>dịch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phân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chỉ</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có</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dụng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hoá</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học</a:t>
            </a:r>
            <a:r>
              <a:rPr lang="en-US" sz="3600" b="1" dirty="0">
                <a:latin typeface="Arial" panose="020B0604020202020204" pitchFamily="34" charset="0"/>
                <a:cs typeface="Arial" panose="020B0604020202020204" pitchFamily="34" charset="0"/>
              </a:rPr>
              <a:t>.</a:t>
            </a:r>
            <a:endParaRPr lang="en-BZ" sz="3600" b="1" dirty="0">
              <a:solidFill>
                <a:prstClr val="black"/>
              </a:solidFill>
              <a:latin typeface="Arial" panose="020B0604020202020204" pitchFamily="34" charset="0"/>
              <a:cs typeface="Arial" panose="020B0604020202020204" pitchFamily="34" charset="0"/>
            </a:endParaRPr>
          </a:p>
        </p:txBody>
      </p:sp>
      <p:pic>
        <p:nvPicPr>
          <p:cNvPr id="37" name="Hình ảnh 36" descr="Ảnh có chứa trong nhà, đối tượng&#10;&#10;Mô tả được tạo với mức tin cậy cao"/>
          <p:cNvPicPr>
            <a:picLocks noChangeAspect="1"/>
          </p:cNvPicPr>
          <p:nvPr/>
        </p:nvPicPr>
        <p:blipFill>
          <a:blip r:embed="rId11"/>
          <a:stretch>
            <a:fillRect/>
          </a:stretch>
        </p:blipFill>
        <p:spPr>
          <a:xfrm>
            <a:off x="4275823" y="4604165"/>
            <a:ext cx="3640355" cy="2656089"/>
          </a:xfrm>
          <a:prstGeom prst="rect">
            <a:avLst/>
          </a:prstGeom>
        </p:spPr>
      </p:pic>
      <p:grpSp>
        <p:nvGrpSpPr>
          <p:cNvPr id="38" name="Group 37"/>
          <p:cNvGrpSpPr/>
          <p:nvPr/>
        </p:nvGrpSpPr>
        <p:grpSpPr>
          <a:xfrm>
            <a:off x="10196728" y="5245894"/>
            <a:ext cx="1385672" cy="1231107"/>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Rectangle 42"/>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grpSp>
      <p:sp>
        <p:nvSpPr>
          <p:cNvPr id="36" name="Rectangle 35"/>
          <p:cNvSpPr/>
          <p:nvPr/>
        </p:nvSpPr>
        <p:spPr>
          <a:xfrm>
            <a:off x="2358775" y="3230049"/>
            <a:ext cx="1109599" cy="830997"/>
          </a:xfrm>
          <a:prstGeom prst="rect">
            <a:avLst/>
          </a:prstGeom>
        </p:spPr>
        <p:txBody>
          <a:bodyPr wrap="none">
            <a:spAutoFit/>
          </a:bodyPr>
          <a:lstStyle/>
          <a:p>
            <a:r>
              <a:rPr lang="en-US" sz="4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Sai</a:t>
            </a:r>
            <a:endParaRPr lang="en-US" sz="4800" b="1" dirty="0">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32"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45"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2000"/>
                                        <p:tgtEl>
                                          <p:spTgt spid="36"/>
                                        </p:tgtEl>
                                      </p:cBhvr>
                                    </p:animEffect>
                                    <p:anim calcmode="lin" valueType="num">
                                      <p:cBhvr>
                                        <p:cTn id="128" dur="2000" fill="hold"/>
                                        <p:tgtEl>
                                          <p:spTgt spid="36"/>
                                        </p:tgtEl>
                                        <p:attrNameLst>
                                          <p:attrName>ppt_w</p:attrName>
                                        </p:attrNameLst>
                                      </p:cBhvr>
                                      <p:tavLst>
                                        <p:tav tm="0" fmla="#ppt_w*sin(2.5*pi*$)">
                                          <p:val>
                                            <p:fltVal val="0"/>
                                          </p:val>
                                        </p:tav>
                                        <p:tav tm="100000">
                                          <p:val>
                                            <p:fltVal val="1"/>
                                          </p:val>
                                        </p:tav>
                                      </p:tavLst>
                                    </p:anim>
                                    <p:anim calcmode="lin" valueType="num">
                                      <p:cBhvr>
                                        <p:cTn id="129" dur="2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0" fill="hold" display="0">
                  <p:stCondLst>
                    <p:cond delay="indefinite"/>
                  </p:stCondLst>
                  <p:endCondLst>
                    <p:cond evt="onStopAudio" delay="0">
                      <p:tgtEl>
                        <p:sldTgt/>
                      </p:tgtEl>
                    </p:cond>
                  </p:endCondLst>
                </p:cTn>
                <p:tgtEl>
                  <p:spTgt spid="16"/>
                </p:tgtEl>
              </p:cMediaNode>
            </p:audio>
            <p:video>
              <p:cMediaNode vol="80000">
                <p:cTn id="131"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p:cNvPr>
          <p:cNvPicPr>
            <a:picLocks noChangeAspect="1"/>
          </p:cNvPicPr>
          <p:nvPr>
            <a:videoFile r:link="rId2"/>
            <p:extLst>
              <p:ext uri="{DAA4B4D4-6D71-4841-9C94-3DE7FCFB9230}">
                <p14:media xmlns:p14="http://schemas.microsoft.com/office/powerpoint/2010/main" r:embed="rId3">
                  <p14:trim end="5251.333496"/>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765">
              <a:defRPr/>
            </a:pPr>
            <a:endParaRPr lang="vi-VN" sz="4000" kern="0">
              <a:solidFill>
                <a:sysClr val="windowText" lastClr="000000"/>
              </a:solidFill>
            </a:endParaRPr>
          </a:p>
        </p:txBody>
      </p:sp>
      <p:grpSp>
        <p:nvGrpSpPr>
          <p:cNvPr id="45" name="Nhóm 44"/>
          <p:cNvGrpSpPr/>
          <p:nvPr/>
        </p:nvGrpSpPr>
        <p:grpSpPr>
          <a:xfrm>
            <a:off x="1738528" y="-478529"/>
            <a:ext cx="8458200" cy="5805717"/>
            <a:chOff x="1695451" y="40964"/>
            <a:chExt cx="8458200" cy="4833323"/>
          </a:xfrm>
        </p:grpSpPr>
        <p:sp>
          <p:nvSpPr>
            <p:cNvPr id="40" name="Đám mây 39"/>
            <p:cNvSpPr/>
            <p:nvPr/>
          </p:nvSpPr>
          <p:spPr>
            <a:xfrm>
              <a:off x="1695451" y="1981232"/>
              <a:ext cx="8458200" cy="2893055"/>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BZ" sz="1865">
                <a:solidFill>
                  <a:prstClr val="white"/>
                </a:solidFill>
              </a:endParaRPr>
            </a:p>
          </p:txBody>
        </p:sp>
        <p:cxnSp>
          <p:nvCxnSpPr>
            <p:cNvPr id="42" name="Đường nối Thẳng 41"/>
            <p:cNvCxnSpPr/>
            <p:nvPr/>
          </p:nvCxnSpPr>
          <p:spPr>
            <a:xfrm>
              <a:off x="6029323" y="40964"/>
              <a:ext cx="0" cy="227378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pic>
        <p:nvPicPr>
          <p:cNvPr id="37" name="Hình ảnh 36" descr="Ảnh có chứa trong nhà, đối tượng&#10;&#10;Mô tả được tạo với mức tin cậy cao"/>
          <p:cNvPicPr>
            <a:picLocks noChangeAspect="1"/>
          </p:cNvPicPr>
          <p:nvPr/>
        </p:nvPicPr>
        <p:blipFill>
          <a:blip r:embed="rId11"/>
          <a:stretch>
            <a:fillRect/>
          </a:stretch>
        </p:blipFill>
        <p:spPr>
          <a:xfrm>
            <a:off x="132148" y="4763694"/>
            <a:ext cx="2945333" cy="2618075"/>
          </a:xfrm>
          <a:prstGeom prst="rect">
            <a:avLst/>
          </a:prstGeom>
        </p:spPr>
      </p:pic>
      <p:sp>
        <p:nvSpPr>
          <p:cNvPr id="4" name="Rectangle 3"/>
          <p:cNvSpPr/>
          <p:nvPr/>
        </p:nvSpPr>
        <p:spPr>
          <a:xfrm>
            <a:off x="2881528" y="2361436"/>
            <a:ext cx="7315200" cy="2062101"/>
          </a:xfrm>
          <a:prstGeom prst="rect">
            <a:avLst/>
          </a:prstGeom>
        </p:spPr>
        <p:txBody>
          <a:bodyPr wrap="square" lIns="91436" tIns="45719" rIns="91436" bIns="45719">
            <a:spAutoFit/>
          </a:bodyPr>
          <a:lstStyle/>
          <a:p>
            <a:pPr defTabSz="914400"/>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Dây</a:t>
            </a:r>
            <a:r>
              <a:rPr lang="en-US" sz="3200" b="1" dirty="0" smtClean="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tóc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bóng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đèn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dòng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chạy</a:t>
            </a:r>
            <a:r>
              <a:rPr lang="en-US" sz="3200" b="1" dirty="0">
                <a:latin typeface="Arial" panose="020B0604020202020204" pitchFamily="34" charset="0"/>
                <a:cs typeface="Arial" panose="020B0604020202020204" pitchFamily="34" charset="0"/>
              </a:rPr>
              <a:t> qua </a:t>
            </a:r>
            <a:r>
              <a:rPr lang="en-US" sz="3200" b="1" dirty="0" err="1">
                <a:latin typeface="Arial" panose="020B0604020202020204" pitchFamily="34" charset="0"/>
                <a:cs typeface="Arial" panose="020B0604020202020204" pitchFamily="34" charset="0"/>
              </a:rPr>
              <a:t>là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biểu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hiện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tác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nhiệt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tác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dòng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điện</a:t>
            </a:r>
            <a:r>
              <a:rPr lang="en-US" sz="3200" b="1" dirty="0">
                <a:latin typeface="Arial" panose="020B0604020202020204" pitchFamily="34" charset="0"/>
                <a:cs typeface="Arial" panose="020B0604020202020204" pitchFamily="34" charset="0"/>
              </a:rPr>
              <a:t>.</a:t>
            </a:r>
            <a:endParaRPr lang="en-US" altLang="en-US" sz="3200" b="1" dirty="0">
              <a:solidFill>
                <a:prstClr val="black"/>
              </a:solidFill>
              <a:latin typeface="Arial" panose="020B0604020202020204" pitchFamily="34" charset="0"/>
              <a:cs typeface="Arial" panose="020B0604020202020204" pitchFamily="34" charset="0"/>
            </a:endParaRPr>
          </a:p>
        </p:txBody>
      </p:sp>
      <p:grpSp>
        <p:nvGrpSpPr>
          <p:cNvPr id="38" name="Group 37"/>
          <p:cNvGrpSpPr/>
          <p:nvPr/>
        </p:nvGrpSpPr>
        <p:grpSpPr>
          <a:xfrm>
            <a:off x="10196728" y="5245894"/>
            <a:ext cx="1385672" cy="1231107"/>
            <a:chOff x="7647546" y="3934420"/>
            <a:chExt cx="1039254" cy="923330"/>
          </a:xfrm>
        </p:grpSpPr>
        <p:sp>
          <p:nvSpPr>
            <p:cNvPr id="39" name="Flowchart: Connector 38"/>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41" name="Flowchart: Connector 40"/>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Rectangle 42"/>
            <p:cNvSpPr/>
            <p:nvPr/>
          </p:nvSpPr>
          <p:spPr>
            <a:xfrm>
              <a:off x="7922476" y="3934420"/>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grpSp>
      <p:sp>
        <p:nvSpPr>
          <p:cNvPr id="36" name="Rectangle 35"/>
          <p:cNvSpPr/>
          <p:nvPr/>
        </p:nvSpPr>
        <p:spPr>
          <a:xfrm>
            <a:off x="7201208" y="4055808"/>
            <a:ext cx="1492716" cy="707886"/>
          </a:xfrm>
          <a:prstGeom prst="rect">
            <a:avLst/>
          </a:prstGeom>
        </p:spPr>
        <p:txBody>
          <a:bodyPr wrap="none">
            <a:spAutoFit/>
          </a:bodyPr>
          <a:lstStyle/>
          <a:p>
            <a:r>
              <a:rPr lang="en-US" sz="4000" b="1" dirty="0" err="1" smtClean="0">
                <a:solidFill>
                  <a:srgbClr val="FF0000"/>
                </a:solidFill>
                <a:latin typeface="Arial" panose="020B0604020202020204" pitchFamily="34" charset="0"/>
                <a:cs typeface="Arial" panose="020B0604020202020204" pitchFamily="34" charset="0"/>
              </a:rPr>
              <a:t>Đúng</a:t>
            </a:r>
            <a:endParaRPr lang="en-US" sz="4000" b="1" dirty="0">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advTm="0">
        <p:fade/>
        <p:sndAc>
          <p:stSnd>
            <p:snd r:embed="rId7" name="cashreg.wav"/>
          </p:stSnd>
        </p:sndAc>
      </p:transition>
    </mc:Choice>
    <mc:Fallback xmlns="">
      <p:transition advClick="0" advTm="0">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57"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45"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2000"/>
                                        <p:tgtEl>
                                          <p:spTgt spid="36"/>
                                        </p:tgtEl>
                                      </p:cBhvr>
                                    </p:animEffect>
                                    <p:anim calcmode="lin" valueType="num">
                                      <p:cBhvr>
                                        <p:cTn id="128" dur="2000" fill="hold"/>
                                        <p:tgtEl>
                                          <p:spTgt spid="36"/>
                                        </p:tgtEl>
                                        <p:attrNameLst>
                                          <p:attrName>ppt_w</p:attrName>
                                        </p:attrNameLst>
                                      </p:cBhvr>
                                      <p:tavLst>
                                        <p:tav tm="0" fmla="#ppt_w*sin(2.5*pi*$)">
                                          <p:val>
                                            <p:fltVal val="0"/>
                                          </p:val>
                                        </p:tav>
                                        <p:tav tm="100000">
                                          <p:val>
                                            <p:fltVal val="1"/>
                                          </p:val>
                                        </p:tav>
                                      </p:tavLst>
                                    </p:anim>
                                    <p:anim calcmode="lin" valueType="num">
                                      <p:cBhvr>
                                        <p:cTn id="129" dur="2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0" fill="hold" display="0">
                  <p:stCondLst>
                    <p:cond delay="indefinite"/>
                  </p:stCondLst>
                  <p:endCondLst>
                    <p:cond evt="onStopAudio" delay="0">
                      <p:tgtEl>
                        <p:sldTgt/>
                      </p:tgtEl>
                    </p:cond>
                  </p:endCondLst>
                </p:cTn>
                <p:tgtEl>
                  <p:spTgt spid="16"/>
                </p:tgtEl>
              </p:cMediaNode>
            </p:audio>
            <p:video>
              <p:cMediaNode vol="80000">
                <p:cTn id="131"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p:cNvPr>
          <p:cNvPicPr>
            <a:picLocks noChangeAspect="1"/>
          </p:cNvPicPr>
          <p:nvPr>
            <a:videoFile r:link="rId2"/>
            <p:extLst>
              <p:ext uri="{DAA4B4D4-6D71-4841-9C94-3DE7FCFB9230}">
                <p14:media xmlns:p14="http://schemas.microsoft.com/office/powerpoint/2010/main" r:embed="rId3">
                  <p14:trim end="5194.333496"/>
                </p14:media>
              </p:ext>
            </p:extLst>
          </p:nvPr>
        </p:nvPicPr>
        <p:blipFill>
          <a:blip r:embed="rId9"/>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1407751" y="1"/>
            <a:ext cx="548243" cy="548243"/>
          </a:xfrm>
          <a:prstGeom prst="rect">
            <a:avLst/>
          </a:prstGeom>
        </p:spPr>
      </p:pic>
      <p:sp>
        <p:nvSpPr>
          <p:cNvPr id="19" name="TextBox 1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124956" y="1170599"/>
            <a:ext cx="1288925" cy="1168536"/>
          </a:xfrm>
          <a:prstGeom prst="flowChartConnector">
            <a:avLst/>
          </a:prstGeom>
          <a:solidFill>
            <a:sysClr val="window" lastClr="FFFFFF"/>
          </a:solidFill>
          <a:ln w="25400" cap="flat" cmpd="sng" algn="ctr">
            <a:noFill/>
            <a:prstDash val="solid"/>
          </a:ln>
          <a:effectLst/>
        </p:spPr>
        <p:txBody>
          <a:bodyPr wrap="square" lIns="91436" tIns="45719" rIns="91436" bIns="45719" rtlCol="0" anchor="ctr">
            <a:spAutoFit/>
          </a:bodyPr>
          <a:lstStyle/>
          <a:p>
            <a:pPr algn="ctr" defTabSz="913765">
              <a:defRPr/>
            </a:pPr>
            <a:r>
              <a:rPr lang="en-US" sz="4800" b="1" kern="0" dirty="0">
                <a:solidFill>
                  <a:sysClr val="windowText" lastClr="000000"/>
                </a:solidFill>
              </a:rPr>
              <a:t>15</a:t>
            </a:r>
            <a:endParaRPr lang="vi-VN" sz="4800" b="1" kern="0" dirty="0">
              <a:solidFill>
                <a:sysClr val="windowText" lastClr="000000"/>
              </a:solidFill>
            </a:endParaRPr>
          </a:p>
        </p:txBody>
      </p:sp>
      <p:sp>
        <p:nvSpPr>
          <p:cNvPr id="35" name="Donut 34"/>
          <p:cNvSpPr/>
          <p:nvPr/>
        </p:nvSpPr>
        <p:spPr>
          <a:xfrm>
            <a:off x="132148" y="1066373"/>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6" tIns="45719" rIns="91436" bIns="45719" rtlCol="0" anchor="ctr"/>
          <a:lstStyle/>
          <a:p>
            <a:pPr algn="ctr" defTabSz="913765">
              <a:defRPr/>
            </a:pPr>
            <a:endParaRPr lang="vi-VN" sz="4000" kern="0">
              <a:solidFill>
                <a:sysClr val="windowText" lastClr="000000"/>
              </a:solidFill>
            </a:endParaRPr>
          </a:p>
        </p:txBody>
      </p:sp>
      <p:grpSp>
        <p:nvGrpSpPr>
          <p:cNvPr id="45" name="Nhóm 44"/>
          <p:cNvGrpSpPr/>
          <p:nvPr/>
        </p:nvGrpSpPr>
        <p:grpSpPr>
          <a:xfrm>
            <a:off x="1695451" y="40967"/>
            <a:ext cx="8458200" cy="4329327"/>
            <a:chOff x="1695451" y="40964"/>
            <a:chExt cx="8458200" cy="4833324"/>
          </a:xfrm>
        </p:grpSpPr>
        <p:sp>
          <p:nvSpPr>
            <p:cNvPr id="40" name="Đám mây 39"/>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BZ" sz="1865">
                <a:solidFill>
                  <a:prstClr val="white"/>
                </a:solidFill>
              </a:endParaRPr>
            </a:p>
          </p:txBody>
        </p:sp>
        <p:cxnSp>
          <p:nvCxnSpPr>
            <p:cNvPr id="42" name="Đường nối Thẳng 41"/>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p:cNvSpPr/>
          <p:nvPr/>
        </p:nvSpPr>
        <p:spPr>
          <a:xfrm>
            <a:off x="2774120" y="2006601"/>
            <a:ext cx="6280984" cy="1754324"/>
          </a:xfrm>
          <a:prstGeom prst="rect">
            <a:avLst/>
          </a:prstGeom>
        </p:spPr>
        <p:txBody>
          <a:bodyPr wrap="square" lIns="91436" tIns="45719" rIns="91436" bIns="45719">
            <a:spAutoFit/>
          </a:bodyPr>
          <a:lstStyle/>
          <a:p>
            <a:pPr algn="just" defTabSz="457200">
              <a:defRPr/>
            </a:pPr>
            <a:r>
              <a:rPr lang="en-US" sz="3600" b="1" dirty="0" smtClean="0">
                <a:latin typeface="Arial" panose="020B0604020202020204" pitchFamily="34" charset="0"/>
                <a:cs typeface="Arial" panose="020B0604020202020204" pitchFamily="34" charset="0"/>
              </a:rPr>
              <a:t>     </a:t>
            </a:r>
            <a:r>
              <a:rPr lang="en-US" sz="3600" b="1" dirty="0" err="1" smtClean="0">
                <a:latin typeface="Arial" panose="020B0604020202020204" pitchFamily="34" charset="0"/>
                <a:cs typeface="Arial" panose="020B0604020202020204" pitchFamily="34" charset="0"/>
              </a:rPr>
              <a:t>Dòng</a:t>
            </a:r>
            <a:r>
              <a:rPr lang="en-US" sz="3600" b="1" dirty="0" smtClean="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chạy</a:t>
            </a:r>
            <a:r>
              <a:rPr lang="en-US" sz="3600" b="1" dirty="0">
                <a:latin typeface="Arial" panose="020B0604020202020204" pitchFamily="34" charset="0"/>
                <a:cs typeface="Arial" panose="020B0604020202020204" pitchFamily="34" charset="0"/>
              </a:rPr>
              <a:t> qua </a:t>
            </a:r>
            <a:r>
              <a:rPr lang="en-US" sz="3600" b="1" dirty="0" err="1">
                <a:latin typeface="Arial" panose="020B0604020202020204" pitchFamily="34" charset="0"/>
                <a:cs typeface="Arial" panose="020B0604020202020204" pitchFamily="34" charset="0"/>
              </a:rPr>
              <a:t>bất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cứ</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vật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dẫn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cũng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gây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dụng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nhiệt</a:t>
            </a:r>
            <a:r>
              <a:rPr lang="en-US" sz="3600" b="1" dirty="0">
                <a:latin typeface="Arial" panose="020B0604020202020204" pitchFamily="34" charset="0"/>
                <a:cs typeface="Arial" panose="020B0604020202020204" pitchFamily="34" charset="0"/>
              </a:rPr>
              <a:t>.</a:t>
            </a:r>
            <a:endParaRPr lang="en-BZ" sz="8000" b="1" dirty="0">
              <a:solidFill>
                <a:prstClr val="black"/>
              </a:solidFill>
              <a:latin typeface="Arial" panose="020B0604020202020204" pitchFamily="34" charset="0"/>
              <a:cs typeface="Arial" panose="020B0604020202020204" pitchFamily="34" charset="0"/>
            </a:endParaRPr>
          </a:p>
        </p:txBody>
      </p:sp>
      <p:pic>
        <p:nvPicPr>
          <p:cNvPr id="38" name="Hình ảnh 37" descr="Ảnh có chứa trong nhà, đối tượng&#10;&#10;Mô tả được tạo với mức tin cậy cao"/>
          <p:cNvPicPr>
            <a:picLocks noChangeAspect="1"/>
          </p:cNvPicPr>
          <p:nvPr/>
        </p:nvPicPr>
        <p:blipFill>
          <a:blip r:embed="rId11"/>
          <a:stretch>
            <a:fillRect/>
          </a:stretch>
        </p:blipFill>
        <p:spPr>
          <a:xfrm>
            <a:off x="4775201" y="4639146"/>
            <a:ext cx="3090863" cy="2747433"/>
          </a:xfrm>
          <a:prstGeom prst="rect">
            <a:avLst/>
          </a:prstGeom>
        </p:spPr>
      </p:pic>
      <p:grpSp>
        <p:nvGrpSpPr>
          <p:cNvPr id="8" name="Group 7"/>
          <p:cNvGrpSpPr/>
          <p:nvPr/>
        </p:nvGrpSpPr>
        <p:grpSpPr>
          <a:xfrm>
            <a:off x="10196728" y="5260060"/>
            <a:ext cx="1385672" cy="1231106"/>
            <a:chOff x="7647546" y="3945043"/>
            <a:chExt cx="1039254" cy="923329"/>
          </a:xfrm>
        </p:grpSpPr>
        <p:sp>
          <p:nvSpPr>
            <p:cNvPr id="4" name="Flowchart: Connector 3"/>
            <p:cNvSpPr/>
            <p:nvPr/>
          </p:nvSpPr>
          <p:spPr>
            <a:xfrm>
              <a:off x="7647546" y="3945043"/>
              <a:ext cx="1039254" cy="912707"/>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6" name="Flowchart: Connector 5"/>
            <p:cNvSpPr/>
            <p:nvPr/>
          </p:nvSpPr>
          <p:spPr>
            <a:xfrm>
              <a:off x="7772400" y="4095750"/>
              <a:ext cx="762000" cy="609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p:cNvSpPr/>
            <p:nvPr/>
          </p:nvSpPr>
          <p:spPr>
            <a:xfrm>
              <a:off x="7861210" y="3945043"/>
              <a:ext cx="535724" cy="92332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grpSp>
      <p:sp>
        <p:nvSpPr>
          <p:cNvPr id="36" name="Rectangle 35"/>
          <p:cNvSpPr/>
          <p:nvPr/>
        </p:nvSpPr>
        <p:spPr>
          <a:xfrm>
            <a:off x="6623533" y="3280779"/>
            <a:ext cx="1364476" cy="646331"/>
          </a:xfrm>
          <a:prstGeom prst="rect">
            <a:avLst/>
          </a:prstGeom>
        </p:spPr>
        <p:txBody>
          <a:bodyPr wrap="none">
            <a:spAutoFit/>
          </a:bodyPr>
          <a:lstStyle/>
          <a:p>
            <a:r>
              <a:rPr lang="en-US" sz="3600" b="1" dirty="0" err="1" smtClean="0">
                <a:solidFill>
                  <a:srgbClr val="FF0000"/>
                </a:solidFill>
                <a:latin typeface="Arial" panose="020B0604020202020204" pitchFamily="34" charset="0"/>
                <a:cs typeface="Arial" panose="020B0604020202020204" pitchFamily="34" charset="0"/>
              </a:rPr>
              <a:t>Đúng</a:t>
            </a:r>
            <a:endParaRPr lang="en-US" sz="3600" b="1" dirty="0">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fade/>
        <p:sndAc>
          <p:stSnd>
            <p:snd r:embed="rId7" name="cashreg.wav"/>
          </p:stSnd>
        </p:sndAc>
      </p:transition>
    </mc:Choice>
    <mc:Fallback xmlns="">
      <p:transition>
        <p:fade/>
        <p:sndAc>
          <p:stSnd>
            <p:snd r:embed="rId12"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914" fill="hold"/>
                                        <p:tgtEl>
                                          <p:spTgt spid="3"/>
                                        </p:tgtEl>
                                      </p:cBhvr>
                                    </p:cmd>
                                  </p:childTnLst>
                                </p:cTn>
                              </p:par>
                              <p:par>
                                <p:cTn id="9" presetID="1" presetClass="entr" presetSubtype="0" fill="hold" grpId="1"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grpId="0" nodeType="withEffect">
                                  <p:stCondLst>
                                    <p:cond delay="1000"/>
                                  </p:stCondLst>
                                  <p:childTnLst>
                                    <p:set>
                                      <p:cBhvr>
                                        <p:cTn id="12" dur="1" fill="hold">
                                          <p:stCondLst>
                                            <p:cond delay="0"/>
                                          </p:stCondLst>
                                        </p:cTn>
                                        <p:tgtEl>
                                          <p:spTgt spid="34"/>
                                        </p:tgtEl>
                                        <p:attrNameLst>
                                          <p:attrName>style.visibility</p:attrName>
                                        </p:attrNameLst>
                                      </p:cBhvr>
                                      <p:to>
                                        <p:strVal val="hidden"/>
                                      </p:to>
                                    </p:set>
                                  </p:childTnLst>
                                </p:cTn>
                              </p:par>
                              <p:par>
                                <p:cTn id="13" presetID="21" presetClass="entr" presetSubtype="1" fill="hold" grpId="16"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1" presetClass="entr" presetSubtype="0" fill="hold" grpId="1" nodeType="withEffect">
                                  <p:stCondLst>
                                    <p:cond delay="100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xit" presetSubtype="0" fill="hold" grpId="0" nodeType="withEffect">
                                  <p:stCondLst>
                                    <p:cond delay="2000"/>
                                  </p:stCondLst>
                                  <p:childTnLst>
                                    <p:set>
                                      <p:cBhvr>
                                        <p:cTn id="19" dur="1" fill="hold">
                                          <p:stCondLst>
                                            <p:cond delay="0"/>
                                          </p:stCondLst>
                                        </p:cTn>
                                        <p:tgtEl>
                                          <p:spTgt spid="33"/>
                                        </p:tgtEl>
                                        <p:attrNameLst>
                                          <p:attrName>style.visibility</p:attrName>
                                        </p:attrNameLst>
                                      </p:cBhvr>
                                      <p:to>
                                        <p:strVal val="hidden"/>
                                      </p:to>
                                    </p:set>
                                  </p:childTnLst>
                                </p:cTn>
                              </p:par>
                              <p:par>
                                <p:cTn id="20" presetID="21" presetClass="entr" presetSubtype="1" fill="hold" grpId="1" nodeType="withEffect">
                                  <p:stCondLst>
                                    <p:cond delay="100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7" name="cashreg.wav"/>
                                        </p:tgtEl>
                                      </p:cMediaNode>
                                    </p:audio>
                                  </p:subTnLst>
                                </p:cTn>
                              </p:par>
                              <p:par>
                                <p:cTn id="23" presetID="1" presetClass="entr" presetSubtype="0" fill="hold" grpId="1" nodeType="withEffect">
                                  <p:stCondLst>
                                    <p:cond delay="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xit" presetSubtype="0" fill="hold" grpId="0" nodeType="withEffect">
                                  <p:stCondLst>
                                    <p:cond delay="3000"/>
                                  </p:stCondLst>
                                  <p:childTnLst>
                                    <p:set>
                                      <p:cBhvr>
                                        <p:cTn id="26" dur="1" fill="hold">
                                          <p:stCondLst>
                                            <p:cond delay="0"/>
                                          </p:stCondLst>
                                        </p:cTn>
                                        <p:tgtEl>
                                          <p:spTgt spid="32"/>
                                        </p:tgtEl>
                                        <p:attrNameLst>
                                          <p:attrName>style.visibility</p:attrName>
                                        </p:attrNameLst>
                                      </p:cBhvr>
                                      <p:to>
                                        <p:strVal val="hidden"/>
                                      </p:to>
                                    </p:set>
                                  </p:childTnLst>
                                </p:cTn>
                              </p:par>
                              <p:par>
                                <p:cTn id="27" presetID="21" presetClass="entr" presetSubtype="1" fill="hold" grpId="3" nodeType="withEffect">
                                  <p:stCondLst>
                                    <p:cond delay="2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7" name="cashreg.wav"/>
                                        </p:tgtEl>
                                      </p:cMediaNode>
                                    </p:audio>
                                  </p:subTnLst>
                                </p:cTn>
                              </p:par>
                              <p:par>
                                <p:cTn id="30" presetID="1" presetClass="entr" presetSubtype="0" fill="hold" grpId="1" nodeType="withEffect">
                                  <p:stCondLst>
                                    <p:cond delay="300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xit" presetSubtype="0" fill="hold" grpId="0" nodeType="withEffect">
                                  <p:stCondLst>
                                    <p:cond delay="4000"/>
                                  </p:stCondLst>
                                  <p:childTnLst>
                                    <p:set>
                                      <p:cBhvr>
                                        <p:cTn id="33" dur="1" fill="hold">
                                          <p:stCondLst>
                                            <p:cond delay="0"/>
                                          </p:stCondLst>
                                        </p:cTn>
                                        <p:tgtEl>
                                          <p:spTgt spid="31"/>
                                        </p:tgtEl>
                                        <p:attrNameLst>
                                          <p:attrName>style.visibility</p:attrName>
                                        </p:attrNameLst>
                                      </p:cBhvr>
                                      <p:to>
                                        <p:strVal val="hidden"/>
                                      </p:to>
                                    </p:set>
                                  </p:childTnLst>
                                </p:cTn>
                              </p:par>
                              <p:par>
                                <p:cTn id="34" presetID="21" presetClass="entr" presetSubtype="1" fill="hold" grpId="4" nodeType="withEffect">
                                  <p:stCondLst>
                                    <p:cond delay="3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cashreg.wav"/>
                                        </p:tgtEl>
                                      </p:cMediaNode>
                                    </p:audio>
                                  </p:subTnLst>
                                </p:cTn>
                              </p:par>
                              <p:par>
                                <p:cTn id="37" presetID="1" presetClass="entr" presetSubtype="0" fill="hold" grpId="1" nodeType="withEffect">
                                  <p:stCondLst>
                                    <p:cond delay="400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xit" presetSubtype="0" fill="hold" grpId="0" nodeType="withEffect">
                                  <p:stCondLst>
                                    <p:cond delay="5000"/>
                                  </p:stCondLst>
                                  <p:childTnLst>
                                    <p:set>
                                      <p:cBhvr>
                                        <p:cTn id="40" dur="1" fill="hold">
                                          <p:stCondLst>
                                            <p:cond delay="0"/>
                                          </p:stCondLst>
                                        </p:cTn>
                                        <p:tgtEl>
                                          <p:spTgt spid="30"/>
                                        </p:tgtEl>
                                        <p:attrNameLst>
                                          <p:attrName>style.visibility</p:attrName>
                                        </p:attrNameLst>
                                      </p:cBhvr>
                                      <p:to>
                                        <p:strVal val="hidden"/>
                                      </p:to>
                                    </p:set>
                                  </p:childTnLst>
                                </p:cTn>
                              </p:par>
                              <p:par>
                                <p:cTn id="41" presetID="21" presetClass="entr" presetSubtype="1" fill="hold" grpId="5"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7" name="cashreg.wav"/>
                                        </p:tgtEl>
                                      </p:cMediaNode>
                                    </p:audio>
                                  </p:subTnLst>
                                </p:cTn>
                              </p:par>
                              <p:par>
                                <p:cTn id="44" presetID="1" presetClass="entr" presetSubtype="0" fill="hold" grpId="1" nodeType="withEffect">
                                  <p:stCondLst>
                                    <p:cond delay="500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xit" presetSubtype="0" fill="hold" grpId="0" nodeType="withEffect">
                                  <p:stCondLst>
                                    <p:cond delay="6000"/>
                                  </p:stCondLst>
                                  <p:childTnLst>
                                    <p:set>
                                      <p:cBhvr>
                                        <p:cTn id="47" dur="1" fill="hold">
                                          <p:stCondLst>
                                            <p:cond delay="0"/>
                                          </p:stCondLst>
                                        </p:cTn>
                                        <p:tgtEl>
                                          <p:spTgt spid="29"/>
                                        </p:tgtEl>
                                        <p:attrNameLst>
                                          <p:attrName>style.visibility</p:attrName>
                                        </p:attrNameLst>
                                      </p:cBhvr>
                                      <p:to>
                                        <p:strVal val="hidden"/>
                                      </p:to>
                                    </p:set>
                                  </p:childTnLst>
                                </p:cTn>
                              </p:par>
                              <p:par>
                                <p:cTn id="48" presetID="21" presetClass="entr" presetSubtype="1" fill="hold" grpId="6" nodeType="withEffect">
                                  <p:stCondLst>
                                    <p:cond delay="5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7" name="cashreg.wav"/>
                                        </p:tgtEl>
                                      </p:cMediaNode>
                                    </p:audio>
                                  </p:subTnLst>
                                </p:cTn>
                              </p:par>
                              <p:par>
                                <p:cTn id="51" presetID="1" presetClass="entr" presetSubtype="0" fill="hold" grpId="1" nodeType="withEffect">
                                  <p:stCondLst>
                                    <p:cond delay="600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xit" presetSubtype="0" fill="hold" grpId="0" nodeType="withEffect">
                                  <p:stCondLst>
                                    <p:cond delay="7000"/>
                                  </p:stCondLst>
                                  <p:childTnLst>
                                    <p:set>
                                      <p:cBhvr>
                                        <p:cTn id="54" dur="1" fill="hold">
                                          <p:stCondLst>
                                            <p:cond delay="0"/>
                                          </p:stCondLst>
                                        </p:cTn>
                                        <p:tgtEl>
                                          <p:spTgt spid="28"/>
                                        </p:tgtEl>
                                        <p:attrNameLst>
                                          <p:attrName>style.visibility</p:attrName>
                                        </p:attrNameLst>
                                      </p:cBhvr>
                                      <p:to>
                                        <p:strVal val="hidden"/>
                                      </p:to>
                                    </p:set>
                                  </p:childTnLst>
                                </p:cTn>
                              </p:par>
                              <p:par>
                                <p:cTn id="55" presetID="21" presetClass="entr" presetSubtype="1" fill="hold" grpId="7" nodeType="withEffect">
                                  <p:stCondLst>
                                    <p:cond delay="6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7" name="cashreg.wav"/>
                                        </p:tgtEl>
                                      </p:cMediaNode>
                                    </p:audio>
                                  </p:subTnLst>
                                </p:cTn>
                              </p:par>
                              <p:par>
                                <p:cTn id="58" presetID="1" presetClass="entr" presetSubtype="0" fill="hold" grpId="1" nodeType="withEffect">
                                  <p:stCondLst>
                                    <p:cond delay="7000"/>
                                  </p:stCondLst>
                                  <p:childTnLst>
                                    <p:set>
                                      <p:cBhvr>
                                        <p:cTn id="59" dur="1" fill="hold">
                                          <p:stCondLst>
                                            <p:cond delay="0"/>
                                          </p:stCondLst>
                                        </p:cTn>
                                        <p:tgtEl>
                                          <p:spTgt spid="27"/>
                                        </p:tgtEl>
                                        <p:attrNameLst>
                                          <p:attrName>style.visibility</p:attrName>
                                        </p:attrNameLst>
                                      </p:cBhvr>
                                      <p:to>
                                        <p:strVal val="visible"/>
                                      </p:to>
                                    </p:set>
                                  </p:childTnLst>
                                </p:cTn>
                              </p:par>
                              <p:par>
                                <p:cTn id="60" presetID="1" presetClass="exit" presetSubtype="0" fill="hold" grpId="0" nodeType="withEffect">
                                  <p:stCondLst>
                                    <p:cond delay="8000"/>
                                  </p:stCondLst>
                                  <p:childTnLst>
                                    <p:set>
                                      <p:cBhvr>
                                        <p:cTn id="61" dur="1" fill="hold">
                                          <p:stCondLst>
                                            <p:cond delay="0"/>
                                          </p:stCondLst>
                                        </p:cTn>
                                        <p:tgtEl>
                                          <p:spTgt spid="27"/>
                                        </p:tgtEl>
                                        <p:attrNameLst>
                                          <p:attrName>style.visibility</p:attrName>
                                        </p:attrNameLst>
                                      </p:cBhvr>
                                      <p:to>
                                        <p:strVal val="hidden"/>
                                      </p:to>
                                    </p:set>
                                  </p:childTnLst>
                                </p:cTn>
                              </p:par>
                              <p:par>
                                <p:cTn id="62" presetID="21" presetClass="entr" presetSubtype="1" fill="hold" grpId="8" nodeType="withEffect">
                                  <p:stCondLst>
                                    <p:cond delay="7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7" name="cashreg.wav"/>
                                        </p:tgtEl>
                                      </p:cMediaNode>
                                    </p:audio>
                                  </p:subTnLst>
                                </p:cTn>
                              </p:par>
                              <p:par>
                                <p:cTn id="65" presetID="1" presetClass="entr" presetSubtype="0" fill="hold" grpId="1" nodeType="withEffect">
                                  <p:stCondLst>
                                    <p:cond delay="800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xit" presetSubtype="0" fill="hold" grpId="0" nodeType="withEffect">
                                  <p:stCondLst>
                                    <p:cond delay="9000"/>
                                  </p:stCondLst>
                                  <p:childTnLst>
                                    <p:set>
                                      <p:cBhvr>
                                        <p:cTn id="68" dur="1" fill="hold">
                                          <p:stCondLst>
                                            <p:cond delay="0"/>
                                          </p:stCondLst>
                                        </p:cTn>
                                        <p:tgtEl>
                                          <p:spTgt spid="26"/>
                                        </p:tgtEl>
                                        <p:attrNameLst>
                                          <p:attrName>style.visibility</p:attrName>
                                        </p:attrNameLst>
                                      </p:cBhvr>
                                      <p:to>
                                        <p:strVal val="hidden"/>
                                      </p:to>
                                    </p:set>
                                  </p:childTnLst>
                                </p:cTn>
                              </p:par>
                              <p:par>
                                <p:cTn id="69" presetID="21" presetClass="entr" presetSubtype="1" fill="hold" grpId="2" nodeType="withEffect">
                                  <p:stCondLst>
                                    <p:cond delay="8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7" name="cashreg.wav"/>
                                        </p:tgtEl>
                                      </p:cMediaNode>
                                    </p:audio>
                                  </p:subTnLst>
                                </p:cTn>
                              </p:par>
                              <p:par>
                                <p:cTn id="72" presetID="1" presetClass="entr" presetSubtype="0" fill="hold" grpId="1" nodeType="withEffect">
                                  <p:stCondLst>
                                    <p:cond delay="900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xit" presetSubtype="0" fill="hold" grpId="0" nodeType="withEffect">
                                  <p:stCondLst>
                                    <p:cond delay="10000"/>
                                  </p:stCondLst>
                                  <p:childTnLst>
                                    <p:set>
                                      <p:cBhvr>
                                        <p:cTn id="75" dur="1" fill="hold">
                                          <p:stCondLst>
                                            <p:cond delay="0"/>
                                          </p:stCondLst>
                                        </p:cTn>
                                        <p:tgtEl>
                                          <p:spTgt spid="25"/>
                                        </p:tgtEl>
                                        <p:attrNameLst>
                                          <p:attrName>style.visibility</p:attrName>
                                        </p:attrNameLst>
                                      </p:cBhvr>
                                      <p:to>
                                        <p:strVal val="hidden"/>
                                      </p:to>
                                    </p:set>
                                  </p:childTnLst>
                                </p:cTn>
                              </p:par>
                              <p:par>
                                <p:cTn id="76" presetID="21" presetClass="entr" presetSubtype="1" fill="hold" grpId="10" nodeType="withEffect">
                                  <p:stCondLst>
                                    <p:cond delay="9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7" name="cashreg.wav"/>
                                        </p:tgtEl>
                                      </p:cMediaNode>
                                    </p:audio>
                                  </p:subTnLst>
                                </p:cTn>
                              </p:par>
                              <p:par>
                                <p:cTn id="79" presetID="1" presetClass="entr" presetSubtype="0" fill="hold" grpId="1" nodeType="withEffect">
                                  <p:stCondLst>
                                    <p:cond delay="1000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xit" presetSubtype="0" fill="hold" grpId="0" nodeType="withEffect">
                                  <p:stCondLst>
                                    <p:cond delay="11000"/>
                                  </p:stCondLst>
                                  <p:childTnLst>
                                    <p:set>
                                      <p:cBhvr>
                                        <p:cTn id="82" dur="1" fill="hold">
                                          <p:stCondLst>
                                            <p:cond delay="0"/>
                                          </p:stCondLst>
                                        </p:cTn>
                                        <p:tgtEl>
                                          <p:spTgt spid="24"/>
                                        </p:tgtEl>
                                        <p:attrNameLst>
                                          <p:attrName>style.visibility</p:attrName>
                                        </p:attrNameLst>
                                      </p:cBhvr>
                                      <p:to>
                                        <p:strVal val="hidden"/>
                                      </p:to>
                                    </p:set>
                                  </p:childTnLst>
                                </p:cTn>
                              </p:par>
                              <p:par>
                                <p:cTn id="83" presetID="21" presetClass="entr" presetSubtype="1" fill="hold" grpId="11" nodeType="withEffect">
                                  <p:stCondLst>
                                    <p:cond delay="10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7" name="cashreg.wav"/>
                                        </p:tgtEl>
                                      </p:cMediaNode>
                                    </p:audio>
                                  </p:subTnLst>
                                </p:cTn>
                              </p:par>
                              <p:par>
                                <p:cTn id="86" presetID="1" presetClass="entr" presetSubtype="0" fill="hold" grpId="1" nodeType="withEffect">
                                  <p:stCondLst>
                                    <p:cond delay="1100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xit" presetSubtype="0" fill="hold" grpId="0" nodeType="withEffect">
                                  <p:stCondLst>
                                    <p:cond delay="12000"/>
                                  </p:stCondLst>
                                  <p:childTnLst>
                                    <p:set>
                                      <p:cBhvr>
                                        <p:cTn id="89" dur="1" fill="hold">
                                          <p:stCondLst>
                                            <p:cond delay="0"/>
                                          </p:stCondLst>
                                        </p:cTn>
                                        <p:tgtEl>
                                          <p:spTgt spid="23"/>
                                        </p:tgtEl>
                                        <p:attrNameLst>
                                          <p:attrName>style.visibility</p:attrName>
                                        </p:attrNameLst>
                                      </p:cBhvr>
                                      <p:to>
                                        <p:strVal val="hidden"/>
                                      </p:to>
                                    </p:set>
                                  </p:childTnLst>
                                </p:cTn>
                              </p:par>
                              <p:par>
                                <p:cTn id="90" presetID="21" presetClass="entr" presetSubtype="1" fill="hold" grpId="12" nodeType="withEffect">
                                  <p:stCondLst>
                                    <p:cond delay="11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7" name="cashreg.wav"/>
                                        </p:tgtEl>
                                      </p:cMediaNode>
                                    </p:audio>
                                  </p:subTnLst>
                                </p:cTn>
                              </p:par>
                              <p:par>
                                <p:cTn id="93" presetID="1" presetClass="entr" presetSubtype="0" fill="hold" grpId="1" nodeType="withEffect">
                                  <p:stCondLst>
                                    <p:cond delay="12000"/>
                                  </p:stCondLst>
                                  <p:childTnLst>
                                    <p:set>
                                      <p:cBhvr>
                                        <p:cTn id="94" dur="1" fill="hold">
                                          <p:stCondLst>
                                            <p:cond delay="0"/>
                                          </p:stCondLst>
                                        </p:cTn>
                                        <p:tgtEl>
                                          <p:spTgt spid="22"/>
                                        </p:tgtEl>
                                        <p:attrNameLst>
                                          <p:attrName>style.visibility</p:attrName>
                                        </p:attrNameLst>
                                      </p:cBhvr>
                                      <p:to>
                                        <p:strVal val="visible"/>
                                      </p:to>
                                    </p:set>
                                  </p:childTnLst>
                                </p:cTn>
                              </p:par>
                              <p:par>
                                <p:cTn id="95" presetID="1" presetClass="exit" presetSubtype="0" fill="hold" grpId="0" nodeType="withEffect">
                                  <p:stCondLst>
                                    <p:cond delay="13000"/>
                                  </p:stCondLst>
                                  <p:childTnLst>
                                    <p:set>
                                      <p:cBhvr>
                                        <p:cTn id="96" dur="1" fill="hold">
                                          <p:stCondLst>
                                            <p:cond delay="0"/>
                                          </p:stCondLst>
                                        </p:cTn>
                                        <p:tgtEl>
                                          <p:spTgt spid="22"/>
                                        </p:tgtEl>
                                        <p:attrNameLst>
                                          <p:attrName>style.visibility</p:attrName>
                                        </p:attrNameLst>
                                      </p:cBhvr>
                                      <p:to>
                                        <p:strVal val="hidden"/>
                                      </p:to>
                                    </p:set>
                                  </p:childTnLst>
                                </p:cTn>
                              </p:par>
                              <p:par>
                                <p:cTn id="97" presetID="21" presetClass="entr" presetSubtype="1" fill="hold" grpId="13" nodeType="withEffect">
                                  <p:stCondLst>
                                    <p:cond delay="12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7" name="cashreg.wav"/>
                                        </p:tgtEl>
                                      </p:cMediaNode>
                                    </p:audio>
                                  </p:subTnLst>
                                </p:cTn>
                              </p:par>
                              <p:par>
                                <p:cTn id="100" presetID="1" presetClass="entr" presetSubtype="0" fill="hold" grpId="1" nodeType="withEffect">
                                  <p:stCondLst>
                                    <p:cond delay="1300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xit" presetSubtype="0" fill="hold" grpId="0" nodeType="withEffect">
                                  <p:stCondLst>
                                    <p:cond delay="14000"/>
                                  </p:stCondLst>
                                  <p:childTnLst>
                                    <p:set>
                                      <p:cBhvr>
                                        <p:cTn id="103" dur="1" fill="hold">
                                          <p:stCondLst>
                                            <p:cond delay="0"/>
                                          </p:stCondLst>
                                        </p:cTn>
                                        <p:tgtEl>
                                          <p:spTgt spid="21"/>
                                        </p:tgtEl>
                                        <p:attrNameLst>
                                          <p:attrName>style.visibility</p:attrName>
                                        </p:attrNameLst>
                                      </p:cBhvr>
                                      <p:to>
                                        <p:strVal val="hidden"/>
                                      </p:to>
                                    </p:set>
                                  </p:childTnLst>
                                </p:cTn>
                              </p:par>
                              <p:par>
                                <p:cTn id="104" presetID="21" presetClass="entr" presetSubtype="1" fill="hold" grpId="14" nodeType="withEffect">
                                  <p:stCondLst>
                                    <p:cond delay="13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7" name="cashreg.wav"/>
                                        </p:tgtEl>
                                      </p:cMediaNode>
                                    </p:audio>
                                  </p:subTnLst>
                                </p:cTn>
                              </p:par>
                              <p:par>
                                <p:cTn id="107" presetID="1" presetClass="entr" presetSubtype="0" fill="hold" grpId="1" nodeType="withEffect">
                                  <p:stCondLst>
                                    <p:cond delay="14000"/>
                                  </p:stCondLst>
                                  <p:childTnLst>
                                    <p:set>
                                      <p:cBhvr>
                                        <p:cTn id="108"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7" name="cashreg.wav"/>
                                        </p:tgtEl>
                                      </p:cMediaNode>
                                    </p:audio>
                                  </p:subTnLst>
                                </p:cTn>
                              </p:par>
                              <p:par>
                                <p:cTn id="109" presetID="1" presetClass="exit" presetSubtype="0" fill="hold" grpId="0" nodeType="withEffect">
                                  <p:stCondLst>
                                    <p:cond delay="15000"/>
                                  </p:stCondLst>
                                  <p:childTnLst>
                                    <p:set>
                                      <p:cBhvr>
                                        <p:cTn id="110"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8" name="cashreg.wav"/>
                                        </p:tgtEl>
                                      </p:cMediaNode>
                                    </p:audio>
                                  </p:subTnLst>
                                </p:cTn>
                              </p:par>
                              <p:par>
                                <p:cTn id="111" presetID="21" presetClass="entr" presetSubtype="1" fill="hold" grpId="9" nodeType="withEffect">
                                  <p:stCondLst>
                                    <p:cond delay="14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7" name="cashreg.wav"/>
                                        </p:tgtEl>
                                      </p:cMediaNode>
                                    </p:audio>
                                  </p:subTnLst>
                                </p:cTn>
                              </p:par>
                              <p:par>
                                <p:cTn id="114" presetID="1" presetClass="entr" presetSubtype="0" fill="hold" grpId="1" nodeType="withEffect">
                                  <p:stCondLst>
                                    <p:cond delay="15000"/>
                                  </p:stCondLst>
                                  <p:childTnLst>
                                    <p:set>
                                      <p:cBhvr>
                                        <p:cTn id="115"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8" name="cashreg.wav"/>
                                        </p:tgtEl>
                                      </p:cMediaNode>
                                    </p:audio>
                                  </p:subTnLst>
                                </p:cTn>
                              </p:par>
                              <p:par>
                                <p:cTn id="116" presetID="1" presetClass="exit" presetSubtype="0" fill="hold" grpId="0" nodeType="withEffect">
                                  <p:stCondLst>
                                    <p:cond delay="16000"/>
                                  </p:stCondLst>
                                  <p:childTnLst>
                                    <p:set>
                                      <p:cBhvr>
                                        <p:cTn id="117" dur="1" fill="hold">
                                          <p:stCondLst>
                                            <p:cond delay="0"/>
                                          </p:stCondLst>
                                        </p:cTn>
                                        <p:tgtEl>
                                          <p:spTgt spid="19"/>
                                        </p:tgtEl>
                                        <p:attrNameLst>
                                          <p:attrName>style.visibility</p:attrName>
                                        </p:attrNameLst>
                                      </p:cBhvr>
                                      <p:to>
                                        <p:strVal val="hidden"/>
                                      </p:to>
                                    </p:set>
                                  </p:childTnLst>
                                </p:cTn>
                              </p:par>
                              <p:par>
                                <p:cTn id="118" presetID="21" presetClass="entr" presetSubtype="1" fill="hold" grpId="0" nodeType="withEffect">
                                  <p:stCondLst>
                                    <p:cond delay="15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vol="100000">
                                        <p:cTn display="0" masterRel="sameClick">
                                          <p:stCondLst>
                                            <p:cond evt="begin" delay="0">
                                              <p:tn val="118"/>
                                            </p:cond>
                                          </p:stCondLst>
                                          <p:endCondLst>
                                            <p:cond evt="onStopAudio" delay="0">
                                              <p:tgtEl>
                                                <p:sldTgt/>
                                              </p:tgtEl>
                                            </p:cond>
                                          </p:endCondLst>
                                        </p:cTn>
                                        <p:tgtEl>
                                          <p:sndTgt r:embed="rId8" name="cashreg.wav"/>
                                        </p:tgtEl>
                                      </p:cMediaNode>
                                    </p:audio>
                                  </p:subTnLst>
                                </p:cTn>
                              </p:par>
                              <p:par>
                                <p:cTn id="121" presetID="1" presetClass="exit" presetSubtype="0" fill="hold" grpId="15" nodeType="withEffect">
                                  <p:stCondLst>
                                    <p:cond delay="16000"/>
                                  </p:stCondLst>
                                  <p:childTnLst>
                                    <p:set>
                                      <p:cBhvr>
                                        <p:cTn id="122" dur="1" fill="hold">
                                          <p:stCondLst>
                                            <p:cond delay="0"/>
                                          </p:stCondLst>
                                        </p:cTn>
                                        <p:tgtEl>
                                          <p:spTgt spid="35"/>
                                        </p:tgtEl>
                                        <p:attrNameLst>
                                          <p:attrName>style.visibility</p:attrName>
                                        </p:attrNameLst>
                                      </p:cBhvr>
                                      <p:to>
                                        <p:strVal val="hidden"/>
                                      </p:to>
                                    </p:set>
                                  </p:childTnLst>
                                </p:cTn>
                              </p:par>
                              <p:par>
                                <p:cTn id="123" presetID="45" presetClass="entr" presetSubtype="0" fill="hold" grpId="0" nodeType="withEffect">
                                  <p:stCondLst>
                                    <p:cond delay="160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000"/>
                                        <p:tgtEl>
                                          <p:spTgt spid="36"/>
                                        </p:tgtEl>
                                      </p:cBhvr>
                                    </p:animEffect>
                                    <p:anim calcmode="lin" valueType="num">
                                      <p:cBhvr>
                                        <p:cTn id="126" dur="2000" fill="hold"/>
                                        <p:tgtEl>
                                          <p:spTgt spid="36"/>
                                        </p:tgtEl>
                                        <p:attrNameLst>
                                          <p:attrName>ppt_w</p:attrName>
                                        </p:attrNameLst>
                                      </p:cBhvr>
                                      <p:tavLst>
                                        <p:tav tm="0" fmla="#ppt_w*sin(2.5*pi*$)">
                                          <p:val>
                                            <p:fltVal val="0"/>
                                          </p:val>
                                        </p:tav>
                                        <p:tav tm="100000">
                                          <p:val>
                                            <p:fltVal val="1"/>
                                          </p:val>
                                        </p:tav>
                                      </p:tavLst>
                                    </p:anim>
                                    <p:anim calcmode="lin" valueType="num">
                                      <p:cBhvr>
                                        <p:cTn id="127" dur="2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8" fill="hold" display="0">
                  <p:stCondLst>
                    <p:cond delay="indefinite"/>
                  </p:stCondLst>
                  <p:endCondLst>
                    <p:cond evt="onStopAudio" delay="0">
                      <p:tgtEl>
                        <p:sldTgt/>
                      </p:tgtEl>
                    </p:cond>
                  </p:endCondLst>
                </p:cTn>
                <p:tgtEl>
                  <p:spTgt spid="16"/>
                </p:tgtEl>
              </p:cMediaNode>
            </p:audio>
            <p:video>
              <p:cMediaNode vol="80000">
                <p:cTn id="129"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6789" r="9656" b="1"/>
          <a:stretch>
            <a:fillRect/>
          </a:stretch>
        </p:blipFill>
        <p:spPr>
          <a:xfrm>
            <a:off x="20" y="10"/>
            <a:ext cx="12191980" cy="685799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49" y="619260"/>
            <a:ext cx="5666150" cy="40180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611" y="619261"/>
            <a:ext cx="5643155" cy="4018054"/>
          </a:xfrm>
          <a:prstGeom prst="rect">
            <a:avLst/>
          </a:prstGeom>
        </p:spPr>
      </p:pic>
      <p:sp>
        <p:nvSpPr>
          <p:cNvPr id="4" name="Rectangle 3"/>
          <p:cNvSpPr/>
          <p:nvPr/>
        </p:nvSpPr>
        <p:spPr>
          <a:xfrm>
            <a:off x="9850852" y="2756390"/>
            <a:ext cx="1566085" cy="523220"/>
          </a:xfrm>
          <a:prstGeom prst="rect">
            <a:avLst/>
          </a:prstGeom>
          <a:solidFill>
            <a:srgbClr val="FFFF00"/>
          </a:solidFill>
        </p:spPr>
        <p:txBody>
          <a:bodyPr wrap="square">
            <a:spAutoFit/>
          </a:bodyPr>
          <a:lstStyle/>
          <a:p>
            <a:pPr indent="457200" algn="ctr">
              <a:spcAft>
                <a:spcPts val="0"/>
              </a:spcAft>
            </a:pPr>
            <a:r>
              <a:rPr lang="en-US" sz="1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Dung </a:t>
            </a:r>
            <a:r>
              <a:rPr lang="en-US" sz="1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dịch</a:t>
            </a:r>
            <a:r>
              <a:rPr lang="en-US" sz="1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1400"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1400"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copper</a:t>
            </a:r>
            <a:endParaRPr lang="en-US" sz="14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679" y="1115848"/>
            <a:ext cx="8699863" cy="46503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282" y="430306"/>
            <a:ext cx="7947212" cy="5567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2"/>
                                        </p:tgtEl>
                                        <p:attrNameLst>
                                          <p:attrName>ppt_w</p:attrName>
                                        </p:attrNameLst>
                                      </p:cBhvr>
                                      <p:tavLst>
                                        <p:tav tm="0">
                                          <p:val>
                                            <p:strVal val="ppt_w"/>
                                          </p:val>
                                        </p:tav>
                                        <p:tav tm="100000">
                                          <p:val>
                                            <p:fltVal val="0"/>
                                          </p:val>
                                        </p:tav>
                                      </p:tavLst>
                                    </p:anim>
                                    <p:anim calcmode="lin" valueType="num">
                                      <p:cBhvr>
                                        <p:cTn id="25" dur="500"/>
                                        <p:tgtEl>
                                          <p:spTgt spid="2"/>
                                        </p:tgtEl>
                                        <p:attrNameLst>
                                          <p:attrName>ppt_h</p:attrName>
                                        </p:attrNameLst>
                                      </p:cBhvr>
                                      <p:tavLst>
                                        <p:tav tm="0">
                                          <p:val>
                                            <p:strVal val="ppt_h"/>
                                          </p:val>
                                        </p:tav>
                                        <p:tav tm="100000">
                                          <p:val>
                                            <p:fltVal val="0"/>
                                          </p:val>
                                        </p:tav>
                                      </p:tavLst>
                                    </p:anim>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53" presetClass="exit" presetSubtype="32" fill="hold"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8" presetClass="exit" presetSubtype="12" fill="hold" grpId="1" nodeType="withEffect">
                                  <p:stCondLst>
                                    <p:cond delay="0"/>
                                  </p:stCondLst>
                                  <p:childTnLst>
                                    <p:animEffect transition="out" filter="strips(downLeft)">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6"/>
                                        </p:tgtEl>
                                      </p:cBhvr>
                                    </p:animEffect>
                                    <p:anim calcmode="lin" valueType="num">
                                      <p:cBhvr>
                                        <p:cTn id="47" dur="1000"/>
                                        <p:tgtEl>
                                          <p:spTgt spid="6"/>
                                        </p:tgtEl>
                                        <p:attrNameLst>
                                          <p:attrName>ppt_x</p:attrName>
                                        </p:attrNameLst>
                                      </p:cBhvr>
                                      <p:tavLst>
                                        <p:tav tm="0">
                                          <p:val>
                                            <p:strVal val="ppt_x"/>
                                          </p:val>
                                        </p:tav>
                                        <p:tav tm="100000">
                                          <p:val>
                                            <p:strVal val="ppt_x"/>
                                          </p:val>
                                        </p:tav>
                                      </p:tavLst>
                                    </p:anim>
                                    <p:anim calcmode="lin" valueType="num">
                                      <p:cBhvr>
                                        <p:cTn id="48" dur="1000"/>
                                        <p:tgtEl>
                                          <p:spTgt spid="6"/>
                                        </p:tgtEl>
                                        <p:attrNameLst>
                                          <p:attrName>ppt_y</p:attrName>
                                        </p:attrNameLst>
                                      </p:cBhvr>
                                      <p:tavLst>
                                        <p:tav tm="0">
                                          <p:val>
                                            <p:strVal val="ppt_y"/>
                                          </p:val>
                                        </p:tav>
                                        <p:tav tm="100000">
                                          <p:val>
                                            <p:strVal val="ppt_y+.1"/>
                                          </p:val>
                                        </p:tav>
                                      </p:tavLst>
                                    </p:anim>
                                    <p:set>
                                      <p:cBhvr>
                                        <p:cTn id="49" dur="1" fill="hold">
                                          <p:stCondLst>
                                            <p:cond delay="999"/>
                                          </p:stCondLst>
                                        </p:cTn>
                                        <p:tgtEl>
                                          <p:spTgt spid="6"/>
                                        </p:tgtEl>
                                        <p:attrNameLst>
                                          <p:attrName>style.visibility</p:attrName>
                                        </p:attrNameLst>
                                      </p:cBhvr>
                                      <p:to>
                                        <p:strVal val="hidden"/>
                                      </p:to>
                                    </p:set>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82" y="350548"/>
            <a:ext cx="11131924" cy="2862322"/>
          </a:xfrm>
          <a:prstGeom prst="rect">
            <a:avLst/>
          </a:prstGeom>
        </p:spPr>
        <p:txBody>
          <a:bodyPr wrap="square">
            <a:spAutoFit/>
          </a:bodyPr>
          <a:lstStyle/>
          <a:p>
            <a:pPr indent="457200" algn="just">
              <a:spcAft>
                <a:spcPts val="0"/>
              </a:spcAft>
            </a:pPr>
            <a:r>
              <a:rPr lang="vi-VN"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Ví</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dụ:Dòng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điện</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có</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những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tác</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indent="457200" algn="just">
              <a:spcAft>
                <a:spcPts val="0"/>
              </a:spcAft>
            </a:pP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Tác</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indent="457200" algn="just">
              <a:spcAft>
                <a:spcPts val="0"/>
              </a:spcAft>
            </a:pP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Tác</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phát</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sáng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indent="457200" algn="just">
              <a:spcAft>
                <a:spcPts val="0"/>
              </a:spcAft>
            </a:pP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Tác</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hóa</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học</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indent="457200" algn="just">
              <a:spcAft>
                <a:spcPts val="0"/>
              </a:spcAft>
            </a:pP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Tác</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dụng</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sinh</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lí</a:t>
            </a:r>
            <a:r>
              <a:rPr lang="en-US" sz="3600"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376518" y="3488145"/>
            <a:ext cx="11618258" cy="2252924"/>
          </a:xfrm>
          <a:prstGeom prst="rect">
            <a:avLst/>
          </a:prstGeom>
        </p:spPr>
        <p:txBody>
          <a:bodyPr wrap="square">
            <a:spAutoFit/>
          </a:bodyPr>
          <a:lstStyle/>
          <a:p>
            <a:pPr indent="457200" algn="just">
              <a:lnSpc>
                <a:spcPct val="130000"/>
              </a:lnSpc>
              <a:spcAft>
                <a:spcPts val="0"/>
              </a:spcAft>
            </a:pP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Để</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nhận</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biết</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được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các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tác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dụng</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của</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dòng</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điện</a:t>
            </a:r>
            <a:r>
              <a:rPr lang="vi-VN"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bài</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này</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với</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các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thí</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nghiệm</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thực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hành</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sẽ</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giúp</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các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em</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hiểu</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đầy</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đủ</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về</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các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tác</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dụng</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của</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dòng</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 </a:t>
            </a:r>
            <a:r>
              <a:rPr lang="en-US" sz="3600" b="1" dirty="0" err="1">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điện</a:t>
            </a:r>
            <a:r>
              <a:rPr lang="en-US" sz="3600" b="1" dirty="0">
                <a:solidFill>
                  <a:schemeClr val="accent1">
                    <a:lumMod val="75000"/>
                  </a:schemeClr>
                </a:solidFill>
                <a:latin typeface="Arial" panose="020B0604020202020204" pitchFamily="34" charset="0"/>
                <a:ea typeface="Segoe UI" panose="020B0502040204020203" pitchFamily="34" charset="0"/>
                <a:cs typeface="Arial" panose="020B0604020202020204" pitchFamily="34" charset="0"/>
              </a:rPr>
              <a:t>.</a:t>
            </a:r>
            <a:endParaRPr lang="en-US" sz="3600" b="1" dirty="0">
              <a:solidFill>
                <a:schemeClr val="accent1">
                  <a:lumMod val="75000"/>
                </a:schemeClr>
              </a:solidFill>
              <a:effectLst/>
              <a:latin typeface="Arial" panose="020B0604020202020204" pitchFamily="34" charset="0"/>
              <a:ea typeface="Segoe UI" panose="020B0502040204020203"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Best No Text Intro Template Free Download #109">
            <a:hlinkClick r:id="" action="ppaction://media"/>
          </p:cNvPr>
          <p:cNvPicPr>
            <a:picLocks noChangeAspect="1"/>
          </p:cNvPicPr>
          <p:nvPr>
            <a:videoFile r:link="rId1"/>
            <p:extLst>
              <p:ext uri="{DAA4B4D4-6D71-4841-9C94-3DE7FCFB9230}">
                <p14:media xmlns:p14="http://schemas.microsoft.com/office/powerpoint/2010/main" r:embed="rId2">
                  <p14:trim end="5156"/>
                </p14:media>
              </p:ext>
            </p:extLst>
          </p:nvPr>
        </p:nvPicPr>
        <p:blipFill>
          <a:blip r:embed="rId6"/>
          <a:stretch>
            <a:fillRect/>
          </a:stretch>
        </p:blipFill>
        <p:spPr>
          <a:xfrm>
            <a:off x="0" y="-76236"/>
            <a:ext cx="12184723" cy="6853907"/>
          </a:xfrm>
          <a:prstGeom prst="rect">
            <a:avLst/>
          </a:prstGeom>
        </p:spPr>
      </p:pic>
      <p:sp>
        <p:nvSpPr>
          <p:cNvPr id="6" name="Hình chữ nhật 5"/>
          <p:cNvSpPr/>
          <p:nvPr/>
        </p:nvSpPr>
        <p:spPr>
          <a:xfrm>
            <a:off x="235131" y="1681040"/>
            <a:ext cx="11756572" cy="1107996"/>
          </a:xfrm>
          <a:prstGeom prst="rect">
            <a:avLst/>
          </a:prstGeom>
          <a:noFill/>
        </p:spPr>
        <p:txBody>
          <a:bodyPr wrap="square" lIns="91440" tIns="45720" rIns="91440" bIns="45720">
            <a:spAutoFit/>
          </a:bodyPr>
          <a:lstStyle/>
          <a:p>
            <a:r>
              <a:rPr lang="en-US" sz="6600" b="1" dirty="0" smtClean="0">
                <a:latin typeface="Arial" panose="020B0604020202020204" pitchFamily="34" charset="0"/>
                <a:cs typeface="Arial" panose="020B0604020202020204" pitchFamily="34" charset="0"/>
              </a:rPr>
              <a:t>TÁC </a:t>
            </a:r>
            <a:r>
              <a:rPr lang="en-US" sz="6600" b="1" dirty="0">
                <a:latin typeface="Arial" panose="020B0604020202020204" pitchFamily="34" charset="0"/>
                <a:cs typeface="Arial" panose="020B0604020202020204" pitchFamily="34" charset="0"/>
              </a:rPr>
              <a:t>DỤNG CỦA DÒNG ĐIỆN</a:t>
            </a:r>
            <a:endParaRPr lang="en-US" sz="6600" dirty="0">
              <a:latin typeface="Arial" panose="020B0604020202020204" pitchFamily="34" charset="0"/>
              <a:cs typeface="Arial" panose="020B0604020202020204" pitchFamily="34" charset="0"/>
            </a:endParaRPr>
          </a:p>
        </p:txBody>
      </p:sp>
      <p:sp>
        <p:nvSpPr>
          <p:cNvPr id="10" name="Hình chữ nhật 9"/>
          <p:cNvSpPr/>
          <p:nvPr/>
        </p:nvSpPr>
        <p:spPr>
          <a:xfrm>
            <a:off x="8060480" y="866982"/>
            <a:ext cx="184731" cy="186204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15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a typeface="+mn-ea"/>
              <a:cs typeface="+mn-cs"/>
            </a:endParaRPr>
          </a:p>
        </p:txBody>
      </p:sp>
      <p:sp>
        <p:nvSpPr>
          <p:cNvPr id="4" name="Hình chữ nhật 3"/>
          <p:cNvSpPr/>
          <p:nvPr/>
        </p:nvSpPr>
        <p:spPr>
          <a:xfrm>
            <a:off x="214075" y="1681040"/>
            <a:ext cx="11756572" cy="1107996"/>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noProof="0" dirty="0" smtClean="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Arial" panose="020B0604020202020204" pitchFamily="34" charset="0"/>
                <a:cs typeface="Arial" panose="020B0604020202020204" pitchFamily="34" charset="0"/>
              </a:rPr>
              <a:t>TÁC DỤNG CỦA DÒNG ĐIỆN</a:t>
            </a:r>
            <a:endParaRPr kumimoji="0" lang="vi-VN" sz="66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cs typeface="Arial" panose="020B0604020202020204" pitchFamily="34" charset="0"/>
            </a:endParaRPr>
          </a:p>
        </p:txBody>
      </p:sp>
      <p:pic>
        <p:nvPicPr>
          <p:cNvPr id="3" name="ShortGun-VA-AlbumMelodyOfDance_pvww">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8178" y="0"/>
            <a:ext cx="609600" cy="609600"/>
          </a:xfrm>
          <a:prstGeom prst="rect">
            <a:avLst/>
          </a:prstGeom>
        </p:spPr>
      </p:pic>
      <p:sp>
        <p:nvSpPr>
          <p:cNvPr id="2" name="TextBox 1"/>
          <p:cNvSpPr txBox="1"/>
          <p:nvPr/>
        </p:nvSpPr>
        <p:spPr>
          <a:xfrm>
            <a:off x="3975100" y="521335"/>
            <a:ext cx="4457065" cy="768350"/>
          </a:xfrm>
          <a:prstGeom prst="rect">
            <a:avLst/>
          </a:prstGeom>
          <a:noFill/>
        </p:spPr>
        <p:txBody>
          <a:bodyPr wrap="square" rtlCol="0">
            <a:spAutoFit/>
          </a:bodyPr>
          <a:lstStyle/>
          <a:p>
            <a:pPr algn="ctr"/>
            <a:r>
              <a:rPr lang="vi-VN" altLang="en-US" sz="4400" dirty="0">
                <a:solidFill>
                  <a:srgbClr val="FF0000"/>
                </a:solidFill>
                <a:latin typeface="Britannic Bold" panose="020B0903060703020204" pitchFamily="34" charset="0"/>
              </a:rPr>
              <a:t>TIẾT </a:t>
            </a:r>
            <a:r>
              <a:rPr lang="vi-VN" altLang="en-US" sz="4400" dirty="0" smtClean="0">
                <a:solidFill>
                  <a:srgbClr val="FF0000"/>
                </a:solidFill>
                <a:latin typeface="Britannic Bold" panose="020B0903060703020204" pitchFamily="34" charset="0"/>
              </a:rPr>
              <a:t>2</a:t>
            </a:r>
            <a:r>
              <a:rPr lang="en-US" altLang="en-US" sz="4400" smtClean="0">
                <a:solidFill>
                  <a:srgbClr val="FF0000"/>
                </a:solidFill>
                <a:latin typeface="Britannic Bold" panose="020B0903060703020204" pitchFamily="34" charset="0"/>
              </a:rPr>
              <a:t>5</a:t>
            </a:r>
            <a:r>
              <a:rPr lang="vi-VN" altLang="en-US" sz="4400" smtClean="0">
                <a:solidFill>
                  <a:srgbClr val="FF0000"/>
                </a:solidFill>
                <a:latin typeface="Britannic Bold" panose="020B0903060703020204" pitchFamily="34" charset="0"/>
              </a:rPr>
              <a:t> </a:t>
            </a:r>
            <a:r>
              <a:rPr lang="vi-VN" altLang="en-US" sz="4400" dirty="0">
                <a:solidFill>
                  <a:srgbClr val="FF0000"/>
                </a:solidFill>
                <a:latin typeface="Britannic Bold" panose="020B0903060703020204" pitchFamily="34" charset="0"/>
              </a:rPr>
              <a:t>- </a:t>
            </a:r>
            <a:r>
              <a:rPr lang="en-US" sz="4400" dirty="0">
                <a:solidFill>
                  <a:srgbClr val="FF0000"/>
                </a:solidFill>
                <a:latin typeface="Britannic Bold" panose="020B0903060703020204" pitchFamily="34" charset="0"/>
              </a:rPr>
              <a:t>BÀI </a:t>
            </a:r>
            <a:r>
              <a:rPr lang="en-US" sz="4400" dirty="0" smtClean="0">
                <a:solidFill>
                  <a:srgbClr val="FF0000"/>
                </a:solidFill>
                <a:latin typeface="Britannic Bold" panose="020B0903060703020204" pitchFamily="34" charset="0"/>
              </a:rPr>
              <a:t>23</a:t>
            </a:r>
            <a:endParaRPr lang="en-US" sz="4400" dirty="0">
              <a:solidFill>
                <a:srgbClr val="FF0000"/>
              </a:solidFill>
              <a:latin typeface="Britannic Bold" panose="020B09030607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1" presetClass="mediacall" presetSubtype="0" fill="hold" nodeType="withEffect">
                                  <p:stCondLst>
                                    <p:cond delay="0"/>
                                  </p:stCondLst>
                                  <p:childTnLst>
                                    <p:cmd type="call" cmd="playFrom(0.0)">
                                      <p:cBhvr>
                                        <p:cTn id="16" dur="216418" fill="hold"/>
                                        <p:tgtEl>
                                          <p:spTgt spid="3"/>
                                        </p:tgtEl>
                                      </p:cBhvr>
                                    </p:cmd>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2" presetClass="mediacall" presetSubtype="0" fill="hold" nodeType="withEffect">
                                  <p:stCondLst>
                                    <p:cond delay="0"/>
                                  </p:stCondLst>
                                  <p:childTnLst>
                                    <p:cmd type="call" cmd="togglePause">
                                      <p:cBhvr>
                                        <p:cTn id="23"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2000" fill="hold" display="0">
                  <p:stCondLst>
                    <p:cond delay="indefinite"/>
                  </p:stCondLst>
                </p:cTn>
                <p:tgtEl>
                  <p:spTgt spid="28"/>
                </p:tgtEl>
              </p:cMediaNode>
            </p:video>
            <p:audio>
              <p:cMediaNode vol="80000" showWhenStopped="0">
                <p:cTn id="25" repeatCount="indefinite" fill="hold" display="0">
                  <p:stCondLst>
                    <p:cond delay="indefinite"/>
                  </p:stCondLst>
                  <p:endCondLst>
                    <p:cond evt="onStopAudio" delay="0">
                      <p:tgtEl>
                        <p:sldTgt/>
                      </p:tgtEl>
                    </p:cond>
                  </p:endCondLst>
                </p:cTn>
                <p:tgtEl>
                  <p:spTgt spid="3"/>
                </p:tgtEl>
              </p:cMediaNode>
            </p:audio>
          </p:childTnLst>
        </p:cTn>
      </p:par>
    </p:tnLst>
    <p:bldLst>
      <p:bldP spid="6" grpId="0"/>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1" name="Hình ảnh 20"/>
          <p:cNvPicPr>
            <a:picLocks noChangeAspect="1"/>
          </p:cNvPicPr>
          <p:nvPr/>
        </p:nvPicPr>
        <p:blipFill>
          <a:blip r:embed="rId2"/>
          <a:stretch>
            <a:fillRect/>
          </a:stretch>
        </p:blipFill>
        <p:spPr>
          <a:xfrm>
            <a:off x="5464620" y="-1556820"/>
            <a:ext cx="1475238" cy="10345325"/>
          </a:xfrm>
          <a:prstGeom prst="rect">
            <a:avLst/>
          </a:prstGeom>
        </p:spPr>
      </p:pic>
      <p:grpSp>
        <p:nvGrpSpPr>
          <p:cNvPr id="29" name="Nhóm 28"/>
          <p:cNvGrpSpPr/>
          <p:nvPr/>
        </p:nvGrpSpPr>
        <p:grpSpPr>
          <a:xfrm>
            <a:off x="5464620" y="359114"/>
            <a:ext cx="6979697" cy="1879179"/>
            <a:chOff x="5495820" y="951429"/>
            <a:chExt cx="6979697" cy="1879179"/>
          </a:xfrm>
        </p:grpSpPr>
        <p:grpSp>
          <p:nvGrpSpPr>
            <p:cNvPr id="11" name="Nhóm 10"/>
            <p:cNvGrpSpPr/>
            <p:nvPr/>
          </p:nvGrpSpPr>
          <p:grpSpPr>
            <a:xfrm>
              <a:off x="5495820" y="951429"/>
              <a:ext cx="6979697" cy="1879179"/>
              <a:chOff x="5489437" y="1671145"/>
              <a:chExt cx="6979697" cy="1460794"/>
            </a:xfrm>
          </p:grpSpPr>
          <p:pic>
            <p:nvPicPr>
              <p:cNvPr id="10" name="Hình ảnh 9"/>
              <p:cNvPicPr>
                <a:picLocks noChangeAspect="1"/>
              </p:cNvPicPr>
              <p:nvPr/>
            </p:nvPicPr>
            <p:blipFill rotWithShape="1">
              <a:blip r:embed="rId3"/>
              <a:srcRect t="37138"/>
              <a:stretch>
                <a:fillRect/>
              </a:stretch>
            </p:blipFill>
            <p:spPr>
              <a:xfrm>
                <a:off x="5555671" y="1786758"/>
                <a:ext cx="6913463" cy="1345181"/>
              </a:xfrm>
              <a:prstGeom prst="rect">
                <a:avLst/>
              </a:prstGeom>
            </p:spPr>
          </p:pic>
          <p:sp>
            <p:nvSpPr>
              <p:cNvPr id="8" name="Hình tự do: Hình 7"/>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TÁC DỤNG NHIỆT</a:t>
                </a:r>
                <a:endParaRPr lang="en-BZ" sz="2400" b="1" dirty="0">
                  <a:solidFill>
                    <a:schemeClr val="tx1"/>
                  </a:solidFill>
                  <a:latin typeface="Arial" panose="020B0604020202020204" pitchFamily="34" charset="0"/>
                  <a:cs typeface="Arial" panose="020B0604020202020204" pitchFamily="34" charset="0"/>
                </a:endParaRPr>
              </a:p>
            </p:txBody>
          </p:sp>
        </p:grpSp>
        <p:pic>
          <p:nvPicPr>
            <p:cNvPr id="24" name="Hình ảnh 23"/>
            <p:cNvPicPr/>
            <p:nvPr/>
          </p:nvPicPr>
          <p:blipFill>
            <a:blip r:embed="rId4"/>
            <a:stretch>
              <a:fillRect/>
            </a:stretch>
          </p:blipFill>
          <p:spPr>
            <a:xfrm>
              <a:off x="5740028" y="1237572"/>
              <a:ext cx="694789" cy="652202"/>
            </a:xfrm>
            <a:prstGeom prst="rect">
              <a:avLst/>
            </a:prstGeom>
            <a:solidFill>
              <a:schemeClr val="accent6"/>
            </a:solidFill>
          </p:spPr>
        </p:pic>
      </p:grpSp>
      <p:grpSp>
        <p:nvGrpSpPr>
          <p:cNvPr id="30" name="Nhóm 29"/>
          <p:cNvGrpSpPr/>
          <p:nvPr/>
        </p:nvGrpSpPr>
        <p:grpSpPr>
          <a:xfrm>
            <a:off x="-264925" y="1783803"/>
            <a:ext cx="6913463" cy="1879181"/>
            <a:chOff x="-274714" y="2191774"/>
            <a:chExt cx="6913463" cy="1879181"/>
          </a:xfrm>
        </p:grpSpPr>
        <p:grpSp>
          <p:nvGrpSpPr>
            <p:cNvPr id="12" name="Nhóm 11"/>
            <p:cNvGrpSpPr/>
            <p:nvPr/>
          </p:nvGrpSpPr>
          <p:grpSpPr>
            <a:xfrm flipH="1">
              <a:off x="-274714" y="2191774"/>
              <a:ext cx="6913463" cy="1879181"/>
              <a:chOff x="5555671" y="1671144"/>
              <a:chExt cx="6913463" cy="1460795"/>
            </a:xfrm>
          </p:grpSpPr>
          <p:pic>
            <p:nvPicPr>
              <p:cNvPr id="13" name="Hình ảnh 12"/>
              <p:cNvPicPr>
                <a:picLocks noChangeAspect="1"/>
              </p:cNvPicPr>
              <p:nvPr/>
            </p:nvPicPr>
            <p:blipFill rotWithShape="1">
              <a:blip r:embed="rId3"/>
              <a:srcRect t="37138"/>
              <a:stretch>
                <a:fillRect/>
              </a:stretch>
            </p:blipFill>
            <p:spPr>
              <a:xfrm>
                <a:off x="5555671" y="1786758"/>
                <a:ext cx="6913463" cy="1345181"/>
              </a:xfrm>
              <a:prstGeom prst="rect">
                <a:avLst/>
              </a:prstGeom>
            </p:spPr>
          </p:pic>
          <p:sp>
            <p:nvSpPr>
              <p:cNvPr id="14" name="Hình tự do: Hình 13"/>
              <p:cNvSpPr/>
              <p:nvPr/>
            </p:nvSpPr>
            <p:spPr>
              <a:xfrm>
                <a:off x="6459652" y="1671144"/>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2000" b="1" dirty="0">
                  <a:solidFill>
                    <a:schemeClr val="tx1"/>
                  </a:solidFill>
                </a:endParaRPr>
              </a:p>
            </p:txBody>
          </p:sp>
        </p:grpSp>
        <p:pic>
          <p:nvPicPr>
            <p:cNvPr id="25" name="Hình ảnh 24"/>
            <p:cNvPicPr/>
            <p:nvPr/>
          </p:nvPicPr>
          <p:blipFill>
            <a:blip r:embed="rId5"/>
            <a:stretch>
              <a:fillRect/>
            </a:stretch>
          </p:blipFill>
          <p:spPr>
            <a:xfrm>
              <a:off x="5740045" y="2489463"/>
              <a:ext cx="694790" cy="678449"/>
            </a:xfrm>
            <a:prstGeom prst="rect">
              <a:avLst/>
            </a:prstGeom>
            <a:solidFill>
              <a:schemeClr val="accent2">
                <a:lumMod val="75000"/>
              </a:schemeClr>
            </a:solidFill>
          </p:spPr>
        </p:pic>
      </p:grpSp>
      <p:grpSp>
        <p:nvGrpSpPr>
          <p:cNvPr id="18" name="Nhóm 29"/>
          <p:cNvGrpSpPr/>
          <p:nvPr/>
        </p:nvGrpSpPr>
        <p:grpSpPr>
          <a:xfrm>
            <a:off x="-264924" y="4641098"/>
            <a:ext cx="6913463" cy="1759221"/>
            <a:chOff x="-274714" y="2311735"/>
            <a:chExt cx="6913463" cy="1759221"/>
          </a:xfrm>
        </p:grpSpPr>
        <p:grpSp>
          <p:nvGrpSpPr>
            <p:cNvPr id="19" name="Nhóm 11"/>
            <p:cNvGrpSpPr/>
            <p:nvPr/>
          </p:nvGrpSpPr>
          <p:grpSpPr>
            <a:xfrm flipH="1">
              <a:off x="-274714" y="2311735"/>
              <a:ext cx="6913463" cy="1759221"/>
              <a:chOff x="5555671" y="1764396"/>
              <a:chExt cx="6913463" cy="1367543"/>
            </a:xfrm>
          </p:grpSpPr>
          <p:pic>
            <p:nvPicPr>
              <p:cNvPr id="22" name="Hình ảnh 12"/>
              <p:cNvPicPr>
                <a:picLocks noChangeAspect="1"/>
              </p:cNvPicPr>
              <p:nvPr/>
            </p:nvPicPr>
            <p:blipFill rotWithShape="1">
              <a:blip r:embed="rId3"/>
              <a:srcRect t="37138"/>
              <a:stretch>
                <a:fillRect/>
              </a:stretch>
            </p:blipFill>
            <p:spPr>
              <a:xfrm>
                <a:off x="5555671" y="1786758"/>
                <a:ext cx="6913463" cy="1345181"/>
              </a:xfrm>
              <a:prstGeom prst="rect">
                <a:avLst/>
              </a:prstGeom>
            </p:spPr>
          </p:pic>
          <p:sp>
            <p:nvSpPr>
              <p:cNvPr id="23" name="Hình tự do: Hình 13"/>
              <p:cNvSpPr/>
              <p:nvPr/>
            </p:nvSpPr>
            <p:spPr>
              <a:xfrm>
                <a:off x="6486349" y="1764396"/>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400" b="1" dirty="0">
                    <a:latin typeface="Arial" panose="020B0604020202020204" pitchFamily="34" charset="0"/>
                    <a:cs typeface="Arial" panose="020B0604020202020204" pitchFamily="34" charset="0"/>
                  </a:rPr>
                  <a:t>TÁC DỤNG </a:t>
                </a:r>
                <a:r>
                  <a:rPr lang="en-US" sz="2400" b="1" dirty="0" smtClean="0">
                    <a:latin typeface="Arial" panose="020B0604020202020204" pitchFamily="34" charset="0"/>
                    <a:cs typeface="Arial" panose="020B0604020202020204" pitchFamily="34" charset="0"/>
                  </a:rPr>
                  <a:t>SINH LÍ</a:t>
                </a:r>
                <a:endParaRPr lang="en-BZ" sz="2400" b="1" dirty="0">
                  <a:latin typeface="Arial" panose="020B0604020202020204" pitchFamily="34" charset="0"/>
                  <a:cs typeface="Arial" panose="020B0604020202020204" pitchFamily="34" charset="0"/>
                </a:endParaRPr>
              </a:p>
            </p:txBody>
          </p:sp>
        </p:grpSp>
        <p:pic>
          <p:nvPicPr>
            <p:cNvPr id="20" name="Hình ảnh 24"/>
            <p:cNvPicPr/>
            <p:nvPr/>
          </p:nvPicPr>
          <p:blipFill rotWithShape="1">
            <a:blip r:embed="rId5"/>
            <a:srcRect l="5261" t="1982" r="-5841" b="-1982"/>
            <a:stretch>
              <a:fillRect/>
            </a:stretch>
          </p:blipFill>
          <p:spPr>
            <a:xfrm>
              <a:off x="5708071" y="2588210"/>
              <a:ext cx="694790" cy="678449"/>
            </a:xfrm>
            <a:prstGeom prst="rect">
              <a:avLst/>
            </a:prstGeom>
            <a:solidFill>
              <a:schemeClr val="accent2">
                <a:lumMod val="75000"/>
              </a:schemeClr>
            </a:solidFill>
          </p:spPr>
        </p:pic>
      </p:grpSp>
      <p:grpSp>
        <p:nvGrpSpPr>
          <p:cNvPr id="26" name="Nhóm 30"/>
          <p:cNvGrpSpPr/>
          <p:nvPr/>
        </p:nvGrpSpPr>
        <p:grpSpPr>
          <a:xfrm>
            <a:off x="5552155" y="3230243"/>
            <a:ext cx="6366232" cy="1199109"/>
            <a:chOff x="5602056" y="4045062"/>
            <a:chExt cx="6366232" cy="1199109"/>
          </a:xfrm>
        </p:grpSpPr>
        <p:sp>
          <p:nvSpPr>
            <p:cNvPr id="32" name="Hình tự do: Hình 19"/>
            <p:cNvSpPr/>
            <p:nvPr/>
          </p:nvSpPr>
          <p:spPr>
            <a:xfrm>
              <a:off x="5602056" y="4045062"/>
              <a:ext cx="6366232" cy="1199109"/>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1" fmla="*/ 0 w 6327661"/>
                <a:gd name="connsiteY0-2" fmla="*/ 0 h 924950"/>
                <a:gd name="connsiteX1-3" fmla="*/ 5781124 w 6327661"/>
                <a:gd name="connsiteY1-4" fmla="*/ 10548 h 924950"/>
                <a:gd name="connsiteX2-5" fmla="*/ 5781124 w 6327661"/>
                <a:gd name="connsiteY2-6" fmla="*/ 10549 h 924950"/>
                <a:gd name="connsiteX3-7" fmla="*/ 6327661 w 6327661"/>
                <a:gd name="connsiteY3-8" fmla="*/ 446508 h 924950"/>
                <a:gd name="connsiteX4-9" fmla="*/ 5781124 w 6327661"/>
                <a:gd name="connsiteY4-10" fmla="*/ 924950 h 924950"/>
                <a:gd name="connsiteX5-11" fmla="*/ 5781124 w 6327661"/>
                <a:gd name="connsiteY5-12" fmla="*/ 924948 h 924950"/>
                <a:gd name="connsiteX6-13" fmla="*/ 115614 w 6327661"/>
                <a:gd name="connsiteY6-14" fmla="*/ 924948 h 924950"/>
                <a:gd name="connsiteX7" fmla="*/ 0 w 6327661"/>
                <a:gd name="connsiteY7" fmla="*/ 0 h 924950"/>
                <a:gd name="connsiteX0-15" fmla="*/ 66266 w 6393927"/>
                <a:gd name="connsiteY0-16" fmla="*/ 0 h 924950"/>
                <a:gd name="connsiteX1-17" fmla="*/ 5847390 w 6393927"/>
                <a:gd name="connsiteY1-18" fmla="*/ 10548 h 924950"/>
                <a:gd name="connsiteX2-19" fmla="*/ 5847390 w 6393927"/>
                <a:gd name="connsiteY2-20" fmla="*/ 10549 h 924950"/>
                <a:gd name="connsiteX3-21" fmla="*/ 6393927 w 6393927"/>
                <a:gd name="connsiteY3-22" fmla="*/ 446508 h 924950"/>
                <a:gd name="connsiteX4-23" fmla="*/ 5847390 w 6393927"/>
                <a:gd name="connsiteY4-24" fmla="*/ 924950 h 924950"/>
                <a:gd name="connsiteX5-25" fmla="*/ 5847390 w 6393927"/>
                <a:gd name="connsiteY5-26" fmla="*/ 924948 h 924950"/>
                <a:gd name="connsiteX6-27" fmla="*/ 181880 w 6393927"/>
                <a:gd name="connsiteY6-28" fmla="*/ 924948 h 924950"/>
                <a:gd name="connsiteX7-29" fmla="*/ 66266 w 6393927"/>
                <a:gd name="connsiteY7-30" fmla="*/ 0 h 924950"/>
                <a:gd name="connsiteX0-31" fmla="*/ 79119 w 6406780"/>
                <a:gd name="connsiteY0-32" fmla="*/ 0 h 924950"/>
                <a:gd name="connsiteX1-33" fmla="*/ 5860243 w 6406780"/>
                <a:gd name="connsiteY1-34" fmla="*/ 10548 h 924950"/>
                <a:gd name="connsiteX2-35" fmla="*/ 5860243 w 6406780"/>
                <a:gd name="connsiteY2-36" fmla="*/ 10549 h 924950"/>
                <a:gd name="connsiteX3-37" fmla="*/ 6406780 w 6406780"/>
                <a:gd name="connsiteY3-38" fmla="*/ 446508 h 924950"/>
                <a:gd name="connsiteX4-39" fmla="*/ 5860243 w 6406780"/>
                <a:gd name="connsiteY4-40" fmla="*/ 924950 h 924950"/>
                <a:gd name="connsiteX5-41" fmla="*/ 5860243 w 6406780"/>
                <a:gd name="connsiteY5-42" fmla="*/ 924948 h 924950"/>
                <a:gd name="connsiteX6-43" fmla="*/ 194733 w 6406780"/>
                <a:gd name="connsiteY6-44" fmla="*/ 924948 h 924950"/>
                <a:gd name="connsiteX7-45" fmla="*/ 79119 w 6406780"/>
                <a:gd name="connsiteY7-46" fmla="*/ 0 h 924950"/>
                <a:gd name="connsiteX0-47" fmla="*/ 121315 w 6448976"/>
                <a:gd name="connsiteY0-48" fmla="*/ 0 h 924950"/>
                <a:gd name="connsiteX1-49" fmla="*/ 5902439 w 6448976"/>
                <a:gd name="connsiteY1-50" fmla="*/ 10548 h 924950"/>
                <a:gd name="connsiteX2-51" fmla="*/ 5902439 w 6448976"/>
                <a:gd name="connsiteY2-52" fmla="*/ 10549 h 924950"/>
                <a:gd name="connsiteX3-53" fmla="*/ 6448976 w 6448976"/>
                <a:gd name="connsiteY3-54" fmla="*/ 446508 h 924950"/>
                <a:gd name="connsiteX4-55" fmla="*/ 5902439 w 6448976"/>
                <a:gd name="connsiteY4-56" fmla="*/ 924950 h 924950"/>
                <a:gd name="connsiteX5-57" fmla="*/ 5902439 w 6448976"/>
                <a:gd name="connsiteY5-58" fmla="*/ 924948 h 924950"/>
                <a:gd name="connsiteX6-59" fmla="*/ 236929 w 6448976"/>
                <a:gd name="connsiteY6-60" fmla="*/ 924948 h 924950"/>
                <a:gd name="connsiteX7-61" fmla="*/ 121315 w 6448976"/>
                <a:gd name="connsiteY7-62" fmla="*/ 0 h 924950"/>
                <a:gd name="connsiteX0-63" fmla="*/ 147504 w 6412103"/>
                <a:gd name="connsiteY0-64" fmla="*/ 0 h 935498"/>
                <a:gd name="connsiteX1-65" fmla="*/ 5865566 w 6412103"/>
                <a:gd name="connsiteY1-66" fmla="*/ 21096 h 935498"/>
                <a:gd name="connsiteX2-67" fmla="*/ 5865566 w 6412103"/>
                <a:gd name="connsiteY2-68" fmla="*/ 21097 h 935498"/>
                <a:gd name="connsiteX3-69" fmla="*/ 6412103 w 6412103"/>
                <a:gd name="connsiteY3-70" fmla="*/ 457056 h 935498"/>
                <a:gd name="connsiteX4-71" fmla="*/ 5865566 w 6412103"/>
                <a:gd name="connsiteY4-72" fmla="*/ 935498 h 935498"/>
                <a:gd name="connsiteX5-73" fmla="*/ 5865566 w 6412103"/>
                <a:gd name="connsiteY5-74" fmla="*/ 935496 h 935498"/>
                <a:gd name="connsiteX6-75" fmla="*/ 200056 w 6412103"/>
                <a:gd name="connsiteY6-76" fmla="*/ 935496 h 935498"/>
                <a:gd name="connsiteX7-77" fmla="*/ 147504 w 6412103"/>
                <a:gd name="connsiteY7-78" fmla="*/ 0 h 935498"/>
                <a:gd name="connsiteX0-79" fmla="*/ 101633 w 6366232"/>
                <a:gd name="connsiteY0-80" fmla="*/ 0 h 935498"/>
                <a:gd name="connsiteX1-81" fmla="*/ 5819695 w 6366232"/>
                <a:gd name="connsiteY1-82" fmla="*/ 21096 h 935498"/>
                <a:gd name="connsiteX2-83" fmla="*/ 5819695 w 6366232"/>
                <a:gd name="connsiteY2-84" fmla="*/ 21097 h 935498"/>
                <a:gd name="connsiteX3-85" fmla="*/ 6366232 w 6366232"/>
                <a:gd name="connsiteY3-86" fmla="*/ 457056 h 935498"/>
                <a:gd name="connsiteX4-87" fmla="*/ 5819695 w 6366232"/>
                <a:gd name="connsiteY4-88" fmla="*/ 935498 h 935498"/>
                <a:gd name="connsiteX5-89" fmla="*/ 5819695 w 6366232"/>
                <a:gd name="connsiteY5-90" fmla="*/ 935496 h 935498"/>
                <a:gd name="connsiteX6-91" fmla="*/ 154185 w 6366232"/>
                <a:gd name="connsiteY6-92" fmla="*/ 935496 h 935498"/>
                <a:gd name="connsiteX7-93" fmla="*/ 101633 w 6366232"/>
                <a:gd name="connsiteY7-94" fmla="*/ 0 h 9354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TÁC DỤNG </a:t>
              </a:r>
              <a:r>
                <a:rPr lang="en-US" sz="2400" b="1" dirty="0" smtClean="0">
                  <a:solidFill>
                    <a:schemeClr val="tx1"/>
                  </a:solidFill>
                </a:rPr>
                <a:t>HÓA HỌC</a:t>
              </a:r>
              <a:endParaRPr lang="en-BZ" sz="2400" b="1" dirty="0">
                <a:solidFill>
                  <a:schemeClr val="tx1"/>
                </a:solidFill>
              </a:endParaRPr>
            </a:p>
          </p:txBody>
        </p:sp>
        <p:pic>
          <p:nvPicPr>
            <p:cNvPr id="28" name="Hình ảnh 25"/>
            <p:cNvPicPr/>
            <p:nvPr/>
          </p:nvPicPr>
          <p:blipFill>
            <a:blip r:embed="rId6"/>
            <a:stretch>
              <a:fillRect/>
            </a:stretch>
          </p:blipFill>
          <p:spPr>
            <a:xfrm>
              <a:off x="5760819" y="4342510"/>
              <a:ext cx="694807" cy="709177"/>
            </a:xfrm>
            <a:prstGeom prst="rect">
              <a:avLst/>
            </a:prstGeom>
            <a:solidFill>
              <a:srgbClr val="7030A0"/>
            </a:solidFill>
          </p:spPr>
        </p:pic>
      </p:grpSp>
      <p:sp>
        <p:nvSpPr>
          <p:cNvPr id="4" name="Rectangle 3"/>
          <p:cNvSpPr/>
          <p:nvPr/>
        </p:nvSpPr>
        <p:spPr>
          <a:xfrm>
            <a:off x="5768080" y="4917573"/>
            <a:ext cx="537882" cy="54006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solidFill>
                  <a:schemeClr val="bg2">
                    <a:lumMod val="75000"/>
                  </a:schemeClr>
                </a:solidFill>
              </a:rPr>
              <a:t>4</a:t>
            </a:r>
            <a:endParaRPr lang="en-US" sz="4000" b="1" dirty="0">
              <a:solidFill>
                <a:schemeClr val="bg2">
                  <a:lumMod val="75000"/>
                </a:schemeClr>
              </a:solidFill>
            </a:endParaRPr>
          </a:p>
        </p:txBody>
      </p:sp>
      <p:sp>
        <p:nvSpPr>
          <p:cNvPr id="2" name="Rectangle 1"/>
          <p:cNvSpPr/>
          <p:nvPr/>
        </p:nvSpPr>
        <p:spPr>
          <a:xfrm>
            <a:off x="219523" y="2053627"/>
            <a:ext cx="4798108" cy="461665"/>
          </a:xfrm>
          <a:prstGeom prst="rect">
            <a:avLst/>
          </a:prstGeom>
        </p:spPr>
        <p:txBody>
          <a:bodyPr wrap="none">
            <a:spAutoFit/>
          </a:bodyPr>
          <a:lstStyle/>
          <a:p>
            <a:pPr marL="1079500" algn="just"/>
            <a:r>
              <a:rPr lang="en-US" sz="2400" b="1" dirty="0">
                <a:solidFill>
                  <a:srgbClr val="FFFF00"/>
                </a:solidFill>
                <a:latin typeface="Arial" panose="020B0604020202020204" pitchFamily="34" charset="0"/>
                <a:cs typeface="Arial" panose="020B0604020202020204" pitchFamily="34" charset="0"/>
              </a:rPr>
              <a:t>TÁC DỤNG PHÁT SÁNG</a:t>
            </a:r>
            <a:endParaRPr lang="en-BZ" sz="24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1+#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8"/>
          <p:cNvSpPr txBox="1"/>
          <p:nvPr/>
        </p:nvSpPr>
        <p:spPr>
          <a:xfrm>
            <a:off x="1828800" y="1371600"/>
            <a:ext cx="8534400" cy="4154170"/>
          </a:xfrm>
          <a:prstGeom prst="rect">
            <a:avLst/>
          </a:prstGeom>
          <a:noFill/>
          <a:ln w="9525">
            <a:noFill/>
          </a:ln>
        </p:spPr>
        <p:txBody>
          <a:bodyPr anchor="t" anchorCtr="0">
            <a:spAutoFit/>
          </a:bodyPr>
          <a:lstStyle/>
          <a:p>
            <a:pPr eaLnBrk="0" hangingPunct="0">
              <a:spcBef>
                <a:spcPct val="50000"/>
              </a:spcBef>
            </a:pPr>
            <a:r>
              <a:rPr lang="en-US" sz="6600" b="1" dirty="0">
                <a:latin typeface="Times New Roman" panose="02020603050405020304" pitchFamily="18" charset="0"/>
              </a:rPr>
              <a:t>   Em hãy nêu mười thiết bị được dùng để đốt nóng khi có dòng điện chạy qua?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c_dung_cu_dot_nong_bang_dien"/>
          <p:cNvPicPr>
            <a:picLocks noChangeAspect="1"/>
          </p:cNvPicPr>
          <p:nvPr/>
        </p:nvPicPr>
        <p:blipFill>
          <a:blip r:embed="rId2"/>
          <a:stretch>
            <a:fillRect/>
          </a:stretch>
        </p:blipFill>
        <p:spPr>
          <a:xfrm>
            <a:off x="5943600" y="1066800"/>
            <a:ext cx="4400550" cy="4800600"/>
          </a:xfrm>
          <a:prstGeom prst="rect">
            <a:avLst/>
          </a:prstGeom>
          <a:noFill/>
          <a:ln w="9525">
            <a:noFill/>
          </a:ln>
        </p:spPr>
      </p:pic>
      <p:pic>
        <p:nvPicPr>
          <p:cNvPr id="18435" name="Picture 3" descr="Objeto_0090"/>
          <p:cNvPicPr>
            <a:picLocks noChangeAspect="1"/>
          </p:cNvPicPr>
          <p:nvPr/>
        </p:nvPicPr>
        <p:blipFill>
          <a:blip r:embed="rId3"/>
          <a:stretch>
            <a:fillRect/>
          </a:stretch>
        </p:blipFill>
        <p:spPr>
          <a:xfrm>
            <a:off x="2057400" y="1066800"/>
            <a:ext cx="2776538" cy="5029200"/>
          </a:xfrm>
          <a:prstGeom prst="rect">
            <a:avLst/>
          </a:prstGeom>
          <a:noFill/>
          <a:ln w="9525">
            <a:noFill/>
          </a:ln>
        </p:spPr>
      </p:pic>
      <p:sp>
        <p:nvSpPr>
          <p:cNvPr id="18436" name="Text Box 4"/>
          <p:cNvSpPr txBox="1"/>
          <p:nvPr/>
        </p:nvSpPr>
        <p:spPr>
          <a:xfrm>
            <a:off x="6705600" y="6019800"/>
            <a:ext cx="3200400" cy="645160"/>
          </a:xfrm>
          <a:prstGeom prst="rect">
            <a:avLst/>
          </a:prstGeom>
          <a:noFill/>
          <a:ln w="9525">
            <a:noFill/>
          </a:ln>
        </p:spPr>
        <p:txBody>
          <a:bodyPr anchor="t" anchorCtr="0">
            <a:spAutoFit/>
          </a:bodyPr>
          <a:lstStyle/>
          <a:p>
            <a:pPr eaLnBrk="0" hangingPunct="0">
              <a:spcBef>
                <a:spcPct val="50000"/>
              </a:spcBef>
              <a:buChar char="•"/>
            </a:pPr>
            <a:r>
              <a:rPr lang="en-US" sz="3600" b="1" dirty="0">
                <a:latin typeface="Times New Roman" panose="02020603050405020304" pitchFamily="18" charset="0"/>
              </a:rPr>
              <a:t> </a:t>
            </a:r>
            <a:r>
              <a:rPr lang="en-US" sz="3600" b="1" dirty="0">
                <a:solidFill>
                  <a:srgbClr val="CC3300"/>
                </a:solidFill>
                <a:latin typeface="Times New Roman" panose="02020603050405020304" pitchFamily="18" charset="0"/>
              </a:rPr>
              <a:t>Ấm điện.</a:t>
            </a:r>
          </a:p>
        </p:txBody>
      </p:sp>
      <p:sp>
        <p:nvSpPr>
          <p:cNvPr id="18437" name="Text Box 5"/>
          <p:cNvSpPr txBox="1"/>
          <p:nvPr/>
        </p:nvSpPr>
        <p:spPr>
          <a:xfrm>
            <a:off x="1981200" y="6019800"/>
            <a:ext cx="4038600" cy="645160"/>
          </a:xfrm>
          <a:prstGeom prst="rect">
            <a:avLst/>
          </a:prstGeom>
          <a:noFill/>
          <a:ln w="9525">
            <a:noFill/>
          </a:ln>
        </p:spPr>
        <p:txBody>
          <a:bodyPr anchor="t" anchorCtr="0">
            <a:spAutoFit/>
          </a:bodyPr>
          <a:lstStyle/>
          <a:p>
            <a:pPr eaLnBrk="0" hangingPunct="0">
              <a:spcBef>
                <a:spcPct val="50000"/>
              </a:spcBef>
              <a:buChar char="•"/>
            </a:pPr>
            <a:r>
              <a:rPr lang="en-US" sz="3600" b="1" dirty="0">
                <a:latin typeface="Times New Roman" panose="02020603050405020304" pitchFamily="18" charset="0"/>
              </a:rPr>
              <a:t>Đèn dây tóc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4" fill="hold" grpId="0" nodeType="after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wheel(4)">
                                      <p:cBhvr>
                                        <p:cTn id="12" dur="2000"/>
                                        <p:tgtEl>
                                          <p:spTgt spid="1843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8435"/>
                                        </p:tgtEl>
                                        <p:attrNameLst>
                                          <p:attrName>style.visibility</p:attrName>
                                        </p:attrNameLst>
                                      </p:cBhvr>
                                      <p:to>
                                        <p:strVal val="visible"/>
                                      </p:to>
                                    </p:set>
                                    <p:anim calcmode="lin" valueType="num">
                                      <p:cBhvr>
                                        <p:cTn id="17" dur="1000" fill="hold"/>
                                        <p:tgtEl>
                                          <p:spTgt spid="18435"/>
                                        </p:tgtEl>
                                        <p:attrNameLst>
                                          <p:attrName>ppt_x</p:attrName>
                                        </p:attrNameLst>
                                      </p:cBhvr>
                                      <p:tavLst>
                                        <p:tav tm="0">
                                          <p:val>
                                            <p:strVal val="#ppt_x-.2"/>
                                          </p:val>
                                        </p:tav>
                                        <p:tav tm="100000">
                                          <p:val>
                                            <p:strVal val="#ppt_x"/>
                                          </p:val>
                                        </p:tav>
                                      </p:tavLst>
                                    </p:anim>
                                    <p:anim calcmode="lin" valueType="num">
                                      <p:cBhvr>
                                        <p:cTn id="18" dur="1000" fill="hold"/>
                                        <p:tgtEl>
                                          <p:spTgt spid="1843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8435"/>
                                        </p:tgtEl>
                                      </p:cBhvr>
                                    </p:animEffect>
                                  </p:childTnLst>
                                </p:cTn>
                              </p:par>
                            </p:childTnLst>
                          </p:cTn>
                        </p:par>
                        <p:par>
                          <p:cTn id="20" fill="hold">
                            <p:stCondLst>
                              <p:cond delay="1000"/>
                            </p:stCondLst>
                            <p:childTnLst>
                              <p:par>
                                <p:cTn id="21" presetID="29" presetClass="entr" presetSubtype="0" fill="hold" grpId="0" nodeType="afterEffect">
                                  <p:stCondLst>
                                    <p:cond delay="0"/>
                                  </p:stCondLst>
                                  <p:childTnLst>
                                    <p:set>
                                      <p:cBhvr>
                                        <p:cTn id="22" dur="1" fill="hold">
                                          <p:stCondLst>
                                            <p:cond delay="0"/>
                                          </p:stCondLst>
                                        </p:cTn>
                                        <p:tgtEl>
                                          <p:spTgt spid="18437"/>
                                        </p:tgtEl>
                                        <p:attrNameLst>
                                          <p:attrName>style.visibility</p:attrName>
                                        </p:attrNameLst>
                                      </p:cBhvr>
                                      <p:to>
                                        <p:strVal val="visible"/>
                                      </p:to>
                                    </p:set>
                                    <p:anim calcmode="lin" valueType="num">
                                      <p:cBhvr>
                                        <p:cTn id="23" dur="1000" fill="hold"/>
                                        <p:tgtEl>
                                          <p:spTgt spid="18437"/>
                                        </p:tgtEl>
                                        <p:attrNameLst>
                                          <p:attrName>ppt_x</p:attrName>
                                        </p:attrNameLst>
                                      </p:cBhvr>
                                      <p:tavLst>
                                        <p:tav tm="0">
                                          <p:val>
                                            <p:strVal val="#ppt_x-.2"/>
                                          </p:val>
                                        </p:tav>
                                        <p:tav tm="100000">
                                          <p:val>
                                            <p:strVal val="#ppt_x"/>
                                          </p:val>
                                        </p:tav>
                                      </p:tavLst>
                                    </p:anim>
                                    <p:anim calcmode="lin" valueType="num">
                                      <p:cBhvr>
                                        <p:cTn id="24" dur="1000" fill="hold"/>
                                        <p:tgtEl>
                                          <p:spTgt spid="18437"/>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918</Words>
  <PresentationFormat>Widescreen</PresentationFormat>
  <Paragraphs>165</Paragraphs>
  <Slides>33</Slides>
  <Notes>0</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Britannic Bold</vt:lpstr>
      <vt:lpstr>Calibri</vt:lpstr>
      <vt:lpstr>Calibri Light</vt:lpstr>
      <vt:lpstr>Segoe UI</vt:lpstr>
      <vt:lpstr>Times New Roman</vt:lpstr>
      <vt:lpstr>Wingdings</vt:lpstr>
      <vt:lpstr>Office Theme</vt:lpstr>
      <vt:lpstr>KIỂM TRA BÀI CŨ  Câu 1:  Kể tên các tiết bị bảo vệ mạng điện trong gia đình? Câu 2: Giữa cầu chì và cầu dao tự động thiết bị nào được sử dụng nhiều trong thực tế hiện nay, vì sao?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dụng nhiệt của dòng điện</vt:lpstr>
      <vt:lpstr>PowerPoint Presentation</vt:lpstr>
      <vt:lpstr>Một số dụng cụ điện như máy khoan điện, quạt điện,... khi hoạt động, phần thân của chúng có nóng lên không?</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2019-07-24T10:08:00Z</dcterms:created>
  <dcterms:modified xsi:type="dcterms:W3CDTF">2023-08-20T15:41:59Z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0C34E72F1F6F4A7D9FEBC7286BA828DE</vt:lpwstr>
  </property>
  <property fmtid="{D5CDD505-2E9C-101B-9397-08002B2CF9AE}" pid="3" name="KSOProductBuildVer">
    <vt:lpwstr>1033-11.2.0.11537</vt:lpwstr>
  </property>
</Properties>
</file>