
<file path=[Content_Types].xml><?xml version="1.0" encoding="utf-8"?>
<Types xmlns="http://schemas.openxmlformats.org/package/2006/content-types">
  <Default ContentType="image/jpeg" Extension="jpg"/>
  <Default ContentType="image/gif" Extension="gif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0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</p:sldIdLst>
  <p:sldSz cy="68580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  <p:ext uri="http://customooxmlschemas.google.com/">
      <go:slidesCustomData xmlns:go="http://customooxmlschemas.google.com/" r:id="rId26" roundtripDataSignature="AMtx7mhqLCH7CMszhIFvjsFmjub+1yPcL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5.xml"/><Relationship Id="rId22" Type="http://schemas.openxmlformats.org/officeDocument/2006/relationships/slide" Target="slides/slide17.xml"/><Relationship Id="rId21" Type="http://schemas.openxmlformats.org/officeDocument/2006/relationships/slide" Target="slides/slide16.xml"/><Relationship Id="rId24" Type="http://schemas.openxmlformats.org/officeDocument/2006/relationships/slide" Target="slides/slide19.xml"/><Relationship Id="rId23" Type="http://schemas.openxmlformats.org/officeDocument/2006/relationships/slide" Target="slides/slide18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26" Type="http://customschemas.google.com/relationships/presentationmetadata" Target="metadata"/><Relationship Id="rId25" Type="http://schemas.openxmlformats.org/officeDocument/2006/relationships/slide" Target="slides/slide20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19" Type="http://schemas.openxmlformats.org/officeDocument/2006/relationships/slide" Target="slides/slide14.xml"/><Relationship Id="rId18" Type="http://schemas.openxmlformats.org/officeDocument/2006/relationships/slide" Target="slides/slide1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7" name="Google Shape;87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8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p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0" name="Google Shape;190;p10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8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Google Shape;199;p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0" name="Google Shape;200;p1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8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Google Shape;209;p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0" name="Google Shape;210;p1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8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Google Shape;219;p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0" name="Google Shape;220;p1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9" name="Shape 2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" name="Google Shape;230;p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1" name="Google Shape;231;p1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0" name="Shape 2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" name="Google Shape;241;p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2" name="Google Shape;242;p1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51" name="Shape 2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" name="Google Shape;252;p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3" name="Google Shape;253;p1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62" name="Shape 2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3" name="Google Shape;263;p1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4" name="Google Shape;264;p17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72" name="Shape 2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" name="Google Shape;273;p1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4" name="Google Shape;274;p18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82" name="Shape 2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3" name="Google Shape;283;p1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4" name="Google Shape;284;p19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1" name="Google Shape;101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92" name="Shape 2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3" name="Google Shape;293;p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94" name="Google Shape;294;p20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4" name="Google Shape;114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0" name="Google Shape;130;p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6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8" name="Google Shape;138;p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8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0" name="Google Shape;150;p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8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0" name="Google Shape;160;p7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8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p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0" name="Google Shape;170;p8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8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p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0" name="Google Shape;180;p9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2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22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" name="Google Shape;14;p22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22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22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31"/>
          <p:cNvSpPr txBox="1"/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8" name="Google Shape;68;p31"/>
          <p:cNvSpPr/>
          <p:nvPr>
            <p:ph idx="2" type="pic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9" name="Google Shape;69;p31"/>
          <p:cNvSpPr txBox="1"/>
          <p:nvPr>
            <p:ph idx="1" type="body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70" name="Google Shape;70;p31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31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31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32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5" name="Google Shape;75;p32"/>
          <p:cNvSpPr txBox="1"/>
          <p:nvPr>
            <p:ph idx="1" type="body"/>
          </p:nvPr>
        </p:nvSpPr>
        <p:spPr>
          <a:xfrm rot="5400000">
            <a:off x="2309018" y="-251619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6" name="Google Shape;76;p32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" name="Google Shape;77;p32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32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33"/>
          <p:cNvSpPr txBox="1"/>
          <p:nvPr>
            <p:ph type="title"/>
          </p:nvPr>
        </p:nvSpPr>
        <p:spPr>
          <a:xfrm rot="5400000">
            <a:off x="4732337" y="2171700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1" name="Google Shape;81;p33"/>
          <p:cNvSpPr txBox="1"/>
          <p:nvPr>
            <p:ph idx="1" type="body"/>
          </p:nvPr>
        </p:nvSpPr>
        <p:spPr>
          <a:xfrm rot="5400000">
            <a:off x="541338" y="190501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2" name="Google Shape;82;p33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3" name="Google Shape;83;p33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4" name="Google Shape;84;p33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23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23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23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able" type="tbl">
  <p:cSld name="TABLE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24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24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" name="Google Shape;24;p24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24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25"/>
          <p:cNvSpPr txBox="1"/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25"/>
          <p:cNvSpPr txBox="1"/>
          <p:nvPr>
            <p:ph idx="1" type="subTitle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9" name="Google Shape;29;p25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0" name="Google Shape;30;p25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25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26"/>
          <p:cNvSpPr txBox="1"/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b="1" sz="4000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26"/>
          <p:cNvSpPr txBox="1"/>
          <p:nvPr>
            <p:ph idx="1" type="body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indent="-228600" lvl="1" marL="9144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5" name="Google Shape;35;p26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6" name="Google Shape;36;p26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7" name="Google Shape;37;p26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27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0" name="Google Shape;40;p27"/>
          <p:cNvSpPr txBox="1"/>
          <p:nvPr>
            <p:ph idx="1" type="body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41" name="Google Shape;41;p27"/>
          <p:cNvSpPr txBox="1"/>
          <p:nvPr>
            <p:ph idx="2" type="body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42" name="Google Shape;42;p27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27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27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28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28"/>
          <p:cNvSpPr txBox="1"/>
          <p:nvPr>
            <p:ph idx="1" type="body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8" name="Google Shape;48;p28"/>
          <p:cNvSpPr txBox="1"/>
          <p:nvPr>
            <p:ph idx="2" type="body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9" name="Google Shape;49;p28"/>
          <p:cNvSpPr txBox="1"/>
          <p:nvPr>
            <p:ph idx="3" type="body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50" name="Google Shape;50;p28"/>
          <p:cNvSpPr txBox="1"/>
          <p:nvPr>
            <p:ph idx="4" type="body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51" name="Google Shape;51;p28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28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28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29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29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" name="Google Shape;57;p29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8" name="Google Shape;58;p29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30"/>
          <p:cNvSpPr txBox="1"/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1" name="Google Shape;61;p30"/>
          <p:cNvSpPr txBox="1"/>
          <p:nvPr>
            <p:ph idx="1" type="body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indent="-381000" lvl="2" marL="1371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indent="-355600" lvl="4" marL="22860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indent="-355600" lvl="5" marL="27432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62" name="Google Shape;62;p30"/>
          <p:cNvSpPr txBox="1"/>
          <p:nvPr>
            <p:ph idx="2" type="body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63" name="Google Shape;63;p30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30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5" name="Google Shape;65;p30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1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21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21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21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21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jpg"/><Relationship Id="rId4" Type="http://schemas.openxmlformats.org/officeDocument/2006/relationships/image" Target="../media/image2.gif"/><Relationship Id="rId5" Type="http://schemas.openxmlformats.org/officeDocument/2006/relationships/image" Target="../media/image3.gif"/><Relationship Id="rId6" Type="http://schemas.openxmlformats.org/officeDocument/2006/relationships/image" Target="../media/image5.jp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1.jp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1.jp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1.jpg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1.jpg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1.jpg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5.xml"/><Relationship Id="rId3" Type="http://schemas.openxmlformats.org/officeDocument/2006/relationships/image" Target="../media/image1.jpg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6.xml"/><Relationship Id="rId3" Type="http://schemas.openxmlformats.org/officeDocument/2006/relationships/image" Target="../media/image1.jpg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7.xml"/><Relationship Id="rId3" Type="http://schemas.openxmlformats.org/officeDocument/2006/relationships/image" Target="../media/image1.jpg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8.xml"/><Relationship Id="rId3" Type="http://schemas.openxmlformats.org/officeDocument/2006/relationships/image" Target="../media/image1.jpg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9.xml"/><Relationship Id="rId3" Type="http://schemas.openxmlformats.org/officeDocument/2006/relationships/image" Target="../media/image1.jp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jpg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0.xml"/><Relationship Id="rId3" Type="http://schemas.openxmlformats.org/officeDocument/2006/relationships/image" Target="../media/image1.jp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jpg"/><Relationship Id="rId4" Type="http://schemas.openxmlformats.org/officeDocument/2006/relationships/image" Target="../media/image2.gif"/><Relationship Id="rId5" Type="http://schemas.openxmlformats.org/officeDocument/2006/relationships/image" Target="../media/image3.gif"/><Relationship Id="rId6" Type="http://schemas.openxmlformats.org/officeDocument/2006/relationships/image" Target="../media/image5.jpg"/><Relationship Id="rId7" Type="http://schemas.openxmlformats.org/officeDocument/2006/relationships/image" Target="../media/image4.jp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.jp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.jp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1.jp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1.jp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1.jp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1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="0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t/>
            </a:r>
            <a:endParaRPr/>
          </a:p>
        </p:txBody>
      </p:sp>
      <p:sp>
        <p:nvSpPr>
          <p:cNvPr id="90" name="Google Shape;90;p1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1397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t/>
            </a:r>
            <a:endParaRPr/>
          </a:p>
        </p:txBody>
      </p:sp>
      <p:pic>
        <p:nvPicPr>
          <p:cNvPr descr="thu-vien-hinh-nen-dep-cho-slide-powerpoint-2007-anh-6" id="91" name="Google Shape;91;p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92" name="Google Shape;92;p1"/>
          <p:cNvSpPr txBox="1"/>
          <p:nvPr/>
        </p:nvSpPr>
        <p:spPr>
          <a:xfrm>
            <a:off x="457200" y="685800"/>
            <a:ext cx="8305800" cy="4270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457200" lvl="0" marL="45720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2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descr="Entertainment-02-june[1]" id="93" name="Google Shape;93;p1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5486400" y="4648200"/>
            <a:ext cx="2057400" cy="144780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th_1_070216wd103_m[1]" id="94" name="Google Shape;94;p1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304800" y="4876800"/>
            <a:ext cx="5791200" cy="137160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EJ023" id="95" name="Google Shape;95;p1"/>
          <p:cNvPicPr preferRelativeResize="0"/>
          <p:nvPr/>
        </p:nvPicPr>
        <p:blipFill rotWithShape="1">
          <a:blip r:embed="rId6">
            <a:alphaModFix/>
          </a:blip>
          <a:srcRect b="3333" l="10834" r="5832" t="5556"/>
          <a:stretch/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Entertainment-02-june[1]" id="96" name="Google Shape;96;p1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6324600" y="4648200"/>
            <a:ext cx="2057400" cy="144780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th_1_070216wd103_m[1]" id="97" name="Google Shape;97;p1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228600" y="4694238"/>
            <a:ext cx="5791200" cy="1371600"/>
          </a:xfrm>
          <a:prstGeom prst="rect">
            <a:avLst/>
          </a:prstGeom>
          <a:noFill/>
          <a:ln>
            <a:noFill/>
          </a:ln>
        </p:spPr>
      </p:pic>
      <p:sp>
        <p:nvSpPr>
          <p:cNvPr id="98" name="Google Shape;98;p1"/>
          <p:cNvSpPr txBox="1"/>
          <p:nvPr/>
        </p:nvSpPr>
        <p:spPr>
          <a:xfrm>
            <a:off x="879475" y="2166938"/>
            <a:ext cx="7543800" cy="31384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6600" u="none" cap="none" strike="noStrike">
                <a:solidFill>
                  <a:srgbClr val="FF33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CHÀO MỪNG QUÝ THẦY, CÔ VỀ DỰ GIỜ THĂM LỚP!</a:t>
            </a:r>
            <a:endParaRPr b="0" i="0" sz="6600" u="none" cap="none" strike="noStrike">
              <a:solidFill>
                <a:srgbClr val="FF33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92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="0">
  <p:cSld>
    <p:spTree>
      <p:nvGrpSpPr>
        <p:cNvPr id="19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Google Shape;192;p10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t/>
            </a:r>
            <a:endParaRPr/>
          </a:p>
        </p:txBody>
      </p:sp>
      <p:sp>
        <p:nvSpPr>
          <p:cNvPr id="193" name="Google Shape;193;p10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1397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t/>
            </a:r>
            <a:endParaRPr/>
          </a:p>
        </p:txBody>
      </p:sp>
      <p:pic>
        <p:nvPicPr>
          <p:cNvPr descr="thu-vien-hinh-nen-dep-cho-slide-powerpoint-2007-anh-6" id="194" name="Google Shape;194;p1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95" name="Google Shape;195;p10"/>
          <p:cNvSpPr txBox="1"/>
          <p:nvPr/>
        </p:nvSpPr>
        <p:spPr>
          <a:xfrm>
            <a:off x="1066800" y="1563688"/>
            <a:ext cx="7239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6" name="Google Shape;196;p10"/>
          <p:cNvSpPr txBox="1"/>
          <p:nvPr/>
        </p:nvSpPr>
        <p:spPr>
          <a:xfrm>
            <a:off x="533400" y="1143000"/>
            <a:ext cx="8001000" cy="5905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22860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</a:pPr>
            <a:r>
              <a:rPr b="1" i="1" lang="en-US" sz="3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  </a:t>
            </a:r>
            <a:r>
              <a:rPr b="1" lang="en-US" sz="3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 Khái niệm ngôn ngữ sinh hoạt</a:t>
            </a:r>
            <a:endParaRPr/>
          </a:p>
        </p:txBody>
      </p:sp>
      <p:sp>
        <p:nvSpPr>
          <p:cNvPr id="197" name="Google Shape;197;p10"/>
          <p:cNvSpPr txBox="1"/>
          <p:nvPr/>
        </p:nvSpPr>
        <p:spPr>
          <a:xfrm>
            <a:off x="228600" y="1828800"/>
            <a:ext cx="8382000" cy="4432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1" marL="4572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en-US" sz="3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Ngôn ngữ sinh hoạt ( khẩu ngữ, ngôn ngữ nói, ngôn ngữ hội thoại) là lời ăn tiếng nói hàng ngày dùng để thông tin, trao đổi ý nghĩ, tình cảm, đáp ứng những nhu cầu trong cuộc sống.</a:t>
            </a:r>
            <a:endParaRPr/>
          </a:p>
          <a:p>
            <a:pPr indent="0" lvl="0" marL="0" marR="0" rtl="0" algn="l">
              <a:spcBef>
                <a:spcPts val="900"/>
              </a:spcBef>
              <a:spcAft>
                <a:spcPts val="0"/>
              </a:spcAft>
              <a:buNone/>
            </a:pPr>
            <a:r>
              <a:t/>
            </a:r>
            <a:endParaRPr i="1" sz="18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96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97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97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="0">
  <p:cSld>
    <p:spTree>
      <p:nvGrpSpPr>
        <p:cNvPr id="201" name="Shape 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Google Shape;202;p11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t/>
            </a:r>
            <a:endParaRPr/>
          </a:p>
        </p:txBody>
      </p:sp>
      <p:sp>
        <p:nvSpPr>
          <p:cNvPr id="203" name="Google Shape;203;p11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1397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t/>
            </a:r>
            <a:endParaRPr/>
          </a:p>
        </p:txBody>
      </p:sp>
      <p:pic>
        <p:nvPicPr>
          <p:cNvPr descr="thu-vien-hinh-nen-dep-cho-slide-powerpoint-2007-anh-6" id="204" name="Google Shape;204;p1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05" name="Google Shape;205;p11"/>
          <p:cNvSpPr txBox="1"/>
          <p:nvPr/>
        </p:nvSpPr>
        <p:spPr>
          <a:xfrm>
            <a:off x="1066800" y="1563688"/>
            <a:ext cx="7239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6" name="Google Shape;206;p11"/>
          <p:cNvSpPr txBox="1"/>
          <p:nvPr/>
        </p:nvSpPr>
        <p:spPr>
          <a:xfrm>
            <a:off x="533400" y="533400"/>
            <a:ext cx="8001000" cy="2124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40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3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2. các dạng biểu hiện của ngôn ngữ sinh hoạt</a:t>
            </a:r>
            <a:endParaRPr sz="36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6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07" name="Google Shape;207;p11"/>
          <p:cNvSpPr txBox="1"/>
          <p:nvPr/>
        </p:nvSpPr>
        <p:spPr>
          <a:xfrm>
            <a:off x="381000" y="1976438"/>
            <a:ext cx="8458200" cy="48815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en-US" sz="2400">
                <a:solidFill>
                  <a:srgbClr val="FF0066"/>
                </a:solidFill>
                <a:latin typeface="Calibri"/>
                <a:ea typeface="Calibri"/>
                <a:cs typeface="Calibri"/>
                <a:sym typeface="Calibri"/>
              </a:rPr>
              <a:t>   </a:t>
            </a:r>
            <a:r>
              <a:rPr b="1" i="1" lang="en-US" sz="3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-   Ngôn ngữ sinh hoạt biểu hiện ở các dạng: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i="1" sz="32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   + Dạng nói ( đối thoại, độc thoại)</a:t>
            </a:r>
            <a:endParaRPr/>
          </a:p>
          <a:p>
            <a:pPr indent="0" lvl="0" marL="0" marR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-US" sz="3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   + Dạng viết ( nhật kí, hồi ức cá nhân,thư từ)</a:t>
            </a:r>
            <a:endParaRPr/>
          </a:p>
          <a:p>
            <a:pPr indent="0" lvl="0" marL="0" marR="0" rtl="0" algn="l">
              <a:lnSpc>
                <a:spcPct val="120000"/>
              </a:lnSpc>
              <a:spcBef>
                <a:spcPts val="1600"/>
              </a:spcBef>
              <a:spcAft>
                <a:spcPts val="0"/>
              </a:spcAft>
              <a:buNone/>
            </a:pPr>
            <a:r>
              <a:rPr lang="en-US" sz="3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   + Dạng lời nói tái hiện: lời nói (độc thoại, đối thoại) của các nhân vật trong kịch, tuồng, chèo, truyện, tiểu thuyết,…</a:t>
            </a:r>
            <a:endParaRPr/>
          </a:p>
          <a:p>
            <a:pPr indent="0" lvl="0" marL="0" marR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07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07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07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07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07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07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="0">
  <p:cSld>
    <p:spTree>
      <p:nvGrpSpPr>
        <p:cNvPr id="21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Google Shape;212;p12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t/>
            </a:r>
            <a:endParaRPr/>
          </a:p>
        </p:txBody>
      </p:sp>
      <p:sp>
        <p:nvSpPr>
          <p:cNvPr id="213" name="Google Shape;213;p12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1397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t/>
            </a:r>
            <a:endParaRPr/>
          </a:p>
        </p:txBody>
      </p:sp>
      <p:pic>
        <p:nvPicPr>
          <p:cNvPr descr="thu-vien-hinh-nen-dep-cho-slide-powerpoint-2007-anh-6" id="214" name="Google Shape;214;p1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15" name="Google Shape;215;p12"/>
          <p:cNvSpPr txBox="1"/>
          <p:nvPr/>
        </p:nvSpPr>
        <p:spPr>
          <a:xfrm>
            <a:off x="1066800" y="1563688"/>
            <a:ext cx="7239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6" name="Google Shape;216;p12"/>
          <p:cNvSpPr txBox="1"/>
          <p:nvPr/>
        </p:nvSpPr>
        <p:spPr>
          <a:xfrm>
            <a:off x="533400" y="533400"/>
            <a:ext cx="8001000" cy="125572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52400" lvl="0" marL="0" marR="0" rtl="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b="1" i="1" lang="en-US" sz="2400" u="sng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GHI NHỚ:</a:t>
            </a:r>
            <a:endParaRPr i="1" sz="24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i="1"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7" name="Google Shape;217;p12"/>
          <p:cNvSpPr txBox="1"/>
          <p:nvPr/>
        </p:nvSpPr>
        <p:spPr>
          <a:xfrm>
            <a:off x="609600" y="1905000"/>
            <a:ext cx="8001000" cy="3552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en-US" sz="2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-  Ngôn ngữ sinh hoạt là lời ăn tiếng nói hàng ngày, dùng để thông tin, trao đổi ý nghĩ, tình cảm, … đáp ứng những nhu cầu trong cuộc sống.</a:t>
            </a:r>
            <a:endParaRPr/>
          </a:p>
          <a:p>
            <a:pPr indent="0" lvl="0" marL="0" marR="0" rtl="0" algn="l">
              <a:spcBef>
                <a:spcPts val="1400"/>
              </a:spcBef>
              <a:spcAft>
                <a:spcPts val="0"/>
              </a:spcAft>
              <a:buNone/>
            </a:pPr>
            <a:r>
              <a:rPr b="1" i="1" lang="en-US" sz="2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-  Ngôn ngữ sinh hoạt chủ yếu thể hiện ở dạng nói, nhưng cũng có thể ở dạng viết. Trong văn bản văn học, lời thoại của nhân vật là dạng tái hiện, mô phỏng ngôn ngữ sinh hoạt hàng ngày.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17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17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="0">
  <p:cSld>
    <p:spTree>
      <p:nvGrpSpPr>
        <p:cNvPr id="221" name="Shape 2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Google Shape;222;p13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t/>
            </a:r>
            <a:endParaRPr/>
          </a:p>
        </p:txBody>
      </p:sp>
      <p:pic>
        <p:nvPicPr>
          <p:cNvPr descr="thu-vien-hinh-nen-dep-cho-slide-powerpoint-2007-anh-6" id="223" name="Google Shape;223;p1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24" name="Google Shape;224;p13"/>
          <p:cNvSpPr txBox="1"/>
          <p:nvPr/>
        </p:nvSpPr>
        <p:spPr>
          <a:xfrm>
            <a:off x="914400" y="1143000"/>
            <a:ext cx="7239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5" name="Google Shape;225;p13"/>
          <p:cNvSpPr txBox="1"/>
          <p:nvPr/>
        </p:nvSpPr>
        <p:spPr>
          <a:xfrm>
            <a:off x="533400" y="1219200"/>
            <a:ext cx="8001000" cy="15525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b="1" i="1"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6" name="Google Shape;226;p13"/>
          <p:cNvSpPr txBox="1"/>
          <p:nvPr/>
        </p:nvSpPr>
        <p:spPr>
          <a:xfrm>
            <a:off x="1981200" y="304800"/>
            <a:ext cx="4572000" cy="6413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en-US" sz="3600" u="sng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Luyện tập </a:t>
            </a:r>
            <a:endParaRPr/>
          </a:p>
        </p:txBody>
      </p:sp>
      <p:sp>
        <p:nvSpPr>
          <p:cNvPr id="227" name="Google Shape;227;p13"/>
          <p:cNvSpPr txBox="1"/>
          <p:nvPr/>
        </p:nvSpPr>
        <p:spPr>
          <a:xfrm>
            <a:off x="1143000" y="1524000"/>
            <a:ext cx="6477000" cy="3667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8" name="Google Shape;228;p13"/>
          <p:cNvSpPr txBox="1"/>
          <p:nvPr/>
        </p:nvSpPr>
        <p:spPr>
          <a:xfrm>
            <a:off x="457200" y="1066800"/>
            <a:ext cx="7848600" cy="64627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000">
                <a:solidFill>
                  <a:srgbClr val="FF0066"/>
                </a:solidFill>
                <a:latin typeface="Calibri"/>
                <a:ea typeface="Calibri"/>
                <a:cs typeface="Calibri"/>
                <a:sym typeface="Calibri"/>
              </a:rPr>
              <a:t>Nhóm 1 + 2: Bài tập a.1</a:t>
            </a:r>
            <a:endParaRPr b="1" i="1" sz="2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en-US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  “ Lời nói chẳng mất tiền mua,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en-US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                           Lựa lời mà nói cho vừa lòng nhau.”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? Tại sao lời nói lại </a:t>
            </a:r>
            <a:r>
              <a:rPr b="1" i="1" lang="en-US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“Chẳng mất tiền mua” </a:t>
            </a:r>
            <a:endParaRPr sz="2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? Thế nào là </a:t>
            </a:r>
            <a:r>
              <a:rPr b="1" i="1" lang="en-US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“lựa lời mà nói”</a:t>
            </a:r>
            <a:r>
              <a:rPr i="1" lang="en-US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?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? </a:t>
            </a:r>
            <a:r>
              <a:rPr b="1" i="1" lang="en-US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“Vừa lòng nhau”</a:t>
            </a:r>
            <a:r>
              <a:rPr lang="en-US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nghĩa là thế nào?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? Theo em câu ca dao muốn khuyên chúng ta điều gì?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000">
              <a:solidFill>
                <a:srgbClr val="FF0066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000">
                <a:solidFill>
                  <a:srgbClr val="FF0066"/>
                </a:solidFill>
                <a:latin typeface="Calibri"/>
                <a:ea typeface="Calibri"/>
                <a:cs typeface="Calibri"/>
                <a:sym typeface="Calibri"/>
              </a:rPr>
              <a:t>Nhóm 3+ 4 : Bài tập a.2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                               “</a:t>
            </a:r>
            <a:r>
              <a:rPr b="1" i="1" lang="en-US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Vàng thì thử lửa thử than,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en-US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                        Chuông kêu thử tiếng, người ngoan thử lời.”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i="1" sz="2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? </a:t>
            </a:r>
            <a:r>
              <a:rPr b="1" i="1" lang="en-US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“Vàng”</a:t>
            </a:r>
            <a:r>
              <a:rPr lang="en-US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và </a:t>
            </a:r>
            <a:r>
              <a:rPr b="1" i="1" lang="en-US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“chuông”</a:t>
            </a:r>
            <a:r>
              <a:rPr lang="en-US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được hiểu như thế nào ? Có thể biết phẩm chất của chúng không?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? </a:t>
            </a:r>
            <a:r>
              <a:rPr b="1" i="1" lang="en-US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“Người ngoan”</a:t>
            </a:r>
            <a:r>
              <a:rPr lang="en-US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là người như thế nào?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? Hãy cho biết ý nghĩa của  câu ca dao trên.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i="1"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i="1"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600"/>
                                        <p:tgtEl>
                                          <p:spTgt spid="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28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28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28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28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28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28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28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">
                                            <p:txEl>
                                              <p:pRg end="7" st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28">
                                            <p:txEl>
                                              <p:pRg end="7" st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">
                                            <p:txEl>
                                              <p:pRg end="8" st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28">
                                            <p:txEl>
                                              <p:pRg end="8" st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">
                                            <p:txEl>
                                              <p:pRg end="9" st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28">
                                            <p:txEl>
                                              <p:pRg end="9" st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">
                                            <p:txEl>
                                              <p:pRg end="10" st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28">
                                            <p:txEl>
                                              <p:pRg end="10" st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">
                                            <p:txEl>
                                              <p:pRg end="11" st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28">
                                            <p:txEl>
                                              <p:pRg end="11" st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">
                                            <p:txEl>
                                              <p:pRg end="12" st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28">
                                            <p:txEl>
                                              <p:pRg end="12" st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">
                                            <p:txEl>
                                              <p:pRg end="13" st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28">
                                            <p:txEl>
                                              <p:pRg end="13" st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">
                                            <p:txEl>
                                              <p:pRg end="14" st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28">
                                            <p:txEl>
                                              <p:pRg end="14" st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">
                                            <p:txEl>
                                              <p:pRg end="15" st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28">
                                            <p:txEl>
                                              <p:pRg end="15" st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">
                                            <p:txEl>
                                              <p:pRg end="16" st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28">
                                            <p:txEl>
                                              <p:pRg end="16" st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">
                                            <p:txEl>
                                              <p:pRg end="17" st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28">
                                            <p:txEl>
                                              <p:pRg end="17" st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">
                                            <p:txEl>
                                              <p:pRg end="18" st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28">
                                            <p:txEl>
                                              <p:pRg end="18" st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">
                                            <p:txEl>
                                              <p:pRg end="19" st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28">
                                            <p:txEl>
                                              <p:pRg end="19" st="1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="0">
  <p:cSld>
    <p:spTree>
      <p:nvGrpSpPr>
        <p:cNvPr id="232" name="Shape 2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Google Shape;233;p14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t/>
            </a:r>
            <a:endParaRPr/>
          </a:p>
        </p:txBody>
      </p:sp>
      <p:sp>
        <p:nvSpPr>
          <p:cNvPr id="234" name="Google Shape;234;p14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1397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t/>
            </a:r>
            <a:endParaRPr/>
          </a:p>
        </p:txBody>
      </p:sp>
      <p:pic>
        <p:nvPicPr>
          <p:cNvPr descr="thu-vien-hinh-nen-dep-cho-slide-powerpoint-2007-anh-6" id="235" name="Google Shape;235;p1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5240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36" name="Google Shape;236;p14"/>
          <p:cNvSpPr txBox="1"/>
          <p:nvPr/>
        </p:nvSpPr>
        <p:spPr>
          <a:xfrm>
            <a:off x="1066800" y="1563688"/>
            <a:ext cx="7239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7" name="Google Shape;237;p14"/>
          <p:cNvSpPr txBox="1"/>
          <p:nvPr/>
        </p:nvSpPr>
        <p:spPr>
          <a:xfrm>
            <a:off x="1295400" y="457200"/>
            <a:ext cx="72390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b="1" lang="en-US" sz="2400">
                <a:solidFill>
                  <a:srgbClr val="FF0066"/>
                </a:solidFill>
                <a:latin typeface="Calibri"/>
                <a:ea typeface="Calibri"/>
                <a:cs typeface="Calibri"/>
                <a:sym typeface="Calibri"/>
              </a:rPr>
              <a:t>Nhóm 1+ 2 : Bài tập a.1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                  </a:t>
            </a:r>
            <a:r>
              <a:rPr b="1" i="1" lang="en-US" sz="2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Lời nói chẳng mất tiền mua,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en-US" sz="2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             Lựa lời mà nói cho vừa lòng nhau.</a:t>
            </a:r>
            <a:endParaRPr/>
          </a:p>
          <a:p>
            <a:pPr indent="0" lvl="0" marL="0" marR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i="1" sz="24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38" name="Google Shape;238;p14"/>
          <p:cNvSpPr txBox="1"/>
          <p:nvPr/>
        </p:nvSpPr>
        <p:spPr>
          <a:xfrm>
            <a:off x="3733800" y="1676400"/>
            <a:ext cx="4572000" cy="504753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en-US" sz="2400">
                <a:solidFill>
                  <a:schemeClr val="accent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“Chẳng mất tiền mua”:</a:t>
            </a:r>
            <a:r>
              <a:rPr lang="en-US" sz="2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lời nói là tài sản chung của cộng đồng, dân tộc. Ai cũng có quyền sử dụng.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i="1" sz="800">
              <a:solidFill>
                <a:schemeClr val="accent2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en-US" sz="2400">
                <a:solidFill>
                  <a:schemeClr val="accent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“Lựa lời mà nói”:</a:t>
            </a:r>
            <a:r>
              <a:rPr lang="en-US" sz="2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lựa chọn, sử dụng lời nói một cách có suy nghĩ, có ý thức trách nhiệm.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i="1" sz="1000">
              <a:solidFill>
                <a:schemeClr val="accent2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en-US" sz="2400">
                <a:solidFill>
                  <a:schemeClr val="accent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“Vừa lòng nhau”:</a:t>
            </a:r>
            <a:r>
              <a:rPr lang="en-US" sz="2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tôn trọng người nghe, tránh xúc phạm người khác.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en-US" sz="2400">
                <a:solidFill>
                  <a:schemeClr val="accent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Ý nghĩa</a:t>
            </a:r>
            <a:r>
              <a:rPr b="1" i="1" lang="en-US" sz="2400">
                <a:solidFill>
                  <a:schemeClr val="hlink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:</a:t>
            </a:r>
            <a:r>
              <a:rPr lang="en-US" sz="2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khuyên người nói cần thận trọng trong giao tiếp, nói              năng có văn hóa.</a:t>
            </a:r>
            <a:endParaRPr/>
          </a:p>
          <a:p>
            <a:pPr indent="0" lvl="0" marL="0" marR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39" name="Google Shape;239;p14"/>
          <p:cNvSpPr/>
          <p:nvPr/>
        </p:nvSpPr>
        <p:spPr>
          <a:xfrm>
            <a:off x="533400" y="1752600"/>
            <a:ext cx="3048000" cy="4300538"/>
          </a:xfrm>
          <a:prstGeom prst="rect">
            <a:avLst/>
          </a:prstGeom>
          <a:solidFill>
            <a:schemeClr val="accent1"/>
          </a:solidFill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? Tại sao lời nói lại 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en-US" sz="2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“Chẳng mất tiền mua” </a:t>
            </a:r>
            <a:endParaRPr sz="24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? Thế nào là 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en-US" sz="2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“lựa lời mà nói”</a:t>
            </a:r>
            <a:r>
              <a:rPr i="1" lang="en-US" sz="2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?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? </a:t>
            </a:r>
            <a:r>
              <a:rPr b="1" i="1" lang="en-US" sz="2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“Vừa lòng nhau”</a:t>
            </a:r>
            <a:r>
              <a:rPr lang="en-US" sz="2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nghĩa là thế nào?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? Theo em hai câu 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Ca dao muốn khuyên 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chúng ta điều gì?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37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37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37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37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38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38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38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38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38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38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38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">
                                            <p:txEl>
                                              <p:pRg end="7" st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38">
                                            <p:txEl>
                                              <p:pRg end="7" st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="0">
  <p:cSld>
    <p:spTree>
      <p:nvGrpSpPr>
        <p:cNvPr id="243" name="Shape 2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" name="Google Shape;244;p15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t/>
            </a:r>
            <a:endParaRPr/>
          </a:p>
        </p:txBody>
      </p:sp>
      <p:sp>
        <p:nvSpPr>
          <p:cNvPr id="245" name="Google Shape;245;p15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1397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t/>
            </a:r>
            <a:endParaRPr/>
          </a:p>
        </p:txBody>
      </p:sp>
      <p:pic>
        <p:nvPicPr>
          <p:cNvPr descr="thu-vien-hinh-nen-dep-cho-slide-powerpoint-2007-anh-6" id="246" name="Google Shape;246;p1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47" name="Google Shape;247;p15"/>
          <p:cNvSpPr txBox="1"/>
          <p:nvPr/>
        </p:nvSpPr>
        <p:spPr>
          <a:xfrm>
            <a:off x="1066800" y="1563688"/>
            <a:ext cx="7239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8" name="Google Shape;248;p15"/>
          <p:cNvSpPr txBox="1"/>
          <p:nvPr/>
        </p:nvSpPr>
        <p:spPr>
          <a:xfrm>
            <a:off x="571500" y="409575"/>
            <a:ext cx="8001000" cy="1938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400">
                <a:solidFill>
                  <a:srgbClr val="FF0066"/>
                </a:solidFill>
                <a:latin typeface="Calibri"/>
                <a:ea typeface="Calibri"/>
                <a:cs typeface="Calibri"/>
                <a:sym typeface="Calibri"/>
              </a:rPr>
              <a:t>           Nhóm 3+ 4 : Bài tập a.2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                           </a:t>
            </a:r>
            <a:r>
              <a:rPr b="1" i="1" lang="en-US" sz="2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Vàng thì thử lửa thử than,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en-US" sz="2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               Chuông kêu thử tiếng, người ngoan thử lời.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49" name="Google Shape;249;p15"/>
          <p:cNvSpPr txBox="1"/>
          <p:nvPr/>
        </p:nvSpPr>
        <p:spPr>
          <a:xfrm>
            <a:off x="381000" y="1676400"/>
            <a:ext cx="2514600" cy="48482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? </a:t>
            </a:r>
            <a:r>
              <a:rPr b="1" i="1" lang="en-US" sz="2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“Vàng”</a:t>
            </a:r>
            <a:r>
              <a:rPr lang="en-US" sz="2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và </a:t>
            </a:r>
            <a:r>
              <a:rPr b="1" i="1" lang="en-US" sz="2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“chuông”</a:t>
            </a:r>
            <a:r>
              <a:rPr lang="en-US" sz="2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được hiểu như thế nào ? Có thể biết phẩm chất của chúng không?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? </a:t>
            </a:r>
            <a:r>
              <a:rPr b="1" i="1" lang="en-US" sz="2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“Người ngoan”</a:t>
            </a:r>
            <a:r>
              <a:rPr lang="en-US" sz="2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là người như thế nào?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? Hãy cho biết ý nghĩa của câu ca dao trên.</a:t>
            </a:r>
            <a:endParaRPr/>
          </a:p>
          <a:p>
            <a:pPr indent="0" lvl="0" marL="0" marR="0" rtl="0" algn="l">
              <a:spcBef>
                <a:spcPts val="1100"/>
              </a:spcBef>
              <a:spcAft>
                <a:spcPts val="0"/>
              </a:spcAft>
              <a:buNone/>
            </a:pPr>
            <a:r>
              <a:t/>
            </a:r>
            <a:endParaRPr sz="22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50" name="Google Shape;250;p15"/>
          <p:cNvSpPr txBox="1"/>
          <p:nvPr/>
        </p:nvSpPr>
        <p:spPr>
          <a:xfrm>
            <a:off x="2971800" y="1676400"/>
            <a:ext cx="5638800" cy="5000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-  </a:t>
            </a:r>
            <a:r>
              <a:rPr b="1" i="1" lang="en-US" sz="2200">
                <a:solidFill>
                  <a:schemeClr val="accent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“Vàng”</a:t>
            </a:r>
            <a:r>
              <a:rPr lang="en-US" sz="2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và </a:t>
            </a:r>
            <a:r>
              <a:rPr b="1" i="1" lang="en-US" sz="2200">
                <a:solidFill>
                  <a:schemeClr val="accent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“chuông”</a:t>
            </a:r>
            <a:r>
              <a:rPr lang="en-US" sz="2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là kim loại, là vật quý nhưng cũng có thể dễ dàng kiểm tra phẩm chất tốt xấu, thật giả bằng cách: </a:t>
            </a:r>
            <a:r>
              <a:rPr b="1" i="1" lang="en-US" sz="2200">
                <a:solidFill>
                  <a:schemeClr val="accent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“vàng”</a:t>
            </a:r>
            <a:r>
              <a:rPr i="1" lang="en-US" sz="2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thì dùng lửa, than để kiểm tra. </a:t>
            </a:r>
            <a:r>
              <a:rPr b="1" i="1" lang="en-US" sz="2200">
                <a:solidFill>
                  <a:schemeClr val="accent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“chuông”</a:t>
            </a:r>
            <a:r>
              <a:rPr i="1" lang="en-US" sz="2200">
                <a:solidFill>
                  <a:schemeClr val="accent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i="1" lang="en-US" sz="2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thì kiểm tra qua chất lượng âm thanh (tiếng vang).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i="1" sz="2200">
              <a:solidFill>
                <a:schemeClr val="accent2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en-US" sz="2200">
                <a:solidFill>
                  <a:schemeClr val="accent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-  “Người ngoan”</a:t>
            </a:r>
            <a:r>
              <a:rPr lang="en-US" sz="2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là người có đầy đủ phẩm chất đạo đức. Có thể nhận biết những người này qua việc giao tiếp bằng lời nói kết hợp với thời gian.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i="1" sz="2200">
              <a:solidFill>
                <a:schemeClr val="accent2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en-US" sz="2200">
                <a:solidFill>
                  <a:schemeClr val="accent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-   Ý nghĩa:</a:t>
            </a:r>
            <a:r>
              <a:rPr lang="en-US" sz="2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câu ca dao này là kinh                nghiệm dân gian để nhận biết thật giả,                           tốt xấu về vật chất và con người.</a:t>
            </a:r>
            <a:endParaRPr/>
          </a:p>
          <a:p>
            <a:pPr indent="0" lvl="0" marL="0" marR="0" rtl="0" algn="l">
              <a:spcBef>
                <a:spcPts val="1100"/>
              </a:spcBef>
              <a:spcAft>
                <a:spcPts val="0"/>
              </a:spcAft>
              <a:buNone/>
            </a:pPr>
            <a:r>
              <a:t/>
            </a:r>
            <a:endParaRPr sz="22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48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48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48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48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48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50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50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50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50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50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50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="0">
  <p:cSld>
    <p:spTree>
      <p:nvGrpSpPr>
        <p:cNvPr id="254" name="Shape 2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5" name="Google Shape;255;p16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t/>
            </a:r>
            <a:endParaRPr/>
          </a:p>
        </p:txBody>
      </p:sp>
      <p:sp>
        <p:nvSpPr>
          <p:cNvPr id="256" name="Google Shape;256;p16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1397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t/>
            </a:r>
            <a:endParaRPr/>
          </a:p>
        </p:txBody>
      </p:sp>
      <p:pic>
        <p:nvPicPr>
          <p:cNvPr descr="thu-vien-hinh-nen-dep-cho-slide-powerpoint-2007-anh-6" id="257" name="Google Shape;257;p1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58" name="Google Shape;258;p16"/>
          <p:cNvSpPr txBox="1"/>
          <p:nvPr/>
        </p:nvSpPr>
        <p:spPr>
          <a:xfrm>
            <a:off x="1066800" y="1563688"/>
            <a:ext cx="7239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9" name="Google Shape;259;p16"/>
          <p:cNvSpPr txBox="1"/>
          <p:nvPr/>
        </p:nvSpPr>
        <p:spPr>
          <a:xfrm>
            <a:off x="2895600" y="381001"/>
            <a:ext cx="4953000" cy="150810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en-US" sz="3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       Vận dụng</a:t>
            </a:r>
            <a:endParaRPr b="1" i="1" sz="3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0" name="Google Shape;260;p16"/>
          <p:cNvSpPr txBox="1"/>
          <p:nvPr/>
        </p:nvSpPr>
        <p:spPr>
          <a:xfrm>
            <a:off x="762000" y="1143000"/>
            <a:ext cx="7239000" cy="543533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342900" lvl="0" marL="3429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en-US" sz="2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Câu 1</a:t>
            </a:r>
            <a:r>
              <a:rPr i="1" lang="en-US" sz="2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: </a:t>
            </a:r>
            <a:r>
              <a:rPr b="1" i="1" lang="en-US" sz="2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Nhận xét nào sau đây không đúng với ngôn ngữ sinh hoạt</a:t>
            </a:r>
            <a:endParaRPr b="1" i="1" sz="28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42900" lvl="0" marL="342900" marR="0" rtl="0" algn="l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None/>
            </a:pPr>
            <a:r>
              <a:rPr b="1" lang="en-US" sz="2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	</a:t>
            </a:r>
            <a:r>
              <a:rPr lang="en-US" sz="2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A.  Ngôn ngữ được sử dụng tự do thoải mái</a:t>
            </a:r>
            <a:endParaRPr sz="28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42900" lvl="0" marL="342900" marR="0" rtl="0" algn="l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None/>
            </a:pPr>
            <a:r>
              <a:rPr lang="en-US" sz="2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	B.  Sử dụng từ tiếng lóng, từ địa phương, từ chuyên biệt</a:t>
            </a:r>
            <a:endParaRPr sz="28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42900" lvl="0" marL="342900" marR="0" rtl="0" algn="l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None/>
            </a:pPr>
            <a:r>
              <a:rPr lang="en-US" sz="2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	C.  Ngôn ngữ được lựa chọn gọt giũa, không dùng từ địa phương, từ tiếng lóng</a:t>
            </a:r>
            <a:endParaRPr sz="28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42900" lvl="0" marL="342900" marR="0" rtl="0" algn="l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None/>
            </a:pPr>
            <a:r>
              <a:rPr lang="en-US" sz="2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	D.  Câu được sử dụng tự do thoải mái , đôi khi không cần tuân thủ theo quy tắc ngữ pháp</a:t>
            </a:r>
            <a:endParaRPr sz="2800">
              <a:solidFill>
                <a:srgbClr val="0000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42900" lvl="0" marL="342900" marR="0" rtl="0" algn="l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None/>
            </a:pPr>
            <a:r>
              <a:t/>
            </a:r>
            <a:endParaRPr sz="2800">
              <a:solidFill>
                <a:srgbClr val="0000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61" name="Google Shape;261;p16"/>
          <p:cNvSpPr/>
          <p:nvPr/>
        </p:nvSpPr>
        <p:spPr>
          <a:xfrm>
            <a:off x="1524000" y="4038600"/>
            <a:ext cx="685800" cy="609600"/>
          </a:xfrm>
          <a:custGeom>
            <a:rect b="b" l="l" r="r" t="t"/>
            <a:pathLst>
              <a:path extrusionOk="0" h="21600" w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5400" y="10800"/>
                </a:moveTo>
                <a:cubicBezTo>
                  <a:pt x="5400" y="13782"/>
                  <a:pt x="7818" y="16200"/>
                  <a:pt x="10800" y="16200"/>
                </a:cubicBezTo>
                <a:cubicBezTo>
                  <a:pt x="13782" y="16200"/>
                  <a:pt x="16200" y="13782"/>
                  <a:pt x="16200" y="10800"/>
                </a:cubicBezTo>
                <a:cubicBezTo>
                  <a:pt x="16200" y="7818"/>
                  <a:pt x="13782" y="5400"/>
                  <a:pt x="10800" y="5400"/>
                </a:cubicBezTo>
                <a:cubicBezTo>
                  <a:pt x="7818" y="5400"/>
                  <a:pt x="5400" y="7818"/>
                  <a:pt x="5400" y="10800"/>
                </a:cubicBezTo>
                <a:close/>
              </a:path>
            </a:pathLst>
          </a:custGeom>
          <a:solidFill>
            <a:srgbClr val="FFFF00"/>
          </a:solidFill>
          <a:ln cap="flat" cmpd="sng" w="9525">
            <a:solidFill>
              <a:srgbClr val="FF006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60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60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60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60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60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60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2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="0">
  <p:cSld>
    <p:spTree>
      <p:nvGrpSpPr>
        <p:cNvPr id="265" name="Shape 2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" name="Google Shape;266;p17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t/>
            </a:r>
            <a:endParaRPr/>
          </a:p>
        </p:txBody>
      </p:sp>
      <p:sp>
        <p:nvSpPr>
          <p:cNvPr id="267" name="Google Shape;267;p17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1397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t/>
            </a:r>
            <a:endParaRPr/>
          </a:p>
        </p:txBody>
      </p:sp>
      <p:pic>
        <p:nvPicPr>
          <p:cNvPr descr="thu-vien-hinh-nen-dep-cho-slide-powerpoint-2007-anh-6" id="268" name="Google Shape;268;p1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69" name="Google Shape;269;p17"/>
          <p:cNvSpPr txBox="1"/>
          <p:nvPr/>
        </p:nvSpPr>
        <p:spPr>
          <a:xfrm>
            <a:off x="1066800" y="1563688"/>
            <a:ext cx="7239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0" name="Google Shape;270;p17"/>
          <p:cNvSpPr txBox="1"/>
          <p:nvPr/>
        </p:nvSpPr>
        <p:spPr>
          <a:xfrm>
            <a:off x="838200" y="762000"/>
            <a:ext cx="7620000" cy="51641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342900" lvl="0" marL="3429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en-US" sz="4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Câu 2</a:t>
            </a:r>
            <a:r>
              <a:rPr i="1" lang="en-US" sz="4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: </a:t>
            </a:r>
            <a:r>
              <a:rPr b="1" i="1" lang="en-US" sz="4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Ngôn ngữ  sinh hoạt còn được gọi là:</a:t>
            </a:r>
            <a:endParaRPr/>
          </a:p>
          <a:p>
            <a:pPr indent="-342900" lvl="0" marL="342900" marR="0" rtl="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None/>
            </a:pPr>
            <a:r>
              <a:rPr b="1" lang="en-US" sz="4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	</a:t>
            </a:r>
            <a:r>
              <a:rPr lang="en-US" sz="4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A.  Ngôn ngữ nói</a:t>
            </a:r>
            <a:endParaRPr sz="40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42900" lvl="0" marL="342900" marR="0" rtl="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None/>
            </a:pPr>
            <a:r>
              <a:rPr lang="en-US" sz="4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	B.  Ngôn ngữ hội thoại</a:t>
            </a:r>
            <a:endParaRPr sz="40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42900" lvl="0" marL="342900" marR="0" rtl="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None/>
            </a:pPr>
            <a:r>
              <a:rPr lang="en-US" sz="4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	C.  Khẩu ngữ</a:t>
            </a:r>
            <a:endParaRPr sz="40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42900" lvl="0" marL="342900" marR="0" rtl="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None/>
            </a:pPr>
            <a:r>
              <a:rPr lang="en-US" sz="4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	D.  Cả A, B, C đều đúng</a:t>
            </a:r>
            <a:r>
              <a:rPr lang="en-US" sz="4000">
                <a:solidFill>
                  <a:srgbClr val="0000FF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  <a:endParaRPr/>
          </a:p>
          <a:p>
            <a:pPr indent="-342900" lvl="0" marL="342900" marR="0" rtl="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rgbClr val="0000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1" name="Google Shape;271;p17"/>
          <p:cNvSpPr/>
          <p:nvPr/>
        </p:nvSpPr>
        <p:spPr>
          <a:xfrm>
            <a:off x="1676400" y="4724400"/>
            <a:ext cx="685800" cy="609600"/>
          </a:xfrm>
          <a:custGeom>
            <a:rect b="b" l="l" r="r" t="t"/>
            <a:pathLst>
              <a:path extrusionOk="0" h="21600" w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5400" y="10800"/>
                </a:moveTo>
                <a:cubicBezTo>
                  <a:pt x="5400" y="13782"/>
                  <a:pt x="7818" y="16200"/>
                  <a:pt x="10800" y="16200"/>
                </a:cubicBezTo>
                <a:cubicBezTo>
                  <a:pt x="13782" y="16200"/>
                  <a:pt x="16200" y="13782"/>
                  <a:pt x="16200" y="10800"/>
                </a:cubicBezTo>
                <a:cubicBezTo>
                  <a:pt x="16200" y="7818"/>
                  <a:pt x="13782" y="5400"/>
                  <a:pt x="10800" y="5400"/>
                </a:cubicBezTo>
                <a:cubicBezTo>
                  <a:pt x="7818" y="5400"/>
                  <a:pt x="5400" y="7818"/>
                  <a:pt x="5400" y="10800"/>
                </a:cubicBezTo>
                <a:close/>
              </a:path>
            </a:pathLst>
          </a:custGeom>
          <a:solidFill>
            <a:srgbClr val="FFFF00"/>
          </a:solidFill>
          <a:ln cap="flat" cmpd="sng" w="9525">
            <a:solidFill>
              <a:srgbClr val="FF006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70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70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70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70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70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70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2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="0">
  <p:cSld>
    <p:spTree>
      <p:nvGrpSpPr>
        <p:cNvPr id="275" name="Shape 2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" name="Google Shape;276;p18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t/>
            </a:r>
            <a:endParaRPr/>
          </a:p>
        </p:txBody>
      </p:sp>
      <p:sp>
        <p:nvSpPr>
          <p:cNvPr id="277" name="Google Shape;277;p18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1397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t/>
            </a:r>
            <a:endParaRPr/>
          </a:p>
        </p:txBody>
      </p:sp>
      <p:pic>
        <p:nvPicPr>
          <p:cNvPr descr="thu-vien-hinh-nen-dep-cho-slide-powerpoint-2007-anh-6" id="278" name="Google Shape;278;p1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79" name="Google Shape;279;p18"/>
          <p:cNvSpPr txBox="1"/>
          <p:nvPr/>
        </p:nvSpPr>
        <p:spPr>
          <a:xfrm>
            <a:off x="1066800" y="1563688"/>
            <a:ext cx="7239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0" name="Google Shape;280;p18"/>
          <p:cNvSpPr txBox="1"/>
          <p:nvPr/>
        </p:nvSpPr>
        <p:spPr>
          <a:xfrm>
            <a:off x="533400" y="838200"/>
            <a:ext cx="8001000" cy="3908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en-US" sz="3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Câu 3:  Dấu hiệu của phong cách ngôn ngữ sinh hoạt trong những câu ca dao sau: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i="1" sz="32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i="1" lang="en-US" sz="3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“ Mình về có nhớ ta chăng,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i="1" lang="en-US" sz="3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Ta về ta nhớ hàm răng mình cười.”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i="1" sz="32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i="1" sz="32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81" name="Google Shape;281;p18"/>
          <p:cNvSpPr txBox="1"/>
          <p:nvPr/>
        </p:nvSpPr>
        <p:spPr>
          <a:xfrm>
            <a:off x="838200" y="3886200"/>
            <a:ext cx="7391400" cy="247760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3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=&gt;  Dấu hiệu của phong cách ngôn ngữ sinh hoạt trong câu ca dao trên là các từ mình, ta (cách xưng hô thân mật, thường dùng trong khẩu ngữ).</a:t>
            </a:r>
            <a:endParaRPr/>
          </a:p>
          <a:p>
            <a:pPr indent="0" lvl="0" marL="0" marR="0" rtl="0" algn="l">
              <a:spcBef>
                <a:spcPts val="90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="0">
  <p:cSld>
    <p:spTree>
      <p:nvGrpSpPr>
        <p:cNvPr id="285" name="Shape 2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" name="Google Shape;286;p19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t/>
            </a:r>
            <a:endParaRPr/>
          </a:p>
        </p:txBody>
      </p:sp>
      <p:sp>
        <p:nvSpPr>
          <p:cNvPr id="287" name="Google Shape;287;p19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1397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t/>
            </a:r>
            <a:endParaRPr/>
          </a:p>
        </p:txBody>
      </p:sp>
      <p:pic>
        <p:nvPicPr>
          <p:cNvPr descr="thu-vien-hinh-nen-dep-cho-slide-powerpoint-2007-anh-6" id="288" name="Google Shape;288;p1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89" name="Google Shape;289;p19"/>
          <p:cNvSpPr txBox="1"/>
          <p:nvPr/>
        </p:nvSpPr>
        <p:spPr>
          <a:xfrm>
            <a:off x="1066800" y="1563688"/>
            <a:ext cx="7239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90" name="Google Shape;290;p19"/>
          <p:cNvSpPr txBox="1"/>
          <p:nvPr/>
        </p:nvSpPr>
        <p:spPr>
          <a:xfrm>
            <a:off x="533400" y="533400"/>
            <a:ext cx="8001000" cy="15525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91" name="Google Shape;291;p19"/>
          <p:cNvSpPr txBox="1"/>
          <p:nvPr/>
        </p:nvSpPr>
        <p:spPr>
          <a:xfrm>
            <a:off x="990600" y="1371600"/>
            <a:ext cx="6705600" cy="29241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en-US" sz="3600" u="sng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Mở rộng :</a:t>
            </a:r>
            <a:endParaRPr/>
          </a:p>
          <a:p>
            <a:pPr indent="0" lvl="0" marL="0" marR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spcBef>
                <a:spcPts val="1600"/>
              </a:spcBef>
              <a:spcAft>
                <a:spcPts val="0"/>
              </a:spcAft>
              <a:buNone/>
            </a:pPr>
            <a:r>
              <a:rPr i="1" lang="en-US" sz="3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GV cho HS đóng lại hoạt cảnh về cuộc đối thoại giữa Hương, Lan, Hùng, mẹ Hương và người đàn ông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1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91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1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91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1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91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="0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2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t/>
            </a:r>
            <a:endParaRPr/>
          </a:p>
        </p:txBody>
      </p:sp>
      <p:sp>
        <p:nvSpPr>
          <p:cNvPr id="104" name="Google Shape;104;p2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1397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t/>
            </a:r>
            <a:endParaRPr/>
          </a:p>
        </p:txBody>
      </p:sp>
      <p:pic>
        <p:nvPicPr>
          <p:cNvPr descr="thu-vien-hinh-nen-dep-cho-slide-powerpoint-2007-anh-6" id="105" name="Google Shape;105;p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06" name="Google Shape;106;p2"/>
          <p:cNvSpPr txBox="1"/>
          <p:nvPr/>
        </p:nvSpPr>
        <p:spPr>
          <a:xfrm>
            <a:off x="381000" y="457200"/>
            <a:ext cx="8305800" cy="4270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457200" lvl="0" marL="45720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2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07" name="Google Shape;107;p2"/>
          <p:cNvSpPr txBox="1"/>
          <p:nvPr/>
        </p:nvSpPr>
        <p:spPr>
          <a:xfrm>
            <a:off x="1981200" y="304800"/>
            <a:ext cx="4572000" cy="1477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en-US" sz="3600" u="sng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Phần khởi động :</a:t>
            </a:r>
            <a:endParaRPr/>
          </a:p>
          <a:p>
            <a:pPr indent="0" lvl="0" marL="0" marR="0" rtl="0" algn="l">
              <a:spcBef>
                <a:spcPts val="1800"/>
              </a:spcBef>
              <a:spcAft>
                <a:spcPts val="0"/>
              </a:spcAft>
              <a:buNone/>
            </a:pPr>
            <a:r>
              <a:t/>
            </a:r>
            <a:endParaRPr b="0" i="0" sz="3600" u="sng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08" name="Google Shape;108;p2"/>
          <p:cNvSpPr txBox="1"/>
          <p:nvPr/>
        </p:nvSpPr>
        <p:spPr>
          <a:xfrm>
            <a:off x="228600" y="762000"/>
            <a:ext cx="8610600" cy="48323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800" u="sng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Ví dụ:</a:t>
            </a:r>
            <a:r>
              <a:rPr b="0" i="1" lang="en-US" sz="2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 </a:t>
            </a:r>
            <a:endParaRPr/>
          </a:p>
          <a:p>
            <a:pPr indent="0" lvl="0" marL="0" marR="0" rtl="0" algn="l">
              <a:spcBef>
                <a:spcPts val="1400"/>
              </a:spcBef>
              <a:spcAft>
                <a:spcPts val="0"/>
              </a:spcAft>
              <a:buNone/>
            </a:pPr>
            <a:r>
              <a:rPr b="0" i="1" lang="en-US" sz="2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   A : Con cá này bao nhiêu tiền?</a:t>
            </a:r>
            <a:endParaRPr/>
          </a:p>
          <a:p>
            <a:pPr indent="0" lvl="0" marL="0" marR="0" rtl="0" algn="l">
              <a:spcBef>
                <a:spcPts val="1400"/>
              </a:spcBef>
              <a:spcAft>
                <a:spcPts val="0"/>
              </a:spcAft>
              <a:buNone/>
            </a:pPr>
            <a:r>
              <a:rPr b="0" i="1" lang="en-US" sz="2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  B : Mười nghìn chị.</a:t>
            </a:r>
            <a:endParaRPr/>
          </a:p>
          <a:p>
            <a:pPr indent="0" lvl="0" marL="0" marR="0" rtl="0" algn="l">
              <a:spcBef>
                <a:spcPts val="1400"/>
              </a:spcBef>
              <a:spcAft>
                <a:spcPts val="0"/>
              </a:spcAft>
              <a:buNone/>
            </a:pPr>
            <a:r>
              <a:rPr b="0" i="1" lang="en-US" sz="2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  A : Đắt thế. Tám nghìn thôi. Bán không?</a:t>
            </a:r>
            <a:endParaRPr b="0" i="1" sz="28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l">
              <a:spcBef>
                <a:spcPts val="1400"/>
              </a:spcBef>
              <a:spcAft>
                <a:spcPts val="0"/>
              </a:spcAft>
              <a:buNone/>
            </a:pPr>
            <a:r>
              <a:rPr b="0" i="1" lang="en-US" sz="2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 B : Cá hơn một ký, lại tươi thế này mà chị trả có tám nghìn. Chị trả thêm đi.</a:t>
            </a:r>
            <a:endParaRPr/>
          </a:p>
          <a:p>
            <a:pPr indent="0" lvl="0" marL="0" marR="0" rtl="0" algn="l">
              <a:spcBef>
                <a:spcPts val="1400"/>
              </a:spcBef>
              <a:spcAft>
                <a:spcPts val="0"/>
              </a:spcAft>
              <a:buNone/>
            </a:pPr>
            <a:r>
              <a:rPr b="0" i="1" lang="en-US" sz="2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 A : Thôi, chín nghìn.</a:t>
            </a:r>
            <a:endParaRPr/>
          </a:p>
          <a:p>
            <a:pPr indent="0" lvl="0" marL="0" marR="0" rtl="0" algn="l">
              <a:spcBef>
                <a:spcPts val="1400"/>
              </a:spcBef>
              <a:spcAft>
                <a:spcPts val="0"/>
              </a:spcAft>
              <a:buNone/>
            </a:pPr>
            <a:r>
              <a:rPr b="0" i="1" lang="en-US" sz="2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B :Vâng, thôi em bán cho chị.</a:t>
            </a:r>
            <a:endParaRPr/>
          </a:p>
        </p:txBody>
      </p:sp>
      <p:sp>
        <p:nvSpPr>
          <p:cNvPr id="109" name="Google Shape;109;p2"/>
          <p:cNvSpPr txBox="1"/>
          <p:nvPr/>
        </p:nvSpPr>
        <p:spPr>
          <a:xfrm>
            <a:off x="838200" y="5486400"/>
            <a:ext cx="7315200" cy="9540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en-US" sz="2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=&gt;Sử dụng ngôn ngữ đơn giản, vô cùng quen thuộc trong đời sống hàng ngày</a:t>
            </a:r>
            <a:endParaRPr b="0" i="0" sz="28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10" name="Google Shape;110;p2"/>
          <p:cNvSpPr/>
          <p:nvPr/>
        </p:nvSpPr>
        <p:spPr>
          <a:xfrm rot="-9389669">
            <a:off x="5732463" y="692150"/>
            <a:ext cx="3616325" cy="2547938"/>
          </a:xfrm>
          <a:prstGeom prst="cloudCallout">
            <a:avLst>
              <a:gd fmla="val 23898" name="adj1"/>
              <a:gd fmla="val -87236" name="adj2"/>
            </a:avLst>
          </a:prstGeom>
          <a:solidFill>
            <a:schemeClr val="accent1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1" name="Google Shape;111;p2"/>
          <p:cNvSpPr txBox="1"/>
          <p:nvPr/>
        </p:nvSpPr>
        <p:spPr>
          <a:xfrm rot="1410331">
            <a:off x="6453811" y="1241398"/>
            <a:ext cx="2362331" cy="1660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Em có nhận xét gì về cách sử dụng ngôn ngữ trong ví dụ trên? </a:t>
            </a:r>
            <a:endParaRPr b="0" i="0" sz="2400" u="none" cap="none" strike="noStrike">
              <a:solidFill>
                <a:srgbClr val="FF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07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07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08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08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08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08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08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08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08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xit" presetID="10" presetSubtype="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="0">
  <p:cSld>
    <p:spTree>
      <p:nvGrpSpPr>
        <p:cNvPr id="295" name="Shape 2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" name="Google Shape;296;p20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t/>
            </a:r>
            <a:endParaRPr/>
          </a:p>
        </p:txBody>
      </p:sp>
      <p:sp>
        <p:nvSpPr>
          <p:cNvPr id="297" name="Google Shape;297;p20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1397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t/>
            </a:r>
            <a:endParaRPr/>
          </a:p>
        </p:txBody>
      </p:sp>
      <p:pic>
        <p:nvPicPr>
          <p:cNvPr descr="thu-vien-hinh-nen-dep-cho-slide-powerpoint-2007-anh-6" id="298" name="Google Shape;298;p2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99" name="Google Shape;299;p20"/>
          <p:cNvSpPr txBox="1"/>
          <p:nvPr/>
        </p:nvSpPr>
        <p:spPr>
          <a:xfrm>
            <a:off x="1066800" y="1563688"/>
            <a:ext cx="7239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00" name="Google Shape;300;p20"/>
          <p:cNvSpPr txBox="1"/>
          <p:nvPr/>
        </p:nvSpPr>
        <p:spPr>
          <a:xfrm>
            <a:off x="533400" y="533400"/>
            <a:ext cx="8001000" cy="44942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en-US" sz="3600" u="sng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Hướng dẫn học bài :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36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-US" sz="3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 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-US" sz="3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1.  Học bài cũ 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i="1" sz="14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-US" sz="3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2.  Chuẩn bị bài mới : 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i="1" sz="16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-US" sz="3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             “ Tỏ lòng” – Phạm Ngũ Lão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i="1" sz="32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="0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3"/>
          <p:cNvSpPr txBox="1"/>
          <p:nvPr>
            <p:ph idx="4294967295"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t/>
            </a:r>
            <a:endParaRPr/>
          </a:p>
        </p:txBody>
      </p:sp>
      <p:sp>
        <p:nvSpPr>
          <p:cNvPr id="117" name="Google Shape;117;p3"/>
          <p:cNvSpPr txBox="1"/>
          <p:nvPr>
            <p:ph idx="4294967295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1397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t/>
            </a:r>
            <a:endParaRPr/>
          </a:p>
        </p:txBody>
      </p:sp>
      <p:pic>
        <p:nvPicPr>
          <p:cNvPr descr="thu-vien-hinh-nen-dep-cho-slide-powerpoint-2007-anh-6" id="118" name="Google Shape;118;p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19" name="Google Shape;119;p3"/>
          <p:cNvSpPr txBox="1"/>
          <p:nvPr/>
        </p:nvSpPr>
        <p:spPr>
          <a:xfrm>
            <a:off x="457200" y="685800"/>
            <a:ext cx="8305800" cy="4270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457200" lvl="0" marL="45720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2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descr="Entertainment-02-june[1]" id="120" name="Google Shape;120;p3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5486400" y="4648200"/>
            <a:ext cx="2057400" cy="144780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th_1_070216wd103_m[1]" id="121" name="Google Shape;121;p3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304800" y="4876800"/>
            <a:ext cx="5791200" cy="137160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EJ023" id="122" name="Google Shape;122;p3"/>
          <p:cNvPicPr preferRelativeResize="0"/>
          <p:nvPr/>
        </p:nvPicPr>
        <p:blipFill rotWithShape="1">
          <a:blip r:embed="rId6">
            <a:alphaModFix/>
          </a:blip>
          <a:srcRect b="3333" l="10834" r="5832" t="5556"/>
          <a:stretch/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Entertainment-02-june[1]" id="123" name="Google Shape;123;p3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6324600" y="4648200"/>
            <a:ext cx="2057400" cy="144780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th_1_070216wd103_m[1]" id="124" name="Google Shape;124;p3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228600" y="4694238"/>
            <a:ext cx="5791200" cy="1371600"/>
          </a:xfrm>
          <a:prstGeom prst="rect">
            <a:avLst/>
          </a:prstGeom>
          <a:noFill/>
          <a:ln>
            <a:noFill/>
          </a:ln>
        </p:spPr>
      </p:pic>
      <p:sp>
        <p:nvSpPr>
          <p:cNvPr id="125" name="Google Shape;125;p3"/>
          <p:cNvSpPr txBox="1"/>
          <p:nvPr/>
        </p:nvSpPr>
        <p:spPr>
          <a:xfrm>
            <a:off x="879475" y="2166938"/>
            <a:ext cx="7543800" cy="2124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6600" u="none" cap="none" strike="noStrike">
                <a:solidFill>
                  <a:srgbClr val="FF33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Chào mừng                       thầy cô và các bạn !</a:t>
            </a:r>
            <a:endParaRPr/>
          </a:p>
        </p:txBody>
      </p:sp>
      <p:pic>
        <p:nvPicPr>
          <p:cNvPr id="126" name="Google Shape;126;p3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-4763" y="0"/>
            <a:ext cx="9153526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27" name="Google Shape;127;p3"/>
          <p:cNvSpPr txBox="1"/>
          <p:nvPr/>
        </p:nvSpPr>
        <p:spPr>
          <a:xfrm>
            <a:off x="1219200" y="1295400"/>
            <a:ext cx="7661275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1" lang="en-US" sz="4400" u="none" cap="none" strike="noStrike">
                <a:solidFill>
                  <a:srgbClr val="222268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Tiết 35 : Tiếng Việt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rgbClr val="222268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4000">
                <a:solidFill>
                  <a:srgbClr val="222268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Phong cách                                                 ngôn ngữ sinh hoạt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4000">
              <a:solidFill>
                <a:srgbClr val="222268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i="1" lang="en-US" sz="4000">
                <a:solidFill>
                  <a:srgbClr val="222268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( Tiết 1 )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="0">
  <p:cSld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4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t/>
            </a:r>
            <a:endParaRPr/>
          </a:p>
        </p:txBody>
      </p:sp>
      <p:sp>
        <p:nvSpPr>
          <p:cNvPr id="133" name="Google Shape;133;p4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1397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t/>
            </a:r>
            <a:endParaRPr/>
          </a:p>
        </p:txBody>
      </p:sp>
      <p:pic>
        <p:nvPicPr>
          <p:cNvPr descr="thu-vien-hinh-nen-dep-cho-slide-powerpoint-2007-anh-6" id="134" name="Google Shape;134;p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35" name="Google Shape;135;p4"/>
          <p:cNvSpPr txBox="1"/>
          <p:nvPr/>
        </p:nvSpPr>
        <p:spPr>
          <a:xfrm>
            <a:off x="381000" y="304800"/>
            <a:ext cx="8305800" cy="61864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457200" lvl="0" marL="45720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I. Ngôn ngữ sinh hoạt</a:t>
            </a:r>
            <a:endParaRPr/>
          </a:p>
          <a:p>
            <a:pPr indent="-457200" lvl="0" marL="457200" marR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</a:t>
            </a:r>
            <a:r>
              <a:rPr b="1" i="1" lang="en-US" sz="2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1. Khái niệm ngôn ngữ sinh hoạt</a:t>
            </a:r>
            <a:endParaRPr/>
          </a:p>
          <a:p>
            <a:pPr indent="-457200" lvl="0" marL="457200" marR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(Buổi trưa, tại khu tập thể X, hai bạn Lan và Hùng gọi bạn Hương đi học)</a:t>
            </a:r>
            <a:endParaRPr/>
          </a:p>
          <a:p>
            <a:pPr indent="-457200" lvl="0" marL="457200" marR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b="1" i="1" lang="en-US" sz="2400">
                <a:solidFill>
                  <a:schemeClr val="accent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-  </a:t>
            </a:r>
            <a:r>
              <a:rPr b="1" i="1" lang="en-US" sz="2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Hương ơi ! Đi học đi !</a:t>
            </a:r>
            <a:r>
              <a:rPr lang="en-US" sz="2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(im lặng)</a:t>
            </a:r>
            <a:endParaRPr/>
          </a:p>
          <a:p>
            <a:pPr indent="-457200" lvl="0" marL="45720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en-US" sz="2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-  Hương ơi ! Đi học  đi !</a:t>
            </a:r>
            <a:r>
              <a:rPr lang="en-US" sz="2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(Lan và Hùng gào lên)</a:t>
            </a:r>
            <a:endParaRPr/>
          </a:p>
          <a:p>
            <a:pPr indent="-457200" lvl="0" marL="45720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-  </a:t>
            </a:r>
            <a:r>
              <a:rPr b="1" i="1" lang="en-US" sz="2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Gì mà ầm ầm lên thế chúng mày ! Không cho ai ngủ ngáy nữa à !</a:t>
            </a:r>
            <a:r>
              <a:rPr lang="en-US" sz="2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(tiếng một người đàn ông nói to)</a:t>
            </a:r>
            <a:endParaRPr/>
          </a:p>
          <a:p>
            <a:pPr indent="-457200" lvl="0" marL="45720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-  </a:t>
            </a:r>
            <a:r>
              <a:rPr b="1" i="1" lang="en-US" sz="2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Các cháu  ơi, khẽ chứ ! Để cho các bác ngủ trưa với !... Nhanh lên con, Hương !</a:t>
            </a:r>
            <a:r>
              <a:rPr lang="en-US" sz="2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(tiếng mẹ hương nhẹ nhàng ôn tồn)</a:t>
            </a:r>
            <a:endParaRPr/>
          </a:p>
          <a:p>
            <a:pPr indent="-457200" lvl="0" marL="45720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-  </a:t>
            </a:r>
            <a:r>
              <a:rPr b="1" i="1" lang="en-US" sz="2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Đây rồi, ra đây rồi !</a:t>
            </a:r>
            <a:r>
              <a:rPr lang="en-US" sz="2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(tiếng Hương nhỏ nhẹ)</a:t>
            </a:r>
            <a:endParaRPr/>
          </a:p>
          <a:p>
            <a:pPr indent="-457200" lvl="0" marL="45720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-  </a:t>
            </a:r>
            <a:r>
              <a:rPr b="1" i="1" lang="en-US" sz="2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Gớm, chậm như rùa ấy ! Cô phê bình chết thôi !</a:t>
            </a:r>
            <a:r>
              <a:rPr lang="en-US" sz="2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(tiếng Lan càu nhàu)</a:t>
            </a:r>
            <a:endParaRPr/>
          </a:p>
          <a:p>
            <a:pPr indent="-457200" lvl="0" marL="45720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-  </a:t>
            </a:r>
            <a:r>
              <a:rPr b="1" i="1" lang="en-US" sz="2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Hôm nào cũng chậm.Lạch bà lạch bạch như vịt bầu !...</a:t>
            </a:r>
            <a:r>
              <a:rPr lang="en-US" sz="2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                 (tiếng Hùng tiếp lời)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35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35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35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35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35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35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35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>
                                            <p:txEl>
                                              <p:pRg end="7" st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35">
                                            <p:txEl>
                                              <p:pRg end="7" st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>
                                            <p:txEl>
                                              <p:pRg end="8" st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35">
                                            <p:txEl>
                                              <p:pRg end="8" st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>
                                            <p:txEl>
                                              <p:pRg end="9" st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35">
                                            <p:txEl>
                                              <p:pRg end="9" st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="0">
  <p:cSld>
    <p:spTree>
      <p:nvGrpSpPr>
        <p:cNvPr id="139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5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t/>
            </a:r>
            <a:endParaRPr/>
          </a:p>
        </p:txBody>
      </p:sp>
      <p:sp>
        <p:nvSpPr>
          <p:cNvPr id="141" name="Google Shape;141;p5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1397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t/>
            </a:r>
            <a:endParaRPr/>
          </a:p>
        </p:txBody>
      </p:sp>
      <p:pic>
        <p:nvPicPr>
          <p:cNvPr descr="thu-vien-hinh-nen-dep-cho-slide-powerpoint-2007-anh-6" id="142" name="Google Shape;142;p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43" name="Google Shape;143;p5"/>
          <p:cNvSpPr txBox="1"/>
          <p:nvPr/>
        </p:nvSpPr>
        <p:spPr>
          <a:xfrm>
            <a:off x="2065338" y="585788"/>
            <a:ext cx="4752975" cy="4616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400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</a:rPr>
              <a:t>CÂU HỎI THẢO LUẬN</a:t>
            </a: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4" name="Google Shape;144;p5"/>
          <p:cNvSpPr txBox="1"/>
          <p:nvPr/>
        </p:nvSpPr>
        <p:spPr>
          <a:xfrm>
            <a:off x="609600" y="1066800"/>
            <a:ext cx="3505200" cy="255454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1" marL="45720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b="1" i="0" lang="en-US" sz="3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Cuộc hội thoại diễn ra trong không gian, thời gian nào? </a:t>
            </a:r>
            <a:endParaRPr b="1" i="0" sz="32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1" marL="45720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i="0" sz="32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45" name="Google Shape;145;p5"/>
          <p:cNvSpPr txBox="1"/>
          <p:nvPr/>
        </p:nvSpPr>
        <p:spPr>
          <a:xfrm>
            <a:off x="4648200" y="1143000"/>
            <a:ext cx="3733800" cy="2554545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1" marL="45720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3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Các nhân vật giao tiếp là những ai </a:t>
            </a:r>
            <a:endParaRPr/>
          </a:p>
          <a:p>
            <a:pPr indent="0" lvl="1" marL="45720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3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và quan hệ giữa họ như thế nào?</a:t>
            </a:r>
            <a:r>
              <a:rPr b="0" i="0" lang="en-US" sz="3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endParaRPr b="0" i="0" sz="3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6" name="Google Shape;146;p5"/>
          <p:cNvSpPr txBox="1"/>
          <p:nvPr/>
        </p:nvSpPr>
        <p:spPr>
          <a:xfrm>
            <a:off x="685800" y="3810001"/>
            <a:ext cx="3519488" cy="2616101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3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Nội dung, hình thức và mục đích 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3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của cuộc thoại là gì?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32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8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7" name="Google Shape;147;p5"/>
          <p:cNvSpPr txBox="1"/>
          <p:nvPr/>
        </p:nvSpPr>
        <p:spPr>
          <a:xfrm>
            <a:off x="4648200" y="3886200"/>
            <a:ext cx="3657600" cy="2246769"/>
          </a:xfrm>
          <a:prstGeom prst="rect">
            <a:avLst/>
          </a:prstGeom>
          <a:solidFill>
            <a:srgbClr val="FF3399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Cách dùng từ ngữ, câu văn và cách nói của các nhân vật trong đoạn hội thoại như thế nào?</a:t>
            </a:r>
            <a:endParaRPr b="1" sz="28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43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="0">
  <p:cSld>
    <p:spTree>
      <p:nvGrpSpPr>
        <p:cNvPr id="15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p6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t/>
            </a:r>
            <a:endParaRPr/>
          </a:p>
        </p:txBody>
      </p:sp>
      <p:sp>
        <p:nvSpPr>
          <p:cNvPr id="153" name="Google Shape;153;p6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1397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t/>
            </a:r>
            <a:endParaRPr/>
          </a:p>
        </p:txBody>
      </p:sp>
      <p:pic>
        <p:nvPicPr>
          <p:cNvPr descr="thu-vien-hinh-nen-dep-cho-slide-powerpoint-2007-anh-6" id="154" name="Google Shape;154;p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55" name="Google Shape;155;p6"/>
          <p:cNvSpPr txBox="1"/>
          <p:nvPr/>
        </p:nvSpPr>
        <p:spPr>
          <a:xfrm>
            <a:off x="838200" y="1447800"/>
            <a:ext cx="7924800" cy="12001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3600" u="sng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NHÓM 1 :</a:t>
            </a:r>
            <a:r>
              <a:rPr lang="en-US" sz="3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b="1" lang="en-US" sz="3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Cuộc hội thoại diễn ra trong không gian, thời gian nào? </a:t>
            </a:r>
            <a:endParaRPr b="1" sz="36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56" name="Google Shape;156;p6"/>
          <p:cNvSpPr txBox="1"/>
          <p:nvPr/>
        </p:nvSpPr>
        <p:spPr>
          <a:xfrm>
            <a:off x="381000" y="2743200"/>
            <a:ext cx="7772400" cy="23082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</a:t>
            </a:r>
            <a:r>
              <a:rPr lang="en-US" sz="3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TRẢ LỜI:</a:t>
            </a:r>
            <a:endParaRPr b="1" i="1" sz="36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l">
              <a:spcBef>
                <a:spcPts val="1800"/>
              </a:spcBef>
              <a:spcAft>
                <a:spcPts val="0"/>
              </a:spcAft>
              <a:buNone/>
            </a:pPr>
            <a:r>
              <a:rPr lang="en-US" sz="3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             Không gian: Khu tập thể X</a:t>
            </a:r>
            <a:endParaRPr sz="36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l">
              <a:spcBef>
                <a:spcPts val="1800"/>
              </a:spcBef>
              <a:spcAft>
                <a:spcPts val="0"/>
              </a:spcAft>
              <a:buNone/>
            </a:pPr>
            <a:r>
              <a:rPr lang="en-US" sz="3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             Thời gian: Buổi trưa</a:t>
            </a:r>
            <a:endParaRPr/>
          </a:p>
        </p:txBody>
      </p:sp>
      <p:sp>
        <p:nvSpPr>
          <p:cNvPr id="157" name="Google Shape;157;p6"/>
          <p:cNvSpPr txBox="1"/>
          <p:nvPr/>
        </p:nvSpPr>
        <p:spPr>
          <a:xfrm>
            <a:off x="1600200" y="609600"/>
            <a:ext cx="5602288" cy="584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3200">
                <a:solidFill>
                  <a:schemeClr val="hlink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CÂU HỎI THẢO LUẬN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56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56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56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="0">
  <p:cSld>
    <p:spTree>
      <p:nvGrpSpPr>
        <p:cNvPr id="16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p7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t/>
            </a:r>
            <a:endParaRPr/>
          </a:p>
        </p:txBody>
      </p:sp>
      <p:sp>
        <p:nvSpPr>
          <p:cNvPr id="163" name="Google Shape;163;p7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1397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t/>
            </a:r>
            <a:endParaRPr/>
          </a:p>
        </p:txBody>
      </p:sp>
      <p:pic>
        <p:nvPicPr>
          <p:cNvPr descr="thu-vien-hinh-nen-dep-cho-slide-powerpoint-2007-anh-6" id="164" name="Google Shape;164;p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65" name="Google Shape;165;p7"/>
          <p:cNvSpPr txBox="1"/>
          <p:nvPr/>
        </p:nvSpPr>
        <p:spPr>
          <a:xfrm>
            <a:off x="1066800" y="1563688"/>
            <a:ext cx="7239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6" name="Google Shape;166;p7"/>
          <p:cNvSpPr txBox="1"/>
          <p:nvPr/>
        </p:nvSpPr>
        <p:spPr>
          <a:xfrm>
            <a:off x="533400" y="381000"/>
            <a:ext cx="8001000" cy="3292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1" marL="45720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400" u="none" cap="none" strike="noStrike">
                <a:solidFill>
                  <a:srgbClr val="FF00FF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/>
          </a:p>
          <a:p>
            <a:pPr indent="0" lvl="1" marL="45720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3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NHÓM 2 :  Các nhân vật giao tiếp là những ai và quan hệ giữa họ như thế nào?</a:t>
            </a:r>
            <a:r>
              <a:rPr b="0" i="0" lang="en-US" sz="3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7" name="Google Shape;167;p7"/>
          <p:cNvSpPr txBox="1"/>
          <p:nvPr/>
        </p:nvSpPr>
        <p:spPr>
          <a:xfrm>
            <a:off x="1143000" y="2819400"/>
            <a:ext cx="7086600" cy="4616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b="1" i="1" lang="en-US" sz="3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Trả lời:</a:t>
            </a:r>
            <a:endParaRPr sz="3200">
              <a:solidFill>
                <a:srgbClr val="0000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- Các nhân vật chính, có quan hệ bạn bè: Lan, Hùng, Hương.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- Các nhân vật phụ, có quan hệ ruột thịt hoặc 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quan hệ xã hội: (vai bề trên) một người đàn ông, mẹ Hương.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rgbClr val="0000FF"/>
                </a:solidFill>
                <a:latin typeface="Calibri"/>
                <a:ea typeface="Calibri"/>
                <a:cs typeface="Calibri"/>
                <a:sym typeface="Calibri"/>
              </a:rPr>
              <a:t>  </a:t>
            </a:r>
            <a:endParaRPr/>
          </a:p>
          <a:p>
            <a:pPr indent="0" lvl="0" marL="0" marR="0" rtl="0" algn="l">
              <a:spcBef>
                <a:spcPts val="90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67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67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67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67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67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67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="0">
  <p:cSld>
    <p:spTree>
      <p:nvGrpSpPr>
        <p:cNvPr id="17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Google Shape;172;p8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t/>
            </a:r>
            <a:endParaRPr/>
          </a:p>
        </p:txBody>
      </p:sp>
      <p:sp>
        <p:nvSpPr>
          <p:cNvPr id="173" name="Google Shape;173;p8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1397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t/>
            </a:r>
            <a:endParaRPr/>
          </a:p>
        </p:txBody>
      </p:sp>
      <p:pic>
        <p:nvPicPr>
          <p:cNvPr descr="thu-vien-hinh-nen-dep-cho-slide-powerpoint-2007-anh-6" id="174" name="Google Shape;174;p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75" name="Google Shape;175;p8"/>
          <p:cNvSpPr txBox="1"/>
          <p:nvPr/>
        </p:nvSpPr>
        <p:spPr>
          <a:xfrm>
            <a:off x="1066800" y="1563688"/>
            <a:ext cx="7239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6" name="Google Shape;176;p8"/>
          <p:cNvSpPr txBox="1"/>
          <p:nvPr/>
        </p:nvSpPr>
        <p:spPr>
          <a:xfrm>
            <a:off x="533400" y="533400"/>
            <a:ext cx="8001000" cy="38465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8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3600" u="sng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NHÓM 3: </a:t>
            </a:r>
            <a:r>
              <a:rPr b="1" lang="en-US" sz="3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Nội dung, hình thức và mục đích 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3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của cuộc thoại là gì?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6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6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6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77" name="Google Shape;177;p8"/>
          <p:cNvSpPr txBox="1"/>
          <p:nvPr/>
        </p:nvSpPr>
        <p:spPr>
          <a:xfrm>
            <a:off x="762000" y="2743200"/>
            <a:ext cx="7239000" cy="37861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en-US" sz="3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Trả lời: </a:t>
            </a:r>
            <a:r>
              <a:rPr lang="en-US" sz="3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</a:t>
            </a:r>
            <a:endParaRPr/>
          </a:p>
          <a:p>
            <a:pPr indent="0" lvl="0" marL="0" marR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-US" sz="3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  Nội dung: Lan và Hùng gọi Hương đi học</a:t>
            </a:r>
            <a:endParaRPr sz="32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-US" sz="3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  Hình thức: Gọi - đáp</a:t>
            </a:r>
            <a:endParaRPr/>
          </a:p>
          <a:p>
            <a:pPr indent="0" lvl="0" marL="0" marR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-US" sz="3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  Mục đích: Gọi bạn đến lớp đúng giờ quy định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77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77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77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77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="0">
  <p:cSld>
    <p:spTree>
      <p:nvGrpSpPr>
        <p:cNvPr id="18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Google Shape;182;p9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t/>
            </a:r>
            <a:endParaRPr/>
          </a:p>
        </p:txBody>
      </p:sp>
      <p:sp>
        <p:nvSpPr>
          <p:cNvPr id="183" name="Google Shape;183;p9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1397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t/>
            </a:r>
            <a:endParaRPr/>
          </a:p>
        </p:txBody>
      </p:sp>
      <p:pic>
        <p:nvPicPr>
          <p:cNvPr descr="thu-vien-hinh-nen-dep-cho-slide-powerpoint-2007-anh-6" id="184" name="Google Shape;184;p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85" name="Google Shape;185;p9"/>
          <p:cNvSpPr txBox="1"/>
          <p:nvPr/>
        </p:nvSpPr>
        <p:spPr>
          <a:xfrm>
            <a:off x="1066800" y="1563688"/>
            <a:ext cx="7239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6" name="Google Shape;186;p9"/>
          <p:cNvSpPr txBox="1"/>
          <p:nvPr/>
        </p:nvSpPr>
        <p:spPr>
          <a:xfrm>
            <a:off x="533400" y="1143000"/>
            <a:ext cx="8001000" cy="158812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3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Nhóm 4: Cách dùng từ, câu văn và cách nói của các nhân vật trong đoạn thoại như thế nào?</a:t>
            </a:r>
            <a:endParaRPr b="1" sz="36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87" name="Google Shape;187;p9"/>
          <p:cNvSpPr txBox="1"/>
          <p:nvPr/>
        </p:nvSpPr>
        <p:spPr>
          <a:xfrm>
            <a:off x="457200" y="2656850"/>
            <a:ext cx="8229600" cy="42011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15240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-"/>
            </a:pPr>
            <a:r>
              <a:rPr i="1" lang="en-US" sz="2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Sử dụng các từ ngữ: quen thuộc, gần gũi trong sinh hoạt hàng ngày, nhiều từ  hô gọi, tình thái: ơi, đi, à, chết thôi, với, ấy</a:t>
            </a:r>
            <a:endParaRPr i="1" sz="24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152400" lvl="0" marL="0" marR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-"/>
            </a:pPr>
            <a:r>
              <a:rPr i="1" lang="en-US" sz="2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Câu văn: Câu tỉnh lược ( Đây rồi, ra đây rồi! )</a:t>
            </a:r>
            <a:endParaRPr/>
          </a:p>
          <a:p>
            <a:pPr indent="0" lvl="0" marL="0" marR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i="1" lang="en-US" sz="2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               Câu cảm thán ( - Gớm, chậm như rùa ấy! )</a:t>
            </a:r>
            <a:endParaRPr/>
          </a:p>
          <a:p>
            <a:pPr indent="0" lvl="0" marL="0" marR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i="1" lang="en-US" sz="2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                Câu cầu khiến ( … khẽ chứ! Để cho các bác ngủ trưa với! )…</a:t>
            </a:r>
            <a:endParaRPr/>
          </a:p>
          <a:p>
            <a:pPr indent="0" lvl="0" marL="0" marR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i="1" lang="en-US" sz="2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- Cách nói có ngữ điệu và ví von: Chúng mày, lạch bà lạch bạch, chậm như rùa…</a:t>
            </a:r>
            <a:endParaRPr/>
          </a:p>
          <a:p>
            <a:pPr indent="0" lvl="0" marL="0" marR="0" rtl="0" algn="l">
              <a:spcBef>
                <a:spcPts val="900"/>
              </a:spcBef>
              <a:spcAft>
                <a:spcPts val="0"/>
              </a:spcAft>
              <a:buNone/>
            </a:pPr>
            <a:r>
              <a:t/>
            </a:r>
            <a:endParaRPr i="1" sz="18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86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87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87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87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87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87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87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2018-11-07T03:03:44Z</dcterms:created>
  <dc:creator>MrCRC</dc:creator>
</cp:coreProperties>
</file>