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6" roundtripDataSignature="AMtx7mhqLCH7CMszhIFvjsFmjub+1yPc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customschemas.google.com/relationships/presentationmetadata" Target="metadata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3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3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0" name="Google Shape;70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3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3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able" type="tbl">
  <p:cSld name="TAB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9" name="Google Shape;29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2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2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9" name="Google Shape;49;p2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2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1" name="Google Shape;51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3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2" name="Google Shape;62;p3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3" name="Google Shape;63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gif"/><Relationship Id="rId5" Type="http://schemas.openxmlformats.org/officeDocument/2006/relationships/image" Target="../media/image3.gif"/><Relationship Id="rId6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gif"/><Relationship Id="rId5" Type="http://schemas.openxmlformats.org/officeDocument/2006/relationships/image" Target="../media/image3.gif"/><Relationship Id="rId6" Type="http://schemas.openxmlformats.org/officeDocument/2006/relationships/image" Target="../media/image5.jpg"/><Relationship Id="rId7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thu-vien-hinh-nen-dep-cho-slide-powerpoint-2007-anh-6"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457200" y="685800"/>
            <a:ext cx="8305800" cy="427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Entertainment-02-june[1]" id="93" name="Google Shape;9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86400" y="4648200"/>
            <a:ext cx="20574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h_1_070216wd103_m[1]" id="94" name="Google Shape;94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4800" y="4876800"/>
            <a:ext cx="57912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J023" id="95" name="Google Shape;95;p1"/>
          <p:cNvPicPr preferRelativeResize="0"/>
          <p:nvPr/>
        </p:nvPicPr>
        <p:blipFill rotWithShape="1">
          <a:blip r:embed="rId6">
            <a:alphaModFix/>
          </a:blip>
          <a:srcRect b="3333" l="10834" r="5832" t="5556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ntertainment-02-june[1]" id="96" name="Google Shape;9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24600" y="4648200"/>
            <a:ext cx="20574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h_1_070216wd103_m[1]" id="97" name="Google Shape;9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28600" y="4694238"/>
            <a:ext cx="579120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 txBox="1"/>
          <p:nvPr/>
        </p:nvSpPr>
        <p:spPr>
          <a:xfrm>
            <a:off x="879475" y="2166938"/>
            <a:ext cx="7543800" cy="3138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600" u="none" cap="none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CHÀO MỪNG QUÝ THẦY, CÔ VỀ DỰ GIỜ THĂM LỚP!</a:t>
            </a:r>
            <a:endParaRPr b="0" i="0" sz="6600" u="none" cap="none" strike="noStrike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93" name="Google Shape;193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thu-vien-hinh-nen-dep-cho-slide-powerpoint-2007-anh-6" id="194" name="Google Shape;19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10"/>
          <p:cNvSpPr txBox="1"/>
          <p:nvPr/>
        </p:nvSpPr>
        <p:spPr>
          <a:xfrm>
            <a:off x="1066800" y="1563688"/>
            <a:ext cx="723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0"/>
          <p:cNvSpPr txBox="1"/>
          <p:nvPr/>
        </p:nvSpPr>
        <p:spPr>
          <a:xfrm>
            <a:off x="533400" y="1143000"/>
            <a:ext cx="8001000" cy="590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86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1" i="1" lang="en-US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</a:t>
            </a:r>
            <a:r>
              <a:rPr b="1" lang="en-US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Khái niệm ngôn ngữ sinh hoạt</a:t>
            </a:r>
            <a:endParaRPr/>
          </a:p>
        </p:txBody>
      </p:sp>
      <p:sp>
        <p:nvSpPr>
          <p:cNvPr id="197" name="Google Shape;197;p10"/>
          <p:cNvSpPr txBox="1"/>
          <p:nvPr/>
        </p:nvSpPr>
        <p:spPr>
          <a:xfrm>
            <a:off x="228600" y="1828800"/>
            <a:ext cx="8382000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Ngôn ngữ sinh hoạt ( khẩu ngữ, ngôn ngữ nói, ngôn ngữ hội thoại) là lời ăn tiếng nói hàng ngày dùng để thông tin, trao đổi ý nghĩ, tình cảm, đáp ứng những nhu cầu trong cuộc sống.</a:t>
            </a:r>
            <a:endParaRPr/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03" name="Google Shape;203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thu-vien-hinh-nen-dep-cho-slide-powerpoint-2007-anh-6" id="204" name="Google Shape;20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11"/>
          <p:cNvSpPr txBox="1"/>
          <p:nvPr/>
        </p:nvSpPr>
        <p:spPr>
          <a:xfrm>
            <a:off x="1066800" y="1563688"/>
            <a:ext cx="723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1"/>
          <p:cNvSpPr txBox="1"/>
          <p:nvPr/>
        </p:nvSpPr>
        <p:spPr>
          <a:xfrm>
            <a:off x="533400" y="533400"/>
            <a:ext cx="8001000" cy="212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các dạng biểu hiện của ngôn ngữ sinh hoạt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" name="Google Shape;207;p11"/>
          <p:cNvSpPr txBox="1"/>
          <p:nvPr/>
        </p:nvSpPr>
        <p:spPr>
          <a:xfrm>
            <a:off x="381000" y="1976438"/>
            <a:ext cx="8458200" cy="4881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rgbClr val="FF0066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b="1" i="1"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 Ngôn ngữ sinh hoạt biểu hiện ở các dạng: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+ Dạng nói ( đối thoại, độc thoại)</a:t>
            </a:r>
            <a:endParaRPr/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+ Dạng viết ( nhật kí, hồi ức cá nhân,thư từ)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+ Dạng lời nói tái hiện: lời nói (độc thoại, đối thoại) của các nhân vật trong kịch, tuồng, chèo, truyện, tiểu thuyết,…</a:t>
            </a:r>
            <a:endParaRPr/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3" name="Google Shape;213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thu-vien-hinh-nen-dep-cho-slide-powerpoint-2007-anh-6" id="214" name="Google Shape;21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12"/>
          <p:cNvSpPr txBox="1"/>
          <p:nvPr/>
        </p:nvSpPr>
        <p:spPr>
          <a:xfrm>
            <a:off x="1066800" y="1563688"/>
            <a:ext cx="723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2"/>
          <p:cNvSpPr txBox="1"/>
          <p:nvPr/>
        </p:nvSpPr>
        <p:spPr>
          <a:xfrm>
            <a:off x="533400" y="533400"/>
            <a:ext cx="8001000" cy="1255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240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1" lang="en-US" sz="24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GHI NHỚ:</a:t>
            </a:r>
            <a:endParaRPr i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2"/>
          <p:cNvSpPr txBox="1"/>
          <p:nvPr/>
        </p:nvSpPr>
        <p:spPr>
          <a:xfrm>
            <a:off x="609600" y="1905000"/>
            <a:ext cx="8001000" cy="3552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Ngôn ngữ sinh hoạt là lời ăn tiếng nói hàng ngày, dùng để thông tin, trao đổi ý nghĩ, tình cảm, … đáp ứng những nhu cầu trong cuộc sống.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b="1" i="1"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Ngôn ngữ sinh hoạt chủ yếu thể hiện ở dạng nói, nhưng cũng có thể ở dạng viết. Trong văn bản văn học, lời thoại của nhân vật là dạng tái hiện, mô phỏng ngôn ngữ sinh hoạt hàng ngày.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thu-vien-hinh-nen-dep-cho-slide-powerpoint-2007-anh-6" id="223" name="Google Shape;22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3"/>
          <p:cNvSpPr txBox="1"/>
          <p:nvPr/>
        </p:nvSpPr>
        <p:spPr>
          <a:xfrm>
            <a:off x="914400" y="1143000"/>
            <a:ext cx="723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3"/>
          <p:cNvSpPr txBox="1"/>
          <p:nvPr/>
        </p:nvSpPr>
        <p:spPr>
          <a:xfrm>
            <a:off x="533400" y="1219200"/>
            <a:ext cx="8001000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3"/>
          <p:cNvSpPr txBox="1"/>
          <p:nvPr/>
        </p:nvSpPr>
        <p:spPr>
          <a:xfrm>
            <a:off x="1981200" y="304800"/>
            <a:ext cx="4572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6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Luyện tập </a:t>
            </a:r>
            <a:endParaRPr/>
          </a:p>
        </p:txBody>
      </p:sp>
      <p:sp>
        <p:nvSpPr>
          <p:cNvPr id="227" name="Google Shape;227;p13"/>
          <p:cNvSpPr txBox="1"/>
          <p:nvPr/>
        </p:nvSpPr>
        <p:spPr>
          <a:xfrm>
            <a:off x="1143000" y="1524000"/>
            <a:ext cx="64770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3"/>
          <p:cNvSpPr txBox="1"/>
          <p:nvPr/>
        </p:nvSpPr>
        <p:spPr>
          <a:xfrm>
            <a:off x="457200" y="1066800"/>
            <a:ext cx="7848600" cy="6462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F0066"/>
                </a:solidFill>
                <a:latin typeface="Calibri"/>
                <a:ea typeface="Calibri"/>
                <a:cs typeface="Calibri"/>
                <a:sym typeface="Calibri"/>
              </a:rPr>
              <a:t>Nhóm 1 + 2: Bài tập a.1</a:t>
            </a:r>
            <a:endParaRPr b="1"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“ Lời nói chẳng mất tiền mua,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Lựa lời mà nói cho vừa lòng nhau.”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Tại sao lời nói lại </a:t>
            </a:r>
            <a:r>
              <a:rPr b="1"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“Chẳng mất tiền mua”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Thế nào là </a:t>
            </a:r>
            <a:r>
              <a:rPr b="1"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“lựa lời mà nói”</a:t>
            </a: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r>
              <a:rPr b="1"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“Vừa lòng nhau”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nghĩa là thế nào?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Theo em câu ca dao muốn khuyên chúng ta điều gì?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F00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F0066"/>
                </a:solidFill>
                <a:latin typeface="Calibri"/>
                <a:ea typeface="Calibri"/>
                <a:cs typeface="Calibri"/>
                <a:sym typeface="Calibri"/>
              </a:rPr>
              <a:t>Nhóm 3+ 4 : Bài tập a.2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“</a:t>
            </a:r>
            <a:r>
              <a:rPr b="1"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Vàng thì thử lửa thử than,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Chuông kêu thử tiếng, người ngoan thử lời.”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r>
              <a:rPr b="1"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“Vàng”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và </a:t>
            </a:r>
            <a:r>
              <a:rPr b="1"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“chuông”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được hiểu như thế nào ? Có thể biết phẩm chất của chúng không?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r>
              <a:rPr b="1"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“Người ngoan”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là người như thế nào?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Hãy cho biết ý nghĩa của  câu ca dao trên.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17" st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17" st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18" st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18" st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19" st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19" st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34" name="Google Shape;234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thu-vien-hinh-nen-dep-cho-slide-powerpoint-2007-anh-6" id="235" name="Google Shape;23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14"/>
          <p:cNvSpPr txBox="1"/>
          <p:nvPr/>
        </p:nvSpPr>
        <p:spPr>
          <a:xfrm>
            <a:off x="1066800" y="1563688"/>
            <a:ext cx="723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4"/>
          <p:cNvSpPr txBox="1"/>
          <p:nvPr/>
        </p:nvSpPr>
        <p:spPr>
          <a:xfrm>
            <a:off x="1295400" y="457200"/>
            <a:ext cx="72390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400">
                <a:solidFill>
                  <a:srgbClr val="FF0066"/>
                </a:solidFill>
                <a:latin typeface="Calibri"/>
                <a:ea typeface="Calibri"/>
                <a:cs typeface="Calibri"/>
                <a:sym typeface="Calibri"/>
              </a:rPr>
              <a:t>Nhóm 1+ 2 : Bài tập a.1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</a:t>
            </a:r>
            <a:r>
              <a:rPr b="1"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Lời nói chẳng mất tiền mua,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Lựa lời mà nói cho vừa lòng nhau.</a:t>
            </a:r>
            <a:endParaRPr/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8" name="Google Shape;238;p14"/>
          <p:cNvSpPr txBox="1"/>
          <p:nvPr/>
        </p:nvSpPr>
        <p:spPr>
          <a:xfrm>
            <a:off x="3733800" y="1676400"/>
            <a:ext cx="4572000" cy="5047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“Chẳng mất tiền mua”: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lời nói là tài sản chung của cộng đồng, dân tộc. Ai cũng có quyền sử dụng.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800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“Lựa lời mà nói”: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lựa chọn, sử dụng lời nói một cách có suy nghĩ, có ý thức trách nhiệm.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000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“Vừa lòng nhau”: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tôn trọng người nghe, tránh xúc phạm người khác.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Ý nghĩa</a:t>
            </a:r>
            <a:r>
              <a:rPr b="1" i="1" lang="en-US" sz="240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khuyên người nói cần thận trọng trong giao tiếp, nói              năng có văn hóa.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9" name="Google Shape;239;p14"/>
          <p:cNvSpPr/>
          <p:nvPr/>
        </p:nvSpPr>
        <p:spPr>
          <a:xfrm>
            <a:off x="533400" y="1752600"/>
            <a:ext cx="3048000" cy="4300538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 Tại sao lời nói lại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“Chẳng mất tiền mua”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 Thế nào là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“lựa lời mà nói”</a:t>
            </a:r>
            <a:r>
              <a:rPr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b="1"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“Vừa lòng nhau”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nghĩa là thế nào?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 Theo em hai câu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 dao muốn khuyên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chúng ta điều gì?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45" name="Google Shape;245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thu-vien-hinh-nen-dep-cho-slide-powerpoint-2007-anh-6" id="246" name="Google Shape;24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15"/>
          <p:cNvSpPr txBox="1"/>
          <p:nvPr/>
        </p:nvSpPr>
        <p:spPr>
          <a:xfrm>
            <a:off x="1066800" y="1563688"/>
            <a:ext cx="723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15"/>
          <p:cNvSpPr txBox="1"/>
          <p:nvPr/>
        </p:nvSpPr>
        <p:spPr>
          <a:xfrm>
            <a:off x="571500" y="409575"/>
            <a:ext cx="8001000" cy="1938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0066"/>
                </a:solidFill>
                <a:latin typeface="Calibri"/>
                <a:ea typeface="Calibri"/>
                <a:cs typeface="Calibri"/>
                <a:sym typeface="Calibri"/>
              </a:rPr>
              <a:t>           Nhóm 3+ 4 : Bài tập a.2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</a:t>
            </a:r>
            <a:r>
              <a:rPr b="1"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Vàng thì thử lửa thử than,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Chuông kêu thử tiếng, người ngoan thử lời.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9" name="Google Shape;249;p15"/>
          <p:cNvSpPr txBox="1"/>
          <p:nvPr/>
        </p:nvSpPr>
        <p:spPr>
          <a:xfrm>
            <a:off x="381000" y="1676400"/>
            <a:ext cx="2514600" cy="4848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b="1" i="1"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“Vàng”</a:t>
            </a:r>
            <a:r>
              <a:rPr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và </a:t>
            </a:r>
            <a:r>
              <a:rPr b="1" i="1"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“chuông”</a:t>
            </a:r>
            <a:r>
              <a:rPr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được hiểu như thế nào ? Có thể biết phẩm chất của chúng không?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b="1" i="1"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“Người ngoan”</a:t>
            </a:r>
            <a:r>
              <a:rPr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là người như thế nào?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 Hãy cho biết ý nghĩa của câu ca dao trên.</a:t>
            </a:r>
            <a:endParaRPr/>
          </a:p>
          <a:p>
            <a:pPr indent="0" lvl="0" marL="0" marR="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0" name="Google Shape;250;p15"/>
          <p:cNvSpPr txBox="1"/>
          <p:nvPr/>
        </p:nvSpPr>
        <p:spPr>
          <a:xfrm>
            <a:off x="2971800" y="1676400"/>
            <a:ext cx="5638800" cy="500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</a:t>
            </a:r>
            <a:r>
              <a:rPr b="1" i="1" lang="en-US" sz="22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“Vàng”</a:t>
            </a:r>
            <a:r>
              <a:rPr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và </a:t>
            </a:r>
            <a:r>
              <a:rPr b="1" i="1" lang="en-US" sz="22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“chuông”</a:t>
            </a:r>
            <a:r>
              <a:rPr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là kim loại, là vật quý nhưng cũng có thể dễ dàng kiểm tra phẩm chất tốt xấu, thật giả bằng cách: </a:t>
            </a:r>
            <a:r>
              <a:rPr b="1" i="1" lang="en-US" sz="22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“vàng”</a:t>
            </a:r>
            <a:r>
              <a:rPr i="1"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thì dùng lửa, than để kiểm tra. </a:t>
            </a:r>
            <a:r>
              <a:rPr b="1" i="1" lang="en-US" sz="22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“chuông”</a:t>
            </a:r>
            <a:r>
              <a:rPr i="1" lang="en-US" sz="22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thì kiểm tra qua chất lượng âm thanh (tiếng vang).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200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2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“Người ngoan”</a:t>
            </a:r>
            <a:r>
              <a:rPr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là người có đầy đủ phẩm chất đạo đức. Có thể nhận biết những người này qua việc giao tiếp bằng lời nói kết hợp với thời gian.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200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2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 Ý nghĩa:</a:t>
            </a:r>
            <a:r>
              <a:rPr lang="en-US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câu ca dao này là kinh                nghiệm dân gian để nhận biết thật giả,                           tốt xấu về vật chất và con người.</a:t>
            </a:r>
            <a:endParaRPr/>
          </a:p>
          <a:p>
            <a:pPr indent="0" lvl="0" marL="0" marR="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56" name="Google Shape;256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thu-vien-hinh-nen-dep-cho-slide-powerpoint-2007-anh-6" id="257" name="Google Shape;25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16"/>
          <p:cNvSpPr txBox="1"/>
          <p:nvPr/>
        </p:nvSpPr>
        <p:spPr>
          <a:xfrm>
            <a:off x="1066800" y="1563688"/>
            <a:ext cx="723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6"/>
          <p:cNvSpPr txBox="1"/>
          <p:nvPr/>
        </p:nvSpPr>
        <p:spPr>
          <a:xfrm>
            <a:off x="2895600" y="381001"/>
            <a:ext cx="4953000" cy="15081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Vận dụng</a:t>
            </a:r>
            <a:endParaRPr b="1" i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6"/>
          <p:cNvSpPr txBox="1"/>
          <p:nvPr/>
        </p:nvSpPr>
        <p:spPr>
          <a:xfrm>
            <a:off x="762000" y="1143000"/>
            <a:ext cx="7239000" cy="5435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1</a:t>
            </a:r>
            <a:r>
              <a:rPr i="1"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1" i="1"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Nhận xét nào sau đây không đúng với ngôn ngữ sinh hoạt</a:t>
            </a:r>
            <a:endParaRPr b="1" i="1"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 Ngôn ngữ được sử dụng tự do thoải mái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B.  Sử dụng từ tiếng lóng, từ địa phương, từ chuyên biệt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C.  Ngôn ngữ được lựa chọn gọt giũa, không dùng từ địa phương, từ tiếng lóng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D.  Câu được sử dụng tự do thoải mái , đôi khi không cần tuân thủ theo quy tắc ngữ pháp</a:t>
            </a:r>
            <a:endParaRPr sz="28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1" name="Google Shape;261;p16"/>
          <p:cNvSpPr/>
          <p:nvPr/>
        </p:nvSpPr>
        <p:spPr>
          <a:xfrm>
            <a:off x="1524000" y="4038600"/>
            <a:ext cx="685800" cy="609600"/>
          </a:xfrm>
          <a:custGeom>
            <a:rect b="b" l="l" r="r" t="t"/>
            <a:pathLst>
              <a:path extrusionOk="0" h="21600" w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cap="flat" cmpd="sng" w="9525">
            <a:solidFill>
              <a:srgbClr val="FF00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67" name="Google Shape;267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thu-vien-hinh-nen-dep-cho-slide-powerpoint-2007-anh-6" id="268" name="Google Shape;26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p17"/>
          <p:cNvSpPr txBox="1"/>
          <p:nvPr/>
        </p:nvSpPr>
        <p:spPr>
          <a:xfrm>
            <a:off x="1066800" y="1563688"/>
            <a:ext cx="723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17"/>
          <p:cNvSpPr txBox="1"/>
          <p:nvPr/>
        </p:nvSpPr>
        <p:spPr>
          <a:xfrm>
            <a:off x="838200" y="762000"/>
            <a:ext cx="7620000" cy="5164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2</a:t>
            </a:r>
            <a:r>
              <a:rPr i="1" lang="en-US" sz="4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1" i="1" lang="en-US" sz="4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Ngôn ngữ  sinh hoạt còn được gọi là: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4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 Ngôn ngữ nói</a:t>
            </a:r>
            <a:endParaRPr sz="4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B.  Ngôn ngữ hội thoại</a:t>
            </a:r>
            <a:endParaRPr sz="4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C.  Khẩu ngữ</a:t>
            </a:r>
            <a:endParaRPr sz="4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D.  Cả A, B, C đều đúng</a:t>
            </a:r>
            <a:r>
              <a:rPr lang="en-US" sz="4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7"/>
          <p:cNvSpPr/>
          <p:nvPr/>
        </p:nvSpPr>
        <p:spPr>
          <a:xfrm>
            <a:off x="1676400" y="4724400"/>
            <a:ext cx="685800" cy="609600"/>
          </a:xfrm>
          <a:custGeom>
            <a:rect b="b" l="l" r="r" t="t"/>
            <a:pathLst>
              <a:path extrusionOk="0" h="21600" w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cap="flat" cmpd="sng" w="9525">
            <a:solidFill>
              <a:srgbClr val="FF00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77" name="Google Shape;277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thu-vien-hinh-nen-dep-cho-slide-powerpoint-2007-anh-6" id="278" name="Google Shape;278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18"/>
          <p:cNvSpPr txBox="1"/>
          <p:nvPr/>
        </p:nvSpPr>
        <p:spPr>
          <a:xfrm>
            <a:off x="1066800" y="1563688"/>
            <a:ext cx="723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18"/>
          <p:cNvSpPr txBox="1"/>
          <p:nvPr/>
        </p:nvSpPr>
        <p:spPr>
          <a:xfrm>
            <a:off x="533400" y="838200"/>
            <a:ext cx="8001000" cy="3908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3:  Dấu hiệu của phong cách ngôn ngữ sinh hoạt trong những câu ca dao sau: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 Mình về có nhớ ta chăng,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 về ta nhớ hàm răng mình cười.”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1" name="Google Shape;281;p18"/>
          <p:cNvSpPr txBox="1"/>
          <p:nvPr/>
        </p:nvSpPr>
        <p:spPr>
          <a:xfrm>
            <a:off x="838200" y="3886200"/>
            <a:ext cx="7391400" cy="2477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 Dấu hiệu của phong cách ngôn ngữ sinh hoạt trong câu ca dao trên là các từ mình, ta (cách xưng hô thân mật, thường dùng trong khẩu ngữ).</a:t>
            </a:r>
            <a:endParaRPr/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87" name="Google Shape;287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thu-vien-hinh-nen-dep-cho-slide-powerpoint-2007-anh-6" id="288" name="Google Shape;28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19"/>
          <p:cNvSpPr txBox="1"/>
          <p:nvPr/>
        </p:nvSpPr>
        <p:spPr>
          <a:xfrm>
            <a:off x="1066800" y="1563688"/>
            <a:ext cx="723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19"/>
          <p:cNvSpPr txBox="1"/>
          <p:nvPr/>
        </p:nvSpPr>
        <p:spPr>
          <a:xfrm>
            <a:off x="533400" y="533400"/>
            <a:ext cx="8001000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9"/>
          <p:cNvSpPr txBox="1"/>
          <p:nvPr/>
        </p:nvSpPr>
        <p:spPr>
          <a:xfrm>
            <a:off x="990600" y="1371600"/>
            <a:ext cx="6705600" cy="2924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6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Mở rộng :</a:t>
            </a:r>
            <a:endParaRPr/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GV cho HS đóng lại hoạt cảnh về cuộc đối thoại giữa Hương, Lan, Hùng, mẹ Hương và người đàn ông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4" name="Google Shape;104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thu-vien-hinh-nen-dep-cho-slide-powerpoint-2007-anh-6" id="105" name="Google Shape;10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"/>
          <p:cNvSpPr txBox="1"/>
          <p:nvPr/>
        </p:nvSpPr>
        <p:spPr>
          <a:xfrm>
            <a:off x="381000" y="457200"/>
            <a:ext cx="8305800" cy="427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1981200" y="304800"/>
            <a:ext cx="4572000" cy="1477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6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Phần khởi động :</a:t>
            </a:r>
            <a:endParaRPr/>
          </a:p>
          <a:p>
            <a:pPr indent="0" lvl="0" marL="0" marR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b="0" i="0" sz="3600" u="sng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228600" y="762000"/>
            <a:ext cx="8610600" cy="4832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Ví dụ:</a:t>
            </a: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A : Con cá này bao nhiêu tiền?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B : Mười nghìn chị.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A : Đắt thế. Tám nghìn thôi. Bán không?</a:t>
            </a:r>
            <a:endParaRPr b="0" i="1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B : Cá hơn một ký, lại tươi thế này mà chị trả có tám nghìn. Chị trả thêm đi.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A : Thôi, chín nghìn.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B :Vâng, thôi em bán cho chị.</a:t>
            </a:r>
            <a:endParaRPr/>
          </a:p>
        </p:txBody>
      </p:sp>
      <p:sp>
        <p:nvSpPr>
          <p:cNvPr id="109" name="Google Shape;109;p2"/>
          <p:cNvSpPr txBox="1"/>
          <p:nvPr/>
        </p:nvSpPr>
        <p:spPr>
          <a:xfrm>
            <a:off x="838200" y="5486400"/>
            <a:ext cx="7315200" cy="954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=&gt;Sử dụng ngôn ngữ đơn giản, vô cùng quen thuộc trong đời sống hàng ngày</a:t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p2"/>
          <p:cNvSpPr/>
          <p:nvPr/>
        </p:nvSpPr>
        <p:spPr>
          <a:xfrm rot="-9389669">
            <a:off x="5732463" y="692150"/>
            <a:ext cx="3616325" cy="2547938"/>
          </a:xfrm>
          <a:prstGeom prst="cloudCallout">
            <a:avLst>
              <a:gd fmla="val 23898" name="adj1"/>
              <a:gd fmla="val -87236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"/>
          <p:cNvSpPr txBox="1"/>
          <p:nvPr/>
        </p:nvSpPr>
        <p:spPr>
          <a:xfrm rot="1410331">
            <a:off x="6453811" y="1241398"/>
            <a:ext cx="2362331" cy="166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 có nhận xét gì về cách sử dụng ngôn ngữ trong ví dụ trên? </a:t>
            </a:r>
            <a:endParaRPr b="0" i="0" sz="24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97" name="Google Shape;297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thu-vien-hinh-nen-dep-cho-slide-powerpoint-2007-anh-6" id="298" name="Google Shape;298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20"/>
          <p:cNvSpPr txBox="1"/>
          <p:nvPr/>
        </p:nvSpPr>
        <p:spPr>
          <a:xfrm>
            <a:off x="1066800" y="1563688"/>
            <a:ext cx="723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20"/>
          <p:cNvSpPr txBox="1"/>
          <p:nvPr/>
        </p:nvSpPr>
        <p:spPr>
          <a:xfrm>
            <a:off x="533400" y="533400"/>
            <a:ext cx="8001000" cy="4494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6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Hướng dẫn học bài 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1.  Học bài cũ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2.  Chuẩn bị bài mới 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“ Tỏ lòng” – Phạm Ngũ Lão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7" name="Google Shape;117;p3"/>
          <p:cNvSpPr txBox="1"/>
          <p:nvPr>
            <p:ph idx="4294967295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thu-vien-hinh-nen-dep-cho-slide-powerpoint-2007-anh-6" id="118" name="Google Shape;11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3"/>
          <p:cNvSpPr txBox="1"/>
          <p:nvPr/>
        </p:nvSpPr>
        <p:spPr>
          <a:xfrm>
            <a:off x="457200" y="685800"/>
            <a:ext cx="8305800" cy="427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Entertainment-02-june[1]" id="120" name="Google Shape;12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86400" y="4648200"/>
            <a:ext cx="20574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h_1_070216wd103_m[1]" id="121" name="Google Shape;121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4800" y="4876800"/>
            <a:ext cx="57912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J023" id="122" name="Google Shape;122;p3"/>
          <p:cNvPicPr preferRelativeResize="0"/>
          <p:nvPr/>
        </p:nvPicPr>
        <p:blipFill rotWithShape="1">
          <a:blip r:embed="rId6">
            <a:alphaModFix/>
          </a:blip>
          <a:srcRect b="3333" l="10834" r="5832" t="5556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ntertainment-02-june[1]" id="123" name="Google Shape;123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24600" y="4648200"/>
            <a:ext cx="20574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h_1_070216wd103_m[1]" id="124" name="Google Shape;124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28600" y="4694238"/>
            <a:ext cx="579120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3"/>
          <p:cNvSpPr txBox="1"/>
          <p:nvPr/>
        </p:nvSpPr>
        <p:spPr>
          <a:xfrm>
            <a:off x="879475" y="2166938"/>
            <a:ext cx="7543800" cy="212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600" u="none" cap="none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Chào mừng                       thầy cô và các bạn !</a:t>
            </a:r>
            <a:endParaRPr/>
          </a:p>
        </p:txBody>
      </p:sp>
      <p:pic>
        <p:nvPicPr>
          <p:cNvPr id="126" name="Google Shape;126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-4763" y="0"/>
            <a:ext cx="915352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3"/>
          <p:cNvSpPr txBox="1"/>
          <p:nvPr/>
        </p:nvSpPr>
        <p:spPr>
          <a:xfrm>
            <a:off x="1219200" y="1295400"/>
            <a:ext cx="7661275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4400" u="none" cap="none" strike="noStrike">
                <a:solidFill>
                  <a:srgbClr val="22226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Tiết 35 : Tiếng Việt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2226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22226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Phong cách                                                 ngôn ngữ sinh hoạt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22226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4000">
                <a:solidFill>
                  <a:srgbClr val="22226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 Tiết 1 )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3" name="Google Shape;13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thu-vien-hinh-nen-dep-cho-slide-powerpoint-2007-anh-6" id="134" name="Google Shape;13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4"/>
          <p:cNvSpPr txBox="1"/>
          <p:nvPr/>
        </p:nvSpPr>
        <p:spPr>
          <a:xfrm>
            <a:off x="381000" y="304800"/>
            <a:ext cx="8305800" cy="6186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Ngôn ngữ sinh hoạt</a:t>
            </a:r>
            <a:endParaRPr/>
          </a:p>
          <a:p>
            <a:pPr indent="-457200" lvl="0" marL="45720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1"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Khái niệm ngôn ngữ sinh hoạt</a:t>
            </a:r>
            <a:endParaRPr/>
          </a:p>
          <a:p>
            <a:pPr indent="-457200" lvl="0" marL="45720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(Buổi trưa, tại khu tập thể X, hai bạn Lan và Hùng gọi bạn Hương đi học)</a:t>
            </a:r>
            <a:endParaRPr/>
          </a:p>
          <a:p>
            <a:pPr indent="-457200" lvl="0" marL="45720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 </a:t>
            </a:r>
            <a:r>
              <a:rPr b="1"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Hương ơi ! Đi học đi !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(im lặng)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 Hương ơi ! Đi học  đi !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(Lan và Hùng gào lên)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 </a:t>
            </a:r>
            <a:r>
              <a:rPr b="1"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Gì mà ầm ầm lên thế chúng mày ! Không cho ai ngủ ngáy nữa à !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(tiếng một người đàn ông nói to)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 </a:t>
            </a:r>
            <a:r>
              <a:rPr b="1"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 cháu  ơi, khẽ chứ ! Để cho các bác ngủ trưa với !... Nhanh lên con, Hương !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(tiếng mẹ hương nhẹ nhàng ôn tồn)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 </a:t>
            </a:r>
            <a:r>
              <a:rPr b="1"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Đây rồi, ra đây rồi !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(tiếng Hương nhỏ nhẹ)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 </a:t>
            </a:r>
            <a:r>
              <a:rPr b="1"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Gớm, chậm như rùa ấy ! Cô phê bình chết thôi !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(tiếng Lan càu nhàu)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 </a:t>
            </a:r>
            <a:r>
              <a:rPr b="1"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Hôm nào cũng chậm.Lạch bà lạch bạch như vịt bầu !...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(tiếng Hùng tiếp lời)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1" name="Google Shape;141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thu-vien-hinh-nen-dep-cho-slide-powerpoint-2007-anh-6" id="142" name="Google Shape;14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5"/>
          <p:cNvSpPr txBox="1"/>
          <p:nvPr/>
        </p:nvSpPr>
        <p:spPr>
          <a:xfrm>
            <a:off x="2065338" y="585788"/>
            <a:ext cx="475297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CÂU HỎI THẢO LUẬN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5"/>
          <p:cNvSpPr txBox="1"/>
          <p:nvPr/>
        </p:nvSpPr>
        <p:spPr>
          <a:xfrm>
            <a:off x="609600" y="1066800"/>
            <a:ext cx="3505200" cy="255454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Cuộc hội thoại diễn ra trong không gian, thời gian nào? </a:t>
            </a:r>
            <a:endParaRPr b="1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" name="Google Shape;145;p5"/>
          <p:cNvSpPr txBox="1"/>
          <p:nvPr/>
        </p:nvSpPr>
        <p:spPr>
          <a:xfrm>
            <a:off x="4648200" y="1143000"/>
            <a:ext cx="3733800" cy="255454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 nhân vật giao tiếp là những ai 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 quan hệ giữa họ như thế nào?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5"/>
          <p:cNvSpPr txBox="1"/>
          <p:nvPr/>
        </p:nvSpPr>
        <p:spPr>
          <a:xfrm>
            <a:off x="685800" y="3810001"/>
            <a:ext cx="3519488" cy="26161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Nội dung, hình thức và mục đích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của cuộc thoại là gì?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5"/>
          <p:cNvSpPr txBox="1"/>
          <p:nvPr/>
        </p:nvSpPr>
        <p:spPr>
          <a:xfrm>
            <a:off x="4648200" y="3886200"/>
            <a:ext cx="3657600" cy="2246769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Cách dùng từ ngữ, câu văn và cách nói của các nhân vật trong đoạn hội thoại như thế nào?</a:t>
            </a:r>
            <a:endParaRPr b="1"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3" name="Google Shape;153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thu-vien-hinh-nen-dep-cho-slide-powerpoint-2007-anh-6" id="154" name="Google Shape;15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6"/>
          <p:cNvSpPr txBox="1"/>
          <p:nvPr/>
        </p:nvSpPr>
        <p:spPr>
          <a:xfrm>
            <a:off x="838200" y="1447800"/>
            <a:ext cx="792480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 1 :</a:t>
            </a:r>
            <a:r>
              <a:rPr lang="en-US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US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Cuộc hội thoại diễn ra trong không gian, thời gian nào? </a:t>
            </a:r>
            <a:endParaRPr b="1"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" name="Google Shape;156;p6"/>
          <p:cNvSpPr txBox="1"/>
          <p:nvPr/>
        </p:nvSpPr>
        <p:spPr>
          <a:xfrm>
            <a:off x="381000" y="2743200"/>
            <a:ext cx="7772400" cy="2308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TRẢ LỜI:</a:t>
            </a:r>
            <a:endParaRPr b="1" i="1"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Không gian: Khu tập thể X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Thời gian: Buổi trưa</a:t>
            </a:r>
            <a:endParaRPr/>
          </a:p>
        </p:txBody>
      </p:sp>
      <p:sp>
        <p:nvSpPr>
          <p:cNvPr id="157" name="Google Shape;157;p6"/>
          <p:cNvSpPr txBox="1"/>
          <p:nvPr/>
        </p:nvSpPr>
        <p:spPr>
          <a:xfrm>
            <a:off x="1600200" y="609600"/>
            <a:ext cx="5602288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HỎI THẢO LUẬN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3" name="Google Shape;163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thu-vien-hinh-nen-dep-cho-slide-powerpoint-2007-anh-6" id="164" name="Google Shape;16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7"/>
          <p:cNvSpPr txBox="1"/>
          <p:nvPr/>
        </p:nvSpPr>
        <p:spPr>
          <a:xfrm>
            <a:off x="1066800" y="1563688"/>
            <a:ext cx="723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7"/>
          <p:cNvSpPr txBox="1"/>
          <p:nvPr/>
        </p:nvSpPr>
        <p:spPr>
          <a:xfrm>
            <a:off x="533400" y="381000"/>
            <a:ext cx="8001000" cy="3292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 2 :  Các nhân vật giao tiếp là những ai và quan hệ giữa họ như thế nào?</a:t>
            </a:r>
            <a:r>
              <a:rPr b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7"/>
          <p:cNvSpPr txBox="1"/>
          <p:nvPr/>
        </p:nvSpPr>
        <p:spPr>
          <a:xfrm>
            <a:off x="1143000" y="2819400"/>
            <a:ext cx="7086600" cy="4616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Trả lời:</a:t>
            </a:r>
            <a:endParaRPr sz="32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Các nhân vật chính, có quan hệ bạn bè: Lan, Hùng, Hương.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Các nhân vật phụ, có quan hệ ruột thịt hoặc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quan hệ xã hội: (vai bề trên) một người đàn ông, mẹ Hương.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/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3" name="Google Shape;173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thu-vien-hinh-nen-dep-cho-slide-powerpoint-2007-anh-6" id="174" name="Google Shape;17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8"/>
          <p:cNvSpPr txBox="1"/>
          <p:nvPr/>
        </p:nvSpPr>
        <p:spPr>
          <a:xfrm>
            <a:off x="1066800" y="1563688"/>
            <a:ext cx="723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8"/>
          <p:cNvSpPr txBox="1"/>
          <p:nvPr/>
        </p:nvSpPr>
        <p:spPr>
          <a:xfrm>
            <a:off x="533400" y="533400"/>
            <a:ext cx="8001000" cy="3846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 3: </a:t>
            </a:r>
            <a:r>
              <a:rPr b="1" lang="en-US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Nội dung, hình thức và mục đích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của cuộc thoại là gì?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Google Shape;177;p8"/>
          <p:cNvSpPr txBox="1"/>
          <p:nvPr/>
        </p:nvSpPr>
        <p:spPr>
          <a:xfrm>
            <a:off x="762000" y="2743200"/>
            <a:ext cx="7239000" cy="3786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Trả lời: </a:t>
            </a: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Nội dung: Lan và Hùng gọi Hương đi học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Hình thức: Gọi - đáp</a:t>
            </a:r>
            <a:endParaRPr/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Mục đích: Gọi bạn đến lớp đúng giờ quy định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3" name="Google Shape;183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thu-vien-hinh-nen-dep-cho-slide-powerpoint-2007-anh-6" id="184" name="Google Shape;18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9"/>
          <p:cNvSpPr txBox="1"/>
          <p:nvPr/>
        </p:nvSpPr>
        <p:spPr>
          <a:xfrm>
            <a:off x="1066800" y="1563688"/>
            <a:ext cx="723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9"/>
          <p:cNvSpPr txBox="1"/>
          <p:nvPr/>
        </p:nvSpPr>
        <p:spPr>
          <a:xfrm>
            <a:off x="533400" y="1143000"/>
            <a:ext cx="8001000" cy="15881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 4: Cách dùng từ, câu văn và cách nói của các nhân vật trong đoạn thoại như thế nào?</a:t>
            </a:r>
            <a:endParaRPr b="1"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" name="Google Shape;187;p9"/>
          <p:cNvSpPr txBox="1"/>
          <p:nvPr/>
        </p:nvSpPr>
        <p:spPr>
          <a:xfrm>
            <a:off x="457200" y="2656850"/>
            <a:ext cx="8229600" cy="420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-"/>
            </a:pPr>
            <a:r>
              <a:rPr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Sử dụng các từ ngữ: quen thuộc, gần gũi trong sinh hoạt hàng ngày, nhiều từ  hô gọi, tình thái: ơi, đi, à, chết thôi, với, ấy</a:t>
            </a:r>
            <a:endParaRPr i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2400" lvl="0" marL="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-"/>
            </a:pPr>
            <a:r>
              <a:rPr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Câu văn: Câu tỉnh lược ( Đây rồi, ra đây rồi! )</a:t>
            </a:r>
            <a:endParaRPr/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Câu cảm thán ( - Gớm, chậm như rùa ấy! )</a:t>
            </a:r>
            <a:endParaRPr/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Câu cầu khiến ( … khẽ chứ! Để cho các bác ngủ trưa với! )…</a:t>
            </a:r>
            <a:endParaRPr/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Cách nói có ngữ điệu và ví von: Chúng mày, lạch bà lạch bạch, chậm như rùa…</a:t>
            </a:r>
            <a:endParaRPr/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2018-11-07T03:03:44Z</dcterms:created>
  <dc:creator>MrCRC</dc:creator>
</cp:coreProperties>
</file>