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300" r:id="rId13"/>
    <p:sldId id="307" r:id="rId14"/>
    <p:sldId id="308" r:id="rId15"/>
    <p:sldId id="310" r:id="rId16"/>
    <p:sldId id="312" r:id="rId17"/>
    <p:sldId id="313" r:id="rId18"/>
    <p:sldId id="303" r:id="rId19"/>
    <p:sldId id="270" r:id="rId20"/>
    <p:sldId id="271" r:id="rId21"/>
    <p:sldId id="272" r:id="rId22"/>
    <p:sldId id="274" r:id="rId23"/>
    <p:sldId id="302" r:id="rId24"/>
    <p:sldId id="277" r:id="rId25"/>
    <p:sldId id="314" r:id="rId26"/>
    <p:sldId id="315" r:id="rId27"/>
    <p:sldId id="316" r:id="rId28"/>
    <p:sldId id="281" r:id="rId29"/>
    <p:sldId id="282" r:id="rId30"/>
    <p:sldId id="305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13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C30E1-32AA-4812-ADCA-7D6836A17FD3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32BB-1286-4D6F-A84D-8E9003CE5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3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65304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9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884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s">
            <a:hlinkClick r:id="" action="ppaction://media"/>
            <a:extLst>
              <a:ext uri="{FF2B5EF4-FFF2-40B4-BE49-F238E27FC236}">
                <a16:creationId xmlns:a16="http://schemas.microsoft.com/office/drawing/2014/main" id="{C1EE0D82-938C-45F3-B27B-58A180EAB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49604" y="484355"/>
            <a:ext cx="609600" cy="609600"/>
          </a:xfrm>
          <a:prstGeom prst="rect">
            <a:avLst/>
          </a:prstGeom>
        </p:spPr>
      </p:pic>
      <p:pic>
        <p:nvPicPr>
          <p:cNvPr id="55" name="annoyed">
            <a:hlinkClick r:id="" action="ppaction://media"/>
            <a:extLst>
              <a:ext uri="{FF2B5EF4-FFF2-40B4-BE49-F238E27FC236}">
                <a16:creationId xmlns:a16="http://schemas.microsoft.com/office/drawing/2014/main" id="{C142D1DF-7CA6-4632-9464-FAA1F635E4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74294" y="592365"/>
            <a:ext cx="609600" cy="609600"/>
          </a:xfrm>
          <a:prstGeom prst="rect">
            <a:avLst/>
          </a:prstGeom>
        </p:spPr>
      </p:pic>
      <p:pic>
        <p:nvPicPr>
          <p:cNvPr id="54" name="delighted">
            <a:hlinkClick r:id="" action="ppaction://media"/>
            <a:extLst>
              <a:ext uri="{FF2B5EF4-FFF2-40B4-BE49-F238E27FC236}">
                <a16:creationId xmlns:a16="http://schemas.microsoft.com/office/drawing/2014/main" id="{F8E4C76C-3A81-4103-9251-60281764D4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54981" y="364930"/>
            <a:ext cx="609600" cy="609600"/>
          </a:xfrm>
          <a:prstGeom prst="rect">
            <a:avLst/>
          </a:prstGeom>
        </p:spPr>
      </p:pic>
      <p:pic>
        <p:nvPicPr>
          <p:cNvPr id="53" name="surprised">
            <a:hlinkClick r:id="" action="ppaction://media"/>
            <a:extLst>
              <a:ext uri="{FF2B5EF4-FFF2-40B4-BE49-F238E27FC236}">
                <a16:creationId xmlns:a16="http://schemas.microsoft.com/office/drawing/2014/main" id="{55D96392-DAD0-4E1C-8FA9-7238B49DA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38902" y="601111"/>
            <a:ext cx="609600" cy="609600"/>
          </a:xfrm>
          <a:prstGeom prst="rect">
            <a:avLst/>
          </a:prstGeom>
        </p:spPr>
      </p:pic>
      <p:pic>
        <p:nvPicPr>
          <p:cNvPr id="52" name="disappointed">
            <a:hlinkClick r:id="" action="ppaction://media"/>
            <a:extLst>
              <a:ext uri="{FF2B5EF4-FFF2-40B4-BE49-F238E27FC236}">
                <a16:creationId xmlns:a16="http://schemas.microsoft.com/office/drawing/2014/main" id="{AA165E94-E19D-45AA-8733-59F97C3909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24851" y="496817"/>
            <a:ext cx="609600" cy="609600"/>
          </a:xfrm>
          <a:prstGeom prst="rect">
            <a:avLst/>
          </a:prstGeom>
        </p:spPr>
      </p:pic>
      <p:pic>
        <p:nvPicPr>
          <p:cNvPr id="51" name="pleased">
            <a:hlinkClick r:id="" action="ppaction://media"/>
            <a:extLst>
              <a:ext uri="{FF2B5EF4-FFF2-40B4-BE49-F238E27FC236}">
                <a16:creationId xmlns:a16="http://schemas.microsoft.com/office/drawing/2014/main" id="{B0C9D602-763E-4A69-8164-80B549AE01C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22823" y="534179"/>
            <a:ext cx="609600" cy="609600"/>
          </a:xfrm>
          <a:prstGeom prst="rect">
            <a:avLst/>
          </a:prstGeom>
        </p:spPr>
      </p:pic>
      <p:pic>
        <p:nvPicPr>
          <p:cNvPr id="50" name="fail">
            <a:hlinkClick r:id="" action="ppaction://media"/>
            <a:extLst>
              <a:ext uri="{FF2B5EF4-FFF2-40B4-BE49-F238E27FC236}">
                <a16:creationId xmlns:a16="http://schemas.microsoft.com/office/drawing/2014/main" id="{7E3015C4-DD3C-43B5-8163-D99FDACF1FE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77500" y="429885"/>
            <a:ext cx="609600" cy="609600"/>
          </a:xfrm>
          <a:prstGeom prst="rect">
            <a:avLst/>
          </a:prstGeom>
        </p:spPr>
      </p:pic>
      <p:pic>
        <p:nvPicPr>
          <p:cNvPr id="9" name="upset">
            <a:hlinkClick r:id="" action="ppaction://media"/>
            <a:extLst>
              <a:ext uri="{FF2B5EF4-FFF2-40B4-BE49-F238E27FC236}">
                <a16:creationId xmlns:a16="http://schemas.microsoft.com/office/drawing/2014/main" id="{935FCA2F-86DE-4849-B60E-9F6A102B72B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77500" y="381537"/>
            <a:ext cx="609600" cy="609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391860" y="378921"/>
            <a:ext cx="11403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                                                    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91858" y="471631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delighted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vi-VN" sz="2400" dirty="0">
                <a:solidFill>
                  <a:prstClr val="black"/>
                </a:solidFill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dɪˈlaɪtɪd</a:t>
            </a:r>
            <a:r>
              <a:rPr lang="vi-VN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endParaRPr lang="en-US" sz="24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91860" y="3344044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disappointed </a:t>
            </a:r>
            <a:r>
              <a:rPr lang="en-US" sz="2400" dirty="0">
                <a:solidFill>
                  <a:prstClr val="black"/>
                </a:solidFill>
              </a:rPr>
              <a:t>(a) /</a:t>
            </a:r>
            <a:r>
              <a:rPr lang="en-US" sz="2400" dirty="0" err="1">
                <a:solidFill>
                  <a:srgbClr val="FF0000"/>
                </a:solidFill>
              </a:rPr>
              <a:t>dɪsəˈpɔɪntɪd</a:t>
            </a:r>
            <a:r>
              <a:rPr lang="en-US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</a:rPr>
              <a:t>thất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vọng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391860" y="250335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pleased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(a) /</a:t>
            </a:r>
            <a:r>
              <a:rPr lang="en-US" sz="2400" dirty="0" err="1">
                <a:solidFill>
                  <a:srgbClr val="FF0000"/>
                </a:solidFill>
              </a:rPr>
              <a:t>pliːzd</a:t>
            </a:r>
            <a:r>
              <a:rPr lang="en-US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</a:rPr>
              <a:t>hài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lòng</a:t>
            </a:r>
            <a:endParaRPr lang="en-US" sz="24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433052" y="175678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</a:t>
            </a:r>
            <a:r>
              <a:rPr lang="en-US" sz="3600" i="1" dirty="0" smtClean="0">
                <a:solidFill>
                  <a:srgbClr val="0070C0"/>
                </a:solidFill>
              </a:rPr>
              <a:t>ail </a:t>
            </a:r>
            <a:r>
              <a:rPr lang="vi-VN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v</a:t>
            </a:r>
            <a:r>
              <a:rPr lang="vi-VN" sz="2400" dirty="0">
                <a:solidFill>
                  <a:prstClr val="black"/>
                </a:solidFill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feɪl</a:t>
            </a:r>
            <a:r>
              <a:rPr lang="vi-VN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</a:rPr>
              <a:t>thi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rớt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2CAA8D-4D12-4B8E-8716-EA321E7F9849}"/>
              </a:ext>
            </a:extLst>
          </p:cNvPr>
          <p:cNvSpPr txBox="1"/>
          <p:nvPr/>
        </p:nvSpPr>
        <p:spPr>
          <a:xfrm>
            <a:off x="433052" y="102143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</a:t>
            </a:r>
            <a:r>
              <a:rPr lang="en-US" sz="3600" i="1" dirty="0" smtClean="0">
                <a:solidFill>
                  <a:srgbClr val="0070C0"/>
                </a:solidFill>
              </a:rPr>
              <a:t>pset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n) /</a:t>
            </a:r>
            <a:r>
              <a:rPr lang="en-US" sz="2400" dirty="0">
                <a:solidFill>
                  <a:srgbClr val="FF0000"/>
                </a:solidFill>
              </a:rPr>
              <a:t>ˌ</a:t>
            </a:r>
            <a:r>
              <a:rPr lang="en-US" sz="2400" dirty="0" err="1">
                <a:solidFill>
                  <a:srgbClr val="FF0000"/>
                </a:solidFill>
              </a:rPr>
              <a:t>ʌpˈset</a:t>
            </a:r>
            <a:r>
              <a:rPr lang="en-US" sz="2400" dirty="0">
                <a:solidFill>
                  <a:prstClr val="black"/>
                </a:solidFill>
              </a:rPr>
              <a:t>/ </a:t>
            </a:r>
            <a:r>
              <a:rPr lang="en-US" sz="2400" dirty="0" err="1" smtClean="0">
                <a:solidFill>
                  <a:prstClr val="black"/>
                </a:solidFill>
              </a:rPr>
              <a:t>buồn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đau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khổ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1571698-09FD-4B8C-ACE0-E832960494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1860" y="311275"/>
            <a:ext cx="3800350" cy="64737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91859" y="405533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surprised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vi-VN" sz="2400" dirty="0">
                <a:solidFill>
                  <a:prstClr val="black"/>
                </a:solidFill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sərˈpraɪzd</a:t>
            </a:r>
            <a:r>
              <a:rPr lang="vi-VN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24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424359" y="537729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annoyed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vi-VN" sz="2400" dirty="0">
                <a:solidFill>
                  <a:prstClr val="black"/>
                </a:solidFill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əˈnɔɪd</a:t>
            </a:r>
            <a:r>
              <a:rPr lang="vi-VN" sz="2400" dirty="0">
                <a:solidFill>
                  <a:prstClr val="black"/>
                </a:solidFill>
              </a:rPr>
              <a:t>/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  <a:r>
              <a:rPr lang="en-US" sz="2400" dirty="0" err="1">
                <a:solidFill>
                  <a:prstClr val="black"/>
                </a:solidFill>
              </a:rPr>
              <a:t>bực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bội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khó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chịu</a:t>
            </a:r>
            <a:endParaRPr lang="en-US" sz="24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316FB9-6916-4EAF-AB2D-3E5501DBE181}"/>
              </a:ext>
            </a:extLst>
          </p:cNvPr>
          <p:cNvSpPr txBox="1"/>
          <p:nvPr/>
        </p:nvSpPr>
        <p:spPr>
          <a:xfrm>
            <a:off x="433052" y="6123872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</a:t>
            </a:r>
            <a:r>
              <a:rPr lang="en-US" sz="3600" i="1" dirty="0" smtClean="0">
                <a:solidFill>
                  <a:srgbClr val="0070C0"/>
                </a:solidFill>
              </a:rPr>
              <a:t>ass </a:t>
            </a:r>
            <a:r>
              <a:rPr lang="vi-VN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v</a:t>
            </a:r>
            <a:r>
              <a:rPr lang="vi-VN" sz="2400" dirty="0">
                <a:solidFill>
                  <a:prstClr val="black"/>
                </a:solidFill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pæs</a:t>
            </a:r>
            <a:r>
              <a:rPr lang="vi-VN" sz="2400" dirty="0">
                <a:solidFill>
                  <a:prstClr val="black"/>
                </a:solidFill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endParaRPr lang="en-US" sz="24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7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1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7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2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9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9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Extra Practice</a:t>
            </a:r>
          </a:p>
          <a:p>
            <a:r>
              <a:rPr lang="en-US" dirty="0">
                <a:solidFill>
                  <a:prstClr val="white"/>
                </a:solidFill>
              </a:rPr>
              <a:t>WB, page 34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18A14-02D9-4645-8744-FCED9DF4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75"/>
            <a:ext cx="12192000" cy="3252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5E89CA-75FA-4307-B3AA-B3C6CBDED4EB}"/>
              </a:ext>
            </a:extLst>
          </p:cNvPr>
          <p:cNvSpPr/>
          <p:nvPr/>
        </p:nvSpPr>
        <p:spPr>
          <a:xfrm>
            <a:off x="8428337" y="1312972"/>
            <a:ext cx="22208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disappointed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49236-CF91-4A22-8E54-5A3DAB29B120}"/>
              </a:ext>
            </a:extLst>
          </p:cNvPr>
          <p:cNvSpPr/>
          <p:nvPr/>
        </p:nvSpPr>
        <p:spPr>
          <a:xfrm>
            <a:off x="2709274" y="2036872"/>
            <a:ext cx="1054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upset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2A8793-57A3-4771-A2A3-A6D1447D36AF}"/>
              </a:ext>
            </a:extLst>
          </p:cNvPr>
          <p:cNvSpPr/>
          <p:nvPr/>
        </p:nvSpPr>
        <p:spPr>
          <a:xfrm>
            <a:off x="8428336" y="2036872"/>
            <a:ext cx="8723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F14ACE-35D6-43AF-8D13-CE2F83DE0A87}"/>
              </a:ext>
            </a:extLst>
          </p:cNvPr>
          <p:cNvSpPr/>
          <p:nvPr/>
        </p:nvSpPr>
        <p:spPr>
          <a:xfrm>
            <a:off x="2674716" y="3038357"/>
            <a:ext cx="6548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fail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D37802-3CBD-41A3-B7EA-4CC8D1324DE7}"/>
              </a:ext>
            </a:extLst>
          </p:cNvPr>
          <p:cNvSpPr/>
          <p:nvPr/>
        </p:nvSpPr>
        <p:spPr>
          <a:xfrm>
            <a:off x="8456819" y="2923468"/>
            <a:ext cx="15372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annoyed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722AB5-DCF7-467D-B9EC-7DAC2A9E8018}"/>
              </a:ext>
            </a:extLst>
          </p:cNvPr>
          <p:cNvSpPr/>
          <p:nvPr/>
        </p:nvSpPr>
        <p:spPr>
          <a:xfrm>
            <a:off x="2233505" y="3867112"/>
            <a:ext cx="13933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pleased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390AD4-B70C-44BB-A945-11D04CC70D0D}"/>
              </a:ext>
            </a:extLst>
          </p:cNvPr>
          <p:cNvSpPr/>
          <p:nvPr/>
        </p:nvSpPr>
        <p:spPr>
          <a:xfrm>
            <a:off x="8520200" y="3867112"/>
            <a:ext cx="16401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surprised</a:t>
            </a:r>
          </a:p>
        </p:txBody>
      </p:sp>
    </p:spTree>
    <p:extLst>
      <p:ext uri="{BB962C8B-B14F-4D97-AF65-F5344CB8AC3E}">
        <p14:creationId xmlns:p14="http://schemas.microsoft.com/office/powerpoint/2010/main" val="30802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525505-7E71-43D8-BBB4-69E297BCA274}"/>
              </a:ext>
            </a:extLst>
          </p:cNvPr>
          <p:cNvSpPr txBox="1"/>
          <p:nvPr/>
        </p:nvSpPr>
        <p:spPr>
          <a:xfrm>
            <a:off x="664028" y="1600435"/>
            <a:ext cx="11702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didn’t study hard. So, I ____________ the test. I feel____________ now.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FF5F9-E583-4DA8-A1AA-6876B9CD89BD}"/>
              </a:ext>
            </a:extLst>
          </p:cNvPr>
          <p:cNvSpPr txBox="1"/>
          <p:nvPr/>
        </p:nvSpPr>
        <p:spPr>
          <a:xfrm>
            <a:off x="1861457" y="2923874"/>
            <a:ext cx="893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passed/ delighted                      b. failed/ upset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E6AC90-82A3-4992-BD2F-DF541BFCF057}"/>
              </a:ext>
            </a:extLst>
          </p:cNvPr>
          <p:cNvSpPr/>
          <p:nvPr/>
        </p:nvSpPr>
        <p:spPr>
          <a:xfrm>
            <a:off x="7151914" y="2923874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0A394B-2664-4CC6-9EE4-0E98696F0ACB}"/>
              </a:ext>
            </a:extLst>
          </p:cNvPr>
          <p:cNvCxnSpPr>
            <a:cxnSpLocks/>
          </p:cNvCxnSpPr>
          <p:nvPr/>
        </p:nvCxnSpPr>
        <p:spPr>
          <a:xfrm>
            <a:off x="779457" y="2139044"/>
            <a:ext cx="2812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603BC-2421-46B8-ADE6-298D962DB7A0}"/>
              </a:ext>
            </a:extLst>
          </p:cNvPr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B6BDA-3B99-4757-97C7-17CADFE364CD}"/>
              </a:ext>
            </a:extLst>
          </p:cNvPr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was really ___________because I got a good grade on my English test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F575A-1E79-461C-9805-397B4434BAAC}"/>
              </a:ext>
            </a:extLst>
          </p:cNvPr>
          <p:cNvSpPr/>
          <p:nvPr/>
        </p:nvSpPr>
        <p:spPr>
          <a:xfrm>
            <a:off x="2587349" y="3314815"/>
            <a:ext cx="668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surprised                            b. annoyed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4DC8CB-C66D-4EE0-A48B-39182B33DA3C}"/>
              </a:ext>
            </a:extLst>
          </p:cNvPr>
          <p:cNvSpPr/>
          <p:nvPr/>
        </p:nvSpPr>
        <p:spPr>
          <a:xfrm>
            <a:off x="2457914" y="3347357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072D17-FFB3-430C-B900-64FD1E00385F}"/>
              </a:ext>
            </a:extLst>
          </p:cNvPr>
          <p:cNvCxnSpPr>
            <a:cxnSpLocks/>
          </p:cNvCxnSpPr>
          <p:nvPr/>
        </p:nvCxnSpPr>
        <p:spPr>
          <a:xfrm>
            <a:off x="7633143" y="2400300"/>
            <a:ext cx="1641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1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ECD4C4-3672-40BE-9861-A6D8778B6572}"/>
              </a:ext>
            </a:extLst>
          </p:cNvPr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E5EA4-69EB-47BB-8C5D-1CF43E5F3BAB}"/>
              </a:ext>
            </a:extLst>
          </p:cNvPr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feel really _______________ when I got a present from my aunt. She gave me my favorite book.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CF629-73EE-47AA-A87F-369270CC0014}"/>
              </a:ext>
            </a:extLst>
          </p:cNvPr>
          <p:cNvSpPr/>
          <p:nvPr/>
        </p:nvSpPr>
        <p:spPr>
          <a:xfrm>
            <a:off x="1762292" y="3349943"/>
            <a:ext cx="7436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disappointed                            b. delighted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20FB44-ABE4-4109-B540-F38D4FF786D3}"/>
              </a:ext>
            </a:extLst>
          </p:cNvPr>
          <p:cNvSpPr/>
          <p:nvPr/>
        </p:nvSpPr>
        <p:spPr>
          <a:xfrm>
            <a:off x="6841677" y="3333498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DD598B-7970-43BA-8C82-02D112D286A0}"/>
              </a:ext>
            </a:extLst>
          </p:cNvPr>
          <p:cNvCxnSpPr>
            <a:cxnSpLocks/>
          </p:cNvCxnSpPr>
          <p:nvPr/>
        </p:nvCxnSpPr>
        <p:spPr>
          <a:xfrm>
            <a:off x="1983457" y="2857500"/>
            <a:ext cx="4564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5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ECD4C4-3672-40BE-9861-A6D8778B6572}"/>
              </a:ext>
            </a:extLst>
          </p:cNvPr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E5EA4-69EB-47BB-8C5D-1CF43E5F3BAB}"/>
              </a:ext>
            </a:extLst>
          </p:cNvPr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studied a lot before the tests, but I was ___________ because I failed some of the tests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CF629-73EE-47AA-A87F-369270CC0014}"/>
              </a:ext>
            </a:extLst>
          </p:cNvPr>
          <p:cNvSpPr/>
          <p:nvPr/>
        </p:nvSpPr>
        <p:spPr>
          <a:xfrm>
            <a:off x="945863" y="3301426"/>
            <a:ext cx="7066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disappointed                            b. pleased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20FB44-ABE4-4109-B540-F38D4FF786D3}"/>
              </a:ext>
            </a:extLst>
          </p:cNvPr>
          <p:cNvSpPr/>
          <p:nvPr/>
        </p:nvSpPr>
        <p:spPr>
          <a:xfrm>
            <a:off x="810988" y="3301426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DD598B-7970-43BA-8C82-02D112D286A0}"/>
              </a:ext>
            </a:extLst>
          </p:cNvPr>
          <p:cNvCxnSpPr>
            <a:cxnSpLocks/>
          </p:cNvCxnSpPr>
          <p:nvPr/>
        </p:nvCxnSpPr>
        <p:spPr>
          <a:xfrm>
            <a:off x="696685" y="2873829"/>
            <a:ext cx="3907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ECD4C4-3672-40BE-9861-A6D8778B6572}"/>
              </a:ext>
            </a:extLst>
          </p:cNvPr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E5EA4-69EB-47BB-8C5D-1CF43E5F3BAB}"/>
              </a:ext>
            </a:extLst>
          </p:cNvPr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My teacher was ___________ because my friend came to class late so often.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CF629-73EE-47AA-A87F-369270CC0014}"/>
              </a:ext>
            </a:extLst>
          </p:cNvPr>
          <p:cNvSpPr/>
          <p:nvPr/>
        </p:nvSpPr>
        <p:spPr>
          <a:xfrm>
            <a:off x="945863" y="3301426"/>
            <a:ext cx="650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annoyed                           b. surprised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20FB44-ABE4-4109-B540-F38D4FF786D3}"/>
              </a:ext>
            </a:extLst>
          </p:cNvPr>
          <p:cNvSpPr/>
          <p:nvPr/>
        </p:nvSpPr>
        <p:spPr>
          <a:xfrm>
            <a:off x="810988" y="3301426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DD598B-7970-43BA-8C82-02D112D286A0}"/>
              </a:ext>
            </a:extLst>
          </p:cNvPr>
          <p:cNvCxnSpPr>
            <a:cxnSpLocks/>
          </p:cNvCxnSpPr>
          <p:nvPr/>
        </p:nvCxnSpPr>
        <p:spPr>
          <a:xfrm>
            <a:off x="7538356" y="2416629"/>
            <a:ext cx="3516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9E97FB-6920-4F3B-9F5C-8451D3F868FF}"/>
              </a:ext>
            </a:extLst>
          </p:cNvPr>
          <p:cNvCxnSpPr>
            <a:cxnSpLocks/>
          </p:cNvCxnSpPr>
          <p:nvPr/>
        </p:nvCxnSpPr>
        <p:spPr>
          <a:xfrm>
            <a:off x="696685" y="2958411"/>
            <a:ext cx="21934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8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ECD4C4-3672-40BE-9861-A6D8778B6572}"/>
              </a:ext>
            </a:extLst>
          </p:cNvPr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E5EA4-69EB-47BB-8C5D-1CF43E5F3BAB}"/>
              </a:ext>
            </a:extLst>
          </p:cNvPr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My dad  was happy because I ________ the tests with flying colors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CF629-73EE-47AA-A87F-369270CC0014}"/>
              </a:ext>
            </a:extLst>
          </p:cNvPr>
          <p:cNvSpPr/>
          <p:nvPr/>
        </p:nvSpPr>
        <p:spPr>
          <a:xfrm>
            <a:off x="2627706" y="3301426"/>
            <a:ext cx="5394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failed                         b. passed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20FB44-ABE4-4109-B540-F38D4FF786D3}"/>
              </a:ext>
            </a:extLst>
          </p:cNvPr>
          <p:cNvSpPr/>
          <p:nvPr/>
        </p:nvSpPr>
        <p:spPr>
          <a:xfrm>
            <a:off x="6096000" y="3301426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DD598B-7970-43BA-8C82-02D112D286A0}"/>
              </a:ext>
            </a:extLst>
          </p:cNvPr>
          <p:cNvCxnSpPr>
            <a:cxnSpLocks/>
          </p:cNvCxnSpPr>
          <p:nvPr/>
        </p:nvCxnSpPr>
        <p:spPr>
          <a:xfrm>
            <a:off x="7447195" y="2465968"/>
            <a:ext cx="3460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750C8C-779A-4842-B911-722F5B48767B}"/>
              </a:ext>
            </a:extLst>
          </p:cNvPr>
          <p:cNvCxnSpPr>
            <a:cxnSpLocks/>
          </p:cNvCxnSpPr>
          <p:nvPr/>
        </p:nvCxnSpPr>
        <p:spPr>
          <a:xfrm flipV="1">
            <a:off x="897560" y="2958411"/>
            <a:ext cx="735297" cy="57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6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74166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When did you feel like the people in the pictures?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066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75556-4863-4E47-8E3C-BF234F93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0" y="2141083"/>
            <a:ext cx="10729086" cy="17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370" y="48065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420" y="940564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4A4C0-147D-40DA-9957-92E12BE2140B}"/>
              </a:ext>
            </a:extLst>
          </p:cNvPr>
          <p:cNvSpPr/>
          <p:nvPr/>
        </p:nvSpPr>
        <p:spPr>
          <a:xfrm>
            <a:off x="687419" y="2566992"/>
            <a:ext cx="11101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Read the letter from James to his aunt. Is James doing well in school?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05EA30-DE23-4459-80D0-AA913A65C012}"/>
              </a:ext>
            </a:extLst>
          </p:cNvPr>
          <p:cNvSpPr/>
          <p:nvPr/>
        </p:nvSpPr>
        <p:spPr>
          <a:xfrm>
            <a:off x="3430246" y="4070309"/>
            <a:ext cx="3800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1. Yes.                 2. No.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3B7FB-641C-4229-A48A-267618F1CA7A}"/>
              </a:ext>
            </a:extLst>
          </p:cNvPr>
          <p:cNvCxnSpPr>
            <a:cxnSpLocks/>
          </p:cNvCxnSpPr>
          <p:nvPr/>
        </p:nvCxnSpPr>
        <p:spPr>
          <a:xfrm>
            <a:off x="714764" y="309607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3F11A0-C897-4D6B-8F75-19920EACB454}"/>
              </a:ext>
            </a:extLst>
          </p:cNvPr>
          <p:cNvCxnSpPr>
            <a:cxnSpLocks/>
          </p:cNvCxnSpPr>
          <p:nvPr/>
        </p:nvCxnSpPr>
        <p:spPr>
          <a:xfrm>
            <a:off x="2334871" y="3086551"/>
            <a:ext cx="28086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A80CAA-4861-446E-9BFA-F4919C88D08D}"/>
              </a:ext>
            </a:extLst>
          </p:cNvPr>
          <p:cNvCxnSpPr>
            <a:cxnSpLocks/>
          </p:cNvCxnSpPr>
          <p:nvPr/>
        </p:nvCxnSpPr>
        <p:spPr>
          <a:xfrm>
            <a:off x="5910943" y="3105601"/>
            <a:ext cx="107768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B973AF-B42F-469C-B355-0DBFE84007C3}"/>
              </a:ext>
            </a:extLst>
          </p:cNvPr>
          <p:cNvCxnSpPr>
            <a:cxnSpLocks/>
          </p:cNvCxnSpPr>
          <p:nvPr/>
        </p:nvCxnSpPr>
        <p:spPr>
          <a:xfrm>
            <a:off x="7839172" y="3105601"/>
            <a:ext cx="814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FE01E6-1C08-4FA0-BDDE-B470818A86BD}"/>
              </a:ext>
            </a:extLst>
          </p:cNvPr>
          <p:cNvCxnSpPr>
            <a:cxnSpLocks/>
          </p:cNvCxnSpPr>
          <p:nvPr/>
        </p:nvCxnSpPr>
        <p:spPr>
          <a:xfrm>
            <a:off x="9062357" y="3077026"/>
            <a:ext cx="1404257" cy="2857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70E6FC-45B2-47C8-80C6-EB42414D5FBF}"/>
              </a:ext>
            </a:extLst>
          </p:cNvPr>
          <p:cNvCxnSpPr/>
          <p:nvPr/>
        </p:nvCxnSpPr>
        <p:spPr>
          <a:xfrm>
            <a:off x="3430246" y="4645559"/>
            <a:ext cx="1095375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CACD5C-CCDF-4B33-A08A-46E00B279A18}"/>
              </a:ext>
            </a:extLst>
          </p:cNvPr>
          <p:cNvCxnSpPr/>
          <p:nvPr/>
        </p:nvCxnSpPr>
        <p:spPr>
          <a:xfrm>
            <a:off x="6108635" y="4655084"/>
            <a:ext cx="1095375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0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366074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letter. Quickly read the information. </a:t>
            </a:r>
          </a:p>
          <a:p>
            <a:r>
              <a:rPr lang="en-US" sz="3400" i="1" dirty="0">
                <a:solidFill>
                  <a:srgbClr val="00B050"/>
                </a:solidFill>
              </a:rPr>
              <a:t>Is James doing well in school?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752082"/>
            <a:ext cx="116748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334986" y="3257498"/>
            <a:ext cx="65640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9309326" y="3257498"/>
            <a:ext cx="1826760" cy="27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06865" y="3616832"/>
            <a:ext cx="41794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7DC972-7756-4E98-A9F8-1073D8C0B396}"/>
              </a:ext>
            </a:extLst>
          </p:cNvPr>
          <p:cNvCxnSpPr>
            <a:cxnSpLocks/>
          </p:cNvCxnSpPr>
          <p:nvPr/>
        </p:nvCxnSpPr>
        <p:spPr>
          <a:xfrm>
            <a:off x="8471466" y="4014239"/>
            <a:ext cx="16757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0359D8-340D-463E-88CF-DB5258861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981" y="404364"/>
            <a:ext cx="2109399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6F813-08B1-4D67-98F8-DDDB67C8FB2B}"/>
              </a:ext>
            </a:extLst>
          </p:cNvPr>
          <p:cNvSpPr txBox="1"/>
          <p:nvPr/>
        </p:nvSpPr>
        <p:spPr>
          <a:xfrm>
            <a:off x="6613072" y="1528703"/>
            <a:ext cx="1257300" cy="55399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29254-D7C8-4C7A-8DFA-A746B7DD8E11}"/>
              </a:ext>
            </a:extLst>
          </p:cNvPr>
          <p:cNvSpPr/>
          <p:nvPr/>
        </p:nvSpPr>
        <p:spPr>
          <a:xfrm>
            <a:off x="5617027" y="1752083"/>
            <a:ext cx="816429" cy="288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0" y="1040175"/>
            <a:ext cx="1171722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letter quickly.  What are we going to do?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6D3C0-0B7D-4A39-A8E6-362C8FA40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53" y="3171825"/>
            <a:ext cx="6464446" cy="58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" y="303760"/>
            <a:ext cx="9832837" cy="101202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9E23B4F-9DF3-4732-9DFC-61F8FE8D9964}"/>
              </a:ext>
            </a:extLst>
          </p:cNvPr>
          <p:cNvSpPr/>
          <p:nvPr/>
        </p:nvSpPr>
        <p:spPr>
          <a:xfrm>
            <a:off x="506186" y="1315784"/>
            <a:ext cx="109401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What did Aunt Ivy give James for Christmas?</a:t>
            </a:r>
          </a:p>
          <a:p>
            <a:r>
              <a:rPr lang="en-US" sz="3200" dirty="0"/>
              <a:t>      a. a game            b. a basketball               c. a sweater</a:t>
            </a:r>
          </a:p>
          <a:p>
            <a:r>
              <a:rPr lang="en-US" sz="3200" dirty="0"/>
              <a:t>2. How does his mom feel?</a:t>
            </a:r>
          </a:p>
          <a:p>
            <a:r>
              <a:rPr lang="en-US" sz="3200" dirty="0"/>
              <a:t>a. surprised              b. annoyed                     c. delighted</a:t>
            </a:r>
          </a:p>
          <a:p>
            <a:r>
              <a:rPr lang="en-US" sz="3200" dirty="0"/>
              <a:t>3. Why does James think he failed some tests?</a:t>
            </a:r>
          </a:p>
          <a:p>
            <a:r>
              <a:rPr lang="en-US" sz="3200" dirty="0"/>
              <a:t>a. he didn't study       b. he played games       c. they were difficult</a:t>
            </a:r>
          </a:p>
          <a:p>
            <a:r>
              <a:rPr lang="en-US" sz="3200" dirty="0"/>
              <a:t>4. Which test did James pass?</a:t>
            </a:r>
          </a:p>
          <a:p>
            <a:r>
              <a:rPr lang="en-US" sz="3200" dirty="0"/>
              <a:t>a. math                       b. P.E.                             c. biology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8B5D9E-FF7E-4AFC-92BA-D2F6828250C4}"/>
              </a:ext>
            </a:extLst>
          </p:cNvPr>
          <p:cNvCxnSpPr>
            <a:cxnSpLocks/>
          </p:cNvCxnSpPr>
          <p:nvPr/>
        </p:nvCxnSpPr>
        <p:spPr>
          <a:xfrm>
            <a:off x="903516" y="1850467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217F1E1-E9E2-4432-880D-27BF97215502}"/>
              </a:ext>
            </a:extLst>
          </p:cNvPr>
          <p:cNvCxnSpPr>
            <a:cxnSpLocks/>
          </p:cNvCxnSpPr>
          <p:nvPr/>
        </p:nvCxnSpPr>
        <p:spPr>
          <a:xfrm flipV="1">
            <a:off x="2520044" y="1836912"/>
            <a:ext cx="5497285" cy="1355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429009F-6F44-428B-BAC7-DB12C2760933}"/>
              </a:ext>
            </a:extLst>
          </p:cNvPr>
          <p:cNvCxnSpPr>
            <a:cxnSpLocks/>
          </p:cNvCxnSpPr>
          <p:nvPr/>
        </p:nvCxnSpPr>
        <p:spPr>
          <a:xfrm>
            <a:off x="1605644" y="2283226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60CA4BC-E036-41C9-AFFC-D9F00CA4C228}"/>
              </a:ext>
            </a:extLst>
          </p:cNvPr>
          <p:cNvCxnSpPr>
            <a:cxnSpLocks/>
          </p:cNvCxnSpPr>
          <p:nvPr/>
        </p:nvCxnSpPr>
        <p:spPr>
          <a:xfrm>
            <a:off x="4610100" y="2283226"/>
            <a:ext cx="14859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2458AC9-6017-4A52-BCBD-6CAB2010C2AE}"/>
              </a:ext>
            </a:extLst>
          </p:cNvPr>
          <p:cNvCxnSpPr>
            <a:cxnSpLocks/>
          </p:cNvCxnSpPr>
          <p:nvPr/>
        </p:nvCxnSpPr>
        <p:spPr>
          <a:xfrm>
            <a:off x="8349343" y="2283226"/>
            <a:ext cx="10885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C139633-A241-440F-B24B-A3C21888CF7F}"/>
              </a:ext>
            </a:extLst>
          </p:cNvPr>
          <p:cNvCxnSpPr>
            <a:cxnSpLocks/>
          </p:cNvCxnSpPr>
          <p:nvPr/>
        </p:nvCxnSpPr>
        <p:spPr>
          <a:xfrm>
            <a:off x="930729" y="280574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999247-E7AB-42E6-AFDA-1ABDC3E6C2DA}"/>
              </a:ext>
            </a:extLst>
          </p:cNvPr>
          <p:cNvCxnSpPr>
            <a:cxnSpLocks/>
          </p:cNvCxnSpPr>
          <p:nvPr/>
        </p:nvCxnSpPr>
        <p:spPr>
          <a:xfrm>
            <a:off x="3271158" y="2805740"/>
            <a:ext cx="164374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7EEA808-BF38-4B3D-87F3-9FA707069DE3}"/>
              </a:ext>
            </a:extLst>
          </p:cNvPr>
          <p:cNvCxnSpPr>
            <a:cxnSpLocks/>
          </p:cNvCxnSpPr>
          <p:nvPr/>
        </p:nvCxnSpPr>
        <p:spPr>
          <a:xfrm>
            <a:off x="1148444" y="3295597"/>
            <a:ext cx="1371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744F6C0-5A15-4F81-A617-8ABC91E83144}"/>
              </a:ext>
            </a:extLst>
          </p:cNvPr>
          <p:cNvCxnSpPr>
            <a:cxnSpLocks/>
          </p:cNvCxnSpPr>
          <p:nvPr/>
        </p:nvCxnSpPr>
        <p:spPr>
          <a:xfrm>
            <a:off x="4152900" y="3276495"/>
            <a:ext cx="14314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0F13EA1-362F-4023-8DBB-61913971D4A8}"/>
              </a:ext>
            </a:extLst>
          </p:cNvPr>
          <p:cNvCxnSpPr>
            <a:cxnSpLocks/>
          </p:cNvCxnSpPr>
          <p:nvPr/>
        </p:nvCxnSpPr>
        <p:spPr>
          <a:xfrm>
            <a:off x="8017329" y="3295597"/>
            <a:ext cx="14205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0AC34A-F7E8-4D28-B696-05FF22F106E1}"/>
              </a:ext>
            </a:extLst>
          </p:cNvPr>
          <p:cNvCxnSpPr>
            <a:cxnSpLocks/>
          </p:cNvCxnSpPr>
          <p:nvPr/>
        </p:nvCxnSpPr>
        <p:spPr>
          <a:xfrm>
            <a:off x="930729" y="3752798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CACA3F3-7785-439A-858D-1165A6B9C79A}"/>
              </a:ext>
            </a:extLst>
          </p:cNvPr>
          <p:cNvCxnSpPr>
            <a:cxnSpLocks/>
          </p:cNvCxnSpPr>
          <p:nvPr/>
        </p:nvCxnSpPr>
        <p:spPr>
          <a:xfrm>
            <a:off x="2683329" y="3752798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4D53BA3-0BE3-4847-9844-09D2E1674B35}"/>
              </a:ext>
            </a:extLst>
          </p:cNvPr>
          <p:cNvCxnSpPr>
            <a:cxnSpLocks/>
          </p:cNvCxnSpPr>
          <p:nvPr/>
        </p:nvCxnSpPr>
        <p:spPr>
          <a:xfrm flipV="1">
            <a:off x="5181600" y="3752798"/>
            <a:ext cx="2656114" cy="1355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2152113-A514-4F6D-96CD-D9E875CF2942}"/>
              </a:ext>
            </a:extLst>
          </p:cNvPr>
          <p:cNvCxnSpPr>
            <a:cxnSpLocks/>
          </p:cNvCxnSpPr>
          <p:nvPr/>
        </p:nvCxnSpPr>
        <p:spPr>
          <a:xfrm>
            <a:off x="1387929" y="4258983"/>
            <a:ext cx="18832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9CD66B5-4FC9-4E87-AE43-2AED345F3140}"/>
              </a:ext>
            </a:extLst>
          </p:cNvPr>
          <p:cNvCxnSpPr>
            <a:cxnSpLocks/>
          </p:cNvCxnSpPr>
          <p:nvPr/>
        </p:nvCxnSpPr>
        <p:spPr>
          <a:xfrm>
            <a:off x="5099957" y="4258983"/>
            <a:ext cx="19866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BEB9E71-F0A1-482D-BB24-6A1864707B34}"/>
              </a:ext>
            </a:extLst>
          </p:cNvPr>
          <p:cNvCxnSpPr>
            <a:cxnSpLocks/>
          </p:cNvCxnSpPr>
          <p:nvPr/>
        </p:nvCxnSpPr>
        <p:spPr>
          <a:xfrm>
            <a:off x="8218714" y="4258983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227B7DF-412C-4000-8298-C3786AF768FA}"/>
              </a:ext>
            </a:extLst>
          </p:cNvPr>
          <p:cNvCxnSpPr>
            <a:cxnSpLocks/>
          </p:cNvCxnSpPr>
          <p:nvPr/>
        </p:nvCxnSpPr>
        <p:spPr>
          <a:xfrm>
            <a:off x="10047514" y="4258983"/>
            <a:ext cx="11212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52A2E9C-1E3C-4339-B1DC-65779EB1A6E0}"/>
              </a:ext>
            </a:extLst>
          </p:cNvPr>
          <p:cNvCxnSpPr>
            <a:cxnSpLocks/>
          </p:cNvCxnSpPr>
          <p:nvPr/>
        </p:nvCxnSpPr>
        <p:spPr>
          <a:xfrm>
            <a:off x="1050472" y="4699855"/>
            <a:ext cx="16328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A669B04-72A1-48A6-B2C7-445E0352CF15}"/>
              </a:ext>
            </a:extLst>
          </p:cNvPr>
          <p:cNvCxnSpPr>
            <a:cxnSpLocks/>
          </p:cNvCxnSpPr>
          <p:nvPr/>
        </p:nvCxnSpPr>
        <p:spPr>
          <a:xfrm>
            <a:off x="3597729" y="4699855"/>
            <a:ext cx="15022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58981C6-DCEB-423E-9365-2D6DFAB6633F}"/>
              </a:ext>
            </a:extLst>
          </p:cNvPr>
          <p:cNvCxnSpPr>
            <a:cxnSpLocks/>
          </p:cNvCxnSpPr>
          <p:nvPr/>
        </p:nvCxnSpPr>
        <p:spPr>
          <a:xfrm>
            <a:off x="930729" y="5328555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FC1338-CECD-4FCA-955E-5FD05761D8A5}"/>
              </a:ext>
            </a:extLst>
          </p:cNvPr>
          <p:cNvCxnSpPr>
            <a:cxnSpLocks/>
          </p:cNvCxnSpPr>
          <p:nvPr/>
        </p:nvCxnSpPr>
        <p:spPr>
          <a:xfrm>
            <a:off x="4267200" y="5309453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35743B7-9C67-43D5-8502-DCB466C2667B}"/>
              </a:ext>
            </a:extLst>
          </p:cNvPr>
          <p:cNvCxnSpPr>
            <a:cxnSpLocks/>
          </p:cNvCxnSpPr>
          <p:nvPr/>
        </p:nvCxnSpPr>
        <p:spPr>
          <a:xfrm>
            <a:off x="8017329" y="5241365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E5208-0AAB-493E-B993-613F8CAB1B72}"/>
              </a:ext>
            </a:extLst>
          </p:cNvPr>
          <p:cNvSpPr/>
          <p:nvPr/>
        </p:nvSpPr>
        <p:spPr>
          <a:xfrm>
            <a:off x="2480776" y="1291157"/>
            <a:ext cx="9220977" cy="101566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What did Aunt Ivy give James for Christmas?</a:t>
            </a:r>
          </a:p>
          <a:p>
            <a:r>
              <a:rPr lang="en-US" sz="3000" dirty="0"/>
              <a:t>      a. a game            b. a basketball               c. a sweater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141C5D-A8A8-4AE7-A288-A3AFFE555663}"/>
              </a:ext>
            </a:extLst>
          </p:cNvPr>
          <p:cNvCxnSpPr>
            <a:cxnSpLocks/>
          </p:cNvCxnSpPr>
          <p:nvPr/>
        </p:nvCxnSpPr>
        <p:spPr>
          <a:xfrm>
            <a:off x="3042559" y="2846510"/>
            <a:ext cx="305344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8746674" y="2846510"/>
            <a:ext cx="12300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77D8ACB-5FAE-48CC-B9C9-26DFC48E45C9}"/>
              </a:ext>
            </a:extLst>
          </p:cNvPr>
          <p:cNvSpPr/>
          <p:nvPr/>
        </p:nvSpPr>
        <p:spPr>
          <a:xfrm>
            <a:off x="8964386" y="1812471"/>
            <a:ext cx="2253343" cy="4943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014450" y="457200"/>
            <a:ext cx="52570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E5208-0AAB-493E-B993-613F8CAB1B72}"/>
              </a:ext>
            </a:extLst>
          </p:cNvPr>
          <p:cNvSpPr/>
          <p:nvPr/>
        </p:nvSpPr>
        <p:spPr>
          <a:xfrm>
            <a:off x="2480776" y="1291157"/>
            <a:ext cx="9220977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2. How does his mom feel?</a:t>
            </a:r>
          </a:p>
          <a:p>
            <a:r>
              <a:rPr lang="en-US" sz="2800" dirty="0"/>
              <a:t>a. surprised              b. annoyed                     c. delighted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141C5D-A8A8-4AE7-A288-A3AFFE555663}"/>
              </a:ext>
            </a:extLst>
          </p:cNvPr>
          <p:cNvCxnSpPr>
            <a:cxnSpLocks/>
          </p:cNvCxnSpPr>
          <p:nvPr/>
        </p:nvCxnSpPr>
        <p:spPr>
          <a:xfrm>
            <a:off x="2127380" y="3597625"/>
            <a:ext cx="26079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77D8ACB-5FAE-48CC-B9C9-26DFC48E45C9}"/>
              </a:ext>
            </a:extLst>
          </p:cNvPr>
          <p:cNvSpPr/>
          <p:nvPr/>
        </p:nvSpPr>
        <p:spPr>
          <a:xfrm>
            <a:off x="4969328" y="1768210"/>
            <a:ext cx="2253343" cy="4943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014450" y="457200"/>
            <a:ext cx="52570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E5208-0AAB-493E-B993-613F8CAB1B72}"/>
              </a:ext>
            </a:extLst>
          </p:cNvPr>
          <p:cNvSpPr/>
          <p:nvPr/>
        </p:nvSpPr>
        <p:spPr>
          <a:xfrm>
            <a:off x="2343927" y="1291156"/>
            <a:ext cx="9711224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3. Why does James think he failed some tests?</a:t>
            </a:r>
          </a:p>
          <a:p>
            <a:r>
              <a:rPr lang="en-US" sz="2800" dirty="0"/>
              <a:t>a. he didn't study       b. he played games       c. they were difficult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141C5D-A8A8-4AE7-A288-A3AFFE555663}"/>
              </a:ext>
            </a:extLst>
          </p:cNvPr>
          <p:cNvCxnSpPr>
            <a:cxnSpLocks/>
          </p:cNvCxnSpPr>
          <p:nvPr/>
        </p:nvCxnSpPr>
        <p:spPr>
          <a:xfrm>
            <a:off x="7271460" y="4314181"/>
            <a:ext cx="31788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77D8ACB-5FAE-48CC-B9C9-26DFC48E45C9}"/>
              </a:ext>
            </a:extLst>
          </p:cNvPr>
          <p:cNvSpPr/>
          <p:nvPr/>
        </p:nvSpPr>
        <p:spPr>
          <a:xfrm>
            <a:off x="8721401" y="1768209"/>
            <a:ext cx="3178826" cy="4943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5FFE91-784A-4559-88DA-07EFB7098881}"/>
              </a:ext>
            </a:extLst>
          </p:cNvPr>
          <p:cNvCxnSpPr>
            <a:cxnSpLocks/>
          </p:cNvCxnSpPr>
          <p:nvPr/>
        </p:nvCxnSpPr>
        <p:spPr>
          <a:xfrm>
            <a:off x="347456" y="4613538"/>
            <a:ext cx="42954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6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014450" y="457200"/>
            <a:ext cx="52570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E5208-0AAB-493E-B993-613F8CAB1B72}"/>
              </a:ext>
            </a:extLst>
          </p:cNvPr>
          <p:cNvSpPr/>
          <p:nvPr/>
        </p:nvSpPr>
        <p:spPr>
          <a:xfrm>
            <a:off x="2343927" y="1291156"/>
            <a:ext cx="9711224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4. Which test did James pass?</a:t>
            </a:r>
          </a:p>
          <a:p>
            <a:r>
              <a:rPr lang="en-US" sz="2800" dirty="0"/>
              <a:t>a. math                       b. P.E.                             c. biology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141C5D-A8A8-4AE7-A288-A3AFFE555663}"/>
              </a:ext>
            </a:extLst>
          </p:cNvPr>
          <p:cNvCxnSpPr>
            <a:cxnSpLocks/>
          </p:cNvCxnSpPr>
          <p:nvPr/>
        </p:nvCxnSpPr>
        <p:spPr>
          <a:xfrm>
            <a:off x="7131988" y="4999981"/>
            <a:ext cx="225694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77D8ACB-5FAE-48CC-B9C9-26DFC48E45C9}"/>
              </a:ext>
            </a:extLst>
          </p:cNvPr>
          <p:cNvSpPr/>
          <p:nvPr/>
        </p:nvSpPr>
        <p:spPr>
          <a:xfrm>
            <a:off x="4680315" y="1804849"/>
            <a:ext cx="2014399" cy="4943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3633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6172" y="1286725"/>
            <a:ext cx="4800600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subjects do you find the easiest?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246789" y="657255"/>
            <a:ext cx="5575097" cy="2191026"/>
          </a:xfrm>
          <a:prstGeom prst="wedgeRoundRectCallout">
            <a:avLst>
              <a:gd name="adj1" fmla="val -42644"/>
              <a:gd name="adj2" fmla="val 822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think English is the easiest because it is easy to read and understand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 flipH="1">
            <a:off x="6023913" y="3826566"/>
            <a:ext cx="5699336" cy="2236304"/>
          </a:xfrm>
          <a:prstGeom prst="wedgeRoundRectCallout">
            <a:avLst>
              <a:gd name="adj1" fmla="val 41337"/>
              <a:gd name="adj2" fmla="val 7272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</a:rPr>
              <a:t>I think math is the most difficult because it is not easy to understand.</a:t>
            </a:r>
          </a:p>
        </p:txBody>
      </p: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12F75E71-3FE9-4623-BC14-34516F6B9987}"/>
              </a:ext>
            </a:extLst>
          </p:cNvPr>
          <p:cNvSpPr/>
          <p:nvPr/>
        </p:nvSpPr>
        <p:spPr>
          <a:xfrm>
            <a:off x="468751" y="3979929"/>
            <a:ext cx="4800600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do you find the most difficult?</a:t>
            </a:r>
          </a:p>
        </p:txBody>
      </p:sp>
    </p:spTree>
    <p:extLst>
      <p:ext uri="{BB962C8B-B14F-4D97-AF65-F5344CB8AC3E}">
        <p14:creationId xmlns:p14="http://schemas.microsoft.com/office/powerpoint/2010/main" val="1117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88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learn and use vocabulary related to education.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reading for main idea and detail.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talk about how you feel about school.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85" y="1940560"/>
            <a:ext cx="9541469" cy="42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letter to a friend </a:t>
            </a:r>
            <a:r>
              <a:rPr lang="en-US" sz="3600" i="1" dirty="0" smtClean="0">
                <a:solidFill>
                  <a:srgbClr val="0070C0"/>
                </a:solidFill>
              </a:rPr>
              <a:t>to </a:t>
            </a:r>
            <a:r>
              <a:rPr lang="en-US" sz="3600" i="1" dirty="0">
                <a:solidFill>
                  <a:srgbClr val="0070C0"/>
                </a:solidFill>
              </a:rPr>
              <a:t>tell him/her about how you feel about tests and subjects at school, and how your parents feel about your study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Write about 60 – 80 words.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320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751340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upset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fail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pleased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disappointed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surprised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delighted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annoyed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pass</a:t>
            </a:r>
          </a:p>
        </p:txBody>
      </p:sp>
    </p:spTree>
    <p:extLst>
      <p:ext uri="{BB962C8B-B14F-4D97-AF65-F5344CB8AC3E}">
        <p14:creationId xmlns:p14="http://schemas.microsoft.com/office/powerpoint/2010/main" val="12762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about how you feel about school.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600" y="1650187"/>
            <a:ext cx="1193800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</a:t>
            </a:r>
            <a:r>
              <a:rPr lang="en-US" sz="3600" i="1" dirty="0" smtClean="0">
                <a:solidFill>
                  <a:srgbClr val="0070C0"/>
                </a:solidFill>
              </a:rPr>
              <a:t>the vocabularies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35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38)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8" y="4643877"/>
            <a:ext cx="116761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upset                  fail                 pleased            disappointed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surprised           delighted       annoyed          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EB800-1515-4D1B-A700-3B1386CF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052"/>
            <a:ext cx="10058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0788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548" y="3358227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Which subjects do you learn at school? 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</a:t>
            </a:r>
            <a:r>
              <a:rPr lang="en-US" sz="4400" b="1" i="1" dirty="0" smtClean="0">
                <a:solidFill>
                  <a:srgbClr val="0070C0"/>
                </a:solidFill>
              </a:rPr>
              <a:t>What’s your </a:t>
            </a:r>
            <a:r>
              <a:rPr lang="en-US" sz="4400" b="1" i="1" dirty="0">
                <a:solidFill>
                  <a:srgbClr val="0070C0"/>
                </a:solidFill>
              </a:rPr>
              <a:t>favorite subject?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3. Which subject are you good at and bad at?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4. Do you ever feel sad about your tests?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5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1775E-48E2-4DB0-B01D-2BB5547C8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7" y="1567009"/>
            <a:ext cx="10058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BF988-6552-42F4-A066-5A7DC6FA1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26" y="1592033"/>
            <a:ext cx="9505210" cy="407751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A8444-7F61-4F14-ADC5-9511E4420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6" y="1702191"/>
            <a:ext cx="2419350" cy="3590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4C94F-850B-4C63-9E0D-22D87CA99E10}"/>
              </a:ext>
            </a:extLst>
          </p:cNvPr>
          <p:cNvSpPr txBox="1"/>
          <p:nvPr/>
        </p:nvSpPr>
        <p:spPr>
          <a:xfrm>
            <a:off x="5019484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8A7D3-6A0D-4D2B-A6E4-96DC545147EB}"/>
              </a:ext>
            </a:extLst>
          </p:cNvPr>
          <p:cNvSpPr txBox="1"/>
          <p:nvPr/>
        </p:nvSpPr>
        <p:spPr>
          <a:xfrm>
            <a:off x="7438834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14FC6-D655-4502-B46C-1B05CC001105}"/>
              </a:ext>
            </a:extLst>
          </p:cNvPr>
          <p:cNvSpPr txBox="1"/>
          <p:nvPr/>
        </p:nvSpPr>
        <p:spPr>
          <a:xfrm>
            <a:off x="9779470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FC9A3-CE33-4552-B2A8-5B7BC7EED4D1}"/>
              </a:ext>
            </a:extLst>
          </p:cNvPr>
          <p:cNvSpPr txBox="1"/>
          <p:nvPr/>
        </p:nvSpPr>
        <p:spPr>
          <a:xfrm>
            <a:off x="265887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453F5D-8910-4E4F-A6E0-D5A1E9DE022F}"/>
              </a:ext>
            </a:extLst>
          </p:cNvPr>
          <p:cNvSpPr txBox="1"/>
          <p:nvPr/>
        </p:nvSpPr>
        <p:spPr>
          <a:xfrm>
            <a:off x="5080861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D36F28-A7DB-43B9-BBE7-9EF441914B7C}"/>
              </a:ext>
            </a:extLst>
          </p:cNvPr>
          <p:cNvSpPr txBox="1"/>
          <p:nvPr/>
        </p:nvSpPr>
        <p:spPr>
          <a:xfrm>
            <a:off x="743883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638F91-5FC8-4771-B903-86DC941A736E}"/>
              </a:ext>
            </a:extLst>
          </p:cNvPr>
          <p:cNvSpPr txBox="1"/>
          <p:nvPr/>
        </p:nvSpPr>
        <p:spPr>
          <a:xfrm>
            <a:off x="977719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806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1811</Words>
  <Application>Microsoft Office PowerPoint</Application>
  <PresentationFormat>Widescreen</PresentationFormat>
  <Paragraphs>182</Paragraphs>
  <Slides>36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Rieu Phan Van</cp:lastModifiedBy>
  <cp:revision>90</cp:revision>
  <dcterms:created xsi:type="dcterms:W3CDTF">2022-05-05T02:27:18Z</dcterms:created>
  <dcterms:modified xsi:type="dcterms:W3CDTF">2022-06-26T02:56:02Z</dcterms:modified>
</cp:coreProperties>
</file>