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3B62EC5-94AF-437A-8D99-EEA758C801E5}" type="slidenum">
              <a:rPr lang="en-US" smtClean="0"/>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20EEAA61-4BF2-44ED-9427-40C5E21A6B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endParaRPr lang="en-US" smtClean="0"/>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20EEAA61-4BF2-44ED-9427-40C5E21A6B80}"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62EC5-94AF-437A-8D99-EEA758C801E5}" type="slidenum">
              <a:rPr lang="en-US" smtClean="0"/>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fld id="{20EEAA61-4BF2-44ED-9427-40C5E21A6B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fld id="{20EEAA61-4BF2-44ED-9427-40C5E21A6B80}"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62EC5-94AF-437A-8D99-EEA758C801E5}" type="slidenum">
              <a:rPr lang="en-US" smtClean="0"/>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0EEAA61-4BF2-44ED-9427-40C5E21A6B80}"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62EC5-94AF-437A-8D99-EEA758C801E5}"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EAA61-4BF2-44ED-9427-40C5E21A6B80}"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62EC5-94AF-437A-8D99-EEA758C801E5}"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20EEAA61-4BF2-44ED-9427-40C5E21A6B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20EEAA61-4BF2-44ED-9427-40C5E21A6B80}"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62EC5-94AF-437A-8D99-EEA758C801E5}"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0EEAA61-4BF2-44ED-9427-40C5E21A6B80}"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3B62EC5-94AF-437A-8D99-EEA758C801E5}"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9.jpeg"/><Relationship Id="rId2" Type="http://schemas.microsoft.com/office/2007/relationships/media" Target="https://www.youtube.com/embed/hsI-_hiUyd8" TargetMode="External"/><Relationship Id="rId1" Type="http://schemas.openxmlformats.org/officeDocument/2006/relationships/video" Target="https://www.youtube.com/embed/hsI-_hiUyd8"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jpeg"/><Relationship Id="rId2" Type="http://schemas.microsoft.com/office/2007/relationships/media" Target="https://www.youtube.com/embed/gOCMQupBe-Q" TargetMode="External"/><Relationship Id="rId1" Type="http://schemas.openxmlformats.org/officeDocument/2006/relationships/video" Target="https://www.youtube.com/embed/gOCMQupBe-Q" TargetMode="Externa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jpeg"/><Relationship Id="rId2" Type="http://schemas.microsoft.com/office/2007/relationships/media" Target="https://www.youtube.com/embed/XbaYKQn8zQo" TargetMode="External"/><Relationship Id="rId1" Type="http://schemas.openxmlformats.org/officeDocument/2006/relationships/video" Target="https://www.youtube.com/embed/XbaYKQn8zQ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1" y="0"/>
            <a:ext cx="1519707" cy="2005704"/>
          </a:xfrm>
          <a:prstGeom prst="rect">
            <a:avLst/>
          </a:prstGeom>
        </p:spPr>
      </p:pic>
      <p:sp>
        <p:nvSpPr>
          <p:cNvPr id="2" name="Title 1"/>
          <p:cNvSpPr>
            <a:spLocks noGrp="1"/>
          </p:cNvSpPr>
          <p:nvPr>
            <p:ph type="title"/>
          </p:nvPr>
        </p:nvSpPr>
        <p:spPr>
          <a:xfrm>
            <a:off x="1120460" y="870218"/>
            <a:ext cx="10515600" cy="729579"/>
          </a:xfrm>
        </p:spPr>
        <p:txBody>
          <a:bodyPr>
            <a:normAutofit/>
          </a:bodyPr>
          <a:lstStyle/>
          <a:p>
            <a:pPr algn="ctr"/>
            <a:r>
              <a:rPr lang="vi-VN" sz="3200" dirty="0" smtClean="0">
                <a:solidFill>
                  <a:srgbClr val="00B050"/>
                </a:solidFill>
              </a:rPr>
              <a:t>T</a:t>
            </a:r>
            <a:r>
              <a:rPr lang="en-US" sz="3200" dirty="0">
                <a:solidFill>
                  <a:srgbClr val="00B050"/>
                </a:solidFill>
                <a:latin typeface="Times New Roman" panose="02020603050405020304" pitchFamily="18" charset="0"/>
                <a:cs typeface="Times New Roman" panose="02020603050405020304" pitchFamily="18" charset="0"/>
              </a:rPr>
              <a:t>Ừ</a:t>
            </a:r>
            <a:r>
              <a:rPr lang="vi-VN" sz="3200" dirty="0" smtClean="0">
                <a:solidFill>
                  <a:srgbClr val="00B050"/>
                </a:solidFill>
              </a:rPr>
              <a:t> </a:t>
            </a:r>
            <a:r>
              <a:rPr lang="vi-VN" sz="3200" dirty="0">
                <a:solidFill>
                  <a:srgbClr val="00B050"/>
                </a:solidFill>
              </a:rPr>
              <a:t>TRƯỜNG TRÁI ĐẤT - SỬ DỤNG LA BÀN </a:t>
            </a:r>
            <a:endParaRPr lang="en-US" sz="3200" dirty="0">
              <a:solidFill>
                <a:srgbClr val="00B050"/>
              </a:solidFill>
            </a:endParaRPr>
          </a:p>
        </p:txBody>
      </p:sp>
      <p:pic>
        <p:nvPicPr>
          <p:cNvPr id="5" name="Content Placeholder 4"/>
          <p:cNvPicPr>
            <a:picLocks noGrp="1" noChangeAspect="1"/>
          </p:cNvPicPr>
          <p:nvPr>
            <p:ph idx="1"/>
          </p:nvPr>
        </p:nvPicPr>
        <p:blipFill>
          <a:blip r:embed="rId2"/>
          <a:stretch>
            <a:fillRect/>
          </a:stretch>
        </p:blipFill>
        <p:spPr>
          <a:xfrm>
            <a:off x="2259238" y="2155288"/>
            <a:ext cx="7905343" cy="224472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Hướng</a:t>
            </a:r>
            <a:r>
              <a:rPr lang="en-US" dirty="0" smtClean="0"/>
              <a:t> </a:t>
            </a:r>
            <a:r>
              <a:rPr lang="en-US" dirty="0" err="1" smtClean="0"/>
              <a:t>dẫn</a:t>
            </a:r>
            <a:r>
              <a:rPr lang="en-US" dirty="0" smtClean="0"/>
              <a:t> </a:t>
            </a:r>
            <a:r>
              <a:rPr lang="en-US" dirty="0" err="1" smtClean="0"/>
              <a:t>về</a:t>
            </a:r>
            <a:r>
              <a:rPr lang="en-US" dirty="0" smtClean="0"/>
              <a:t> </a:t>
            </a:r>
            <a:r>
              <a:rPr lang="en-US" dirty="0" err="1" smtClean="0"/>
              <a:t>nhà</a:t>
            </a:r>
            <a:endParaRPr lang="en-US" dirty="0"/>
          </a:p>
        </p:txBody>
      </p:sp>
      <p:sp>
        <p:nvSpPr>
          <p:cNvPr id="3" name="Content Placeholder 2"/>
          <p:cNvSpPr>
            <a:spLocks noGrp="1"/>
          </p:cNvSpPr>
          <p:nvPr>
            <p:ph idx="1"/>
          </p:nvPr>
        </p:nvSpPr>
        <p:spPr/>
        <p:txBody>
          <a:bodyPr/>
          <a:lstStyle/>
          <a:p>
            <a:r>
              <a:rPr lang="en-US" dirty="0" err="1" smtClean="0"/>
              <a:t>Thực</a:t>
            </a:r>
            <a:r>
              <a:rPr lang="en-US" dirty="0" smtClean="0"/>
              <a:t> </a:t>
            </a:r>
            <a:r>
              <a:rPr lang="en-US" dirty="0" err="1" smtClean="0"/>
              <a:t>hiện</a:t>
            </a:r>
            <a:r>
              <a:rPr lang="en-US" dirty="0" smtClean="0"/>
              <a:t> </a:t>
            </a:r>
            <a:r>
              <a:rPr lang="en-US" dirty="0" err="1" smtClean="0"/>
              <a:t>chế</a:t>
            </a:r>
            <a:r>
              <a:rPr lang="en-US" dirty="0" smtClean="0"/>
              <a:t> </a:t>
            </a:r>
            <a:r>
              <a:rPr lang="en-US" dirty="0" err="1" smtClean="0"/>
              <a:t>tạo</a:t>
            </a:r>
            <a:r>
              <a:rPr lang="en-US" dirty="0" smtClean="0"/>
              <a:t> la </a:t>
            </a:r>
            <a:r>
              <a:rPr lang="en-US" dirty="0" err="1" smtClean="0"/>
              <a:t>bàn</a:t>
            </a:r>
            <a:r>
              <a:rPr lang="en-US" dirty="0" smtClean="0"/>
              <a:t> </a:t>
            </a:r>
            <a:r>
              <a:rPr lang="en-US" dirty="0" err="1" smtClean="0"/>
              <a:t>đơn</a:t>
            </a:r>
            <a:r>
              <a:rPr lang="en-US" dirty="0" smtClean="0"/>
              <a:t> </a:t>
            </a:r>
            <a:r>
              <a:rPr lang="en-US" dirty="0" err="1" smtClean="0"/>
              <a:t>giản</a:t>
            </a:r>
            <a:endParaRPr lang="en-US" dirty="0" smtClean="0"/>
          </a:p>
          <a:p>
            <a:r>
              <a:rPr lang="en-US" dirty="0" err="1" smtClean="0"/>
              <a:t>Dùng</a:t>
            </a:r>
            <a:r>
              <a:rPr lang="en-US" dirty="0" smtClean="0"/>
              <a:t> la </a:t>
            </a:r>
            <a:r>
              <a:rPr lang="en-US" dirty="0" err="1" smtClean="0"/>
              <a:t>bàn</a:t>
            </a:r>
            <a:r>
              <a:rPr lang="en-US" dirty="0" smtClean="0"/>
              <a:t> </a:t>
            </a:r>
            <a:r>
              <a:rPr lang="en-US" dirty="0" err="1" smtClean="0"/>
              <a:t>xác</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cổng</a:t>
            </a:r>
            <a:r>
              <a:rPr lang="en-US" dirty="0" smtClean="0"/>
              <a:t> </a:t>
            </a:r>
            <a:r>
              <a:rPr lang="en-US" dirty="0" err="1" smtClean="0"/>
              <a:t>nhà</a:t>
            </a:r>
            <a:r>
              <a:rPr lang="en-US" dirty="0" smtClean="0"/>
              <a:t> </a:t>
            </a:r>
            <a:r>
              <a:rPr lang="en-US" dirty="0" err="1" smtClean="0"/>
              <a:t>em</a:t>
            </a:r>
            <a:r>
              <a:rPr lang="en-US" dirty="0" smtClean="0"/>
              <a:t> </a:t>
            </a:r>
            <a:r>
              <a:rPr lang="en-US" dirty="0" err="1" smtClean="0"/>
              <a:t>và</a:t>
            </a:r>
            <a:r>
              <a:rPr lang="en-US" dirty="0" smtClean="0"/>
              <a:t> </a:t>
            </a:r>
            <a:r>
              <a:rPr lang="en-US" dirty="0" err="1" smtClean="0"/>
              <a:t>ghi</a:t>
            </a:r>
            <a:r>
              <a:rPr lang="en-US" dirty="0" smtClean="0"/>
              <a:t> </a:t>
            </a:r>
            <a:r>
              <a:rPr lang="en-US" dirty="0" err="1" smtClean="0"/>
              <a:t>báo</a:t>
            </a:r>
            <a:r>
              <a:rPr lang="en-US" dirty="0" smtClean="0"/>
              <a:t> </a:t>
            </a:r>
            <a:r>
              <a:rPr lang="en-US" dirty="0" err="1" smtClean="0"/>
              <a:t>cáo</a:t>
            </a:r>
            <a:r>
              <a:rPr lang="en-US" dirty="0" smtClean="0"/>
              <a:t> </a:t>
            </a:r>
            <a:r>
              <a:rPr lang="en-US" dirty="0" err="1" smtClean="0"/>
              <a:t>theo</a:t>
            </a:r>
            <a:r>
              <a:rPr lang="en-US" dirty="0" smtClean="0"/>
              <a:t> </a:t>
            </a:r>
            <a:r>
              <a:rPr lang="en-US" dirty="0" err="1" smtClean="0"/>
              <a:t>mẫu</a:t>
            </a:r>
            <a:endParaRPr lang="en-US" dirty="0" smtClean="0"/>
          </a:p>
          <a:p>
            <a:r>
              <a:rPr lang="en-US" dirty="0" err="1" smtClean="0"/>
              <a:t>Xem</a:t>
            </a:r>
            <a:r>
              <a:rPr lang="en-US" dirty="0" smtClean="0"/>
              <a:t> </a:t>
            </a:r>
            <a:r>
              <a:rPr lang="en-US" dirty="0" err="1" smtClean="0"/>
              <a:t>trước</a:t>
            </a:r>
            <a:r>
              <a:rPr lang="en-US" dirty="0" smtClean="0"/>
              <a:t> </a:t>
            </a:r>
            <a:r>
              <a:rPr lang="en-US" dirty="0" err="1" smtClean="0"/>
              <a:t>bài</a:t>
            </a:r>
            <a:r>
              <a:rPr lang="en-US" dirty="0" smtClean="0"/>
              <a:t> 21</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sI-_hiUyd8"/>
          <p:cNvPicPr>
            <a:picLocks noGrp="1" noRot="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678113" y="1690688"/>
            <a:ext cx="7032625" cy="3956050"/>
          </a:xfrm>
          <a:prstGeom prst="rect">
            <a:avLst/>
          </a:prstGeom>
        </p:spPr>
      </p:pic>
      <p:pic>
        <p:nvPicPr>
          <p:cNvPr id="5" name="Picture 4"/>
          <p:cNvPicPr>
            <a:picLocks noChangeAspect="1"/>
          </p:cNvPicPr>
          <p:nvPr/>
        </p:nvPicPr>
        <p:blipFill>
          <a:blip r:embed="rId4"/>
          <a:stretch>
            <a:fillRect/>
          </a:stretch>
        </p:blipFill>
        <p:spPr>
          <a:xfrm>
            <a:off x="-1" y="0"/>
            <a:ext cx="1519707" cy="2005704"/>
          </a:xfrm>
          <a:prstGeom prst="rect">
            <a:avLst/>
          </a:prstGeom>
        </p:spPr>
      </p:pic>
      <p:sp>
        <p:nvSpPr>
          <p:cNvPr id="6" name="Title 1"/>
          <p:cNvSpPr txBox="1"/>
          <p:nvPr/>
        </p:nvSpPr>
        <p:spPr>
          <a:xfrm>
            <a:off x="1519706" y="355063"/>
            <a:ext cx="10515600" cy="72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smtClean="0">
                <a:solidFill>
                  <a:srgbClr val="00B050"/>
                </a:solidFill>
              </a:rPr>
              <a:t>T</a:t>
            </a:r>
            <a:r>
              <a:rPr lang="en-US" sz="3200" smtClean="0">
                <a:solidFill>
                  <a:srgbClr val="00B050"/>
                </a:solidFill>
                <a:latin typeface="Times New Roman" panose="02020603050405020304" pitchFamily="18" charset="0"/>
                <a:cs typeface="Times New Roman" panose="02020603050405020304" pitchFamily="18" charset="0"/>
              </a:rPr>
              <a:t>Ừ</a:t>
            </a:r>
            <a:r>
              <a:rPr lang="vi-VN" sz="3200" smtClean="0">
                <a:solidFill>
                  <a:srgbClr val="00B050"/>
                </a:solidFill>
              </a:rPr>
              <a:t> TRƯỜNG TRÁI ĐẤT - SỬ DỤNG LA BÀN </a:t>
            </a:r>
            <a:endParaRPr lang="en-US" sz="3200"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1"/>
          <a:stretch>
            <a:fillRect/>
          </a:stretch>
        </p:blipFill>
        <p:spPr>
          <a:xfrm>
            <a:off x="2785284" y="1439705"/>
            <a:ext cx="6680688" cy="4102569"/>
          </a:xfrm>
          <a:prstGeom prst="rect">
            <a:avLst/>
          </a:prstGeom>
        </p:spPr>
      </p:pic>
      <p:pic>
        <p:nvPicPr>
          <p:cNvPr id="4" name="Picture 3"/>
          <p:cNvPicPr>
            <a:picLocks noChangeAspect="1"/>
          </p:cNvPicPr>
          <p:nvPr/>
        </p:nvPicPr>
        <p:blipFill>
          <a:blip r:embed="rId2"/>
          <a:stretch>
            <a:fillRect/>
          </a:stretch>
        </p:blipFill>
        <p:spPr>
          <a:xfrm>
            <a:off x="-1" y="0"/>
            <a:ext cx="1519707" cy="2005704"/>
          </a:xfrm>
          <a:prstGeom prst="rect">
            <a:avLst/>
          </a:prstGeom>
        </p:spPr>
      </p:pic>
      <p:sp>
        <p:nvSpPr>
          <p:cNvPr id="5" name="Title 1"/>
          <p:cNvSpPr txBox="1"/>
          <p:nvPr/>
        </p:nvSpPr>
        <p:spPr>
          <a:xfrm>
            <a:off x="1519706" y="355063"/>
            <a:ext cx="10515600" cy="729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sz="3200" smtClean="0">
                <a:solidFill>
                  <a:srgbClr val="00B050"/>
                </a:solidFill>
              </a:rPr>
              <a:t>T</a:t>
            </a:r>
            <a:r>
              <a:rPr lang="en-US" sz="3200" smtClean="0">
                <a:solidFill>
                  <a:srgbClr val="00B050"/>
                </a:solidFill>
                <a:latin typeface="Times New Roman" panose="02020603050405020304" pitchFamily="18" charset="0"/>
                <a:cs typeface="Times New Roman" panose="02020603050405020304" pitchFamily="18" charset="0"/>
              </a:rPr>
              <a:t>Ừ</a:t>
            </a:r>
            <a:r>
              <a:rPr lang="vi-VN" sz="3200" smtClean="0">
                <a:solidFill>
                  <a:srgbClr val="00B050"/>
                </a:solidFill>
              </a:rPr>
              <a:t> TRƯỜNG TRÁI ĐẤT - SỬ DỤNG LA BÀN </a:t>
            </a:r>
            <a:endParaRPr lang="en-US" sz="3200" dirty="0">
              <a:solidFill>
                <a:srgbClr val="00B05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1"/>
          <a:stretch>
            <a:fillRect/>
          </a:stretch>
        </p:blipFill>
        <p:spPr>
          <a:xfrm>
            <a:off x="1300766" y="1017431"/>
            <a:ext cx="9646275" cy="485790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320" y="584067"/>
            <a:ext cx="10515600" cy="1325563"/>
          </a:xfrm>
        </p:spPr>
        <p:txBody>
          <a:bodyPr>
            <a:normAutofit fontScale="90000"/>
          </a:bodyPr>
          <a:lstStyle/>
          <a:p>
            <a:r>
              <a:rPr lang="vi-VN" sz="2400" b="1" dirty="0"/>
              <a:t>2.</a:t>
            </a:r>
            <a:r>
              <a:rPr lang="vi-VN" sz="2400" dirty="0"/>
              <a:t> Trên Hình 20.3, độ mạnh của từ trường giảm dần theo thứ tự các màu sắc như sau: đỏ, vàng, lục, lam, lơ. Việt Nam nằm trong vùng có từ trường mạnh hay yếu</a:t>
            </a:r>
            <a:br>
              <a:rPr lang="vi-VN" sz="2400" dirty="0"/>
            </a:br>
            <a:endParaRPr lang="en-US" sz="2400" dirty="0"/>
          </a:p>
        </p:txBody>
      </p:sp>
      <p:pic>
        <p:nvPicPr>
          <p:cNvPr id="4" name="Content Placeholder 3"/>
          <p:cNvPicPr>
            <a:picLocks noGrp="1" noChangeAspect="1"/>
          </p:cNvPicPr>
          <p:nvPr>
            <p:ph idx="1"/>
          </p:nvPr>
        </p:nvPicPr>
        <p:blipFill>
          <a:blip r:embed="rId1"/>
          <a:stretch>
            <a:fillRect/>
          </a:stretch>
        </p:blipFill>
        <p:spPr>
          <a:xfrm>
            <a:off x="2510097" y="1721051"/>
            <a:ext cx="6811195" cy="435133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1072" y="4636394"/>
            <a:ext cx="8912180" cy="1983347"/>
          </a:xfrm>
        </p:spPr>
        <p:txBody>
          <a:bodyPr>
            <a:noAutofit/>
          </a:bodyPr>
          <a:lstStyle/>
          <a:p>
            <a:pPr algn="l"/>
            <a:r>
              <a:rPr lang="vi-VN" sz="2400" dirty="0"/>
              <a:t>a) Đường sức từ của Trái Đất có những điểm nào giống với đường sức từ của một nam châm thẳng?</a:t>
            </a:r>
            <a:br>
              <a:rPr lang="vi-VN" sz="2400" dirty="0"/>
            </a:br>
            <a:r>
              <a:rPr lang="vi-VN" sz="2400" dirty="0"/>
              <a:t>b) Hãy chỉ rõ các cực địa từ và cực địa lí trên Hình 20.4. Nhận xét chúng có trùng nhau không?</a:t>
            </a:r>
            <a:br>
              <a:rPr lang="vi-VN" sz="2400" dirty="0"/>
            </a:br>
            <a:endParaRPr lang="en-US" sz="2400" dirty="0"/>
          </a:p>
        </p:txBody>
      </p:sp>
      <p:pic>
        <p:nvPicPr>
          <p:cNvPr id="5" name="Content Placeholder 4"/>
          <p:cNvPicPr>
            <a:picLocks noGrp="1" noChangeAspect="1"/>
          </p:cNvPicPr>
          <p:nvPr>
            <p:ph idx="1"/>
          </p:nvPr>
        </p:nvPicPr>
        <p:blipFill>
          <a:blip r:embed="rId1"/>
          <a:stretch>
            <a:fillRect/>
          </a:stretch>
        </p:blipFill>
        <p:spPr>
          <a:xfrm>
            <a:off x="3060513" y="675155"/>
            <a:ext cx="5375150" cy="396123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23494"/>
            <a:ext cx="10515600" cy="4953470"/>
          </a:xfrm>
        </p:spPr>
        <p:txBody>
          <a:bodyPr>
            <a:normAutofit/>
          </a:bodyPr>
          <a:lstStyle/>
          <a:p>
            <a:r>
              <a:rPr lang="vi-VN" b="1" dirty="0"/>
              <a:t>Phương pháp giải:</a:t>
            </a:r>
            <a:endParaRPr lang="vi-VN" dirty="0"/>
          </a:p>
          <a:p>
            <a:r>
              <a:rPr lang="vi-VN" dirty="0"/>
              <a:t>Chiều đường sức từ của nam châm: đi ra từ cực Bắc, đi vào cực Nam.</a:t>
            </a:r>
            <a:endParaRPr lang="vi-VN" dirty="0"/>
          </a:p>
          <a:p>
            <a:r>
              <a:rPr lang="vi-VN" b="1" dirty="0"/>
              <a:t>Lời giải chi tiết:</a:t>
            </a:r>
            <a:endParaRPr lang="vi-VN" dirty="0"/>
          </a:p>
          <a:p>
            <a:r>
              <a:rPr lang="vi-VN" dirty="0"/>
              <a:t>a) Đường sức từ của Trái Đất có điểm giống với đường sức từ của nam châm thẳng là đều có chiều đi ra từ cực Bắc và đi vào cực Nam</a:t>
            </a:r>
            <a:endParaRPr lang="vi-VN" dirty="0"/>
          </a:p>
          <a:p>
            <a:r>
              <a:rPr lang="vi-VN" dirty="0"/>
              <a:t>b) Hình 20.4 cho thấy:</a:t>
            </a:r>
            <a:endParaRPr lang="vi-VN" dirty="0"/>
          </a:p>
          <a:p>
            <a:r>
              <a:rPr lang="vi-VN" dirty="0"/>
              <a:t>- Cực Bắc địa từ và cực Nam địa từ nằm trên trục từ của Trái Đất</a:t>
            </a:r>
            <a:endParaRPr lang="vi-VN" dirty="0"/>
          </a:p>
          <a:p>
            <a:r>
              <a:rPr lang="vi-VN" dirty="0"/>
              <a:t>- Cực Bắc địa lí và cực Nam địa lí nằm trên trục quay của Trái Đất.</a:t>
            </a:r>
            <a:endParaRPr lang="vi-VN" dirty="0"/>
          </a:p>
          <a:p>
            <a:r>
              <a:rPr lang="vi-VN" dirty="0"/>
              <a:t>- Trục từ và trục quay của Trái Đất không trùng nhau.</a:t>
            </a:r>
            <a:endParaRPr lang="vi-VN" dirty="0"/>
          </a:p>
          <a:p>
            <a:pPr marL="0" indent="0">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CMQupBe-Q"/>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2135747" y="1514475"/>
            <a:ext cx="8141594" cy="4579647"/>
          </a:xfrm>
          <a:prstGeom prst="rect">
            <a:avLst/>
          </a:prstGeom>
        </p:spPr>
      </p:pic>
      <p:sp>
        <p:nvSpPr>
          <p:cNvPr id="6" name="TextBox 5"/>
          <p:cNvSpPr txBox="1"/>
          <p:nvPr/>
        </p:nvSpPr>
        <p:spPr>
          <a:xfrm>
            <a:off x="3747751" y="759854"/>
            <a:ext cx="3953815" cy="523220"/>
          </a:xfrm>
          <a:prstGeom prst="rect">
            <a:avLst/>
          </a:prstGeom>
          <a:noFill/>
          <a:ln>
            <a:solidFill>
              <a:srgbClr val="002060"/>
            </a:solidFill>
          </a:ln>
        </p:spPr>
        <p:txBody>
          <a:bodyPr wrap="square" rtlCol="0">
            <a:spAutoFit/>
          </a:bodyPr>
          <a:lstStyle/>
          <a:p>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Cách</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sử</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dụng</a:t>
            </a:r>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 la </a:t>
            </a:r>
            <a:r>
              <a:rPr lang="en-US" sz="2800" dirty="0" err="1" smtClean="0">
                <a:solidFill>
                  <a:schemeClr val="accent1">
                    <a:lumMod val="50000"/>
                  </a:schemeClr>
                </a:solidFill>
                <a:latin typeface="Times New Roman" panose="02020603050405020304" pitchFamily="18" charset="0"/>
                <a:cs typeface="Times New Roman" panose="02020603050405020304" pitchFamily="18" charset="0"/>
              </a:rPr>
              <a:t>bàn</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2014" y="609824"/>
            <a:ext cx="7159580" cy="832609"/>
          </a:xfrm>
          <a:ln>
            <a:solidFill>
              <a:srgbClr val="002060"/>
            </a:solidFill>
          </a:ln>
        </p:spPr>
        <p:txBody>
          <a:bodyPr>
            <a:normAutofit/>
          </a:bodyPr>
          <a:lstStyle/>
          <a:p>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Cách</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chế</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tạo</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la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bàn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đơn</a:t>
            </a:r>
            <a:r>
              <a:rPr lang="en-US" sz="3200"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sz="3200" dirty="0" err="1" smtClean="0">
                <a:solidFill>
                  <a:schemeClr val="accent1">
                    <a:lumMod val="50000"/>
                  </a:schemeClr>
                </a:solidFill>
                <a:latin typeface="Times New Roman" panose="02020603050405020304" pitchFamily="18" charset="0"/>
                <a:cs typeface="Times New Roman" panose="02020603050405020304" pitchFamily="18" charset="0"/>
              </a:rPr>
              <a:t>giản</a:t>
            </a:r>
            <a:endParaRPr lang="en-US" sz="32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4" name="XbaYKQn8zQo"/>
          <p:cNvPicPr>
            <a:picLocks noGrp="1" noRot="1" noChangeAspect="1"/>
          </p:cNvPicPr>
          <p:nvPr>
            <p:ph idx="1"/>
            <a:videoFile r:link="rId1"/>
            <p:extLst>
              <p:ext uri="{DAA4B4D4-6D71-4841-9C94-3DE7FCFB9230}">
                <p14:media xmlns:p14="http://schemas.microsoft.com/office/powerpoint/2010/main" r:link="rId2"/>
              </p:ext>
            </p:extLst>
          </p:nvPr>
        </p:nvPicPr>
        <p:blipFill>
          <a:blip r:embed="rId3"/>
          <a:stretch>
            <a:fillRect/>
          </a:stretch>
        </p:blipFill>
        <p:spPr>
          <a:xfrm>
            <a:off x="2042014" y="1584100"/>
            <a:ext cx="7738572" cy="435306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1064</Words>
  <PresentationFormat>Widescreen</PresentationFormat>
  <Paragraphs>30</Paragraphs>
  <Slides>10</Slides>
  <Notes>0</Notes>
  <HiddenSlides>0</HiddenSlides>
  <MMClips>3</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Arial</vt:lpstr>
      <vt:lpstr>Times New Roman</vt:lpstr>
      <vt:lpstr>Garamond</vt:lpstr>
      <vt:lpstr>Microsoft YaHei</vt:lpstr>
      <vt:lpstr>Arial Unicode MS</vt:lpstr>
      <vt:lpstr>Calibri</vt:lpstr>
      <vt:lpstr>Organic</vt:lpstr>
      <vt:lpstr>TỪ TRƯỜNG TRÁI ĐẤT - SỬ DỤNG LA BÀN </vt:lpstr>
      <vt:lpstr>PowerPoint 演示文稿</vt:lpstr>
      <vt:lpstr>PowerPoint 演示文稿</vt:lpstr>
      <vt:lpstr>PowerPoint 演示文稿</vt:lpstr>
      <vt:lpstr>2. Trên Hình 20.3, độ mạnh của từ trường giảm dần theo thứ tự các màu sắc như sau: đỏ, vàng, lục, lam, lơ. Việt Nam nằm trong vùng có từ trường mạnh hay yếu </vt:lpstr>
      <vt:lpstr>a) Đường sức từ của Trái Đất có những điểm nào giống với đường sức từ của một nam châm thẳng? b) Hãy chỉ rõ các cực địa từ và cực địa lí trên Hình 20.4. Nhận xét chúng có trùng nhau không? </vt:lpstr>
      <vt:lpstr>PowerPoint 演示文稿</vt:lpstr>
      <vt:lpstr>PowerPoint 演示文稿</vt:lpstr>
      <vt:lpstr>Cách chế tạo la bàn đơn giản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2022-06-26T01:44:00Z</dcterms:created>
  <dcterms:modified xsi:type="dcterms:W3CDTF">2023-08-17T01:58:37Z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48494835D16845DB8FB4603E185C51F2</vt:lpwstr>
  </property>
  <property fmtid="{D5CDD505-2E9C-101B-9397-08002B2CF9AE}" pid="3" name="KSOProductBuildVer">
    <vt:lpwstr>1033-11.2.0.11537</vt:lpwstr>
  </property>
</Properties>
</file>