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59" r:id="rId4"/>
    <p:sldId id="261" r:id="rId5"/>
    <p:sldId id="262" r:id="rId6"/>
    <p:sldId id="272" r:id="rId7"/>
    <p:sldId id="273" r:id="rId8"/>
    <p:sldId id="263" r:id="rId9"/>
    <p:sldId id="274" r:id="rId10"/>
    <p:sldId id="264" r:id="rId11"/>
    <p:sldId id="266" r:id="rId12"/>
    <p:sldId id="267" r:id="rId13"/>
    <p:sldId id="268" r:id="rId14"/>
    <p:sldId id="269" r:id="rId15"/>
    <p:sldId id="271" r:id="rId16"/>
    <p:sldId id="270" r:id="rId1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58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E30D9769-6DC8-4BA9-8FC1-ED28D64C1F8E}" type="datetimeFigureOut">
              <a:rPr lang="vi-VN" smtClean="0"/>
              <a:t>08/01/2024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139980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30D9769-6DC8-4BA9-8FC1-ED28D64C1F8E}" type="datetimeFigureOut">
              <a:rPr lang="vi-VN" smtClean="0"/>
              <a:t>08/01/2024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2904028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30D9769-6DC8-4BA9-8FC1-ED28D64C1F8E}" type="datetimeFigureOut">
              <a:rPr lang="vi-VN" smtClean="0"/>
              <a:t>08/01/2024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343327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30D9769-6DC8-4BA9-8FC1-ED28D64C1F8E}" type="datetimeFigureOut">
              <a:rPr lang="vi-VN" smtClean="0"/>
              <a:t>08/01/2024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640392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0D9769-6DC8-4BA9-8FC1-ED28D64C1F8E}" type="datetimeFigureOut">
              <a:rPr lang="vi-VN" smtClean="0"/>
              <a:t>08/01/2024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119102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E30D9769-6DC8-4BA9-8FC1-ED28D64C1F8E}" type="datetimeFigureOut">
              <a:rPr lang="vi-VN" smtClean="0"/>
              <a:t>08/01/2024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34841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E30D9769-6DC8-4BA9-8FC1-ED28D64C1F8E}" type="datetimeFigureOut">
              <a:rPr lang="vi-VN" smtClean="0"/>
              <a:t>08/01/2024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3931348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E30D9769-6DC8-4BA9-8FC1-ED28D64C1F8E}" type="datetimeFigureOut">
              <a:rPr lang="vi-VN" smtClean="0"/>
              <a:t>08/01/2024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261457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D9769-6DC8-4BA9-8FC1-ED28D64C1F8E}" type="datetimeFigureOut">
              <a:rPr lang="vi-VN" smtClean="0"/>
              <a:t>08/01/2024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356608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D9769-6DC8-4BA9-8FC1-ED28D64C1F8E}" type="datetimeFigureOut">
              <a:rPr lang="vi-VN" smtClean="0"/>
              <a:t>08/01/2024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4282791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D9769-6DC8-4BA9-8FC1-ED28D64C1F8E}" type="datetimeFigureOut">
              <a:rPr lang="vi-VN" smtClean="0"/>
              <a:t>08/01/2024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428681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D9769-6DC8-4BA9-8FC1-ED28D64C1F8E}" type="datetimeFigureOut">
              <a:rPr lang="vi-VN" smtClean="0"/>
              <a:t>08/01/2024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26750-5AE7-4722-BBDA-200B73A40D8B}" type="slidenum">
              <a:rPr lang="vi-VN" smtClean="0"/>
              <a:t>‹#›</a:t>
            </a:fld>
            <a:endParaRPr lang="vi-VN"/>
          </a:p>
        </p:txBody>
      </p:sp>
    </p:spTree>
    <p:extLst>
      <p:ext uri="{BB962C8B-B14F-4D97-AF65-F5344CB8AC3E}">
        <p14:creationId xmlns:p14="http://schemas.microsoft.com/office/powerpoint/2010/main" val="2324453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181" Type="http://schemas.openxmlformats.org/officeDocument/2006/relationships/image" Target="../media/image11.png"/><Relationship Id="rId180"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4.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video" Target="../media/media2.mp4"/><Relationship Id="rId16" Type="http://schemas.openxmlformats.org/officeDocument/2006/relationships/image" Target="../media/image7.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slideLayout" Target="../slideLayouts/slideLayout1.xml"/><Relationship Id="rId5" Type="http://schemas.microsoft.com/office/2007/relationships/media" Target="../media/media4.mp4"/><Relationship Id="rId15" Type="http://schemas.openxmlformats.org/officeDocument/2006/relationships/image" Target="../media/image6.png"/><Relationship Id="rId10" Type="http://schemas.openxmlformats.org/officeDocument/2006/relationships/video" Target="../media/media6.mp4"/><Relationship Id="rId4" Type="http://schemas.openxmlformats.org/officeDocument/2006/relationships/video" Target="../media/media3.mp4"/><Relationship Id="rId9" Type="http://schemas.microsoft.com/office/2007/relationships/media" Target="../media/media6.mp4"/><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3" name="Rectangle 2">
            <a:extLst>
              <a:ext uri="{FF2B5EF4-FFF2-40B4-BE49-F238E27FC236}">
                <a16:creationId xmlns:a16="http://schemas.microsoft.com/office/drawing/2014/main" xmlns="" id="{BDA144B1-BC48-4FB5-81A0-5EEE0F41D92F}"/>
              </a:ext>
            </a:extLst>
          </p:cNvPr>
          <p:cNvSpPr/>
          <p:nvPr/>
        </p:nvSpPr>
        <p:spPr>
          <a:xfrm>
            <a:off x="52242" y="1270789"/>
            <a:ext cx="9056262" cy="2662267"/>
          </a:xfrm>
          <a:prstGeom prst="rect">
            <a:avLst/>
          </a:prstGeom>
        </p:spPr>
        <p:txBody>
          <a:bodyPr wrap="none">
            <a:spAutoFit/>
          </a:bodyPr>
          <a:lstStyle/>
          <a:p>
            <a:pPr algn="ctr" defTabSz="914377">
              <a:spcAft>
                <a:spcPts val="600"/>
              </a:spcAft>
              <a:defRPr/>
            </a:pPr>
            <a:r>
              <a:rPr lang="en-US" sz="5400" b="1" dirty="0" err="1">
                <a:solidFill>
                  <a:srgbClr val="FF0000"/>
                </a:solidFill>
                <a:latin typeface="UTM Avo" panose="02040603050506020204" pitchFamily="18" charset="0"/>
                <a:cs typeface="Arial" panose="020B0604020202020204" pitchFamily="34" charset="0"/>
              </a:rPr>
              <a:t>Tuần</a:t>
            </a:r>
            <a:r>
              <a:rPr lang="en-US" sz="5400" b="1">
                <a:solidFill>
                  <a:srgbClr val="FF0000"/>
                </a:solidFill>
                <a:latin typeface="UTM Avo" panose="02040603050506020204" pitchFamily="18" charset="0"/>
                <a:cs typeface="Arial" panose="020B0604020202020204" pitchFamily="34" charset="0"/>
              </a:rPr>
              <a:t> </a:t>
            </a:r>
            <a:r>
              <a:rPr lang="en-US" sz="5400" b="1" smtClean="0">
                <a:solidFill>
                  <a:srgbClr val="FF0000"/>
                </a:solidFill>
                <a:latin typeface="UTM Avo" panose="02040603050506020204" pitchFamily="18" charset="0"/>
                <a:cs typeface="Arial" panose="020B0604020202020204" pitchFamily="34" charset="0"/>
              </a:rPr>
              <a:t>27</a:t>
            </a:r>
          </a:p>
          <a:p>
            <a:pPr algn="ctr" defTabSz="914377">
              <a:spcAft>
                <a:spcPts val="600"/>
              </a:spcAft>
              <a:defRPr/>
            </a:pPr>
            <a:r>
              <a:rPr lang="en-US" sz="6000" b="1" smtClean="0">
                <a:solidFill>
                  <a:srgbClr val="FF0000"/>
                </a:solidFill>
                <a:latin typeface="UTM Avo" panose="02040603050506020204" pitchFamily="18" charset="0"/>
                <a:cs typeface="Arial" panose="020B0604020202020204" pitchFamily="34" charset="0"/>
              </a:rPr>
              <a:t>ÔN </a:t>
            </a:r>
            <a:r>
              <a:rPr lang="en-US" sz="6000" b="1">
                <a:solidFill>
                  <a:srgbClr val="FF0000"/>
                </a:solidFill>
                <a:latin typeface="UTM Avo" panose="02040603050506020204" pitchFamily="18" charset="0"/>
                <a:cs typeface="Arial" panose="020B0604020202020204" pitchFamily="34" charset="0"/>
              </a:rPr>
              <a:t>TẬP GIỮA </a:t>
            </a:r>
            <a:r>
              <a:rPr lang="en-US" sz="6000" b="1" dirty="0">
                <a:solidFill>
                  <a:srgbClr val="FF0000"/>
                </a:solidFill>
                <a:latin typeface="UTM Avo" panose="02040603050506020204" pitchFamily="18" charset="0"/>
                <a:cs typeface="Arial" panose="020B0604020202020204" pitchFamily="34" charset="0"/>
              </a:rPr>
              <a:t>HỌC </a:t>
            </a:r>
            <a:r>
              <a:rPr lang="en-US" sz="6000" b="1">
                <a:solidFill>
                  <a:srgbClr val="FF0000"/>
                </a:solidFill>
                <a:latin typeface="UTM Avo" panose="02040603050506020204" pitchFamily="18" charset="0"/>
                <a:cs typeface="Arial" panose="020B0604020202020204" pitchFamily="34" charset="0"/>
              </a:rPr>
              <a:t>KÌ </a:t>
            </a:r>
            <a:r>
              <a:rPr lang="en-US" sz="6000" b="1" smtClean="0">
                <a:solidFill>
                  <a:srgbClr val="FF0000"/>
                </a:solidFill>
                <a:latin typeface="UTM Avo" panose="02040603050506020204" pitchFamily="18" charset="0"/>
                <a:cs typeface="Arial" panose="020B0604020202020204" pitchFamily="34" charset="0"/>
              </a:rPr>
              <a:t>II</a:t>
            </a:r>
            <a:r>
              <a:rPr lang="en-US" sz="6000" b="1">
                <a:solidFill>
                  <a:srgbClr val="FF0000"/>
                </a:solidFill>
                <a:latin typeface="UTM Avo" panose="02040603050506020204" pitchFamily="18" charset="0"/>
                <a:cs typeface="Arial" panose="020B0604020202020204" pitchFamily="34" charset="0"/>
              </a:rPr>
              <a:t/>
            </a:r>
            <a:br>
              <a:rPr lang="en-US" sz="6000" b="1">
                <a:solidFill>
                  <a:srgbClr val="FF0000"/>
                </a:solidFill>
                <a:latin typeface="UTM Avo" panose="02040603050506020204" pitchFamily="18" charset="0"/>
                <a:cs typeface="Arial" panose="020B0604020202020204" pitchFamily="34" charset="0"/>
              </a:rPr>
            </a:br>
            <a:r>
              <a:rPr lang="en-US" sz="4800">
                <a:solidFill>
                  <a:srgbClr val="FF0000"/>
                </a:solidFill>
                <a:latin typeface="UTM Avo" panose="02040603050506020204" pitchFamily="18" charset="0"/>
                <a:cs typeface="Arial" panose="020B0604020202020204" pitchFamily="34" charset="0"/>
              </a:rPr>
              <a:t>(Tiết </a:t>
            </a:r>
            <a:r>
              <a:rPr lang="en-US" sz="4800" smtClean="0">
                <a:solidFill>
                  <a:srgbClr val="FF0000"/>
                </a:solidFill>
                <a:latin typeface="UTM Avo" panose="02040603050506020204" pitchFamily="18" charset="0"/>
                <a:cs typeface="Arial" panose="020B0604020202020204" pitchFamily="34" charset="0"/>
              </a:rPr>
              <a:t>7)</a:t>
            </a:r>
            <a:endParaRPr lang="en-US" sz="6000"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7963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4" name="Rectangle 3"/>
          <p:cNvSpPr/>
          <p:nvPr/>
        </p:nvSpPr>
        <p:spPr>
          <a:xfrm>
            <a:off x="0" y="400590"/>
            <a:ext cx="9252520" cy="3970318"/>
          </a:xfrm>
          <a:prstGeom prst="rect">
            <a:avLst/>
          </a:prstGeom>
        </p:spPr>
        <p:txBody>
          <a:bodyPr wrap="square">
            <a:spAutoFit/>
          </a:bodyPr>
          <a:lstStyle/>
          <a:p>
            <a:pPr algn="just"/>
            <a:r>
              <a:rPr lang="vi-VN" sz="2800" b="0" i="0" smtClean="0">
                <a:solidFill>
                  <a:srgbClr val="000000"/>
                </a:solidFill>
                <a:effectLst/>
                <a:latin typeface="Roboto"/>
              </a:rPr>
              <a:t>	</a:t>
            </a:r>
            <a:r>
              <a:rPr lang="vi-VN" sz="2800" smtClean="0">
                <a:solidFill>
                  <a:srgbClr val="000000"/>
                </a:solidFill>
                <a:latin typeface="Roboto"/>
              </a:rPr>
              <a:t>Cháu </a:t>
            </a:r>
            <a:r>
              <a:rPr lang="vi-VN" sz="2800">
                <a:solidFill>
                  <a:srgbClr val="000000"/>
                </a:solidFill>
                <a:latin typeface="Roboto"/>
              </a:rPr>
              <a:t>trở về để chuẩn bị một mái ấm nhỏ để được đón “mẹ Mùi” về với cháu. Để cháu được làm một người con đúng nghĩa, được đền đáp công ơn trời bể của bác. Vì vậy, bác hãy giữ gìn sức khỏe và vui vẻ chờ cháu trở lại nhé!</a:t>
            </a:r>
          </a:p>
          <a:p>
            <a:r>
              <a:rPr lang="vi-VN" sz="2800" smtClean="0">
                <a:solidFill>
                  <a:srgbClr val="000000"/>
                </a:solidFill>
                <a:latin typeface="Roboto"/>
              </a:rPr>
              <a:t>                                                     Con </a:t>
            </a:r>
            <a:r>
              <a:rPr lang="vi-VN" sz="2800">
                <a:solidFill>
                  <a:srgbClr val="000000"/>
                </a:solidFill>
                <a:latin typeface="Roboto"/>
              </a:rPr>
              <a:t>gái của </a:t>
            </a:r>
            <a:r>
              <a:rPr lang="vi-VN" sz="2800">
                <a:solidFill>
                  <a:srgbClr val="000000"/>
                </a:solidFill>
                <a:latin typeface="Roboto"/>
              </a:rPr>
              <a:t>bác </a:t>
            </a:r>
            <a:r>
              <a:rPr lang="vi-VN" sz="2800" smtClean="0">
                <a:solidFill>
                  <a:srgbClr val="000000"/>
                </a:solidFill>
                <a:latin typeface="Roboto"/>
              </a:rPr>
              <a:t>Mùi</a:t>
            </a:r>
          </a:p>
          <a:p>
            <a:r>
              <a:rPr lang="vi-VN" sz="2800">
                <a:solidFill>
                  <a:srgbClr val="000000"/>
                </a:solidFill>
                <a:latin typeface="Roboto"/>
              </a:rPr>
              <a:t> </a:t>
            </a:r>
            <a:r>
              <a:rPr lang="vi-VN" sz="2800" smtClean="0">
                <a:solidFill>
                  <a:srgbClr val="000000"/>
                </a:solidFill>
                <a:latin typeface="Roboto"/>
              </a:rPr>
              <a:t>                                                                  Hiền</a:t>
            </a:r>
          </a:p>
          <a:p>
            <a:endParaRPr lang="vi-VN" sz="2800">
              <a:solidFill>
                <a:srgbClr val="000000"/>
              </a:solidFill>
              <a:latin typeface="Roboto"/>
            </a:endParaRPr>
          </a:p>
          <a:p>
            <a:r>
              <a:rPr lang="vi-VN" sz="2800" smtClean="0">
                <a:solidFill>
                  <a:srgbClr val="000000"/>
                </a:solidFill>
                <a:latin typeface="Roboto"/>
              </a:rPr>
              <a:t>                                                             Hoàng </a:t>
            </a:r>
            <a:r>
              <a:rPr lang="vi-VN" sz="2800">
                <a:solidFill>
                  <a:srgbClr val="000000"/>
                </a:solidFill>
                <a:latin typeface="Roboto"/>
              </a:rPr>
              <a:t>Thị Hiền</a:t>
            </a:r>
            <a:endParaRPr lang="vi-VN" sz="2800" b="0" i="0">
              <a:solidFill>
                <a:srgbClr val="000000"/>
              </a:solidFill>
              <a:effectLst/>
              <a:latin typeface="Roboto"/>
            </a:endParaRPr>
          </a:p>
        </p:txBody>
      </p:sp>
    </p:spTree>
    <p:extLst>
      <p:ext uri="{BB962C8B-B14F-4D97-AF65-F5344CB8AC3E}">
        <p14:creationId xmlns:p14="http://schemas.microsoft.com/office/powerpoint/2010/main" val="28375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219"/>
            <a:ext cx="9252520" cy="6858000"/>
          </a:xfrm>
          <a:prstGeom prst="rect">
            <a:avLst/>
          </a:prstGeom>
          <a:noFill/>
          <a:ln>
            <a:noFill/>
          </a:ln>
        </p:spPr>
      </p:pic>
      <p:sp>
        <p:nvSpPr>
          <p:cNvPr id="4" name="Rectangle 3"/>
          <p:cNvSpPr/>
          <p:nvPr/>
        </p:nvSpPr>
        <p:spPr>
          <a:xfrm>
            <a:off x="0" y="548680"/>
            <a:ext cx="9324528" cy="1077218"/>
          </a:xfrm>
          <a:prstGeom prst="rect">
            <a:avLst/>
          </a:prstGeom>
        </p:spPr>
        <p:txBody>
          <a:bodyPr wrap="square">
            <a:spAutoFit/>
          </a:bodyPr>
          <a:lstStyle/>
          <a:p>
            <a:pPr algn="just"/>
            <a:r>
              <a:rPr lang="vi-VN" sz="3200" b="0" i="0" smtClean="0">
                <a:solidFill>
                  <a:srgbClr val="000000"/>
                </a:solidFill>
                <a:effectLst/>
                <a:latin typeface="UTM Avo"/>
              </a:rPr>
              <a:t>2. Tả một con vật được nuôi ở nhà em (hoặc trường em, ở vườn thú)</a:t>
            </a:r>
          </a:p>
        </p:txBody>
      </p:sp>
      <p:sp>
        <p:nvSpPr>
          <p:cNvPr id="3" name="Rectangle 2"/>
          <p:cNvSpPr/>
          <p:nvPr/>
        </p:nvSpPr>
        <p:spPr>
          <a:xfrm>
            <a:off x="0" y="2136339"/>
            <a:ext cx="9252520" cy="4031873"/>
          </a:xfrm>
          <a:prstGeom prst="rect">
            <a:avLst/>
          </a:prstGeom>
        </p:spPr>
        <p:txBody>
          <a:bodyPr wrap="square">
            <a:spAutoFit/>
          </a:bodyPr>
          <a:lstStyle/>
          <a:p>
            <a:pPr algn="just"/>
            <a:r>
              <a:rPr lang="vi-VN" sz="3200" b="0" i="0" smtClean="0">
                <a:solidFill>
                  <a:srgbClr val="000000"/>
                </a:solidFill>
                <a:effectLst/>
                <a:latin typeface="UTM Avo"/>
              </a:rPr>
              <a:t>	Ôi, đáng yêu làm sao! Một chú khỉ con đang làm trò, khiến mọi người cười thích thú! Hôm nay là chủ nhật, mẹ đưa anh em tôi đến vườn bách thú, để tận mắt được xem những con vật vốn ở tận rừng xanh, mà tôi mới chỉ được thấy qua ti-vi. Đi thăm rất nhiều chuồng thú, nhưng với tôi, những chú khỉ – nhà biểu diễn xiếc tài ba – là đáng yêu nhất.</a:t>
            </a:r>
            <a:endParaRPr lang="vi-VN" sz="3200">
              <a:latin typeface="UTM Avo"/>
            </a:endParaRPr>
          </a:p>
        </p:txBody>
      </p:sp>
    </p:spTree>
    <p:extLst>
      <p:ext uri="{BB962C8B-B14F-4D97-AF65-F5344CB8AC3E}">
        <p14:creationId xmlns:p14="http://schemas.microsoft.com/office/powerpoint/2010/main" val="133030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102"/>
            <a:ext cx="9252520" cy="6858000"/>
          </a:xfrm>
          <a:prstGeom prst="rect">
            <a:avLst/>
          </a:prstGeom>
          <a:noFill/>
          <a:ln>
            <a:noFill/>
          </a:ln>
        </p:spPr>
      </p:pic>
      <p:sp>
        <p:nvSpPr>
          <p:cNvPr id="4" name="Rectangle 3"/>
          <p:cNvSpPr/>
          <p:nvPr/>
        </p:nvSpPr>
        <p:spPr>
          <a:xfrm>
            <a:off x="0" y="404664"/>
            <a:ext cx="9324528" cy="6494085"/>
          </a:xfrm>
          <a:prstGeom prst="rect">
            <a:avLst/>
          </a:prstGeom>
        </p:spPr>
        <p:txBody>
          <a:bodyPr wrap="square">
            <a:spAutoFit/>
          </a:bodyPr>
          <a:lstStyle/>
          <a:p>
            <a:pPr algn="just"/>
            <a:r>
              <a:rPr lang="vi-VN" sz="3200" b="0" i="0" smtClean="0">
                <a:solidFill>
                  <a:srgbClr val="000000"/>
                </a:solidFill>
                <a:effectLst/>
                <a:latin typeface="UTM Avo"/>
              </a:rPr>
              <a:t>Chú khỉ con này nổi bật nhất trong đàn, với bộ lông màu nâu vàng. Lông của chú không mượt, tráli ại nó hơi xù lên, trông ngộ ghê! Khuôn mặt chú gần giống hình tam giác, má hóp lại, gò má nhô cao như người già. Đôi mắt chú tròn xoe, liến láu nhìn quanh, trông thật tinh ranh. Mũi nó rất cao, nhưng hơi hếch lên, nhìn rõ cả hai lỗ mũi, trông rất nghịch ngợm. Miệng nó rộng đến tận mang tai, nhất là những lúc nó ngoác miệng ra cười, trông càng rộng hơn. Nó rất hay cười, nhưng vì hàm của nó chìa ra, nên trông lúc nào cũng nhăn nhở. Những chiếc răng nhỏ hơn răng người, nhưng trắng như sữa. </a:t>
            </a:r>
          </a:p>
        </p:txBody>
      </p:sp>
    </p:spTree>
    <p:extLst>
      <p:ext uri="{BB962C8B-B14F-4D97-AF65-F5344CB8AC3E}">
        <p14:creationId xmlns:p14="http://schemas.microsoft.com/office/powerpoint/2010/main" val="162251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4" name="Rectangle 3"/>
          <p:cNvSpPr/>
          <p:nvPr/>
        </p:nvSpPr>
        <p:spPr>
          <a:xfrm>
            <a:off x="0" y="548680"/>
            <a:ext cx="9324528" cy="6494085"/>
          </a:xfrm>
          <a:prstGeom prst="rect">
            <a:avLst/>
          </a:prstGeom>
        </p:spPr>
        <p:txBody>
          <a:bodyPr wrap="square">
            <a:spAutoFit/>
          </a:bodyPr>
          <a:lstStyle/>
          <a:p>
            <a:pPr algn="just"/>
            <a:r>
              <a:rPr lang="vi-VN" sz="3200" b="0" i="0" smtClean="0">
                <a:solidFill>
                  <a:srgbClr val="000000"/>
                </a:solidFill>
                <a:effectLst/>
                <a:latin typeface="UTM Avo"/>
              </a:rPr>
              <a:t>	Thân hình chú khỉ này hơi gầy, nó ngồi trên cành cây trông rúm ró. Tuy vậy, nhưng nó nhanh lắm đó. Với đôi tay dài lòng khòng, những ngón tay gần giống tay người và đầy lông lá, nó có thể đu bám chắc và chuyền cành nhanh thoăn thoắt. Trong chuồng của những chú khỉ, có một cái cây to, để cho các chú chơi đùa như khi ở trong rừng. Thấy mọi người đứng xem, nó có vẻ thích chí, nên trổ tài biểu diễn, mua vui cho mọi người. Đang đứng trên nóc bể, thoắt cái, nó lấy đà, rồi bật nhanh lên một cành cây, một tay bám vào cành, tay kia gãi gãi làm trò. Lúc này, tôi mới nhìn rõ một mảng đỏ dưới mông chú. </a:t>
            </a:r>
          </a:p>
        </p:txBody>
      </p:sp>
    </p:spTree>
    <p:extLst>
      <p:ext uri="{BB962C8B-B14F-4D97-AF65-F5344CB8AC3E}">
        <p14:creationId xmlns:p14="http://schemas.microsoft.com/office/powerpoint/2010/main" val="206846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903"/>
            <a:ext cx="9252520" cy="6858000"/>
          </a:xfrm>
          <a:prstGeom prst="rect">
            <a:avLst/>
          </a:prstGeom>
          <a:noFill/>
          <a:ln>
            <a:noFill/>
          </a:ln>
        </p:spPr>
      </p:pic>
      <p:sp>
        <p:nvSpPr>
          <p:cNvPr id="4" name="Rectangle 3"/>
          <p:cNvSpPr/>
          <p:nvPr/>
        </p:nvSpPr>
        <p:spPr>
          <a:xfrm>
            <a:off x="0" y="319291"/>
            <a:ext cx="9612560" cy="6494085"/>
          </a:xfrm>
          <a:prstGeom prst="rect">
            <a:avLst/>
          </a:prstGeom>
        </p:spPr>
        <p:txBody>
          <a:bodyPr wrap="square">
            <a:spAutoFit/>
          </a:bodyPr>
          <a:lstStyle/>
          <a:p>
            <a:pPr lvl="0" algn="just"/>
            <a:r>
              <a:rPr lang="vi-VN" sz="3200">
                <a:solidFill>
                  <a:srgbClr val="000000"/>
                </a:solidFill>
                <a:latin typeface="UTM Avo"/>
              </a:rPr>
              <a:t>Thảo nào, ở tấm biển gắn trên chuồng, người ta ghi là “Khỉ đít đỏ”. Mọi người vỗ tay cổ vũ, nó càng khoái chí, buông cả hai tay, dùng đuôi cuốn chặt cành cây, đu mình xuống, miệng kêu “khẹc, khẹc…”. Bỗng chú tuột đuôi rơi xuống, ai nấy đều giật mình, nhưng nhanh như cắt, chú nhảy sang bám vào một cành cây gần đó, rất điêu luyện như diễn viên xiếc. Làm trò chán, nó nhảy xuống, giơ tay ra ngoài hàng song sắt, để xin ăn. Tôi ném cho nó mấy cái bim bim, cả bầy xô lại cướp. Nhưng nó rất nhanh, lúc nào cũng cướp được nhiều nhất, và đưa hết vào mồm, nhai nhồm nhoàm, trông thật tham ăn. </a:t>
            </a:r>
          </a:p>
        </p:txBody>
      </p:sp>
    </p:spTree>
    <p:extLst>
      <p:ext uri="{BB962C8B-B14F-4D97-AF65-F5344CB8AC3E}">
        <p14:creationId xmlns:p14="http://schemas.microsoft.com/office/powerpoint/2010/main" val="287470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4903"/>
            <a:ext cx="9252520" cy="6858000"/>
          </a:xfrm>
          <a:prstGeom prst="rect">
            <a:avLst/>
          </a:prstGeom>
          <a:noFill/>
          <a:ln>
            <a:noFill/>
          </a:ln>
        </p:spPr>
      </p:pic>
      <p:sp>
        <p:nvSpPr>
          <p:cNvPr id="3" name="Rectangle 2"/>
          <p:cNvSpPr/>
          <p:nvPr/>
        </p:nvSpPr>
        <p:spPr>
          <a:xfrm>
            <a:off x="-54260" y="476672"/>
            <a:ext cx="9144000" cy="5016758"/>
          </a:xfrm>
          <a:prstGeom prst="rect">
            <a:avLst/>
          </a:prstGeom>
        </p:spPr>
        <p:txBody>
          <a:bodyPr wrap="square">
            <a:spAutoFit/>
          </a:bodyPr>
          <a:lstStyle/>
          <a:p>
            <a:pPr lvl="0" algn="just"/>
            <a:r>
              <a:rPr lang="vi-VN" sz="3200">
                <a:solidFill>
                  <a:srgbClr val="000000"/>
                </a:solidFill>
                <a:latin typeface="UTM Avo"/>
              </a:rPr>
              <a:t>Mặc kệ chú đùa nghịch, bên cạnh đó, con khỉ mẹ vẫn đang chăm chỉ bắt giận cho khỉ con – chắc là em của nó. Trông gia đình khỉ cũng rất tình cảm</a:t>
            </a:r>
            <a:r>
              <a:rPr lang="vi-VN" sz="3200" smtClean="0">
                <a:solidFill>
                  <a:srgbClr val="000000"/>
                </a:solidFill>
                <a:latin typeface="UTM Avo"/>
              </a:rPr>
              <a:t>.</a:t>
            </a:r>
            <a:r>
              <a:rPr lang="vi-VN" sz="3200" b="0" i="0" smtClean="0">
                <a:solidFill>
                  <a:srgbClr val="000000"/>
                </a:solidFill>
                <a:effectLst/>
                <a:latin typeface="Roboto"/>
              </a:rPr>
              <a:t> </a:t>
            </a:r>
          </a:p>
          <a:p>
            <a:pPr lvl="0" algn="just"/>
            <a:r>
              <a:rPr lang="vi-VN" sz="3200">
                <a:solidFill>
                  <a:srgbClr val="000000"/>
                </a:solidFill>
                <a:latin typeface="Roboto"/>
              </a:rPr>
              <a:t>	</a:t>
            </a:r>
            <a:r>
              <a:rPr lang="vi-VN" sz="3200" b="0" i="0" smtClean="0">
                <a:solidFill>
                  <a:srgbClr val="000000"/>
                </a:solidFill>
                <a:effectLst/>
                <a:latin typeface="Roboto"/>
              </a:rPr>
              <a:t> Những chú khỉ trong vườn thú, đặc biệt là chú khỉ con tinh nghịch kia thật dễ mến! Tạm biệt những chú khỉ đáng yêu, em mong sao những chú khỉ này sẽ được chăm sóc tốt hơn, để lần sau trở lại thăm vườn thú, em sẽ được gặp lại những chú khỉ tinh nghịch, thông minh, nhưng khoẻ mạnh và xinh xắn hơn</a:t>
            </a:r>
            <a:endParaRPr lang="vi-VN" sz="3200">
              <a:solidFill>
                <a:srgbClr val="000000"/>
              </a:solidFill>
              <a:latin typeface="UTM Avo"/>
            </a:endParaRPr>
          </a:p>
        </p:txBody>
      </p:sp>
    </p:spTree>
    <p:extLst>
      <p:ext uri="{BB962C8B-B14F-4D97-AF65-F5344CB8AC3E}">
        <p14:creationId xmlns:p14="http://schemas.microsoft.com/office/powerpoint/2010/main" val="69058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4903"/>
            <a:ext cx="9252520" cy="6858000"/>
          </a:xfrm>
          <a:prstGeom prst="rect">
            <a:avLst/>
          </a:prstGeom>
          <a:noFill/>
          <a:ln>
            <a:noFill/>
          </a:ln>
        </p:spPr>
      </p:pic>
      <p:pic>
        <p:nvPicPr>
          <p:cNvPr id="4" name="Picture 3">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EEB30C65-DE30-CC42-00BD-D6A63FDF193E}"/>
              </a:ext>
            </a:extLst>
          </p:cNvPr>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xmlns:w="http://schemas.openxmlformats.org/wordprocessingml/2006/main" xmlns:w10="urn:schemas-microsoft-com:office:word" xmlns:v="urn:schemas-microsoft-com:vml" xmlns:o="urn:schemas-microsoft-com:office:office"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r:embed="rId180"/>
              </a:ext>
            </a:extLst>
          </a:blip>
          <a:srcRect/>
          <a:stretch>
            <a:fillRect/>
          </a:stretch>
        </p:blipFill>
        <p:spPr>
          <a:xfrm>
            <a:off x="240435" y="-78814"/>
            <a:ext cx="8460432" cy="4172767"/>
          </a:xfrm>
          <a:prstGeom prst="rect">
            <a:avLst/>
          </a:prstGeom>
        </p:spPr>
      </p:pic>
      <p:pic>
        <p:nvPicPr>
          <p:cNvPr id="5" name="Picture 4">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40E87497-5AB8-C581-483D-5CB96F6036AF}"/>
              </a:ext>
            </a:extLst>
          </p:cNvPr>
          <p:cNvPicPr/>
          <p:nvPr/>
        </p:nvPicPr>
        <p:blipFill>
          <a:blip r:embed="rId181"/>
          <a:srcRect/>
          <a:stretch>
            <a:fillRect/>
          </a:stretch>
        </p:blipFill>
        <p:spPr>
          <a:xfrm>
            <a:off x="-175934" y="3438183"/>
            <a:ext cx="7560840" cy="4176464"/>
          </a:xfrm>
          <a:prstGeom prst="rect">
            <a:avLst/>
          </a:prstGeom>
        </p:spPr>
      </p:pic>
      <p:sp>
        <p:nvSpPr>
          <p:cNvPr id="6" name="Rectangle 5"/>
          <p:cNvSpPr/>
          <p:nvPr/>
        </p:nvSpPr>
        <p:spPr>
          <a:xfrm>
            <a:off x="1835696" y="4073375"/>
            <a:ext cx="6704015" cy="923330"/>
          </a:xfrm>
          <a:prstGeom prst="rect">
            <a:avLst/>
          </a:prstGeom>
          <a:noFill/>
          <a:ln>
            <a:solidFill>
              <a:srgbClr val="00B0F0"/>
            </a:solidFill>
          </a:ln>
        </p:spPr>
        <p:txBody>
          <a:bodyPr wrap="none" lIns="91440" tIns="45720" rIns="91440" bIns="45720">
            <a:spAutoFit/>
          </a:bodyPr>
          <a:lstStyle/>
          <a:p>
            <a:pPr algn="ctr"/>
            <a:r>
              <a:rPr lang="en-US" sz="5400" b="1"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TẠM BIỆT CÁC EM NHÉ</a:t>
            </a:r>
            <a:endParaRPr lang="en-US" sz="54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24015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par>
                          <p:cTn id="8" fill="hold">
                            <p:stCondLst>
                              <p:cond delay="2000"/>
                            </p:stCondLst>
                            <p:childTnLst>
                              <p:par>
                                <p:cTn id="9" presetID="22" presetClass="entr" presetSubtype="4"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0"/>
                                        <p:tgtEl>
                                          <p:spTgt spid="6"/>
                                        </p:tgtEl>
                                      </p:cBhvr>
                                    </p:animEffect>
                                  </p:childTnLst>
                                </p:cTn>
                              </p:par>
                            </p:childTnLst>
                          </p:cTn>
                        </p:par>
                        <p:par>
                          <p:cTn id="12" fill="hold">
                            <p:stCondLst>
                              <p:cond delay="4000"/>
                            </p:stCondLst>
                            <p:childTnLst>
                              <p:par>
                                <p:cTn id="13" presetID="7" presetClass="emph" presetSubtype="2" fill="hold" nodeType="afterEffect">
                                  <p:stCondLst>
                                    <p:cond delay="0"/>
                                  </p:stCondLst>
                                  <p:childTnLst>
                                    <p:animClr clrSpc="rgb" dir="cw">
                                      <p:cBhvr>
                                        <p:cTn id="14" dur="2000" fill="hold"/>
                                        <p:tgtEl>
                                          <p:spTgt spid="6"/>
                                        </p:tgtEl>
                                        <p:attrNameLst>
                                          <p:attrName>stroke.color</p:attrName>
                                        </p:attrNameLst>
                                      </p:cBhvr>
                                      <p:to>
                                        <a:schemeClr val="accent2"/>
                                      </p:to>
                                    </p:animClr>
                                    <p:set>
                                      <p:cBhvr>
                                        <p:cTn id="15" dur="2000" fill="hold"/>
                                        <p:tgtEl>
                                          <p:spTgt spid="6"/>
                                        </p:tgtEl>
                                        <p:attrNameLst>
                                          <p:attrName>stroke.on</p:attrName>
                                        </p:attrNameLst>
                                      </p:cBhvr>
                                      <p:to>
                                        <p:strVal val="true"/>
                                      </p:to>
                                    </p:set>
                                  </p:childTnLst>
                                </p:cTn>
                              </p:par>
                            </p:childTnLst>
                          </p:cTn>
                        </p:par>
                        <p:par>
                          <p:cTn id="16" fill="hold">
                            <p:stCondLst>
                              <p:cond delay="6000"/>
                            </p:stCondLst>
                            <p:childTnLst>
                              <p:par>
                                <p:cTn id="17" presetID="8" presetClass="emph" presetSubtype="0" fill="hold" grpId="0" nodeType="afterEffect">
                                  <p:stCondLst>
                                    <p:cond delay="0"/>
                                  </p:stCondLst>
                                  <p:childTnLst>
                                    <p:animRot by="21600000">
                                      <p:cBhvr>
                                        <p:cTn id="18"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pic>
        <p:nvPicPr>
          <p:cNvPr id="3"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98" y="6385"/>
            <a:ext cx="9289114" cy="6853927"/>
          </a:xfrm>
          <a:prstGeom prst="rect">
            <a:avLst/>
          </a:prstGeom>
        </p:spPr>
      </p:pic>
    </p:spTree>
    <p:extLst>
      <p:ext uri="{BB962C8B-B14F-4D97-AF65-F5344CB8AC3E}">
        <p14:creationId xmlns:p14="http://schemas.microsoft.com/office/powerpoint/2010/main" val="209350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pic>
        <p:nvPicPr>
          <p:cNvPr id="4" name="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99592" y="348672"/>
            <a:ext cx="4594225" cy="4594225"/>
          </a:xfrm>
          <a:prstGeom prst="rect">
            <a:avLst/>
          </a:prstGeom>
        </p:spPr>
      </p:pic>
      <p:pic>
        <p:nvPicPr>
          <p:cNvPr id="5" name="Đ.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3419872" y="620688"/>
            <a:ext cx="4594225" cy="4594225"/>
          </a:xfrm>
          <a:prstGeom prst="rect">
            <a:avLst/>
          </a:prstGeom>
        </p:spPr>
      </p:pic>
      <p:pic>
        <p:nvPicPr>
          <p:cNvPr id="6" name="T.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228600" y="386773"/>
            <a:ext cx="4517514" cy="4517514"/>
          </a:xfrm>
          <a:prstGeom prst="rect">
            <a:avLst/>
          </a:prstGeom>
        </p:spPr>
      </p:pic>
      <p:pic>
        <p:nvPicPr>
          <p:cNvPr id="7" name="C.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4408743" y="438150"/>
            <a:ext cx="4517514" cy="4517514"/>
          </a:xfrm>
          <a:prstGeom prst="rect">
            <a:avLst/>
          </a:prstGeom>
        </p:spPr>
      </p:pic>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13188" y="2754313"/>
            <a:ext cx="1317625"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khởi động 2">
            <a:hlinkClick r:id="" action="ppaction://media"/>
          </p:cNvPr>
          <p:cNvPicPr>
            <a:picLocks noChangeAspect="1"/>
          </p:cNvPicPr>
          <p:nvPr>
            <a:videoFile r:link="rId10"/>
            <p:extLst>
              <p:ext uri="{DAA4B4D4-6D71-4841-9C94-3DE7FCFB9230}">
                <p14:media xmlns:p14="http://schemas.microsoft.com/office/powerpoint/2010/main" r:embed="rId9">
                  <p14:bmkLst>
                    <p14:bmk name="Bookmark 1" time="30460.2835"/>
                  </p14:bmkLst>
                </p14:media>
              </p:ext>
            </p:extLst>
          </p:nvPr>
        </p:nvPicPr>
        <p:blipFill>
          <a:blip r:embed="rId17"/>
          <a:stretch>
            <a:fillRect/>
          </a:stretch>
        </p:blipFill>
        <p:spPr>
          <a:xfrm>
            <a:off x="0" y="-13692"/>
            <a:ext cx="9144000" cy="6871692"/>
          </a:xfrm>
          <a:prstGeom prst="rect">
            <a:avLst/>
          </a:prstGeom>
        </p:spPr>
      </p:pic>
    </p:spTree>
    <p:extLst>
      <p:ext uri="{BB962C8B-B14F-4D97-AF65-F5344CB8AC3E}">
        <p14:creationId xmlns:p14="http://schemas.microsoft.com/office/powerpoint/2010/main" val="319802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vol="80000">
                <p:cTn id="24" fill="hold" display="0">
                  <p:stCondLst>
                    <p:cond delay="indefinite"/>
                  </p:stCondLst>
                </p:cTn>
                <p:tgtEl>
                  <p:spTgt spid="6"/>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video>
              <p:cMediaNode vol="80000">
                <p:cTn id="30" fill="hold" display="0">
                  <p:stCondLst>
                    <p:cond delay="indefinite"/>
                  </p:stCondLst>
                </p:cTn>
                <p:tgtEl>
                  <p:spTgt spid="7"/>
                </p:tgtEl>
              </p:cMediaNode>
            </p:video>
            <p:video>
              <p:cMediaNode vol="100000">
                <p:cTn id="31"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3" name="Rectangle 2"/>
          <p:cNvSpPr/>
          <p:nvPr/>
        </p:nvSpPr>
        <p:spPr>
          <a:xfrm>
            <a:off x="780738" y="471488"/>
            <a:ext cx="6732228" cy="1446550"/>
          </a:xfrm>
          <a:prstGeom prst="rect">
            <a:avLst/>
          </a:prstGeom>
        </p:spPr>
        <p:txBody>
          <a:bodyPr wrap="none">
            <a:spAutoFit/>
          </a:bodyPr>
          <a:lstStyle/>
          <a:p>
            <a:r>
              <a:rPr lang="en-US" sz="8800" smtClean="0">
                <a:solidFill>
                  <a:srgbClr val="FF0000"/>
                </a:solidFill>
                <a:effectLst/>
                <a:latin typeface="AVIO"/>
                <a:ea typeface="Calibri"/>
              </a:rPr>
              <a:t>LUYỆN TẬP </a:t>
            </a:r>
            <a:endParaRPr lang="vi-VN" sz="8800">
              <a:solidFill>
                <a:srgbClr val="FF0000"/>
              </a:solidFill>
              <a:latin typeface="AVIO"/>
            </a:endParaRPr>
          </a:p>
        </p:txBody>
      </p:sp>
      <p:sp>
        <p:nvSpPr>
          <p:cNvPr id="4" name="Rectangle 3"/>
          <p:cNvSpPr/>
          <p:nvPr/>
        </p:nvSpPr>
        <p:spPr>
          <a:xfrm>
            <a:off x="0" y="1977802"/>
            <a:ext cx="9324528" cy="3539430"/>
          </a:xfrm>
          <a:prstGeom prst="rect">
            <a:avLst/>
          </a:prstGeom>
        </p:spPr>
        <p:txBody>
          <a:bodyPr wrap="square">
            <a:spAutoFit/>
          </a:bodyPr>
          <a:lstStyle/>
          <a:p>
            <a:pPr algn="ctr"/>
            <a:r>
              <a:rPr lang="vi-VN" sz="3200" b="1" i="0" smtClean="0">
                <a:solidFill>
                  <a:srgbClr val="000000"/>
                </a:solidFill>
                <a:effectLst/>
                <a:latin typeface="UTM Avo"/>
              </a:rPr>
              <a:t>Đề bài</a:t>
            </a:r>
            <a:endParaRPr lang="vi-VN" sz="3200" b="0" i="0" smtClean="0">
              <a:solidFill>
                <a:srgbClr val="000000"/>
              </a:solidFill>
              <a:effectLst/>
              <a:latin typeface="UTM Avo"/>
            </a:endParaRPr>
          </a:p>
          <a:p>
            <a:pPr algn="just"/>
            <a:r>
              <a:rPr lang="vi-VN" sz="3200" b="1" i="0" smtClean="0">
                <a:solidFill>
                  <a:srgbClr val="000000"/>
                </a:solidFill>
                <a:effectLst/>
                <a:latin typeface="UTM Avo"/>
              </a:rPr>
              <a:t>Chọn 1 trong 2 đề sau:</a:t>
            </a:r>
            <a:endParaRPr lang="vi-VN" sz="3200" b="0" i="0" smtClean="0">
              <a:solidFill>
                <a:srgbClr val="000000"/>
              </a:solidFill>
              <a:effectLst/>
              <a:latin typeface="UTM Avo"/>
            </a:endParaRPr>
          </a:p>
          <a:p>
            <a:pPr algn="just"/>
            <a:r>
              <a:rPr lang="vi-VN" sz="3200" b="0" i="0" smtClean="0">
                <a:solidFill>
                  <a:srgbClr val="000000"/>
                </a:solidFill>
                <a:effectLst/>
                <a:latin typeface="UTM Avo"/>
              </a:rPr>
              <a:t>1. Tưởng tượng của em là cô Hiền trong câu chuyện Bức ảnh (trang 57), hãy viết một bức thư gửi bà Mùi sau cuộc gặp giữa hai cô cháu.</a:t>
            </a:r>
          </a:p>
          <a:p>
            <a:pPr algn="just"/>
            <a:r>
              <a:rPr lang="vi-VN" sz="3200" b="0" i="0" smtClean="0">
                <a:solidFill>
                  <a:srgbClr val="000000"/>
                </a:solidFill>
                <a:effectLst/>
                <a:latin typeface="UTM Avo"/>
              </a:rPr>
              <a:t>2. Tả một con vật được nuôi ở nhà em (hoặc trường em, ở vườn thú)</a:t>
            </a:r>
          </a:p>
        </p:txBody>
      </p:sp>
    </p:spTree>
    <p:extLst>
      <p:ext uri="{BB962C8B-B14F-4D97-AF65-F5344CB8AC3E}">
        <p14:creationId xmlns:p14="http://schemas.microsoft.com/office/powerpoint/2010/main" val="355484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5" name="Rectangle 4"/>
          <p:cNvSpPr/>
          <p:nvPr/>
        </p:nvSpPr>
        <p:spPr>
          <a:xfrm>
            <a:off x="3160153" y="0"/>
            <a:ext cx="2932213" cy="1446550"/>
          </a:xfrm>
          <a:prstGeom prst="rect">
            <a:avLst/>
          </a:prstGeom>
        </p:spPr>
        <p:txBody>
          <a:bodyPr wrap="none">
            <a:spAutoFit/>
          </a:bodyPr>
          <a:lstStyle/>
          <a:p>
            <a:pPr algn="ctr"/>
            <a:r>
              <a:rPr lang="en-US" sz="8800" smtClean="0">
                <a:solidFill>
                  <a:srgbClr val="FF0000"/>
                </a:solidFill>
                <a:effectLst/>
                <a:latin typeface="AVIO"/>
                <a:ea typeface="Calibri"/>
              </a:rPr>
              <a:t>Gợi ý</a:t>
            </a:r>
            <a:endParaRPr lang="vi-VN" sz="8800">
              <a:solidFill>
                <a:srgbClr val="FF0000"/>
              </a:solidFill>
              <a:latin typeface="AVIO"/>
            </a:endParaRPr>
          </a:p>
        </p:txBody>
      </p:sp>
      <p:sp>
        <p:nvSpPr>
          <p:cNvPr id="6" name="Rectangle 5"/>
          <p:cNvSpPr/>
          <p:nvPr/>
        </p:nvSpPr>
        <p:spPr>
          <a:xfrm>
            <a:off x="0" y="1446550"/>
            <a:ext cx="9252520" cy="5324535"/>
          </a:xfrm>
          <a:prstGeom prst="rect">
            <a:avLst/>
          </a:prstGeom>
        </p:spPr>
        <p:txBody>
          <a:bodyPr wrap="square">
            <a:spAutoFit/>
          </a:bodyPr>
          <a:lstStyle/>
          <a:p>
            <a:pPr algn="just">
              <a:lnSpc>
                <a:spcPct val="150000"/>
              </a:lnSpc>
              <a:spcAft>
                <a:spcPts val="800"/>
              </a:spcAft>
            </a:pPr>
            <a:r>
              <a:rPr lang="en-US" sz="3200" kern="100" smtClean="0">
                <a:effectLst/>
                <a:latin typeface="UTM Avo"/>
                <a:ea typeface="Calibri"/>
                <a:cs typeface="Times New Roman"/>
              </a:rPr>
              <a:t>- Cấu trúc của một bức thư bao gồm:</a:t>
            </a:r>
            <a:endParaRPr lang="vi-VN" sz="3200" kern="100" smtClean="0">
              <a:effectLst/>
              <a:latin typeface="UTM Avo"/>
              <a:ea typeface="Calibri"/>
              <a:cs typeface="Times New Roman"/>
            </a:endParaRPr>
          </a:p>
          <a:p>
            <a:pPr algn="just">
              <a:lnSpc>
                <a:spcPct val="150000"/>
              </a:lnSpc>
              <a:spcAft>
                <a:spcPts val="800"/>
              </a:spcAft>
            </a:pPr>
            <a:r>
              <a:rPr lang="en-US" sz="3200" kern="100" smtClean="0">
                <a:effectLst/>
                <a:latin typeface="UTM Avo"/>
                <a:ea typeface="Calibri"/>
                <a:cs typeface="Times New Roman"/>
              </a:rPr>
              <a:t>+ Phần đầu thư: Địa điểm và thời gian viết thư, lời thưa gửi.</a:t>
            </a:r>
            <a:endParaRPr lang="vi-VN" sz="3200" kern="100" smtClean="0">
              <a:effectLst/>
              <a:latin typeface="UTM Avo"/>
              <a:ea typeface="Calibri"/>
              <a:cs typeface="Times New Roman"/>
            </a:endParaRPr>
          </a:p>
          <a:p>
            <a:pPr algn="just">
              <a:lnSpc>
                <a:spcPct val="150000"/>
              </a:lnSpc>
              <a:spcAft>
                <a:spcPts val="800"/>
              </a:spcAft>
            </a:pPr>
            <a:r>
              <a:rPr lang="en-US" sz="3200" kern="100" smtClean="0">
                <a:effectLst/>
                <a:latin typeface="UTM Avo"/>
                <a:ea typeface="Calibri"/>
                <a:cs typeface="Times New Roman"/>
              </a:rPr>
              <a:t>+ Phần nội dung chính: Nêu mục đích, lý do viết thư, thăm hỏi và thông báo tình hình, nêu ý kiến và bày tỏ tình cảm.</a:t>
            </a:r>
            <a:endParaRPr lang="vi-VN" sz="3200" kern="100" smtClean="0">
              <a:effectLst/>
              <a:latin typeface="UTM Avo"/>
              <a:ea typeface="Calibri"/>
              <a:cs typeface="Times New Roman"/>
            </a:endParaRPr>
          </a:p>
          <a:p>
            <a:r>
              <a:rPr lang="en-US" sz="3200" smtClean="0">
                <a:effectLst/>
                <a:latin typeface="UTM Avo"/>
                <a:ea typeface="Calibri"/>
              </a:rPr>
              <a:t>+ Phấn cuối thư: Lời chúc, lời cảm ơn và kí tên.</a:t>
            </a:r>
            <a:endParaRPr lang="vi-VN" sz="3200">
              <a:latin typeface="UTM Avo"/>
            </a:endParaRPr>
          </a:p>
        </p:txBody>
      </p:sp>
    </p:spTree>
    <p:extLst>
      <p:ext uri="{BB962C8B-B14F-4D97-AF65-F5344CB8AC3E}">
        <p14:creationId xmlns:p14="http://schemas.microsoft.com/office/powerpoint/2010/main" val="173063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5" name="Rectangle 4"/>
          <p:cNvSpPr/>
          <p:nvPr/>
        </p:nvSpPr>
        <p:spPr>
          <a:xfrm>
            <a:off x="3160153" y="0"/>
            <a:ext cx="2932213" cy="1446550"/>
          </a:xfrm>
          <a:prstGeom prst="rect">
            <a:avLst/>
          </a:prstGeom>
        </p:spPr>
        <p:txBody>
          <a:bodyPr wrap="none">
            <a:spAutoFit/>
          </a:bodyPr>
          <a:lstStyle/>
          <a:p>
            <a:pPr algn="ctr"/>
            <a:r>
              <a:rPr lang="en-US" sz="8800" smtClean="0">
                <a:solidFill>
                  <a:srgbClr val="FF0000"/>
                </a:solidFill>
                <a:effectLst/>
                <a:latin typeface="AVIO"/>
                <a:ea typeface="Calibri"/>
              </a:rPr>
              <a:t>Gợi ý</a:t>
            </a:r>
            <a:endParaRPr lang="vi-VN" sz="8800">
              <a:solidFill>
                <a:srgbClr val="FF0000"/>
              </a:solidFill>
              <a:latin typeface="AVIO"/>
            </a:endParaRPr>
          </a:p>
        </p:txBody>
      </p:sp>
      <p:sp>
        <p:nvSpPr>
          <p:cNvPr id="6" name="Rectangle 5"/>
          <p:cNvSpPr/>
          <p:nvPr/>
        </p:nvSpPr>
        <p:spPr>
          <a:xfrm>
            <a:off x="0" y="1446550"/>
            <a:ext cx="9252520" cy="4002186"/>
          </a:xfrm>
          <a:prstGeom prst="rect">
            <a:avLst/>
          </a:prstGeom>
        </p:spPr>
        <p:txBody>
          <a:bodyPr wrap="square">
            <a:spAutoFit/>
          </a:bodyPr>
          <a:lstStyle/>
          <a:p>
            <a:pPr algn="just">
              <a:lnSpc>
                <a:spcPct val="150000"/>
              </a:lnSpc>
              <a:spcAft>
                <a:spcPts val="800"/>
              </a:spcAft>
            </a:pPr>
            <a:r>
              <a:rPr lang="vi-VN" sz="3200" kern="100" smtClean="0">
                <a:effectLst/>
                <a:latin typeface="UTM Avo"/>
                <a:ea typeface="Calibri"/>
                <a:cs typeface="Times New Roman"/>
              </a:rPr>
              <a:t>- Cấu trúc bài văn miêu tả con vật:</a:t>
            </a:r>
          </a:p>
          <a:p>
            <a:pPr algn="just">
              <a:lnSpc>
                <a:spcPct val="150000"/>
              </a:lnSpc>
              <a:spcAft>
                <a:spcPts val="800"/>
              </a:spcAft>
            </a:pPr>
            <a:r>
              <a:rPr lang="vi-VN" sz="3200" kern="100" smtClean="0">
                <a:effectLst/>
                <a:latin typeface="UTM Avo"/>
                <a:ea typeface="Calibri"/>
                <a:cs typeface="Times New Roman"/>
              </a:rPr>
              <a:t>+ Mở bài: Giới thiệu con vật sẽ miêu tả.</a:t>
            </a:r>
          </a:p>
          <a:p>
            <a:pPr algn="just">
              <a:lnSpc>
                <a:spcPct val="150000"/>
              </a:lnSpc>
              <a:spcAft>
                <a:spcPts val="800"/>
              </a:spcAft>
            </a:pPr>
            <a:r>
              <a:rPr lang="vi-VN" sz="3200" kern="100" smtClean="0">
                <a:effectLst/>
                <a:latin typeface="UTM Avo"/>
                <a:ea typeface="Calibri"/>
                <a:cs typeface="Times New Roman"/>
              </a:rPr>
              <a:t>+ Thân bài: Tả ngoại hình con vật, tả thói quen sinh hoạt và hoạt động của con vật.</a:t>
            </a:r>
          </a:p>
          <a:p>
            <a:pPr algn="just">
              <a:lnSpc>
                <a:spcPct val="150000"/>
              </a:lnSpc>
              <a:spcAft>
                <a:spcPts val="800"/>
              </a:spcAft>
            </a:pPr>
            <a:r>
              <a:rPr lang="vi-VN" sz="3200" kern="100" smtClean="0">
                <a:effectLst/>
                <a:latin typeface="UTM Avo"/>
                <a:ea typeface="Calibri"/>
                <a:cs typeface="Times New Roman"/>
              </a:rPr>
              <a:t>+ Kết bài: Nêu cảm nghĩ về con vật.</a:t>
            </a:r>
          </a:p>
        </p:txBody>
      </p:sp>
    </p:spTree>
    <p:extLst>
      <p:ext uri="{BB962C8B-B14F-4D97-AF65-F5344CB8AC3E}">
        <p14:creationId xmlns:p14="http://schemas.microsoft.com/office/powerpoint/2010/main" val="17656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62" y="0"/>
            <a:ext cx="9252520" cy="6858000"/>
          </a:xfrm>
          <a:prstGeom prst="rect">
            <a:avLst/>
          </a:prstGeom>
          <a:noFill/>
          <a:ln>
            <a:noFill/>
          </a:ln>
        </p:spPr>
      </p:pic>
      <p:sp>
        <p:nvSpPr>
          <p:cNvPr id="3" name="Rectangle 2"/>
          <p:cNvSpPr/>
          <p:nvPr/>
        </p:nvSpPr>
        <p:spPr>
          <a:xfrm>
            <a:off x="2051720" y="692696"/>
            <a:ext cx="4639668" cy="1446550"/>
          </a:xfrm>
          <a:prstGeom prst="rect">
            <a:avLst/>
          </a:prstGeom>
        </p:spPr>
        <p:txBody>
          <a:bodyPr wrap="none">
            <a:spAutoFit/>
          </a:bodyPr>
          <a:lstStyle/>
          <a:p>
            <a:r>
              <a:rPr lang="en-US" sz="8800" smtClean="0">
                <a:solidFill>
                  <a:srgbClr val="FF0000"/>
                </a:solidFill>
                <a:effectLst/>
                <a:latin typeface="AVIO"/>
                <a:ea typeface="Calibri"/>
              </a:rPr>
              <a:t>CHIA SẺ</a:t>
            </a:r>
            <a:endParaRPr lang="vi-VN" sz="8800">
              <a:solidFill>
                <a:srgbClr val="FF0000"/>
              </a:solidFill>
              <a:latin typeface="AVIO"/>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920206" y="2276872"/>
            <a:ext cx="5369183" cy="3567832"/>
          </a:xfrm>
          <a:prstGeom prst="rect">
            <a:avLst/>
          </a:prstGeom>
        </p:spPr>
      </p:pic>
    </p:spTree>
    <p:extLst>
      <p:ext uri="{BB962C8B-B14F-4D97-AF65-F5344CB8AC3E}">
        <p14:creationId xmlns:p14="http://schemas.microsoft.com/office/powerpoint/2010/main" val="3747952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52520" cy="6858000"/>
          </a:xfrm>
          <a:prstGeom prst="rect">
            <a:avLst/>
          </a:prstGeom>
          <a:noFill/>
          <a:ln>
            <a:noFill/>
          </a:ln>
        </p:spPr>
      </p:pic>
      <p:sp>
        <p:nvSpPr>
          <p:cNvPr id="6" name="Rectangle 5"/>
          <p:cNvSpPr/>
          <p:nvPr/>
        </p:nvSpPr>
        <p:spPr>
          <a:xfrm>
            <a:off x="0" y="351422"/>
            <a:ext cx="9252520" cy="6966010"/>
          </a:xfrm>
          <a:prstGeom prst="rect">
            <a:avLst/>
          </a:prstGeom>
        </p:spPr>
        <p:txBody>
          <a:bodyPr wrap="square">
            <a:spAutoFit/>
          </a:bodyPr>
          <a:lstStyle/>
          <a:p>
            <a:pPr algn="just">
              <a:lnSpc>
                <a:spcPct val="150000"/>
              </a:lnSpc>
              <a:spcAft>
                <a:spcPts val="800"/>
              </a:spcAft>
            </a:pPr>
            <a:r>
              <a:rPr lang="vi-VN" sz="2800" kern="100">
                <a:latin typeface="UTM Avo"/>
                <a:ea typeface="Calibri"/>
                <a:cs typeface="Times New Roman"/>
              </a:rPr>
              <a:t>     </a:t>
            </a:r>
            <a:r>
              <a:rPr lang="vi-VN" sz="2800" kern="100" smtClean="0">
                <a:latin typeface="UTM Avo"/>
                <a:ea typeface="Calibri"/>
                <a:cs typeface="Times New Roman"/>
              </a:rPr>
              <a:t> </a:t>
            </a:r>
            <a:r>
              <a:rPr lang="vi-VN" sz="2800" kern="100">
                <a:latin typeface="UTM Avo"/>
                <a:ea typeface="Calibri"/>
                <a:cs typeface="Times New Roman"/>
              </a:rPr>
              <a:t>1. Tưởng tượng của em là cô Hiền trong câu chuyện Bức ảnh (trang 57), hãy viết một bức thư gửi bà Mùi sau cuộc gặp giữa hai cô </a:t>
            </a:r>
            <a:r>
              <a:rPr lang="vi-VN" sz="2800" kern="100">
                <a:latin typeface="UTM Avo"/>
                <a:ea typeface="Calibri"/>
                <a:cs typeface="Times New Roman"/>
              </a:rPr>
              <a:t>cháu</a:t>
            </a:r>
            <a:r>
              <a:rPr lang="vi-VN" sz="2800" kern="100" smtClean="0">
                <a:latin typeface="UTM Avo"/>
                <a:ea typeface="Calibri"/>
                <a:cs typeface="Times New Roman"/>
              </a:rPr>
              <a:t>.          </a:t>
            </a:r>
          </a:p>
          <a:p>
            <a:pPr algn="r">
              <a:lnSpc>
                <a:spcPct val="150000"/>
              </a:lnSpc>
              <a:spcAft>
                <a:spcPts val="800"/>
              </a:spcAft>
            </a:pPr>
            <a:r>
              <a:rPr lang="vi-VN" sz="2800" kern="100" smtClean="0">
                <a:latin typeface="UTM Avo"/>
                <a:ea typeface="Calibri"/>
                <a:cs typeface="Times New Roman"/>
              </a:rPr>
              <a:t>Cao </a:t>
            </a:r>
            <a:r>
              <a:rPr lang="vi-VN" sz="2800" kern="100">
                <a:latin typeface="UTM Avo"/>
                <a:ea typeface="Calibri"/>
                <a:cs typeface="Times New Roman"/>
              </a:rPr>
              <a:t>Bằng, ngày…. tháng …..năm……..</a:t>
            </a:r>
          </a:p>
          <a:p>
            <a:pPr algn="just">
              <a:lnSpc>
                <a:spcPct val="150000"/>
              </a:lnSpc>
              <a:spcAft>
                <a:spcPts val="800"/>
              </a:spcAft>
            </a:pPr>
            <a:r>
              <a:rPr lang="vi-VN" sz="2800" kern="100">
                <a:latin typeface="UTM Avo"/>
                <a:ea typeface="Calibri"/>
                <a:cs typeface="Times New Roman"/>
              </a:rPr>
              <a:t>Cô Mùi kính mến!</a:t>
            </a:r>
          </a:p>
          <a:p>
            <a:pPr algn="just">
              <a:lnSpc>
                <a:spcPct val="150000"/>
              </a:lnSpc>
              <a:spcAft>
                <a:spcPts val="800"/>
              </a:spcAft>
            </a:pPr>
            <a:r>
              <a:rPr lang="vi-VN" sz="2800" kern="100">
                <a:latin typeface="UTM Avo"/>
                <a:ea typeface="Calibri"/>
                <a:cs typeface="Times New Roman"/>
              </a:rPr>
              <a:t>Khi cháu viết bức thư này, thì cháu đã về đến nhà sau khi được đến thăm bác. Dù đã vài ngày trôi qua, nhưng những cảm xúc hạnh phúc vỡ òa của cuộc hội ngộ hôm ấy vẫn lâng lâng trong lồng ngực cháu bác ạ.</a:t>
            </a:r>
          </a:p>
          <a:p>
            <a:pPr algn="just">
              <a:lnSpc>
                <a:spcPct val="150000"/>
              </a:lnSpc>
              <a:spcAft>
                <a:spcPts val="800"/>
              </a:spcAft>
            </a:pPr>
            <a:endParaRPr lang="vi-VN" sz="2800" kern="100" smtClean="0">
              <a:effectLst/>
              <a:latin typeface="UTM Avo"/>
              <a:ea typeface="Calibri"/>
              <a:cs typeface="Times New Roman"/>
            </a:endParaRPr>
          </a:p>
        </p:txBody>
      </p:sp>
    </p:spTree>
    <p:extLst>
      <p:ext uri="{BB962C8B-B14F-4D97-AF65-F5344CB8AC3E}">
        <p14:creationId xmlns:p14="http://schemas.microsoft.com/office/powerpoint/2010/main" val="306990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4" y="0"/>
            <a:ext cx="9252520" cy="6858000"/>
          </a:xfrm>
          <a:prstGeom prst="rect">
            <a:avLst/>
          </a:prstGeom>
          <a:noFill/>
          <a:ln>
            <a:noFill/>
          </a:ln>
        </p:spPr>
      </p:pic>
      <p:sp>
        <p:nvSpPr>
          <p:cNvPr id="4" name="Rectangle 3"/>
          <p:cNvSpPr/>
          <p:nvPr/>
        </p:nvSpPr>
        <p:spPr>
          <a:xfrm>
            <a:off x="10294" y="332656"/>
            <a:ext cx="9252520" cy="6555641"/>
          </a:xfrm>
          <a:prstGeom prst="rect">
            <a:avLst/>
          </a:prstGeom>
        </p:spPr>
        <p:txBody>
          <a:bodyPr wrap="square">
            <a:spAutoFit/>
          </a:bodyPr>
          <a:lstStyle/>
          <a:p>
            <a:pPr algn="just"/>
            <a:r>
              <a:rPr lang="vi-VN" sz="2800" kern="100">
                <a:solidFill>
                  <a:prstClr val="black"/>
                </a:solidFill>
                <a:latin typeface="UTM Avo"/>
                <a:ea typeface="Calibri"/>
                <a:cs typeface="Times New Roman"/>
              </a:rPr>
              <a:t>Khi được biết địa chỉ của bác, cháu đã ngay lập tức đi xe suốt đêm để được gặp bác. Bước chân được vào ngôi nhà nhỏ, nhìn thấy bác nằm trên giường bệnh mà nước mắt cháu cứ trào ra</a:t>
            </a:r>
            <a:r>
              <a:rPr lang="vi-VN" sz="2800" kern="100">
                <a:solidFill>
                  <a:prstClr val="black"/>
                </a:solidFill>
                <a:latin typeface="UTM Avo"/>
                <a:ea typeface="Calibri"/>
                <a:cs typeface="Times New Roman"/>
              </a:rPr>
              <a:t>. </a:t>
            </a:r>
            <a:r>
              <a:rPr lang="vi-VN" sz="2800" kern="100" smtClean="0">
                <a:solidFill>
                  <a:prstClr val="black"/>
                </a:solidFill>
                <a:latin typeface="UTM Avo"/>
                <a:ea typeface="Calibri"/>
                <a:cs typeface="Times New Roman"/>
              </a:rPr>
              <a:t>Đối </a:t>
            </a:r>
            <a:r>
              <a:rPr lang="vi-VN" sz="2800" kern="100">
                <a:solidFill>
                  <a:prstClr val="black"/>
                </a:solidFill>
                <a:latin typeface="UTM Avo"/>
                <a:ea typeface="Calibri"/>
                <a:cs typeface="Times New Roman"/>
              </a:rPr>
              <a:t>với cháu, bác vừa là một ân nhân, vừa là một người mẹ thứ hai của mình. Nếu không có bác thì đã không thể có cháu của ngày hôm nay. Suốt bao năm qua, cháu luôn mong được gặp lại bác để đền đáp công ơn năm nào. Giây phút gặp lại cháu hạnh phúc ngỡ như mình đang nằm </a:t>
            </a:r>
            <a:r>
              <a:rPr lang="vi-VN" sz="2800" kern="100">
                <a:solidFill>
                  <a:prstClr val="black"/>
                </a:solidFill>
                <a:latin typeface="UTM Avo"/>
                <a:ea typeface="Calibri"/>
                <a:cs typeface="Times New Roman"/>
              </a:rPr>
              <a:t>mơ. </a:t>
            </a:r>
            <a:r>
              <a:rPr lang="vi-VN" sz="2800" kern="100" smtClean="0">
                <a:solidFill>
                  <a:prstClr val="black"/>
                </a:solidFill>
                <a:latin typeface="UTM Avo"/>
                <a:ea typeface="Calibri"/>
                <a:cs typeface="Times New Roman"/>
              </a:rPr>
              <a:t>Vậy </a:t>
            </a:r>
            <a:r>
              <a:rPr lang="vi-VN" sz="2800" kern="100">
                <a:solidFill>
                  <a:prstClr val="black"/>
                </a:solidFill>
                <a:latin typeface="UTM Avo"/>
                <a:ea typeface="Calibri"/>
                <a:cs typeface="Times New Roman"/>
              </a:rPr>
              <a:t>là cháu lại được cầm tay bác, được gối đầu lên lồng ngực của bác. Và được cất “tiếng gọi mẹ” luôn ấp ủ trong lòng bấy lâu </a:t>
            </a:r>
            <a:r>
              <a:rPr lang="vi-VN" sz="2800" kern="100">
                <a:solidFill>
                  <a:prstClr val="black"/>
                </a:solidFill>
                <a:latin typeface="UTM Avo"/>
                <a:ea typeface="Calibri"/>
                <a:cs typeface="Times New Roman"/>
              </a:rPr>
              <a:t>nay. </a:t>
            </a:r>
            <a:endParaRPr lang="vi-VN" sz="2800" kern="100" smtClean="0">
              <a:solidFill>
                <a:prstClr val="black"/>
              </a:solidFill>
              <a:latin typeface="UTM Avo"/>
              <a:ea typeface="Calibri"/>
              <a:cs typeface="Times New Roman"/>
            </a:endParaRPr>
          </a:p>
          <a:p>
            <a:pPr algn="just"/>
            <a:r>
              <a:rPr lang="vi-VN" sz="2800" kern="100">
                <a:solidFill>
                  <a:prstClr val="black"/>
                </a:solidFill>
                <a:latin typeface="UTM Avo"/>
                <a:ea typeface="Calibri"/>
                <a:cs typeface="Times New Roman"/>
              </a:rPr>
              <a:t>	</a:t>
            </a:r>
            <a:r>
              <a:rPr lang="vi-VN" sz="2800" kern="100" smtClean="0">
                <a:solidFill>
                  <a:prstClr val="black"/>
                </a:solidFill>
                <a:latin typeface="UTM Avo"/>
                <a:ea typeface="Calibri"/>
                <a:cs typeface="Times New Roman"/>
              </a:rPr>
              <a:t>Qua </a:t>
            </a:r>
            <a:r>
              <a:rPr lang="vi-VN" sz="2800" kern="100">
                <a:solidFill>
                  <a:prstClr val="black"/>
                </a:solidFill>
                <a:latin typeface="UTM Avo"/>
                <a:ea typeface="Calibri"/>
                <a:cs typeface="Times New Roman"/>
              </a:rPr>
              <a:t>lời tâm sự của bác và mọi người, cháu biết được hoàn cảnh của bác hiện nay rất vất vả. Vì vậy, cháu nén lại nỗi sướng vui khi được đoàn tụ với bác để trở </a:t>
            </a:r>
            <a:r>
              <a:rPr lang="vi-VN" sz="2800" kern="100">
                <a:solidFill>
                  <a:prstClr val="black"/>
                </a:solidFill>
                <a:latin typeface="UTM Avo"/>
                <a:ea typeface="Calibri"/>
                <a:cs typeface="Times New Roman"/>
              </a:rPr>
              <a:t>lại </a:t>
            </a:r>
            <a:r>
              <a:rPr lang="vi-VN" sz="2800" kern="100" smtClean="0">
                <a:solidFill>
                  <a:prstClr val="black"/>
                </a:solidFill>
                <a:latin typeface="UTM Avo"/>
                <a:ea typeface="Calibri"/>
                <a:cs typeface="Times New Roman"/>
              </a:rPr>
              <a:t>nhà</a:t>
            </a:r>
            <a:endParaRPr lang="vi-VN"/>
          </a:p>
        </p:txBody>
      </p:sp>
    </p:spTree>
    <p:extLst>
      <p:ext uri="{BB962C8B-B14F-4D97-AF65-F5344CB8AC3E}">
        <p14:creationId xmlns:p14="http://schemas.microsoft.com/office/powerpoint/2010/main" val="96458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825</Words>
  <PresentationFormat>On-screen Show (4:3)</PresentationFormat>
  <Paragraphs>37</Paragraphs>
  <Slides>16</Slides>
  <Notes>0</Notes>
  <HiddenSlides>0</HiddenSlides>
  <MMClips>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2024-01-07T16:13:43Z</dcterms:created>
  <dcterms:modified xsi:type="dcterms:W3CDTF">2024-01-07T22:29:30Z</dcterms:modified>
</cp:coreProperties>
</file>