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7" r:id="rId3"/>
    <p:sldId id="256" r:id="rId4"/>
    <p:sldId id="265" r:id="rId5"/>
    <p:sldId id="259" r:id="rId6"/>
    <p:sldId id="273" r:id="rId7"/>
    <p:sldId id="275" r:id="rId8"/>
    <p:sldId id="262" r:id="rId9"/>
    <p:sldId id="268" r:id="rId10"/>
    <p:sldId id="276" r:id="rId11"/>
    <p:sldId id="277" r:id="rId12"/>
    <p:sldId id="278" r:id="rId13"/>
    <p:sldId id="260" r:id="rId14"/>
    <p:sldId id="279" r:id="rId15"/>
    <p:sldId id="272"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0.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0.svg"/><Relationship Id="rId5"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2.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0.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2.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0.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3463" y="1333499"/>
            <a:ext cx="15660963" cy="65532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4400" y="6057900"/>
            <a:ext cx="6291465" cy="5090367"/>
          </a:xfrm>
          <a:prstGeom prst="rect">
            <a:avLst/>
          </a:prstGeom>
        </p:spPr>
      </p:pic>
      <p:sp>
        <p:nvSpPr>
          <p:cNvPr id="6" name="TextBox 6"/>
          <p:cNvSpPr txBox="1"/>
          <p:nvPr/>
        </p:nvSpPr>
        <p:spPr>
          <a:xfrm>
            <a:off x="2289347" y="2948105"/>
            <a:ext cx="13729193" cy="3323987"/>
          </a:xfrm>
          <a:prstGeom prst="rect">
            <a:avLst/>
          </a:prstGeom>
        </p:spPr>
        <p:txBody>
          <a:bodyPr wrap="square" lIns="0" tIns="0" rIns="0" bIns="0" rtlCol="0" anchor="t">
            <a:spAutoFit/>
          </a:bodyPr>
          <a:lstStyle/>
          <a:p>
            <a:pPr algn="ctr">
              <a:lnSpc>
                <a:spcPct val="150000"/>
              </a:lnSpc>
            </a:pPr>
            <a:r>
              <a:rPr lang="en-US" sz="7200" b="1" dirty="0" smtClean="0">
                <a:solidFill>
                  <a:srgbClr val="262A55"/>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62A55"/>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flipH="1">
            <a:off x="16348052" y="8911001"/>
            <a:ext cx="595121" cy="7115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a:off x="687089" y="588242"/>
            <a:ext cx="595121" cy="7115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079095"/>
          </a:xfrm>
          <a:prstGeom prst="rect">
            <a:avLst/>
          </a:prstGeom>
        </p:spPr>
        <p:txBody>
          <a:bodyPr wrap="square" lIns="0" tIns="0" rIns="0" bIns="0" rtlCol="0" anchor="t">
            <a:spAutoFit/>
          </a:bodyPr>
          <a:lstStyle/>
          <a:p>
            <a:pPr algn="just">
              <a:lnSpc>
                <a:spcPct val="150000"/>
              </a:lnSpc>
            </a:pPr>
            <a:r>
              <a:rPr lang="en-US" sz="4800" b="1" i="1" dirty="0" smtClean="0">
                <a:solidFill>
                  <a:srgbClr val="262A55"/>
                </a:solidFill>
                <a:latin typeface="Arial" panose="020B0604020202020204" pitchFamily="34" charset="0"/>
                <a:cs typeface="Arial" panose="020B0604020202020204" pitchFamily="34" charset="0"/>
              </a:rPr>
              <a:t>2. </a:t>
            </a:r>
            <a:r>
              <a:rPr lang="en-US" sz="4800" b="1" i="1" dirty="0" err="1" smtClean="0">
                <a:solidFill>
                  <a:srgbClr val="262A55"/>
                </a:solidFill>
                <a:latin typeface="Arial" panose="020B0604020202020204" pitchFamily="34" charset="0"/>
                <a:cs typeface="Arial" panose="020B0604020202020204" pitchFamily="34" charset="0"/>
              </a:rPr>
              <a:t>Tác</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giả</a:t>
            </a:r>
            <a:r>
              <a:rPr lang="en-US" sz="4800" b="1" i="1" dirty="0" smtClean="0">
                <a:solidFill>
                  <a:srgbClr val="262A55"/>
                </a:solidFill>
                <a:latin typeface="Arial" panose="020B0604020202020204" pitchFamily="34" charset="0"/>
                <a:cs typeface="Arial" panose="020B0604020202020204" pitchFamily="34" charset="0"/>
              </a:rPr>
              <a:t> đã phần </a:t>
            </a:r>
            <a:r>
              <a:rPr lang="en-US" sz="4800" b="1" i="1" dirty="0" err="1" smtClean="0">
                <a:solidFill>
                  <a:srgbClr val="262A55"/>
                </a:solidFill>
                <a:latin typeface="Arial" panose="020B0604020202020204" pitchFamily="34" charset="0"/>
                <a:cs typeface="Arial" panose="020B0604020202020204" pitchFamily="34" charset="0"/>
              </a:rPr>
              <a:t>tích</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những</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lí</a:t>
            </a:r>
            <a:r>
              <a:rPr lang="en-US" sz="4800" b="1" i="1" dirty="0" smtClean="0">
                <a:solidFill>
                  <a:srgbClr val="262A55"/>
                </a:solidFill>
                <a:latin typeface="Arial" panose="020B0604020202020204" pitchFamily="34" charset="0"/>
                <a:cs typeface="Arial" panose="020B0604020202020204" pitchFamily="34" charset="0"/>
              </a:rPr>
              <a:t> do phải </a:t>
            </a:r>
            <a:r>
              <a:rPr lang="en-US" sz="4800" b="1" i="1" dirty="0" err="1" smtClean="0">
                <a:solidFill>
                  <a:srgbClr val="262A55"/>
                </a:solidFill>
                <a:latin typeface="Arial" panose="020B0604020202020204" pitchFamily="34" charset="0"/>
                <a:cs typeface="Arial" panose="020B0604020202020204" pitchFamily="34" charset="0"/>
              </a:rPr>
              <a:t>chọn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sách</a:t>
            </a:r>
            <a:r>
              <a:rPr lang="en-US" sz="4800" b="1" i="1" dirty="0" smtClean="0">
                <a:solidFill>
                  <a:srgbClr val="262A55"/>
                </a:solidFill>
                <a:latin typeface="Arial" panose="020B0604020202020204" pitchFamily="34" charset="0"/>
                <a:cs typeface="Arial" panose="020B0604020202020204" pitchFamily="34" charset="0"/>
              </a:rPr>
              <a:t> để đọc như thế nào?</a:t>
            </a:r>
            <a:endParaRPr lang="en-US" sz="4800" b="1" i="1" dirty="0">
              <a:solidFill>
                <a:srgbClr val="262A5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722881" y="9091477"/>
            <a:ext cx="951870" cy="666309"/>
          </a:xfrm>
          <a:prstGeom prst="rect">
            <a:avLst/>
          </a:prstGeom>
        </p:spPr>
      </p:pic>
      <p:sp>
        <p:nvSpPr>
          <p:cNvPr id="11" name="Rectangle 10"/>
          <p:cNvSpPr/>
          <p:nvPr/>
        </p:nvSpPr>
        <p:spPr>
          <a:xfrm>
            <a:off x="1399135" y="2709578"/>
            <a:ext cx="12725400" cy="4835491"/>
          </a:xfrm>
          <a:prstGeom prst="rect">
            <a:avLst/>
          </a:prstGeom>
        </p:spPr>
        <p:txBody>
          <a:bodyPr wrap="square">
            <a:spAutoFit/>
          </a:bodyPr>
          <a:lstStyle/>
          <a:p>
            <a:pPr marL="571500" indent="-571500" algn="just">
              <a:lnSpc>
                <a:spcPct val="150000"/>
              </a:lnSpc>
              <a:buFontTx/>
              <a:buChar char="-"/>
            </a:pPr>
            <a:r>
              <a:rPr lang="en-US" sz="4200" b="1" dirty="0">
                <a:solidFill>
                  <a:srgbClr val="000000"/>
                </a:solidFill>
                <a:latin typeface="Arial" panose="020B0604020202020204" pitchFamily="34" charset="0"/>
                <a:cs typeface="Arial" panose="020B0604020202020204" pitchFamily="34" charset="0"/>
              </a:rPr>
              <a:t>N</a:t>
            </a:r>
            <a:r>
              <a:rPr lang="vi-VN" sz="4200" b="1" dirty="0" smtClean="0">
                <a:solidFill>
                  <a:srgbClr val="000000"/>
                </a:solidFill>
              </a:rPr>
              <a:t>hững </a:t>
            </a:r>
            <a:r>
              <a:rPr lang="vi-VN" sz="4200" b="1" dirty="0">
                <a:solidFill>
                  <a:srgbClr val="000000"/>
                </a:solidFill>
              </a:rPr>
              <a:t>lí do phải chọn sách để đọc :</a:t>
            </a:r>
          </a:p>
          <a:p>
            <a:pPr marL="1028700" lvl="1" indent="-571500" algn="just">
              <a:lnSpc>
                <a:spcPct val="150000"/>
              </a:lnSpc>
              <a:buFont typeface="Wingdings" panose="05000000000000000000" pitchFamily="2" charset="2"/>
              <a:buChar char="§"/>
            </a:pPr>
            <a:r>
              <a:rPr lang="vi-VN" sz="4200" dirty="0" smtClean="0">
                <a:solidFill>
                  <a:srgbClr val="000000"/>
                </a:solidFill>
              </a:rPr>
              <a:t>Sách </a:t>
            </a:r>
            <a:r>
              <a:rPr lang="vi-VN" sz="4200" dirty="0">
                <a:solidFill>
                  <a:srgbClr val="000000"/>
                </a:solidFill>
              </a:rPr>
              <a:t>nhiều khiến người ta đọc không chuyên sâu, tạo thói xấu hư danh, nông cạn.</a:t>
            </a:r>
          </a:p>
          <a:p>
            <a:pPr marL="1028700" lvl="1" indent="-571500" algn="just">
              <a:lnSpc>
                <a:spcPct val="150000"/>
              </a:lnSpc>
              <a:buFont typeface="Wingdings" panose="05000000000000000000" pitchFamily="2" charset="2"/>
              <a:buChar char="§"/>
            </a:pPr>
            <a:r>
              <a:rPr lang="vi-VN" sz="4200" dirty="0" smtClean="0">
                <a:solidFill>
                  <a:srgbClr val="000000"/>
                </a:solidFill>
              </a:rPr>
              <a:t>Dễ </a:t>
            </a:r>
            <a:r>
              <a:rPr lang="vi-VN" sz="4200" dirty="0">
                <a:solidFill>
                  <a:srgbClr val="000000"/>
                </a:solidFill>
              </a:rPr>
              <a:t>lãng phí thời gian do đọc những cuốn sách không có giá trị, dễ bị lạc hướng.</a:t>
            </a:r>
            <a:endParaRPr lang="en-US" sz="4200" dirty="0"/>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087600" y="5219426"/>
            <a:ext cx="2035055" cy="4803778"/>
          </a:xfrm>
          <a:prstGeom prst="rect">
            <a:avLst/>
          </a:prstGeom>
        </p:spPr>
      </p:pic>
    </p:spTree>
    <p:extLst>
      <p:ext uri="{BB962C8B-B14F-4D97-AF65-F5344CB8AC3E}">
        <p14:creationId xmlns:p14="http://schemas.microsoft.com/office/powerpoint/2010/main" val="41548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262A55"/>
                </a:solidFill>
                <a:latin typeface="Arial" panose="020B0604020202020204" pitchFamily="34" charset="0"/>
                <a:cs typeface="Arial" panose="020B0604020202020204" pitchFamily="34" charset="0"/>
              </a:rPr>
              <a:t>3. </a:t>
            </a:r>
            <a:r>
              <a:rPr lang="en-US" sz="4800" b="1" i="1" dirty="0" err="1" smtClean="0">
                <a:solidFill>
                  <a:srgbClr val="262A55"/>
                </a:solidFill>
                <a:latin typeface="Arial" panose="020B0604020202020204" pitchFamily="34" charset="0"/>
                <a:cs typeface="Arial" panose="020B0604020202020204" pitchFamily="34" charset="0"/>
              </a:rPr>
              <a:t>Tác</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giả</a:t>
            </a:r>
            <a:r>
              <a:rPr lang="en-US" sz="4800" b="1" i="1" dirty="0" smtClean="0">
                <a:solidFill>
                  <a:srgbClr val="262A55"/>
                </a:solidFill>
                <a:latin typeface="Arial" panose="020B0604020202020204" pitchFamily="34" charset="0"/>
                <a:cs typeface="Arial" panose="020B0604020202020204" pitchFamily="34" charset="0"/>
              </a:rPr>
              <a:t> đã </a:t>
            </a:r>
            <a:r>
              <a:rPr lang="en-US" sz="4800" b="1" i="1" dirty="0" err="1" smtClean="0">
                <a:solidFill>
                  <a:srgbClr val="262A55"/>
                </a:solidFill>
                <a:latin typeface="Arial" panose="020B0604020202020204" pitchFamily="34" charset="0"/>
                <a:cs typeface="Arial" panose="020B0604020202020204" pitchFamily="34" charset="0"/>
              </a:rPr>
              <a:t>phân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tích</a:t>
            </a:r>
            <a:r>
              <a:rPr lang="en-US" sz="4800" b="1" i="1" dirty="0" smtClean="0">
                <a:solidFill>
                  <a:srgbClr val="262A55"/>
                </a:solidFill>
                <a:latin typeface="Arial" panose="020B0604020202020204" pitchFamily="34" charset="0"/>
                <a:cs typeface="Arial" panose="020B0604020202020204" pitchFamily="34" charset="0"/>
              </a:rPr>
              <a:t> tầm </a:t>
            </a:r>
            <a:r>
              <a:rPr lang="en-US" sz="4800" b="1" i="1" dirty="0" err="1" smtClean="0">
                <a:solidFill>
                  <a:srgbClr val="262A55"/>
                </a:solidFill>
                <a:latin typeface="Arial" panose="020B0604020202020204" pitchFamily="34" charset="0"/>
                <a:cs typeface="Arial" panose="020B0604020202020204" pitchFamily="34" charset="0"/>
              </a:rPr>
              <a:t>quan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trọng</a:t>
            </a:r>
            <a:r>
              <a:rPr lang="en-US" sz="4800" b="1" i="1" dirty="0" smtClean="0">
                <a:solidFill>
                  <a:srgbClr val="262A55"/>
                </a:solidFill>
                <a:latin typeface="Arial" panose="020B0604020202020204" pitchFamily="34" charset="0"/>
                <a:cs typeface="Arial" panose="020B0604020202020204" pitchFamily="34" charset="0"/>
              </a:rPr>
              <a:t> của cách đọc </a:t>
            </a:r>
            <a:r>
              <a:rPr lang="en-US" sz="4800" b="1" i="1" dirty="0" err="1" smtClean="0">
                <a:solidFill>
                  <a:srgbClr val="262A55"/>
                </a:solidFill>
                <a:latin typeface="Arial" panose="020B0604020202020204" pitchFamily="34" charset="0"/>
                <a:cs typeface="Arial" panose="020B0604020202020204" pitchFamily="34" charset="0"/>
              </a:rPr>
              <a:t>sách</a:t>
            </a:r>
            <a:r>
              <a:rPr lang="en-US" sz="4800" b="1" i="1" dirty="0" smtClean="0">
                <a:solidFill>
                  <a:srgbClr val="262A55"/>
                </a:solidFill>
                <a:latin typeface="Arial" panose="020B0604020202020204" pitchFamily="34" charset="0"/>
                <a:cs typeface="Arial" panose="020B0604020202020204" pitchFamily="34" charset="0"/>
              </a:rPr>
              <a:t> như thế nào?</a:t>
            </a:r>
            <a:endParaRPr lang="en-US" sz="4800" b="1" i="1" dirty="0">
              <a:solidFill>
                <a:srgbClr val="262A5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967495" y="8983093"/>
            <a:ext cx="951870" cy="666309"/>
          </a:xfrm>
          <a:prstGeom prst="rect">
            <a:avLst/>
          </a:prstGeom>
        </p:spPr>
      </p:pic>
      <p:sp>
        <p:nvSpPr>
          <p:cNvPr id="11" name="Rectangle 10"/>
          <p:cNvSpPr/>
          <p:nvPr/>
        </p:nvSpPr>
        <p:spPr>
          <a:xfrm>
            <a:off x="1399134" y="2709578"/>
            <a:ext cx="13688465" cy="5909310"/>
          </a:xfrm>
          <a:prstGeom prst="rect">
            <a:avLst/>
          </a:prstGeom>
        </p:spPr>
        <p:txBody>
          <a:bodyPr wrap="square">
            <a:spAutoFit/>
          </a:bodyPr>
          <a:lstStyle/>
          <a:p>
            <a:pPr marL="571500" indent="-571500" algn="just">
              <a:lnSpc>
                <a:spcPct val="150000"/>
              </a:lnSpc>
              <a:buFontTx/>
              <a:buChar char="-"/>
            </a:pPr>
            <a:r>
              <a:rPr lang="en-US" sz="4200" b="1" dirty="0" smtClean="0">
                <a:solidFill>
                  <a:srgbClr val="000000"/>
                </a:solidFill>
                <a:latin typeface="Arial" panose="020B0604020202020204" pitchFamily="34" charset="0"/>
                <a:cs typeface="Arial" panose="020B0604020202020204" pitchFamily="34" charset="0"/>
              </a:rPr>
              <a:t>T</a:t>
            </a:r>
            <a:r>
              <a:rPr lang="vi-VN" sz="4200" b="1" dirty="0" smtClean="0">
                <a:solidFill>
                  <a:srgbClr val="000000"/>
                </a:solidFill>
              </a:rPr>
              <a:t>ầm </a:t>
            </a:r>
            <a:r>
              <a:rPr lang="vi-VN" sz="4200" b="1" dirty="0">
                <a:solidFill>
                  <a:srgbClr val="000000"/>
                </a:solidFill>
              </a:rPr>
              <a:t>quan trọng của cách đọc sách </a:t>
            </a:r>
            <a:r>
              <a:rPr lang="vi-VN" sz="4200" b="1" dirty="0" smtClean="0">
                <a:solidFill>
                  <a:srgbClr val="000000"/>
                </a:solidFill>
              </a:rPr>
              <a:t>:</a:t>
            </a:r>
            <a:endParaRPr lang="vi-VN" sz="4200" b="1"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Muốn </a:t>
            </a:r>
            <a:r>
              <a:rPr lang="vi-VN" sz="4200" dirty="0">
                <a:solidFill>
                  <a:srgbClr val="000000"/>
                </a:solidFill>
              </a:rPr>
              <a:t>tiếp cận tri thức nhanh nhất thì phải đọc </a:t>
            </a:r>
            <a:r>
              <a:rPr lang="vi-VN" sz="4200" dirty="0" smtClean="0">
                <a:solidFill>
                  <a:srgbClr val="000000"/>
                </a:solidFill>
              </a:rPr>
              <a:t>sách.</a:t>
            </a:r>
            <a:endParaRPr lang="en-US" sz="4200" dirty="0" smtClean="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Đọc </a:t>
            </a:r>
            <a:r>
              <a:rPr lang="vi-VN" sz="4200" dirty="0">
                <a:solidFill>
                  <a:srgbClr val="000000"/>
                </a:solidFill>
              </a:rPr>
              <a:t>sách mà không chọn lọc thì đọc không xuể, kém hiệu quả</a:t>
            </a:r>
            <a:r>
              <a:rPr lang="vi-VN" sz="4200" dirty="0" smtClean="0">
                <a:solidFill>
                  <a:srgbClr val="000000"/>
                </a:solidFill>
              </a:rPr>
              <a:t>.</a:t>
            </a:r>
            <a:endParaRPr lang="vi-VN" sz="4200"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Đọc </a:t>
            </a:r>
            <a:r>
              <a:rPr lang="vi-VN" sz="4200" dirty="0">
                <a:solidFill>
                  <a:srgbClr val="000000"/>
                </a:solidFill>
              </a:rPr>
              <a:t>nhiều mà không chịu suy nghĩ sâu thì cũng không lợi ích gì.</a:t>
            </a:r>
            <a:endParaRPr lang="en-US" sz="4200" dirty="0"/>
          </a:p>
        </p:txBody>
      </p:sp>
      <p:pic>
        <p:nvPicPr>
          <p:cNvPr id="10"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928455" y="5855955"/>
            <a:ext cx="2827203" cy="4157651"/>
          </a:xfrm>
          <a:prstGeom prst="rect">
            <a:avLst/>
          </a:prstGeom>
        </p:spPr>
      </p:pic>
    </p:spTree>
    <p:extLst>
      <p:ext uri="{BB962C8B-B14F-4D97-AF65-F5344CB8AC3E}">
        <p14:creationId xmlns:p14="http://schemas.microsoft.com/office/powerpoint/2010/main" val="187371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down)">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down)">
                                      <p:cBhvr>
                                        <p:cTn id="2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262A55"/>
                </a:solidFill>
                <a:latin typeface="Arial" panose="020B0604020202020204" pitchFamily="34" charset="0"/>
                <a:cs typeface="Arial" panose="020B0604020202020204" pitchFamily="34" charset="0"/>
              </a:rPr>
              <a:t>4. Qua </a:t>
            </a:r>
            <a:r>
              <a:rPr lang="en-US" sz="4800" b="1" i="1" dirty="0" err="1" smtClean="0">
                <a:solidFill>
                  <a:srgbClr val="262A55"/>
                </a:solidFill>
                <a:latin typeface="Arial" panose="020B0604020202020204" pitchFamily="34" charset="0"/>
                <a:cs typeface="Arial" panose="020B0604020202020204" pitchFamily="34" charset="0"/>
              </a:rPr>
              <a:t>đó</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em</a:t>
            </a:r>
            <a:r>
              <a:rPr lang="en-US" sz="4800" b="1" i="1" dirty="0" smtClean="0">
                <a:solidFill>
                  <a:srgbClr val="262A55"/>
                </a:solidFill>
                <a:latin typeface="Arial" panose="020B0604020202020204" pitchFamily="34" charset="0"/>
                <a:cs typeface="Arial" panose="020B0604020202020204" pitchFamily="34" charset="0"/>
              </a:rPr>
              <a:t> hiểu </a:t>
            </a:r>
            <a:r>
              <a:rPr lang="en-US" sz="4800" b="1" i="1" dirty="0" err="1" smtClean="0">
                <a:solidFill>
                  <a:srgbClr val="262A55"/>
                </a:solidFill>
                <a:latin typeface="Arial" panose="020B0604020202020204" pitchFamily="34" charset="0"/>
                <a:cs typeface="Arial" panose="020B0604020202020204" pitchFamily="34" charset="0"/>
              </a:rPr>
              <a:t>phân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tích</a:t>
            </a:r>
            <a:r>
              <a:rPr lang="en-US" sz="4800" b="1" i="1" dirty="0" smtClean="0">
                <a:solidFill>
                  <a:srgbClr val="262A55"/>
                </a:solidFill>
                <a:latin typeface="Arial" panose="020B0604020202020204" pitchFamily="34" charset="0"/>
                <a:cs typeface="Arial" panose="020B0604020202020204" pitchFamily="34" charset="0"/>
              </a:rPr>
              <a:t> có </a:t>
            </a:r>
            <a:r>
              <a:rPr lang="en-US" sz="4800" b="1" i="1" dirty="0" err="1" smtClean="0">
                <a:solidFill>
                  <a:srgbClr val="262A55"/>
                </a:solidFill>
                <a:latin typeface="Arial" panose="020B0604020202020204" pitchFamily="34" charset="0"/>
                <a:cs typeface="Arial" panose="020B0604020202020204" pitchFamily="34" charset="0"/>
              </a:rPr>
              <a:t>vai</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trò</a:t>
            </a:r>
            <a:r>
              <a:rPr lang="en-US" sz="4800" b="1" i="1" dirty="0" smtClean="0">
                <a:solidFill>
                  <a:srgbClr val="262A55"/>
                </a:solidFill>
                <a:latin typeface="Arial" panose="020B0604020202020204" pitchFamily="34" charset="0"/>
                <a:cs typeface="Arial" panose="020B0604020202020204" pitchFamily="34" charset="0"/>
              </a:rPr>
              <a:t> như thế nào trong </a:t>
            </a:r>
            <a:r>
              <a:rPr lang="en-US" sz="4800" b="1" i="1" dirty="0" err="1" smtClean="0">
                <a:solidFill>
                  <a:srgbClr val="262A55"/>
                </a:solidFill>
                <a:latin typeface="Arial" panose="020B0604020202020204" pitchFamily="34" charset="0"/>
                <a:cs typeface="Arial" panose="020B0604020202020204" pitchFamily="34" charset="0"/>
              </a:rPr>
              <a:t>lập</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luận</a:t>
            </a:r>
            <a:r>
              <a:rPr lang="en-US" sz="4800" b="1" i="1" dirty="0" smtClean="0">
                <a:solidFill>
                  <a:srgbClr val="262A55"/>
                </a:solidFill>
                <a:latin typeface="Arial" panose="020B0604020202020204" pitchFamily="34" charset="0"/>
                <a:cs typeface="Arial" panose="020B0604020202020204" pitchFamily="34" charset="0"/>
              </a:rPr>
              <a:t>?</a:t>
            </a:r>
            <a:endParaRPr lang="en-US" sz="4800" b="1" i="1" dirty="0">
              <a:solidFill>
                <a:srgbClr val="262A5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722881" y="9091477"/>
            <a:ext cx="951870" cy="666309"/>
          </a:xfrm>
          <a:prstGeom prst="rect">
            <a:avLst/>
          </a:prstGeom>
        </p:spPr>
      </p:pic>
      <p:sp>
        <p:nvSpPr>
          <p:cNvPr id="11" name="Rectangle 10"/>
          <p:cNvSpPr/>
          <p:nvPr/>
        </p:nvSpPr>
        <p:spPr>
          <a:xfrm>
            <a:off x="1399135" y="2709578"/>
            <a:ext cx="12725400" cy="3865995"/>
          </a:xfrm>
          <a:prstGeom prst="rect">
            <a:avLst/>
          </a:prstGeom>
        </p:spPr>
        <p:txBody>
          <a:bodyPr wrap="square">
            <a:spAutoFit/>
          </a:bodyPr>
          <a:lstStyle/>
          <a:p>
            <a:pPr marL="571500" indent="-571500" algn="just">
              <a:lnSpc>
                <a:spcPct val="150000"/>
              </a:lnSpc>
              <a:buFontTx/>
              <a:buChar char="-"/>
            </a:pPr>
            <a:r>
              <a:rPr lang="vi-VN" sz="4200" b="1" dirty="0">
                <a:solidFill>
                  <a:srgbClr val="000000"/>
                </a:solidFill>
                <a:cs typeface="Arial" panose="020B0604020202020204" pitchFamily="34" charset="0"/>
              </a:rPr>
              <a:t>Vai trò của phân tích trong lập luận </a:t>
            </a:r>
            <a:r>
              <a:rPr lang="vi-VN" sz="4200" b="1" dirty="0" smtClean="0">
                <a:solidFill>
                  <a:srgbClr val="000000"/>
                </a:solidFill>
                <a:cs typeface="Arial" panose="020B0604020202020204" pitchFamily="34" charset="0"/>
              </a:rPr>
              <a:t>:</a:t>
            </a:r>
            <a:endParaRPr lang="en-US" sz="4200" b="1" dirty="0" smtClean="0">
              <a:solidFill>
                <a:srgbClr val="000000"/>
              </a:solidFill>
              <a:cs typeface="Arial" panose="020B0604020202020204" pitchFamily="34" charset="0"/>
            </a:endParaRPr>
          </a:p>
          <a:p>
            <a:pPr marL="1028700" lvl="1" indent="-571500" algn="just">
              <a:lnSpc>
                <a:spcPct val="150000"/>
              </a:lnSpc>
              <a:buFont typeface="Wingdings" panose="05000000000000000000" pitchFamily="2" charset="2"/>
              <a:buChar char="§"/>
            </a:pPr>
            <a:r>
              <a:rPr lang="vi-VN" sz="4200" dirty="0" smtClean="0">
                <a:solidFill>
                  <a:srgbClr val="000000"/>
                </a:solidFill>
                <a:cs typeface="Arial" panose="020B0604020202020204" pitchFamily="34" charset="0"/>
              </a:rPr>
              <a:t>Làm </a:t>
            </a:r>
            <a:r>
              <a:rPr lang="vi-VN" sz="4200" dirty="0">
                <a:solidFill>
                  <a:srgbClr val="000000"/>
                </a:solidFill>
                <a:cs typeface="Arial" panose="020B0604020202020204" pitchFamily="34" charset="0"/>
              </a:rPr>
              <a:t>sáng tỏ luận điểm và tăng sức thuyết phục.</a:t>
            </a:r>
          </a:p>
          <a:p>
            <a:pPr marL="1028700" lvl="1" indent="-571500" algn="just">
              <a:lnSpc>
                <a:spcPct val="150000"/>
              </a:lnSpc>
              <a:buFont typeface="Wingdings" panose="05000000000000000000" pitchFamily="2" charset="2"/>
              <a:buChar char="§"/>
            </a:pPr>
            <a:r>
              <a:rPr lang="vi-VN" sz="4200" dirty="0" smtClean="0">
                <a:solidFill>
                  <a:srgbClr val="000000"/>
                </a:solidFill>
                <a:cs typeface="Arial" panose="020B0604020202020204" pitchFamily="34" charset="0"/>
              </a:rPr>
              <a:t>Giúp </a:t>
            </a:r>
            <a:r>
              <a:rPr lang="vi-VN" sz="4200" dirty="0">
                <a:solidFill>
                  <a:srgbClr val="000000"/>
                </a:solidFill>
                <a:cs typeface="Arial" panose="020B0604020202020204" pitchFamily="34" charset="0"/>
              </a:rPr>
              <a:t>người đọc, người nghe nhận thức đúng, hiểu đúng vấn đề.</a:t>
            </a:r>
            <a:endParaRPr lang="en-US" sz="4200" dirty="0"/>
          </a:p>
        </p:txBody>
      </p:sp>
      <p:pic>
        <p:nvPicPr>
          <p:cNvPr id="7"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039774" y="5240128"/>
            <a:ext cx="1724226" cy="4765448"/>
          </a:xfrm>
          <a:prstGeom prst="rect">
            <a:avLst/>
          </a:prstGeom>
        </p:spPr>
      </p:pic>
    </p:spTree>
    <p:extLst>
      <p:ext uri="{BB962C8B-B14F-4D97-AF65-F5344CB8AC3E}">
        <p14:creationId xmlns:p14="http://schemas.microsoft.com/office/powerpoint/2010/main" val="30927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08358" y="3594902"/>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55244" y="1028700"/>
            <a:ext cx="13518155" cy="6418443"/>
          </a:xfrm>
          <a:prstGeom prst="rect">
            <a:avLst/>
          </a:prstGeom>
        </p:spPr>
      </p:pic>
      <p:grpSp>
        <p:nvGrpSpPr>
          <p:cNvPr id="4" name="Group 4"/>
          <p:cNvGrpSpPr/>
          <p:nvPr/>
        </p:nvGrpSpPr>
        <p:grpSpPr>
          <a:xfrm>
            <a:off x="3150332" y="1496846"/>
            <a:ext cx="11727977" cy="4032190"/>
            <a:chOff x="-1873309" y="-515686"/>
            <a:chExt cx="15637303" cy="5376252"/>
          </a:xfrm>
        </p:grpSpPr>
        <p:sp>
          <p:nvSpPr>
            <p:cNvPr id="5" name="TextBox 5"/>
            <p:cNvSpPr txBox="1"/>
            <p:nvPr/>
          </p:nvSpPr>
          <p:spPr>
            <a:xfrm>
              <a:off x="631848" y="-515686"/>
              <a:ext cx="12164835" cy="1788010"/>
            </a:xfrm>
            <a:prstGeom prst="rect">
              <a:avLst/>
            </a:prstGeom>
          </p:spPr>
          <p:txBody>
            <a:bodyPr lIns="0" tIns="0" rIns="0" bIns="0" rtlCol="0" anchor="t">
              <a:spAutoFit/>
            </a:bodyPr>
            <a:lstStyle/>
            <a:p>
              <a:pPr marL="0" lvl="0" indent="0" algn="ctr">
                <a:lnSpc>
                  <a:spcPts val="12037"/>
                </a:lnSpc>
                <a:spcBef>
                  <a:spcPct val="0"/>
                </a:spcBef>
              </a:pPr>
              <a:r>
                <a:rPr lang="en-US" sz="6400" b="1" dirty="0" smtClean="0">
                  <a:solidFill>
                    <a:srgbClr val="53A272"/>
                  </a:solidFill>
                  <a:latin typeface="Arial" panose="020B0604020202020204" pitchFamily="34" charset="0"/>
                  <a:cs typeface="Arial" panose="020B0604020202020204" pitchFamily="34" charset="0"/>
                </a:rPr>
                <a:t>VẬN DỤNG</a:t>
              </a:r>
              <a:endParaRPr lang="en-US" sz="6400" b="1" dirty="0">
                <a:solidFill>
                  <a:srgbClr val="53A272"/>
                </a:solidFill>
                <a:latin typeface="Arial" panose="020B0604020202020204" pitchFamily="34" charset="0"/>
                <a:cs typeface="Arial" panose="020B0604020202020204" pitchFamily="34" charset="0"/>
              </a:endParaRPr>
            </a:p>
          </p:txBody>
        </p:sp>
        <p:sp>
          <p:nvSpPr>
            <p:cNvPr id="6" name="TextBox 6"/>
            <p:cNvSpPr txBox="1"/>
            <p:nvPr/>
          </p:nvSpPr>
          <p:spPr>
            <a:xfrm>
              <a:off x="-1873309" y="1905912"/>
              <a:ext cx="15637303" cy="2954654"/>
            </a:xfrm>
            <a:prstGeom prst="rect">
              <a:avLst/>
            </a:prstGeom>
          </p:spPr>
          <p:txBody>
            <a:bodyPr wrap="square" lIns="0" tIns="0" rIns="0" bIns="0" rtlCol="0" anchor="t">
              <a:spAutoFit/>
            </a:bodyPr>
            <a:lstStyle/>
            <a:p>
              <a:pPr algn="ctr">
                <a:lnSpc>
                  <a:spcPct val="150000"/>
                </a:lnSpc>
              </a:pPr>
              <a:r>
                <a:rPr lang="en-US" sz="4800" b="1" i="1" dirty="0">
                  <a:solidFill>
                    <a:srgbClr val="262A55"/>
                  </a:solidFill>
                  <a:latin typeface="Arial" panose="020B0604020202020204" pitchFamily="34" charset="0"/>
                  <a:cs typeface="Arial" panose="020B0604020202020204" pitchFamily="34" charset="0"/>
                </a:rPr>
                <a:t>Chỉ </a:t>
              </a:r>
              <a:r>
                <a:rPr lang="en-US" sz="4800" b="1" i="1" dirty="0" err="1">
                  <a:solidFill>
                    <a:srgbClr val="262A55"/>
                  </a:solidFill>
                  <a:latin typeface="Arial" panose="020B0604020202020204" pitchFamily="34" charset="0"/>
                  <a:cs typeface="Arial" panose="020B0604020202020204" pitchFamily="34" charset="0"/>
                </a:rPr>
                <a:t>ra</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phép</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lập</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luận</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phân</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tích</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và</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tổng</a:t>
              </a:r>
              <a:r>
                <a:rPr lang="en-US" sz="4800" b="1" i="1" dirty="0">
                  <a:solidFill>
                    <a:srgbClr val="262A55"/>
                  </a:solidFill>
                  <a:latin typeface="Arial" panose="020B0604020202020204" pitchFamily="34" charset="0"/>
                  <a:cs typeface="Arial" panose="020B0604020202020204" pitchFamily="34" charset="0"/>
                </a:rPr>
                <a:t> hợp trong </a:t>
              </a:r>
              <a:r>
                <a:rPr lang="en-US" sz="4800" b="1" i="1" dirty="0" smtClean="0">
                  <a:solidFill>
                    <a:srgbClr val="262A55"/>
                  </a:solidFill>
                  <a:latin typeface="Arial" panose="020B0604020202020204" pitchFamily="34" charset="0"/>
                  <a:cs typeface="Arial" panose="020B0604020202020204" pitchFamily="34" charset="0"/>
                </a:rPr>
                <a:t>một bài văn đã </a:t>
              </a:r>
              <a:r>
                <a:rPr lang="en-US" sz="4800" b="1" i="1" dirty="0" err="1" smtClean="0">
                  <a:solidFill>
                    <a:srgbClr val="262A55"/>
                  </a:solidFill>
                  <a:latin typeface="Arial" panose="020B0604020202020204" pitchFamily="34" charset="0"/>
                  <a:cs typeface="Arial" panose="020B0604020202020204" pitchFamily="34" charset="0"/>
                </a:rPr>
                <a:t>viết</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a:solidFill>
                    <a:srgbClr val="262A55"/>
                  </a:solidFill>
                  <a:latin typeface="Arial" panose="020B0604020202020204" pitchFamily="34" charset="0"/>
                  <a:cs typeface="Arial" panose="020B0604020202020204" pitchFamily="34" charset="0"/>
                </a:rPr>
                <a:t>của </a:t>
              </a:r>
              <a:r>
                <a:rPr lang="en-US" sz="4800" b="1" i="1" dirty="0" err="1">
                  <a:solidFill>
                    <a:srgbClr val="262A55"/>
                  </a:solidFill>
                  <a:latin typeface="Arial" panose="020B0604020202020204" pitchFamily="34" charset="0"/>
                  <a:cs typeface="Arial" panose="020B0604020202020204" pitchFamily="34" charset="0"/>
                </a:rPr>
                <a:t>em</a:t>
              </a:r>
              <a:r>
                <a:rPr lang="en-US" sz="4800" b="1" i="1" dirty="0">
                  <a:solidFill>
                    <a:srgbClr val="262A55"/>
                  </a:solidFill>
                  <a:latin typeface="Arial" panose="020B0604020202020204" pitchFamily="34" charset="0"/>
                  <a:cs typeface="Arial" panose="020B0604020202020204" pitchFamily="34" charset="0"/>
                </a:rPr>
                <a:t>?</a:t>
              </a: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1584" y="4421041"/>
            <a:ext cx="3683310" cy="541663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777397" y="4237921"/>
            <a:ext cx="1959836" cy="541663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68370" flipH="1">
            <a:off x="889068" y="1270341"/>
            <a:ext cx="930025" cy="111198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4288">
            <a:off x="16081641" y="2734969"/>
            <a:ext cx="944696" cy="1129527"/>
          </a:xfrm>
          <a:prstGeom prst="rect">
            <a:avLst/>
          </a:prstGeom>
        </p:spPr>
      </p:pic>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3" name="TextBox 3"/>
          <p:cNvSpPr txBox="1"/>
          <p:nvPr/>
        </p:nvSpPr>
        <p:spPr>
          <a:xfrm>
            <a:off x="990600" y="650562"/>
            <a:ext cx="9820269" cy="1292918"/>
          </a:xfrm>
          <a:prstGeom prst="rect">
            <a:avLst/>
          </a:prstGeom>
        </p:spPr>
        <p:txBody>
          <a:bodyPr lIns="0" tIns="0" rIns="0" bIns="0" rtlCol="0" anchor="t">
            <a:spAutoFit/>
          </a:bodyPr>
          <a:lstStyle/>
          <a:p>
            <a:pPr marL="0" lvl="0" indent="0">
              <a:lnSpc>
                <a:spcPts val="11519"/>
              </a:lnSpc>
              <a:spcBef>
                <a:spcPct val="0"/>
              </a:spcBef>
            </a:pPr>
            <a:r>
              <a:rPr lang="en-US" sz="6400" b="1" dirty="0" smtClean="0">
                <a:solidFill>
                  <a:srgbClr val="FA7A4A"/>
                </a:solidFill>
                <a:latin typeface="Arial" panose="020B0604020202020204" pitchFamily="34" charset="0"/>
                <a:cs typeface="Arial" panose="020B0604020202020204" pitchFamily="34" charset="0"/>
              </a:rPr>
              <a:t>HƯỚNG DẪN VỀ NHÀ</a:t>
            </a:r>
            <a:endParaRPr lang="en-US" sz="6400" b="1" dirty="0">
              <a:solidFill>
                <a:srgbClr val="FA7A4A"/>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96200" y="7453870"/>
            <a:ext cx="13073586" cy="653679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42727" y="3717164"/>
            <a:ext cx="6926361" cy="47854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788389" y="2877367"/>
            <a:ext cx="951870" cy="66630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35895">
            <a:off x="10973984" y="6537707"/>
            <a:ext cx="951870" cy="666309"/>
          </a:xfrm>
          <a:prstGeom prst="rect">
            <a:avLst/>
          </a:prstGeom>
        </p:spPr>
      </p:pic>
      <p:sp>
        <p:nvSpPr>
          <p:cNvPr id="2" name="Rectangle 1"/>
          <p:cNvSpPr/>
          <p:nvPr/>
        </p:nvSpPr>
        <p:spPr>
          <a:xfrm>
            <a:off x="990600" y="2307460"/>
            <a:ext cx="10896600" cy="3391698"/>
          </a:xfrm>
          <a:prstGeom prst="rect">
            <a:avLst/>
          </a:prstGeom>
        </p:spPr>
        <p:txBody>
          <a:bodyPr wrap="square">
            <a:spAutoFit/>
          </a:bodyPr>
          <a:lstStyle/>
          <a:p>
            <a:pPr marL="685800" indent="-685800" algn="just">
              <a:lnSpc>
                <a:spcPct val="135000"/>
              </a:lnSpc>
              <a:spcBef>
                <a:spcPts val="600"/>
              </a:spcBef>
              <a:spcAft>
                <a:spcPts val="600"/>
              </a:spcAft>
              <a:buFont typeface="Wingdings" panose="05000000000000000000" pitchFamily="2" charset="2"/>
              <a:buChar char="ü"/>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 typeface="Wingdings" panose="05000000000000000000" pitchFamily="2" charset="2"/>
              <a:buChar char="ü"/>
            </a:pP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 typeface="Wingdings" panose="05000000000000000000" pitchFamily="2" charset="2"/>
              <a:buChar char="ü"/>
            </a:pP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9731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3463" y="1333499"/>
            <a:ext cx="15660963" cy="65532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4400" y="6057900"/>
            <a:ext cx="6291465" cy="5090367"/>
          </a:xfrm>
          <a:prstGeom prst="rect">
            <a:avLst/>
          </a:prstGeom>
        </p:spPr>
      </p:pic>
      <p:sp>
        <p:nvSpPr>
          <p:cNvPr id="6" name="TextBox 6"/>
          <p:cNvSpPr txBox="1"/>
          <p:nvPr/>
        </p:nvSpPr>
        <p:spPr>
          <a:xfrm>
            <a:off x="2289347" y="2948105"/>
            <a:ext cx="13729193" cy="3118674"/>
          </a:xfrm>
          <a:prstGeom prst="rect">
            <a:avLst/>
          </a:prstGeom>
        </p:spPr>
        <p:txBody>
          <a:bodyPr wrap="square" lIns="0" tIns="0" rIns="0" bIns="0" rtlCol="0" anchor="t">
            <a:spAutoFit/>
          </a:bodyPr>
          <a:lstStyle/>
          <a:p>
            <a:pPr algn="ctr">
              <a:lnSpc>
                <a:spcPct val="150000"/>
              </a:lnSpc>
            </a:pPr>
            <a:r>
              <a:rPr lang="en-US" sz="7200" b="1" dirty="0" smtClean="0">
                <a:solidFill>
                  <a:srgbClr val="262A55"/>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262A55"/>
                </a:solidFill>
                <a:latin typeface="Arial" panose="020B0604020202020204" pitchFamily="34" charset="0"/>
                <a:cs typeface="Arial" panose="020B0604020202020204" pitchFamily="34" charset="0"/>
              </a:rPr>
              <a:t>LẮNG NGHE BÀI GIẢNG!</a:t>
            </a:r>
            <a:endParaRPr lang="en-US" sz="7200" b="1" dirty="0">
              <a:solidFill>
                <a:srgbClr val="262A55"/>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flipH="1">
            <a:off x="16348052" y="8911001"/>
            <a:ext cx="595121" cy="7115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a:off x="687089" y="588242"/>
            <a:ext cx="595121" cy="711557"/>
          </a:xfrm>
          <a:prstGeom prst="rect">
            <a:avLst/>
          </a:prstGeom>
        </p:spPr>
      </p:pic>
    </p:spTree>
    <p:extLst>
      <p:ext uri="{BB962C8B-B14F-4D97-AF65-F5344CB8AC3E}">
        <p14:creationId xmlns:p14="http://schemas.microsoft.com/office/powerpoint/2010/main" val="28783059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4800" y="419100"/>
            <a:ext cx="17449800" cy="9372600"/>
          </a:xfrm>
          <a:prstGeom prst="rect">
            <a:avLst/>
          </a:prstGeom>
        </p:spPr>
      </p:pic>
      <p:sp>
        <p:nvSpPr>
          <p:cNvPr id="4" name="TextBox 4"/>
          <p:cNvSpPr txBox="1"/>
          <p:nvPr/>
        </p:nvSpPr>
        <p:spPr>
          <a:xfrm>
            <a:off x="6252292" y="1104900"/>
            <a:ext cx="5554816" cy="948978"/>
          </a:xfrm>
          <a:prstGeom prst="rect">
            <a:avLst/>
          </a:prstGeom>
        </p:spPr>
        <p:txBody>
          <a:bodyPr wrap="square" lIns="0" tIns="0" rIns="0" bIns="0" rtlCol="0" anchor="t">
            <a:spAutoFit/>
          </a:bodyPr>
          <a:lstStyle/>
          <a:p>
            <a:pPr algn="ctr">
              <a:lnSpc>
                <a:spcPts val="7390"/>
              </a:lnSpc>
            </a:pPr>
            <a:r>
              <a:rPr lang="en-US" sz="6400" b="1" dirty="0" smtClean="0">
                <a:solidFill>
                  <a:srgbClr val="FA7A4A"/>
                </a:solidFill>
                <a:latin typeface="Arial" panose="020B0604020202020204" pitchFamily="34" charset="0"/>
                <a:cs typeface="Arial" panose="020B0604020202020204" pitchFamily="34" charset="0"/>
              </a:rPr>
              <a:t>KHỞI ĐỘNG</a:t>
            </a:r>
            <a:endParaRPr lang="en-US" sz="6400" b="1" dirty="0">
              <a:solidFill>
                <a:srgbClr val="FA7A4A"/>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8370">
            <a:off x="2780894" y="9248320"/>
            <a:ext cx="948535" cy="1134118"/>
          </a:xfrm>
          <a:prstGeom prst="rect">
            <a:avLst/>
          </a:prstGeom>
        </p:spPr>
      </p:pic>
      <p:sp>
        <p:nvSpPr>
          <p:cNvPr id="8" name="Rectangle 7"/>
          <p:cNvSpPr/>
          <p:nvPr/>
        </p:nvSpPr>
        <p:spPr>
          <a:xfrm>
            <a:off x="1333500" y="1842968"/>
            <a:ext cx="15392400" cy="6524863"/>
          </a:xfrm>
          <a:prstGeom prst="rect">
            <a:avLst/>
          </a:prstGeom>
        </p:spPr>
        <p:txBody>
          <a:bodyPr wrap="square">
            <a:spAutoFit/>
          </a:bodyPr>
          <a:lstStyle/>
          <a:p>
            <a:pPr algn="just">
              <a:lnSpc>
                <a:spcPct val="150000"/>
              </a:lnSpc>
              <a:spcBef>
                <a:spcPts val="600"/>
              </a:spcBef>
              <a:spcAft>
                <a:spcPts val="600"/>
              </a:spcAft>
            </a:pPr>
            <a:r>
              <a:rPr lang="de-DE" sz="4200" b="1" dirty="0">
                <a:latin typeface="Arial" panose="020B0604020202020204" pitchFamily="34" charset="0"/>
                <a:ea typeface="Times New Roman" panose="02020603050405020304" pitchFamily="18" charset="0"/>
                <a:cs typeface="Arial" panose="020B0604020202020204" pitchFamily="34" charset="0"/>
              </a:rPr>
              <a:t>Cho các ý sau: </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1485900" lvl="2" indent="-571500" algn="just">
              <a:lnSpc>
                <a:spcPct val="150000"/>
              </a:lnSpc>
              <a:spcBef>
                <a:spcPts val="600"/>
              </a:spcBef>
              <a:spcAft>
                <a:spcPts val="600"/>
              </a:spcAft>
              <a:buFont typeface="Wingdings" panose="05000000000000000000" pitchFamily="2" charset="2"/>
              <a:buChar char="§"/>
            </a:pPr>
            <a:r>
              <a:rPr lang="de-DE" sz="4200" dirty="0" smtClean="0">
                <a:latin typeface="Arial" panose="020B0604020202020204" pitchFamily="34" charset="0"/>
                <a:ea typeface="Times New Roman" panose="02020603050405020304" pitchFamily="18" charset="0"/>
                <a:cs typeface="Arial" panose="020B0604020202020204" pitchFamily="34" charset="0"/>
              </a:rPr>
              <a:t>Những </a:t>
            </a:r>
            <a:r>
              <a:rPr lang="de-DE" sz="4200" dirty="0">
                <a:latin typeface="Arial" panose="020B0604020202020204" pitchFamily="34" charset="0"/>
                <a:ea typeface="Times New Roman" panose="02020603050405020304" pitchFamily="18" charset="0"/>
                <a:cs typeface="Arial" panose="020B0604020202020204" pitchFamily="34" charset="0"/>
              </a:rPr>
              <a:t>bông hoa nở rực rỡ khi mùa xuân về.</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485900" lvl="2" indent="-571500" algn="just">
              <a:lnSpc>
                <a:spcPct val="150000"/>
              </a:lnSpc>
              <a:spcBef>
                <a:spcPts val="600"/>
              </a:spcBef>
              <a:spcAft>
                <a:spcPts val="600"/>
              </a:spcAft>
              <a:buFont typeface="Wingdings" panose="05000000000000000000" pitchFamily="2" charset="2"/>
              <a:buChar char="§"/>
            </a:pPr>
            <a:r>
              <a:rPr lang="de-DE" sz="4200" dirty="0" smtClean="0">
                <a:latin typeface="Arial" panose="020B0604020202020204" pitchFamily="34" charset="0"/>
                <a:ea typeface="Times New Roman" panose="02020603050405020304" pitchFamily="18" charset="0"/>
                <a:cs typeface="Arial" panose="020B0604020202020204" pitchFamily="34" charset="0"/>
              </a:rPr>
              <a:t>Bầu </a:t>
            </a:r>
            <a:r>
              <a:rPr lang="de-DE" sz="4200" dirty="0">
                <a:latin typeface="Arial" panose="020B0604020202020204" pitchFamily="34" charset="0"/>
                <a:ea typeface="Times New Roman" panose="02020603050405020304" pitchFamily="18" charset="0"/>
                <a:cs typeface="Arial" panose="020B0604020202020204" pitchFamily="34" charset="0"/>
              </a:rPr>
              <a:t>trời trong sáng như pha lê.</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485900" lvl="2" indent="-571500" algn="just">
              <a:lnSpc>
                <a:spcPct val="150000"/>
              </a:lnSpc>
              <a:spcBef>
                <a:spcPts val="600"/>
              </a:spcBef>
              <a:spcAft>
                <a:spcPts val="600"/>
              </a:spcAft>
              <a:buFont typeface="Wingdings" panose="05000000000000000000" pitchFamily="2" charset="2"/>
              <a:buChar char="§"/>
            </a:pPr>
            <a:r>
              <a:rPr lang="de-DE" sz="4200" dirty="0" smtClean="0">
                <a:latin typeface="Arial" panose="020B0604020202020204" pitchFamily="34" charset="0"/>
                <a:ea typeface="Times New Roman" panose="02020603050405020304" pitchFamily="18" charset="0"/>
                <a:cs typeface="Arial" panose="020B0604020202020204" pitchFamily="34" charset="0"/>
              </a:rPr>
              <a:t>Mưa </a:t>
            </a:r>
            <a:r>
              <a:rPr lang="de-DE" sz="4200" dirty="0">
                <a:latin typeface="Arial" panose="020B0604020202020204" pitchFamily="34" charset="0"/>
                <a:ea typeface="Times New Roman" panose="02020603050405020304" pitchFamily="18" charset="0"/>
                <a:cs typeface="Arial" panose="020B0604020202020204" pitchFamily="34" charset="0"/>
              </a:rPr>
              <a:t>xuân phơi phới.</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de-DE" sz="4200" b="1" i="1" dirty="0" smtClean="0">
                <a:latin typeface="Arial" panose="020B0604020202020204" pitchFamily="34" charset="0"/>
                <a:ea typeface="Times New Roman" panose="02020603050405020304" pitchFamily="18" charset="0"/>
                <a:cs typeface="Arial" panose="020B0604020202020204" pitchFamily="34" charset="0"/>
              </a:rPr>
              <a:t>Các </a:t>
            </a:r>
            <a:r>
              <a:rPr lang="de-DE" sz="4200" b="1" i="1" dirty="0">
                <a:latin typeface="Arial" panose="020B0604020202020204" pitchFamily="34" charset="0"/>
                <a:ea typeface="Times New Roman" panose="02020603050405020304" pitchFamily="18" charset="0"/>
                <a:cs typeface="Arial" panose="020B0604020202020204" pitchFamily="34" charset="0"/>
              </a:rPr>
              <a:t>gợi ý trên khiến em liên tưởng đến điều gì? Hãy khái quát ý chung của các gợi ý trên bằng một câu văn?</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p:cTn id="2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45774" y="5936120"/>
            <a:ext cx="30579547" cy="152897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 y="625825"/>
            <a:ext cx="17602200" cy="903535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2625" y="3086770"/>
            <a:ext cx="2151064" cy="4909066"/>
          </a:xfrm>
          <a:prstGeom prst="rect">
            <a:avLst/>
          </a:prstGeom>
        </p:spPr>
      </p:pic>
      <p:grpSp>
        <p:nvGrpSpPr>
          <p:cNvPr id="5" name="Group 5"/>
          <p:cNvGrpSpPr/>
          <p:nvPr/>
        </p:nvGrpSpPr>
        <p:grpSpPr>
          <a:xfrm>
            <a:off x="3013690" y="1088236"/>
            <a:ext cx="12024872" cy="586131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grpSp>
        <p:nvGrpSpPr>
          <p:cNvPr id="7" name="Group 7"/>
          <p:cNvGrpSpPr/>
          <p:nvPr/>
        </p:nvGrpSpPr>
        <p:grpSpPr>
          <a:xfrm>
            <a:off x="3798918" y="2284141"/>
            <a:ext cx="10690159" cy="4231187"/>
            <a:chOff x="-1853845" y="973154"/>
            <a:chExt cx="14253545" cy="5641580"/>
          </a:xfrm>
        </p:grpSpPr>
        <p:sp>
          <p:nvSpPr>
            <p:cNvPr id="9" name="TextBox 9"/>
            <p:cNvSpPr txBox="1"/>
            <p:nvPr/>
          </p:nvSpPr>
          <p:spPr>
            <a:xfrm>
              <a:off x="-2" y="973154"/>
              <a:ext cx="10545862" cy="716264"/>
            </a:xfrm>
            <a:prstGeom prst="rect">
              <a:avLst/>
            </a:prstGeom>
          </p:spPr>
          <p:txBody>
            <a:bodyPr lIns="0" tIns="0" rIns="0" bIns="0" rtlCol="0" anchor="t">
              <a:spAutoFit/>
            </a:bodyPr>
            <a:lstStyle/>
            <a:p>
              <a:pPr algn="ctr">
                <a:lnSpc>
                  <a:spcPts val="3359"/>
                </a:lnSpc>
              </a:pPr>
              <a:r>
                <a:rPr lang="en-US" sz="7200" dirty="0" err="1" smtClean="0">
                  <a:solidFill>
                    <a:srgbClr val="262A55"/>
                  </a:solidFill>
                  <a:latin typeface="Arial" panose="020B0604020202020204" pitchFamily="34" charset="0"/>
                  <a:cs typeface="Arial" panose="020B0604020202020204" pitchFamily="34" charset="0"/>
                </a:rPr>
                <a:t>Tiết</a:t>
              </a:r>
              <a:r>
                <a:rPr lang="en-US" sz="7200" smtClean="0">
                  <a:solidFill>
                    <a:srgbClr val="262A55"/>
                  </a:solidFill>
                  <a:latin typeface="Arial" panose="020B0604020202020204" pitchFamily="34" charset="0"/>
                  <a:cs typeface="Arial" panose="020B0604020202020204" pitchFamily="34" charset="0"/>
                </a:rPr>
                <a:t> …</a:t>
              </a:r>
              <a:endParaRPr lang="en-US" sz="7200" dirty="0">
                <a:solidFill>
                  <a:srgbClr val="262A55"/>
                </a:solidFill>
                <a:latin typeface="Arial" panose="020B0604020202020204" pitchFamily="34" charset="0"/>
                <a:cs typeface="Arial" panose="020B0604020202020204" pitchFamily="34" charset="0"/>
              </a:endParaRPr>
            </a:p>
          </p:txBody>
        </p:sp>
        <p:sp>
          <p:nvSpPr>
            <p:cNvPr id="10" name="TextBox 10"/>
            <p:cNvSpPr txBox="1"/>
            <p:nvPr/>
          </p:nvSpPr>
          <p:spPr>
            <a:xfrm>
              <a:off x="-1853845" y="1690311"/>
              <a:ext cx="14253545" cy="4924423"/>
            </a:xfrm>
            <a:prstGeom prst="rect">
              <a:avLst/>
            </a:prstGeom>
          </p:spPr>
          <p:txBody>
            <a:bodyPr wrap="square" lIns="0" tIns="0" rIns="0" bIns="0" rtlCol="0" anchor="t">
              <a:spAutoFit/>
            </a:bodyPr>
            <a:lstStyle/>
            <a:p>
              <a:pPr algn="ctr">
                <a:lnSpc>
                  <a:spcPct val="125000"/>
                </a:lnSpc>
              </a:pPr>
              <a:r>
                <a:rPr lang="en-US" sz="9600" b="1" dirty="0" smtClean="0">
                  <a:solidFill>
                    <a:srgbClr val="262A55"/>
                  </a:solidFill>
                  <a:latin typeface="Arial" panose="020B0604020202020204" pitchFamily="34" charset="0"/>
                  <a:cs typeface="Arial" panose="020B0604020202020204" pitchFamily="34" charset="0"/>
                </a:rPr>
                <a:t>PHÉP PHÂN TÍCH VÀ TỔNG HỢP</a:t>
              </a:r>
              <a:endParaRPr lang="en-US" sz="9600" b="1" dirty="0">
                <a:solidFill>
                  <a:srgbClr val="262A55"/>
                </a:solidFill>
                <a:latin typeface="Arial" panose="020B0604020202020204" pitchFamily="34" charset="0"/>
                <a:cs typeface="Arial" panose="020B0604020202020204" pitchFamily="34" charset="0"/>
              </a:endParaRPr>
            </a:p>
          </p:txBody>
        </p:sp>
      </p:gr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82740" y="3317981"/>
            <a:ext cx="6663910" cy="444664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4400">
            <a:off x="13676906" y="1382284"/>
            <a:ext cx="864175" cy="103325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3414" flipH="1">
            <a:off x="3200604" y="5245660"/>
            <a:ext cx="895712" cy="10709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3" name="TextBox 3"/>
          <p:cNvSpPr txBox="1"/>
          <p:nvPr/>
        </p:nvSpPr>
        <p:spPr>
          <a:xfrm>
            <a:off x="990600" y="650562"/>
            <a:ext cx="9820269" cy="1292918"/>
          </a:xfrm>
          <a:prstGeom prst="rect">
            <a:avLst/>
          </a:prstGeom>
        </p:spPr>
        <p:txBody>
          <a:bodyPr lIns="0" tIns="0" rIns="0" bIns="0" rtlCol="0" anchor="t">
            <a:spAutoFit/>
          </a:bodyPr>
          <a:lstStyle/>
          <a:p>
            <a:pPr marL="0" lvl="0" indent="0">
              <a:lnSpc>
                <a:spcPts val="11519"/>
              </a:lnSpc>
              <a:spcBef>
                <a:spcPct val="0"/>
              </a:spcBef>
            </a:pPr>
            <a:r>
              <a:rPr lang="en-US" sz="6400" b="1" dirty="0" smtClean="0">
                <a:solidFill>
                  <a:srgbClr val="FA7A4A"/>
                </a:solidFill>
                <a:latin typeface="Arial" panose="020B0604020202020204" pitchFamily="34" charset="0"/>
                <a:cs typeface="Arial" panose="020B0604020202020204" pitchFamily="34" charset="0"/>
              </a:rPr>
              <a:t>NỘI DUNG BÀI HỌC</a:t>
            </a:r>
            <a:endParaRPr lang="en-US" sz="6400" b="1" dirty="0">
              <a:solidFill>
                <a:srgbClr val="FA7A4A"/>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96200" y="7453870"/>
            <a:ext cx="13073586" cy="653679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11000" y="4457700"/>
            <a:ext cx="5800888" cy="40078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712189" y="3324237"/>
            <a:ext cx="951870" cy="66630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35895">
            <a:off x="10973984" y="6537707"/>
            <a:ext cx="951870" cy="666309"/>
          </a:xfrm>
          <a:prstGeom prst="rect">
            <a:avLst/>
          </a:prstGeom>
        </p:spPr>
      </p:pic>
      <p:sp>
        <p:nvSpPr>
          <p:cNvPr id="2" name="Rectangle 1"/>
          <p:cNvSpPr/>
          <p:nvPr/>
        </p:nvSpPr>
        <p:spPr>
          <a:xfrm>
            <a:off x="990600" y="2307460"/>
            <a:ext cx="12115800" cy="4678204"/>
          </a:xfrm>
          <a:prstGeom prst="rect">
            <a:avLst/>
          </a:prstGeom>
        </p:spPr>
        <p:txBody>
          <a:bodyPr wrap="square">
            <a:spAutoFit/>
          </a:bodyPr>
          <a:lstStyle/>
          <a:p>
            <a:pPr algn="just">
              <a:lnSpc>
                <a:spcPct val="200000"/>
              </a:lnSpc>
              <a:spcBef>
                <a:spcPts val="600"/>
              </a:spcBef>
              <a:spcAft>
                <a:spcPts val="600"/>
              </a:spcAft>
            </a:pPr>
            <a:r>
              <a:rPr lang="en-US" sz="4800" b="1" dirty="0" smtClean="0">
                <a:latin typeface="Arial" panose="020B0604020202020204" pitchFamily="34" charset="0"/>
                <a:ea typeface="Times New Roman" panose="02020603050405020304" pitchFamily="18" charset="0"/>
                <a:cs typeface="Arial" panose="020B0604020202020204" pitchFamily="34" charset="0"/>
              </a:rPr>
              <a:t>I. TÌM HIỂU PHÉP LẬP LUẬN PHÂN TÍCH VÀ TỔNG HỢP</a:t>
            </a:r>
          </a:p>
          <a:p>
            <a:pPr algn="just">
              <a:lnSpc>
                <a:spcPct val="200000"/>
              </a:lnSpc>
              <a:spcBef>
                <a:spcPts val="600"/>
              </a:spcBef>
              <a:spcAft>
                <a:spcPts val="600"/>
              </a:spcAft>
            </a:pPr>
            <a:r>
              <a:rPr lang="en-US" sz="4800" b="1" dirty="0" smtClean="0">
                <a:latin typeface="Arial" panose="020B0604020202020204" pitchFamily="34" charset="0"/>
                <a:ea typeface="Times New Roman" panose="02020603050405020304" pitchFamily="18" charset="0"/>
                <a:cs typeface="Arial" panose="020B0604020202020204" pitchFamily="34" charset="0"/>
              </a:rPr>
              <a:t>II. LUYỆN TẬP</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180967" y="952499"/>
            <a:ext cx="16230600" cy="644344"/>
          </a:xfrm>
          <a:prstGeom prst="rect">
            <a:avLst/>
          </a:prstGeom>
        </p:spPr>
        <p:txBody>
          <a:bodyPr lIns="0" tIns="0" rIns="0" bIns="0" rtlCol="0" anchor="t">
            <a:spAutoFit/>
          </a:bodyPr>
          <a:lstStyle/>
          <a:p>
            <a:pPr marL="0" lvl="0" indent="0" algn="ctr">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 </a:t>
            </a:r>
            <a:r>
              <a:rPr lang="en-US" sz="5600" b="1" i="1" dirty="0" err="1" smtClean="0">
                <a:solidFill>
                  <a:srgbClr val="262A55"/>
                </a:solidFill>
                <a:latin typeface="Arial" panose="020B0604020202020204" pitchFamily="34" charset="0"/>
                <a:cs typeface="Arial" panose="020B0604020202020204" pitchFamily="34" charset="0"/>
              </a:rPr>
              <a:t>Tìm</a:t>
            </a:r>
            <a:r>
              <a:rPr lang="en-US" sz="5600" b="1" i="1" dirty="0" smtClean="0">
                <a:solidFill>
                  <a:srgbClr val="262A55"/>
                </a:solidFill>
                <a:latin typeface="Arial" panose="020B0604020202020204" pitchFamily="34" charset="0"/>
                <a:cs typeface="Arial" panose="020B0604020202020204" pitchFamily="34" charset="0"/>
              </a:rPr>
              <a:t> hiểu </a:t>
            </a:r>
            <a:r>
              <a:rPr lang="en-US" sz="5600" b="1" i="1" dirty="0" err="1" smtClean="0">
                <a:solidFill>
                  <a:srgbClr val="262A55"/>
                </a:solidFill>
                <a:latin typeface="Arial" panose="020B0604020202020204" pitchFamily="34" charset="0"/>
                <a:cs typeface="Arial" panose="020B0604020202020204" pitchFamily="34" charset="0"/>
              </a:rPr>
              <a:t>phép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lập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luận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phân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tích</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và</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tổng</a:t>
            </a:r>
            <a:r>
              <a:rPr lang="en-US" sz="5600" b="1" i="1" dirty="0" smtClean="0">
                <a:solidFill>
                  <a:srgbClr val="262A55"/>
                </a:solidFill>
                <a:latin typeface="Arial" panose="020B0604020202020204" pitchFamily="34" charset="0"/>
                <a:cs typeface="Arial" panose="020B0604020202020204" pitchFamily="34" charset="0"/>
              </a:rPr>
              <a:t> hợp</a:t>
            </a:r>
            <a:endParaRPr lang="en-US" sz="5600" b="1" i="1" dirty="0">
              <a:solidFill>
                <a:srgbClr val="262A55"/>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52551" y="309319"/>
            <a:ext cx="1075865" cy="1286361"/>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16721368" y="8615119"/>
            <a:ext cx="1075865" cy="1286361"/>
          </a:xfrm>
          <a:prstGeom prst="rect">
            <a:avLst/>
          </a:prstGeom>
        </p:spPr>
      </p:pic>
      <p:sp>
        <p:nvSpPr>
          <p:cNvPr id="15" name="TextBox 14"/>
          <p:cNvSpPr txBox="1"/>
          <p:nvPr/>
        </p:nvSpPr>
        <p:spPr>
          <a:xfrm>
            <a:off x="6057767" y="1890865"/>
            <a:ext cx="6477000" cy="784830"/>
          </a:xfrm>
          <a:prstGeom prst="rect">
            <a:avLst/>
          </a:prstGeom>
          <a:noFill/>
        </p:spPr>
        <p:txBody>
          <a:bodyPr wrap="square" rtlCol="0">
            <a:spAutoFit/>
          </a:bodyPr>
          <a:lstStyle/>
          <a:p>
            <a:pPr algn="ctr"/>
            <a:r>
              <a:rPr lang="en-US" sz="4500" b="1" dirty="0" smtClean="0">
                <a:solidFill>
                  <a:srgbClr val="FF0000"/>
                </a:solidFill>
                <a:latin typeface="Arial" panose="020B0604020202020204" pitchFamily="34" charset="0"/>
                <a:cs typeface="Arial" panose="020B0604020202020204" pitchFamily="34" charset="0"/>
              </a:rPr>
              <a:t>PHIẾU HỌC TẬP SỐ 1</a:t>
            </a:r>
            <a:endParaRPr lang="en-US" sz="4500" b="1" dirty="0">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1268976" y="2675695"/>
            <a:ext cx="16021250" cy="6798784"/>
          </a:xfrm>
          <a:prstGeom prst="rect">
            <a:avLst/>
          </a:prstGeom>
        </p:spPr>
        <p:txBody>
          <a:bodyPr wrap="square">
            <a:spAutoFit/>
          </a:bodyPr>
          <a:lstStyle/>
          <a:p>
            <a:pPr algn="just">
              <a:lnSpc>
                <a:spcPct val="135000"/>
              </a:lnSpc>
              <a:spcBef>
                <a:spcPts val="600"/>
              </a:spcBef>
              <a:spcAft>
                <a:spcPts val="600"/>
              </a:spcAft>
            </a:pPr>
            <a:r>
              <a:rPr lang="de-DE" sz="4200" b="1" dirty="0">
                <a:latin typeface="Arial" panose="020B0604020202020204" pitchFamily="34" charset="0"/>
                <a:ea typeface="Times New Roman" panose="02020603050405020304" pitchFamily="18" charset="0"/>
                <a:cs typeface="Arial" panose="020B0604020202020204" pitchFamily="34" charset="0"/>
              </a:rPr>
              <a:t>Đ</a:t>
            </a:r>
            <a:r>
              <a:rPr lang="de-DE" sz="4200" b="1" dirty="0" smtClean="0">
                <a:latin typeface="Arial" panose="020B0604020202020204" pitchFamily="34" charset="0"/>
                <a:ea typeface="Times New Roman" panose="02020603050405020304" pitchFamily="18" charset="0"/>
                <a:cs typeface="Arial" panose="020B0604020202020204" pitchFamily="34" charset="0"/>
              </a:rPr>
              <a:t>ọc </a:t>
            </a:r>
            <a:r>
              <a:rPr lang="de-DE" sz="4200" b="1" dirty="0">
                <a:latin typeface="Arial" panose="020B0604020202020204" pitchFamily="34" charset="0"/>
                <a:ea typeface="Times New Roman" panose="02020603050405020304" pitchFamily="18" charset="0"/>
                <a:cs typeface="Arial" panose="020B0604020202020204" pitchFamily="34" charset="0"/>
              </a:rPr>
              <a:t>văn </a:t>
            </a:r>
            <a:r>
              <a:rPr lang="de-DE" sz="4200" b="1" dirty="0" smtClean="0">
                <a:latin typeface="Arial" panose="020B0604020202020204" pitchFamily="34" charset="0"/>
                <a:ea typeface="Times New Roman" panose="02020603050405020304" pitchFamily="18" charset="0"/>
                <a:cs typeface="Arial" panose="020B0604020202020204" pitchFamily="34" charset="0"/>
              </a:rPr>
              <a:t>bản và trả lời câu hỏi trong SGK:</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1657350" lvl="2" indent="-742950" algn="just">
              <a:lnSpc>
                <a:spcPct val="135000"/>
              </a:lnSpc>
              <a:spcBef>
                <a:spcPts val="600"/>
              </a:spcBef>
              <a:spcAft>
                <a:spcPts val="600"/>
              </a:spcAft>
              <a:buAutoNum type="alphaLcPeriod"/>
            </a:pPr>
            <a:r>
              <a:rPr lang="en-US" sz="3800" dirty="0" smtClean="0">
                <a:latin typeface="Arial" panose="020B0604020202020204" pitchFamily="34" charset="0"/>
                <a:ea typeface="Times New Roman" panose="02020603050405020304" pitchFamily="18" charset="0"/>
                <a:cs typeface="Arial" panose="020B0604020202020204" pitchFamily="34" charset="0"/>
              </a:rPr>
              <a:t>Ở </a:t>
            </a:r>
            <a:r>
              <a:rPr lang="en-US" sz="3800" dirty="0" err="1" smtClean="0">
                <a:latin typeface="Arial" panose="020B0604020202020204" pitchFamily="34" charset="0"/>
                <a:ea typeface="Times New Roman" panose="02020603050405020304" pitchFamily="18" charset="0"/>
                <a:cs typeface="Arial" panose="020B0604020202020204" pitchFamily="34" charset="0"/>
              </a:rPr>
              <a:t>đoạn</a:t>
            </a:r>
            <a:r>
              <a:rPr lang="en-US" sz="3800" dirty="0" smtClean="0">
                <a:latin typeface="Arial" panose="020B0604020202020204" pitchFamily="34" charset="0"/>
                <a:ea typeface="Times New Roman" panose="02020603050405020304" pitchFamily="18" charset="0"/>
                <a:cs typeface="Arial" panose="020B0604020202020204" pitchFamily="34" charset="0"/>
              </a:rPr>
              <a:t> mở đầu, bài </a:t>
            </a:r>
            <a:r>
              <a:rPr lang="en-US" sz="3800" dirty="0" err="1" smtClean="0">
                <a:latin typeface="Arial" panose="020B0604020202020204" pitchFamily="34" charset="0"/>
                <a:ea typeface="Times New Roman" panose="02020603050405020304" pitchFamily="18" charset="0"/>
                <a:cs typeface="Arial" panose="020B0604020202020204" pitchFamily="34" charset="0"/>
              </a:rPr>
              <a:t>viết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nêu</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ra</a:t>
            </a:r>
            <a:r>
              <a:rPr lang="en-US" sz="3800" dirty="0" smtClean="0">
                <a:latin typeface="Arial" panose="020B0604020202020204" pitchFamily="34" charset="0"/>
                <a:ea typeface="Times New Roman" panose="02020603050405020304" pitchFamily="18" charset="0"/>
                <a:cs typeface="Arial" panose="020B0604020202020204" pitchFamily="34" charset="0"/>
              </a:rPr>
              <a:t> một </a:t>
            </a:r>
            <a:r>
              <a:rPr lang="en-US" sz="3800" dirty="0" err="1" smtClean="0">
                <a:latin typeface="Arial" panose="020B0604020202020204" pitchFamily="34" charset="0"/>
                <a:ea typeface="Times New Roman" panose="02020603050405020304" pitchFamily="18" charset="0"/>
                <a:cs typeface="Arial" panose="020B0604020202020204" pitchFamily="34" charset="0"/>
              </a:rPr>
              <a:t>loạt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dẫn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chứng</a:t>
            </a:r>
            <a:r>
              <a:rPr lang="en-US" sz="3800" dirty="0" smtClean="0">
                <a:latin typeface="Arial" panose="020B0604020202020204" pitchFamily="34" charset="0"/>
                <a:ea typeface="Times New Roman" panose="02020603050405020304" pitchFamily="18" charset="0"/>
                <a:cs typeface="Arial" panose="020B0604020202020204" pitchFamily="34" charset="0"/>
              </a:rPr>
              <a:t> về cách ăn </a:t>
            </a:r>
            <a:r>
              <a:rPr lang="en-US" sz="3800" dirty="0" err="1" smtClean="0">
                <a:latin typeface="Arial" panose="020B0604020202020204" pitchFamily="34" charset="0"/>
                <a:ea typeface="Times New Roman" panose="02020603050405020304" pitchFamily="18" charset="0"/>
                <a:cs typeface="Arial" panose="020B0604020202020204" pitchFamily="34" charset="0"/>
              </a:rPr>
              <a:t>mặc</a:t>
            </a:r>
            <a:r>
              <a:rPr lang="en-US" sz="3800" dirty="0" smtClean="0">
                <a:latin typeface="Arial" panose="020B0604020202020204" pitchFamily="34" charset="0"/>
                <a:ea typeface="Times New Roman" panose="02020603050405020304" pitchFamily="18" charset="0"/>
                <a:cs typeface="Arial" panose="020B0604020202020204" pitchFamily="34" charset="0"/>
              </a:rPr>
              <a:t> để </a:t>
            </a:r>
            <a:r>
              <a:rPr lang="en-US" sz="3800" dirty="0" err="1" smtClean="0">
                <a:latin typeface="Arial" panose="020B0604020202020204" pitchFamily="34" charset="0"/>
                <a:ea typeface="Times New Roman" panose="02020603050405020304" pitchFamily="18" charset="0"/>
                <a:cs typeface="Arial" panose="020B0604020202020204" pitchFamily="34" charset="0"/>
              </a:rPr>
              <a:t>rút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ra</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nhận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xét</a:t>
            </a:r>
            <a:r>
              <a:rPr lang="en-US" sz="3800" dirty="0" smtClean="0">
                <a:latin typeface="Arial" panose="020B0604020202020204" pitchFamily="34" charset="0"/>
                <a:ea typeface="Times New Roman" panose="02020603050405020304" pitchFamily="18" charset="0"/>
                <a:cs typeface="Arial" panose="020B0604020202020204" pitchFamily="34" charset="0"/>
              </a:rPr>
              <a:t> về vấn </a:t>
            </a:r>
            <a:r>
              <a:rPr lang="en-US" sz="3800" dirty="0" err="1" smtClean="0">
                <a:latin typeface="Arial" panose="020B0604020202020204" pitchFamily="34" charset="0"/>
                <a:ea typeface="Times New Roman" panose="02020603050405020304" pitchFamily="18" charset="0"/>
                <a:cs typeface="Arial" panose="020B0604020202020204" pitchFamily="34" charset="0"/>
              </a:rPr>
              <a:t>đề</a:t>
            </a:r>
            <a:r>
              <a:rPr lang="en-US" sz="3800" dirty="0" smtClean="0">
                <a:latin typeface="Arial" panose="020B0604020202020204" pitchFamily="34" charset="0"/>
                <a:ea typeface="Times New Roman" panose="02020603050405020304" pitchFamily="18" charset="0"/>
                <a:cs typeface="Arial" panose="020B0604020202020204" pitchFamily="34" charset="0"/>
              </a:rPr>
              <a:t> gì? Hai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điểm</a:t>
            </a:r>
            <a:r>
              <a:rPr lang="en-US" sz="3800" dirty="0" smtClean="0">
                <a:latin typeface="Arial" panose="020B0604020202020204" pitchFamily="34" charset="0"/>
                <a:ea typeface="Times New Roman" panose="02020603050405020304" pitchFamily="18" charset="0"/>
                <a:cs typeface="Arial" panose="020B0604020202020204" pitchFamily="34" charset="0"/>
              </a:rPr>
              <a:t> chính trong văn bản là gì? </a:t>
            </a:r>
            <a:r>
              <a:rPr lang="en-US" sz="3800" dirty="0" err="1" smtClean="0">
                <a:latin typeface="Arial" panose="020B0604020202020204" pitchFamily="34" charset="0"/>
                <a:ea typeface="Times New Roman" panose="02020603050405020304" pitchFamily="18" charset="0"/>
                <a:cs typeface="Arial" panose="020B0604020202020204" pitchFamily="34" charset="0"/>
              </a:rPr>
              <a:t>Tác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giả</a:t>
            </a:r>
            <a:r>
              <a:rPr lang="en-US" sz="3800" dirty="0" smtClean="0">
                <a:latin typeface="Arial" panose="020B0604020202020204" pitchFamily="34" charset="0"/>
                <a:ea typeface="Times New Roman" panose="02020603050405020304" pitchFamily="18" charset="0"/>
                <a:cs typeface="Arial" panose="020B0604020202020204" pitchFamily="34" charset="0"/>
              </a:rPr>
              <a:t> đã dùng </a:t>
            </a:r>
            <a:r>
              <a:rPr lang="en-US" sz="3800" dirty="0" err="1" smtClean="0">
                <a:latin typeface="Arial" panose="020B0604020202020204" pitchFamily="34" charset="0"/>
                <a:ea typeface="Times New Roman" panose="02020603050405020304" pitchFamily="18" charset="0"/>
                <a:cs typeface="Arial" panose="020B0604020202020204" pitchFamily="34" charset="0"/>
              </a:rPr>
              <a:t>phép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lập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nào để </a:t>
            </a:r>
            <a:r>
              <a:rPr lang="en-US" sz="3800" dirty="0" err="1" smtClean="0">
                <a:latin typeface="Arial" panose="020B0604020202020204" pitchFamily="34" charset="0"/>
                <a:ea typeface="Times New Roman" panose="02020603050405020304" pitchFamily="18" charset="0"/>
                <a:cs typeface="Arial" panose="020B0604020202020204" pitchFamily="34" charset="0"/>
              </a:rPr>
              <a:t>rút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ra</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hai</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điểm</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đó</a:t>
            </a:r>
            <a:r>
              <a:rPr lang="en-US" sz="3800" dirty="0" smtClean="0">
                <a:latin typeface="Arial" panose="020B0604020202020204" pitchFamily="34" charset="0"/>
                <a:ea typeface="Times New Roman" panose="02020603050405020304" pitchFamily="18" charset="0"/>
                <a:cs typeface="Arial" panose="020B0604020202020204" pitchFamily="34" charset="0"/>
              </a:rPr>
              <a:t>?</a:t>
            </a:r>
          </a:p>
          <a:p>
            <a:pPr marL="1657350" lvl="2" indent="-742950" algn="just">
              <a:lnSpc>
                <a:spcPct val="135000"/>
              </a:lnSpc>
              <a:spcBef>
                <a:spcPts val="600"/>
              </a:spcBef>
              <a:spcAft>
                <a:spcPts val="600"/>
              </a:spcAft>
              <a:buAutoNum type="alphaLcPeriod"/>
            </a:pPr>
            <a:r>
              <a:rPr lang="en-US" sz="3800" dirty="0" err="1" smtClean="0">
                <a:latin typeface="Arial" panose="020B0604020202020204" pitchFamily="34" charset="0"/>
                <a:ea typeface="Times New Roman" panose="02020603050405020304" pitchFamily="18" charset="0"/>
                <a:cs typeface="Arial" panose="020B0604020202020204" pitchFamily="34" charset="0"/>
              </a:rPr>
              <a:t>Sau</a:t>
            </a:r>
            <a:r>
              <a:rPr lang="en-US" sz="3800" dirty="0" smtClean="0">
                <a:latin typeface="Arial" panose="020B0604020202020204" pitchFamily="34" charset="0"/>
                <a:ea typeface="Times New Roman" panose="02020603050405020304" pitchFamily="18" charset="0"/>
                <a:cs typeface="Arial" panose="020B0604020202020204" pitchFamily="34" charset="0"/>
              </a:rPr>
              <a:t> khi đã </a:t>
            </a:r>
            <a:r>
              <a:rPr lang="en-US" sz="3800" dirty="0" err="1" smtClean="0">
                <a:latin typeface="Arial" panose="020B0604020202020204" pitchFamily="34" charset="0"/>
                <a:ea typeface="Times New Roman" panose="02020603050405020304" pitchFamily="18" charset="0"/>
                <a:cs typeface="Arial" panose="020B0604020202020204" pitchFamily="34" charset="0"/>
              </a:rPr>
              <a:t>nêu</a:t>
            </a:r>
            <a:r>
              <a:rPr lang="en-US" sz="3800" dirty="0" smtClean="0">
                <a:latin typeface="Arial" panose="020B0604020202020204" pitchFamily="34" charset="0"/>
                <a:ea typeface="Times New Roman" panose="02020603050405020304" pitchFamily="18" charset="0"/>
                <a:cs typeface="Arial" panose="020B0604020202020204" pitchFamily="34" charset="0"/>
              </a:rPr>
              <a:t> một số </a:t>
            </a:r>
            <a:r>
              <a:rPr lang="en-US" sz="3800" dirty="0" err="1" smtClean="0">
                <a:latin typeface="Arial" panose="020B0604020202020204" pitchFamily="34" charset="0"/>
                <a:ea typeface="Times New Roman" panose="02020603050405020304" pitchFamily="18" charset="0"/>
                <a:cs typeface="Arial" panose="020B0604020202020204" pitchFamily="34" charset="0"/>
              </a:rPr>
              <a:t>biểu</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hiện</a:t>
            </a:r>
            <a:r>
              <a:rPr lang="en-US" sz="3800" dirty="0" smtClean="0">
                <a:latin typeface="Arial" panose="020B0604020202020204" pitchFamily="34" charset="0"/>
                <a:ea typeface="Times New Roman" panose="02020603050405020304" pitchFamily="18" charset="0"/>
                <a:cs typeface="Arial" panose="020B0604020202020204" pitchFamily="34" charset="0"/>
              </a:rPr>
              <a:t> của “</a:t>
            </a:r>
            <a:r>
              <a:rPr lang="en-US" sz="3800" dirty="0" err="1" smtClean="0">
                <a:latin typeface="Arial" panose="020B0604020202020204" pitchFamily="34" charset="0"/>
                <a:ea typeface="Times New Roman" panose="02020603050405020304" pitchFamily="18" charset="0"/>
                <a:cs typeface="Arial" panose="020B0604020202020204" pitchFamily="34" charset="0"/>
              </a:rPr>
              <a:t>những</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quy</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tắc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ngầm</a:t>
            </a:r>
            <a:r>
              <a:rPr lang="en-US" sz="3800" dirty="0" smtClean="0">
                <a:latin typeface="Arial" panose="020B0604020202020204" pitchFamily="34" charset="0"/>
                <a:ea typeface="Times New Roman" panose="02020603050405020304" pitchFamily="18" charset="0"/>
                <a:cs typeface="Arial" panose="020B0604020202020204" pitchFamily="34" charset="0"/>
              </a:rPr>
              <a:t>” về </a:t>
            </a:r>
            <a:r>
              <a:rPr lang="en-US" sz="3800" dirty="0" err="1" smtClean="0">
                <a:latin typeface="Arial" panose="020B0604020202020204" pitchFamily="34" charset="0"/>
                <a:ea typeface="Times New Roman" panose="02020603050405020304" pitchFamily="18" charset="0"/>
                <a:cs typeface="Arial" panose="020B0604020202020204" pitchFamily="34" charset="0"/>
              </a:rPr>
              <a:t>trang</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phục</a:t>
            </a:r>
            <a:r>
              <a:rPr lang="en-US" sz="3800" dirty="0" smtClean="0">
                <a:latin typeface="Arial" panose="020B0604020202020204" pitchFamily="34" charset="0"/>
                <a:ea typeface="Times New Roman" panose="02020603050405020304" pitchFamily="18" charset="0"/>
                <a:cs typeface="Arial" panose="020B0604020202020204" pitchFamily="34" charset="0"/>
              </a:rPr>
              <a:t>, bài </a:t>
            </a:r>
            <a:r>
              <a:rPr lang="en-US" sz="3800" dirty="0" err="1" smtClean="0">
                <a:latin typeface="Arial" panose="020B0604020202020204" pitchFamily="34" charset="0"/>
                <a:ea typeface="Times New Roman" panose="02020603050405020304" pitchFamily="18" charset="0"/>
                <a:cs typeface="Arial" panose="020B0604020202020204" pitchFamily="34" charset="0"/>
              </a:rPr>
              <a:t>viết</a:t>
            </a:r>
            <a:r>
              <a:rPr lang="en-US" sz="3800" dirty="0" smtClean="0">
                <a:latin typeface="Arial" panose="020B0604020202020204" pitchFamily="34" charset="0"/>
                <a:ea typeface="Times New Roman" panose="02020603050405020304" pitchFamily="18" charset="0"/>
                <a:cs typeface="Arial" panose="020B0604020202020204" pitchFamily="34" charset="0"/>
              </a:rPr>
              <a:t> đã dùng </a:t>
            </a:r>
            <a:r>
              <a:rPr lang="en-US" sz="3800" dirty="0" err="1" smtClean="0">
                <a:latin typeface="Arial" panose="020B0604020202020204" pitchFamily="34" charset="0"/>
                <a:ea typeface="Times New Roman" panose="02020603050405020304" pitchFamily="18" charset="0"/>
                <a:cs typeface="Arial" panose="020B0604020202020204" pitchFamily="34" charset="0"/>
              </a:rPr>
              <a:t>phép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lập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gì để “chốt” lại vấn </a:t>
            </a:r>
            <a:r>
              <a:rPr lang="en-US" sz="3800" dirty="0" err="1" smtClean="0">
                <a:latin typeface="Arial" panose="020B0604020202020204" pitchFamily="34" charset="0"/>
                <a:ea typeface="Times New Roman" panose="02020603050405020304" pitchFamily="18" charset="0"/>
                <a:cs typeface="Arial" panose="020B0604020202020204" pitchFamily="34" charset="0"/>
              </a:rPr>
              <a:t>đề</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Phép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lập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này </a:t>
            </a:r>
            <a:r>
              <a:rPr lang="en-US" sz="3800" dirty="0" err="1" smtClean="0">
                <a:latin typeface="Arial" panose="020B0604020202020204" pitchFamily="34" charset="0"/>
                <a:ea typeface="Times New Roman" panose="02020603050405020304" pitchFamily="18" charset="0"/>
                <a:cs typeface="Arial" panose="020B0604020202020204" pitchFamily="34" charset="0"/>
              </a:rPr>
              <a:t>thường</a:t>
            </a:r>
            <a:r>
              <a:rPr lang="en-US" sz="3800" dirty="0" smtClean="0">
                <a:latin typeface="Arial" panose="020B0604020202020204" pitchFamily="34" charset="0"/>
                <a:ea typeface="Times New Roman" panose="02020603050405020304" pitchFamily="18" charset="0"/>
                <a:cs typeface="Arial" panose="020B0604020202020204" pitchFamily="34" charset="0"/>
              </a:rPr>
              <a:t> đặt ở </a:t>
            </a:r>
            <a:r>
              <a:rPr lang="en-US" sz="3800" dirty="0" err="1" smtClean="0">
                <a:latin typeface="Arial" panose="020B0604020202020204" pitchFamily="34" charset="0"/>
                <a:ea typeface="Times New Roman" panose="02020603050405020304" pitchFamily="18" charset="0"/>
                <a:cs typeface="Arial" panose="020B0604020202020204" pitchFamily="34" charset="0"/>
              </a:rPr>
              <a:t>vị</a:t>
            </a:r>
            <a:r>
              <a:rPr lang="en-US" sz="3800" dirty="0" smtClean="0">
                <a:latin typeface="Arial" panose="020B0604020202020204" pitchFamily="34" charset="0"/>
                <a:ea typeface="Times New Roman" panose="02020603050405020304" pitchFamily="18" charset="0"/>
                <a:cs typeface="Arial" panose="020B0604020202020204" pitchFamily="34" charset="0"/>
              </a:rPr>
              <a:t> trí nào trong bài văn?</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180967" y="952499"/>
            <a:ext cx="16230600" cy="644344"/>
          </a:xfrm>
          <a:prstGeom prst="rect">
            <a:avLst/>
          </a:prstGeom>
        </p:spPr>
        <p:txBody>
          <a:bodyPr lIns="0" tIns="0" rIns="0" bIns="0" rtlCol="0" anchor="t">
            <a:spAutoFit/>
          </a:bodyPr>
          <a:lstStyle/>
          <a:p>
            <a:pPr marL="0" lvl="0" indent="0" algn="ctr">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 </a:t>
            </a:r>
            <a:r>
              <a:rPr lang="en-US" sz="5600" b="1" i="1" dirty="0" err="1" smtClean="0">
                <a:solidFill>
                  <a:srgbClr val="262A55"/>
                </a:solidFill>
                <a:latin typeface="Arial" panose="020B0604020202020204" pitchFamily="34" charset="0"/>
                <a:cs typeface="Arial" panose="020B0604020202020204" pitchFamily="34" charset="0"/>
              </a:rPr>
              <a:t>Tìm</a:t>
            </a:r>
            <a:r>
              <a:rPr lang="en-US" sz="5600" b="1" i="1" dirty="0" smtClean="0">
                <a:solidFill>
                  <a:srgbClr val="262A55"/>
                </a:solidFill>
                <a:latin typeface="Arial" panose="020B0604020202020204" pitchFamily="34" charset="0"/>
                <a:cs typeface="Arial" panose="020B0604020202020204" pitchFamily="34" charset="0"/>
              </a:rPr>
              <a:t> hiểu </a:t>
            </a:r>
            <a:r>
              <a:rPr lang="en-US" sz="5600" b="1" i="1" dirty="0" err="1" smtClean="0">
                <a:solidFill>
                  <a:srgbClr val="262A55"/>
                </a:solidFill>
                <a:latin typeface="Arial" panose="020B0604020202020204" pitchFamily="34" charset="0"/>
                <a:cs typeface="Arial" panose="020B0604020202020204" pitchFamily="34" charset="0"/>
              </a:rPr>
              <a:t>phép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lập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luận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phân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tích</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và</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tổng</a:t>
            </a:r>
            <a:r>
              <a:rPr lang="en-US" sz="5600" b="1" i="1" dirty="0" smtClean="0">
                <a:solidFill>
                  <a:srgbClr val="262A55"/>
                </a:solidFill>
                <a:latin typeface="Arial" panose="020B0604020202020204" pitchFamily="34" charset="0"/>
                <a:cs typeface="Arial" panose="020B0604020202020204" pitchFamily="34" charset="0"/>
              </a:rPr>
              <a:t> hợp</a:t>
            </a:r>
            <a:endParaRPr lang="en-US" sz="5600" b="1" i="1" dirty="0">
              <a:solidFill>
                <a:srgbClr val="262A55"/>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52551" y="309319"/>
            <a:ext cx="1075865" cy="1286361"/>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16721368" y="8615119"/>
            <a:ext cx="1075865" cy="1286361"/>
          </a:xfrm>
          <a:prstGeom prst="rect">
            <a:avLst/>
          </a:prstGeom>
        </p:spPr>
      </p:pic>
      <p:sp>
        <p:nvSpPr>
          <p:cNvPr id="4" name="Rectangle 3"/>
          <p:cNvSpPr/>
          <p:nvPr/>
        </p:nvSpPr>
        <p:spPr>
          <a:xfrm>
            <a:off x="666550" y="1790700"/>
            <a:ext cx="16745017" cy="7340471"/>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Ø"/>
            </a:pPr>
            <a:r>
              <a:rPr lang="de-DE" sz="4200" dirty="0">
                <a:latin typeface="Arial" panose="020B0604020202020204" pitchFamily="34" charset="0"/>
                <a:ea typeface="Times New Roman" panose="02020603050405020304" pitchFamily="18" charset="0"/>
                <a:cs typeface="Arial" panose="020B0604020202020204" pitchFamily="34" charset="0"/>
              </a:rPr>
              <a:t>a. Các dẫn chứng đoạn đầu nhằm rút ra nhận xét về vấn đề </a:t>
            </a:r>
            <a:r>
              <a:rPr lang="de-DE" sz="4200" i="1" dirty="0">
                <a:latin typeface="Arial" panose="020B0604020202020204" pitchFamily="34" charset="0"/>
                <a:ea typeface="Times New Roman" panose="02020603050405020304" pitchFamily="18" charset="0"/>
                <a:cs typeface="Arial" panose="020B0604020202020204" pitchFamily="34" charset="0"/>
              </a:rPr>
              <a:t>“ăn mặc chỉnh tề”</a:t>
            </a:r>
            <a:r>
              <a:rPr lang="de-DE" sz="4200" dirty="0">
                <a:latin typeface="Arial" panose="020B0604020202020204" pitchFamily="34" charset="0"/>
                <a:ea typeface="Times New Roman" panose="02020603050405020304" pitchFamily="18" charset="0"/>
                <a:cs typeface="Arial" panose="020B0604020202020204" pitchFamily="34" charset="0"/>
              </a:rPr>
              <a:t>, là sự đồng bộ, hài hòa giữa quấn áo với giày, tất… bằng cách lập luận phân tích với hai luận điểm </a:t>
            </a:r>
            <a:r>
              <a:rPr lang="de-DE" sz="4200" dirty="0" smtClean="0">
                <a:latin typeface="Arial" panose="020B0604020202020204" pitchFamily="34" charset="0"/>
                <a:ea typeface="Times New Roman" panose="02020603050405020304" pitchFamily="18" charset="0"/>
                <a:cs typeface="Arial" panose="020B0604020202020204" pitchFamily="34" charset="0"/>
              </a:rPr>
              <a:t>chính:</a:t>
            </a:r>
          </a:p>
          <a:p>
            <a:pPr algn="just">
              <a:lnSpc>
                <a:spcPct val="150000"/>
              </a:lnSpc>
              <a:spcBef>
                <a:spcPts val="600"/>
              </a:spcBef>
              <a:spcAft>
                <a:spcPts val="600"/>
              </a:spcAft>
            </a:pPr>
            <a:r>
              <a:rPr lang="de-DE" sz="4200" dirty="0" smtClean="0">
                <a:latin typeface="Arial" panose="020B0604020202020204" pitchFamily="34" charset="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 - Ăn mặc phải phù hợp với từng công việc, từng hoàn cảnh</a:t>
            </a:r>
            <a:r>
              <a:rPr lang="vi-VN" sz="4200" dirty="0" smtClean="0">
                <a:ea typeface="Times New Roman" panose="02020603050405020304" pitchFamily="18" charset="0"/>
                <a:cs typeface="Arial" panose="020B0604020202020204" pitchFamily="34" charset="0"/>
              </a:rPr>
              <a:t>.</a:t>
            </a:r>
            <a:endParaRPr lang="vi-VN" sz="4200"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a:t>
            </a:r>
            <a:r>
              <a:rPr lang="en-US" sz="4200" dirty="0" smtClean="0">
                <a:ea typeface="Times New Roman" panose="02020603050405020304" pitchFamily="18" charset="0"/>
                <a:cs typeface="Arial" panose="020B0604020202020204" pitchFamily="34" charset="0"/>
              </a:rPr>
              <a:t>	</a:t>
            </a:r>
            <a:r>
              <a:rPr lang="vi-VN" sz="4200" dirty="0" smtClean="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 Ăn mặc phải phù hợp với đạo đức, giản dị và hài hòa với môi </a:t>
            </a:r>
            <a:r>
              <a:rPr lang="en-US" sz="4200" dirty="0" smtClean="0">
                <a:ea typeface="Times New Roman" panose="02020603050405020304" pitchFamily="18" charset="0"/>
                <a:cs typeface="Arial" panose="020B0604020202020204" pitchFamily="34" charset="0"/>
              </a:rPr>
              <a:t>	</a:t>
            </a:r>
            <a:r>
              <a:rPr lang="vi-VN" sz="4200" dirty="0" smtClean="0">
                <a:ea typeface="Times New Roman" panose="02020603050405020304" pitchFamily="18" charset="0"/>
                <a:cs typeface="Arial" panose="020B0604020202020204" pitchFamily="34" charset="0"/>
              </a:rPr>
              <a:t>trường </a:t>
            </a:r>
            <a:r>
              <a:rPr lang="vi-VN" sz="4200" dirty="0">
                <a:ea typeface="Times New Roman" panose="02020603050405020304" pitchFamily="18" charset="0"/>
                <a:cs typeface="Arial" panose="020B0604020202020204" pitchFamily="34" charset="0"/>
              </a:rPr>
              <a:t>sống.</a:t>
            </a:r>
            <a:endParaRPr lang="de-DE" sz="42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endParaRPr lang="de-DE"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740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180967" y="952499"/>
            <a:ext cx="16230600" cy="644344"/>
          </a:xfrm>
          <a:prstGeom prst="rect">
            <a:avLst/>
          </a:prstGeom>
        </p:spPr>
        <p:txBody>
          <a:bodyPr lIns="0" tIns="0" rIns="0" bIns="0" rtlCol="0" anchor="t">
            <a:spAutoFit/>
          </a:bodyPr>
          <a:lstStyle/>
          <a:p>
            <a:pPr marL="0" lvl="0" indent="0" algn="ctr">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 </a:t>
            </a:r>
            <a:r>
              <a:rPr lang="en-US" sz="5600" b="1" i="1" dirty="0" err="1" smtClean="0">
                <a:solidFill>
                  <a:srgbClr val="262A55"/>
                </a:solidFill>
                <a:latin typeface="Arial" panose="020B0604020202020204" pitchFamily="34" charset="0"/>
                <a:cs typeface="Arial" panose="020B0604020202020204" pitchFamily="34" charset="0"/>
              </a:rPr>
              <a:t>Tìm</a:t>
            </a:r>
            <a:r>
              <a:rPr lang="en-US" sz="5600" b="1" i="1" dirty="0" smtClean="0">
                <a:solidFill>
                  <a:srgbClr val="262A55"/>
                </a:solidFill>
                <a:latin typeface="Arial" panose="020B0604020202020204" pitchFamily="34" charset="0"/>
                <a:cs typeface="Arial" panose="020B0604020202020204" pitchFamily="34" charset="0"/>
              </a:rPr>
              <a:t> hiểu </a:t>
            </a:r>
            <a:r>
              <a:rPr lang="en-US" sz="5600" b="1" i="1" dirty="0" err="1" smtClean="0">
                <a:solidFill>
                  <a:srgbClr val="262A55"/>
                </a:solidFill>
                <a:latin typeface="Arial" panose="020B0604020202020204" pitchFamily="34" charset="0"/>
                <a:cs typeface="Arial" panose="020B0604020202020204" pitchFamily="34" charset="0"/>
              </a:rPr>
              <a:t>phép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lập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luận</a:t>
            </a:r>
            <a:r>
              <a:rPr lang="en-US" sz="5600" b="1" i="1" dirty="0" smtClean="0">
                <a:solidFill>
                  <a:srgbClr val="262A55"/>
                </a:solidFill>
                <a:latin typeface="Arial" panose="020B0604020202020204" pitchFamily="34" charset="0"/>
                <a:cs typeface="Arial" panose="020B0604020202020204" pitchFamily="34" charset="0"/>
              </a:rPr>
              <a:t> phần </a:t>
            </a:r>
            <a:r>
              <a:rPr lang="en-US" sz="5600" b="1" i="1" dirty="0" err="1" smtClean="0">
                <a:solidFill>
                  <a:srgbClr val="262A55"/>
                </a:solidFill>
                <a:latin typeface="Arial" panose="020B0604020202020204" pitchFamily="34" charset="0"/>
                <a:cs typeface="Arial" panose="020B0604020202020204" pitchFamily="34" charset="0"/>
              </a:rPr>
              <a:t>tích</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và</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tổng</a:t>
            </a:r>
            <a:r>
              <a:rPr lang="en-US" sz="5600" b="1" i="1" dirty="0" smtClean="0">
                <a:solidFill>
                  <a:srgbClr val="262A55"/>
                </a:solidFill>
                <a:latin typeface="Arial" panose="020B0604020202020204" pitchFamily="34" charset="0"/>
                <a:cs typeface="Arial" panose="020B0604020202020204" pitchFamily="34" charset="0"/>
              </a:rPr>
              <a:t> hợp</a:t>
            </a:r>
            <a:endParaRPr lang="en-US" sz="5600" b="1" i="1" dirty="0">
              <a:solidFill>
                <a:srgbClr val="262A55"/>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52551" y="309319"/>
            <a:ext cx="1075865" cy="1286361"/>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16721368" y="8615119"/>
            <a:ext cx="1075865" cy="1286361"/>
          </a:xfrm>
          <a:prstGeom prst="rect">
            <a:avLst/>
          </a:prstGeom>
        </p:spPr>
      </p:pic>
      <p:sp>
        <p:nvSpPr>
          <p:cNvPr id="4" name="Rectangle 3"/>
          <p:cNvSpPr/>
          <p:nvPr/>
        </p:nvSpPr>
        <p:spPr>
          <a:xfrm>
            <a:off x="666550" y="1790700"/>
            <a:ext cx="16745017" cy="3850541"/>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Ø"/>
            </a:pPr>
            <a:r>
              <a:rPr lang="vi-VN" sz="4200" dirty="0">
                <a:ea typeface="Times New Roman" panose="02020603050405020304" pitchFamily="18" charset="0"/>
                <a:cs typeface="Arial" panose="020B0604020202020204" pitchFamily="34" charset="0"/>
              </a:rPr>
              <a:t>b. Bài viết đã dùng phép lập luận tổng hợp để “chốt” lại vấn đề “Thế mới biết, trang phục hợp văn hóa, hợp đạo đức, hợp môi trường mới là trang phục đẹp”. Phép lập luận tổng hợp thường đặt ở cuối đoạn, cuối bài.</a:t>
            </a:r>
            <a:endParaRPr lang="de-DE"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20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4406411" y="-2269920"/>
            <a:ext cx="24146544" cy="26026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09335" y="2729805"/>
            <a:ext cx="3691555" cy="749208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2574204" y="822800"/>
            <a:ext cx="934381" cy="111719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1576" flipH="1">
            <a:off x="16429545" y="3148575"/>
            <a:ext cx="841522" cy="1006168"/>
          </a:xfrm>
          <a:prstGeom prst="rect">
            <a:avLst/>
          </a:prstGeom>
        </p:spPr>
      </p:pic>
      <p:sp>
        <p:nvSpPr>
          <p:cNvPr id="10" name="TextBox 2"/>
          <p:cNvSpPr txBox="1"/>
          <p:nvPr/>
        </p:nvSpPr>
        <p:spPr>
          <a:xfrm>
            <a:off x="457200" y="794205"/>
            <a:ext cx="4457833" cy="644344"/>
          </a:xfrm>
          <a:prstGeom prst="rect">
            <a:avLst/>
          </a:prstGeom>
        </p:spPr>
        <p:txBody>
          <a:bodyPr wrap="square" lIns="0" tIns="0" rIns="0" bIns="0" rtlCol="0" anchor="t">
            <a:spAutoFit/>
          </a:bodyPr>
          <a:lstStyle/>
          <a:p>
            <a:pPr marL="0" lvl="0" indent="0" algn="just">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II. </a:t>
            </a:r>
            <a:r>
              <a:rPr lang="en-US" sz="5600" b="1" i="1" dirty="0" err="1" smtClean="0">
                <a:solidFill>
                  <a:srgbClr val="262A55"/>
                </a:solidFill>
                <a:latin typeface="Arial" panose="020B0604020202020204" pitchFamily="34" charset="0"/>
                <a:cs typeface="Arial" panose="020B0604020202020204" pitchFamily="34" charset="0"/>
              </a:rPr>
              <a:t>Luyện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tập</a:t>
            </a:r>
            <a:endParaRPr lang="en-US" sz="5600" b="1" i="1" dirty="0">
              <a:solidFill>
                <a:srgbClr val="262A55"/>
              </a:solidFill>
              <a:latin typeface="Arial" panose="020B0604020202020204" pitchFamily="34" charset="0"/>
              <a:cs typeface="Arial" panose="020B0604020202020204" pitchFamily="34" charset="0"/>
            </a:endParaRPr>
          </a:p>
        </p:txBody>
      </p:sp>
      <p:sp>
        <p:nvSpPr>
          <p:cNvPr id="11" name="TextBox 10"/>
          <p:cNvSpPr txBox="1"/>
          <p:nvPr/>
        </p:nvSpPr>
        <p:spPr>
          <a:xfrm>
            <a:off x="476250" y="1790700"/>
            <a:ext cx="11679456" cy="2169825"/>
          </a:xfrm>
          <a:prstGeom prst="rect">
            <a:avLst/>
          </a:prstGeom>
          <a:noFill/>
        </p:spPr>
        <p:txBody>
          <a:bodyPr wrap="square" rtlCol="0">
            <a:spAutoFit/>
          </a:bodyPr>
          <a:lstStyle/>
          <a:p>
            <a:pPr>
              <a:lnSpc>
                <a:spcPct val="150000"/>
              </a:lnSpc>
            </a:pPr>
            <a:r>
              <a:rPr lang="en-US" sz="4500" b="1" dirty="0" err="1" smtClean="0">
                <a:latin typeface="Arial" panose="020B0604020202020204" pitchFamily="34" charset="0"/>
                <a:cs typeface="Arial" panose="020B0604020202020204" pitchFamily="34" charset="0"/>
              </a:rPr>
              <a:t>Tìm</a:t>
            </a:r>
            <a:r>
              <a:rPr lang="en-US" sz="4500" b="1" dirty="0" smtClean="0">
                <a:latin typeface="Arial" panose="020B0604020202020204" pitchFamily="34" charset="0"/>
                <a:cs typeface="Arial" panose="020B0604020202020204" pitchFamily="34" charset="0"/>
              </a:rPr>
              <a:t> hiểu </a:t>
            </a:r>
            <a:r>
              <a:rPr lang="en-US" sz="4500" b="1" dirty="0" err="1" smtClean="0">
                <a:latin typeface="Arial" panose="020B0604020202020204" pitchFamily="34" charset="0"/>
                <a:cs typeface="Arial" panose="020B0604020202020204" pitchFamily="34" charset="0"/>
              </a:rPr>
              <a:t>kĩ</a:t>
            </a:r>
            <a:r>
              <a:rPr lang="en-US" sz="4500" b="1" dirty="0" smtClean="0">
                <a:latin typeface="Arial" panose="020B0604020202020204" pitchFamily="34" charset="0"/>
                <a:cs typeface="Arial" panose="020B0604020202020204" pitchFamily="34" charset="0"/>
              </a:rPr>
              <a:t> năng phần </a:t>
            </a:r>
            <a:r>
              <a:rPr lang="en-US" sz="4500" b="1" dirty="0" err="1" smtClean="0">
                <a:latin typeface="Arial" panose="020B0604020202020204" pitchFamily="34" charset="0"/>
                <a:cs typeface="Arial" panose="020B0604020202020204" pitchFamily="34" charset="0"/>
              </a:rPr>
              <a:t>tích</a:t>
            </a:r>
            <a:r>
              <a:rPr lang="en-US" sz="4500" b="1" dirty="0" smtClean="0">
                <a:latin typeface="Arial" panose="020B0604020202020204" pitchFamily="34" charset="0"/>
                <a:cs typeface="Arial" panose="020B0604020202020204" pitchFamily="34" charset="0"/>
              </a:rPr>
              <a:t> trong văn bản </a:t>
            </a:r>
            <a:r>
              <a:rPr lang="en-US" sz="4500" b="1" dirty="0" err="1" smtClean="0">
                <a:latin typeface="Arial" panose="020B0604020202020204" pitchFamily="34" charset="0"/>
                <a:cs typeface="Arial" panose="020B0604020202020204" pitchFamily="34" charset="0"/>
              </a:rPr>
              <a:t>Bàn</a:t>
            </a:r>
            <a:r>
              <a:rPr lang="en-US" sz="4500" b="1" dirty="0" smtClean="0">
                <a:latin typeface="Arial" panose="020B0604020202020204" pitchFamily="34" charset="0"/>
                <a:cs typeface="Arial" panose="020B0604020202020204" pitchFamily="34" charset="0"/>
              </a:rPr>
              <a:t> về đọc </a:t>
            </a:r>
            <a:r>
              <a:rPr lang="en-US" sz="4500" b="1" dirty="0" err="1" smtClean="0">
                <a:latin typeface="Arial" panose="020B0604020202020204" pitchFamily="34" charset="0"/>
                <a:cs typeface="Arial" panose="020B0604020202020204" pitchFamily="34" charset="0"/>
              </a:rPr>
              <a:t>sách</a:t>
            </a:r>
            <a:r>
              <a:rPr lang="en-US" sz="4500" b="1" dirty="0" smtClean="0">
                <a:latin typeface="Arial" panose="020B0604020202020204" pitchFamily="34" charset="0"/>
                <a:cs typeface="Arial" panose="020B0604020202020204" pitchFamily="34" charset="0"/>
              </a:rPr>
              <a:t> của Chu </a:t>
            </a:r>
            <a:r>
              <a:rPr lang="en-US" sz="4500" b="1" dirty="0" err="1" smtClean="0">
                <a:latin typeface="Arial" panose="020B0604020202020204" pitchFamily="34" charset="0"/>
                <a:cs typeface="Arial" panose="020B0604020202020204" pitchFamily="34" charset="0"/>
              </a:rPr>
              <a:t>Quang</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Tiềm</a:t>
            </a: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12" name="TextBox 11"/>
          <p:cNvSpPr txBox="1"/>
          <p:nvPr/>
        </p:nvSpPr>
        <p:spPr>
          <a:xfrm>
            <a:off x="457200" y="4275235"/>
            <a:ext cx="12877800" cy="3970318"/>
          </a:xfrm>
          <a:prstGeom prst="rect">
            <a:avLst/>
          </a:prstGeom>
          <a:noFill/>
        </p:spPr>
        <p:txBody>
          <a:bodyPr wrap="square" rtlCol="0">
            <a:spAutoFit/>
          </a:bodyPr>
          <a:lstStyle/>
          <a:p>
            <a:pPr algn="just">
              <a:lnSpc>
                <a:spcPct val="150000"/>
              </a:lnSpc>
            </a:pPr>
            <a:r>
              <a:rPr lang="en-US" sz="4200" dirty="0" smtClean="0">
                <a:latin typeface="Arial" panose="020B0604020202020204" pitchFamily="34" charset="0"/>
                <a:cs typeface="Arial" panose="020B0604020202020204" pitchFamily="34" charset="0"/>
              </a:rPr>
              <a:t>1.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a:t>
            </a:r>
            <a:r>
              <a:rPr lang="en-US" sz="4200" dirty="0" smtClean="0">
                <a:latin typeface="Arial" panose="020B0604020202020204" pitchFamily="34" charset="0"/>
                <a:cs typeface="Arial" panose="020B0604020202020204" pitchFamily="34" charset="0"/>
              </a:rPr>
              <a:t> đã phần </a:t>
            </a:r>
            <a:r>
              <a:rPr lang="en-US" sz="4200" dirty="0" err="1" smtClean="0">
                <a:latin typeface="Arial" panose="020B0604020202020204" pitchFamily="34" charset="0"/>
                <a:cs typeface="Arial" panose="020B0604020202020204" pitchFamily="34" charset="0"/>
              </a:rPr>
              <a:t>tích</a:t>
            </a:r>
            <a:r>
              <a:rPr lang="en-US" sz="4200" dirty="0" smtClean="0">
                <a:latin typeface="Arial" panose="020B0604020202020204" pitchFamily="34" charset="0"/>
                <a:cs typeface="Arial" panose="020B0604020202020204" pitchFamily="34" charset="0"/>
              </a:rPr>
              <a:t> như thế nào để làm sáng </a:t>
            </a:r>
            <a:r>
              <a:rPr lang="en-US" sz="4200" dirty="0" err="1" smtClean="0">
                <a:latin typeface="Arial" panose="020B0604020202020204" pitchFamily="34" charset="0"/>
                <a:cs typeface="Arial" panose="020B0604020202020204" pitchFamily="34" charset="0"/>
              </a:rPr>
              <a:t>tỏ</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“Học vấn </a:t>
            </a:r>
            <a:r>
              <a:rPr lang="en-US" sz="4200" b="1" i="1" dirty="0" err="1" smtClean="0">
                <a:latin typeface="Arial" panose="020B0604020202020204" pitchFamily="34" charset="0"/>
                <a:cs typeface="Arial" panose="020B0604020202020204" pitchFamily="34" charset="0"/>
              </a:rPr>
              <a:t>không</a:t>
            </a:r>
            <a:r>
              <a:rPr lang="en-US" sz="4200" b="1" i="1" dirty="0" smtClean="0">
                <a:latin typeface="Arial" panose="020B0604020202020204" pitchFamily="34" charset="0"/>
                <a:cs typeface="Arial" panose="020B0604020202020204" pitchFamily="34" charset="0"/>
              </a:rPr>
              <a:t> chỉ là  chuyện đọc </a:t>
            </a:r>
            <a:r>
              <a:rPr lang="en-US" sz="4200" b="1" i="1" dirty="0" err="1" smtClean="0">
                <a:latin typeface="Arial" panose="020B0604020202020204" pitchFamily="34" charset="0"/>
                <a:cs typeface="Arial" panose="020B0604020202020204" pitchFamily="34" charset="0"/>
              </a:rPr>
              <a:t>sách</a:t>
            </a:r>
            <a:r>
              <a:rPr lang="en-US" sz="4200" b="1" i="1" dirty="0" smtClean="0">
                <a:latin typeface="Arial" panose="020B0604020202020204" pitchFamily="34" charset="0"/>
                <a:cs typeface="Arial" panose="020B0604020202020204" pitchFamily="34" charset="0"/>
              </a:rPr>
              <a:t>, nhưng đọc </a:t>
            </a:r>
            <a:r>
              <a:rPr lang="en-US" sz="4200" b="1" i="1" dirty="0" err="1" smtClean="0">
                <a:latin typeface="Arial" panose="020B0604020202020204" pitchFamily="34" charset="0"/>
                <a:cs typeface="Arial" panose="020B0604020202020204" pitchFamily="34" charset="0"/>
              </a:rPr>
              <a:t>sách</a:t>
            </a:r>
            <a:r>
              <a:rPr lang="en-US" sz="4200" b="1" i="1" dirty="0" smtClean="0">
                <a:latin typeface="Arial" panose="020B0604020202020204" pitchFamily="34" charset="0"/>
                <a:cs typeface="Arial" panose="020B0604020202020204" pitchFamily="34" charset="0"/>
              </a:rPr>
              <a:t> vẫn là một con đường </a:t>
            </a:r>
            <a:r>
              <a:rPr lang="en-US" sz="4200" b="1" i="1" dirty="0" err="1" smtClean="0">
                <a:latin typeface="Arial" panose="020B0604020202020204" pitchFamily="34" charset="0"/>
                <a:cs typeface="Arial" panose="020B0604020202020204" pitchFamily="34" charset="0"/>
              </a:rPr>
              <a:t>quan</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trọng</a:t>
            </a:r>
            <a:r>
              <a:rPr lang="en-US" sz="4200" b="1" i="1" dirty="0" smtClean="0">
                <a:latin typeface="Arial" panose="020B0604020202020204" pitchFamily="34" charset="0"/>
                <a:cs typeface="Arial" panose="020B0604020202020204" pitchFamily="34" charset="0"/>
              </a:rPr>
              <a:t> của học vấn”</a:t>
            </a:r>
            <a:endParaRPr lang="en-US" sz="42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908489"/>
          </a:xfrm>
          <a:prstGeom prst="rect">
            <a:avLst/>
          </a:prstGeom>
        </p:spPr>
        <p:txBody>
          <a:bodyPr wrap="square" lIns="0" tIns="0" rIns="0" bIns="0" rtlCol="0" anchor="t">
            <a:spAutoFit/>
          </a:bodyPr>
          <a:lstStyle/>
          <a:p>
            <a:pPr algn="just">
              <a:lnSpc>
                <a:spcPct val="150000"/>
              </a:lnSpc>
            </a:pPr>
            <a:r>
              <a:rPr lang="vi-VN" sz="4200" dirty="0">
                <a:solidFill>
                  <a:srgbClr val="262A55"/>
                </a:solidFill>
              </a:rPr>
              <a:t>Phân tích luận điểm </a:t>
            </a:r>
            <a:r>
              <a:rPr lang="en-US" sz="4200" b="1" i="1" dirty="0" smtClean="0">
                <a:solidFill>
                  <a:srgbClr val="262A55"/>
                </a:solidFill>
                <a:latin typeface="Arial" panose="020B0604020202020204" pitchFamily="34" charset="0"/>
                <a:cs typeface="Arial" panose="020B0604020202020204" pitchFamily="34" charset="0"/>
              </a:rPr>
              <a:t>“</a:t>
            </a:r>
            <a:r>
              <a:rPr lang="vi-VN" sz="4200" b="1" i="1" dirty="0" smtClean="0">
                <a:solidFill>
                  <a:srgbClr val="262A55"/>
                </a:solidFill>
              </a:rPr>
              <a:t>Học </a:t>
            </a:r>
            <a:r>
              <a:rPr lang="vi-VN" sz="4200" b="1" i="1" dirty="0">
                <a:solidFill>
                  <a:srgbClr val="262A55"/>
                </a:solidFill>
              </a:rPr>
              <a:t>vấn không chỉ là việc đọc sách, nhưng đọc sách vẫn là một con đường quan trọng của học </a:t>
            </a:r>
            <a:r>
              <a:rPr lang="vi-VN" sz="4200" b="1" i="1" dirty="0" smtClean="0">
                <a:solidFill>
                  <a:srgbClr val="262A55"/>
                </a:solidFill>
              </a:rPr>
              <a:t>vấn</a:t>
            </a:r>
            <a:r>
              <a:rPr lang="en-US" sz="4200" b="1" i="1" dirty="0" smtClean="0">
                <a:solidFill>
                  <a:srgbClr val="262A55"/>
                </a:solidFill>
                <a:latin typeface="Arial" panose="020B0604020202020204" pitchFamily="34" charset="0"/>
                <a:cs typeface="Arial" panose="020B0604020202020204" pitchFamily="34" charset="0"/>
              </a:rPr>
              <a:t>”</a:t>
            </a:r>
            <a:r>
              <a:rPr lang="vi-VN" sz="4200" b="1" i="1" dirty="0" smtClean="0">
                <a:solidFill>
                  <a:srgbClr val="262A55"/>
                </a:solidFill>
              </a:rPr>
              <a:t> </a:t>
            </a:r>
            <a:r>
              <a:rPr lang="vi-VN" sz="4200" dirty="0" smtClean="0">
                <a:solidFill>
                  <a:srgbClr val="262A55"/>
                </a:solidFill>
              </a:rPr>
              <a:t>bằng </a:t>
            </a:r>
            <a:r>
              <a:rPr lang="vi-VN" sz="4200" dirty="0">
                <a:solidFill>
                  <a:srgbClr val="262A55"/>
                </a:solidFill>
              </a:rPr>
              <a:t>lập luận các lí lẽ :</a:t>
            </a:r>
            <a:endParaRPr lang="en-US" sz="4200" dirty="0">
              <a:solidFill>
                <a:srgbClr val="262A55"/>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722881" y="9091477"/>
            <a:ext cx="951870" cy="666309"/>
          </a:xfrm>
          <a:prstGeom prst="rect">
            <a:avLst/>
          </a:prstGeom>
        </p:spPr>
      </p:pic>
      <p:pic>
        <p:nvPicPr>
          <p:cNvPr id="1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95014" y="5259610"/>
            <a:ext cx="3190107" cy="5027390"/>
          </a:xfrm>
          <a:prstGeom prst="rect">
            <a:avLst/>
          </a:prstGeom>
        </p:spPr>
      </p:pic>
      <p:sp>
        <p:nvSpPr>
          <p:cNvPr id="11" name="Rectangle 10"/>
          <p:cNvSpPr/>
          <p:nvPr/>
        </p:nvSpPr>
        <p:spPr>
          <a:xfrm>
            <a:off x="1219200" y="3422282"/>
            <a:ext cx="12725400" cy="6232475"/>
          </a:xfrm>
          <a:prstGeom prst="rect">
            <a:avLst/>
          </a:prstGeom>
        </p:spPr>
        <p:txBody>
          <a:bodyPr wrap="square">
            <a:spAutoFit/>
          </a:bodyPr>
          <a:lstStyle/>
          <a:p>
            <a:pPr marL="571500" indent="-571500" algn="just">
              <a:lnSpc>
                <a:spcPct val="150000"/>
              </a:lnSpc>
              <a:buFontTx/>
              <a:buChar char="-"/>
            </a:pPr>
            <a:r>
              <a:rPr lang="vi-VN" sz="3800" dirty="0" smtClean="0">
                <a:solidFill>
                  <a:srgbClr val="000000"/>
                </a:solidFill>
              </a:rPr>
              <a:t>Học </a:t>
            </a:r>
            <a:r>
              <a:rPr lang="vi-VN" sz="3800" dirty="0">
                <a:solidFill>
                  <a:srgbClr val="000000"/>
                </a:solidFill>
              </a:rPr>
              <a:t>vấn là thành quả tích lũy của nhân loại được lưu giữ và truyền lại qua </a:t>
            </a:r>
            <a:r>
              <a:rPr lang="vi-VN" sz="3800" dirty="0" smtClean="0">
                <a:solidFill>
                  <a:srgbClr val="000000"/>
                </a:solidFill>
              </a:rPr>
              <a:t>sách.</a:t>
            </a:r>
            <a:endParaRPr lang="en-US" sz="3800" dirty="0" smtClean="0">
              <a:solidFill>
                <a:srgbClr val="000000"/>
              </a:solidFill>
            </a:endParaRPr>
          </a:p>
          <a:p>
            <a:pPr marL="571500" indent="-571500" algn="just">
              <a:lnSpc>
                <a:spcPct val="150000"/>
              </a:lnSpc>
              <a:buFontTx/>
              <a:buChar char="-"/>
            </a:pPr>
            <a:r>
              <a:rPr lang="vi-VN" sz="3800" dirty="0" smtClean="0"/>
              <a:t>Muốn </a:t>
            </a:r>
            <a:r>
              <a:rPr lang="vi-VN" sz="3800" dirty="0"/>
              <a:t>tiến lên thì phải nắm vững những học vấn được lưu truyền</a:t>
            </a:r>
            <a:r>
              <a:rPr lang="vi-VN" sz="3800" dirty="0" smtClean="0"/>
              <a:t>.</a:t>
            </a:r>
            <a:endParaRPr lang="en-US" sz="3800" dirty="0" smtClean="0"/>
          </a:p>
          <a:p>
            <a:pPr marL="571500" indent="-571500" algn="just">
              <a:lnSpc>
                <a:spcPct val="150000"/>
              </a:lnSpc>
              <a:buFontTx/>
              <a:buChar char="-"/>
            </a:pPr>
            <a:r>
              <a:rPr lang="vi-VN" sz="3800" dirty="0" smtClean="0"/>
              <a:t>Nếu </a:t>
            </a:r>
            <a:r>
              <a:rPr lang="vi-VN" sz="3800" dirty="0"/>
              <a:t>xóa bỏ hết cái thành tựu mà nhân loại đã đạt được trong quá khứ thì chúng ta có thể bị lùi lại điểm xuất phát, làm kẻ lạc hậu.</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771</Words>
  <PresentationFormat>Custom</PresentationFormat>
  <Paragraphs>51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2021-12-09T13:35:08Z</dcterms:modified>
  <dc:identifier>DAEtUBLhDZE</dc:identifier>
</cp:coreProperties>
</file>