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842" r:id="rId2"/>
    <p:sldId id="852" r:id="rId3"/>
    <p:sldId id="853" r:id="rId4"/>
    <p:sldId id="854" r:id="rId5"/>
    <p:sldId id="882" r:id="rId6"/>
    <p:sldId id="872" r:id="rId7"/>
    <p:sldId id="856" r:id="rId8"/>
    <p:sldId id="857" r:id="rId9"/>
    <p:sldId id="858" r:id="rId10"/>
    <p:sldId id="881" r:id="rId11"/>
    <p:sldId id="859" r:id="rId12"/>
    <p:sldId id="873" r:id="rId13"/>
    <p:sldId id="874" r:id="rId14"/>
    <p:sldId id="875" r:id="rId15"/>
    <p:sldId id="862" r:id="rId16"/>
    <p:sldId id="63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86" d="100"/>
          <a:sy n="86" d="100"/>
        </p:scale>
        <p:origin x="-562" y="5"/>
      </p:cViewPr>
      <p:guideLst>
        <p:guide orient="horz" pos="2160"/>
        <p:guide pos="3840"/>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BAFF1F-823D-40A6-8F3B-304228FB19E2}" type="datetimeFigureOut">
              <a:rPr lang="en-US" smtClean="0"/>
              <a:t>8/17/2022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7B4D8A-415F-4CAD-961D-6AC6A857603B}" type="slidenum">
              <a:rPr lang="en-US" smtClean="0"/>
              <a:t>‹#›</a:t>
            </a:fld>
            <a:endParaRPr lang="en-US"/>
          </a:p>
        </p:txBody>
      </p:sp>
    </p:spTree>
    <p:extLst>
      <p:ext uri="{BB962C8B-B14F-4D97-AF65-F5344CB8AC3E}">
        <p14:creationId xmlns:p14="http://schemas.microsoft.com/office/powerpoint/2010/main" val="3892125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932949-6F37-4373-8923-C938E61E61FE}" type="datetimeFigureOut">
              <a:rPr lang="en-US" smtClean="0"/>
              <a:t>8/17/2022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72A148-B6FD-4690-BFD2-8ACA5A2DBA9A}" type="slidenum">
              <a:rPr lang="en-US" smtClean="0"/>
              <a:t>‹#›</a:t>
            </a:fld>
            <a:endParaRPr lang="en-US"/>
          </a:p>
        </p:txBody>
      </p:sp>
    </p:spTree>
    <p:extLst>
      <p:ext uri="{BB962C8B-B14F-4D97-AF65-F5344CB8AC3E}">
        <p14:creationId xmlns:p14="http://schemas.microsoft.com/office/powerpoint/2010/main" val="306996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CE2E09-86DE-47D5-A3D9-D1AF1CF31986}"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Tree>
    <p:extLst>
      <p:ext uri="{BB962C8B-B14F-4D97-AF65-F5344CB8AC3E}">
        <p14:creationId xmlns:p14="http://schemas.microsoft.com/office/powerpoint/2010/main" val="2718261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1025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46989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0070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8934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9097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4083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146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7575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4833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2520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3323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4" name="Google Shape;404;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5612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19892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549578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170162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21015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998770-F393-4B4F-B3D4-7B26E33AAB39}"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87991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998770-F393-4B4F-B3D4-7B26E33AAB39}"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763461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998770-F393-4B4F-B3D4-7B26E33AAB39}"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153117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998770-F393-4B4F-B3D4-7B26E33AAB39}"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427860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8770-F393-4B4F-B3D4-7B26E33AAB39}"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393205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282214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998770-F393-4B4F-B3D4-7B26E33AAB39}"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F733F-C1F6-44B3-B2C6-83F1FE04E706}" type="slidenum">
              <a:rPr lang="en-US" smtClean="0"/>
              <a:t>‹#›</a:t>
            </a:fld>
            <a:endParaRPr lang="en-US"/>
          </a:p>
        </p:txBody>
      </p:sp>
    </p:spTree>
    <p:extLst>
      <p:ext uri="{BB962C8B-B14F-4D97-AF65-F5344CB8AC3E}">
        <p14:creationId xmlns:p14="http://schemas.microsoft.com/office/powerpoint/2010/main" val="168860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98770-F393-4B4F-B3D4-7B26E33AAB39}"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F733F-C1F6-44B3-B2C6-83F1FE04E706}" type="slidenum">
              <a:rPr lang="en-US" smtClean="0"/>
              <a:t>‹#›</a:t>
            </a:fld>
            <a:endParaRPr lang="en-US"/>
          </a:p>
        </p:txBody>
      </p:sp>
    </p:spTree>
    <p:extLst>
      <p:ext uri="{BB962C8B-B14F-4D97-AF65-F5344CB8AC3E}">
        <p14:creationId xmlns:p14="http://schemas.microsoft.com/office/powerpoint/2010/main" val="2043028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2590800" y="1524000"/>
            <a:ext cx="1403350" cy="1266825"/>
          </a:xfrm>
          <a:prstGeom prst="rect">
            <a:avLst/>
          </a:prstGeom>
          <a:noFill/>
          <a:ln w="9525">
            <a:noFill/>
            <a:miter lim="800000"/>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xmlns="" id="{6300C30E-83D6-4A86-9373-EC29C40EF9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WordArt 40"/>
          <p:cNvSpPr>
            <a:spLocks noChangeArrowheads="1" noChangeShapeType="1" noTextEdit="1"/>
          </p:cNvSpPr>
          <p:nvPr/>
        </p:nvSpPr>
        <p:spPr bwMode="auto">
          <a:xfrm>
            <a:off x="571762" y="2512945"/>
            <a:ext cx="11496341" cy="2821055"/>
          </a:xfrm>
          <a:prstGeom prst="rect">
            <a:avLst/>
          </a:prstGeom>
        </p:spPr>
        <p:txBody>
          <a:bodyPr wrap="none" fromWordArt="1">
            <a:prstTxWarp prst="textPlain">
              <a:avLst>
                <a:gd name="adj" fmla="val 50000"/>
              </a:avLst>
            </a:prstTxWarp>
            <a:scene3d>
              <a:camera prst="isometricOffAxis1Right"/>
              <a:lightRig rig="threePt" dir="t"/>
            </a:scene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kern="10" dirty="0">
                <a:ln w="19050">
                  <a:solidFill>
                    <a:srgbClr val="0000FF"/>
                  </a:solidFill>
                  <a:round/>
                  <a:headEnd/>
                  <a:tailEnd/>
                </a:ln>
                <a:solidFill>
                  <a:srgbClr val="FF0000"/>
                </a:solidFill>
                <a:latin typeface="Times New Roman"/>
                <a:cs typeface="Times New Roman"/>
              </a:rPr>
              <a:t>LUYỆN ĐỀ TỔNG HỢP</a:t>
            </a:r>
            <a:endParaRPr kumimoji="0" lang="en-US" sz="3600" b="1" i="0" u="none" strike="noStrike" kern="10" cap="none" spc="0" normalizeH="0" baseline="0" noProof="0" dirty="0">
              <a:ln w="19050">
                <a:solidFill>
                  <a:srgbClr val="0000FF"/>
                </a:solidFill>
                <a:round/>
                <a:headEnd/>
                <a:tailEnd/>
              </a:ln>
              <a:solidFill>
                <a:srgbClr val="FF0000"/>
              </a:solidFill>
              <a:effectLst/>
              <a:uLnTx/>
              <a:uFillTx/>
              <a:latin typeface="Times New Roman"/>
              <a:ea typeface="+mn-ea"/>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470214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1000" fill="hold"/>
                                        <p:tgtEl>
                                          <p:spTgt spid="18"/>
                                        </p:tgtEl>
                                        <p:attrNameLst>
                                          <p:attrName>ppt_w</p:attrName>
                                        </p:attrNameLst>
                                      </p:cBhvr>
                                      <p:tavLst>
                                        <p:tav tm="0">
                                          <p:val>
                                            <p:fltVal val="0"/>
                                          </p:val>
                                        </p:tav>
                                        <p:tav tm="100000">
                                          <p:val>
                                            <p:strVal val="#ppt_w"/>
                                          </p:val>
                                        </p:tav>
                                      </p:tavLst>
                                    </p:anim>
                                    <p:anim calcmode="lin" valueType="num">
                                      <p:cBhvr>
                                        <p:cTn id="18" dur="1000" fill="hold"/>
                                        <p:tgtEl>
                                          <p:spTgt spid="18"/>
                                        </p:tgtEl>
                                        <p:attrNameLst>
                                          <p:attrName>ppt_h</p:attrName>
                                        </p:attrNameLst>
                                      </p:cBhvr>
                                      <p:tavLst>
                                        <p:tav tm="0">
                                          <p:val>
                                            <p:fltVal val="0"/>
                                          </p:val>
                                        </p:tav>
                                        <p:tav tm="100000">
                                          <p:val>
                                            <p:strVal val="#ppt_h"/>
                                          </p:val>
                                        </p:tav>
                                      </p:tavLst>
                                    </p:anim>
                                    <p:anim calcmode="lin" valueType="num">
                                      <p:cBhvr>
                                        <p:cTn id="19" dur="1000" fill="hold"/>
                                        <p:tgtEl>
                                          <p:spTgt spid="18"/>
                                        </p:tgtEl>
                                        <p:attrNameLst>
                                          <p:attrName>style.rotation</p:attrName>
                                        </p:attrNameLst>
                                      </p:cBhvr>
                                      <p:tavLst>
                                        <p:tav tm="0">
                                          <p:val>
                                            <p:fltVal val="90"/>
                                          </p:val>
                                        </p:tav>
                                        <p:tav tm="100000">
                                          <p:val>
                                            <p:fltVal val="0"/>
                                          </p:val>
                                        </p:tav>
                                      </p:tavLst>
                                    </p:anim>
                                    <p:animEffect transition="in" filter="fade">
                                      <p:cBhvr>
                                        <p:cTn id="20"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CDE9608E-A513-4550-B4DE-D955D67DE5F2}"/>
              </a:ext>
            </a:extLst>
          </p:cNvPr>
          <p:cNvGraphicFramePr>
            <a:graphicFrameLocks noGrp="1"/>
          </p:cNvGraphicFramePr>
          <p:nvPr>
            <p:extLst>
              <p:ext uri="{D42A27DB-BD31-4B8C-83A1-F6EECF244321}">
                <p14:modId xmlns:p14="http://schemas.microsoft.com/office/powerpoint/2010/main" val="4768084"/>
              </p:ext>
            </p:extLst>
          </p:nvPr>
        </p:nvGraphicFramePr>
        <p:xfrm>
          <a:off x="454273" y="508000"/>
          <a:ext cx="11341510" cy="5834743"/>
        </p:xfrm>
        <a:graphic>
          <a:graphicData uri="http://schemas.openxmlformats.org/drawingml/2006/table">
            <a:tbl>
              <a:tblPr firstRow="1" firstCol="1" bandRow="1">
                <a:tableStyleId>{5940675A-B579-460E-94D1-54222C63F5DA}</a:tableStyleId>
              </a:tblPr>
              <a:tblGrid>
                <a:gridCol w="774757">
                  <a:extLst>
                    <a:ext uri="{9D8B030D-6E8A-4147-A177-3AD203B41FA5}">
                      <a16:colId xmlns:a16="http://schemas.microsoft.com/office/drawing/2014/main" xmlns="" val="1117825165"/>
                    </a:ext>
                  </a:extLst>
                </a:gridCol>
                <a:gridCol w="774757">
                  <a:extLst>
                    <a:ext uri="{9D8B030D-6E8A-4147-A177-3AD203B41FA5}">
                      <a16:colId xmlns:a16="http://schemas.microsoft.com/office/drawing/2014/main" xmlns="" val="1777576845"/>
                    </a:ext>
                  </a:extLst>
                </a:gridCol>
                <a:gridCol w="8950140">
                  <a:extLst>
                    <a:ext uri="{9D8B030D-6E8A-4147-A177-3AD203B41FA5}">
                      <a16:colId xmlns:a16="http://schemas.microsoft.com/office/drawing/2014/main" xmlns="" val="1849705002"/>
                    </a:ext>
                  </a:extLst>
                </a:gridCol>
                <a:gridCol w="841856">
                  <a:extLst>
                    <a:ext uri="{9D8B030D-6E8A-4147-A177-3AD203B41FA5}">
                      <a16:colId xmlns:a16="http://schemas.microsoft.com/office/drawing/2014/main" xmlns="" val="1039814855"/>
                    </a:ext>
                  </a:extLst>
                </a:gridCol>
              </a:tblGrid>
              <a:tr h="5834743">
                <a:tc>
                  <a:txBody>
                    <a:bodyPr/>
                    <a:lstStyle/>
                    <a:p>
                      <a:pPr algn="ctr">
                        <a:lnSpc>
                          <a:spcPct val="115000"/>
                        </a:lnSpc>
                        <a:spcBef>
                          <a:spcPts val="200"/>
                        </a:spcBef>
                        <a:spcAft>
                          <a:spcPts val="10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b="1">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just">
                        <a:lnSpc>
                          <a:spcPct val="115000"/>
                        </a:lnSpc>
                        <a:spcBef>
                          <a:spcPts val="600"/>
                        </a:spcBef>
                        <a:spcAft>
                          <a:spcPts val="600"/>
                        </a:spcAft>
                      </a:pP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Từ lời nói của người bố với con, ta có thể cảm nhận thấy người bố là người hết sức tinh tế; quan tâm đến con; giúp con có được sự tự tin và hồn nhiên. (Khi nhận thấy con dạo này không cười, bố đã nắm bắt nhanh tâm lí để giải thích cho con về điều khác biệt rất đáng tự hào của mỗi người).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b="1" i="1" dirty="0">
                          <a:effectLst/>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 Trả lời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3 ý </a:t>
                      </a:r>
                      <a:r>
                        <a:rPr lang="vi-VN" sz="2800" i="1" dirty="0">
                          <a:effectLst/>
                          <a:latin typeface="Times New Roman" panose="02020603050405020304" pitchFamily="18" charset="0"/>
                          <a:ea typeface="Times New Roman" panose="02020603050405020304" pitchFamily="18" charset="0"/>
                          <a:cs typeface="Times New Roman" panose="02020603050405020304" pitchFamily="18" charset="0"/>
                        </a:rPr>
                        <a:t>như đáp án: 1,0 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2 ý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0,5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1 ý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0,25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dirty="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1300396998"/>
                  </a:ext>
                </a:extLst>
              </a:tr>
            </a:tbl>
          </a:graphicData>
        </a:graphic>
      </p:graphicFrame>
    </p:spTree>
    <p:extLst>
      <p:ext uri="{BB962C8B-B14F-4D97-AF65-F5344CB8AC3E}">
        <p14:creationId xmlns:p14="http://schemas.microsoft.com/office/powerpoint/2010/main" val="191483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DC7FDCF5-150E-4EED-9724-91C0EC8ABBD7}"/>
              </a:ext>
            </a:extLst>
          </p:cNvPr>
          <p:cNvGraphicFramePr>
            <a:graphicFrameLocks noGrp="1"/>
          </p:cNvGraphicFramePr>
          <p:nvPr>
            <p:extLst>
              <p:ext uri="{D42A27DB-BD31-4B8C-83A1-F6EECF244321}">
                <p14:modId xmlns:p14="http://schemas.microsoft.com/office/powerpoint/2010/main" val="518682626"/>
              </p:ext>
            </p:extLst>
          </p:nvPr>
        </p:nvGraphicFramePr>
        <p:xfrm>
          <a:off x="546361" y="391886"/>
          <a:ext cx="11456953" cy="6066972"/>
        </p:xfrm>
        <a:graphic>
          <a:graphicData uri="http://schemas.openxmlformats.org/drawingml/2006/table">
            <a:tbl>
              <a:tblPr firstRow="1" firstCol="1" bandRow="1">
                <a:tableStyleId>{5940675A-B579-460E-94D1-54222C63F5DA}</a:tableStyleId>
              </a:tblPr>
              <a:tblGrid>
                <a:gridCol w="994616">
                  <a:extLst>
                    <a:ext uri="{9D8B030D-6E8A-4147-A177-3AD203B41FA5}">
                      <a16:colId xmlns:a16="http://schemas.microsoft.com/office/drawing/2014/main" xmlns="" val="4171942779"/>
                    </a:ext>
                  </a:extLst>
                </a:gridCol>
                <a:gridCol w="994616">
                  <a:extLst>
                    <a:ext uri="{9D8B030D-6E8A-4147-A177-3AD203B41FA5}">
                      <a16:colId xmlns:a16="http://schemas.microsoft.com/office/drawing/2014/main" xmlns="" val="1462883570"/>
                    </a:ext>
                  </a:extLst>
                </a:gridCol>
                <a:gridCol w="8814578">
                  <a:extLst>
                    <a:ext uri="{9D8B030D-6E8A-4147-A177-3AD203B41FA5}">
                      <a16:colId xmlns:a16="http://schemas.microsoft.com/office/drawing/2014/main" xmlns="" val="1320078026"/>
                    </a:ext>
                  </a:extLst>
                </a:gridCol>
                <a:gridCol w="653143">
                  <a:extLst>
                    <a:ext uri="{9D8B030D-6E8A-4147-A177-3AD203B41FA5}">
                      <a16:colId xmlns:a16="http://schemas.microsoft.com/office/drawing/2014/main" xmlns="" val="3588513973"/>
                    </a:ext>
                  </a:extLst>
                </a:gridCol>
              </a:tblGrid>
              <a:tr h="6066972">
                <a:tc>
                  <a:txBody>
                    <a:bodyPr/>
                    <a:lstStyle/>
                    <a:p>
                      <a:pPr algn="ctr">
                        <a:lnSpc>
                          <a:spcPct val="115000"/>
                        </a:lnSpc>
                        <a:spcBef>
                          <a:spcPts val="200"/>
                        </a:spcBef>
                        <a:spcAft>
                          <a:spcPts val="10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809" marR="28809"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HS tự rút ra bài học từ đoạn trích đọc hiểu và lí giải. Có thể rút ra một trong những bài học sau: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Bài học về việc tôn trọng nét khác biệt về ngoại hình của người khác;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Không nên chế giễu hình thức của người khác;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Cần tự hào về “điều kì lạ riêng” của mỗi người;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b="1" i="1">
                          <a:effectLst/>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Chỉ ra được bài học từ đoạn trích: </a:t>
                      </a: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0,5 điểm.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 Đưa ra được 2- 3 lí do để lí giải</a:t>
                      </a: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0,5 điểm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b="1" dirty="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1100232692"/>
                  </a:ext>
                </a:extLst>
              </a:tr>
            </a:tbl>
          </a:graphicData>
        </a:graphic>
      </p:graphicFrame>
    </p:spTree>
    <p:extLst>
      <p:ext uri="{BB962C8B-B14F-4D97-AF65-F5344CB8AC3E}">
        <p14:creationId xmlns:p14="http://schemas.microsoft.com/office/powerpoint/2010/main" val="220129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1C528AAF-A5BE-480D-B370-02DB61E030B1}"/>
              </a:ext>
            </a:extLst>
          </p:cNvPr>
          <p:cNvGraphicFramePr>
            <a:graphicFrameLocks noGrp="1"/>
          </p:cNvGraphicFramePr>
          <p:nvPr>
            <p:extLst>
              <p:ext uri="{D42A27DB-BD31-4B8C-83A1-F6EECF244321}">
                <p14:modId xmlns:p14="http://schemas.microsoft.com/office/powerpoint/2010/main" val="2760140210"/>
              </p:ext>
            </p:extLst>
          </p:nvPr>
        </p:nvGraphicFramePr>
        <p:xfrm>
          <a:off x="362857" y="394696"/>
          <a:ext cx="11582400" cy="6165762"/>
        </p:xfrm>
        <a:graphic>
          <a:graphicData uri="http://schemas.openxmlformats.org/drawingml/2006/table">
            <a:tbl>
              <a:tblPr firstRow="1" firstCol="1" bandRow="1">
                <a:tableStyleId>{5940675A-B579-460E-94D1-54222C63F5DA}</a:tableStyleId>
              </a:tblPr>
              <a:tblGrid>
                <a:gridCol w="501569">
                  <a:extLst>
                    <a:ext uri="{9D8B030D-6E8A-4147-A177-3AD203B41FA5}">
                      <a16:colId xmlns:a16="http://schemas.microsoft.com/office/drawing/2014/main" xmlns="" val="1076315128"/>
                    </a:ext>
                  </a:extLst>
                </a:gridCol>
                <a:gridCol w="1160976">
                  <a:extLst>
                    <a:ext uri="{9D8B030D-6E8A-4147-A177-3AD203B41FA5}">
                      <a16:colId xmlns:a16="http://schemas.microsoft.com/office/drawing/2014/main" xmlns="" val="3895637340"/>
                    </a:ext>
                  </a:extLst>
                </a:gridCol>
                <a:gridCol w="9208655">
                  <a:extLst>
                    <a:ext uri="{9D8B030D-6E8A-4147-A177-3AD203B41FA5}">
                      <a16:colId xmlns:a16="http://schemas.microsoft.com/office/drawing/2014/main" xmlns="" val="3025704839"/>
                    </a:ext>
                  </a:extLst>
                </a:gridCol>
                <a:gridCol w="711200">
                  <a:extLst>
                    <a:ext uri="{9D8B030D-6E8A-4147-A177-3AD203B41FA5}">
                      <a16:colId xmlns:a16="http://schemas.microsoft.com/office/drawing/2014/main" xmlns="" val="2355765119"/>
                    </a:ext>
                  </a:extLst>
                </a:gridCol>
              </a:tblGrid>
              <a:tr h="1158364">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II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marL="0" marR="0" indent="0" algn="just" defTabSz="914400" rtl="0" eaLnBrk="1" fontAlgn="auto" latinLnBrk="0" hangingPunct="1">
                        <a:lnSpc>
                          <a:spcPct val="115000"/>
                        </a:lnSpc>
                        <a:spcBef>
                          <a:spcPts val="200"/>
                        </a:spcBef>
                        <a:spcAft>
                          <a:spcPts val="100"/>
                        </a:spcAft>
                        <a:buClrTx/>
                        <a:buSzTx/>
                        <a:buFontTx/>
                        <a:buNone/>
                        <a:tabLst/>
                        <a:defRPr/>
                      </a:pPr>
                      <a:r>
                        <a:rPr lang="en-SG" sz="2800" b="1" dirty="0" smtClean="0">
                          <a:latin typeface="Times New Roman" panose="02020603050405020304" pitchFamily="18" charset="0"/>
                          <a:ea typeface="Times New Roman" panose="02020603050405020304" pitchFamily="18" charset="0"/>
                          <a:cs typeface="Times New Roman" panose="02020603050405020304" pitchFamily="18" charset="0"/>
                        </a:rPr>
                        <a:t>LÀM VĂN</a:t>
                      </a:r>
                      <a:endParaRPr lang="en-US" sz="2800" dirty="0" smtClean="0">
                        <a:latin typeface="Times New Roman" panose="02020603050405020304" pitchFamily="18" charset="0"/>
                        <a:cs typeface="Times New Roman" panose="02020603050405020304" pitchFamily="18" charset="0"/>
                      </a:endParaRPr>
                    </a:p>
                    <a:p>
                      <a:pPr algn="just">
                        <a:lnSpc>
                          <a:spcPct val="115000"/>
                        </a:lnSpc>
                        <a:spcBef>
                          <a:spcPts val="200"/>
                        </a:spcBef>
                        <a:spcAft>
                          <a:spcPts val="10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6</a:t>
                      </a:r>
                      <a:r>
                        <a:rPr lang="vi-VN" sz="2800" dirty="0">
                          <a:effectLst/>
                          <a:latin typeface="Times New Roman" panose="02020603050405020304" pitchFamily="18" charset="0"/>
                          <a:cs typeface="Times New Roman" panose="02020603050405020304" pitchFamily="18" charset="0"/>
                        </a:rPr>
                        <a:t>,0</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extLst>
                  <a:ext uri="{0D108BD9-81ED-4DB2-BD59-A6C34878D82A}">
                    <a16:rowId xmlns:a16="http://schemas.microsoft.com/office/drawing/2014/main" xmlns="" val="3784286609"/>
                  </a:ext>
                </a:extLst>
              </a:tr>
              <a:tr h="1405330">
                <a:tc rowSpan="2">
                  <a:txBody>
                    <a:bodyPr/>
                    <a:lstStyle/>
                    <a:p>
                      <a:pP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nSpc>
                          <a:spcPct val="115000"/>
                        </a:lnSpc>
                        <a:spcBef>
                          <a:spcPts val="600"/>
                        </a:spcBef>
                        <a:spcAft>
                          <a:spcPts val="600"/>
                        </a:spcAft>
                      </a:pPr>
                      <a:r>
                        <a:rPr lang="vi-VN"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 bài văn phân tích đặc điểm của một nhân vật em yêu thích trong các tác phẩm truyện mà em đã học.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b="1" i="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284275905"/>
                  </a:ext>
                </a:extLst>
              </a:tr>
              <a:tr h="1801034">
                <a:tc vMerge="1">
                  <a:txBody>
                    <a:bodyPr/>
                    <a:lstStyle/>
                    <a:p>
                      <a:endParaRPr lang="en-US"/>
                    </a:p>
                  </a:txBody>
                  <a:tcPr/>
                </a:tc>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nSpc>
                          <a:spcPct val="115000"/>
                        </a:lnSpc>
                        <a:spcBef>
                          <a:spcPts val="600"/>
                        </a:spcBef>
                        <a:spcAft>
                          <a:spcPts val="60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a. Đảm bảo cấu trúc bài nghị luận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Mở bài nêu được vấn đề, Thân bài triển khai được vấn đề, Kết bài khái quát được vấn đề.</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2192542845"/>
                  </a:ext>
                </a:extLst>
              </a:tr>
              <a:tr h="1801034">
                <a:tc>
                  <a:txBody>
                    <a:bodyPr/>
                    <a:lstStyle/>
                    <a:p>
                      <a:pPr>
                        <a:lnSpc>
                          <a:spcPct val="115000"/>
                        </a:lnSpc>
                        <a:spcBef>
                          <a:spcPts val="200"/>
                        </a:spcBef>
                        <a:spcAft>
                          <a:spcPts val="100"/>
                        </a:spcAft>
                      </a:pP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200"/>
                        </a:spcBef>
                        <a:spcAft>
                          <a:spcPts val="10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nSpc>
                          <a:spcPct val="115000"/>
                        </a:lnSpc>
                        <a:spcBef>
                          <a:spcPts val="600"/>
                        </a:spcBef>
                        <a:spcAft>
                          <a:spcPts val="600"/>
                        </a:spcAft>
                      </a:pPr>
                      <a:r>
                        <a:rPr lang="en-SG" sz="2800" i="1">
                          <a:effectLst/>
                          <a:latin typeface="Times New Roman" panose="02020603050405020304" pitchFamily="18" charset="0"/>
                          <a:ea typeface="Times New Roman" panose="02020603050405020304" pitchFamily="18" charset="0"/>
                          <a:cs typeface="Times New Roman" panose="02020603050405020304" pitchFamily="18" charset="0"/>
                        </a:rPr>
                        <a:t>b. Xác định đúng vấn đề cần nghị luận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Phân tích đặc điểm của một nhân vật em yêu thích trong tác phẩm truyện đã học.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dirty="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3939079962"/>
                  </a:ext>
                </a:extLst>
              </a:tr>
            </a:tbl>
          </a:graphicData>
        </a:graphic>
      </p:graphicFrame>
    </p:spTree>
    <p:extLst>
      <p:ext uri="{BB962C8B-B14F-4D97-AF65-F5344CB8AC3E}">
        <p14:creationId xmlns:p14="http://schemas.microsoft.com/office/powerpoint/2010/main" val="59087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1C528AAF-A5BE-480D-B370-02DB61E030B1}"/>
              </a:ext>
            </a:extLst>
          </p:cNvPr>
          <p:cNvGraphicFramePr>
            <a:graphicFrameLocks noGrp="1"/>
          </p:cNvGraphicFramePr>
          <p:nvPr>
            <p:extLst>
              <p:ext uri="{D42A27DB-BD31-4B8C-83A1-F6EECF244321}">
                <p14:modId xmlns:p14="http://schemas.microsoft.com/office/powerpoint/2010/main" val="2842360470"/>
              </p:ext>
            </p:extLst>
          </p:nvPr>
        </p:nvGraphicFramePr>
        <p:xfrm>
          <a:off x="232229" y="697892"/>
          <a:ext cx="11582400" cy="5819022"/>
        </p:xfrm>
        <a:graphic>
          <a:graphicData uri="http://schemas.openxmlformats.org/drawingml/2006/table">
            <a:tbl>
              <a:tblPr firstRow="1" firstCol="1" bandRow="1">
                <a:tableStyleId>{5940675A-B579-460E-94D1-54222C63F5DA}</a:tableStyleId>
              </a:tblPr>
              <a:tblGrid>
                <a:gridCol w="740228">
                  <a:extLst>
                    <a:ext uri="{9D8B030D-6E8A-4147-A177-3AD203B41FA5}">
                      <a16:colId xmlns:a16="http://schemas.microsoft.com/office/drawing/2014/main" xmlns="" val="1076315128"/>
                    </a:ext>
                  </a:extLst>
                </a:gridCol>
                <a:gridCol w="812800">
                  <a:extLst>
                    <a:ext uri="{9D8B030D-6E8A-4147-A177-3AD203B41FA5}">
                      <a16:colId xmlns:a16="http://schemas.microsoft.com/office/drawing/2014/main" xmlns="" val="3895637340"/>
                    </a:ext>
                  </a:extLst>
                </a:gridCol>
                <a:gridCol w="9158514">
                  <a:extLst>
                    <a:ext uri="{9D8B030D-6E8A-4147-A177-3AD203B41FA5}">
                      <a16:colId xmlns:a16="http://schemas.microsoft.com/office/drawing/2014/main" xmlns="" val="3025704839"/>
                    </a:ext>
                  </a:extLst>
                </a:gridCol>
                <a:gridCol w="870858">
                  <a:extLst>
                    <a:ext uri="{9D8B030D-6E8A-4147-A177-3AD203B41FA5}">
                      <a16:colId xmlns:a16="http://schemas.microsoft.com/office/drawing/2014/main" xmlns="" val="2355765119"/>
                    </a:ext>
                  </a:extLst>
                </a:gridCol>
              </a:tblGrid>
              <a:tr h="5819022">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pPr algn="ctr">
                        <a:lnSpc>
                          <a:spcPct val="115000"/>
                        </a:lnSpc>
                        <a:spcBef>
                          <a:spcPts val="200"/>
                        </a:spcBef>
                        <a:spcAft>
                          <a:spcPts val="10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nSpc>
                          <a:spcPct val="115000"/>
                        </a:lnSpc>
                        <a:spcBef>
                          <a:spcPts val="600"/>
                        </a:spcBef>
                        <a:spcAft>
                          <a:spcPts val="600"/>
                        </a:spcAft>
                      </a:pP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c.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SG"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i="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thao</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chặt</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chẽ</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lí</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SG" sz="32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1386840" algn="l"/>
                        </a:tabLst>
                      </a:pPr>
                      <a:r>
                        <a:rPr lang="vi-VN"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Mở bài:</a:t>
                      </a:r>
                      <a:r>
                        <a:rPr lang="vi-VN"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Giới thiệu tác phẩm văn học và nhân vật; nêu khái quát ấn tượng về nhân vật</a:t>
                      </a:r>
                      <a:r>
                        <a:rPr lang="vi-VN" sz="32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2192542845"/>
                  </a:ext>
                </a:extLst>
              </a:tr>
            </a:tbl>
          </a:graphicData>
        </a:graphic>
      </p:graphicFrame>
    </p:spTree>
    <p:extLst>
      <p:ext uri="{BB962C8B-B14F-4D97-AF65-F5344CB8AC3E}">
        <p14:creationId xmlns:p14="http://schemas.microsoft.com/office/powerpoint/2010/main" val="289839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1C528AAF-A5BE-480D-B370-02DB61E030B1}"/>
              </a:ext>
            </a:extLst>
          </p:cNvPr>
          <p:cNvGraphicFramePr>
            <a:graphicFrameLocks noGrp="1"/>
          </p:cNvGraphicFramePr>
          <p:nvPr>
            <p:extLst>
              <p:ext uri="{D42A27DB-BD31-4B8C-83A1-F6EECF244321}">
                <p14:modId xmlns:p14="http://schemas.microsoft.com/office/powerpoint/2010/main" val="4018611098"/>
              </p:ext>
            </p:extLst>
          </p:nvPr>
        </p:nvGraphicFramePr>
        <p:xfrm>
          <a:off x="304800" y="545689"/>
          <a:ext cx="11582400" cy="5593853"/>
        </p:xfrm>
        <a:graphic>
          <a:graphicData uri="http://schemas.openxmlformats.org/drawingml/2006/table">
            <a:tbl>
              <a:tblPr firstRow="1" firstCol="1" bandRow="1">
                <a:tableStyleId>{5940675A-B579-460E-94D1-54222C63F5DA}</a:tableStyleId>
              </a:tblPr>
              <a:tblGrid>
                <a:gridCol w="501569">
                  <a:extLst>
                    <a:ext uri="{9D8B030D-6E8A-4147-A177-3AD203B41FA5}">
                      <a16:colId xmlns:a16="http://schemas.microsoft.com/office/drawing/2014/main" xmlns="" val="1076315128"/>
                    </a:ext>
                  </a:extLst>
                </a:gridCol>
                <a:gridCol w="759194">
                  <a:extLst>
                    <a:ext uri="{9D8B030D-6E8A-4147-A177-3AD203B41FA5}">
                      <a16:colId xmlns:a16="http://schemas.microsoft.com/office/drawing/2014/main" xmlns="" val="3895637340"/>
                    </a:ext>
                  </a:extLst>
                </a:gridCol>
                <a:gridCol w="9810660">
                  <a:extLst>
                    <a:ext uri="{9D8B030D-6E8A-4147-A177-3AD203B41FA5}">
                      <a16:colId xmlns:a16="http://schemas.microsoft.com/office/drawing/2014/main" xmlns="" val="3025704839"/>
                    </a:ext>
                  </a:extLst>
                </a:gridCol>
                <a:gridCol w="510977">
                  <a:extLst>
                    <a:ext uri="{9D8B030D-6E8A-4147-A177-3AD203B41FA5}">
                      <a16:colId xmlns:a16="http://schemas.microsoft.com/office/drawing/2014/main" xmlns="" val="2355765119"/>
                    </a:ext>
                  </a:extLst>
                </a:gridCol>
              </a:tblGrid>
              <a:tr h="5593853">
                <a:tc>
                  <a:txBody>
                    <a:bodyPr/>
                    <a:lstStyle/>
                    <a:p>
                      <a:endParaRPr lang="en-US" sz="2400" dirty="0">
                        <a:latin typeface="Times New Roman" panose="02020603050405020304" pitchFamily="18" charset="0"/>
                        <a:cs typeface="Times New Roman" panose="02020603050405020304" pitchFamily="18" charset="0"/>
                      </a:endParaRPr>
                    </a:p>
                  </a:txBody>
                  <a:tcPr>
                    <a:solidFill>
                      <a:schemeClr val="accent4">
                        <a:lumMod val="20000"/>
                        <a:lumOff val="80000"/>
                      </a:schemeClr>
                    </a:solidFill>
                  </a:tcPr>
                </a:tc>
                <a:tc>
                  <a:txBody>
                    <a:bodyPr/>
                    <a:lstStyle/>
                    <a:p>
                      <a:pPr algn="ct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endParaRPr lang="en-US" sz="2400" i="1" kern="1200" dirty="0">
                        <a:solidFill>
                          <a:schemeClr val="tx1"/>
                        </a:solidFill>
                        <a:effectLst/>
                        <a:latin typeface="Times New Roman" panose="02020603050405020304" pitchFamily="18" charset="0"/>
                        <a:ea typeface="+mn-ea"/>
                        <a:cs typeface="Times New Roman" panose="02020603050405020304" pitchFamily="18" charset="0"/>
                      </a:endParaRPr>
                    </a:p>
                    <a:p>
                      <a:pPr algn="just">
                        <a:lnSpc>
                          <a:spcPct val="115000"/>
                        </a:lnSpc>
                        <a:spcBef>
                          <a:spcPts val="600"/>
                        </a:spcBef>
                        <a:spcAft>
                          <a:spcPts val="600"/>
                        </a:spcAft>
                      </a:pPr>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SzPts val="1400"/>
                        <a:buFont typeface="Times New Roman" panose="02020603050405020304" pitchFamily="18" charset="0"/>
                        <a:buChar char="-"/>
                      </a:pP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SzPts val="1400"/>
                        <a:buFont typeface="Times New Roman" panose="02020603050405020304" pitchFamily="18" charset="0"/>
                        <a:buChar char="-"/>
                      </a:pP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SzPts val="1400"/>
                        <a:buFont typeface="Times New Roman" panose="02020603050405020304" pitchFamily="18" charset="0"/>
                        <a:buChar char="-"/>
                      </a:pP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200"/>
                        </a:spcBef>
                        <a:spcAft>
                          <a:spcPts val="10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extLst>
                  <a:ext uri="{0D108BD9-81ED-4DB2-BD59-A6C34878D82A}">
                    <a16:rowId xmlns:a16="http://schemas.microsoft.com/office/drawing/2014/main" xmlns="" val="2192542845"/>
                  </a:ext>
                </a:extLst>
              </a:tr>
            </a:tbl>
          </a:graphicData>
        </a:graphic>
      </p:graphicFrame>
    </p:spTree>
    <p:extLst>
      <p:ext uri="{BB962C8B-B14F-4D97-AF65-F5344CB8AC3E}">
        <p14:creationId xmlns:p14="http://schemas.microsoft.com/office/powerpoint/2010/main" val="397381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1C528AAF-A5BE-480D-B370-02DB61E030B1}"/>
              </a:ext>
            </a:extLst>
          </p:cNvPr>
          <p:cNvGraphicFramePr>
            <a:graphicFrameLocks noGrp="1"/>
          </p:cNvGraphicFramePr>
          <p:nvPr>
            <p:extLst>
              <p:ext uri="{D42A27DB-BD31-4B8C-83A1-F6EECF244321}">
                <p14:modId xmlns:p14="http://schemas.microsoft.com/office/powerpoint/2010/main" val="4235884096"/>
              </p:ext>
            </p:extLst>
          </p:nvPr>
        </p:nvGraphicFramePr>
        <p:xfrm>
          <a:off x="317501" y="609600"/>
          <a:ext cx="11582400" cy="5558971"/>
        </p:xfrm>
        <a:graphic>
          <a:graphicData uri="http://schemas.openxmlformats.org/drawingml/2006/table">
            <a:tbl>
              <a:tblPr firstRow="1" firstCol="1" bandRow="1">
                <a:tableStyleId>{5940675A-B579-460E-94D1-54222C63F5DA}</a:tableStyleId>
              </a:tblPr>
              <a:tblGrid>
                <a:gridCol w="501569">
                  <a:extLst>
                    <a:ext uri="{9D8B030D-6E8A-4147-A177-3AD203B41FA5}">
                      <a16:colId xmlns:a16="http://schemas.microsoft.com/office/drawing/2014/main" xmlns="" val="1076315128"/>
                    </a:ext>
                  </a:extLst>
                </a:gridCol>
                <a:gridCol w="759194">
                  <a:extLst>
                    <a:ext uri="{9D8B030D-6E8A-4147-A177-3AD203B41FA5}">
                      <a16:colId xmlns:a16="http://schemas.microsoft.com/office/drawing/2014/main" xmlns="" val="3895637340"/>
                    </a:ext>
                  </a:extLst>
                </a:gridCol>
                <a:gridCol w="9350993">
                  <a:extLst>
                    <a:ext uri="{9D8B030D-6E8A-4147-A177-3AD203B41FA5}">
                      <a16:colId xmlns:a16="http://schemas.microsoft.com/office/drawing/2014/main" xmlns="" val="3025704839"/>
                    </a:ext>
                  </a:extLst>
                </a:gridCol>
                <a:gridCol w="970644">
                  <a:extLst>
                    <a:ext uri="{9D8B030D-6E8A-4147-A177-3AD203B41FA5}">
                      <a16:colId xmlns:a16="http://schemas.microsoft.com/office/drawing/2014/main" xmlns="" val="2355765119"/>
                    </a:ext>
                  </a:extLst>
                </a:gridCol>
              </a:tblGrid>
              <a:tr h="2242603">
                <a:tc>
                  <a:txBody>
                    <a:bodyPr/>
                    <a:lstStyle/>
                    <a:p>
                      <a:endParaRPr lang="en-US" dirty="0"/>
                    </a:p>
                  </a:txBody>
                  <a:tcPr>
                    <a:solidFill>
                      <a:schemeClr val="accent4">
                        <a:lumMod val="20000"/>
                        <a:lumOff val="80000"/>
                      </a:schemeClr>
                    </a:solidFill>
                  </a:tcPr>
                </a:tc>
                <a:tc>
                  <a:txBody>
                    <a:bodyPr/>
                    <a:lstStyle/>
                    <a:p>
                      <a:pPr algn="ct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nSpc>
                          <a:spcPct val="150000"/>
                        </a:lnSpc>
                        <a:spcBef>
                          <a:spcPts val="600"/>
                        </a:spcBef>
                        <a:spcAft>
                          <a:spcPts val="600"/>
                        </a:spcAft>
                      </a:pPr>
                      <a:r>
                        <a:rPr lang="en-SG" sz="3200" i="1">
                          <a:effectLst/>
                          <a:latin typeface="Times New Roman" panose="02020603050405020304" pitchFamily="18" charset="0"/>
                          <a:ea typeface="Times New Roman" panose="02020603050405020304" pitchFamily="18" charset="0"/>
                          <a:cs typeface="Times New Roman" panose="02020603050405020304" pitchFamily="18" charset="0"/>
                        </a:rPr>
                        <a:t>d. Chính tả, ngữ pháp</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Bef>
                          <a:spcPts val="600"/>
                        </a:spcBef>
                        <a:spcAft>
                          <a:spcPts val="600"/>
                        </a:spcAft>
                      </a:pPr>
                      <a:r>
                        <a:rPr lang="en-SG" sz="3200">
                          <a:effectLst/>
                          <a:latin typeface="Times New Roman" panose="02020603050405020304" pitchFamily="18" charset="0"/>
                          <a:ea typeface="Times New Roman" panose="02020603050405020304" pitchFamily="18" charset="0"/>
                          <a:cs typeface="Times New Roman" panose="02020603050405020304" pitchFamily="18" charset="0"/>
                        </a:rPr>
                        <a:t>Đảm bảo chuẩn chính tả, ngữ pháp tiếng Việt.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50000"/>
                        </a:lnSpc>
                        <a:spcBef>
                          <a:spcPts val="600"/>
                        </a:spcBef>
                        <a:spcAft>
                          <a:spcPts val="600"/>
                        </a:spcAft>
                      </a:pPr>
                      <a:r>
                        <a:rPr lang="en-SG" sz="32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2192542845"/>
                  </a:ext>
                </a:extLst>
              </a:tr>
              <a:tr h="3316368">
                <a:tc>
                  <a:txBody>
                    <a:bodyPr/>
                    <a:lstStyle/>
                    <a:p>
                      <a:endParaRPr lang="en-US" dirty="0"/>
                    </a:p>
                  </a:txBody>
                  <a:tcPr>
                    <a:solidFill>
                      <a:schemeClr val="accent4">
                        <a:lumMod val="20000"/>
                        <a:lumOff val="80000"/>
                      </a:schemeClr>
                    </a:solidFill>
                  </a:tcPr>
                </a:tc>
                <a:tc>
                  <a:txBody>
                    <a:bodyPr/>
                    <a:lstStyle/>
                    <a:p>
                      <a:pPr algn="ctr">
                        <a:lnSpc>
                          <a:spcPct val="115000"/>
                        </a:lnSpc>
                        <a:spcBef>
                          <a:spcPts val="200"/>
                        </a:spcBef>
                        <a:spcAft>
                          <a:spcPts val="10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just">
                        <a:lnSpc>
                          <a:spcPct val="150000"/>
                        </a:lnSpc>
                        <a:spcBef>
                          <a:spcPts val="600"/>
                        </a:spcBef>
                        <a:spcAft>
                          <a:spcPts val="600"/>
                        </a:spcAft>
                      </a:pPr>
                      <a:r>
                        <a:rPr lang="vi-VN" sz="3200" i="1" dirty="0">
                          <a:effectLst/>
                          <a:latin typeface="Times New Roman" panose="02020603050405020304" pitchFamily="18" charset="0"/>
                          <a:ea typeface="Times New Roman" panose="02020603050405020304" pitchFamily="18" charset="0"/>
                          <a:cs typeface="Times New Roman" panose="02020603050405020304" pitchFamily="18" charset="0"/>
                        </a:rPr>
                        <a:t>e. Sáng tạo</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vi-VN" sz="3200" dirty="0">
                          <a:effectLst/>
                          <a:latin typeface="Times New Roman" panose="02020603050405020304" pitchFamily="18" charset="0"/>
                          <a:ea typeface="Times New Roman" panose="02020603050405020304" pitchFamily="18" charset="0"/>
                          <a:cs typeface="Times New Roman" panose="02020603050405020304" pitchFamily="18" charset="0"/>
                        </a:rPr>
                        <a:t>Thể hiện suy nghĩ sâu sắc về vấn đề nghị luận; có cách diễn đạt mới mẻ.</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50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597023988"/>
                  </a:ext>
                </a:extLst>
              </a:tr>
            </a:tbl>
          </a:graphicData>
        </a:graphic>
      </p:graphicFrame>
    </p:spTree>
    <p:extLst>
      <p:ext uri="{BB962C8B-B14F-4D97-AF65-F5344CB8AC3E}">
        <p14:creationId xmlns:p14="http://schemas.microsoft.com/office/powerpoint/2010/main" val="29838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802101" y="393076"/>
            <a:ext cx="4825218" cy="634002"/>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633046" y="1657251"/>
            <a:ext cx="11352627" cy="386080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3468300" y="393076"/>
            <a:ext cx="5492821" cy="587853"/>
          </a:xfrm>
          <a:prstGeom prst="rect">
            <a:avLst/>
          </a:prstGeom>
        </p:spPr>
        <p:txBody>
          <a:bodyPr wrap="square">
            <a:spAutoFit/>
          </a:bodyPr>
          <a:lstStyle/>
          <a:p>
            <a:pPr algn="ctr">
              <a:lnSpc>
                <a:spcPct val="115000"/>
              </a:lnSpc>
              <a:spcBef>
                <a:spcPts val="600"/>
              </a:spcBef>
              <a:spcAft>
                <a:spcPts val="600"/>
              </a:spcAft>
            </a:pPr>
            <a:r>
              <a:rPr lang="en-US" sz="2800" b="1"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NHIỆM VỤ VỀ NHÀ</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827313" y="2355629"/>
            <a:ext cx="11016343" cy="2536079"/>
          </a:xfrm>
          <a:prstGeom prst="rect">
            <a:avLst/>
          </a:prstGeom>
        </p:spPr>
        <p:txBody>
          <a:bodyPr wrap="square">
            <a:spAutoFit/>
          </a:bodyPr>
          <a:lstStyle/>
          <a:p>
            <a:pPr indent="180340">
              <a:lnSpc>
                <a:spcPct val="115000"/>
              </a:lnSpc>
              <a:spcBef>
                <a:spcPts val="600"/>
              </a:spcBef>
              <a:spcAft>
                <a:spcPts val="600"/>
              </a:spcAft>
            </a:pPr>
            <a:r>
              <a:rPr lang="pt-BR" sz="2800" dirty="0">
                <a:latin typeface="Times New Roman" panose="02020603050405020304" pitchFamily="18" charset="0"/>
                <a:ea typeface="Times New Roman" panose="02020603050405020304" pitchFamily="18" charset="0"/>
                <a:cs typeface="Times New Roman" panose="02020603050405020304" pitchFamily="18" charset="0"/>
              </a:rPr>
              <a:t>- Tìm đọc và tham khảo các tài liệu liên quan đến nội dung bài học.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latin typeface="Times New Roman" panose="02020603050405020304" pitchFamily="18" charset="0"/>
                <a:ea typeface="Times New Roman" panose="02020603050405020304" pitchFamily="18" charset="0"/>
                <a:cs typeface="Times New Roman" panose="02020603050405020304" pitchFamily="18" charset="0"/>
              </a:rPr>
              <a:t>- Học bài ở nhà, ôn tập các nội dung đã học.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latin typeface="Times New Roman" panose="02020603050405020304" pitchFamily="18" charset="0"/>
                <a:ea typeface="Times New Roman" panose="02020603050405020304" pitchFamily="18" charset="0"/>
                <a:cs typeface="Times New Roman" panose="02020603050405020304" pitchFamily="18" charset="0"/>
              </a:rPr>
              <a:t>- Làm hoàn chỉnh các đề bài.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180340">
              <a:lnSpc>
                <a:spcPct val="115000"/>
              </a:lnSpc>
              <a:spcBef>
                <a:spcPts val="600"/>
              </a:spcBef>
              <a:spcAft>
                <a:spcPts val="600"/>
              </a:spcAft>
            </a:pPr>
            <a:r>
              <a:rPr lang="pt-BR" sz="2800" dirty="0">
                <a:latin typeface="Times New Roman" panose="02020603050405020304" pitchFamily="18" charset="0"/>
                <a:ea typeface="Times New Roman" panose="02020603050405020304" pitchFamily="18" charset="0"/>
                <a:cs typeface="Times New Roman" panose="02020603050405020304" pitchFamily="18" charset="0"/>
              </a:rPr>
              <a:t>- Vẽ sơ đồ tư duy bài học.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526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05883FD3-5820-452F-BCF2-F9ECF2522FCD}"/>
              </a:ext>
            </a:extLst>
          </p:cNvPr>
          <p:cNvSpPr>
            <a:spLocks noChangeArrowheads="1"/>
          </p:cNvSpPr>
          <p:nvPr/>
        </p:nvSpPr>
        <p:spPr bwMode="auto">
          <a:xfrm>
            <a:off x="4568669" y="233070"/>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xmlns="" id="{3A5BAFD9-CA1C-4264-A7FE-56381845D21D}"/>
              </a:ext>
            </a:extLst>
          </p:cNvPr>
          <p:cNvSpPr>
            <a:spLocks noChangeArrowheads="1"/>
          </p:cNvSpPr>
          <p:nvPr/>
        </p:nvSpPr>
        <p:spPr bwMode="auto">
          <a:xfrm>
            <a:off x="406400" y="1161143"/>
            <a:ext cx="11392310" cy="5297714"/>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4A1CA53B-DC93-4398-8722-2698AC35BF39}"/>
              </a:ext>
            </a:extLst>
          </p:cNvPr>
          <p:cNvSpPr txBox="1"/>
          <p:nvPr/>
        </p:nvSpPr>
        <p:spPr>
          <a:xfrm>
            <a:off x="551543" y="1448383"/>
            <a:ext cx="11103428" cy="548099"/>
          </a:xfrm>
          <a:prstGeom prst="rect">
            <a:avLst/>
          </a:prstGeom>
          <a:noFill/>
        </p:spPr>
        <p:txBody>
          <a:bodyPr wrap="square">
            <a:spAutoFit/>
          </a:bodyPr>
          <a:lstStyle/>
          <a:p>
            <a:pPr>
              <a:lnSpc>
                <a:spcPct val="115000"/>
              </a:lnSpc>
              <a:spcAft>
                <a:spcPts val="1000"/>
              </a:spcAft>
            </a:pP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I. ĐỌC HIỂU (4,0 </a:t>
            </a:r>
            <a:r>
              <a:rPr lang="en-US" sz="28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xmlns="" id="{331EEDBD-8A58-4651-ABF3-4554037F0B91}"/>
              </a:ext>
            </a:extLst>
          </p:cNvPr>
          <p:cNvSpPr txBox="1"/>
          <p:nvPr/>
        </p:nvSpPr>
        <p:spPr>
          <a:xfrm>
            <a:off x="4286858" y="273436"/>
            <a:ext cx="3602294" cy="548099"/>
          </a:xfrm>
          <a:prstGeom prst="rect">
            <a:avLst/>
          </a:prstGeom>
          <a:noFill/>
        </p:spPr>
        <p:txBody>
          <a:bodyPr wrap="square">
            <a:spAutoFit/>
          </a:bodyPr>
          <a:lstStyle/>
          <a:p>
            <a:pPr marL="457200" algn="ctr">
              <a:lnSpc>
                <a:spcPct val="115000"/>
              </a:lnSpc>
              <a:spcAft>
                <a:spcPts val="1000"/>
              </a:spcAft>
            </a:pPr>
            <a:r>
              <a:rPr lang="en-US" sz="2800" b="1" u="sng"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BÀI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623412" y="2136066"/>
            <a:ext cx="10958286" cy="4022640"/>
          </a:xfrm>
          <a:prstGeom prst="rect">
            <a:avLst/>
          </a:prstGeom>
        </p:spPr>
        <p:txBody>
          <a:bodyPr wrap="square">
            <a:spAutoFit/>
          </a:bodyPr>
          <a:lstStyle/>
          <a:p>
            <a:pPr>
              <a:lnSpc>
                <a:spcPct val="115000"/>
              </a:lnSpc>
              <a:spcBef>
                <a:spcPts val="600"/>
              </a:spcBef>
              <a:spcAft>
                <a:spcPts val="600"/>
              </a:spcAft>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khểnh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tụi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bảo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bừa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cứ</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Bef>
                <a:spcPts val="600"/>
              </a:spcBef>
              <a:spcAft>
                <a:spcPts val="600"/>
              </a:spcAft>
              <a:buFont typeface="Times New Roman" panose="02020603050405020304" pitchFamily="18" charset="0"/>
              <a:buChar char="-"/>
              <a:tabLst>
                <a:tab pos="457200" algn="l"/>
              </a:tabLs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bừa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kìa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mượn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chải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dám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ghét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đứa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hàm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chịu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mòn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i="1"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316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arn(inVertical)">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p:bldP spid="7"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7E55300D-1F5C-49B5-920E-3723609A532A}"/>
              </a:ext>
            </a:extLst>
          </p:cNvPr>
          <p:cNvSpPr>
            <a:spLocks noChangeArrowheads="1"/>
          </p:cNvSpPr>
          <p:nvPr/>
        </p:nvSpPr>
        <p:spPr bwMode="auto">
          <a:xfrm>
            <a:off x="304800" y="682171"/>
            <a:ext cx="11641394" cy="5747658"/>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4" name="Rectangle 3"/>
          <p:cNvSpPr/>
          <p:nvPr/>
        </p:nvSpPr>
        <p:spPr>
          <a:xfrm>
            <a:off x="530240" y="1078544"/>
            <a:ext cx="11190514" cy="5047536"/>
          </a:xfrm>
          <a:prstGeom prst="rect">
            <a:avLst/>
          </a:prstGeom>
        </p:spPr>
        <p:txBody>
          <a:bodyPr wrap="square">
            <a:spAutoFit/>
          </a:bodyPr>
          <a:lstStyle/>
          <a:p>
            <a:pPr algn="just">
              <a:spcBef>
                <a:spcPts val="600"/>
              </a:spcBef>
              <a:spcAft>
                <a:spcPts val="600"/>
              </a:spcAf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hôm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dạo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Bef>
                <a:spcPts val="600"/>
              </a:spcBef>
              <a:spcAft>
                <a:spcPts val="600"/>
              </a:spcAf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hả</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giản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rạng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rỡ</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Khuôn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nụ</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xí</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ngạc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Ai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xấu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ơi</a:t>
            </a:r>
            <a:r>
              <a:rPr lang="en-US" sz="2800" i="1"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30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3" name="Rounded Rectangle 10">
            <a:extLst>
              <a:ext uri="{FF2B5EF4-FFF2-40B4-BE49-F238E27FC236}">
                <a16:creationId xmlns:a16="http://schemas.microsoft.com/office/drawing/2014/main" xmlns="" id="{3A5BAFD9-CA1C-4264-A7FE-56381845D21D}"/>
              </a:ext>
            </a:extLst>
          </p:cNvPr>
          <p:cNvSpPr>
            <a:spLocks noChangeArrowheads="1"/>
          </p:cNvSpPr>
          <p:nvPr/>
        </p:nvSpPr>
        <p:spPr bwMode="auto">
          <a:xfrm>
            <a:off x="435429" y="711199"/>
            <a:ext cx="11408228" cy="5747657"/>
          </a:xfrm>
          <a:prstGeom prst="roundRect">
            <a:avLst>
              <a:gd name="adj" fmla="val 16667"/>
            </a:avLst>
          </a:prstGeom>
          <a:solidFill>
            <a:schemeClr val="accent4">
              <a:lumMod val="60000"/>
              <a:lumOff val="40000"/>
            </a:schemeClr>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80571" y="1098064"/>
            <a:ext cx="11263086" cy="4973926"/>
          </a:xfrm>
          <a:prstGeom prst="rect">
            <a:avLst/>
          </a:prstGeom>
        </p:spPr>
        <p:txBody>
          <a:bodyPr wrap="square">
            <a:spAutoFit/>
          </a:bodyPr>
          <a:lstStyle/>
          <a:p>
            <a:pPr marL="342900" lvl="0" indent="-342900">
              <a:lnSpc>
                <a:spcPct val="115000"/>
              </a:lnSpc>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nhé</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Nụ</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khểnh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tabLst>
                <a:tab pos="457200" algn="l"/>
              </a:tabLst>
            </a:pP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bật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lắm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nụ</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đứa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Đáng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hào</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đứa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đôi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mắt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mũi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ngón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sát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bí</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mật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Nguyễn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Thuần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nhắm</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mắt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mở</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cửa</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sổ</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NXB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TP.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Hồ</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Minh, 2014)</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51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827314"/>
            <a:ext cx="11438241" cy="545737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67657" y="1246095"/>
            <a:ext cx="11059886" cy="4786182"/>
          </a:xfrm>
          <a:prstGeom prst="rect">
            <a:avLst/>
          </a:prstGeom>
        </p:spPr>
        <p:txBody>
          <a:bodyPr wrap="square">
            <a:spAutoFit/>
          </a:bodyPr>
          <a:lstStyle/>
          <a:p>
            <a:pPr>
              <a:lnSpc>
                <a:spcPct val="115000"/>
              </a:lnSpc>
              <a:spcBef>
                <a:spcPts val="600"/>
              </a:spcBef>
              <a:spcAft>
                <a:spcPts val="60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dám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nữa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nụ</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mật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4.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Tìm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phó</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hãy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quan</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sát</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5.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bố</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6.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rút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547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04801" y="1698171"/>
            <a:ext cx="11568544" cy="339634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2" y="2549828"/>
            <a:ext cx="11438241" cy="1693028"/>
          </a:xfrm>
          <a:prstGeom prst="rect">
            <a:avLst/>
          </a:prstGeom>
        </p:spPr>
        <p:txBody>
          <a:bodyPr wrap="square">
            <a:spAutoFit/>
          </a:bodyPr>
          <a:lstStyle/>
          <a:p>
            <a:pPr>
              <a:lnSpc>
                <a:spcPct val="115000"/>
              </a:lnSpc>
              <a:spcBef>
                <a:spcPts val="600"/>
              </a:spcBef>
              <a:spcAft>
                <a:spcPts val="60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PHẦN II. VIẾT (6,0 </a:t>
            </a:r>
            <a:r>
              <a:rPr lang="en-US" sz="28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phẩm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459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2" name="Rounded Rectangle 10">
            <a:extLst>
              <a:ext uri="{FF2B5EF4-FFF2-40B4-BE49-F238E27FC236}">
                <a16:creationId xmlns:a16="http://schemas.microsoft.com/office/drawing/2014/main" xmlns="" id="{6FDC76C2-D69A-4C29-AE4A-99692B3CDCFF}"/>
              </a:ext>
            </a:extLst>
          </p:cNvPr>
          <p:cNvSpPr>
            <a:spLocks noChangeArrowheads="1"/>
          </p:cNvSpPr>
          <p:nvPr/>
        </p:nvSpPr>
        <p:spPr bwMode="auto">
          <a:xfrm>
            <a:off x="4591063" y="301686"/>
            <a:ext cx="3320483" cy="628832"/>
          </a:xfrm>
          <a:prstGeom prst="roundRect">
            <a:avLst>
              <a:gd name="adj" fmla="val 16667"/>
            </a:avLst>
          </a:prstGeom>
          <a:solidFill>
            <a:srgbClr val="FFFF00"/>
          </a:solidFill>
          <a:ln w="25400">
            <a:solidFill>
              <a:srgbClr val="243F60"/>
            </a:solidFill>
            <a:round/>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xmlns="" id="{FA17A33E-072A-4DA2-99E1-F8981104256C}"/>
              </a:ext>
            </a:extLst>
          </p:cNvPr>
          <p:cNvSpPr txBox="1"/>
          <p:nvPr/>
        </p:nvSpPr>
        <p:spPr>
          <a:xfrm>
            <a:off x="4591063" y="369703"/>
            <a:ext cx="3320484" cy="483017"/>
          </a:xfrm>
          <a:prstGeom prst="rect">
            <a:avLst/>
          </a:prstGeom>
          <a:noFill/>
        </p:spPr>
        <p:txBody>
          <a:bodyPr wrap="square">
            <a:spAutoFit/>
          </a:bodyPr>
          <a:lstStyle/>
          <a:p>
            <a:pPr algn="ctr">
              <a:lnSpc>
                <a:spcPct val="115000"/>
              </a:lnSpc>
              <a:spcBef>
                <a:spcPts val="200"/>
              </a:spcBef>
              <a:spcAft>
                <a:spcPts val="100"/>
              </a:spcAft>
            </a:pP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vi-VN"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DẪN CHẤM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xmlns="" id="{8C204245-526B-4CA7-B95E-B93A6BFED447}"/>
              </a:ext>
            </a:extLst>
          </p:cNvPr>
          <p:cNvGraphicFramePr>
            <a:graphicFrameLocks noGrp="1"/>
          </p:cNvGraphicFramePr>
          <p:nvPr>
            <p:extLst>
              <p:ext uri="{D42A27DB-BD31-4B8C-83A1-F6EECF244321}">
                <p14:modId xmlns:p14="http://schemas.microsoft.com/office/powerpoint/2010/main" val="2969299961"/>
              </p:ext>
            </p:extLst>
          </p:nvPr>
        </p:nvGraphicFramePr>
        <p:xfrm>
          <a:off x="332508" y="1244934"/>
          <a:ext cx="11610109" cy="5446152"/>
        </p:xfrm>
        <a:graphic>
          <a:graphicData uri="http://schemas.openxmlformats.org/drawingml/2006/table">
            <a:tbl>
              <a:tblPr firstRow="1" firstCol="1" bandRow="1">
                <a:tableStyleId>{5940675A-B579-460E-94D1-54222C63F5DA}</a:tableStyleId>
              </a:tblPr>
              <a:tblGrid>
                <a:gridCol w="817419">
                  <a:extLst>
                    <a:ext uri="{9D8B030D-6E8A-4147-A177-3AD203B41FA5}">
                      <a16:colId xmlns:a16="http://schemas.microsoft.com/office/drawing/2014/main" xmlns="" val="3228751901"/>
                    </a:ext>
                  </a:extLst>
                </a:gridCol>
                <a:gridCol w="983673">
                  <a:extLst>
                    <a:ext uri="{9D8B030D-6E8A-4147-A177-3AD203B41FA5}">
                      <a16:colId xmlns:a16="http://schemas.microsoft.com/office/drawing/2014/main" xmlns="" val="2265615486"/>
                    </a:ext>
                  </a:extLst>
                </a:gridCol>
                <a:gridCol w="8950036">
                  <a:extLst>
                    <a:ext uri="{9D8B030D-6E8A-4147-A177-3AD203B41FA5}">
                      <a16:colId xmlns:a16="http://schemas.microsoft.com/office/drawing/2014/main" xmlns="" val="3213179218"/>
                    </a:ext>
                  </a:extLst>
                </a:gridCol>
                <a:gridCol w="858981">
                  <a:extLst>
                    <a:ext uri="{9D8B030D-6E8A-4147-A177-3AD203B41FA5}">
                      <a16:colId xmlns:a16="http://schemas.microsoft.com/office/drawing/2014/main" xmlns="" val="3978810540"/>
                    </a:ext>
                  </a:extLst>
                </a:gridCol>
              </a:tblGrid>
              <a:tr h="774217">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Phần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dirty="0" err="1">
                          <a:effectLst/>
                          <a:latin typeface="Times New Roman" panose="02020603050405020304" pitchFamily="18" charset="0"/>
                          <a:cs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dirty="0" err="1">
                          <a:effectLst/>
                          <a:latin typeface="Times New Roman" panose="02020603050405020304" pitchFamily="18" charset="0"/>
                          <a:cs typeface="Times New Roman" panose="02020603050405020304" pitchFamily="18" charset="0"/>
                        </a:rPr>
                        <a:t>Nội</a:t>
                      </a:r>
                      <a:r>
                        <a:rPr lang="vi-VN" sz="2400" dirty="0">
                          <a:effectLst/>
                          <a:latin typeface="Times New Roman" panose="02020603050405020304" pitchFamily="18" charset="0"/>
                          <a:cs typeface="Times New Roman" panose="02020603050405020304" pitchFamily="18" charset="0"/>
                        </a:rPr>
                        <a:t> dung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extLst>
                  <a:ext uri="{0D108BD9-81ED-4DB2-BD59-A6C34878D82A}">
                    <a16:rowId xmlns:a16="http://schemas.microsoft.com/office/drawing/2014/main" xmlns="" val="2309817244"/>
                  </a:ext>
                </a:extLst>
              </a:tr>
              <a:tr h="509517">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ĐỌC</a:t>
                      </a:r>
                      <a:r>
                        <a:rPr lang="vi-VN" sz="2400" dirty="0">
                          <a:effectLst/>
                          <a:latin typeface="Times New Roman" panose="02020603050405020304" pitchFamily="18" charset="0"/>
                          <a:cs typeface="Times New Roman" panose="02020603050405020304" pitchFamily="18" charset="0"/>
                        </a:rPr>
                        <a:t> HIỂU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4</a:t>
                      </a:r>
                      <a:r>
                        <a:rPr lang="vi-VN" sz="2400">
                          <a:effectLst/>
                          <a:latin typeface="Times New Roman" panose="02020603050405020304" pitchFamily="18" charset="0"/>
                          <a:cs typeface="Times New Roman" panose="02020603050405020304" pitchFamily="18" charset="0"/>
                        </a:rPr>
                        <a:t>,0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extLst>
                  <a:ext uri="{0D108BD9-81ED-4DB2-BD59-A6C34878D82A}">
                    <a16:rowId xmlns:a16="http://schemas.microsoft.com/office/drawing/2014/main" xmlns="" val="787438717"/>
                  </a:ext>
                </a:extLst>
              </a:tr>
              <a:tr h="1417971">
                <a:tc rowSpan="2">
                  <a:txBody>
                    <a:bodyPr/>
                    <a:lstStyle/>
                    <a:p>
                      <a:pP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just">
                        <a:lnSpc>
                          <a:spcPct val="115000"/>
                        </a:lnSpc>
                        <a:spcBef>
                          <a:spcPts val="600"/>
                        </a:spcBef>
                        <a:spcAft>
                          <a:spcPts val="600"/>
                        </a:spcAft>
                        <a:tabLst>
                          <a:tab pos="400050" algn="l"/>
                        </a:tabLs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Phương thức biểu đạt chính của đoạn văn: Tự sự</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00050" algn="l"/>
                        </a:tabLst>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Trả lời đúng như đáp án 0,5 điểm</a:t>
                      </a: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3036551052"/>
                  </a:ext>
                </a:extLst>
              </a:tr>
              <a:tr h="2744447">
                <a:tc vMerge="1">
                  <a:txBody>
                    <a:bodyPr/>
                    <a:lstStyle/>
                    <a:p>
                      <a:endParaRPr lang="en-US"/>
                    </a:p>
                  </a:txBody>
                  <a:tcPr/>
                </a:tc>
                <a:tc>
                  <a:txBody>
                    <a:bodyPr/>
                    <a:lstStyle/>
                    <a:p>
                      <a:pPr algn="ctr">
                        <a:lnSpc>
                          <a:spcPct val="115000"/>
                        </a:lnSpc>
                        <a:spcBef>
                          <a:spcPts val="600"/>
                        </a:spcBef>
                        <a:spcAft>
                          <a:spcPts val="600"/>
                        </a:spcAft>
                      </a:pPr>
                      <a:r>
                        <a:rPr lang="en-SG" sz="28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just">
                        <a:lnSpc>
                          <a:spcPct val="115000"/>
                        </a:lnSpc>
                        <a:spcBef>
                          <a:spcPts val="600"/>
                        </a:spcBef>
                        <a:spcAft>
                          <a:spcPts val="600"/>
                        </a:spcAft>
                        <a:tabLst>
                          <a:tab pos="400050" algn="l"/>
                        </a:tabLst>
                      </a:pP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Nhân vật “tôi” rất đau khổ và không dám cười nữa vì nhân vật “tôi” có một cái răng khểnh và đến trường bị các bạn trêu đùa.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00050" algn="l"/>
                        </a:tabLst>
                      </a:pPr>
                      <a:r>
                        <a:rPr lang="en-US" sz="2800" b="1" i="1">
                          <a:effectLst/>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Trả lời đúng như đáp án 0,5 điểm</a:t>
                      </a: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dirty="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Bef>
                          <a:spcPts val="600"/>
                        </a:spcBef>
                        <a:spcAft>
                          <a:spcPts val="600"/>
                        </a:spcAft>
                      </a:pPr>
                      <a:r>
                        <a:rPr lang="en-SG"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3901005153"/>
                  </a:ext>
                </a:extLst>
              </a:tr>
            </a:tbl>
          </a:graphicData>
        </a:graphic>
      </p:graphicFrame>
    </p:spTree>
    <p:extLst>
      <p:ext uri="{BB962C8B-B14F-4D97-AF65-F5344CB8AC3E}">
        <p14:creationId xmlns:p14="http://schemas.microsoft.com/office/powerpoint/2010/main" val="210735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xmlns="" id="{8C204245-526B-4CA7-B95E-B93A6BFED447}"/>
              </a:ext>
            </a:extLst>
          </p:cNvPr>
          <p:cNvGraphicFramePr>
            <a:graphicFrameLocks noGrp="1"/>
          </p:cNvGraphicFramePr>
          <p:nvPr>
            <p:extLst>
              <p:ext uri="{D42A27DB-BD31-4B8C-83A1-F6EECF244321}">
                <p14:modId xmlns:p14="http://schemas.microsoft.com/office/powerpoint/2010/main" val="3604858735"/>
              </p:ext>
            </p:extLst>
          </p:nvPr>
        </p:nvGraphicFramePr>
        <p:xfrm>
          <a:off x="250724" y="362858"/>
          <a:ext cx="11691894" cy="6298596"/>
        </p:xfrm>
        <a:graphic>
          <a:graphicData uri="http://schemas.openxmlformats.org/drawingml/2006/table">
            <a:tbl>
              <a:tblPr firstRow="1" firstCol="1" bandRow="1">
                <a:tableStyleId>{5940675A-B579-460E-94D1-54222C63F5DA}</a:tableStyleId>
              </a:tblPr>
              <a:tblGrid>
                <a:gridCol w="823177">
                  <a:extLst>
                    <a:ext uri="{9D8B030D-6E8A-4147-A177-3AD203B41FA5}">
                      <a16:colId xmlns:a16="http://schemas.microsoft.com/office/drawing/2014/main" xmlns="" val="3228751901"/>
                    </a:ext>
                  </a:extLst>
                </a:gridCol>
                <a:gridCol w="990602">
                  <a:extLst>
                    <a:ext uri="{9D8B030D-6E8A-4147-A177-3AD203B41FA5}">
                      <a16:colId xmlns:a16="http://schemas.microsoft.com/office/drawing/2014/main" xmlns="" val="2265615486"/>
                    </a:ext>
                  </a:extLst>
                </a:gridCol>
                <a:gridCol w="9013083">
                  <a:extLst>
                    <a:ext uri="{9D8B030D-6E8A-4147-A177-3AD203B41FA5}">
                      <a16:colId xmlns:a16="http://schemas.microsoft.com/office/drawing/2014/main" xmlns="" val="3213179218"/>
                    </a:ext>
                  </a:extLst>
                </a:gridCol>
                <a:gridCol w="865032">
                  <a:extLst>
                    <a:ext uri="{9D8B030D-6E8A-4147-A177-3AD203B41FA5}">
                      <a16:colId xmlns:a16="http://schemas.microsoft.com/office/drawing/2014/main" xmlns="" val="3978810540"/>
                    </a:ext>
                  </a:extLst>
                </a:gridCol>
              </a:tblGrid>
              <a:tr h="713095">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Phần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dirty="0" err="1">
                          <a:effectLst/>
                          <a:latin typeface="Times New Roman" panose="02020603050405020304" pitchFamily="18" charset="0"/>
                          <a:cs typeface="Times New Roman" panose="02020603050405020304" pitchFamily="18" charset="0"/>
                        </a:rPr>
                        <a:t>Câu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dirty="0" err="1">
                          <a:effectLst/>
                          <a:latin typeface="Times New Roman" panose="02020603050405020304" pitchFamily="18" charset="0"/>
                          <a:cs typeface="Times New Roman" panose="02020603050405020304" pitchFamily="18" charset="0"/>
                        </a:rPr>
                        <a:t>Nội</a:t>
                      </a:r>
                      <a:r>
                        <a:rPr lang="vi-VN" sz="2400" dirty="0">
                          <a:effectLst/>
                          <a:latin typeface="Times New Roman" panose="02020603050405020304" pitchFamily="18" charset="0"/>
                          <a:cs typeface="Times New Roman" panose="02020603050405020304" pitchFamily="18" charset="0"/>
                        </a:rPr>
                        <a:t> dung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Điểm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extLst>
                  <a:ext uri="{0D108BD9-81ED-4DB2-BD59-A6C34878D82A}">
                    <a16:rowId xmlns:a16="http://schemas.microsoft.com/office/drawing/2014/main" xmlns="" val="2309817244"/>
                  </a:ext>
                </a:extLst>
              </a:tr>
              <a:tr h="711749">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nSpc>
                          <a:spcPct val="115000"/>
                        </a:lnSpc>
                        <a:spcBef>
                          <a:spcPts val="200"/>
                        </a:spcBef>
                        <a:spcAft>
                          <a:spcPts val="100"/>
                        </a:spcAft>
                      </a:pPr>
                      <a:r>
                        <a:rPr lang="en-US" sz="2400" dirty="0">
                          <a:effectLst/>
                          <a:latin typeface="Times New Roman" panose="02020603050405020304" pitchFamily="18" charset="0"/>
                          <a:cs typeface="Times New Roman" panose="02020603050405020304" pitchFamily="18" charset="0"/>
                        </a:rPr>
                        <a:t>ĐỌC</a:t>
                      </a:r>
                      <a:r>
                        <a:rPr lang="vi-VN" sz="2400" dirty="0">
                          <a:effectLst/>
                          <a:latin typeface="Times New Roman" panose="02020603050405020304" pitchFamily="18" charset="0"/>
                          <a:cs typeface="Times New Roman" panose="02020603050405020304" pitchFamily="18" charset="0"/>
                        </a:rPr>
                        <a:t> HIỂU</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tc>
                  <a:txBody>
                    <a:bodyPr/>
                    <a:lstStyle/>
                    <a:p>
                      <a:pPr algn="ctr">
                        <a:lnSpc>
                          <a:spcPct val="115000"/>
                        </a:lnSpc>
                        <a:spcBef>
                          <a:spcPts val="200"/>
                        </a:spcBef>
                        <a:spcAft>
                          <a:spcPts val="100"/>
                        </a:spcAft>
                      </a:pPr>
                      <a:r>
                        <a:rPr lang="en-US" sz="2400">
                          <a:effectLst/>
                          <a:latin typeface="Times New Roman" panose="02020603050405020304" pitchFamily="18" charset="0"/>
                          <a:cs typeface="Times New Roman" panose="02020603050405020304" pitchFamily="18" charset="0"/>
                        </a:rPr>
                        <a:t>4</a:t>
                      </a:r>
                      <a:r>
                        <a:rPr lang="vi-VN" sz="2400">
                          <a:effectLst/>
                          <a:latin typeface="Times New Roman" panose="02020603050405020304" pitchFamily="18" charset="0"/>
                          <a:cs typeface="Times New Roman" panose="02020603050405020304" pitchFamily="18" charset="0"/>
                        </a:rPr>
                        <a:t>,0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002" marR="35002" marT="0" marB="0">
                    <a:solidFill>
                      <a:schemeClr val="accent4">
                        <a:lumMod val="20000"/>
                        <a:lumOff val="80000"/>
                      </a:schemeClr>
                    </a:solidFill>
                  </a:tcPr>
                </a:tc>
                <a:extLst>
                  <a:ext uri="{0D108BD9-81ED-4DB2-BD59-A6C34878D82A}">
                    <a16:rowId xmlns:a16="http://schemas.microsoft.com/office/drawing/2014/main" xmlns="" val="787438717"/>
                  </a:ext>
                </a:extLst>
              </a:tr>
              <a:tr h="4642128">
                <a:tc>
                  <a:txBody>
                    <a:bodyPr/>
                    <a:lstStyle/>
                    <a:p>
                      <a:endParaRPr lang="en-US"/>
                    </a:p>
                  </a:txBody>
                  <a:tcPr/>
                </a:tc>
                <a:tc>
                  <a:txBody>
                    <a:bodyPr/>
                    <a:lstStyle/>
                    <a:p>
                      <a:pPr algn="ctr">
                        <a:lnSpc>
                          <a:spcPct val="115000"/>
                        </a:lnSpc>
                        <a:spcBef>
                          <a:spcPts val="600"/>
                        </a:spcBef>
                        <a:spcAft>
                          <a:spcPts val="600"/>
                        </a:spcAft>
                      </a:pPr>
                      <a:r>
                        <a:rPr lang="en-SG" sz="28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nSpc>
                          <a:spcPct val="115000"/>
                        </a:lnSpc>
                        <a:spcBef>
                          <a:spcPts val="600"/>
                        </a:spcBef>
                        <a:spcAft>
                          <a:spcPts val="600"/>
                        </a:spcAft>
                      </a:pP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Người bố đã giải thích cho nhân vật “tôi” về nụ cười của em và những điều bí mật ở những người xung quanh mình: </a:t>
                      </a:r>
                      <a:r>
                        <a:rPr lang="vi-VN" sz="28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Bố thấy đẹp lắm! Nó làm nụ cười của con khác với những đứa bạn. Đáng lí con phải tự hào vì nó. Mỗi đứa trẻ có một điều kì lạ riêng… Con hãy quan sát đi rồi con sẽ thấy. Con sẽ biết rất nhiều điều bí mật về những người xung quanh mình.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b="1" i="1">
                          <a:effectLst/>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Trả lời như Đáp án: 0,5 điểm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tabLst>
                          <a:tab pos="400050" algn="l"/>
                        </a:tabLst>
                      </a:pP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 Trả lời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thiếu </a:t>
                      </a:r>
                      <a:r>
                        <a:rPr lang="vi-VN" sz="2800" i="1">
                          <a:effectLst/>
                          <a:latin typeface="Times New Roman" panose="02020603050405020304" pitchFamily="18" charset="0"/>
                          <a:ea typeface="Times New Roman" panose="02020603050405020304" pitchFamily="18" charset="0"/>
                          <a:cs typeface="Times New Roman" panose="02020603050405020304" pitchFamily="18" charset="0"/>
                        </a:rPr>
                        <a:t>ý hoặc chưa rõ ràng </a:t>
                      </a: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0,25 điểm</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2800" dirty="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3901005153"/>
                  </a:ext>
                </a:extLst>
              </a:tr>
            </a:tbl>
          </a:graphicData>
        </a:graphic>
      </p:graphicFrame>
    </p:spTree>
    <p:extLst>
      <p:ext uri="{BB962C8B-B14F-4D97-AF65-F5344CB8AC3E}">
        <p14:creationId xmlns:p14="http://schemas.microsoft.com/office/powerpoint/2010/main" val="253327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CDE9608E-A513-4550-B4DE-D955D67DE5F2}"/>
              </a:ext>
            </a:extLst>
          </p:cNvPr>
          <p:cNvGraphicFramePr>
            <a:graphicFrameLocks noGrp="1"/>
          </p:cNvGraphicFramePr>
          <p:nvPr>
            <p:extLst>
              <p:ext uri="{D42A27DB-BD31-4B8C-83A1-F6EECF244321}">
                <p14:modId xmlns:p14="http://schemas.microsoft.com/office/powerpoint/2010/main" val="1365286006"/>
              </p:ext>
            </p:extLst>
          </p:nvPr>
        </p:nvGraphicFramePr>
        <p:xfrm>
          <a:off x="439759" y="667657"/>
          <a:ext cx="11341510" cy="5370286"/>
        </p:xfrm>
        <a:graphic>
          <a:graphicData uri="http://schemas.openxmlformats.org/drawingml/2006/table">
            <a:tbl>
              <a:tblPr firstRow="1" firstCol="1" bandRow="1">
                <a:tableStyleId>{5940675A-B579-460E-94D1-54222C63F5DA}</a:tableStyleId>
              </a:tblPr>
              <a:tblGrid>
                <a:gridCol w="774757">
                  <a:extLst>
                    <a:ext uri="{9D8B030D-6E8A-4147-A177-3AD203B41FA5}">
                      <a16:colId xmlns:a16="http://schemas.microsoft.com/office/drawing/2014/main" xmlns="" val="1117825165"/>
                    </a:ext>
                  </a:extLst>
                </a:gridCol>
                <a:gridCol w="774757">
                  <a:extLst>
                    <a:ext uri="{9D8B030D-6E8A-4147-A177-3AD203B41FA5}">
                      <a16:colId xmlns:a16="http://schemas.microsoft.com/office/drawing/2014/main" xmlns="" val="1777576845"/>
                    </a:ext>
                  </a:extLst>
                </a:gridCol>
                <a:gridCol w="8950140">
                  <a:extLst>
                    <a:ext uri="{9D8B030D-6E8A-4147-A177-3AD203B41FA5}">
                      <a16:colId xmlns:a16="http://schemas.microsoft.com/office/drawing/2014/main" xmlns="" val="1849705002"/>
                    </a:ext>
                  </a:extLst>
                </a:gridCol>
                <a:gridCol w="841856">
                  <a:extLst>
                    <a:ext uri="{9D8B030D-6E8A-4147-A177-3AD203B41FA5}">
                      <a16:colId xmlns:a16="http://schemas.microsoft.com/office/drawing/2014/main" xmlns="" val="1039814855"/>
                    </a:ext>
                  </a:extLst>
                </a:gridCol>
              </a:tblGrid>
              <a:tr h="5370286">
                <a:tc>
                  <a:txBody>
                    <a:bodyPr/>
                    <a:lstStyle/>
                    <a:p>
                      <a:pPr algn="ctr">
                        <a:lnSpc>
                          <a:spcPct val="115000"/>
                        </a:lnSpc>
                        <a:spcBef>
                          <a:spcPts val="200"/>
                        </a:spcBef>
                        <a:spcAft>
                          <a:spcPts val="10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solidFill>
                      <a:schemeClr val="accent4">
                        <a:lumMod val="20000"/>
                        <a:lumOff val="80000"/>
                      </a:schemeClr>
                    </a:solidFill>
                  </a:tcPr>
                </a:tc>
                <a:tc>
                  <a:txBody>
                    <a:bodyPr/>
                    <a:lstStyle/>
                    <a:p>
                      <a:pPr algn="ctr">
                        <a:lnSpc>
                          <a:spcPct val="115000"/>
                        </a:lnSpc>
                        <a:spcBef>
                          <a:spcPts val="600"/>
                        </a:spcBef>
                        <a:spcAft>
                          <a:spcPts val="600"/>
                        </a:spcAft>
                      </a:pPr>
                      <a:r>
                        <a:rPr lang="en-SG" sz="3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nSpc>
                          <a:spcPct val="115000"/>
                        </a:lnSpc>
                        <a:spcBef>
                          <a:spcPts val="600"/>
                        </a:spcBef>
                        <a:spcAft>
                          <a:spcPts val="600"/>
                        </a:spcAft>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Câu văn: </a:t>
                      </a:r>
                      <a:r>
                        <a:rPr lang="vi-VN" sz="3200"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Con hãy quan sát đi rồi con sẽ thấy.</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15000"/>
                        </a:lnSpc>
                        <a:spcBef>
                          <a:spcPts val="600"/>
                        </a:spcBef>
                        <a:spcAft>
                          <a:spcPts val="600"/>
                        </a:spcAft>
                        <a:buFont typeface="Times New Roman" panose="02020603050405020304" pitchFamily="18" charset="0"/>
                        <a:buChar char="-"/>
                        <a:tabLst>
                          <a:tab pos="457200" algn="l"/>
                        </a:tabLst>
                      </a:pPr>
                      <a:r>
                        <a:rPr lang="vi-VN" sz="32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Phó từ “hãy” bổ sung ý nghĩa cầu khiến</a:t>
                      </a:r>
                      <a:r>
                        <a:rPr lang="vi-VN" sz="3200" b="1" i="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marL="101600" algn="just">
                        <a:lnSpc>
                          <a:spcPct val="115000"/>
                        </a:lnSpc>
                        <a:spcBef>
                          <a:spcPts val="600"/>
                        </a:spcBef>
                        <a:spcAft>
                          <a:spcPts val="600"/>
                        </a:spcAft>
                      </a:pPr>
                      <a:r>
                        <a:rPr lang="vi-VN" sz="3200" b="1" i="1">
                          <a:effectLst/>
                          <a:latin typeface="Times New Roman" panose="02020603050405020304" pitchFamily="18" charset="0"/>
                          <a:ea typeface="Times New Roman" panose="02020603050405020304" pitchFamily="18" charset="0"/>
                          <a:cs typeface="Times New Roman" panose="02020603050405020304" pitchFamily="18" charset="0"/>
                        </a:rPr>
                        <a:t>Hướng dẫn chấm</a:t>
                      </a:r>
                      <a:r>
                        <a:rPr lang="vi-VN" sz="3200" i="1">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3200" i="1">
                          <a:effectLst/>
                          <a:latin typeface="Times New Roman" panose="02020603050405020304" pitchFamily="18" charset="0"/>
                          <a:ea typeface="Times New Roman" panose="02020603050405020304" pitchFamily="18" charset="0"/>
                          <a:cs typeface="Times New Roman" panose="02020603050405020304" pitchFamily="18" charset="0"/>
                        </a:rPr>
                        <a:t>- Chỉ ra đúng phó từ: 0 </a:t>
                      </a:r>
                      <a:r>
                        <a:rPr lang="en-US" sz="3200" i="1">
                          <a:effectLst/>
                          <a:latin typeface="Times New Roman" panose="02020603050405020304" pitchFamily="18" charset="0"/>
                          <a:ea typeface="Times New Roman" panose="02020603050405020304" pitchFamily="18" charset="0"/>
                          <a:cs typeface="Times New Roman" panose="02020603050405020304" pitchFamily="18" charset="0"/>
                        </a:rPr>
                        <a:t>,25 </a:t>
                      </a:r>
                      <a:r>
                        <a:rPr lang="vi-VN" sz="3200" i="1">
                          <a:effectLst/>
                          <a:latin typeface="Times New Roman" panose="02020603050405020304" pitchFamily="18" charset="0"/>
                          <a:ea typeface="Times New Roman" panose="02020603050405020304" pitchFamily="18" charset="0"/>
                          <a:cs typeface="Times New Roman" panose="02020603050405020304" pitchFamily="18" charset="0"/>
                        </a:rPr>
                        <a:t>điểm</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Bef>
                          <a:spcPts val="600"/>
                        </a:spcBef>
                        <a:spcAft>
                          <a:spcPts val="600"/>
                        </a:spcAft>
                      </a:pPr>
                      <a:r>
                        <a:rPr lang="vi-VN" sz="3200" i="1">
                          <a:effectLst/>
                          <a:latin typeface="Times New Roman" panose="02020603050405020304" pitchFamily="18" charset="0"/>
                          <a:ea typeface="Times New Roman" panose="02020603050405020304" pitchFamily="18" charset="0"/>
                          <a:cs typeface="Times New Roman" panose="02020603050405020304" pitchFamily="18" charset="0"/>
                        </a:rPr>
                        <a:t>- Trả lời được </a:t>
                      </a:r>
                      <a:r>
                        <a:rPr lang="en-US" sz="3200" i="1">
                          <a:effectLst/>
                          <a:latin typeface="Times New Roman" panose="02020603050405020304" pitchFamily="18" charset="0"/>
                          <a:ea typeface="Times New Roman" panose="02020603050405020304" pitchFamily="18" charset="0"/>
                          <a:cs typeface="Times New Roman" panose="02020603050405020304" pitchFamily="18" charset="0"/>
                        </a:rPr>
                        <a:t>ý nghĩa của phó từ</a:t>
                      </a:r>
                      <a:r>
                        <a:rPr lang="vi-VN" sz="3200" i="1">
                          <a:effectLst/>
                          <a:latin typeface="Times New Roman" panose="02020603050405020304" pitchFamily="18" charset="0"/>
                          <a:ea typeface="Times New Roman" panose="02020603050405020304" pitchFamily="18" charset="0"/>
                          <a:cs typeface="Times New Roman" panose="02020603050405020304" pitchFamily="18" charset="0"/>
                        </a:rPr>
                        <a:t>: 0,</a:t>
                      </a:r>
                      <a:r>
                        <a:rPr lang="en-US" sz="3200" i="1">
                          <a:effectLst/>
                          <a:latin typeface="Times New Roman" panose="02020603050405020304" pitchFamily="18" charset="0"/>
                          <a:ea typeface="Times New Roman" panose="02020603050405020304" pitchFamily="18" charset="0"/>
                          <a:cs typeface="Times New Roman" panose="02020603050405020304" pitchFamily="18" charset="0"/>
                        </a:rPr>
                        <a:t>2</a:t>
                      </a:r>
                      <a:r>
                        <a:rPr lang="vi-VN" sz="3200" i="1">
                          <a:effectLst/>
                          <a:latin typeface="Times New Roman" panose="02020603050405020304" pitchFamily="18" charset="0"/>
                          <a:ea typeface="Times New Roman" panose="02020603050405020304" pitchFamily="18" charset="0"/>
                          <a:cs typeface="Times New Roman" panose="02020603050405020304" pitchFamily="18" charset="0"/>
                        </a:rPr>
                        <a:t>5 điểm</a:t>
                      </a:r>
                      <a:endParaRPr lang="en-US" sz="3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tc>
                  <a:txBody>
                    <a:bodyPr/>
                    <a:lstStyle/>
                    <a:p>
                      <a:pPr algn="ctr">
                        <a:lnSpc>
                          <a:spcPct val="115000"/>
                        </a:lnSpc>
                        <a:spcBef>
                          <a:spcPts val="600"/>
                        </a:spcBef>
                        <a:spcAft>
                          <a:spcPts val="600"/>
                        </a:spcAft>
                      </a:pPr>
                      <a:r>
                        <a:rPr lang="en-SG" sz="3200" dirty="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4">
                        <a:lumMod val="20000"/>
                        <a:lumOff val="80000"/>
                      </a:schemeClr>
                    </a:solidFill>
                  </a:tcPr>
                </a:tc>
                <a:extLst>
                  <a:ext uri="{0D108BD9-81ED-4DB2-BD59-A6C34878D82A}">
                    <a16:rowId xmlns:a16="http://schemas.microsoft.com/office/drawing/2014/main" xmlns="" val="1300396998"/>
                  </a:ext>
                </a:extLst>
              </a:tr>
            </a:tbl>
          </a:graphicData>
        </a:graphic>
      </p:graphicFrame>
    </p:spTree>
    <p:extLst>
      <p:ext uri="{BB962C8B-B14F-4D97-AF65-F5344CB8AC3E}">
        <p14:creationId xmlns:p14="http://schemas.microsoft.com/office/powerpoint/2010/main" val="4144762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840</TotalTime>
  <Words>1371</Words>
  <PresentationFormat>Custom</PresentationFormat>
  <Paragraphs>128</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2022-06-02T15:23:58Z</dcterms:created>
  <dcterms:modified xsi:type="dcterms:W3CDTF">2022-08-17T10:12:07Z</dcterms:modified>
</cp:coreProperties>
</file>