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30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12AFF-09F1-477C-AA0B-F9041CD92D26}"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A1332-580E-4640-B87C-BD1B4290CFEB}" type="slidenum">
              <a:rPr lang="en-US" smtClean="0"/>
              <a:t>‹#›</a:t>
            </a:fld>
            <a:endParaRPr lang="en-US"/>
          </a:p>
        </p:txBody>
      </p:sp>
    </p:spTree>
    <p:extLst>
      <p:ext uri="{BB962C8B-B14F-4D97-AF65-F5344CB8AC3E}">
        <p14:creationId xmlns:p14="http://schemas.microsoft.com/office/powerpoint/2010/main" val="205802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16</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229308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8/25/2023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E91F-8603-4F2D-B6F8-307E19CF60A9}"/>
              </a:ext>
            </a:extLst>
          </p:cNvPr>
          <p:cNvSpPr>
            <a:spLocks noGrp="1"/>
          </p:cNvSpPr>
          <p:nvPr>
            <p:ph type="ctrTitle"/>
          </p:nvPr>
        </p:nvSpPr>
        <p:spPr>
          <a:xfrm>
            <a:off x="119269" y="0"/>
            <a:ext cx="11953461" cy="4253947"/>
          </a:xfrm>
        </p:spPr>
        <p:txBody>
          <a:bodyPr>
            <a:noAutofit/>
          </a:bodyPr>
          <a:lstStyle/>
          <a:p>
            <a:pPr algn="ctr">
              <a:lnSpc>
                <a:spcPct val="150000"/>
              </a:lnSpc>
            </a:pPr>
            <a:r>
              <a:rPr lang="en-US" sz="3000" b="1">
                <a:solidFill>
                  <a:srgbClr val="FFFF00"/>
                </a:solidFill>
                <a:latin typeface="Times New Roman" panose="02020603050405020304" pitchFamily="18" charset="0"/>
                <a:cs typeface="Times New Roman" panose="02020603050405020304" pitchFamily="18" charset="0"/>
              </a:rPr>
              <a:t>CHỦ ĐỀ D</a:t>
            </a:r>
            <a:br>
              <a:rPr lang="en-US" sz="3000" b="1">
                <a:solidFill>
                  <a:srgbClr val="FFFF00"/>
                </a:solidFill>
                <a:latin typeface="Times New Roman" panose="02020603050405020304" pitchFamily="18" charset="0"/>
                <a:cs typeface="Times New Roman" panose="02020603050405020304" pitchFamily="18" charset="0"/>
              </a:rPr>
            </a:br>
            <a:r>
              <a:rPr lang="en-US" sz="3000" b="1">
                <a:solidFill>
                  <a:srgbClr val="FFFF00"/>
                </a:solidFill>
                <a:latin typeface="Times New Roman" panose="02020603050405020304" pitchFamily="18" charset="0"/>
                <a:cs typeface="Times New Roman" panose="02020603050405020304" pitchFamily="18" charset="0"/>
              </a:rPr>
              <a:t> ĐẠO ĐỨC, PHÁP LUẬT VÀ VĂN HÓA TRONG MÔI TRƯỜNG SỐ</a:t>
            </a:r>
            <a:br>
              <a:rPr lang="en-US" sz="3000" b="1">
                <a:solidFill>
                  <a:srgbClr val="FFFF00"/>
                </a:solidFill>
                <a:latin typeface="Times New Roman" panose="02020603050405020304" pitchFamily="18" charset="0"/>
                <a:cs typeface="Times New Roman" panose="02020603050405020304" pitchFamily="18" charset="0"/>
              </a:rPr>
            </a:br>
            <a:r>
              <a:rPr lang="en-US" sz="3000" b="1">
                <a:solidFill>
                  <a:srgbClr val="FFFF00"/>
                </a:solidFill>
                <a:latin typeface="Times New Roman" panose="02020603050405020304" pitchFamily="18" charset="0"/>
                <a:cs typeface="Times New Roman" panose="02020603050405020304" pitchFamily="18" charset="0"/>
              </a:rPr>
              <a:t>ỨNG XỬ VĂN HÓA VÀ AN TOÀN TRÊN MÔI TRƯỜNG MẠNG</a:t>
            </a:r>
            <a:br>
              <a:rPr lang="en-US" sz="3000" b="1">
                <a:solidFill>
                  <a:srgbClr val="FFFF00"/>
                </a:solidFill>
                <a:latin typeface="Times New Roman" panose="02020603050405020304" pitchFamily="18" charset="0"/>
                <a:cs typeface="Times New Roman" panose="02020603050405020304" pitchFamily="18" charset="0"/>
              </a:rPr>
            </a:br>
            <a:r>
              <a:rPr lang="en-US" sz="3000" b="1">
                <a:solidFill>
                  <a:srgbClr val="FFFF00"/>
                </a:solidFill>
                <a:latin typeface="Times New Roman" panose="02020603050405020304" pitchFamily="18" charset="0"/>
                <a:cs typeface="Times New Roman" panose="02020603050405020304" pitchFamily="18" charset="0"/>
              </a:rPr>
              <a:t>PHÒNG TRÁNH LỪA ĐẢO VÀ ỨNG XỬ </a:t>
            </a:r>
            <a:br>
              <a:rPr lang="en-US" sz="3000" b="1">
                <a:solidFill>
                  <a:srgbClr val="FFFF00"/>
                </a:solidFill>
                <a:latin typeface="Times New Roman" panose="02020603050405020304" pitchFamily="18" charset="0"/>
                <a:cs typeface="Times New Roman" panose="02020603050405020304" pitchFamily="18" charset="0"/>
              </a:rPr>
            </a:br>
            <a:r>
              <a:rPr lang="en-US" sz="3000" b="1">
                <a:solidFill>
                  <a:srgbClr val="FFFF00"/>
                </a:solidFill>
                <a:latin typeface="Times New Roman" panose="02020603050405020304" pitchFamily="18" charset="0"/>
                <a:cs typeface="Times New Roman" panose="02020603050405020304" pitchFamily="18" charset="0"/>
              </a:rPr>
              <a:t>VĂN HÓA TRÊN MẠNG</a:t>
            </a:r>
          </a:p>
        </p:txBody>
      </p:sp>
    </p:spTree>
    <p:extLst>
      <p:ext uri="{BB962C8B-B14F-4D97-AF65-F5344CB8AC3E}">
        <p14:creationId xmlns:p14="http://schemas.microsoft.com/office/powerpoint/2010/main" val="205997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CC9A48-1828-4374-BF29-361C9938AC3E}"/>
              </a:ext>
            </a:extLst>
          </p:cNvPr>
          <p:cNvSpPr txBox="1"/>
          <p:nvPr/>
        </p:nvSpPr>
        <p:spPr>
          <a:xfrm>
            <a:off x="583095" y="317705"/>
            <a:ext cx="11251096" cy="5278946"/>
          </a:xfrm>
          <a:prstGeom prst="rect">
            <a:avLst/>
          </a:prstGeom>
          <a:noFill/>
        </p:spPr>
        <p:txBody>
          <a:bodyPr wrap="square">
            <a:spAutoFit/>
          </a:bodyPr>
          <a:lstStyle/>
          <a:p>
            <a:pPr>
              <a:lnSpc>
                <a:spcPct val="125000"/>
              </a:lnSpc>
              <a:spcAft>
                <a:spcPts val="400"/>
              </a:spcAft>
            </a:pPr>
            <a:r>
              <a:rPr lang="vi-VN" sz="2600" b="1">
                <a:solidFill>
                  <a:srgbClr val="FFFF00"/>
                </a:solidFill>
                <a:effectLst/>
                <a:latin typeface="+mj-lt"/>
                <a:ea typeface="Arial" panose="020B0604020202020204" pitchFamily="34" charset="0"/>
              </a:rPr>
              <a:t>c) Nguyên tắc để hạn chế thiệt hại</a:t>
            </a:r>
            <a:endParaRPr lang="en-US" sz="2600" b="1">
              <a:solidFill>
                <a:srgbClr val="FFFF00"/>
              </a:solidFill>
              <a:effectLst/>
              <a:latin typeface="+mj-lt"/>
              <a:ea typeface="Arial" panose="020B0604020202020204" pitchFamily="34" charset="0"/>
            </a:endParaRPr>
          </a:p>
          <a:p>
            <a:pPr>
              <a:lnSpc>
                <a:spcPct val="125000"/>
              </a:lnSpc>
              <a:spcAft>
                <a:spcPts val="400"/>
              </a:spcAft>
            </a:pPr>
            <a:r>
              <a:rPr lang="en-US" sz="2600" b="1">
                <a:effectLst/>
                <a:latin typeface="+mj-lt"/>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N</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u nghi ngờ r</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m</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nh đã có th</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vô tình bị l</a:t>
            </a:r>
            <a:r>
              <a:rPr lang="en-US" sz="2600">
                <a:solidFill>
                  <a:schemeClr val="tx1">
                    <a:lumMod val="95000"/>
                  </a:schemeClr>
                </a:solidFill>
                <a:latin typeface="Times New Roman" panose="02020603050405020304" pitchFamily="18" charset="0"/>
                <a:ea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rPr>
              <a:t>a qua mạng, hãy làm ngay một vài việc sau:</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622300" algn="just">
              <a:lnSpc>
                <a:spcPct val="120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Lập tức thay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ổ</a:t>
            </a:r>
            <a:r>
              <a:rPr lang="vi-VN" sz="2600">
                <a:solidFill>
                  <a:schemeClr val="tx1">
                    <a:lumMod val="95000"/>
                  </a:schemeClr>
                </a:solidFill>
                <a:effectLst/>
                <a:latin typeface="Times New Roman" panose="02020603050405020304" pitchFamily="18" charset="0"/>
                <a:ea typeface="Times New Roman" panose="02020603050405020304" pitchFamily="18" charset="0"/>
              </a:rPr>
              <a:t>i mật khẩu cho những tài kho</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 giao tiếp qua mạng bị </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nh </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622300" algn="just">
              <a:lnSpc>
                <a:spcPct val="120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hưởng. Cần thiết lập xác minh hai bước cho những tài kho</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 quan trọng.</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lvl="0" algn="just">
              <a:lnSpc>
                <a:spcPct val="119000"/>
              </a:lnSpc>
              <a:spcAft>
                <a:spcPts val="400"/>
              </a:spcAft>
              <a:buClr>
                <a:srgbClr val="000000"/>
              </a:buClr>
              <a:buSzPts val="2000"/>
              <a:tabLst>
                <a:tab pos="669925" algn="l"/>
              </a:tabLst>
            </a:pP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a:t>
            </a: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ài kho</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bị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 hưởng có liên quan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ế</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nhà trường hay một cơ quan, </a:t>
            </a:r>
            <a:endPar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9000"/>
              </a:lnSpc>
              <a:spcAft>
                <a:spcPts val="400"/>
              </a:spcAft>
              <a:buClr>
                <a:srgbClr val="000000"/>
              </a:buClr>
              <a:buSzPts val="2000"/>
              <a:tabLst>
                <a:tab pos="669925" algn="l"/>
              </a:tabLst>
            </a:pP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chức, cần thông b</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ngay cho người có trách nhiệm.</a:t>
            </a:r>
            <a:endPar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2000"/>
              </a:lnSpc>
              <a:spcAft>
                <a:spcPts val="400"/>
              </a:spcAft>
              <a:buClr>
                <a:srgbClr val="000000"/>
              </a:buClr>
              <a:buSzPts val="2000"/>
              <a:tabLst>
                <a:tab pos="679450" algn="l"/>
              </a:tabLst>
            </a:pP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đã lỡ chia sẻ thông tin về th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tín dụng, tài kho</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cá nhân, hãy báo ngay </a:t>
            </a: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 ngân hàng bi</a:t>
            </a: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622300" algn="just">
              <a:lnSpc>
                <a:spcPct val="120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N</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u đã bị thiệt hại</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hãy báo ngay cho cơ quan chức năng.</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21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17333-9335-42C7-A594-49D036ACA3E1}"/>
              </a:ext>
            </a:extLst>
          </p:cNvPr>
          <p:cNvPicPr>
            <a:picLocks noChangeAspect="1"/>
          </p:cNvPicPr>
          <p:nvPr/>
        </p:nvPicPr>
        <p:blipFill rotWithShape="1">
          <a:blip r:embed="rId2"/>
          <a:srcRect l="58478" t="32842" r="12500" b="19019"/>
          <a:stretch/>
        </p:blipFill>
        <p:spPr>
          <a:xfrm>
            <a:off x="7328772" y="278296"/>
            <a:ext cx="4743959" cy="4424142"/>
          </a:xfrm>
          <a:prstGeom prst="rect">
            <a:avLst/>
          </a:prstGeom>
        </p:spPr>
      </p:pic>
      <p:sp>
        <p:nvSpPr>
          <p:cNvPr id="5" name="TextBox 4">
            <a:extLst>
              <a:ext uri="{FF2B5EF4-FFF2-40B4-BE49-F238E27FC236}">
                <a16:creationId xmlns:a16="http://schemas.microsoft.com/office/drawing/2014/main" id="{BF9BD778-17E7-498B-A674-9ED4EE1EEB05}"/>
              </a:ext>
            </a:extLst>
          </p:cNvPr>
          <p:cNvSpPr txBox="1"/>
          <p:nvPr/>
        </p:nvSpPr>
        <p:spPr>
          <a:xfrm>
            <a:off x="119269" y="0"/>
            <a:ext cx="7076661" cy="6344429"/>
          </a:xfrm>
          <a:prstGeom prst="rect">
            <a:avLst/>
          </a:prstGeom>
          <a:noFill/>
        </p:spPr>
        <p:txBody>
          <a:bodyPr wrap="square">
            <a:spAutoFit/>
          </a:bodyPr>
          <a:lstStyle/>
          <a:p>
            <a:pPr algn="just">
              <a:lnSpc>
                <a:spcPct val="127000"/>
              </a:lnSpc>
              <a:spcAft>
                <a:spcPts val="800"/>
              </a:spcAft>
            </a:pPr>
            <a:r>
              <a:rPr lang="en-US"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2. Văn hóa ứng xử trên mạng</a:t>
            </a:r>
          </a:p>
          <a:p>
            <a:pPr algn="just">
              <a:lnSpc>
                <a:spcPct val="127000"/>
              </a:lnSpc>
              <a:spcAft>
                <a:spcPts val="800"/>
              </a:spcAft>
            </a:pPr>
            <a:r>
              <a:rPr lang="vi-VN"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a) Quy t</a:t>
            </a:r>
            <a:r>
              <a:rPr lang="en-US"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ắ</a:t>
            </a:r>
            <a:r>
              <a:rPr lang="vi-VN"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c nền t</a:t>
            </a:r>
            <a:r>
              <a:rPr lang="en-US" sz="2600" b="1">
                <a:solidFill>
                  <a:srgbClr val="FFC000"/>
                </a:solidFill>
                <a:latin typeface="Times New Roman" panose="02020603050405020304" pitchFamily="18" charset="0"/>
                <a:ea typeface="Arial" panose="020B0604020202020204" pitchFamily="34" charset="0"/>
                <a:cs typeface="Times New Roman" panose="02020603050405020304" pitchFamily="18" charset="0"/>
              </a:rPr>
              <a:t>ả</a:t>
            </a:r>
            <a:r>
              <a:rPr lang="vi-VN"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ng: </a:t>
            </a:r>
            <a:r>
              <a:rPr lang="vi-VN"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Thế gi</a:t>
            </a:r>
            <a:r>
              <a:rPr lang="en-US"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ớ</a:t>
            </a:r>
            <a:r>
              <a:rPr lang="vi-VN"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i </a:t>
            </a:r>
            <a:r>
              <a:rPr lang="en-US"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o, cuộc sống thực</a:t>
            </a:r>
            <a:endParaRPr lang="en-US"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06400" algn="just">
              <a:lnSpc>
                <a:spcPct val="120000"/>
              </a:lnSpc>
              <a:spcAft>
                <a:spcPts val="12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Trên không gian mạng, các ti</a:t>
            </a:r>
            <a:r>
              <a:rPr lang="en-US" sz="2600">
                <a:latin typeface="Times New Roman" panose="02020603050405020304" pitchFamily="18" charset="0"/>
                <a:ea typeface="Times New Roman" panose="02020603050405020304" pitchFamily="18" charset="0"/>
                <a:cs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chu</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ẩ</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v</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hành xử có đạo đức, c</a:t>
            </a:r>
            <a:r>
              <a:rPr lang="en-US" sz="2600">
                <a:latin typeface="Times New Roman" panose="02020603050405020304" pitchFamily="18" charset="0"/>
                <a:ea typeface="Times New Roman" panose="02020603050405020304" pitchFamily="18" charset="0"/>
                <a:cs typeface="Times New Roman" panose="02020603050405020304" pitchFamily="18" charset="0"/>
              </a:rPr>
              <a:t>ó</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600">
                <a:latin typeface="Times New Roman" panose="02020603050405020304" pitchFamily="18" charset="0"/>
                <a:ea typeface="Times New Roman" panose="02020603050405020304" pitchFamily="18" charset="0"/>
                <a:cs typeface="Times New Roman" panose="02020603050405020304" pitchFamily="18" charset="0"/>
              </a:rPr>
              <a:t>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h</a:t>
            </a:r>
            <a:r>
              <a:rPr lang="en-US" sz="2600">
                <a:latin typeface="Times New Roman" panose="02020603050405020304" pitchFamily="18" charset="0"/>
                <a:ea typeface="Times New Roman" panose="02020603050405020304" pitchFamily="18" charset="0"/>
                <a:cs typeface="Times New Roman" panose="02020603050405020304" pitchFamily="18" charset="0"/>
              </a:rPr>
              <a:t>ó</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600">
                <a:latin typeface="Times New Roman" panose="02020603050405020304" pitchFamily="18" charset="0"/>
                <a:ea typeface="Times New Roman" panose="02020603050405020304" pitchFamily="18" charset="0"/>
                <a:cs typeface="Times New Roman" panose="02020603050405020304" pitchFamily="18" charset="0"/>
              </a:rPr>
              <a:t>,</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tu</a:t>
            </a:r>
            <a:r>
              <a:rPr lang="en-US" sz="2600">
                <a:latin typeface="Times New Roman" panose="02020603050405020304" pitchFamily="18" charset="0"/>
                <a:ea typeface="Times New Roman" panose="02020603050405020304" pitchFamily="18" charset="0"/>
                <a:cs typeface="Times New Roman" panose="02020603050405020304" pitchFamily="18" charset="0"/>
              </a:rPr>
              <a:t>â</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th</a:t>
            </a:r>
            <a:r>
              <a:rPr lang="en-US" sz="2600">
                <a:latin typeface="Times New Roman" panose="02020603050405020304" pitchFamily="18" charset="0"/>
                <a:ea typeface="Times New Roman" panose="02020603050405020304" pitchFamily="18" charset="0"/>
                <a:cs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600">
                <a:latin typeface="Times New Roman" panose="02020603050405020304" pitchFamily="18" charset="0"/>
                <a:ea typeface="Times New Roman" panose="02020603050405020304" pitchFamily="18" charset="0"/>
                <a:cs typeface="Times New Roman" panose="02020603050405020304" pitchFamily="18" charset="0"/>
              </a:rPr>
              <a:t>á</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p luật cũng như trong cuộc sống thực. Hãy ý thức r</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khi l</a:t>
            </a:r>
            <a:r>
              <a:rPr lang="en-US" sz="2600">
                <a:latin typeface="Times New Roman" panose="02020603050405020304" pitchFamily="18" charset="0"/>
                <a:ea typeface="Times New Roman" panose="02020603050405020304" pitchFamily="18" charset="0"/>
                <a:cs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mạng là đang </a:t>
            </a:r>
            <a:r>
              <a:rPr lang="en-US" sz="2600">
                <a:latin typeface="Times New Roman" panose="02020603050405020304" pitchFamily="18" charset="0"/>
                <a:ea typeface="Times New Roman" panose="02020603050405020304" pitchFamily="18" charset="0"/>
                <a:cs typeface="Times New Roman" panose="02020603050405020304" pitchFamily="18" charset="0"/>
              </a:rPr>
              <a:t>ở</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giữa cộng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6400" algn="just">
              <a:lnSpc>
                <a:spcPct val="120000"/>
              </a:lnSpc>
              <a:spcAft>
                <a:spcPts val="10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Trong cuộc s</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thực, 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mọi người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tuân th</a:t>
            </a:r>
            <a:r>
              <a:rPr lang="en-US" sz="2600">
                <a:latin typeface="Times New Roman" panose="02020603050405020304" pitchFamily="18" charset="0"/>
                <a:ea typeface="Times New Roman" panose="02020603050405020304" pitchFamily="18" charset="0"/>
                <a:cs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luật pháp, hành xử lịch sự, có v</a:t>
            </a:r>
            <a:r>
              <a:rPr lang="en-US" sz="2600">
                <a:latin typeface="Times New Roman" panose="02020603050405020304" pitchFamily="18" charset="0"/>
                <a:ea typeface="Times New Roman" panose="02020603050405020304" pitchFamily="18" charset="0"/>
                <a:cs typeface="Times New Roman" panose="02020603050405020304" pitchFamily="18" charset="0"/>
              </a:rPr>
              <a:t>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hoá. Một số người hành xử trên m</a:t>
            </a:r>
            <a:r>
              <a:rPr lang="en-US" sz="2600">
                <a:latin typeface="Times New Roman" panose="02020603050405020304" pitchFamily="18" charset="0"/>
                <a:ea typeface="Times New Roman" panose="02020603050405020304" pitchFamily="18" charset="0"/>
                <a:cs typeface="Times New Roman" panose="02020603050405020304" pitchFamily="18" charset="0"/>
              </a:rPr>
              <a:t>ạ</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theo cách khác 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ẳ</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với khi đ</a:t>
            </a:r>
            <a:r>
              <a:rPr lang="en-US" sz="2600">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mặt trực ti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p v</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họ cho rằng, tr</a:t>
            </a:r>
            <a:r>
              <a:rPr lang="en-US" sz="2600">
                <a:latin typeface="Times New Roman" panose="02020603050405020304" pitchFamily="18" charset="0"/>
                <a:ea typeface="Times New Roman" panose="02020603050405020304" pitchFamily="18" charset="0"/>
                <a:cs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không gian mang th</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yêu cầu thấp hơn về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ạo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ức, văn hoá tron</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hành x</a:t>
            </a:r>
            <a:r>
              <a:rPr lang="en-US" sz="2600">
                <a:latin typeface="Times New Roman" panose="02020603050405020304" pitchFamily="18" charset="0"/>
                <a:ea typeface="Times New Roman" panose="02020603050405020304" pitchFamily="18" charset="0"/>
                <a:cs typeface="Times New Roman" panose="02020603050405020304" pitchFamily="18" charset="0"/>
              </a:rPr>
              <a:t>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6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815CC-F732-40AA-8E92-C919A5E8C015}"/>
              </a:ext>
            </a:extLst>
          </p:cNvPr>
          <p:cNvSpPr txBox="1"/>
          <p:nvPr/>
        </p:nvSpPr>
        <p:spPr>
          <a:xfrm>
            <a:off x="278296" y="355473"/>
            <a:ext cx="11549269" cy="4857740"/>
          </a:xfrm>
          <a:prstGeom prst="rect">
            <a:avLst/>
          </a:prstGeom>
          <a:noFill/>
        </p:spPr>
        <p:txBody>
          <a:bodyPr wrap="square">
            <a:spAutoFit/>
          </a:bodyPr>
          <a:lstStyle/>
          <a:p>
            <a:pPr algn="just">
              <a:lnSpc>
                <a:spcPct val="134000"/>
              </a:lnSpc>
              <a:spcAft>
                <a:spcPts val="800"/>
              </a:spcAft>
            </a:pP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b) Một số nguyên tắc về ứng x</a:t>
            </a:r>
            <a:r>
              <a:rPr lang="en-US" sz="26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ử</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trên mạng</a:t>
            </a:r>
            <a:endPar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06400" algn="just">
              <a:lnSpc>
                <a:spcPct val="127000"/>
              </a:lnSpc>
              <a:spcAft>
                <a:spcPts val="800"/>
              </a:spcAft>
            </a:pP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Hãy đặt mình vào vị trí người khác</a:t>
            </a:r>
            <a:r>
              <a:rPr lang="en-US" sz="2600" i="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Cha mẹ</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thầy cô v</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dạy: “Ta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x</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với người khác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nào th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họ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x</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với ta như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 </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Trên không gian mạng, l</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ờ</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khuyên này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ược cụ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hoá là: “Hãy nh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đâu kia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mạng là nh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người khác, cũng có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xúc gi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ta!’’. Vì không nhìn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 ta dễ dàng quên r</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họ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ang có mặt; không thấy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ph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ứng tức thì</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người ta dễ hi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 lầm nhau v</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khi biết thì đã muộn.</a:t>
            </a:r>
            <a:endPar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6400" algn="just">
              <a:lnSpc>
                <a:spcPct val="127000"/>
              </a:lnSpc>
              <a:spcAft>
                <a:spcPts val="800"/>
              </a:spcAft>
            </a:pP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Rộng hrợng với ng</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ời khác, không gây</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chi</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 trên mạng</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Khi ai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ó m</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l</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với bạn, hãy rộng lượng. C</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ph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ứng lịch sự và tốt nhất là theo cách riêng tư hơn là to tiếng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khai.</a:t>
            </a:r>
            <a:endPar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64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85AA50-6ACD-4C2A-8E09-9FE8DA7A94C0}"/>
              </a:ext>
            </a:extLst>
          </p:cNvPr>
          <p:cNvSpPr txBox="1"/>
          <p:nvPr/>
        </p:nvSpPr>
        <p:spPr>
          <a:xfrm>
            <a:off x="265043" y="105477"/>
            <a:ext cx="11661913" cy="2584234"/>
          </a:xfrm>
          <a:prstGeom prst="rect">
            <a:avLst/>
          </a:prstGeom>
          <a:noFill/>
        </p:spPr>
        <p:txBody>
          <a:bodyPr wrap="square">
            <a:spAutoFit/>
          </a:bodyPr>
          <a:lstStyle/>
          <a:p>
            <a:pPr indent="406400" algn="just">
              <a:lnSpc>
                <a:spcPct val="127000"/>
              </a:lnSpc>
              <a:spcAft>
                <a:spcPts val="800"/>
              </a:spcAft>
            </a:pP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 người thích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hiện”, dù sự việc không liên quan trực ti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m</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 cũng ph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ứng theo cách cực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oan. Phán x</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người khác b</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ngôn từ b</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 lịch sự, hành vi thi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 văn hoá ch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dẫn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có thêm k</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thù mà thôi. Những g</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bạn nói ra</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viết ra trên mạng có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ược lưu t</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ữ ở một nơi nào đó</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ược chuyên ti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bất cứ đâu m</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bạn không còn quyền kiếm soát nữa</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45B27D2-7B07-4C97-8AAD-17EEA7DABE6B}"/>
              </a:ext>
            </a:extLst>
          </p:cNvPr>
          <p:cNvSpPr txBox="1"/>
          <p:nvPr/>
        </p:nvSpPr>
        <p:spPr>
          <a:xfrm>
            <a:off x="265043" y="2646719"/>
            <a:ext cx="11516140" cy="4211281"/>
          </a:xfrm>
          <a:prstGeom prst="rect">
            <a:avLst/>
          </a:prstGeom>
          <a:noFill/>
        </p:spPr>
        <p:txBody>
          <a:bodyPr wrap="square">
            <a:spAutoFit/>
          </a:bodyPr>
          <a:lstStyle/>
          <a:p>
            <a:pPr indent="419100" algn="just">
              <a:lnSpc>
                <a:spcPct val="127000"/>
              </a:lnSpc>
              <a:spcAft>
                <a:spcPts val="800"/>
              </a:spcAft>
            </a:pPr>
            <a:r>
              <a:rPr lang="en-US" sz="2600" i="1">
                <a:solidFill>
                  <a:srgbClr val="FFC000"/>
                </a:solidFill>
                <a:effectLst/>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T</a:t>
            </a:r>
            <a:r>
              <a:rPr lang="en-US" sz="2600" i="1">
                <a:solidFill>
                  <a:srgbClr val="FFC000"/>
                </a:solidFill>
                <a:latin typeface="Times New Roman" panose="02020603050405020304" pitchFamily="18" charset="0"/>
                <a:ea typeface="Times New Roman" panose="02020603050405020304" pitchFamily="18" charset="0"/>
              </a:rPr>
              <a:t>ô</a:t>
            </a:r>
            <a:r>
              <a:rPr lang="vi-VN" sz="2600" i="1">
                <a:solidFill>
                  <a:srgbClr val="FFC000"/>
                </a:solidFill>
                <a:effectLst/>
                <a:latin typeface="Times New Roman" panose="02020603050405020304" pitchFamily="18" charset="0"/>
                <a:ea typeface="Times New Roman" panose="02020603050405020304" pitchFamily="18" charset="0"/>
              </a:rPr>
              <a:t>n trọng “văn hoá nhó</a:t>
            </a:r>
            <a:r>
              <a:rPr lang="en-US" sz="2600" i="1">
                <a:solidFill>
                  <a:srgbClr val="FFC000"/>
                </a:solidFill>
                <a:effectLst/>
                <a:latin typeface="Times New Roman" panose="02020603050405020304" pitchFamily="18" charset="0"/>
                <a:ea typeface="Times New Roman" panose="02020603050405020304" pitchFamily="18" charset="0"/>
              </a:rPr>
              <a:t>m”</a:t>
            </a:r>
            <a:r>
              <a:rPr lang="vi-VN" sz="2600" i="1">
                <a:solidFill>
                  <a:srgbClr val="FFC000"/>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Khi tham gia một nhóm mạng mới</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hãy t</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m hi</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u xem “v</a:t>
            </a:r>
            <a:r>
              <a:rPr lang="en-US" sz="2600">
                <a:solidFill>
                  <a:schemeClr val="tx1">
                    <a:lumMod val="95000"/>
                  </a:schemeClr>
                </a:solidFill>
                <a:latin typeface="Times New Roman" panose="02020603050405020304" pitchFamily="18" charset="0"/>
                <a:ea typeface="Times New Roman" panose="02020603050405020304" pitchFamily="18" charset="0"/>
              </a:rPr>
              <a:t>ă</a:t>
            </a:r>
            <a:r>
              <a:rPr lang="vi-VN" sz="2600">
                <a:solidFill>
                  <a:schemeClr val="tx1">
                    <a:lumMod val="95000"/>
                  </a:schemeClr>
                </a:solidFill>
                <a:effectLst/>
                <a:latin typeface="Times New Roman" panose="02020603050405020304" pitchFamily="18" charset="0"/>
                <a:ea typeface="Times New Roman" panose="02020603050405020304" pitchFamily="18" charset="0"/>
              </a:rPr>
              <a:t>n hoá nhóm” có phù hợp v</a:t>
            </a:r>
            <a:r>
              <a:rPr lang="en-US" sz="2600">
                <a:solidFill>
                  <a:schemeClr val="tx1">
                    <a:lumMod val="95000"/>
                  </a:schemeClr>
                </a:solidFill>
                <a:effectLst/>
                <a:latin typeface="Times New Roman" panose="02020603050405020304" pitchFamily="18" charset="0"/>
                <a:ea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rPr>
              <a:t>i </a:t>
            </a:r>
            <a:r>
              <a:rPr lang="en-US" sz="2600">
                <a:solidFill>
                  <a:schemeClr val="tx1">
                    <a:lumMod val="95000"/>
                  </a:schemeClr>
                </a:solidFill>
                <a:effectLst/>
                <a:latin typeface="Times New Roman" panose="02020603050405020304" pitchFamily="18" charset="0"/>
                <a:ea typeface="Times New Roman" panose="02020603050405020304" pitchFamily="18" charset="0"/>
              </a:rPr>
              <a:t>b</a:t>
            </a:r>
            <a:r>
              <a:rPr lang="vi-VN" sz="2600">
                <a:solidFill>
                  <a:schemeClr val="tx1">
                    <a:lumMod val="95000"/>
                  </a:schemeClr>
                </a:solidFill>
                <a:effectLst/>
                <a:latin typeface="Times New Roman" panose="02020603050405020304" pitchFamily="18" charset="0"/>
                <a:ea typeface="Times New Roman" panose="02020603050405020304" pitchFamily="18" charset="0"/>
              </a:rPr>
              <a:t>ạn</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Có những điều chấp nhận đ</a:t>
            </a:r>
            <a:r>
              <a:rPr lang="en-US" sz="2600">
                <a:solidFill>
                  <a:schemeClr val="tx1">
                    <a:lumMod val="95000"/>
                  </a:schemeClr>
                </a:solidFill>
                <a:effectLst/>
                <a:latin typeface="Times New Roman" panose="02020603050405020304" pitchFamily="18" charset="0"/>
                <a:ea typeface="Times New Roman" panose="02020603050405020304" pitchFamily="18" charset="0"/>
              </a:rPr>
              <a:t>ư</a:t>
            </a:r>
            <a:r>
              <a:rPr lang="vi-VN" sz="2600">
                <a:solidFill>
                  <a:schemeClr val="tx1">
                    <a:lumMod val="95000"/>
                  </a:schemeClr>
                </a:solidFill>
                <a:effectLst/>
                <a:latin typeface="Times New Roman" panose="02020603050405020304" pitchFamily="18" charset="0"/>
                <a:ea typeface="Times New Roman" panose="02020603050405020304" pitchFamily="18" charset="0"/>
              </a:rPr>
              <a:t>ợc ở một nơi này lại thành thô lỗ, bất lịch sự </a:t>
            </a:r>
            <a:r>
              <a:rPr lang="en-US" sz="2600">
                <a:solidFill>
                  <a:schemeClr val="tx1">
                    <a:lumMod val="95000"/>
                  </a:schemeClr>
                </a:solidFill>
                <a:effectLst/>
                <a:latin typeface="Times New Roman" panose="02020603050405020304" pitchFamily="18" charset="0"/>
                <a:ea typeface="Times New Roman" panose="02020603050405020304" pitchFamily="18" charset="0"/>
              </a:rPr>
              <a:t>ở</a:t>
            </a:r>
            <a:r>
              <a:rPr lang="vi-VN" sz="2600">
                <a:solidFill>
                  <a:schemeClr val="tx1">
                    <a:lumMod val="95000"/>
                  </a:schemeClr>
                </a:solidFill>
                <a:effectLst/>
                <a:latin typeface="Times New Roman" panose="02020603050405020304" pitchFamily="18" charset="0"/>
                <a:ea typeface="Times New Roman" panose="02020603050405020304" pitchFamily="18" charset="0"/>
              </a:rPr>
              <a:t> nơi khác. Một số câu chuyện cười kề trong nhóm nhỏ là b</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nh thường nhưng không nên mang k</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trong nhóm chat của c</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lớp.</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19100" algn="just">
              <a:lnSpc>
                <a:spcPct val="127000"/>
              </a:lnSpc>
              <a:spcAft>
                <a:spcPts val="400"/>
              </a:spcAft>
            </a:pPr>
            <a:r>
              <a:rPr lang="vi-VN" sz="2600">
                <a:solidFill>
                  <a:schemeClr val="tx1">
                    <a:lumMod val="95000"/>
                  </a:schemeClr>
                </a:solidFill>
                <a:effectLst/>
                <a:latin typeface="Times New Roman" panose="02020603050405020304" pitchFamily="18" charset="0"/>
                <a:ea typeface="Times New Roman" panose="02020603050405020304" pitchFamily="18" charset="0"/>
              </a:rPr>
              <a:t>Bạn không ph</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i là trung tâm c</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a không gian mạng. Đừng c</a:t>
            </a:r>
            <a:r>
              <a:rPr lang="en-US" sz="2600">
                <a:solidFill>
                  <a:schemeClr val="tx1">
                    <a:lumMod val="95000"/>
                  </a:schemeClr>
                </a:solidFill>
                <a:effectLst/>
                <a:latin typeface="Times New Roman" panose="02020603050405020304" pitchFamily="18" charset="0"/>
                <a:ea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rPr>
              <a:t> lấn át</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nói h</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ph</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n người khác khi tham gia một nhóm mạng.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ừng mong đợi t</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t c</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bài đ</a:t>
            </a:r>
            <a:r>
              <a:rPr lang="en-US" sz="2600">
                <a:solidFill>
                  <a:schemeClr val="tx1">
                    <a:lumMod val="95000"/>
                  </a:schemeClr>
                </a:solidFill>
                <a:latin typeface="Times New Roman" panose="02020603050405020304" pitchFamily="18" charset="0"/>
                <a:ea typeface="Times New Roman" panose="02020603050405020304" pitchFamily="18" charset="0"/>
              </a:rPr>
              <a:t>ă</a:t>
            </a:r>
            <a:r>
              <a:rPr lang="vi-VN" sz="2600">
                <a:solidFill>
                  <a:schemeClr val="tx1">
                    <a:lumMod val="95000"/>
                  </a:schemeClr>
                </a:solidFill>
                <a:effectLst/>
                <a:latin typeface="Times New Roman" panose="02020603050405020304" pitchFamily="18" charset="0"/>
                <a:ea typeface="Times New Roman" panose="02020603050405020304" pitchFamily="18" charset="0"/>
              </a:rPr>
              <a:t>ng, câu h</a:t>
            </a:r>
            <a:r>
              <a:rPr lang="en-US" sz="2600">
                <a:solidFill>
                  <a:schemeClr val="tx1">
                    <a:lumMod val="95000"/>
                  </a:schemeClr>
                </a:solidFill>
                <a:latin typeface="Times New Roman" panose="02020603050405020304" pitchFamily="18" charset="0"/>
                <a:ea typeface="Times New Roman" panose="02020603050405020304" pitchFamily="18" charset="0"/>
              </a:rPr>
              <a:t>ỏ</a:t>
            </a:r>
            <a:r>
              <a:rPr lang="vi-VN" sz="2600">
                <a:solidFill>
                  <a:schemeClr val="tx1">
                    <a:lumMod val="95000"/>
                  </a:schemeClr>
                </a:solidFill>
                <a:effectLst/>
                <a:latin typeface="Times New Roman" panose="02020603050405020304" pitchFamily="18" charset="0"/>
                <a:ea typeface="Times New Roman" panose="02020603050405020304" pitchFamily="18" charset="0"/>
              </a:rPr>
              <a:t>i của bạn được phản hồi ngay; đừng cho r</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t</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t c</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người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ọc sẽ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ồ</a:t>
            </a:r>
            <a:r>
              <a:rPr lang="vi-VN" sz="2600">
                <a:solidFill>
                  <a:schemeClr val="tx1">
                    <a:lumMod val="95000"/>
                  </a:schemeClr>
                </a:solidFill>
                <a:effectLst/>
                <a:latin typeface="Times New Roman" panose="02020603050405020304" pitchFamily="18" charset="0"/>
                <a:ea typeface="Times New Roman" panose="02020603050405020304" pitchFamily="18" charset="0"/>
              </a:rPr>
              <a:t>ng ý hoặc quan tâm đ</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những bài viết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ầy tâm huy</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của bạn.</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392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CA57C0-FDC1-4DAA-86BA-29307E737AB5}"/>
              </a:ext>
            </a:extLst>
          </p:cNvPr>
          <p:cNvPicPr>
            <a:picLocks noChangeAspect="1"/>
          </p:cNvPicPr>
          <p:nvPr/>
        </p:nvPicPr>
        <p:blipFill rotWithShape="1">
          <a:blip r:embed="rId2"/>
          <a:srcRect l="52283" t="31489" r="14565" b="8579"/>
          <a:stretch/>
        </p:blipFill>
        <p:spPr>
          <a:xfrm>
            <a:off x="7964557" y="145773"/>
            <a:ext cx="4041913" cy="4108174"/>
          </a:xfrm>
          <a:prstGeom prst="rect">
            <a:avLst/>
          </a:prstGeom>
        </p:spPr>
      </p:pic>
      <p:sp>
        <p:nvSpPr>
          <p:cNvPr id="5" name="TextBox 4">
            <a:extLst>
              <a:ext uri="{FF2B5EF4-FFF2-40B4-BE49-F238E27FC236}">
                <a16:creationId xmlns:a16="http://schemas.microsoft.com/office/drawing/2014/main" id="{24C94647-1FB2-45DD-9039-F179FECA8CB0}"/>
              </a:ext>
            </a:extLst>
          </p:cNvPr>
          <p:cNvSpPr txBox="1"/>
          <p:nvPr/>
        </p:nvSpPr>
        <p:spPr>
          <a:xfrm>
            <a:off x="185530" y="145773"/>
            <a:ext cx="7447721" cy="3600537"/>
          </a:xfrm>
          <a:prstGeom prst="rect">
            <a:avLst/>
          </a:prstGeom>
          <a:noFill/>
        </p:spPr>
        <p:txBody>
          <a:bodyPr wrap="square">
            <a:spAutoFit/>
          </a:bodyPr>
          <a:lstStyle/>
          <a:p>
            <a:pPr indent="431800" algn="just">
              <a:lnSpc>
                <a:spcPct val="127000"/>
              </a:lnSpc>
            </a:pPr>
            <a:r>
              <a:rPr lang="en-US" sz="2600" i="1">
                <a:solidFill>
                  <a:srgbClr val="FFC000"/>
                </a:solidFill>
                <a:effectLst/>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T</a:t>
            </a:r>
            <a:r>
              <a:rPr lang="en-US" sz="2600" i="1">
                <a:solidFill>
                  <a:srgbClr val="FFC000"/>
                </a:solidFill>
                <a:latin typeface="Times New Roman" panose="02020603050405020304" pitchFamily="18" charset="0"/>
                <a:ea typeface="Times New Roman" panose="02020603050405020304" pitchFamily="18" charset="0"/>
              </a:rPr>
              <a:t>ô</a:t>
            </a:r>
            <a:r>
              <a:rPr lang="vi-VN" sz="2600" i="1">
                <a:solidFill>
                  <a:srgbClr val="FFC000"/>
                </a:solidFill>
                <a:effectLst/>
                <a:latin typeface="Times New Roman" panose="02020603050405020304" pitchFamily="18" charset="0"/>
                <a:ea typeface="Times New Roman" panose="02020603050405020304" pitchFamily="18" charset="0"/>
              </a:rPr>
              <a:t>n trọng thời gian và c</a:t>
            </a:r>
            <a:r>
              <a:rPr lang="en-US" sz="2600" i="1">
                <a:solidFill>
                  <a:srgbClr val="FFC000"/>
                </a:solidFill>
                <a:latin typeface="Times New Roman" panose="02020603050405020304" pitchFamily="18" charset="0"/>
                <a:ea typeface="Times New Roman" panose="02020603050405020304" pitchFamily="18" charset="0"/>
              </a:rPr>
              <a:t>ô</a:t>
            </a:r>
            <a:r>
              <a:rPr lang="vi-VN" sz="2600" i="1">
                <a:solidFill>
                  <a:srgbClr val="FFC000"/>
                </a:solidFill>
                <a:effectLst/>
                <a:latin typeface="Times New Roman" panose="02020603050405020304" pitchFamily="18" charset="0"/>
                <a:ea typeface="Times New Roman" panose="02020603050405020304" pitchFamily="18" charset="0"/>
              </a:rPr>
              <a:t>ng sức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rPr>
              <a:t>a người khác.</a:t>
            </a:r>
            <a:r>
              <a:rPr lang="vi-VN" sz="2600">
                <a:solidFill>
                  <a:schemeClr val="tx1">
                    <a:lumMod val="95000"/>
                  </a:schemeClr>
                </a:solidFill>
                <a:effectLst/>
                <a:latin typeface="Times New Roman" panose="02020603050405020304" pitchFamily="18" charset="0"/>
                <a:ea typeface="Times New Roman" panose="02020603050405020304" pitchFamily="18" charset="0"/>
              </a:rPr>
              <a:t> Thật d</a:t>
            </a:r>
            <a:r>
              <a:rPr lang="en-US" sz="2600">
                <a:solidFill>
                  <a:schemeClr val="tx1">
                    <a:lumMod val="95000"/>
                  </a:schemeClr>
                </a:solidFill>
                <a:effectLst/>
                <a:latin typeface="Times New Roman" panose="02020603050405020304" pitchFamily="18" charset="0"/>
                <a:ea typeface="Times New Roman" panose="02020603050405020304" pitchFamily="18" charset="0"/>
              </a:rPr>
              <a:t>ễ</a:t>
            </a:r>
            <a:r>
              <a:rPr lang="vi-VN" sz="2600">
                <a:solidFill>
                  <a:schemeClr val="tx1">
                    <a:lumMod val="95000"/>
                  </a:schemeClr>
                </a:solidFill>
                <a:effectLst/>
                <a:latin typeface="Times New Roman" panose="02020603050405020304" pitchFamily="18" charset="0"/>
                <a:ea typeface="Times New Roman" panose="02020603050405020304" pitchFamily="18" charset="0"/>
              </a:rPr>
              <a:t> nhân nút “đăng” hay “gửi” bản sao cho nhiều người. Nh</a:t>
            </a:r>
            <a:r>
              <a:rPr lang="en-US" sz="2600">
                <a:solidFill>
                  <a:schemeClr val="tx1">
                    <a:lumMod val="95000"/>
                  </a:schemeClr>
                </a:solidFill>
                <a:latin typeface="Times New Roman" panose="02020603050405020304" pitchFamily="18" charset="0"/>
                <a:ea typeface="Times New Roman" panose="02020603050405020304" pitchFamily="18" charset="0"/>
              </a:rPr>
              <a:t>ữ</a:t>
            </a:r>
            <a:r>
              <a:rPr lang="vi-VN" sz="2600">
                <a:solidFill>
                  <a:schemeClr val="tx1">
                    <a:lumMod val="95000"/>
                  </a:schemeClr>
                </a:solidFill>
                <a:effectLst/>
                <a:latin typeface="Times New Roman" panose="02020603050405020304" pitchFamily="18" charset="0"/>
                <a:ea typeface="Times New Roman" panose="02020603050405020304" pitchFamily="18" charset="0"/>
              </a:rPr>
              <a:t>ng đăng bài nhiêu l</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n. đăng tin rác, g</a:t>
            </a:r>
            <a:r>
              <a:rPr lang="en-US" sz="2600">
                <a:solidFill>
                  <a:schemeClr val="tx1">
                    <a:lumMod val="95000"/>
                  </a:schemeClr>
                </a:solidFill>
                <a:latin typeface="Times New Roman" panose="02020603050405020304" pitchFamily="18" charset="0"/>
                <a:ea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rPr>
              <a:t>i thư rác,...</a:t>
            </a:r>
            <a:r>
              <a:rPr lang="en-US" sz="2600">
                <a:solidFill>
                  <a:schemeClr val="tx1">
                    <a:lumMod val="95000"/>
                  </a:schemeClr>
                </a:solidFill>
                <a:effectLst/>
                <a:latin typeface="Times New Roman" panose="02020603050405020304" pitchFamily="18" charset="0"/>
                <a:ea typeface="Times New Roman" panose="02020603050405020304" pitchFamily="18" charset="0"/>
              </a:rPr>
              <a:t> sẽ</a:t>
            </a:r>
            <a:r>
              <a:rPr lang="vi-VN" sz="2600">
                <a:solidFill>
                  <a:schemeClr val="tx1">
                    <a:lumMod val="95000"/>
                  </a:schemeClr>
                </a:solidFill>
                <a:effectLst/>
                <a:latin typeface="Times New Roman" panose="02020603050405020304" pitchFamily="18" charset="0"/>
                <a:ea typeface="Times New Roman" panose="02020603050405020304" pitchFamily="18" charset="0"/>
              </a:rPr>
              <a:t> làm phiền người khác và chi</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m dụng đường truyền, chiếm dụng dung lượng lưu trữ trên máy ch</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 Người có trách nhiệm luôn ý thức r</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“Không lãng phí thời gian và công sức c</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a người khác” </a:t>
            </a:r>
            <a:r>
              <a:rPr lang="vi-VN" sz="2600" i="1">
                <a:solidFill>
                  <a:schemeClr val="tx1">
                    <a:lumMod val="95000"/>
                  </a:schemeClr>
                </a:solidFill>
                <a:effectLst/>
                <a:latin typeface="Times New Roman" panose="02020603050405020304" pitchFamily="18" charset="0"/>
                <a:ea typeface="Times New Roman" panose="02020603050405020304" pitchFamily="18" charset="0"/>
              </a:rPr>
              <a:t>(Hình 2).</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979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43DC0-B01C-4F02-8A82-E48B2A9EF8AF}"/>
              </a:ext>
            </a:extLst>
          </p:cNvPr>
          <p:cNvSpPr txBox="1"/>
          <p:nvPr/>
        </p:nvSpPr>
        <p:spPr>
          <a:xfrm>
            <a:off x="278295" y="511368"/>
            <a:ext cx="11635409" cy="5408853"/>
          </a:xfrm>
          <a:prstGeom prst="rect">
            <a:avLst/>
          </a:prstGeom>
          <a:noFill/>
        </p:spPr>
        <p:txBody>
          <a:bodyPr wrap="square">
            <a:spAutoFit/>
          </a:bodyPr>
          <a:lstStyle/>
          <a:p>
            <a:pPr indent="406400" algn="just">
              <a:lnSpc>
                <a:spcPct val="120000"/>
              </a:lnSpc>
              <a:spcAft>
                <a:spcPts val="600"/>
              </a:spcAft>
            </a:pPr>
            <a:r>
              <a:rPr lang="en-US" sz="2600" i="1">
                <a:solidFill>
                  <a:srgbClr val="FFC000"/>
                </a:solidFill>
                <a:effectLst/>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Tôn trọng quy</a:t>
            </a:r>
            <a:r>
              <a:rPr lang="en-US" sz="2600" i="1">
                <a:solidFill>
                  <a:srgbClr val="FFC000"/>
                </a:solidFill>
                <a:effectLst/>
                <a:latin typeface="Times New Roman" panose="02020603050405020304" pitchFamily="18" charset="0"/>
                <a:ea typeface="Times New Roman" panose="02020603050405020304" pitchFamily="18" charset="0"/>
              </a:rPr>
              <a:t>ề</a:t>
            </a:r>
            <a:r>
              <a:rPr lang="vi-VN" sz="2600" i="1">
                <a:solidFill>
                  <a:srgbClr val="FFC000"/>
                </a:solidFill>
                <a:effectLst/>
                <a:latin typeface="Times New Roman" panose="02020603050405020304" pitchFamily="18" charset="0"/>
                <a:ea typeface="Times New Roman" panose="02020603050405020304" pitchFamily="18" charset="0"/>
              </a:rPr>
              <a:t>n riêng tư của người khác.</a:t>
            </a:r>
            <a:r>
              <a:rPr lang="vi-VN" sz="2600">
                <a:solidFill>
                  <a:srgbClr val="FFC000"/>
                </a:solidFill>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Không tìm cách đọc email, tin nh</a:t>
            </a:r>
            <a:r>
              <a:rPr lang="en-US" sz="2600">
                <a:effectLst/>
                <a:latin typeface="Times New Roman" panose="02020603050405020304" pitchFamily="18" charset="0"/>
                <a:ea typeface="Times New Roman" panose="02020603050405020304" pitchFamily="18" charset="0"/>
              </a:rPr>
              <a:t>ắ</a:t>
            </a:r>
            <a:r>
              <a:rPr lang="vi-VN" sz="2600">
                <a:effectLst/>
                <a:latin typeface="Times New Roman" panose="02020603050405020304" pitchFamily="18" charset="0"/>
                <a:ea typeface="Times New Roman" panose="02020603050405020304" pitchFamily="18" charset="0"/>
              </a:rPr>
              <a:t>n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người khác. Không chuy</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n tiếp email, tin nhắn riêng tư mà m</a:t>
            </a:r>
            <a:r>
              <a:rPr lang="en-US" sz="2600">
                <a:latin typeface="Times New Roman" panose="02020603050405020304" pitchFamily="18" charset="0"/>
                <a:ea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rPr>
              <a:t>nh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chia s</a:t>
            </a:r>
            <a:r>
              <a:rPr lang="en-US" sz="2600">
                <a:latin typeface="Times New Roman" panose="02020603050405020304" pitchFamily="18" charset="0"/>
                <a:ea typeface="Times New Roman" panose="02020603050405020304" pitchFamily="18" charset="0"/>
              </a:rPr>
              <a:t>ẻ</a:t>
            </a:r>
            <a:r>
              <a:rPr lang="vi-VN" sz="2600">
                <a:effectLst/>
                <a:latin typeface="Times New Roman" panose="02020603050405020304" pitchFamily="18" charset="0"/>
                <a:ea typeface="Times New Roman" panose="02020603050405020304" pitchFamily="18" charset="0"/>
              </a:rPr>
              <a:t> cho người tiếp theo nếu không ch</a:t>
            </a:r>
            <a:r>
              <a:rPr lang="en-US" sz="2600">
                <a:effectLst/>
                <a:latin typeface="Times New Roman" panose="02020603050405020304" pitchFamily="18" charset="0"/>
                <a:ea typeface="Times New Roman" panose="02020603050405020304" pitchFamily="18" charset="0"/>
              </a:rPr>
              <a:t>ắ</a:t>
            </a:r>
            <a:r>
              <a:rPr lang="vi-VN" sz="2600">
                <a:effectLst/>
                <a:latin typeface="Times New Roman" panose="02020603050405020304" pitchFamily="18" charset="0"/>
                <a:ea typeface="Times New Roman" panose="02020603050405020304" pitchFamily="18" charset="0"/>
              </a:rPr>
              <a:t>c </a:t>
            </a:r>
            <a:r>
              <a:rPr lang="en-US" sz="2600">
                <a:effectLst/>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ó là việc nên l</a:t>
            </a:r>
            <a:r>
              <a:rPr lang="en-US" sz="2600">
                <a:latin typeface="Times New Roman" panose="02020603050405020304" pitchFamily="18" charset="0"/>
                <a:ea typeface="Times New Roman" panose="02020603050405020304" pitchFamily="18" charset="0"/>
              </a:rPr>
              <a:t>à</a:t>
            </a:r>
            <a:r>
              <a:rPr lang="vi-VN" sz="2600">
                <a:effectLst/>
                <a:latin typeface="Times New Roman" panose="02020603050405020304" pitchFamily="18" charset="0"/>
                <a:ea typeface="Times New Roman" panose="02020603050405020304" pitchFamily="18" charset="0"/>
              </a:rPr>
              <a:t>m. Một số người thích thu thập thông tin về những người n</a:t>
            </a:r>
            <a:r>
              <a:rPr lang="en-US" sz="2600">
                <a:effectLst/>
                <a:latin typeface="Times New Roman" panose="02020603050405020304" pitchFamily="18" charset="0"/>
                <a:ea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rPr>
              <a:t>i ti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ng hay b</a:t>
            </a:r>
            <a:r>
              <a:rPr lang="en-US" sz="2600">
                <a:effectLst/>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t k</a:t>
            </a:r>
            <a:r>
              <a:rPr lang="en-US" sz="2600">
                <a:latin typeface="Times New Roman" panose="02020603050405020304" pitchFamily="18" charset="0"/>
                <a:ea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rPr>
              <a:t> ai có các vụ bê bối r</a:t>
            </a:r>
            <a:r>
              <a:rPr lang="en-US" sz="2600">
                <a:effectLst/>
                <a:latin typeface="Times New Roman" panose="02020603050405020304" pitchFamily="18" charset="0"/>
                <a:ea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rPr>
              <a:t>i chia s</a:t>
            </a:r>
            <a:r>
              <a:rPr lang="en-US" sz="2600">
                <a:latin typeface="Times New Roman" panose="02020603050405020304" pitchFamily="18" charset="0"/>
                <a:ea typeface="Times New Roman" panose="02020603050405020304" pitchFamily="18" charset="0"/>
              </a:rPr>
              <a:t>ẻ</a:t>
            </a:r>
            <a:r>
              <a:rPr lang="vi-VN" sz="2600">
                <a:effectLst/>
                <a:latin typeface="Times New Roman" panose="02020603050405020304" pitchFamily="18" charset="0"/>
                <a:ea typeface="Times New Roman" panose="02020603050405020304" pitchFamily="18" charset="0"/>
              </a:rPr>
              <a:t> cho nhau. Đó là xâm phạm quy</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n riêng tư, có th</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gây ra áp lực lớn cho người “</a:t>
            </a:r>
            <a:r>
              <a:rPr lang="en-US" sz="2600" i="1">
                <a:latin typeface="Times New Roman" panose="02020603050405020304" pitchFamily="18" charset="0"/>
                <a:ea typeface="Times New Roman" panose="02020603050405020304" pitchFamily="18" charset="0"/>
              </a:rPr>
              <a:t>đ</a:t>
            </a:r>
            <a:r>
              <a:rPr lang="vi-VN" sz="2600" i="1">
                <a:effectLst/>
                <a:latin typeface="Times New Roman" panose="02020603050405020304" pitchFamily="18" charset="0"/>
                <a:ea typeface="Times New Roman" panose="02020603050405020304" pitchFamily="18" charset="0"/>
              </a:rPr>
              <a:t>ược quan</a:t>
            </a:r>
            <a:r>
              <a:rPr lang="vi-VN" sz="2600">
                <a:effectLst/>
                <a:latin typeface="Times New Roman" panose="02020603050405020304" pitchFamily="18" charset="0"/>
                <a:ea typeface="Times New Roman" panose="02020603050405020304" pitchFamily="18" charset="0"/>
              </a:rPr>
              <a:t> </a:t>
            </a:r>
            <a:r>
              <a:rPr lang="vi-VN" sz="2600" i="1">
                <a:effectLst/>
                <a:latin typeface="Times New Roman" panose="02020603050405020304" pitchFamily="18" charset="0"/>
                <a:ea typeface="Times New Roman" panose="02020603050405020304" pitchFamily="18" charset="0"/>
              </a:rPr>
              <a:t>tâm",</a:t>
            </a:r>
            <a:r>
              <a:rPr lang="vi-VN" sz="2600">
                <a:effectLst/>
                <a:latin typeface="Times New Roman" panose="02020603050405020304" pitchFamily="18" charset="0"/>
                <a:ea typeface="Times New Roman" panose="02020603050405020304" pitchFamily="18" charset="0"/>
              </a:rPr>
              <a:t> nạn nhân có th</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bị stress thậm chí tự t</a:t>
            </a:r>
            <a:r>
              <a:rPr lang="en-US" sz="2600">
                <a:latin typeface="Times New Roman" panose="02020603050405020304" pitchFamily="18" charset="0"/>
                <a:ea typeface="Times New Roman" panose="02020603050405020304" pitchFamily="18" charset="0"/>
              </a:rPr>
              <a:t>ử</a:t>
            </a:r>
            <a:r>
              <a:rPr lang="vi-VN" sz="2600">
                <a:effectLst/>
                <a:latin typeface="Times New Roman" panose="02020603050405020304" pitchFamily="18" charset="0"/>
                <a:ea typeface="Times New Roman" panose="02020603050405020304" pitchFamily="18" charset="0"/>
              </a:rPr>
              <a:t>.</a:t>
            </a:r>
            <a:endParaRPr lang="en-US" sz="2600">
              <a:effectLst/>
              <a:latin typeface="Times New Roman" panose="02020603050405020304" pitchFamily="18" charset="0"/>
              <a:ea typeface="Times New Roman" panose="02020603050405020304" pitchFamily="18" charset="0"/>
            </a:endParaRPr>
          </a:p>
          <a:p>
            <a:pPr indent="406400" algn="just">
              <a:lnSpc>
                <a:spcPct val="120000"/>
              </a:lnSpc>
              <a:spcAft>
                <a:spcPts val="600"/>
              </a:spcAft>
            </a:pPr>
            <a:r>
              <a:rPr lang="en-US" sz="2600" i="1">
                <a:solidFill>
                  <a:srgbClr val="FFC000"/>
                </a:solidFill>
                <a:effectLst/>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Không lợi dụng vị thế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rPr>
              <a:t>a mình </a:t>
            </a:r>
            <a:r>
              <a:rPr lang="en-US" sz="2600" i="1">
                <a:solidFill>
                  <a:srgbClr val="FFC000"/>
                </a:solidFill>
                <a:latin typeface="Times New Roman" panose="02020603050405020304" pitchFamily="18" charset="0"/>
                <a:ea typeface="Times New Roman" panose="02020603050405020304" pitchFamily="18" charset="0"/>
              </a:rPr>
              <a:t>để</a:t>
            </a:r>
            <a:r>
              <a:rPr lang="vi-VN" sz="2600" i="1">
                <a:solidFill>
                  <a:srgbClr val="FFC000"/>
                </a:solidFill>
                <a:effectLst/>
                <a:latin typeface="Times New Roman" panose="02020603050405020304" pitchFamily="18" charset="0"/>
                <a:ea typeface="Times New Roman" panose="02020603050405020304" pitchFamily="18" charset="0"/>
              </a:rPr>
              <a:t> làm việc xấu.</a:t>
            </a:r>
            <a:r>
              <a:rPr lang="vi-VN" sz="2600">
                <a:effectLst/>
                <a:latin typeface="Times New Roman" panose="02020603050405020304" pitchFamily="18" charset="0"/>
                <a:ea typeface="Times New Roman" panose="02020603050405020304" pitchFamily="18" charset="0"/>
              </a:rPr>
              <a:t> Một số người trong không gian mạng có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ảnh hư</a:t>
            </a:r>
            <a:r>
              <a:rPr lang="en-US" sz="2600">
                <a:effectLst/>
                <a:latin typeface="Times New Roman" panose="02020603050405020304" pitchFamily="18" charset="0"/>
                <a:ea typeface="Times New Roman" panose="02020603050405020304" pitchFamily="18" charset="0"/>
              </a:rPr>
              <a:t>ở</a:t>
            </a:r>
            <a:r>
              <a:rPr lang="vi-VN" sz="2600">
                <a:effectLst/>
                <a:latin typeface="Times New Roman" panose="02020603050405020304" pitchFamily="18" charset="0"/>
                <a:ea typeface="Times New Roman" panose="02020603050405020304" pitchFamily="18" charset="0"/>
              </a:rPr>
              <a:t>ng hơn, dễ đi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khi</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n lu</a:t>
            </a:r>
            <a:r>
              <a:rPr lang="en-US" sz="2600">
                <a:effectLst/>
                <a:latin typeface="Times New Roman" panose="02020603050405020304" pitchFamily="18" charset="0"/>
                <a:ea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rPr>
              <a:t>ng dư luận theo hư</a:t>
            </a:r>
            <a:r>
              <a:rPr lang="en-US" sz="2600">
                <a:effectLst/>
                <a:latin typeface="Times New Roman" panose="02020603050405020304" pitchFamily="18" charset="0"/>
                <a:ea typeface="Times New Roman" panose="02020603050405020304" pitchFamily="18" charset="0"/>
              </a:rPr>
              <a:t>ớ</a:t>
            </a:r>
            <a:r>
              <a:rPr lang="vi-VN" sz="2600">
                <a:effectLst/>
                <a:latin typeface="Times New Roman" panose="02020603050405020304" pitchFamily="18" charset="0"/>
                <a:ea typeface="Times New Roman" panose="02020603050405020304" pitchFamily="18" charset="0"/>
              </a:rPr>
              <a:t>ng </a:t>
            </a:r>
            <a:r>
              <a:rPr lang="en-US" sz="2600">
                <a:effectLst/>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ng hộ ý ki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 của họ. Đó là các KOL </a:t>
            </a:r>
            <a:r>
              <a:rPr lang="vi-VN" sz="2600" i="1">
                <a:effectLst/>
                <a:latin typeface="Times New Roman" panose="02020603050405020304" pitchFamily="18" charset="0"/>
                <a:ea typeface="Times New Roman" panose="02020603050405020304" pitchFamily="18" charset="0"/>
              </a:rPr>
              <a:t>(Key Opinion Leader)</a:t>
            </a:r>
            <a:r>
              <a:rPr lang="vi-VN" sz="2600">
                <a:effectLst/>
                <a:latin typeface="Times New Roman" panose="02020603050405020304" pitchFamily="18" charset="0"/>
                <a:ea typeface="Times New Roman" panose="02020603050405020304" pitchFamily="18" charset="0"/>
              </a:rPr>
              <a:t> trong một lĩnh vực, các quan trị viên hệ thống, các qu</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 trị diễn dàn, nhóm tin trên mạng. Đạo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ức trên mạng không cho phép bạn với tư cách là một KOL lợi dụng vị th</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mình vì mục đích x</a:t>
            </a:r>
            <a:r>
              <a:rPr lang="en-US" sz="2600">
                <a:effectLst/>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u.</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282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chemeClr val="bg2"/>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16</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
        <p:nvSpPr>
          <p:cNvPr id="5" name="TextBox 4">
            <a:extLst>
              <a:ext uri="{FF2B5EF4-FFF2-40B4-BE49-F238E27FC236}">
                <a16:creationId xmlns:a16="http://schemas.microsoft.com/office/drawing/2014/main" id="{7DA25384-39B0-A144-F55E-B0FD13A88C27}"/>
              </a:ext>
            </a:extLst>
          </p:cNvPr>
          <p:cNvSpPr txBox="1"/>
          <p:nvPr/>
        </p:nvSpPr>
        <p:spPr>
          <a:xfrm>
            <a:off x="1066800" y="5244147"/>
            <a:ext cx="6096000" cy="1477328"/>
          </a:xfrm>
          <a:prstGeom prst="rect">
            <a:avLst/>
          </a:prstGeom>
          <a:noFill/>
        </p:spPr>
        <p:txBody>
          <a:bodyPr wrap="square">
            <a:spAutoFit/>
          </a:bodyPr>
          <a:lstStyle/>
          <a:p>
            <a:r>
              <a:rPr lang="en-US">
                <a:solidFill>
                  <a:schemeClr val="bg1"/>
                </a:solidFill>
              </a:rPr>
              <a:t>Tài liệu được chia sẻ bởi Website VnTeach.Com</a:t>
            </a:r>
          </a:p>
          <a:p>
            <a:r>
              <a:rPr lang="en-US">
                <a:solidFill>
                  <a:schemeClr val="bg1"/>
                </a:solidFill>
              </a:rPr>
              <a:t>https://www.vnteach.com</a:t>
            </a:r>
          </a:p>
          <a:p>
            <a:r>
              <a:rPr lang="en-US">
                <a:solidFill>
                  <a:schemeClr val="bg1"/>
                </a:solidFill>
              </a:rPr>
              <a:t>Một sản phẩm của cộng đồng facebook Thư Viện VnTeach.Com</a:t>
            </a:r>
          </a:p>
          <a:p>
            <a:r>
              <a:rPr lang="en-US">
                <a:solidFill>
                  <a:schemeClr val="bg1"/>
                </a:solidFill>
              </a:rPr>
              <a:t>https://www.facebook.com/groups/vnteach/</a:t>
            </a:r>
          </a:p>
          <a:p>
            <a:r>
              <a:rPr lang="en-US">
                <a:solidFill>
                  <a:schemeClr val="bg1"/>
                </a:solidFill>
              </a:rPr>
              <a:t>https://www.facebook.com/groups/thuvienvnteach/</a:t>
            </a:r>
          </a:p>
        </p:txBody>
      </p:sp>
    </p:spTree>
    <p:extLst>
      <p:ext uri="{BB962C8B-B14F-4D97-AF65-F5344CB8AC3E}">
        <p14:creationId xmlns:p14="http://schemas.microsoft.com/office/powerpoint/2010/main" val="23942210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1B99-FA45-4F06-9E1D-F24A4878E85F}"/>
              </a:ext>
            </a:extLst>
          </p:cNvPr>
          <p:cNvSpPr txBox="1"/>
          <p:nvPr/>
        </p:nvSpPr>
        <p:spPr>
          <a:xfrm>
            <a:off x="86139" y="0"/>
            <a:ext cx="4169731" cy="1077218"/>
          </a:xfrm>
          <a:prstGeom prst="rect">
            <a:avLst/>
          </a:prstGeom>
          <a:noFill/>
        </p:spPr>
        <p:txBody>
          <a:bodyPr wrap="none" rtlCol="0">
            <a:spAutoFit/>
          </a:bodyPr>
          <a:lstStyle/>
          <a:p>
            <a:pPr marL="514350" indent="-514350">
              <a:buAutoNum type="arabicPeriod"/>
            </a:pPr>
            <a:r>
              <a:rPr lang="en-US" sz="3200" b="1">
                <a:solidFill>
                  <a:srgbClr val="FFFF00"/>
                </a:solidFill>
                <a:latin typeface="Times New Roman" panose="02020603050405020304" pitchFamily="18" charset="0"/>
                <a:cs typeface="Times New Roman" panose="02020603050405020304" pitchFamily="18" charset="0"/>
              </a:rPr>
              <a:t>Lừa đảo qua mạng</a:t>
            </a:r>
          </a:p>
          <a:p>
            <a:r>
              <a:rPr lang="en-US" sz="3200">
                <a:solidFill>
                  <a:schemeClr val="tx1">
                    <a:lumMod val="95000"/>
                  </a:schemeClr>
                </a:solidFill>
                <a:latin typeface="Times New Roman" panose="02020603050405020304" pitchFamily="18" charset="0"/>
                <a:cs typeface="Times New Roman" panose="02020603050405020304" pitchFamily="18" charset="0"/>
              </a:rPr>
              <a:t>a. Một số dạng lừa đảo</a:t>
            </a:r>
          </a:p>
        </p:txBody>
      </p:sp>
      <p:sp>
        <p:nvSpPr>
          <p:cNvPr id="4" name="TextBox 3">
            <a:extLst>
              <a:ext uri="{FF2B5EF4-FFF2-40B4-BE49-F238E27FC236}">
                <a16:creationId xmlns:a16="http://schemas.microsoft.com/office/drawing/2014/main" id="{2F4AF0AF-542B-4FBD-B933-051BD1323E6B}"/>
              </a:ext>
            </a:extLst>
          </p:cNvPr>
          <p:cNvSpPr txBox="1"/>
          <p:nvPr/>
        </p:nvSpPr>
        <p:spPr>
          <a:xfrm>
            <a:off x="337930" y="1077218"/>
            <a:ext cx="11516140" cy="6292172"/>
          </a:xfrm>
          <a:prstGeom prst="rect">
            <a:avLst/>
          </a:prstGeom>
          <a:noFill/>
        </p:spPr>
        <p:txBody>
          <a:bodyPr wrap="square">
            <a:spAutoFit/>
          </a:bodyPr>
          <a:lstStyle/>
          <a:p>
            <a:pPr indent="406400" algn="just">
              <a:lnSpc>
                <a:spcPct val="120000"/>
              </a:lnSpc>
            </a:pPr>
            <a:r>
              <a:rPr lang="vi-VN" sz="2600">
                <a:solidFill>
                  <a:srgbClr val="FFC000"/>
                </a:solidFill>
                <a:effectLst/>
                <a:latin typeface="Times New Roman" panose="02020603050405020304" pitchFamily="18" charset="0"/>
                <a:ea typeface="Times New Roman" panose="02020603050405020304" pitchFamily="18" charset="0"/>
              </a:rPr>
              <a:t>Không th</a:t>
            </a:r>
            <a:r>
              <a:rPr lang="en-US" sz="2600">
                <a:solidFill>
                  <a:srgbClr val="FFC000"/>
                </a:solidFill>
                <a:effectLst/>
                <a:latin typeface="Times New Roman" panose="02020603050405020304" pitchFamily="18" charset="0"/>
                <a:ea typeface="Times New Roman" panose="02020603050405020304" pitchFamily="18" charset="0"/>
              </a:rPr>
              <a:t>ể</a:t>
            </a:r>
            <a:r>
              <a:rPr lang="vi-VN" sz="2600">
                <a:solidFill>
                  <a:srgbClr val="FFC000"/>
                </a:solidFill>
                <a:effectLst/>
                <a:latin typeface="Times New Roman" panose="02020603050405020304" pitchFamily="18" charset="0"/>
                <a:ea typeface="Times New Roman" panose="02020603050405020304" pitchFamily="18" charset="0"/>
              </a:rPr>
              <a:t> tin tưởng mọi </a:t>
            </a:r>
            <a:r>
              <a:rPr lang="en-US" sz="2600">
                <a:solidFill>
                  <a:srgbClr val="FFC000"/>
                </a:solidFill>
                <a:latin typeface="Times New Roman" panose="02020603050405020304" pitchFamily="18" charset="0"/>
                <a:ea typeface="Times New Roman" panose="02020603050405020304" pitchFamily="18" charset="0"/>
              </a:rPr>
              <a:t>đ</a:t>
            </a:r>
            <a:r>
              <a:rPr lang="vi-VN" sz="2600">
                <a:solidFill>
                  <a:srgbClr val="FFC000"/>
                </a:solidFill>
                <a:effectLst/>
                <a:latin typeface="Times New Roman" panose="02020603050405020304" pitchFamily="18" charset="0"/>
                <a:ea typeface="Times New Roman" panose="02020603050405020304" pitchFamily="18" charset="0"/>
              </a:rPr>
              <a:t>iều nhìn thấy, nghe th</a:t>
            </a:r>
            <a:r>
              <a:rPr lang="en-US" sz="2600">
                <a:solidFill>
                  <a:srgbClr val="FFC000"/>
                </a:solidFill>
                <a:effectLst/>
                <a:latin typeface="Times New Roman" panose="02020603050405020304" pitchFamily="18" charset="0"/>
                <a:ea typeface="Times New Roman" panose="02020603050405020304" pitchFamily="18" charset="0"/>
              </a:rPr>
              <a:t>ấ</a:t>
            </a:r>
            <a:r>
              <a:rPr lang="vi-VN" sz="2600">
                <a:solidFill>
                  <a:srgbClr val="FFC000"/>
                </a:solidFill>
                <a:effectLst/>
                <a:latin typeface="Times New Roman" panose="02020603050405020304" pitchFamily="18" charset="0"/>
                <a:ea typeface="Times New Roman" panose="02020603050405020304" pitchFamily="18" charset="0"/>
              </a:rPr>
              <a:t>y trên mạng. Biết cách phát hiện nội dung gi</a:t>
            </a:r>
            <a:r>
              <a:rPr lang="en-US" sz="2600">
                <a:solidFill>
                  <a:srgbClr val="FFC000"/>
                </a:solidFill>
                <a:latin typeface="Times New Roman" panose="02020603050405020304" pitchFamily="18" charset="0"/>
                <a:ea typeface="Times New Roman" panose="02020603050405020304" pitchFamily="18" charset="0"/>
              </a:rPr>
              <a:t>ả</a:t>
            </a:r>
            <a:r>
              <a:rPr lang="vi-VN" sz="2600">
                <a:solidFill>
                  <a:srgbClr val="FFC000"/>
                </a:solidFill>
                <a:effectLst/>
                <a:latin typeface="Times New Roman" panose="02020603050405020304" pitchFamily="18" charset="0"/>
                <a:ea typeface="Times New Roman" panose="02020603050405020304" pitchFamily="18" charset="0"/>
              </a:rPr>
              <a:t> mạo, lừa </a:t>
            </a:r>
            <a:r>
              <a:rPr lang="en-US" sz="2600">
                <a:solidFill>
                  <a:srgbClr val="FFC000"/>
                </a:solidFill>
                <a:latin typeface="Times New Roman" panose="02020603050405020304" pitchFamily="18" charset="0"/>
                <a:ea typeface="Times New Roman" panose="02020603050405020304" pitchFamily="18" charset="0"/>
              </a:rPr>
              <a:t>đ</a:t>
            </a:r>
            <a:r>
              <a:rPr lang="vi-VN" sz="2600">
                <a:solidFill>
                  <a:srgbClr val="FFC000"/>
                </a:solidFill>
                <a:effectLst/>
                <a:latin typeface="Times New Roman" panose="02020603050405020304" pitchFamily="18" charset="0"/>
                <a:ea typeface="Times New Roman" panose="02020603050405020304" pitchFamily="18" charset="0"/>
              </a:rPr>
              <a:t>ảo là m</a:t>
            </a:r>
            <a:r>
              <a:rPr lang="en-US" sz="2600">
                <a:solidFill>
                  <a:srgbClr val="FFC000"/>
                </a:solidFill>
                <a:latin typeface="Times New Roman" panose="02020603050405020304" pitchFamily="18" charset="0"/>
                <a:ea typeface="Times New Roman" panose="02020603050405020304" pitchFamily="18" charset="0"/>
              </a:rPr>
              <a:t>ộ</a:t>
            </a:r>
            <a:r>
              <a:rPr lang="vi-VN" sz="2600">
                <a:solidFill>
                  <a:srgbClr val="FFC000"/>
                </a:solidFill>
                <a:effectLst/>
                <a:latin typeface="Times New Roman" panose="02020603050405020304" pitchFamily="18" charset="0"/>
                <a:ea typeface="Times New Roman" panose="02020603050405020304" pitchFamily="18" charset="0"/>
              </a:rPr>
              <a:t>t kĩ năng quan trọng khi s</a:t>
            </a:r>
            <a:r>
              <a:rPr lang="en-US" sz="2600">
                <a:solidFill>
                  <a:srgbClr val="FFC000"/>
                </a:solidFill>
                <a:latin typeface="Times New Roman" panose="02020603050405020304" pitchFamily="18" charset="0"/>
                <a:ea typeface="Times New Roman" panose="02020603050405020304" pitchFamily="18" charset="0"/>
              </a:rPr>
              <a:t>ử</a:t>
            </a:r>
            <a:r>
              <a:rPr lang="vi-VN" sz="2600">
                <a:solidFill>
                  <a:srgbClr val="FFC000"/>
                </a:solidFill>
                <a:effectLst/>
                <a:latin typeface="Times New Roman" panose="02020603050405020304" pitchFamily="18" charset="0"/>
                <a:ea typeface="Times New Roman" panose="02020603050405020304" pitchFamily="18" charset="0"/>
              </a:rPr>
              <a:t> dụng Internet. Bọn lừa </a:t>
            </a:r>
            <a:r>
              <a:rPr lang="en-US" sz="2600">
                <a:solidFill>
                  <a:srgbClr val="FFC000"/>
                </a:solidFill>
                <a:effectLst/>
                <a:latin typeface="Times New Roman" panose="02020603050405020304" pitchFamily="18" charset="0"/>
                <a:ea typeface="Times New Roman" panose="02020603050405020304" pitchFamily="18" charset="0"/>
              </a:rPr>
              <a:t>đả</a:t>
            </a:r>
            <a:r>
              <a:rPr lang="vi-VN" sz="2600">
                <a:solidFill>
                  <a:srgbClr val="FFC000"/>
                </a:solidFill>
                <a:effectLst/>
                <a:latin typeface="Times New Roman" panose="02020603050405020304" pitchFamily="18" charset="0"/>
                <a:ea typeface="Times New Roman" panose="02020603050405020304" pitchFamily="18" charset="0"/>
              </a:rPr>
              <a:t>o trên mạng dùng nhi</a:t>
            </a:r>
            <a:r>
              <a:rPr lang="en-US" sz="2600">
                <a:solidFill>
                  <a:srgbClr val="FFC000"/>
                </a:solidFill>
                <a:effectLst/>
                <a:latin typeface="Times New Roman" panose="02020603050405020304" pitchFamily="18" charset="0"/>
                <a:ea typeface="Times New Roman" panose="02020603050405020304" pitchFamily="18" charset="0"/>
              </a:rPr>
              <a:t>ề</a:t>
            </a:r>
            <a:r>
              <a:rPr lang="vi-VN" sz="2600">
                <a:solidFill>
                  <a:srgbClr val="FFC000"/>
                </a:solidFill>
                <a:effectLst/>
                <a:latin typeface="Times New Roman" panose="02020603050405020304" pitchFamily="18" charset="0"/>
                <a:ea typeface="Times New Roman" panose="02020603050405020304" pitchFamily="18" charset="0"/>
              </a:rPr>
              <a:t>u th</a:t>
            </a:r>
            <a:r>
              <a:rPr lang="en-US" sz="2600">
                <a:solidFill>
                  <a:srgbClr val="FFC000"/>
                </a:solidFill>
                <a:latin typeface="Times New Roman" panose="02020603050405020304" pitchFamily="18" charset="0"/>
                <a:ea typeface="Times New Roman" panose="02020603050405020304" pitchFamily="18" charset="0"/>
              </a:rPr>
              <a:t>ủ</a:t>
            </a:r>
            <a:r>
              <a:rPr lang="vi-VN" sz="2600">
                <a:solidFill>
                  <a:srgbClr val="FFC000"/>
                </a:solidFill>
                <a:effectLst/>
                <a:latin typeface="Times New Roman" panose="02020603050405020304" pitchFamily="18" charset="0"/>
                <a:ea typeface="Times New Roman" panose="02020603050405020304" pitchFamily="18" charset="0"/>
              </a:rPr>
              <a:t> đoạn tinh vi, nh</a:t>
            </a:r>
            <a:r>
              <a:rPr lang="en-US" sz="2600">
                <a:solidFill>
                  <a:srgbClr val="FFC000"/>
                </a:solidFill>
                <a:effectLst/>
                <a:latin typeface="Times New Roman" panose="02020603050405020304" pitchFamily="18" charset="0"/>
                <a:ea typeface="Times New Roman" panose="02020603050405020304" pitchFamily="18" charset="0"/>
              </a:rPr>
              <a:t>ằ</a:t>
            </a:r>
            <a:r>
              <a:rPr lang="vi-VN" sz="2600">
                <a:solidFill>
                  <a:srgbClr val="FFC000"/>
                </a:solidFill>
                <a:effectLst/>
                <a:latin typeface="Times New Roman" panose="02020603050405020304" pitchFamily="18" charset="0"/>
                <a:ea typeface="Times New Roman" panose="02020603050405020304" pitchFamily="18" charset="0"/>
              </a:rPr>
              <a:t>m những mục đích khác nhau. Có nhi</a:t>
            </a:r>
            <a:r>
              <a:rPr lang="en-US" sz="2600">
                <a:solidFill>
                  <a:srgbClr val="FFC000"/>
                </a:solidFill>
                <a:effectLst/>
                <a:latin typeface="Times New Roman" panose="02020603050405020304" pitchFamily="18" charset="0"/>
                <a:ea typeface="Times New Roman" panose="02020603050405020304" pitchFamily="18" charset="0"/>
              </a:rPr>
              <a:t>ề</a:t>
            </a:r>
            <a:r>
              <a:rPr lang="vi-VN" sz="2600">
                <a:solidFill>
                  <a:srgbClr val="FFC000"/>
                </a:solidFill>
                <a:effectLst/>
                <a:latin typeface="Times New Roman" panose="02020603050405020304" pitchFamily="18" charset="0"/>
                <a:ea typeface="Times New Roman" panose="02020603050405020304" pitchFamily="18" charset="0"/>
              </a:rPr>
              <a:t>u ví dụ về lừa </a:t>
            </a:r>
            <a:r>
              <a:rPr lang="en-US" sz="2600">
                <a:solidFill>
                  <a:srgbClr val="FFC000"/>
                </a:solidFill>
                <a:latin typeface="Times New Roman" panose="02020603050405020304" pitchFamily="18" charset="0"/>
                <a:ea typeface="Times New Roman" panose="02020603050405020304" pitchFamily="18" charset="0"/>
              </a:rPr>
              <a:t>đả</a:t>
            </a:r>
            <a:r>
              <a:rPr lang="vi-VN" sz="2600">
                <a:solidFill>
                  <a:srgbClr val="FFC000"/>
                </a:solidFill>
                <a:effectLst/>
                <a:latin typeface="Times New Roman" panose="02020603050405020304" pitchFamily="18" charset="0"/>
                <a:ea typeface="Times New Roman" panose="02020603050405020304" pitchFamily="18" charset="0"/>
              </a:rPr>
              <a:t>o</a:t>
            </a:r>
            <a:r>
              <a:rPr lang="en-US" sz="2600">
                <a:solidFill>
                  <a:srgbClr val="FFC000"/>
                </a:solidFill>
                <a:effectLst/>
                <a:latin typeface="Times New Roman" panose="02020603050405020304" pitchFamily="18" charset="0"/>
                <a:ea typeface="Times New Roman" panose="02020603050405020304" pitchFamily="18" charset="0"/>
              </a:rPr>
              <a:t>. </a:t>
            </a:r>
          </a:p>
          <a:p>
            <a:pPr indent="406400" algn="just">
              <a:lnSpc>
                <a:spcPct val="120000"/>
              </a:lnSpc>
            </a:pPr>
            <a:r>
              <a:rPr lang="en-US" sz="2600">
                <a:solidFill>
                  <a:srgbClr val="FFC000"/>
                </a:solidFill>
                <a:effectLst/>
                <a:latin typeface="Times New Roman" panose="02020603050405020304" pitchFamily="18" charset="0"/>
                <a:ea typeface="Times New Roman" panose="02020603050405020304" pitchFamily="18" charset="0"/>
              </a:rPr>
              <a:t>Ví dụ:</a:t>
            </a:r>
            <a:r>
              <a:rPr lang="vi-VN" sz="2600">
                <a:solidFill>
                  <a:srgbClr val="FFC000"/>
                </a:solidFill>
                <a:effectLst/>
                <a:latin typeface="Times New Roman" panose="02020603050405020304" pitchFamily="18" charset="0"/>
                <a:ea typeface="Times New Roman" panose="02020603050405020304" pitchFamily="18" charset="0"/>
              </a:rPr>
              <a:t> </a:t>
            </a:r>
            <a:endParaRPr lang="en-US" sz="2600">
              <a:solidFill>
                <a:srgbClr val="FFC000"/>
              </a:solidFill>
              <a:latin typeface="Times New Roman" panose="02020603050405020304" pitchFamily="18" charset="0"/>
              <a:ea typeface="Times New Roman" panose="02020603050405020304" pitchFamily="18" charset="0"/>
            </a:endParaRPr>
          </a:p>
          <a:p>
            <a:pPr indent="406400" algn="just">
              <a:lnSpc>
                <a:spcPct val="120000"/>
              </a:lnSpc>
            </a:pPr>
            <a:r>
              <a:rPr lang="en-US" sz="2600" b="1">
                <a:solidFill>
                  <a:srgbClr val="FFC000"/>
                </a:solidFill>
                <a:effectLst/>
                <a:latin typeface="Times New Roman" panose="02020603050405020304" pitchFamily="18" charset="0"/>
                <a:ea typeface="Times New Roman" panose="02020603050405020304" pitchFamily="18" charset="0"/>
              </a:rPr>
              <a:t>+ L</a:t>
            </a:r>
            <a:r>
              <a:rPr lang="vi-VN" sz="2600" b="1" i="1">
                <a:solidFill>
                  <a:srgbClr val="FFC000"/>
                </a:solidFill>
                <a:effectLst/>
                <a:latin typeface="Times New Roman" panose="02020603050405020304" pitchFamily="18" charset="0"/>
                <a:ea typeface="Times New Roman" panose="02020603050405020304" pitchFamily="18" charset="0"/>
              </a:rPr>
              <a:t>ừa đ</a:t>
            </a:r>
            <a:r>
              <a:rPr lang="en-US" sz="2600" b="1" i="1">
                <a:solidFill>
                  <a:srgbClr val="FFC000"/>
                </a:solidFill>
                <a:latin typeface="Times New Roman" panose="02020603050405020304" pitchFamily="18" charset="0"/>
                <a:ea typeface="Times New Roman" panose="02020603050405020304" pitchFamily="18" charset="0"/>
              </a:rPr>
              <a:t>ả</a:t>
            </a:r>
            <a:r>
              <a:rPr lang="vi-VN" sz="2600" b="1" i="1">
                <a:solidFill>
                  <a:srgbClr val="FFC000"/>
                </a:solidFill>
                <a:effectLst/>
                <a:latin typeface="Times New Roman" panose="02020603050405020304" pitchFamily="18" charset="0"/>
                <a:ea typeface="Times New Roman" panose="02020603050405020304" pitchFamily="18" charset="0"/>
              </a:rPr>
              <a:t>o trúng thư</a:t>
            </a:r>
            <a:r>
              <a:rPr lang="en-US" sz="2600" b="1" i="1">
                <a:solidFill>
                  <a:srgbClr val="FFC000"/>
                </a:solidFill>
                <a:effectLst/>
                <a:latin typeface="Times New Roman" panose="02020603050405020304" pitchFamily="18" charset="0"/>
                <a:ea typeface="Times New Roman" panose="02020603050405020304" pitchFamily="18" charset="0"/>
              </a:rPr>
              <a:t>ở</a:t>
            </a:r>
            <a:r>
              <a:rPr lang="vi-VN" sz="2600" b="1" i="1">
                <a:solidFill>
                  <a:srgbClr val="FFC000"/>
                </a:solidFill>
                <a:effectLst/>
                <a:latin typeface="Times New Roman" panose="02020603050405020304" pitchFamily="18" charset="0"/>
                <a:ea typeface="Times New Roman" panose="02020603050405020304" pitchFamily="18" charset="0"/>
              </a:rPr>
              <a:t>ng, tặng quà để l</a:t>
            </a:r>
            <a:r>
              <a:rPr lang="en-US" sz="2600" b="1" i="1">
                <a:solidFill>
                  <a:srgbClr val="FFC000"/>
                </a:solidFill>
                <a:effectLst/>
                <a:latin typeface="Times New Roman" panose="02020603050405020304" pitchFamily="18" charset="0"/>
                <a:ea typeface="Times New Roman" panose="02020603050405020304" pitchFamily="18" charset="0"/>
              </a:rPr>
              <a:t>ấ</a:t>
            </a:r>
            <a:r>
              <a:rPr lang="vi-VN" sz="2600" b="1" i="1">
                <a:solidFill>
                  <a:srgbClr val="FFC000"/>
                </a:solidFill>
                <a:effectLst/>
                <a:latin typeface="Times New Roman" panose="02020603050405020304" pitchFamily="18" charset="0"/>
                <a:ea typeface="Times New Roman" panose="02020603050405020304" pitchFamily="18" charset="0"/>
              </a:rPr>
              <a:t>y tiền ph</a:t>
            </a:r>
            <a:r>
              <a:rPr lang="en-US" sz="2600" b="1" i="1">
                <a:solidFill>
                  <a:srgbClr val="FFC000"/>
                </a:solidFill>
                <a:latin typeface="Times New Roman" panose="02020603050405020304" pitchFamily="18" charset="0"/>
                <a:ea typeface="Times New Roman" panose="02020603050405020304" pitchFamily="18" charset="0"/>
              </a:rPr>
              <a:t>í</a:t>
            </a:r>
            <a:r>
              <a:rPr lang="vi-VN" sz="2600" b="1" i="1">
                <a:solidFill>
                  <a:srgbClr val="FFC000"/>
                </a:solidFill>
                <a:effectLst/>
                <a:latin typeface="Times New Roman" panose="02020603050405020304" pitchFamily="18" charset="0"/>
                <a:ea typeface="Times New Roman" panose="02020603050405020304" pitchFamily="18" charset="0"/>
              </a:rPr>
              <a:t> vận chuy</a:t>
            </a:r>
            <a:r>
              <a:rPr lang="en-US" sz="2600" b="1" i="1">
                <a:solidFill>
                  <a:srgbClr val="FFC000"/>
                </a:solidFill>
                <a:effectLst/>
                <a:latin typeface="Times New Roman" panose="02020603050405020304" pitchFamily="18" charset="0"/>
                <a:ea typeface="Times New Roman" panose="02020603050405020304" pitchFamily="18" charset="0"/>
              </a:rPr>
              <a:t>ể</a:t>
            </a:r>
            <a:r>
              <a:rPr lang="vi-VN" sz="2600" b="1" i="1">
                <a:solidFill>
                  <a:srgbClr val="FFC000"/>
                </a:solidFill>
                <a:effectLst/>
                <a:latin typeface="Times New Roman" panose="02020603050405020304" pitchFamily="18" charset="0"/>
                <a:ea typeface="Times New Roman" panose="02020603050405020304" pitchFamily="18" charset="0"/>
              </a:rPr>
              <a:t>n</a:t>
            </a:r>
            <a:r>
              <a:rPr lang="vi-VN" sz="2600" i="1">
                <a:solidFill>
                  <a:srgbClr val="FFC000"/>
                </a:solidFill>
                <a:effectLst/>
                <a:latin typeface="Times New Roman" panose="02020603050405020304" pitchFamily="18" charset="0"/>
                <a:ea typeface="Times New Roman" panose="02020603050405020304" pitchFamily="18" charset="0"/>
              </a:rPr>
              <a:t>.</a:t>
            </a:r>
            <a:r>
              <a:rPr lang="vi-VN" sz="2600">
                <a:solidFill>
                  <a:srgbClr val="FFC000"/>
                </a:solidFill>
                <a:effectLst/>
                <a:latin typeface="Times New Roman" panose="02020603050405020304" pitchFamily="18" charset="0"/>
                <a:ea typeface="Times New Roman" panose="02020603050405020304" pitchFamily="18" charset="0"/>
              </a:rPr>
              <a:t> </a:t>
            </a:r>
            <a:endParaRPr lang="en-US" sz="2600">
              <a:solidFill>
                <a:srgbClr val="FFC000"/>
              </a:solidFill>
              <a:effectLst/>
              <a:latin typeface="Times New Roman" panose="02020603050405020304" pitchFamily="18" charset="0"/>
              <a:ea typeface="Times New Roman" panose="02020603050405020304" pitchFamily="18" charset="0"/>
            </a:endParaRPr>
          </a:p>
          <a:p>
            <a:pPr indent="406400" algn="just">
              <a:lnSpc>
                <a:spcPct val="120000"/>
              </a:lnSpc>
            </a:pPr>
            <a:r>
              <a:rPr lang="vi-VN" sz="2600">
                <a:solidFill>
                  <a:schemeClr val="tx1">
                    <a:lumMod val="95000"/>
                  </a:schemeClr>
                </a:solidFill>
                <a:effectLst/>
                <a:latin typeface="Times New Roman" panose="02020603050405020304" pitchFamily="18" charset="0"/>
                <a:ea typeface="Times New Roman" panose="02020603050405020304" pitchFamily="18" charset="0"/>
              </a:rPr>
              <a:t>G</a:t>
            </a:r>
            <a:r>
              <a:rPr lang="en-US" sz="2600">
                <a:solidFill>
                  <a:schemeClr val="tx1">
                    <a:lumMod val="95000"/>
                  </a:schemeClr>
                </a:solidFill>
                <a:latin typeface="Times New Roman" panose="02020603050405020304" pitchFamily="18" charset="0"/>
                <a:ea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rPr>
              <a:t>i email hay tin nhắn qua mạng xã hội và thông báo</a:t>
            </a:r>
            <a:r>
              <a:rPr lang="en-US" sz="2600">
                <a:solidFill>
                  <a:schemeClr val="tx1">
                    <a:lumMod val="95000"/>
                  </a:schemeClr>
                </a:solidFill>
                <a:latin typeface="Times New Roman" panose="02020603050405020304" pitchFamily="18" charset="0"/>
                <a:ea typeface="Times New Roman" panose="02020603050405020304" pitchFamily="18" charset="0"/>
              </a:rPr>
              <a:t> như</a:t>
            </a:r>
            <a:r>
              <a:rPr lang="vi-VN" sz="2600">
                <a:solidFill>
                  <a:schemeClr val="tx1">
                    <a:lumMod val="95000"/>
                  </a:schemeClr>
                </a:solidFill>
                <a:effectLst/>
                <a:latin typeface="Times New Roman" panose="02020603050405020304" pitchFamily="18" charset="0"/>
                <a:ea typeface="Times New Roman" panose="02020603050405020304" pitchFamily="18" charset="0"/>
              </a:rPr>
              <a:t>: "Bạn thật may mắn đã trúng thường...” hoặc "Nhân ngày lễ lớn</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ngày k</a:t>
            </a:r>
            <a:r>
              <a:rPr lang="en-US" sz="2600">
                <a:solidFill>
                  <a:schemeClr val="tx1">
                    <a:lumMod val="95000"/>
                  </a:schemeClr>
                </a:solidFill>
                <a:latin typeface="Times New Roman" panose="02020603050405020304" pitchFamily="18" charset="0"/>
                <a:ea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rPr>
              <a:t> niệm c</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a công ty,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tri ân khách h</a:t>
            </a:r>
            <a:r>
              <a:rPr lang="en-US" sz="2600">
                <a:solidFill>
                  <a:schemeClr val="tx1">
                    <a:lumMod val="95000"/>
                  </a:schemeClr>
                </a:solidFill>
                <a:latin typeface="Times New Roman" panose="02020603050405020304" pitchFamily="18" charset="0"/>
                <a:ea typeface="Times New Roman" panose="02020603050405020304" pitchFamily="18" charset="0"/>
              </a:rPr>
              <a:t>à</a:t>
            </a:r>
            <a:r>
              <a:rPr lang="vi-VN" sz="2600">
                <a:solidFill>
                  <a:schemeClr val="tx1">
                    <a:lumMod val="95000"/>
                  </a:schemeClr>
                </a:solidFill>
                <a:effectLst/>
                <a:latin typeface="Times New Roman" panose="02020603050405020304" pitchFamily="18" charset="0"/>
                <a:ea typeface="Times New Roman" panose="02020603050405020304" pitchFamily="18" charset="0"/>
              </a:rPr>
              <a:t>ng, c</a:t>
            </a:r>
            <a:r>
              <a:rPr lang="en-US" sz="2600">
                <a:solidFill>
                  <a:schemeClr val="tx1">
                    <a:lumMod val="95000"/>
                  </a:schemeClr>
                </a:solidFill>
                <a:latin typeface="Times New Roman" panose="02020603050405020304" pitchFamily="18" charset="0"/>
                <a:ea typeface="Times New Roman" panose="02020603050405020304" pitchFamily="18" charset="0"/>
              </a:rPr>
              <a:t>ô</a:t>
            </a:r>
            <a:r>
              <a:rPr lang="vi-VN" sz="2600">
                <a:solidFill>
                  <a:schemeClr val="tx1">
                    <a:lumMod val="95000"/>
                  </a:schemeClr>
                </a:solidFill>
                <a:effectLst/>
                <a:latin typeface="Times New Roman" panose="02020603050405020304" pitchFamily="18" charset="0"/>
                <a:ea typeface="Times New Roman" panose="02020603050405020304" pitchFamily="18" charset="0"/>
              </a:rPr>
              <a:t>ng ty xin tặng món quà... C</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n tr</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phí vận chuyển (t</a:t>
            </a:r>
            <a:r>
              <a:rPr lang="en-US" sz="2600">
                <a:solidFill>
                  <a:schemeClr val="tx1">
                    <a:lumMod val="95000"/>
                  </a:schemeClr>
                </a:solidFill>
                <a:latin typeface="Times New Roman" panose="02020603050405020304" pitchFamily="18" charset="0"/>
                <a:ea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rPr>
              <a:t> 100 đ</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200 nghìn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ồng)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nhận quà”. Kèm theo thông</a:t>
            </a: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báo là </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nh món quà rất b</a:t>
            </a:r>
            <a:r>
              <a:rPr lang="en-US" sz="2600">
                <a:solidFill>
                  <a:schemeClr val="tx1">
                    <a:lumMod val="95000"/>
                  </a:schemeClr>
                </a:solidFill>
                <a:effectLst/>
                <a:latin typeface="Times New Roman" panose="02020603050405020304" pitchFamily="18" charset="0"/>
                <a:ea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rPr>
              <a:t>t mắt, ghi gia bán t</a:t>
            </a:r>
            <a:r>
              <a:rPr lang="en-US" sz="2600">
                <a:solidFill>
                  <a:schemeClr val="tx1">
                    <a:lumMod val="95000"/>
                  </a:schemeClr>
                </a:solidFill>
                <a:effectLst/>
                <a:latin typeface="Times New Roman" panose="02020603050405020304" pitchFamily="18" charset="0"/>
                <a:ea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rPr>
              <a:t>i vài triệu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ồ</a:t>
            </a:r>
            <a:r>
              <a:rPr lang="vi-VN" sz="2600">
                <a:solidFill>
                  <a:schemeClr val="tx1">
                    <a:lumMod val="95000"/>
                  </a:schemeClr>
                </a:solidFill>
                <a:effectLst/>
                <a:latin typeface="Times New Roman" panose="02020603050405020304" pitchFamily="18" charset="0"/>
                <a:ea typeface="Times New Roman" panose="02020603050405020304" pitchFamily="18" charset="0"/>
              </a:rPr>
              <a:t>ng. Nạn nhân mất ti</a:t>
            </a:r>
            <a:r>
              <a:rPr lang="en-US" sz="2600">
                <a:solidFill>
                  <a:schemeClr val="tx1">
                    <a:lumMod val="95000"/>
                  </a:schemeClr>
                </a:solidFill>
                <a:effectLst/>
                <a:latin typeface="Times New Roman" panose="02020603050405020304" pitchFamily="18" charset="0"/>
                <a:ea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rPr>
              <a:t>n ph</a:t>
            </a:r>
            <a:r>
              <a:rPr lang="en-US" sz="2600">
                <a:solidFill>
                  <a:schemeClr val="tx1">
                    <a:lumMod val="95000"/>
                  </a:schemeClr>
                </a:solidFill>
                <a:latin typeface="Times New Roman" panose="02020603050405020304" pitchFamily="18" charset="0"/>
                <a:ea typeface="Times New Roman" panose="02020603050405020304" pitchFamily="18" charset="0"/>
              </a:rPr>
              <a:t>í</a:t>
            </a:r>
            <a:r>
              <a:rPr lang="vi-VN" sz="2600">
                <a:solidFill>
                  <a:schemeClr val="tx1">
                    <a:lumMod val="95000"/>
                  </a:schemeClr>
                </a:solidFill>
                <a:effectLst/>
                <a:latin typeface="Times New Roman" panose="02020603050405020304" pitchFamily="18" charset="0"/>
                <a:ea typeface="Times New Roman" panose="02020603050405020304" pitchFamily="18" charset="0"/>
              </a:rPr>
              <a:t> vận chuyển, không nhận được g</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 hoặc món qu</a:t>
            </a:r>
            <a:r>
              <a:rPr lang="en-US" sz="2600">
                <a:solidFill>
                  <a:schemeClr val="tx1">
                    <a:lumMod val="95000"/>
                  </a:schemeClr>
                </a:solidFill>
                <a:latin typeface="Times New Roman" panose="02020603050405020304" pitchFamily="18" charset="0"/>
                <a:ea typeface="Times New Roman" panose="02020603050405020304" pitchFamily="18" charset="0"/>
              </a:rPr>
              <a:t>à</a:t>
            </a:r>
            <a:r>
              <a:rPr lang="vi-VN" sz="2600">
                <a:solidFill>
                  <a:schemeClr val="tx1">
                    <a:lumMod val="95000"/>
                  </a:schemeClr>
                </a:solidFill>
                <a:effectLst/>
                <a:latin typeface="Times New Roman" panose="02020603050405020304" pitchFamily="18" charset="0"/>
                <a:ea typeface="Times New Roman" panose="02020603050405020304" pitchFamily="18" charset="0"/>
              </a:rPr>
              <a:t> ch</a:t>
            </a:r>
            <a:r>
              <a:rPr lang="en-US" sz="2600">
                <a:solidFill>
                  <a:schemeClr val="tx1">
                    <a:lumMod val="95000"/>
                  </a:schemeClr>
                </a:solidFill>
                <a:effectLst/>
                <a:latin typeface="Times New Roman" panose="02020603050405020304" pitchFamily="18" charset="0"/>
                <a:ea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rPr>
              <a:t> đ</a:t>
            </a:r>
            <a:r>
              <a:rPr lang="en-US" sz="2600">
                <a:solidFill>
                  <a:schemeClr val="tx1">
                    <a:lumMod val="95000"/>
                  </a:schemeClr>
                </a:solidFill>
                <a:latin typeface="Times New Roman" panose="02020603050405020304" pitchFamily="18" charset="0"/>
                <a:ea typeface="Times New Roman" panose="02020603050405020304" pitchFamily="18" charset="0"/>
              </a:rPr>
              <a:t>á</a:t>
            </a:r>
            <a:r>
              <a:rPr lang="vi-VN" sz="2600">
                <a:solidFill>
                  <a:schemeClr val="tx1">
                    <a:lumMod val="95000"/>
                  </a:schemeClr>
                </a:solidFill>
                <a:effectLst/>
                <a:latin typeface="Times New Roman" panose="02020603050405020304" pitchFamily="18" charset="0"/>
                <a:ea typeface="Times New Roman" panose="02020603050405020304" pitchFamily="18" charset="0"/>
              </a:rPr>
              <a:t>ng giá 10 đ</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20 nghìn đồng.</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06400" algn="just">
              <a:lnSpc>
                <a:spcPct val="120000"/>
              </a:lnSpc>
            </a:pP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23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54090E-E7B4-445A-B801-872A3E980E3C}"/>
              </a:ext>
            </a:extLst>
          </p:cNvPr>
          <p:cNvSpPr txBox="1"/>
          <p:nvPr/>
        </p:nvSpPr>
        <p:spPr>
          <a:xfrm>
            <a:off x="278295" y="153329"/>
            <a:ext cx="11555896" cy="6295185"/>
          </a:xfrm>
          <a:prstGeom prst="rect">
            <a:avLst/>
          </a:prstGeom>
          <a:noFill/>
        </p:spPr>
        <p:txBody>
          <a:bodyPr wrap="square">
            <a:spAutoFit/>
          </a:bodyPr>
          <a:lstStyle/>
          <a:p>
            <a:pPr indent="406400" algn="just">
              <a:lnSpc>
                <a:spcPct val="127000"/>
              </a:lnSpc>
              <a:spcAft>
                <a:spcPts val="400"/>
              </a:spcAft>
            </a:pPr>
            <a:r>
              <a:rPr lang="en-US" sz="2600" b="1" i="1">
                <a:solidFill>
                  <a:srgbClr val="FFC000"/>
                </a:solidFill>
                <a:effectLst/>
                <a:latin typeface="Times New Roman" panose="02020603050405020304" pitchFamily="18" charset="0"/>
                <a:ea typeface="Times New Roman" panose="02020603050405020304" pitchFamily="18" charset="0"/>
              </a:rPr>
              <a:t>+ </a:t>
            </a:r>
            <a:r>
              <a:rPr lang="vi-VN" sz="2600" b="1" i="1">
                <a:solidFill>
                  <a:srgbClr val="FFC000"/>
                </a:solidFill>
                <a:effectLst/>
                <a:latin typeface="Times New Roman" panose="02020603050405020304" pitchFamily="18" charset="0"/>
                <a:ea typeface="Times New Roman" panose="02020603050405020304" pitchFamily="18" charset="0"/>
              </a:rPr>
              <a:t>Lừa đ</a:t>
            </a:r>
            <a:r>
              <a:rPr lang="en-US" sz="2600" b="1" i="1">
                <a:solidFill>
                  <a:srgbClr val="FFC000"/>
                </a:solidFill>
                <a:latin typeface="Times New Roman" panose="02020603050405020304" pitchFamily="18" charset="0"/>
                <a:ea typeface="Times New Roman" panose="02020603050405020304" pitchFamily="18" charset="0"/>
              </a:rPr>
              <a:t>ả</a:t>
            </a:r>
            <a:r>
              <a:rPr lang="vi-VN" sz="2600" b="1" i="1">
                <a:solidFill>
                  <a:srgbClr val="FFC000"/>
                </a:solidFill>
                <a:effectLst/>
                <a:latin typeface="Times New Roman" panose="02020603050405020304" pitchFamily="18" charset="0"/>
                <a:ea typeface="Times New Roman" panose="02020603050405020304" pitchFamily="18" charset="0"/>
              </a:rPr>
              <a:t>o chiếm tiền đặt cọc hoặc bán hàng gi</a:t>
            </a:r>
            <a:r>
              <a:rPr lang="en-US" sz="2600" b="1" i="1">
                <a:solidFill>
                  <a:srgbClr val="FFC000"/>
                </a:solidFill>
                <a:latin typeface="Times New Roman" panose="02020603050405020304" pitchFamily="18" charset="0"/>
                <a:ea typeface="Times New Roman" panose="02020603050405020304" pitchFamily="18" charset="0"/>
              </a:rPr>
              <a:t>ả</a:t>
            </a:r>
            <a:r>
              <a:rPr lang="vi-VN" sz="2600" b="1" i="1">
                <a:solidFill>
                  <a:srgbClr val="FFC000"/>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06400" algn="just">
              <a:lnSpc>
                <a:spcPct val="127000"/>
              </a:lnSpc>
              <a:spcAft>
                <a:spcPts val="400"/>
              </a:spcAft>
            </a:pPr>
            <a:r>
              <a:rPr lang="vi-VN" sz="2600">
                <a:solidFill>
                  <a:schemeClr val="tx1">
                    <a:lumMod val="95000"/>
                  </a:schemeClr>
                </a:solidFill>
                <a:effectLst/>
                <a:latin typeface="Times New Roman" panose="02020603050405020304" pitchFamily="18" charset="0"/>
                <a:ea typeface="Times New Roman" panose="02020603050405020304" pitchFamily="18" charset="0"/>
              </a:rPr>
              <a:t>Lập tài khoản mạo danh các gian hàng trực tuy</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uy tín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lừa khách hàng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ặt mua, sau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ó yêu c</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u chuy</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n ti</a:t>
            </a:r>
            <a:r>
              <a:rPr lang="en-US" sz="2600">
                <a:solidFill>
                  <a:schemeClr val="tx1">
                    <a:lumMod val="95000"/>
                  </a:schemeClr>
                </a:solidFill>
                <a:effectLst/>
                <a:latin typeface="Times New Roman" panose="02020603050405020304" pitchFamily="18" charset="0"/>
                <a:ea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rPr>
              <a:t>n </a:t>
            </a:r>
            <a:r>
              <a:rPr lang="en-US" sz="2600">
                <a:solidFill>
                  <a:schemeClr val="tx1">
                    <a:lumMod val="95000"/>
                  </a:schemeClr>
                </a:solidFill>
                <a:effectLst/>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ặt cọc </a:t>
            </a:r>
            <a:r>
              <a:rPr lang="en-US" sz="2600">
                <a:solidFill>
                  <a:schemeClr val="tx1">
                    <a:lumMod val="95000"/>
                  </a:schemeClr>
                </a:solidFill>
                <a:latin typeface="Times New Roman" panose="02020603050405020304" pitchFamily="18" charset="0"/>
                <a:ea typeface="Times New Roman" panose="02020603050405020304" pitchFamily="18" charset="0"/>
              </a:rPr>
              <a:t>để</a:t>
            </a:r>
            <a:r>
              <a:rPr lang="vi-VN" sz="2600">
                <a:solidFill>
                  <a:schemeClr val="tx1">
                    <a:lumMod val="95000"/>
                  </a:schemeClr>
                </a:solidFill>
                <a:effectLst/>
                <a:latin typeface="Times New Roman" panose="02020603050405020304" pitchFamily="18" charset="0"/>
                <a:ea typeface="Times New Roman" panose="02020603050405020304" pitchFamily="18" charset="0"/>
              </a:rPr>
              <a:t> chiếm đoạt hay yêu cầu thanh toán và tr</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hàng gi</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chất lượng khác xa </a:t>
            </a:r>
            <a:r>
              <a:rPr lang="en-US" sz="2600">
                <a:solidFill>
                  <a:schemeClr val="tx1">
                    <a:lumMod val="95000"/>
                  </a:schemeClr>
                </a:solidFill>
                <a:latin typeface="Times New Roman" panose="02020603050405020304" pitchFamily="18" charset="0"/>
                <a:ea typeface="Times New Roman" panose="02020603050405020304" pitchFamily="18" charset="0"/>
              </a:rPr>
              <a:t>với</a:t>
            </a:r>
            <a:r>
              <a:rPr lang="vi-VN" sz="2600">
                <a:solidFill>
                  <a:schemeClr val="tx1">
                    <a:lumMod val="95000"/>
                  </a:schemeClr>
                </a:solidFill>
                <a:effectLst/>
                <a:latin typeface="Times New Roman" panose="02020603050405020304" pitchFamily="18" charset="0"/>
                <a:ea typeface="Times New Roman" panose="02020603050405020304" pitchFamily="18" charset="0"/>
              </a:rPr>
              <a:t> hình </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nh qu</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ng cáo.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06400" algn="just">
              <a:lnSpc>
                <a:spcPct val="127000"/>
              </a:lnSpc>
              <a:spcAft>
                <a:spcPts val="400"/>
              </a:spcAft>
            </a:pPr>
            <a:r>
              <a:rPr lang="en-US" sz="2600" b="1" i="1">
                <a:solidFill>
                  <a:srgbClr val="FFC000"/>
                </a:solidFill>
                <a:effectLst/>
                <a:latin typeface="Times New Roman" panose="02020603050405020304" pitchFamily="18" charset="0"/>
                <a:ea typeface="Times New Roman" panose="02020603050405020304" pitchFamily="18" charset="0"/>
              </a:rPr>
              <a:t>+ </a:t>
            </a:r>
            <a:r>
              <a:rPr lang="vi-VN" sz="2600" b="1" i="1">
                <a:solidFill>
                  <a:srgbClr val="FFC000"/>
                </a:solidFill>
                <a:effectLst/>
                <a:latin typeface="Times New Roman" panose="02020603050405020304" pitchFamily="18" charset="0"/>
                <a:ea typeface="Times New Roman" panose="02020603050405020304" pitchFamily="18" charset="0"/>
              </a:rPr>
              <a:t>Lừa </a:t>
            </a:r>
            <a:r>
              <a:rPr lang="en-US" sz="2600" b="1" i="1">
                <a:solidFill>
                  <a:srgbClr val="FFC000"/>
                </a:solidFill>
                <a:latin typeface="Times New Roman" panose="02020603050405020304" pitchFamily="18" charset="0"/>
                <a:ea typeface="Times New Roman" panose="02020603050405020304" pitchFamily="18" charset="0"/>
              </a:rPr>
              <a:t>đả</a:t>
            </a:r>
            <a:r>
              <a:rPr lang="vi-VN" sz="2600" b="1" i="1">
                <a:solidFill>
                  <a:srgbClr val="FFC000"/>
                </a:solidFill>
                <a:effectLst/>
                <a:latin typeface="Times New Roman" panose="02020603050405020304" pitchFamily="18" charset="0"/>
                <a:ea typeface="Times New Roman" panose="02020603050405020304" pitchFamily="18" charset="0"/>
              </a:rPr>
              <a:t>o </a:t>
            </a:r>
            <a:r>
              <a:rPr lang="en-US" sz="2600" b="1" i="1">
                <a:solidFill>
                  <a:srgbClr val="FFC000"/>
                </a:solidFill>
                <a:effectLst/>
                <a:latin typeface="Times New Roman" panose="02020603050405020304" pitchFamily="18" charset="0"/>
                <a:ea typeface="Times New Roman" panose="02020603050405020304" pitchFamily="18" charset="0"/>
              </a:rPr>
              <a:t>để</a:t>
            </a:r>
            <a:r>
              <a:rPr lang="vi-VN" sz="2600" b="1" i="1">
                <a:solidFill>
                  <a:srgbClr val="FFC000"/>
                </a:solidFill>
                <a:effectLst/>
                <a:latin typeface="Times New Roman" panose="02020603050405020304" pitchFamily="18" charset="0"/>
                <a:ea typeface="Times New Roman" panose="02020603050405020304" pitchFamily="18" charset="0"/>
              </a:rPr>
              <a:t> l</a:t>
            </a:r>
            <a:r>
              <a:rPr lang="en-US" sz="2600" b="1" i="1">
                <a:solidFill>
                  <a:srgbClr val="FFC000"/>
                </a:solidFill>
                <a:effectLst/>
                <a:latin typeface="Times New Roman" panose="02020603050405020304" pitchFamily="18" charset="0"/>
                <a:ea typeface="Times New Roman" panose="02020603050405020304" pitchFamily="18" charset="0"/>
              </a:rPr>
              <a:t>ấ</a:t>
            </a:r>
            <a:r>
              <a:rPr lang="vi-VN" sz="2600" b="1" i="1">
                <a:solidFill>
                  <a:srgbClr val="FFC000"/>
                </a:solidFill>
                <a:effectLst/>
                <a:latin typeface="Times New Roman" panose="02020603050405020304" pitchFamily="18" charset="0"/>
                <a:ea typeface="Times New Roman" panose="02020603050405020304" pitchFamily="18" charset="0"/>
              </a:rPr>
              <a:t>y cắp th</a:t>
            </a:r>
            <a:r>
              <a:rPr lang="en-US" sz="2600" b="1" i="1">
                <a:solidFill>
                  <a:srgbClr val="FFC000"/>
                </a:solidFill>
                <a:latin typeface="Times New Roman" panose="02020603050405020304" pitchFamily="18" charset="0"/>
                <a:ea typeface="Times New Roman" panose="02020603050405020304" pitchFamily="18" charset="0"/>
              </a:rPr>
              <a:t>ô</a:t>
            </a:r>
            <a:r>
              <a:rPr lang="vi-VN" sz="2600" b="1" i="1">
                <a:solidFill>
                  <a:srgbClr val="FFC000"/>
                </a:solidFill>
                <a:effectLst/>
                <a:latin typeface="Times New Roman" panose="02020603050405020304" pitchFamily="18" charset="0"/>
                <a:ea typeface="Times New Roman" panose="02020603050405020304" pitchFamily="18" charset="0"/>
              </a:rPr>
              <a:t>ng tin cá nh</a:t>
            </a:r>
            <a:r>
              <a:rPr lang="en-US" sz="2600" b="1" i="1">
                <a:solidFill>
                  <a:srgbClr val="FFC000"/>
                </a:solidFill>
                <a:latin typeface="Times New Roman" panose="02020603050405020304" pitchFamily="18" charset="0"/>
                <a:ea typeface="Times New Roman" panose="02020603050405020304" pitchFamily="18" charset="0"/>
              </a:rPr>
              <a:t>â</a:t>
            </a:r>
            <a:r>
              <a:rPr lang="vi-VN" sz="2600" b="1" i="1">
                <a:solidFill>
                  <a:srgbClr val="FFC000"/>
                </a:solidFill>
                <a:effectLst/>
                <a:latin typeface="Times New Roman" panose="02020603050405020304" pitchFamily="18" charset="0"/>
                <a:ea typeface="Times New Roman" panose="02020603050405020304" pitchFamily="18" charset="0"/>
              </a:rPr>
              <a:t>n</a:t>
            </a:r>
            <a:r>
              <a:rPr lang="vi-VN" sz="2600" b="1">
                <a:solidFill>
                  <a:srgbClr val="FFC000"/>
                </a:solidFill>
                <a:effectLst/>
                <a:latin typeface="Times New Roman" panose="02020603050405020304" pitchFamily="18" charset="0"/>
                <a:ea typeface="Times New Roman" panose="02020603050405020304" pitchFamily="18" charset="0"/>
              </a:rPr>
              <a:t> </a:t>
            </a:r>
            <a:endParaRPr lang="en-US" sz="2600" b="1">
              <a:solidFill>
                <a:srgbClr val="FFC000"/>
              </a:solidFill>
              <a:effectLst/>
              <a:latin typeface="Times New Roman" panose="02020603050405020304" pitchFamily="18" charset="0"/>
              <a:ea typeface="Times New Roman" panose="02020603050405020304" pitchFamily="18" charset="0"/>
            </a:endParaRPr>
          </a:p>
          <a:p>
            <a:pPr indent="406400" algn="just">
              <a:lnSpc>
                <a:spcPct val="127000"/>
              </a:lnSpc>
              <a:spcAft>
                <a:spcPts val="400"/>
              </a:spcAft>
            </a:pPr>
            <a:r>
              <a:rPr lang="en-US" sz="2600">
                <a:solidFill>
                  <a:schemeClr val="tx1">
                    <a:lumMod val="95000"/>
                  </a:schemeClr>
                </a:solidFill>
                <a:latin typeface="Times New Roman" panose="02020603050405020304" pitchFamily="18" charset="0"/>
                <a:ea typeface="Times New Roman" panose="02020603050405020304" pitchFamily="18" charset="0"/>
              </a:rPr>
              <a:t>T</a:t>
            </a:r>
            <a:r>
              <a:rPr lang="vi-VN" sz="2600">
                <a:solidFill>
                  <a:schemeClr val="tx1">
                    <a:lumMod val="95000"/>
                  </a:schemeClr>
                </a:solidFill>
                <a:effectLst/>
                <a:latin typeface="Times New Roman" panose="02020603050405020304" pitchFamily="18" charset="0"/>
                <a:ea typeface="Times New Roman" panose="02020603050405020304" pitchFamily="18" charset="0"/>
              </a:rPr>
              <a:t>h</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 đoạn giống như hai trường hợp ở trên, nhưng thay vì lừa lấy tiền, bọn lừa đ</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o y</a:t>
            </a:r>
            <a:r>
              <a:rPr lang="en-US" sz="2600">
                <a:solidFill>
                  <a:schemeClr val="tx1">
                    <a:lumMod val="95000"/>
                  </a:schemeClr>
                </a:solidFill>
                <a:latin typeface="Times New Roman" panose="02020603050405020304" pitchFamily="18" charset="0"/>
                <a:ea typeface="Times New Roman" panose="02020603050405020304" pitchFamily="18" charset="0"/>
              </a:rPr>
              <a:t>êu</a:t>
            </a:r>
            <a:r>
              <a:rPr lang="vi-VN" sz="2600">
                <a:solidFill>
                  <a:schemeClr val="tx1">
                    <a:lumMod val="95000"/>
                  </a:schemeClr>
                </a:solidFill>
                <a:effectLst/>
                <a:latin typeface="Times New Roman" panose="02020603050405020304" pitchFamily="18" charset="0"/>
                <a:ea typeface="Times New Roman" panose="02020603050405020304" pitchFamily="18" charset="0"/>
              </a:rPr>
              <a:t> cầu nhấn vào link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xác nhận sớm, nếu chậm sẽ m</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t cơ hội. Đường link gửi kèm sẽ dẫn tới một trang web (giả mạo) yêu c</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u cung cấp thông tin cá nhân (ví dụ</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số tài kho</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 mật kh</a:t>
            </a:r>
            <a:r>
              <a:rPr lang="en-US" sz="2600">
                <a:solidFill>
                  <a:schemeClr val="tx1">
                    <a:lumMod val="95000"/>
                  </a:schemeClr>
                </a:solidFill>
                <a:effectLst/>
                <a:latin typeface="Times New Roman" panose="02020603050405020304" pitchFamily="18" charset="0"/>
                <a:ea typeface="Times New Roman" panose="02020603050405020304" pitchFamily="18" charset="0"/>
              </a:rPr>
              <a:t>ẩ</a:t>
            </a:r>
            <a:r>
              <a:rPr lang="vi-VN" sz="2600">
                <a:solidFill>
                  <a:schemeClr val="tx1">
                    <a:lumMod val="95000"/>
                  </a:schemeClr>
                </a:solidFill>
                <a:effectLst/>
                <a:latin typeface="Times New Roman" panose="02020603050405020304" pitchFamily="18" charset="0"/>
                <a:ea typeface="Times New Roman" panose="02020603050405020304" pitchFamily="18" charset="0"/>
              </a:rPr>
              <a:t>u,...) </a:t>
            </a:r>
            <a:r>
              <a:rPr lang="en-US" sz="2600">
                <a:solidFill>
                  <a:schemeClr val="tx1">
                    <a:lumMod val="95000"/>
                  </a:schemeClr>
                </a:solidFill>
                <a:latin typeface="Times New Roman" panose="02020603050405020304" pitchFamily="18" charset="0"/>
                <a:ea typeface="Times New Roman" panose="02020603050405020304" pitchFamily="18" charset="0"/>
              </a:rPr>
              <a:t>để </a:t>
            </a:r>
            <a:r>
              <a:rPr lang="vi-VN" sz="2600">
                <a:solidFill>
                  <a:schemeClr val="tx1">
                    <a:lumMod val="95000"/>
                  </a:schemeClr>
                </a:solidFill>
                <a:effectLst/>
                <a:latin typeface="Times New Roman" panose="02020603050405020304" pitchFamily="18" charset="0"/>
                <a:ea typeface="Times New Roman" panose="02020603050405020304" pitchFamily="18" charset="0"/>
              </a:rPr>
              <a:t>có th</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thực hiện giao dịch và chúng sẽ lấy cắp những thông tin ấy.</a:t>
            </a: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Các </a:t>
            </a:r>
            <a:r>
              <a:rPr lang="en-US" sz="2600">
                <a:solidFill>
                  <a:schemeClr val="tx1">
                    <a:lumMod val="95000"/>
                  </a:schemeClr>
                </a:solidFill>
                <a:effectLst/>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ối tượng lừa </a:t>
            </a:r>
            <a:r>
              <a:rPr lang="en-US" sz="2600">
                <a:solidFill>
                  <a:schemeClr val="tx1">
                    <a:lumMod val="95000"/>
                  </a:schemeClr>
                </a:solidFill>
                <a:latin typeface="Times New Roman" panose="02020603050405020304" pitchFamily="18" charset="0"/>
                <a:ea typeface="Times New Roman" panose="02020603050405020304" pitchFamily="18" charset="0"/>
              </a:rPr>
              <a:t>đả</a:t>
            </a:r>
            <a:r>
              <a:rPr lang="vi-VN" sz="2600">
                <a:solidFill>
                  <a:schemeClr val="tx1">
                    <a:lumMod val="95000"/>
                  </a:schemeClr>
                </a:solidFill>
                <a:effectLst/>
                <a:latin typeface="Times New Roman" panose="02020603050405020304" pitchFamily="18" charset="0"/>
                <a:ea typeface="Times New Roman" panose="02020603050405020304" pitchFamily="18" charset="0"/>
              </a:rPr>
              <a:t>o có th</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mạo danh các cơ quan, doanh nghiệp, người có uy tín, b</a:t>
            </a:r>
            <a:r>
              <a:rPr lang="en-US" sz="2600">
                <a:solidFill>
                  <a:schemeClr val="tx1">
                    <a:lumMod val="95000"/>
                  </a:schemeClr>
                </a:solidFill>
                <a:latin typeface="Times New Roman" panose="02020603050405020304" pitchFamily="18" charset="0"/>
                <a:ea typeface="Times New Roman" panose="02020603050405020304" pitchFamily="18" charset="0"/>
              </a:rPr>
              <a:t>ạ</a:t>
            </a:r>
            <a:r>
              <a:rPr lang="vi-VN" sz="2600">
                <a:solidFill>
                  <a:schemeClr val="tx1">
                    <a:lumMod val="95000"/>
                  </a:schemeClr>
                </a:solidFill>
                <a:effectLst/>
                <a:latin typeface="Times New Roman" panose="02020603050405020304" pitchFamily="18" charset="0"/>
                <a:ea typeface="Times New Roman" panose="02020603050405020304" pitchFamily="18" charset="0"/>
              </a:rPr>
              <a:t>n bè hoặc người quen, thậm ch</a:t>
            </a:r>
            <a:r>
              <a:rPr lang="en-US" sz="2600">
                <a:solidFill>
                  <a:schemeClr val="tx1">
                    <a:lumMod val="95000"/>
                  </a:schemeClr>
                </a:solidFill>
                <a:latin typeface="Times New Roman" panose="02020603050405020304" pitchFamily="18" charset="0"/>
                <a:ea typeface="Times New Roman" panose="02020603050405020304" pitchFamily="18" charset="0"/>
              </a:rPr>
              <a:t>í</a:t>
            </a:r>
            <a:r>
              <a:rPr lang="vi-VN" sz="2600">
                <a:solidFill>
                  <a:schemeClr val="tx1">
                    <a:lumMod val="95000"/>
                  </a:schemeClr>
                </a:solidFill>
                <a:effectLst/>
                <a:latin typeface="Times New Roman" panose="02020603050405020304" pitchFamily="18" charset="0"/>
                <a:ea typeface="Times New Roman" panose="02020603050405020304" pitchFamily="18" charset="0"/>
              </a:rPr>
              <a:t> là đối tác nước ngoài, mời chào hợp tác kinh doanh, mua hàng giá rẻ,... k</a:t>
            </a:r>
            <a:r>
              <a:rPr lang="en-US" sz="2600">
                <a:solidFill>
                  <a:schemeClr val="tx1">
                    <a:lumMod val="95000"/>
                  </a:schemeClr>
                </a:solidFill>
                <a:latin typeface="Times New Roman" panose="02020603050405020304" pitchFamily="18" charset="0"/>
                <a:ea typeface="Times New Roman" panose="02020603050405020304" pitchFamily="18" charset="0"/>
              </a:rPr>
              <a:t>è</a:t>
            </a:r>
            <a:r>
              <a:rPr lang="vi-VN" sz="2600">
                <a:solidFill>
                  <a:schemeClr val="tx1">
                    <a:lumMod val="95000"/>
                  </a:schemeClr>
                </a:solidFill>
                <a:effectLst/>
                <a:latin typeface="Times New Roman" panose="02020603050405020304" pitchFamily="18" charset="0"/>
                <a:ea typeface="Times New Roman" panose="02020603050405020304" pitchFamily="18" charset="0"/>
              </a:rPr>
              <a:t>m link lừa đ</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142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6BD8A-8745-4ADE-B02F-DF7E7BCD2516}"/>
              </a:ext>
            </a:extLst>
          </p:cNvPr>
          <p:cNvPicPr>
            <a:picLocks noChangeAspect="1"/>
          </p:cNvPicPr>
          <p:nvPr/>
        </p:nvPicPr>
        <p:blipFill>
          <a:blip r:embed="rId2"/>
          <a:stretch>
            <a:fillRect/>
          </a:stretch>
        </p:blipFill>
        <p:spPr>
          <a:xfrm>
            <a:off x="0" y="107691"/>
            <a:ext cx="12192000" cy="6854653"/>
          </a:xfrm>
          <a:prstGeom prst="rect">
            <a:avLst/>
          </a:prstGeom>
        </p:spPr>
      </p:pic>
    </p:spTree>
    <p:extLst>
      <p:ext uri="{BB962C8B-B14F-4D97-AF65-F5344CB8AC3E}">
        <p14:creationId xmlns:p14="http://schemas.microsoft.com/office/powerpoint/2010/main" val="230859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EECD1-2918-4797-9D18-CCA3F46E6B35}"/>
              </a:ext>
            </a:extLst>
          </p:cNvPr>
          <p:cNvPicPr>
            <a:picLocks noChangeAspect="1"/>
          </p:cNvPicPr>
          <p:nvPr/>
        </p:nvPicPr>
        <p:blipFill rotWithShape="1">
          <a:blip r:embed="rId2"/>
          <a:srcRect l="10543" t="33035" r="40109" b="13412"/>
          <a:stretch/>
        </p:blipFill>
        <p:spPr>
          <a:xfrm>
            <a:off x="132520" y="42652"/>
            <a:ext cx="4838852" cy="2952339"/>
          </a:xfrm>
          <a:prstGeom prst="rect">
            <a:avLst/>
          </a:prstGeom>
        </p:spPr>
      </p:pic>
      <p:pic>
        <p:nvPicPr>
          <p:cNvPr id="5" name="Picture 4">
            <a:extLst>
              <a:ext uri="{FF2B5EF4-FFF2-40B4-BE49-F238E27FC236}">
                <a16:creationId xmlns:a16="http://schemas.microsoft.com/office/drawing/2014/main" id="{A7C697EE-5B10-450D-A975-B2920181AA09}"/>
              </a:ext>
            </a:extLst>
          </p:cNvPr>
          <p:cNvPicPr>
            <a:picLocks noChangeAspect="1"/>
          </p:cNvPicPr>
          <p:nvPr/>
        </p:nvPicPr>
        <p:blipFill rotWithShape="1">
          <a:blip r:embed="rId3"/>
          <a:srcRect l="15543" t="20082" r="34022" b="11865"/>
          <a:stretch/>
        </p:blipFill>
        <p:spPr>
          <a:xfrm>
            <a:off x="132520" y="2994991"/>
            <a:ext cx="4838852" cy="3670852"/>
          </a:xfrm>
          <a:prstGeom prst="rect">
            <a:avLst/>
          </a:prstGeom>
        </p:spPr>
      </p:pic>
      <p:pic>
        <p:nvPicPr>
          <p:cNvPr id="7" name="Picture 6">
            <a:extLst>
              <a:ext uri="{FF2B5EF4-FFF2-40B4-BE49-F238E27FC236}">
                <a16:creationId xmlns:a16="http://schemas.microsoft.com/office/drawing/2014/main" id="{95DB4F0D-0871-49E2-AF25-4B24BD20BAD3}"/>
              </a:ext>
            </a:extLst>
          </p:cNvPr>
          <p:cNvPicPr>
            <a:picLocks noChangeAspect="1"/>
          </p:cNvPicPr>
          <p:nvPr/>
        </p:nvPicPr>
        <p:blipFill rotWithShape="1">
          <a:blip r:embed="rId4"/>
          <a:srcRect l="30652" t="15829" r="40776" b="23852"/>
          <a:stretch/>
        </p:blipFill>
        <p:spPr>
          <a:xfrm>
            <a:off x="5329180" y="-64177"/>
            <a:ext cx="5670124" cy="6730020"/>
          </a:xfrm>
          <a:prstGeom prst="rect">
            <a:avLst/>
          </a:prstGeom>
        </p:spPr>
      </p:pic>
    </p:spTree>
    <p:extLst>
      <p:ext uri="{BB962C8B-B14F-4D97-AF65-F5344CB8AC3E}">
        <p14:creationId xmlns:p14="http://schemas.microsoft.com/office/powerpoint/2010/main" val="181785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4AAC3-43F6-4DC2-808B-F2D5B84B4FE7}"/>
              </a:ext>
            </a:extLst>
          </p:cNvPr>
          <p:cNvPicPr>
            <a:picLocks noChangeAspect="1"/>
          </p:cNvPicPr>
          <p:nvPr/>
        </p:nvPicPr>
        <p:blipFill rotWithShape="1">
          <a:blip r:embed="rId2"/>
          <a:srcRect l="10217" t="28395" r="32283" b="13218"/>
          <a:stretch/>
        </p:blipFill>
        <p:spPr>
          <a:xfrm>
            <a:off x="0" y="79512"/>
            <a:ext cx="4837044" cy="2761412"/>
          </a:xfrm>
          <a:prstGeom prst="rect">
            <a:avLst/>
          </a:prstGeom>
        </p:spPr>
      </p:pic>
      <p:pic>
        <p:nvPicPr>
          <p:cNvPr id="5" name="Picture 4">
            <a:extLst>
              <a:ext uri="{FF2B5EF4-FFF2-40B4-BE49-F238E27FC236}">
                <a16:creationId xmlns:a16="http://schemas.microsoft.com/office/drawing/2014/main" id="{B6C624D0-D0D1-4319-B5D7-69E9490B35C3}"/>
              </a:ext>
            </a:extLst>
          </p:cNvPr>
          <p:cNvPicPr>
            <a:picLocks noChangeAspect="1"/>
          </p:cNvPicPr>
          <p:nvPr/>
        </p:nvPicPr>
        <p:blipFill rotWithShape="1">
          <a:blip r:embed="rId3"/>
          <a:srcRect l="18913" t="21436" r="36087" b="5679"/>
          <a:stretch/>
        </p:blipFill>
        <p:spPr>
          <a:xfrm>
            <a:off x="0" y="2916026"/>
            <a:ext cx="4837044" cy="3941974"/>
          </a:xfrm>
          <a:prstGeom prst="rect">
            <a:avLst/>
          </a:prstGeom>
        </p:spPr>
      </p:pic>
      <p:pic>
        <p:nvPicPr>
          <p:cNvPr id="7" name="Picture 6">
            <a:extLst>
              <a:ext uri="{FF2B5EF4-FFF2-40B4-BE49-F238E27FC236}">
                <a16:creationId xmlns:a16="http://schemas.microsoft.com/office/drawing/2014/main" id="{EA06B22C-B5F7-48D6-814F-1061FCCBB4E7}"/>
              </a:ext>
            </a:extLst>
          </p:cNvPr>
          <p:cNvPicPr>
            <a:picLocks noChangeAspect="1"/>
          </p:cNvPicPr>
          <p:nvPr/>
        </p:nvPicPr>
        <p:blipFill rotWithShape="1">
          <a:blip r:embed="rId4"/>
          <a:srcRect l="14457" t="23755" r="32065" b="12445"/>
          <a:stretch/>
        </p:blipFill>
        <p:spPr>
          <a:xfrm>
            <a:off x="5022574" y="525430"/>
            <a:ext cx="6904382" cy="4630988"/>
          </a:xfrm>
          <a:prstGeom prst="rect">
            <a:avLst/>
          </a:prstGeom>
        </p:spPr>
      </p:pic>
    </p:spTree>
    <p:extLst>
      <p:ext uri="{BB962C8B-B14F-4D97-AF65-F5344CB8AC3E}">
        <p14:creationId xmlns:p14="http://schemas.microsoft.com/office/powerpoint/2010/main" val="277173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C18D5B-189D-4139-8F62-74DA610B9E37}"/>
              </a:ext>
            </a:extLst>
          </p:cNvPr>
          <p:cNvSpPr txBox="1"/>
          <p:nvPr/>
        </p:nvSpPr>
        <p:spPr>
          <a:xfrm>
            <a:off x="145773" y="304800"/>
            <a:ext cx="11542643" cy="5355249"/>
          </a:xfrm>
          <a:prstGeom prst="rect">
            <a:avLst/>
          </a:prstGeom>
          <a:noFill/>
        </p:spPr>
        <p:txBody>
          <a:bodyPr wrap="square">
            <a:spAutoFit/>
          </a:bodyPr>
          <a:lstStyle/>
          <a:p>
            <a:pPr>
              <a:lnSpc>
                <a:spcPct val="134000"/>
              </a:lnSpc>
              <a:spcAft>
                <a:spcPts val="400"/>
              </a:spcAft>
            </a:pP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b) D</a:t>
            </a:r>
            <a:r>
              <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u hiệu lừa đ</a:t>
            </a:r>
            <a:r>
              <a:rPr lang="en-US" sz="26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ả</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o và l</a:t>
            </a:r>
            <a:r>
              <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ờ</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 khuyên phòng ngừa</a:t>
            </a:r>
            <a:endPar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06400" algn="just">
              <a:lnSpc>
                <a:spcPct val="125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 tin học, việc lừa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lấy cắp thông tin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nhân bằng các trang web giả gọi là </a:t>
            </a:r>
            <a:r>
              <a:rPr lang="vi-VN" sz="2600" b="1"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phishing</a:t>
            </a:r>
            <a:r>
              <a:rPr lang="vi-VN" sz="2600" i="1">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cần nhận biết các dấn hiệu lừa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và luôn có ý thức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ò</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tự b</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vệ, tránh bị lừa.</a:t>
            </a:r>
            <a:endPar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622300" algn="just">
              <a:lnSpc>
                <a:spcPct val="127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 cơ quan, tổ chức, doanh nghiệp uy tín phải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bảo giao tiếp quan hệ công chúng với ch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 lượng cao, có tính chuyên nghiệp. N</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 email, trang web có l</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chính t</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lỗi hành văn th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ó có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là lừa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Những lỗi này có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là do sự thiếu chuyên nghiệp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k</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do cố gắng tránh các bộ lọc th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minh, phát hiện ki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 lừa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đã biết, do được dịch từ một ngoại ngữ, từ k</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xuy</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biên giới, nh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nạn nhân thích mới lạ.</a:t>
            </a:r>
            <a:endPar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63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B24E5B-75A8-4B86-B692-00D91B36BFB1}"/>
              </a:ext>
            </a:extLst>
          </p:cNvPr>
          <p:cNvSpPr txBox="1"/>
          <p:nvPr/>
        </p:nvSpPr>
        <p:spPr>
          <a:xfrm>
            <a:off x="477078" y="237910"/>
            <a:ext cx="11449879" cy="3143681"/>
          </a:xfrm>
          <a:prstGeom prst="rect">
            <a:avLst/>
          </a:prstGeom>
          <a:noFill/>
        </p:spPr>
        <p:txBody>
          <a:bodyPr wrap="square">
            <a:spAutoFit/>
          </a:bodyPr>
          <a:lstStyle/>
          <a:p>
            <a:pPr indent="406400" algn="just">
              <a:lnSpc>
                <a:spcPct val="127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Tên miền gồm vài phần cách nhau dấu chấm. Phẩn đầu viết tắt tên cơ quan, tổ chức, doanh nghiệp dễ nhớ nhưng các ph</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n đuôi như: “com”, “net", “org”,.. ít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ược chú ý h</a:t>
            </a:r>
            <a:r>
              <a:rPr lang="en-US" sz="2600">
                <a:solidFill>
                  <a:schemeClr val="tx1">
                    <a:lumMod val="95000"/>
                  </a:schemeClr>
                </a:solidFill>
                <a:latin typeface="Times New Roman" panose="02020603050405020304" pitchFamily="18" charset="0"/>
                <a:ea typeface="Times New Roman" panose="02020603050405020304" pitchFamily="18" charset="0"/>
              </a:rPr>
              <a:t>ơ</a:t>
            </a:r>
            <a:r>
              <a:rPr lang="vi-VN" sz="2600">
                <a:solidFill>
                  <a:schemeClr val="tx1">
                    <a:lumMod val="95000"/>
                  </a:schemeClr>
                </a:solidFill>
                <a:effectLst/>
                <a:latin typeface="Times New Roman" panose="02020603050405020304" pitchFamily="18" charset="0"/>
                <a:ea typeface="Times New Roman" panose="02020603050405020304" pitchFamily="18" charset="0"/>
              </a:rPr>
              <a:t>n. Các </a:t>
            </a:r>
            <a:r>
              <a:rPr lang="en-US" sz="2600">
                <a:solidFill>
                  <a:schemeClr val="tx1">
                    <a:lumMod val="95000"/>
                  </a:schemeClr>
                </a:solidFill>
                <a:latin typeface="Times New Roman" panose="02020603050405020304" pitchFamily="18" charset="0"/>
                <a:ea typeface="Times New Roman" panose="02020603050405020304" pitchFamily="18" charset="0"/>
              </a:rPr>
              <a:t>đu</a:t>
            </a:r>
            <a:r>
              <a:rPr lang="vi-VN" sz="2600">
                <a:solidFill>
                  <a:schemeClr val="tx1">
                    <a:lumMod val="95000"/>
                  </a:schemeClr>
                </a:solidFill>
                <a:effectLst/>
                <a:latin typeface="Times New Roman" panose="02020603050405020304" pitchFamily="18" charset="0"/>
                <a:ea typeface="Times New Roman" panose="02020603050405020304" pitchFamily="18" charset="0"/>
              </a:rPr>
              <a:t>ôi </a:t>
            </a:r>
            <a:r>
              <a:rPr lang="en-US" sz="2600">
                <a:solidFill>
                  <a:schemeClr val="tx1">
                    <a:lumMod val="95000"/>
                  </a:schemeClr>
                </a:solidFill>
                <a:effectLst/>
                <a:latin typeface="Times New Roman" panose="02020603050405020304" pitchFamily="18" charset="0"/>
                <a:ea typeface="Times New Roman" panose="02020603050405020304" pitchFamily="18" charset="0"/>
              </a:rPr>
              <a:t>tê</a:t>
            </a:r>
            <a:r>
              <a:rPr lang="vi-VN" sz="2600">
                <a:solidFill>
                  <a:schemeClr val="tx1">
                    <a:lumMod val="95000"/>
                  </a:schemeClr>
                </a:solidFill>
                <a:effectLst/>
                <a:latin typeface="Times New Roman" panose="02020603050405020304" pitchFamily="18" charset="0"/>
                <a:ea typeface="Times New Roman" panose="02020603050405020304" pitchFamily="18" charset="0"/>
              </a:rPr>
              <a:t>n mi</a:t>
            </a:r>
            <a:r>
              <a:rPr lang="en-US" sz="2600">
                <a:solidFill>
                  <a:schemeClr val="tx1">
                    <a:lumMod val="95000"/>
                  </a:schemeClr>
                </a:solidFill>
                <a:effectLst/>
                <a:latin typeface="Times New Roman" panose="02020603050405020304" pitchFamily="18" charset="0"/>
                <a:ea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rPr>
              <a:t>n khác v</a:t>
            </a:r>
            <a:r>
              <a:rPr lang="en-US" sz="2600">
                <a:solidFill>
                  <a:schemeClr val="tx1">
                    <a:lumMod val="95000"/>
                  </a:schemeClr>
                </a:solidFill>
                <a:effectLst/>
                <a:latin typeface="Times New Roman" panose="02020603050405020304" pitchFamily="18" charset="0"/>
                <a:ea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rPr>
              <a:t>i </a:t>
            </a:r>
            <a:r>
              <a:rPr lang="en-US" sz="2600">
                <a:solidFill>
                  <a:schemeClr val="tx1">
                    <a:lumMod val="95000"/>
                  </a:schemeClr>
                </a:solidFill>
                <a:effectLst/>
                <a:latin typeface="Times New Roman" panose="02020603050405020304" pitchFamily="18" charset="0"/>
                <a:ea typeface="Times New Roman" panose="02020603050405020304" pitchFamily="18" charset="0"/>
              </a:rPr>
              <a:t>t</a:t>
            </a:r>
            <a:r>
              <a:rPr lang="vi-VN" sz="2600">
                <a:solidFill>
                  <a:schemeClr val="tx1">
                    <a:lumMod val="95000"/>
                  </a:schemeClr>
                </a:solidFill>
                <a:effectLst/>
                <a:latin typeface="Times New Roman" panose="02020603050405020304" pitchFamily="18" charset="0"/>
                <a:ea typeface="Times New Roman" panose="02020603050405020304" pitchFamily="18" charset="0"/>
              </a:rPr>
              <a:t>ên mi</a:t>
            </a:r>
            <a:r>
              <a:rPr lang="en-US" sz="2600">
                <a:solidFill>
                  <a:schemeClr val="tx1">
                    <a:lumMod val="95000"/>
                  </a:schemeClr>
                </a:solidFill>
                <a:effectLst/>
                <a:latin typeface="Times New Roman" panose="02020603050405020304" pitchFamily="18" charset="0"/>
                <a:ea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rPr>
              <a:t>n ch</a:t>
            </a:r>
            <a:r>
              <a:rPr lang="en-US" sz="2600">
                <a:solidFill>
                  <a:schemeClr val="tx1">
                    <a:lumMod val="95000"/>
                  </a:schemeClr>
                </a:solidFill>
                <a:latin typeface="Times New Roman" panose="02020603050405020304" pitchFamily="18" charset="0"/>
                <a:ea typeface="Times New Roman" panose="02020603050405020304" pitchFamily="18" charset="0"/>
              </a:rPr>
              <a:t>í</a:t>
            </a:r>
            <a:r>
              <a:rPr lang="vi-VN" sz="2600">
                <a:solidFill>
                  <a:schemeClr val="tx1">
                    <a:lumMod val="95000"/>
                  </a:schemeClr>
                </a:solidFill>
                <a:effectLst/>
                <a:latin typeface="Times New Roman" panose="02020603050405020304" pitchFamily="18" charset="0"/>
                <a:ea typeface="Times New Roman" panose="02020603050405020304" pitchFamily="18" charset="0"/>
              </a:rPr>
              <a:t>nh thức mà </a:t>
            </a:r>
            <a:r>
              <a:rPr lang="en-US" sz="2600">
                <a:solidFill>
                  <a:schemeClr val="tx1">
                    <a:lumMod val="95000"/>
                  </a:schemeClr>
                </a:solidFill>
                <a:latin typeface="Times New Roman" panose="02020603050405020304" pitchFamily="18" charset="0"/>
                <a:ea typeface="Times New Roman" panose="02020603050405020304" pitchFamily="18" charset="0"/>
              </a:rPr>
              <a:t>cơ</a:t>
            </a:r>
            <a:r>
              <a:rPr lang="vi-VN" sz="2600">
                <a:solidFill>
                  <a:schemeClr val="tx1">
                    <a:lumMod val="95000"/>
                  </a:schemeClr>
                </a:solidFill>
                <a:effectLst/>
                <a:latin typeface="Times New Roman" panose="02020603050405020304" pitchFamily="18" charset="0"/>
                <a:ea typeface="Times New Roman" panose="02020603050405020304" pitchFamily="18" charset="0"/>
              </a:rPr>
              <a:t> quan, t</a:t>
            </a:r>
            <a:r>
              <a:rPr lang="en-US" sz="2600">
                <a:solidFill>
                  <a:schemeClr val="tx1">
                    <a:lumMod val="95000"/>
                  </a:schemeClr>
                </a:solidFill>
                <a:effectLst/>
                <a:latin typeface="Times New Roman" panose="02020603050405020304" pitchFamily="18" charset="0"/>
                <a:ea typeface="Times New Roman" panose="02020603050405020304" pitchFamily="18" charset="0"/>
              </a:rPr>
              <a:t>ổ</a:t>
            </a:r>
            <a:r>
              <a:rPr lang="vi-VN" sz="2600">
                <a:solidFill>
                  <a:schemeClr val="tx1">
                    <a:lumMod val="95000"/>
                  </a:schemeClr>
                </a:solidFill>
                <a:effectLst/>
                <a:latin typeface="Times New Roman" panose="02020603050405020304" pitchFamily="18" charset="0"/>
                <a:ea typeface="Times New Roman" panose="02020603050405020304" pitchFamily="18" charset="0"/>
              </a:rPr>
              <a:t> chức, doanh nghiệp vẫn dùng là dấu hiệu lừa </a:t>
            </a:r>
            <a:r>
              <a:rPr lang="en-US" sz="2600">
                <a:solidFill>
                  <a:schemeClr val="tx1">
                    <a:lumMod val="95000"/>
                  </a:schemeClr>
                </a:solidFill>
                <a:latin typeface="Times New Roman" panose="02020603050405020304" pitchFamily="18" charset="0"/>
                <a:ea typeface="Times New Roman" panose="02020603050405020304" pitchFamily="18" charset="0"/>
              </a:rPr>
              <a:t>đả</a:t>
            </a:r>
            <a:r>
              <a:rPr lang="vi-VN" sz="2600">
                <a:solidFill>
                  <a:schemeClr val="tx1">
                    <a:lumMod val="95000"/>
                  </a:schemeClr>
                </a:solidFill>
                <a:effectLst/>
                <a:latin typeface="Times New Roman" panose="02020603050405020304" pitchFamily="18" charset="0"/>
                <a:ea typeface="Times New Roman" panose="02020603050405020304" pitchFamily="18" charset="0"/>
              </a:rPr>
              <a:t>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06400" algn="just">
              <a:lnSpc>
                <a:spcPct val="127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Cần chú ý nhận biết những cách viết sai chính t</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trong tên miền </a:t>
            </a:r>
            <a:r>
              <a:rPr lang="en-US" sz="2600">
                <a:solidFill>
                  <a:schemeClr val="tx1">
                    <a:lumMod val="95000"/>
                  </a:schemeClr>
                </a:solidFill>
                <a:latin typeface="Times New Roman" panose="02020603050405020304" pitchFamily="18" charset="0"/>
                <a:ea typeface="Times New Roman" panose="02020603050405020304" pitchFamily="18" charset="0"/>
              </a:rPr>
              <a:t>để</a:t>
            </a:r>
            <a:r>
              <a:rPr lang="vi-VN" sz="2600">
                <a:solidFill>
                  <a:schemeClr val="tx1">
                    <a:lumMod val="95000"/>
                  </a:schemeClr>
                </a:solidFill>
                <a:effectLst/>
                <a:latin typeface="Times New Roman" panose="02020603050405020304" pitchFamily="18" charset="0"/>
                <a:ea typeface="Times New Roman" panose="02020603050405020304" pitchFamily="18" charset="0"/>
              </a:rPr>
              <a:t>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ánh lừa người</a:t>
            </a:r>
            <a:r>
              <a:rPr lang="en-US" sz="2600">
                <a:solidFill>
                  <a:schemeClr val="tx1">
                    <a:lumMod val="95000"/>
                  </a:schemeClr>
                </a:solidFill>
                <a:effectLst/>
                <a:latin typeface="Times New Roman" panose="02020603050405020304" pitchFamily="18" charset="0"/>
                <a:ea typeface="Times New Roman" panose="02020603050405020304" pitchFamily="18" charset="0"/>
              </a:rPr>
              <a:t> đọc.</a:t>
            </a:r>
          </a:p>
        </p:txBody>
      </p:sp>
      <p:sp>
        <p:nvSpPr>
          <p:cNvPr id="5" name="TextBox 4">
            <a:extLst>
              <a:ext uri="{FF2B5EF4-FFF2-40B4-BE49-F238E27FC236}">
                <a16:creationId xmlns:a16="http://schemas.microsoft.com/office/drawing/2014/main" id="{0FB845D5-9523-44CA-A98A-D90A339DD059}"/>
              </a:ext>
            </a:extLst>
          </p:cNvPr>
          <p:cNvSpPr txBox="1"/>
          <p:nvPr/>
        </p:nvSpPr>
        <p:spPr>
          <a:xfrm>
            <a:off x="132521" y="3476410"/>
            <a:ext cx="11714923" cy="2741713"/>
          </a:xfrm>
          <a:prstGeom prst="rect">
            <a:avLst/>
          </a:prstGeom>
          <a:noFill/>
        </p:spPr>
        <p:txBody>
          <a:bodyPr wrap="square">
            <a:spAutoFit/>
          </a:bodyPr>
          <a:lstStyle/>
          <a:p>
            <a:pPr indent="406400" algn="just">
              <a:lnSpc>
                <a:spcPct val="135000"/>
              </a:lnSpc>
              <a:spcAft>
                <a:spcPts val="300"/>
              </a:spcAft>
            </a:pPr>
            <a:r>
              <a:rPr lang="vi-VN" sz="2600">
                <a:solidFill>
                  <a:schemeClr val="tx1">
                    <a:lumMod val="95000"/>
                  </a:schemeClr>
                </a:solidFill>
                <a:effectLst/>
                <a:latin typeface="Times New Roman" panose="02020603050405020304" pitchFamily="18" charset="0"/>
                <a:ea typeface="Times New Roman" panose="02020603050405020304" pitchFamily="18" charset="0"/>
              </a:rPr>
              <a:t>Ví dụ</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thay chữ “o” b</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s</a:t>
            </a:r>
            <a:r>
              <a:rPr lang="en-US" sz="2600">
                <a:solidFill>
                  <a:schemeClr val="tx1">
                    <a:lumMod val="95000"/>
                  </a:schemeClr>
                </a:solidFill>
                <a:effectLst/>
                <a:latin typeface="Times New Roman" panose="02020603050405020304" pitchFamily="18" charset="0"/>
                <a:ea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rPr>
              <a:t> 0; thay “m” b</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“r” và “n”. Đây là những th</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 đoạn ph</a:t>
            </a:r>
            <a:r>
              <a:rPr lang="en-US" sz="2600">
                <a:solidFill>
                  <a:schemeClr val="tx1">
                    <a:lumMod val="95000"/>
                  </a:schemeClr>
                </a:solidFill>
                <a:effectLst/>
                <a:latin typeface="Times New Roman" panose="02020603050405020304" pitchFamily="18" charset="0"/>
                <a:ea typeface="Times New Roman" panose="02020603050405020304" pitchFamily="18" charset="0"/>
              </a:rPr>
              <a:t>ổ</a:t>
            </a:r>
            <a:r>
              <a:rPr lang="vi-VN" sz="2600">
                <a:solidFill>
                  <a:schemeClr val="tx1">
                    <a:lumMod val="95000"/>
                  </a:schemeClr>
                </a:solidFill>
                <a:effectLst/>
                <a:latin typeface="Times New Roman" panose="02020603050405020304" pitchFamily="18" charset="0"/>
                <a:ea typeface="Times New Roman" panose="02020603050405020304" pitchFamily="18" charset="0"/>
              </a:rPr>
              <a:t> biến.</a:t>
            </a:r>
            <a:r>
              <a:rPr lang="en-US" sz="2600">
                <a:solidFill>
                  <a:schemeClr val="tx1">
                    <a:lumMod val="95000"/>
                  </a:schemeClr>
                </a:solidFill>
                <a:effectLst/>
                <a:latin typeface="Times New Roman" panose="02020603050405020304" pitchFamily="18" charset="0"/>
                <a:ea typeface="Times New Roman" panose="02020603050405020304" pitchFamily="18" charset="0"/>
              </a:rPr>
              <a:t> </a:t>
            </a:r>
          </a:p>
          <a:p>
            <a:pPr indent="406400" algn="just">
              <a:lnSpc>
                <a:spcPct val="132000"/>
              </a:lnSpc>
              <a:spcAft>
                <a:spcPts val="300"/>
              </a:spcAft>
            </a:pPr>
            <a:r>
              <a:rPr lang="vi-VN" sz="2600">
                <a:solidFill>
                  <a:schemeClr val="tx1">
                    <a:lumMod val="95000"/>
                  </a:schemeClr>
                </a:solidFill>
                <a:effectLst/>
                <a:latin typeface="Times New Roman" panose="02020603050405020304" pitchFamily="18" charset="0"/>
                <a:ea typeface="Times New Roman" panose="02020603050405020304" pitchFamily="18" charset="0"/>
              </a:rPr>
              <a:t>- Trỏ chuột vào một liên k</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nhưng không nh</a:t>
            </a:r>
            <a:r>
              <a:rPr lang="en-US" sz="2600">
                <a:solidFill>
                  <a:schemeClr val="tx1">
                    <a:lumMod val="95000"/>
                  </a:schemeClr>
                </a:solidFill>
                <a:latin typeface="Times New Roman" panose="02020603050405020304" pitchFamily="18" charset="0"/>
                <a:ea typeface="Times New Roman" panose="02020603050405020304" pitchFamily="18" charset="0"/>
              </a:rPr>
              <a:t>á</a:t>
            </a:r>
            <a:r>
              <a:rPr lang="vi-VN" sz="2600">
                <a:solidFill>
                  <a:schemeClr val="tx1">
                    <a:lumMod val="95000"/>
                  </a:schemeClr>
                </a:solidFill>
                <a:effectLst/>
                <a:latin typeface="Times New Roman" panose="02020603050405020304" pitchFamily="18" charset="0"/>
                <a:ea typeface="Times New Roman" panose="02020603050405020304" pitchFamily="18" charset="0"/>
              </a:rPr>
              <a:t>y chuột, ta sẽ nhìn thấy địa chỉ đích thực sự mà liên k</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sẽ mở ra</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Nêu nó không khớp với địa ch</a:t>
            </a:r>
            <a:r>
              <a:rPr lang="en-US" sz="2600">
                <a:solidFill>
                  <a:schemeClr val="tx1">
                    <a:lumMod val="95000"/>
                  </a:schemeClr>
                </a:solidFill>
                <a:latin typeface="Times New Roman" panose="02020603050405020304" pitchFamily="18" charset="0"/>
                <a:ea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rPr>
              <a:t> hi</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n thị m</a:t>
            </a:r>
            <a:r>
              <a:rPr lang="en-US" sz="2600">
                <a:solidFill>
                  <a:schemeClr val="tx1">
                    <a:lumMod val="95000"/>
                  </a:schemeClr>
                </a:solidFill>
                <a:effectLst/>
                <a:latin typeface="Times New Roman" panose="02020603050405020304" pitchFamily="18" charset="0"/>
                <a:ea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rPr>
              <a:t>i nháy chuột th</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rPr>
              <a:t>đ</a:t>
            </a:r>
            <a:r>
              <a:rPr lang="en-US" sz="2600">
                <a:solidFill>
                  <a:schemeClr val="tx1">
                    <a:lumMod val="95000"/>
                  </a:schemeClr>
                </a:solidFill>
                <a:latin typeface="Times New Roman" panose="02020603050405020304" pitchFamily="18" charset="0"/>
                <a:ea typeface="Times New Roman" panose="02020603050405020304" pitchFamily="18" charset="0"/>
              </a:rPr>
              <a:t>ó</a:t>
            </a:r>
            <a:r>
              <a:rPr lang="vi-VN" sz="2600">
                <a:solidFill>
                  <a:schemeClr val="tx1">
                    <a:lumMod val="95000"/>
                  </a:schemeClr>
                </a:solidFill>
                <a:effectLst/>
                <a:latin typeface="Times New Roman" panose="02020603050405020304" pitchFamily="18" charset="0"/>
                <a:ea typeface="Times New Roman" panose="02020603050405020304" pitchFamily="18" charset="0"/>
              </a:rPr>
              <a:t> là d</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u hiệu l</a:t>
            </a:r>
            <a:r>
              <a:rPr lang="en-US" sz="2600">
                <a:solidFill>
                  <a:schemeClr val="tx1">
                    <a:lumMod val="95000"/>
                  </a:schemeClr>
                </a:solidFill>
                <a:latin typeface="Times New Roman" panose="02020603050405020304" pitchFamily="18" charset="0"/>
                <a:ea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rPr>
              <a:t>a đảo.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00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D2F696-B74C-4C72-854C-A81484A8AD8C}"/>
              </a:ext>
            </a:extLst>
          </p:cNvPr>
          <p:cNvSpPr txBox="1"/>
          <p:nvPr/>
        </p:nvSpPr>
        <p:spPr>
          <a:xfrm>
            <a:off x="371060" y="299048"/>
            <a:ext cx="11118574" cy="2196050"/>
          </a:xfrm>
          <a:prstGeom prst="rect">
            <a:avLst/>
          </a:prstGeom>
          <a:noFill/>
        </p:spPr>
        <p:txBody>
          <a:bodyPr wrap="square">
            <a:spAutoFit/>
          </a:bodyPr>
          <a:lstStyle/>
          <a:p>
            <a:pPr indent="609600" algn="just">
              <a:lnSpc>
                <a:spcPct val="135000"/>
              </a:lnSpc>
              <a:spcAft>
                <a:spcPts val="3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Cảnh giác với email, tin nh</a:t>
            </a:r>
            <a:r>
              <a:rPr lang="en-US" sz="2600">
                <a:solidFill>
                  <a:schemeClr val="tx1">
                    <a:lumMod val="95000"/>
                  </a:schemeClr>
                </a:solidFill>
                <a:effectLst/>
                <a:latin typeface="Times New Roman" panose="02020603050405020304" pitchFamily="18" charset="0"/>
                <a:ea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rPr>
              <a:t>n từ người lạ, với cách xưng hô chung chung hoặc đột xuất bất ngờ từ người quen cũ lâu nay ít liên hệ. Tạo ra tình huống kh</a:t>
            </a:r>
            <a:r>
              <a:rPr lang="en-US" sz="2600">
                <a:solidFill>
                  <a:schemeClr val="tx1">
                    <a:lumMod val="95000"/>
                  </a:schemeClr>
                </a:solidFill>
                <a:effectLst/>
                <a:latin typeface="Times New Roman" panose="02020603050405020304" pitchFamily="18" charset="0"/>
                <a:ea typeface="Times New Roman" panose="02020603050405020304" pitchFamily="18" charset="0"/>
              </a:rPr>
              <a:t>ẩ</a:t>
            </a:r>
            <a:r>
              <a:rPr lang="vi-VN" sz="2600">
                <a:solidFill>
                  <a:schemeClr val="tx1">
                    <a:lumMod val="95000"/>
                  </a:schemeClr>
                </a:solidFill>
                <a:effectLst/>
                <a:latin typeface="Times New Roman" panose="02020603050405020304" pitchFamily="18" charset="0"/>
                <a:ea typeface="Times New Roman" panose="02020603050405020304" pitchFamily="18" charset="0"/>
              </a:rPr>
              <a:t>n c</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p là một th</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 đoạn ph</a:t>
            </a:r>
            <a:r>
              <a:rPr lang="en-US" sz="2600">
                <a:solidFill>
                  <a:schemeClr val="tx1">
                    <a:lumMod val="95000"/>
                  </a:schemeClr>
                </a:solidFill>
                <a:effectLst/>
                <a:latin typeface="Times New Roman" panose="02020603050405020304" pitchFamily="18" charset="0"/>
                <a:ea typeface="Times New Roman" panose="02020603050405020304" pitchFamily="18" charset="0"/>
              </a:rPr>
              <a:t>ổ</a:t>
            </a:r>
            <a:r>
              <a:rPr lang="vi-VN" sz="2600">
                <a:solidFill>
                  <a:schemeClr val="tx1">
                    <a:lumMod val="95000"/>
                  </a:schemeClr>
                </a:solidFill>
                <a:effectLst/>
                <a:latin typeface="Times New Roman" panose="02020603050405020304" pitchFamily="18" charset="0"/>
                <a:ea typeface="Times New Roman" panose="02020603050405020304" pitchFamily="18" charset="0"/>
              </a:rPr>
              <a:t> bi</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của k</a:t>
            </a:r>
            <a:r>
              <a:rPr lang="en-US" sz="2600">
                <a:solidFill>
                  <a:schemeClr val="tx1">
                    <a:lumMod val="95000"/>
                  </a:schemeClr>
                </a:solidFill>
                <a:latin typeface="Times New Roman" panose="02020603050405020304" pitchFamily="18" charset="0"/>
                <a:ea typeface="Times New Roman" panose="02020603050405020304" pitchFamily="18" charset="0"/>
              </a:rPr>
              <a:t>ẻ</a:t>
            </a:r>
            <a:r>
              <a:rPr lang="vi-VN" sz="2600">
                <a:solidFill>
                  <a:schemeClr val="tx1">
                    <a:lumMod val="95000"/>
                  </a:schemeClr>
                </a:solidFill>
                <a:effectLst/>
                <a:latin typeface="Times New Roman" panose="02020603050405020304" pitchFamily="18" charset="0"/>
                <a:ea typeface="Times New Roman" panose="02020603050405020304" pitchFamily="18" charset="0"/>
              </a:rPr>
              <a:t> lừa </a:t>
            </a:r>
            <a:r>
              <a:rPr lang="en-US" sz="2600">
                <a:solidFill>
                  <a:schemeClr val="tx1">
                    <a:lumMod val="95000"/>
                  </a:schemeClr>
                </a:solidFill>
                <a:latin typeface="Times New Roman" panose="02020603050405020304" pitchFamily="18" charset="0"/>
                <a:ea typeface="Times New Roman" panose="02020603050405020304" pitchFamily="18" charset="0"/>
              </a:rPr>
              <a:t>đả</a:t>
            </a:r>
            <a:r>
              <a:rPr lang="vi-VN" sz="2600">
                <a:solidFill>
                  <a:schemeClr val="tx1">
                    <a:lumMod val="95000"/>
                  </a:schemeClr>
                </a:solidFill>
                <a:effectLst/>
                <a:latin typeface="Times New Roman" panose="02020603050405020304" pitchFamily="18" charset="0"/>
                <a:ea typeface="Times New Roman" panose="02020603050405020304" pitchFamily="18" charset="0"/>
              </a:rPr>
              <a:t>o. Nạn nhân sẽ không kịp suy nghĩ về hậu qu</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88EDA49-8193-4469-98E7-60EC613C7E7B}"/>
              </a:ext>
            </a:extLst>
          </p:cNvPr>
          <p:cNvSpPr txBox="1"/>
          <p:nvPr/>
        </p:nvSpPr>
        <p:spPr>
          <a:xfrm>
            <a:off x="225286" y="2783276"/>
            <a:ext cx="11410122" cy="2007409"/>
          </a:xfrm>
          <a:prstGeom prst="rect">
            <a:avLst/>
          </a:prstGeom>
          <a:noFill/>
        </p:spPr>
        <p:txBody>
          <a:bodyPr wrap="square">
            <a:spAutoFit/>
          </a:bodyPr>
          <a:lstStyle/>
          <a:p>
            <a:pPr indent="419100" algn="just">
              <a:lnSpc>
                <a:spcPct val="119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Hãy t</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m cách ki</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m tra lại thông tin b</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con đường khác, ch</a:t>
            </a:r>
            <a:r>
              <a:rPr lang="en-US" sz="2600">
                <a:solidFill>
                  <a:schemeClr val="tx1">
                    <a:lumMod val="95000"/>
                  </a:schemeClr>
                </a:solidFill>
                <a:effectLst/>
                <a:latin typeface="Times New Roman" panose="02020603050405020304" pitchFamily="18" charset="0"/>
                <a:ea typeface="Times New Roman" panose="02020603050405020304" pitchFamily="18" charset="0"/>
              </a:rPr>
              <a:t>ẳ</a:t>
            </a:r>
            <a:r>
              <a:rPr lang="vi-VN" sz="2600">
                <a:solidFill>
                  <a:schemeClr val="tx1">
                    <a:lumMod val="95000"/>
                  </a:schemeClr>
                </a:solidFill>
                <a:effectLst/>
                <a:latin typeface="Times New Roman" panose="02020603050405020304" pitchFamily="18" charset="0"/>
                <a:ea typeface="Times New Roman" panose="02020603050405020304" pitchFamily="18" charset="0"/>
              </a:rPr>
              <a:t>ng hạn như gọi điện thoại trực ti</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p, truy cập đ</a:t>
            </a:r>
            <a:r>
              <a:rPr lang="en-US" sz="2600">
                <a:solidFill>
                  <a:schemeClr val="tx1">
                    <a:lumMod val="95000"/>
                  </a:schemeClr>
                </a:solidFill>
                <a:latin typeface="Times New Roman" panose="02020603050405020304" pitchFamily="18" charset="0"/>
                <a:ea typeface="Times New Roman" panose="02020603050405020304" pitchFamily="18" charset="0"/>
              </a:rPr>
              <a:t>ị</a:t>
            </a:r>
            <a:r>
              <a:rPr lang="vi-VN" sz="2600">
                <a:solidFill>
                  <a:schemeClr val="tx1">
                    <a:lumMod val="95000"/>
                  </a:schemeClr>
                </a:solidFill>
                <a:effectLst/>
                <a:latin typeface="Times New Roman" panose="02020603050405020304" pitchFamily="18" charset="0"/>
                <a:ea typeface="Times New Roman" panose="02020603050405020304" pitchFamily="18" charset="0"/>
              </a:rPr>
              <a:t>a ch</a:t>
            </a:r>
            <a:r>
              <a:rPr lang="en-US" sz="2600">
                <a:solidFill>
                  <a:schemeClr val="tx1">
                    <a:lumMod val="95000"/>
                  </a:schemeClr>
                </a:solidFill>
                <a:latin typeface="Times New Roman" panose="02020603050405020304" pitchFamily="18" charset="0"/>
                <a:ea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rPr>
              <a:t> trang web in trên các tài liệu ch</a:t>
            </a:r>
            <a:r>
              <a:rPr lang="en-US" sz="2600">
                <a:solidFill>
                  <a:schemeClr val="tx1">
                    <a:lumMod val="95000"/>
                  </a:schemeClr>
                </a:solidFill>
                <a:latin typeface="Times New Roman" panose="02020603050405020304" pitchFamily="18" charset="0"/>
                <a:ea typeface="Times New Roman" panose="02020603050405020304" pitchFamily="18" charset="0"/>
              </a:rPr>
              <a:t>í</a:t>
            </a:r>
            <a:r>
              <a:rPr lang="vi-VN" sz="2600">
                <a:solidFill>
                  <a:schemeClr val="tx1">
                    <a:lumMod val="95000"/>
                  </a:schemeClr>
                </a:solidFill>
                <a:effectLst/>
                <a:latin typeface="Times New Roman" panose="02020603050405020304" pitchFamily="18" charset="0"/>
                <a:ea typeface="Times New Roman" panose="02020603050405020304" pitchFamily="18" charset="0"/>
              </a:rPr>
              <a:t>nh thức.</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19100" algn="just">
              <a:lnSpc>
                <a:spcPct val="119000"/>
              </a:lnSpc>
              <a:spcAft>
                <a:spcPts val="10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Khi nghi ngờ email, tin nh</a:t>
            </a:r>
            <a:r>
              <a:rPr lang="en-US" sz="2600">
                <a:solidFill>
                  <a:schemeClr val="tx1">
                    <a:lumMod val="95000"/>
                  </a:schemeClr>
                </a:solidFill>
                <a:effectLst/>
                <a:latin typeface="Times New Roman" panose="02020603050405020304" pitchFamily="18" charset="0"/>
                <a:ea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rPr>
              <a:t>n là lừa đ</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o,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ừng mở b</a:t>
            </a:r>
            <a:r>
              <a:rPr lang="en-US" sz="2600">
                <a:solidFill>
                  <a:schemeClr val="tx1">
                    <a:lumMod val="95000"/>
                  </a:schemeClr>
                </a:solidFill>
                <a:effectLst/>
                <a:latin typeface="Times New Roman" panose="02020603050405020304" pitchFamily="18" charset="0"/>
                <a:ea typeface="Times New Roman" panose="02020603050405020304" pitchFamily="18" charset="0"/>
              </a:rPr>
              <a:t>ất</a:t>
            </a:r>
            <a:r>
              <a:rPr lang="vi-VN" sz="2600">
                <a:solidFill>
                  <a:schemeClr val="tx1">
                    <a:lumMod val="95000"/>
                  </a:schemeClr>
                </a:solidFill>
                <a:effectLst/>
                <a:latin typeface="Times New Roman" panose="02020603050405020304" pitchFamily="18" charset="0"/>
                <a:ea typeface="Times New Roman" panose="02020603050405020304" pitchFamily="18" charset="0"/>
              </a:rPr>
              <a:t> k</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 liên kết hoặc tệp đính kèm nào mà hãy ki</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m tra địa chỉ đích thực sự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phát hiện liên k</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lừa đảo.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3642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{605EAF5A-A250-4280-A9B7-3A547CDBF8DB}tf03457452</Template>
  <TotalTime>586</TotalTime>
  <Words>2517</Words>
  <Application>Microsoft Office PowerPoint</Application>
  <PresentationFormat>Widescreen</PresentationFormat>
  <Paragraphs>51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.VnArabiaH</vt:lpstr>
      <vt:lpstr>Arial</vt:lpstr>
      <vt:lpstr>Calibri</vt:lpstr>
      <vt:lpstr>Calibri Light</vt:lpstr>
      <vt:lpstr>Times New Roman</vt:lpstr>
      <vt:lpstr>Celestial</vt:lpstr>
      <vt:lpstr>CHỦ ĐỀ D  ĐẠO ĐỨC, PHÁP LUẬT VÀ VĂN HÓA TRONG MÔI TRƯỜNG SỐ ỨNG XỬ VĂN HÓA VÀ AN TOÀN TRÊN MÔI TRƯỜNG MẠNG PHÒNG TRÁNH LỪA ĐẢO VÀ ỨNG XỬ  VĂN HÓA TRÊN MẠNG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D  ĐẠO ĐỨC, PHÁP LUẬT VÀ VĂN HÓA TRONG MÔI TRƯỜNG SỐ ỨNG XỬ VĂN HÓA VÀ AN TOÀN TRÊN MÔI TRƯỜNG MẠNG PHÒNG TRÁNH LỪA ĐẢO VÀ ỨNG XỬ  VĂN HÓA TRÊN MẠNG</dc:title>
  <dc:creator>VnTeach.Com</dc:creator>
  <cp:keywords>VnTeach.Com</cp:keywords>
  <cp:lastModifiedBy>Admin</cp:lastModifiedBy>
  <cp:revision>1</cp:revision>
  <dcterms:created xsi:type="dcterms:W3CDTF">2023-07-29T01:42:10Z</dcterms:created>
  <dcterms:modified xsi:type="dcterms:W3CDTF">2023-08-25T04:19:41Z</dcterms:modified>
</cp:coreProperties>
</file>