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3" r:id="rId3"/>
    <p:sldMasterId id="2147483909" r:id="rId4"/>
  </p:sldMasterIdLst>
  <p:notesMasterIdLst>
    <p:notesMasterId r:id="rId76"/>
  </p:notesMasterIdLst>
  <p:sldIdLst>
    <p:sldId id="408" r:id="rId5"/>
    <p:sldId id="409" r:id="rId6"/>
    <p:sldId id="355" r:id="rId7"/>
    <p:sldId id="258" r:id="rId8"/>
    <p:sldId id="421" r:id="rId9"/>
    <p:sldId id="410" r:id="rId10"/>
    <p:sldId id="422" r:id="rId11"/>
    <p:sldId id="415" r:id="rId12"/>
    <p:sldId id="413" r:id="rId13"/>
    <p:sldId id="423" r:id="rId14"/>
    <p:sldId id="416" r:id="rId15"/>
    <p:sldId id="475" r:id="rId16"/>
    <p:sldId id="477" r:id="rId17"/>
    <p:sldId id="478" r:id="rId18"/>
    <p:sldId id="479" r:id="rId19"/>
    <p:sldId id="480" r:id="rId20"/>
    <p:sldId id="476" r:id="rId21"/>
    <p:sldId id="417" r:id="rId22"/>
    <p:sldId id="420" r:id="rId23"/>
    <p:sldId id="426" r:id="rId24"/>
    <p:sldId id="425" r:id="rId25"/>
    <p:sldId id="444" r:id="rId26"/>
    <p:sldId id="446" r:id="rId27"/>
    <p:sldId id="447" r:id="rId28"/>
    <p:sldId id="491" r:id="rId29"/>
    <p:sldId id="434" r:id="rId30"/>
    <p:sldId id="437" r:id="rId31"/>
    <p:sldId id="438" r:id="rId32"/>
    <p:sldId id="436" r:id="rId33"/>
    <p:sldId id="435" r:id="rId34"/>
    <p:sldId id="445" r:id="rId35"/>
    <p:sldId id="449" r:id="rId36"/>
    <p:sldId id="482" r:id="rId37"/>
    <p:sldId id="483" r:id="rId38"/>
    <p:sldId id="484" r:id="rId39"/>
    <p:sldId id="485" r:id="rId40"/>
    <p:sldId id="487" r:id="rId41"/>
    <p:sldId id="488" r:id="rId42"/>
    <p:sldId id="490" r:id="rId43"/>
    <p:sldId id="451" r:id="rId44"/>
    <p:sldId id="405" r:id="rId45"/>
    <p:sldId id="493" r:id="rId46"/>
    <p:sldId id="494" r:id="rId47"/>
    <p:sldId id="495" r:id="rId48"/>
    <p:sldId id="496" r:id="rId49"/>
    <p:sldId id="497" r:id="rId50"/>
    <p:sldId id="498" r:id="rId51"/>
    <p:sldId id="456" r:id="rId52"/>
    <p:sldId id="459" r:id="rId53"/>
    <p:sldId id="460" r:id="rId54"/>
    <p:sldId id="461" r:id="rId55"/>
    <p:sldId id="499" r:id="rId56"/>
    <p:sldId id="467" r:id="rId57"/>
    <p:sldId id="468" r:id="rId58"/>
    <p:sldId id="469" r:id="rId59"/>
    <p:sldId id="500" r:id="rId60"/>
    <p:sldId id="501" r:id="rId61"/>
    <p:sldId id="481" r:id="rId62"/>
    <p:sldId id="473" r:id="rId63"/>
    <p:sldId id="350" r:id="rId64"/>
    <p:sldId id="472" r:id="rId65"/>
    <p:sldId id="386" r:id="rId66"/>
    <p:sldId id="387" r:id="rId67"/>
    <p:sldId id="388" r:id="rId68"/>
    <p:sldId id="389" r:id="rId69"/>
    <p:sldId id="441" r:id="rId70"/>
    <p:sldId id="442" r:id="rId71"/>
    <p:sldId id="395" r:id="rId72"/>
    <p:sldId id="457" r:id="rId73"/>
    <p:sldId id="471" r:id="rId74"/>
    <p:sldId id="404" r:id="rId75"/>
  </p:sldIdLst>
  <p:sldSz cx="9144000" cy="6858000" type="screen4x3"/>
  <p:notesSz cx="6742113" cy="9872663"/>
  <p:defaultTextStyle>
    <a:defPPr>
      <a:defRPr lang="en-US"/>
    </a:defPPr>
    <a:lvl1pPr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1pPr>
    <a:lvl2pPr marL="4572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2pPr>
    <a:lvl3pPr marL="9144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3pPr>
    <a:lvl4pPr marL="13716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4pPr>
    <a:lvl5pPr marL="1828800" algn="l" rtl="0" eaLnBrk="0" fontAlgn="base" hangingPunct="0">
      <a:spcBef>
        <a:spcPct val="0"/>
      </a:spcBef>
      <a:spcAft>
        <a:spcPct val="0"/>
      </a:spcAft>
      <a:defRPr sz="3200" b="1" kern="1200">
        <a:solidFill>
          <a:srgbClr val="0000FF"/>
        </a:solidFill>
        <a:latin typeface="Arial" panose="020B0604020202020204" pitchFamily="34" charset="0"/>
        <a:ea typeface="+mn-ea"/>
        <a:cs typeface="+mn-cs"/>
      </a:defRPr>
    </a:lvl5pPr>
    <a:lvl6pPr marL="2286000" algn="l" defTabSz="914400" rtl="0" eaLnBrk="1" latinLnBrk="0" hangingPunct="1">
      <a:defRPr sz="3200" b="1" kern="1200">
        <a:solidFill>
          <a:srgbClr val="0000FF"/>
        </a:solidFill>
        <a:latin typeface="Arial" panose="020B0604020202020204" pitchFamily="34" charset="0"/>
        <a:ea typeface="+mn-ea"/>
        <a:cs typeface="+mn-cs"/>
      </a:defRPr>
    </a:lvl6pPr>
    <a:lvl7pPr marL="2743200" algn="l" defTabSz="914400" rtl="0" eaLnBrk="1" latinLnBrk="0" hangingPunct="1">
      <a:defRPr sz="3200" b="1" kern="1200">
        <a:solidFill>
          <a:srgbClr val="0000FF"/>
        </a:solidFill>
        <a:latin typeface="Arial" panose="020B0604020202020204" pitchFamily="34" charset="0"/>
        <a:ea typeface="+mn-ea"/>
        <a:cs typeface="+mn-cs"/>
      </a:defRPr>
    </a:lvl7pPr>
    <a:lvl8pPr marL="3200400" algn="l" defTabSz="914400" rtl="0" eaLnBrk="1" latinLnBrk="0" hangingPunct="1">
      <a:defRPr sz="3200" b="1" kern="1200">
        <a:solidFill>
          <a:srgbClr val="0000FF"/>
        </a:solidFill>
        <a:latin typeface="Arial" panose="020B0604020202020204" pitchFamily="34" charset="0"/>
        <a:ea typeface="+mn-ea"/>
        <a:cs typeface="+mn-cs"/>
      </a:defRPr>
    </a:lvl8pPr>
    <a:lvl9pPr marL="3657600" algn="l" defTabSz="914400" rtl="0" eaLnBrk="1" latinLnBrk="0" hangingPunct="1">
      <a:defRPr sz="3200" b="1" kern="1200">
        <a:solidFill>
          <a:srgbClr val="0000FF"/>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FF"/>
    <a:srgbClr val="A0FCFE"/>
    <a:srgbClr val="FFFF00"/>
    <a:srgbClr val="FFCC00"/>
    <a:srgbClr val="FF3399"/>
    <a:srgbClr val="CC00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38" autoAdjust="0"/>
    <p:restoredTop sz="94679" autoAdjust="0"/>
  </p:normalViewPr>
  <p:slideViewPr>
    <p:cSldViewPr>
      <p:cViewPr varScale="1">
        <p:scale>
          <a:sx n="71" d="100"/>
          <a:sy n="71" d="100"/>
        </p:scale>
        <p:origin x="60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A21AE-8CAA-4DE7-B2F7-A184D1C5D5F8}"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7D358B84-DEF5-4CB6-A6DA-79F08B266C88}">
      <dgm:prSet phldrT="[Text]" custT="1"/>
      <dgm:spPr/>
      <dgm:t>
        <a:bodyPr/>
        <a:lstStyle/>
        <a:p>
          <a:r>
            <a:rPr lang="en-US" sz="2000" b="1" dirty="0" err="1" smtClean="0">
              <a:effectLst>
                <a:outerShdw blurRad="38100" dist="38100" dir="2700000" algn="tl">
                  <a:srgbClr val="000000">
                    <a:alpha val="43137"/>
                  </a:srgbClr>
                </a:outerShdw>
              </a:effectLst>
            </a:rPr>
            <a:t>NHÓM</a:t>
          </a:r>
          <a:r>
            <a:rPr lang="en-US" sz="2000" b="1" dirty="0" smtClean="0">
              <a:effectLst>
                <a:outerShdw blurRad="38100" dist="38100" dir="2700000" algn="tl">
                  <a:srgbClr val="000000">
                    <a:alpha val="43137"/>
                  </a:srgbClr>
                </a:outerShdw>
              </a:effectLst>
            </a:rPr>
            <a:t> 1 </a:t>
          </a:r>
        </a:p>
        <a:p>
          <a:r>
            <a:rPr lang="en-US" sz="2000" b="1" dirty="0" err="1" smtClean="0">
              <a:solidFill>
                <a:srgbClr val="FF0000"/>
              </a:solidFill>
              <a:effectLst>
                <a:outerShdw blurRad="38100" dist="38100" dir="2700000" algn="tl">
                  <a:srgbClr val="000000">
                    <a:alpha val="43137"/>
                  </a:srgbClr>
                </a:outerShdw>
              </a:effectLst>
            </a:rPr>
            <a:t>SẢN</a:t>
          </a:r>
          <a:r>
            <a:rPr lang="en-US" sz="2000" b="1" dirty="0" smtClean="0">
              <a:solidFill>
                <a:srgbClr val="FF0000"/>
              </a:solidFill>
              <a:effectLst>
                <a:outerShdw blurRad="38100" dist="38100" dir="2700000" algn="tl">
                  <a:srgbClr val="000000">
                    <a:alpha val="43137"/>
                  </a:srgbClr>
                </a:outerShdw>
              </a:effectLst>
            </a:rPr>
            <a:t> </a:t>
          </a:r>
          <a:r>
            <a:rPr lang="en-US" sz="2000" b="1" dirty="0" err="1" smtClean="0">
              <a:solidFill>
                <a:srgbClr val="FF0000"/>
              </a:solidFill>
              <a:effectLst>
                <a:outerShdw blurRad="38100" dist="38100" dir="2700000" algn="tl">
                  <a:srgbClr val="000000">
                    <a:alpha val="43137"/>
                  </a:srgbClr>
                </a:outerShdw>
              </a:effectLst>
            </a:rPr>
            <a:t>PHẨM</a:t>
          </a:r>
          <a:r>
            <a:rPr lang="en-US" sz="2000" b="1" dirty="0" smtClean="0">
              <a:solidFill>
                <a:srgbClr val="FF0000"/>
              </a:solidFill>
              <a:effectLst>
                <a:outerShdw blurRad="38100" dist="38100" dir="2700000" algn="tl">
                  <a:srgbClr val="000000">
                    <a:alpha val="43137"/>
                  </a:srgbClr>
                </a:outerShdw>
              </a:effectLst>
            </a:rPr>
            <a:t> A</a:t>
          </a:r>
        </a:p>
        <a:p>
          <a:r>
            <a:rPr lang="en-US" sz="2000" b="1" dirty="0" smtClean="0">
              <a:solidFill>
                <a:srgbClr val="FFFF00"/>
              </a:solidFill>
              <a:effectLst>
                <a:outerShdw blurRad="38100" dist="38100" dir="2700000" algn="tl">
                  <a:srgbClr val="000000">
                    <a:alpha val="43137"/>
                  </a:srgbClr>
                </a:outerShdw>
              </a:effectLst>
            </a:rPr>
            <a:t>(5 </a:t>
          </a:r>
          <a:r>
            <a:rPr lang="en-US" sz="2000" b="1" dirty="0" err="1" smtClean="0">
              <a:solidFill>
                <a:srgbClr val="FFFF00"/>
              </a:solidFill>
              <a:effectLst>
                <a:outerShdw blurRad="38100" dist="38100" dir="2700000" algn="tl">
                  <a:srgbClr val="000000">
                    <a:alpha val="43137"/>
                  </a:srgbClr>
                </a:outerShdw>
              </a:effectLst>
            </a:rPr>
            <a:t>PHÚT</a:t>
          </a:r>
          <a:r>
            <a:rPr lang="en-US" sz="2000" b="1" dirty="0" smtClean="0">
              <a:solidFill>
                <a:srgbClr val="FFFF00"/>
              </a:solidFill>
              <a:effectLst>
                <a:outerShdw blurRad="38100" dist="38100" dir="2700000" algn="tl">
                  <a:srgbClr val="000000">
                    <a:alpha val="43137"/>
                  </a:srgbClr>
                </a:outerShdw>
              </a:effectLst>
            </a:rPr>
            <a:t>)</a:t>
          </a:r>
          <a:endParaRPr lang="en-US" sz="2000" b="1" dirty="0">
            <a:solidFill>
              <a:srgbClr val="FFFF00"/>
            </a:solidFill>
            <a:effectLst>
              <a:outerShdw blurRad="38100" dist="38100" dir="2700000" algn="tl">
                <a:srgbClr val="000000">
                  <a:alpha val="43137"/>
                </a:srgbClr>
              </a:outerShdw>
            </a:effectLst>
          </a:endParaRPr>
        </a:p>
      </dgm:t>
    </dgm:pt>
    <dgm:pt modelId="{184A11BF-AD96-4597-9581-E7C937EEE4A4}" type="parTrans" cxnId="{74EF11BD-CDD9-49C2-AFCC-520CE66447EC}">
      <dgm:prSet/>
      <dgm:spPr/>
      <dgm:t>
        <a:bodyPr/>
        <a:lstStyle/>
        <a:p>
          <a:endParaRPr lang="en-US"/>
        </a:p>
      </dgm:t>
    </dgm:pt>
    <dgm:pt modelId="{564CBE0E-D5BF-41E3-8771-B9AE198D0694}" type="sibTrans" cxnId="{74EF11BD-CDD9-49C2-AFCC-520CE66447EC}">
      <dgm:prSet/>
      <dgm:spPr/>
      <dgm:t>
        <a:bodyPr/>
        <a:lstStyle/>
        <a:p>
          <a:endParaRPr lang="en-US"/>
        </a:p>
      </dgm:t>
    </dgm:pt>
    <dgm:pt modelId="{7CEE80BA-625A-458B-968F-2AB956BEB7BC}">
      <dgm:prSet phldrT="[Text]"/>
      <dgm:spPr/>
      <dgm:t>
        <a:bodyPr/>
        <a:lstStyle/>
        <a:p>
          <a:r>
            <a:rPr lang="en-US" b="1" dirty="0" err="1" smtClean="0">
              <a:effectLst>
                <a:outerShdw blurRad="38100" dist="38100" dir="2700000" algn="tl">
                  <a:srgbClr val="000000">
                    <a:alpha val="43137"/>
                  </a:srgbClr>
                </a:outerShdw>
              </a:effectLst>
            </a:rPr>
            <a:t>NHÓM</a:t>
          </a:r>
          <a:r>
            <a:rPr lang="en-US" b="1" dirty="0" smtClean="0">
              <a:effectLst>
                <a:outerShdw blurRad="38100" dist="38100" dir="2700000" algn="tl">
                  <a:srgbClr val="000000">
                    <a:alpha val="43137"/>
                  </a:srgbClr>
                </a:outerShdw>
              </a:effectLst>
            </a:rPr>
            <a:t> 2 </a:t>
          </a:r>
        </a:p>
        <a:p>
          <a:r>
            <a:rPr lang="en-US" b="1" dirty="0" err="1" smtClean="0">
              <a:solidFill>
                <a:srgbClr val="0000CC"/>
              </a:solidFill>
              <a:effectLst>
                <a:outerShdw blurRad="38100" dist="38100" dir="2700000" algn="tl">
                  <a:srgbClr val="000000">
                    <a:alpha val="43137"/>
                  </a:srgbClr>
                </a:outerShdw>
              </a:effectLst>
            </a:rPr>
            <a:t>SẢN</a:t>
          </a:r>
          <a:r>
            <a:rPr lang="en-US" b="1" dirty="0" smtClean="0">
              <a:solidFill>
                <a:srgbClr val="0000CC"/>
              </a:solidFill>
              <a:effectLst>
                <a:outerShdw blurRad="38100" dist="38100" dir="2700000" algn="tl">
                  <a:srgbClr val="000000">
                    <a:alpha val="43137"/>
                  </a:srgbClr>
                </a:outerShdw>
              </a:effectLst>
            </a:rPr>
            <a:t> </a:t>
          </a:r>
          <a:r>
            <a:rPr lang="en-US" b="1" dirty="0" err="1" smtClean="0">
              <a:solidFill>
                <a:srgbClr val="0000CC"/>
              </a:solidFill>
              <a:effectLst>
                <a:outerShdw blurRad="38100" dist="38100" dir="2700000" algn="tl">
                  <a:srgbClr val="000000">
                    <a:alpha val="43137"/>
                  </a:srgbClr>
                </a:outerShdw>
              </a:effectLst>
            </a:rPr>
            <a:t>PHẨM</a:t>
          </a:r>
          <a:r>
            <a:rPr lang="en-US" b="1" dirty="0" smtClean="0">
              <a:solidFill>
                <a:srgbClr val="0000CC"/>
              </a:solidFill>
              <a:effectLst>
                <a:outerShdw blurRad="38100" dist="38100" dir="2700000" algn="tl">
                  <a:srgbClr val="000000">
                    <a:alpha val="43137"/>
                  </a:srgbClr>
                </a:outerShdw>
              </a:effectLst>
            </a:rPr>
            <a:t> B</a:t>
          </a:r>
        </a:p>
        <a:p>
          <a:r>
            <a:rPr lang="en-US" b="1" dirty="0" smtClean="0">
              <a:solidFill>
                <a:srgbClr val="FFFF00"/>
              </a:solidFill>
              <a:effectLst>
                <a:outerShdw blurRad="38100" dist="38100" dir="2700000" algn="tl">
                  <a:srgbClr val="000000">
                    <a:alpha val="43137"/>
                  </a:srgbClr>
                </a:outerShdw>
              </a:effectLst>
            </a:rPr>
            <a:t>(5 </a:t>
          </a:r>
          <a:r>
            <a:rPr lang="en-US" b="1" dirty="0" err="1" smtClean="0">
              <a:solidFill>
                <a:srgbClr val="FFFF00"/>
              </a:solidFill>
              <a:effectLst>
                <a:outerShdw blurRad="38100" dist="38100" dir="2700000" algn="tl">
                  <a:srgbClr val="000000">
                    <a:alpha val="43137"/>
                  </a:srgbClr>
                </a:outerShdw>
              </a:effectLst>
            </a:rPr>
            <a:t>PHÚT</a:t>
          </a:r>
          <a:r>
            <a:rPr lang="en-US" b="1" dirty="0" smtClean="0">
              <a:solidFill>
                <a:srgbClr val="FFFF00"/>
              </a:solidFill>
              <a:effectLst>
                <a:outerShdw blurRad="38100" dist="38100" dir="2700000" algn="tl">
                  <a:srgbClr val="000000">
                    <a:alpha val="43137"/>
                  </a:srgbClr>
                </a:outerShdw>
              </a:effectLst>
            </a:rPr>
            <a:t>)</a:t>
          </a:r>
          <a:endParaRPr lang="en-US" dirty="0">
            <a:solidFill>
              <a:srgbClr val="0000CC"/>
            </a:solidFill>
          </a:endParaRPr>
        </a:p>
      </dgm:t>
    </dgm:pt>
    <dgm:pt modelId="{A4636652-075C-43D8-86C2-212A1DC62559}" type="parTrans" cxnId="{8B02C2D7-BC56-479F-BB6C-4732BC5303B2}">
      <dgm:prSet/>
      <dgm:spPr/>
      <dgm:t>
        <a:bodyPr/>
        <a:lstStyle/>
        <a:p>
          <a:endParaRPr lang="en-US"/>
        </a:p>
      </dgm:t>
    </dgm:pt>
    <dgm:pt modelId="{9C54C905-EAFA-40ED-A4B5-119195CFB74E}" type="sibTrans" cxnId="{8B02C2D7-BC56-479F-BB6C-4732BC5303B2}">
      <dgm:prSet/>
      <dgm:spPr/>
      <dgm:t>
        <a:bodyPr/>
        <a:lstStyle/>
        <a:p>
          <a:endParaRPr lang="en-US"/>
        </a:p>
      </dgm:t>
    </dgm:pt>
    <dgm:pt modelId="{1419764D-A4FC-497E-ADFD-F21F8BF1C6AC}">
      <dgm:prSet phldrT="[Text]"/>
      <dgm:spPr/>
      <dgm:t>
        <a:bodyPr/>
        <a:lstStyle/>
        <a:p>
          <a:r>
            <a:rPr lang="en-US" b="1" dirty="0" err="1" smtClean="0">
              <a:effectLst>
                <a:outerShdw blurRad="38100" dist="38100" dir="2700000" algn="tl">
                  <a:srgbClr val="000000">
                    <a:alpha val="43137"/>
                  </a:srgbClr>
                </a:outerShdw>
              </a:effectLst>
            </a:rPr>
            <a:t>NHÓM</a:t>
          </a:r>
          <a:r>
            <a:rPr lang="en-US" b="1" dirty="0" smtClean="0">
              <a:effectLst>
                <a:outerShdw blurRad="38100" dist="38100" dir="2700000" algn="tl">
                  <a:srgbClr val="000000">
                    <a:alpha val="43137"/>
                  </a:srgbClr>
                </a:outerShdw>
              </a:effectLst>
            </a:rPr>
            <a:t> 3 </a:t>
          </a:r>
        </a:p>
        <a:p>
          <a:r>
            <a:rPr lang="en-US" b="1" dirty="0" err="1" smtClean="0">
              <a:solidFill>
                <a:srgbClr val="000000"/>
              </a:solidFill>
              <a:effectLst>
                <a:outerShdw blurRad="38100" dist="38100" dir="2700000" algn="tl">
                  <a:srgbClr val="000000">
                    <a:alpha val="43137"/>
                  </a:srgbClr>
                </a:outerShdw>
              </a:effectLst>
            </a:rPr>
            <a:t>SẢN</a:t>
          </a:r>
          <a:r>
            <a:rPr lang="en-US" b="1" dirty="0" smtClean="0">
              <a:solidFill>
                <a:srgbClr val="000000"/>
              </a:solidFill>
              <a:effectLst>
                <a:outerShdw blurRad="38100" dist="38100" dir="2700000" algn="tl">
                  <a:srgbClr val="000000">
                    <a:alpha val="43137"/>
                  </a:srgbClr>
                </a:outerShdw>
              </a:effectLst>
            </a:rPr>
            <a:t> </a:t>
          </a:r>
          <a:r>
            <a:rPr lang="en-US" b="1" dirty="0" err="1" smtClean="0">
              <a:solidFill>
                <a:srgbClr val="000000"/>
              </a:solidFill>
              <a:effectLst>
                <a:outerShdw blurRad="38100" dist="38100" dir="2700000" algn="tl">
                  <a:srgbClr val="000000">
                    <a:alpha val="43137"/>
                  </a:srgbClr>
                </a:outerShdw>
              </a:effectLst>
            </a:rPr>
            <a:t>PHẨM</a:t>
          </a:r>
          <a:r>
            <a:rPr lang="en-US" b="1" dirty="0" smtClean="0">
              <a:solidFill>
                <a:srgbClr val="000000"/>
              </a:solidFill>
              <a:effectLst>
                <a:outerShdw blurRad="38100" dist="38100" dir="2700000" algn="tl">
                  <a:srgbClr val="000000">
                    <a:alpha val="43137"/>
                  </a:srgbClr>
                </a:outerShdw>
              </a:effectLst>
            </a:rPr>
            <a:t> C</a:t>
          </a:r>
        </a:p>
        <a:p>
          <a:r>
            <a:rPr lang="en-US" b="1" dirty="0" smtClean="0">
              <a:solidFill>
                <a:srgbClr val="FFFF00"/>
              </a:solidFill>
              <a:effectLst>
                <a:outerShdw blurRad="38100" dist="38100" dir="2700000" algn="tl">
                  <a:srgbClr val="000000">
                    <a:alpha val="43137"/>
                  </a:srgbClr>
                </a:outerShdw>
              </a:effectLst>
            </a:rPr>
            <a:t>(5 </a:t>
          </a:r>
          <a:r>
            <a:rPr lang="en-US" b="1" dirty="0" err="1" smtClean="0">
              <a:solidFill>
                <a:srgbClr val="FFFF00"/>
              </a:solidFill>
              <a:effectLst>
                <a:outerShdw blurRad="38100" dist="38100" dir="2700000" algn="tl">
                  <a:srgbClr val="000000">
                    <a:alpha val="43137"/>
                  </a:srgbClr>
                </a:outerShdw>
              </a:effectLst>
            </a:rPr>
            <a:t>PHÚT</a:t>
          </a:r>
          <a:r>
            <a:rPr lang="en-US" b="1" dirty="0" smtClean="0">
              <a:solidFill>
                <a:srgbClr val="FFFF00"/>
              </a:solidFill>
              <a:effectLst>
                <a:outerShdw blurRad="38100" dist="38100" dir="2700000" algn="tl">
                  <a:srgbClr val="000000">
                    <a:alpha val="43137"/>
                  </a:srgbClr>
                </a:outerShdw>
              </a:effectLst>
            </a:rPr>
            <a:t>)</a:t>
          </a:r>
          <a:endParaRPr lang="en-US" dirty="0">
            <a:solidFill>
              <a:srgbClr val="000000"/>
            </a:solidFill>
          </a:endParaRPr>
        </a:p>
      </dgm:t>
    </dgm:pt>
    <dgm:pt modelId="{CA425958-5408-4586-A8C5-2E2F3C65C611}" type="parTrans" cxnId="{405B45F1-042E-454B-AA22-8B7631739502}">
      <dgm:prSet/>
      <dgm:spPr/>
      <dgm:t>
        <a:bodyPr/>
        <a:lstStyle/>
        <a:p>
          <a:endParaRPr lang="en-US"/>
        </a:p>
      </dgm:t>
    </dgm:pt>
    <dgm:pt modelId="{2CE68C92-E58F-4B41-BBB5-7CB9E32755CD}" type="sibTrans" cxnId="{405B45F1-042E-454B-AA22-8B7631739502}">
      <dgm:prSet/>
      <dgm:spPr/>
      <dgm:t>
        <a:bodyPr/>
        <a:lstStyle/>
        <a:p>
          <a:endParaRPr lang="en-US"/>
        </a:p>
      </dgm:t>
    </dgm:pt>
    <dgm:pt modelId="{A203F90A-29F6-4E31-99BF-297778E96F89}" type="pres">
      <dgm:prSet presAssocID="{D05A21AE-8CAA-4DE7-B2F7-A184D1C5D5F8}" presName="cycle" presStyleCnt="0">
        <dgm:presLayoutVars>
          <dgm:dir/>
          <dgm:resizeHandles val="exact"/>
        </dgm:presLayoutVars>
      </dgm:prSet>
      <dgm:spPr/>
      <dgm:t>
        <a:bodyPr/>
        <a:lstStyle/>
        <a:p>
          <a:endParaRPr lang="en-US"/>
        </a:p>
      </dgm:t>
    </dgm:pt>
    <dgm:pt modelId="{796F7300-7A42-4138-9E07-D353726D94EF}" type="pres">
      <dgm:prSet presAssocID="{7D358B84-DEF5-4CB6-A6DA-79F08B266C88}" presName="node" presStyleLbl="node1" presStyleIdx="0" presStyleCnt="3" custScaleX="126621">
        <dgm:presLayoutVars>
          <dgm:bulletEnabled val="1"/>
        </dgm:presLayoutVars>
      </dgm:prSet>
      <dgm:spPr/>
      <dgm:t>
        <a:bodyPr/>
        <a:lstStyle/>
        <a:p>
          <a:endParaRPr lang="en-US"/>
        </a:p>
      </dgm:t>
    </dgm:pt>
    <dgm:pt modelId="{CF457B49-71FB-40C8-854F-A9469D0706CD}" type="pres">
      <dgm:prSet presAssocID="{564CBE0E-D5BF-41E3-8771-B9AE198D0694}" presName="sibTrans" presStyleLbl="sibTrans2D1" presStyleIdx="0" presStyleCnt="3"/>
      <dgm:spPr/>
      <dgm:t>
        <a:bodyPr/>
        <a:lstStyle/>
        <a:p>
          <a:endParaRPr lang="en-US"/>
        </a:p>
      </dgm:t>
    </dgm:pt>
    <dgm:pt modelId="{8A7A249C-2580-440E-976C-F3F5605CBBF5}" type="pres">
      <dgm:prSet presAssocID="{564CBE0E-D5BF-41E3-8771-B9AE198D0694}" presName="connectorText" presStyleLbl="sibTrans2D1" presStyleIdx="0" presStyleCnt="3"/>
      <dgm:spPr/>
      <dgm:t>
        <a:bodyPr/>
        <a:lstStyle/>
        <a:p>
          <a:endParaRPr lang="en-US"/>
        </a:p>
      </dgm:t>
    </dgm:pt>
    <dgm:pt modelId="{85CDD78B-5F45-47D2-A834-D52EEB064196}" type="pres">
      <dgm:prSet presAssocID="{7CEE80BA-625A-458B-968F-2AB956BEB7BC}" presName="node" presStyleLbl="node1" presStyleIdx="1" presStyleCnt="3" custScaleX="113976">
        <dgm:presLayoutVars>
          <dgm:bulletEnabled val="1"/>
        </dgm:presLayoutVars>
      </dgm:prSet>
      <dgm:spPr/>
      <dgm:t>
        <a:bodyPr/>
        <a:lstStyle/>
        <a:p>
          <a:endParaRPr lang="en-US"/>
        </a:p>
      </dgm:t>
    </dgm:pt>
    <dgm:pt modelId="{397D24E7-E77B-4741-B197-249EAB160266}" type="pres">
      <dgm:prSet presAssocID="{9C54C905-EAFA-40ED-A4B5-119195CFB74E}" presName="sibTrans" presStyleLbl="sibTrans2D1" presStyleIdx="1" presStyleCnt="3"/>
      <dgm:spPr/>
      <dgm:t>
        <a:bodyPr/>
        <a:lstStyle/>
        <a:p>
          <a:endParaRPr lang="en-US"/>
        </a:p>
      </dgm:t>
    </dgm:pt>
    <dgm:pt modelId="{D37792BC-241D-4901-953F-E37351D87066}" type="pres">
      <dgm:prSet presAssocID="{9C54C905-EAFA-40ED-A4B5-119195CFB74E}" presName="connectorText" presStyleLbl="sibTrans2D1" presStyleIdx="1" presStyleCnt="3"/>
      <dgm:spPr/>
      <dgm:t>
        <a:bodyPr/>
        <a:lstStyle/>
        <a:p>
          <a:endParaRPr lang="en-US"/>
        </a:p>
      </dgm:t>
    </dgm:pt>
    <dgm:pt modelId="{79CB3CC5-00ED-48F7-9219-0A6258256278}" type="pres">
      <dgm:prSet presAssocID="{1419764D-A4FC-497E-ADFD-F21F8BF1C6AC}" presName="node" presStyleLbl="node1" presStyleIdx="2" presStyleCnt="3" custScaleX="114118">
        <dgm:presLayoutVars>
          <dgm:bulletEnabled val="1"/>
        </dgm:presLayoutVars>
      </dgm:prSet>
      <dgm:spPr/>
      <dgm:t>
        <a:bodyPr/>
        <a:lstStyle/>
        <a:p>
          <a:endParaRPr lang="en-US"/>
        </a:p>
      </dgm:t>
    </dgm:pt>
    <dgm:pt modelId="{76EE4E40-6905-47B3-AD55-200855C63E03}" type="pres">
      <dgm:prSet presAssocID="{2CE68C92-E58F-4B41-BBB5-7CB9E32755CD}" presName="sibTrans" presStyleLbl="sibTrans2D1" presStyleIdx="2" presStyleCnt="3"/>
      <dgm:spPr/>
      <dgm:t>
        <a:bodyPr/>
        <a:lstStyle/>
        <a:p>
          <a:endParaRPr lang="en-US"/>
        </a:p>
      </dgm:t>
    </dgm:pt>
    <dgm:pt modelId="{404ED2AE-58C5-4A03-A7F5-0A083BEC9377}" type="pres">
      <dgm:prSet presAssocID="{2CE68C92-E58F-4B41-BBB5-7CB9E32755CD}" presName="connectorText" presStyleLbl="sibTrans2D1" presStyleIdx="2" presStyleCnt="3"/>
      <dgm:spPr/>
      <dgm:t>
        <a:bodyPr/>
        <a:lstStyle/>
        <a:p>
          <a:endParaRPr lang="en-US"/>
        </a:p>
      </dgm:t>
    </dgm:pt>
  </dgm:ptLst>
  <dgm:cxnLst>
    <dgm:cxn modelId="{51CCE4CD-05BA-49C6-A150-220483196201}" type="presOf" srcId="{7D358B84-DEF5-4CB6-A6DA-79F08B266C88}" destId="{796F7300-7A42-4138-9E07-D353726D94EF}" srcOrd="0" destOrd="0" presId="urn:microsoft.com/office/officeart/2005/8/layout/cycle2"/>
    <dgm:cxn modelId="{74EF11BD-CDD9-49C2-AFCC-520CE66447EC}" srcId="{D05A21AE-8CAA-4DE7-B2F7-A184D1C5D5F8}" destId="{7D358B84-DEF5-4CB6-A6DA-79F08B266C88}" srcOrd="0" destOrd="0" parTransId="{184A11BF-AD96-4597-9581-E7C937EEE4A4}" sibTransId="{564CBE0E-D5BF-41E3-8771-B9AE198D0694}"/>
    <dgm:cxn modelId="{8B02C2D7-BC56-479F-BB6C-4732BC5303B2}" srcId="{D05A21AE-8CAA-4DE7-B2F7-A184D1C5D5F8}" destId="{7CEE80BA-625A-458B-968F-2AB956BEB7BC}" srcOrd="1" destOrd="0" parTransId="{A4636652-075C-43D8-86C2-212A1DC62559}" sibTransId="{9C54C905-EAFA-40ED-A4B5-119195CFB74E}"/>
    <dgm:cxn modelId="{E5CF9AFC-87CA-4ECC-9773-B961AF3A325F}" type="presOf" srcId="{1419764D-A4FC-497E-ADFD-F21F8BF1C6AC}" destId="{79CB3CC5-00ED-48F7-9219-0A6258256278}" srcOrd="0" destOrd="0" presId="urn:microsoft.com/office/officeart/2005/8/layout/cycle2"/>
    <dgm:cxn modelId="{AF4D5F08-BE19-4985-83DC-DD45677D573F}" type="presOf" srcId="{9C54C905-EAFA-40ED-A4B5-119195CFB74E}" destId="{D37792BC-241D-4901-953F-E37351D87066}" srcOrd="1" destOrd="0" presId="urn:microsoft.com/office/officeart/2005/8/layout/cycle2"/>
    <dgm:cxn modelId="{DD5081B0-D165-49B3-87F7-8377706D512E}" type="presOf" srcId="{2CE68C92-E58F-4B41-BBB5-7CB9E32755CD}" destId="{404ED2AE-58C5-4A03-A7F5-0A083BEC9377}" srcOrd="1" destOrd="0" presId="urn:microsoft.com/office/officeart/2005/8/layout/cycle2"/>
    <dgm:cxn modelId="{789CE758-4799-4464-B923-4DA5579CAEEF}" type="presOf" srcId="{564CBE0E-D5BF-41E3-8771-B9AE198D0694}" destId="{8A7A249C-2580-440E-976C-F3F5605CBBF5}" srcOrd="1" destOrd="0" presId="urn:microsoft.com/office/officeart/2005/8/layout/cycle2"/>
    <dgm:cxn modelId="{BADC8907-1732-40B1-8FB0-3E84921E2B5D}" type="presOf" srcId="{564CBE0E-D5BF-41E3-8771-B9AE198D0694}" destId="{CF457B49-71FB-40C8-854F-A9469D0706CD}" srcOrd="0" destOrd="0" presId="urn:microsoft.com/office/officeart/2005/8/layout/cycle2"/>
    <dgm:cxn modelId="{BB9EAAF4-0844-404A-85E3-61696E787354}" type="presOf" srcId="{2CE68C92-E58F-4B41-BBB5-7CB9E32755CD}" destId="{76EE4E40-6905-47B3-AD55-200855C63E03}" srcOrd="0" destOrd="0" presId="urn:microsoft.com/office/officeart/2005/8/layout/cycle2"/>
    <dgm:cxn modelId="{04B9A502-F9F0-4E2E-98BC-EBD7E59266C6}" type="presOf" srcId="{9C54C905-EAFA-40ED-A4B5-119195CFB74E}" destId="{397D24E7-E77B-4741-B197-249EAB160266}" srcOrd="0" destOrd="0" presId="urn:microsoft.com/office/officeart/2005/8/layout/cycle2"/>
    <dgm:cxn modelId="{405B45F1-042E-454B-AA22-8B7631739502}" srcId="{D05A21AE-8CAA-4DE7-B2F7-A184D1C5D5F8}" destId="{1419764D-A4FC-497E-ADFD-F21F8BF1C6AC}" srcOrd="2" destOrd="0" parTransId="{CA425958-5408-4586-A8C5-2E2F3C65C611}" sibTransId="{2CE68C92-E58F-4B41-BBB5-7CB9E32755CD}"/>
    <dgm:cxn modelId="{EEE056BD-1818-4AEE-95B2-AA27DF5888B5}" type="presOf" srcId="{7CEE80BA-625A-458B-968F-2AB956BEB7BC}" destId="{85CDD78B-5F45-47D2-A834-D52EEB064196}" srcOrd="0" destOrd="0" presId="urn:microsoft.com/office/officeart/2005/8/layout/cycle2"/>
    <dgm:cxn modelId="{151BD0AD-65CA-476B-8192-AF312A62D404}" type="presOf" srcId="{D05A21AE-8CAA-4DE7-B2F7-A184D1C5D5F8}" destId="{A203F90A-29F6-4E31-99BF-297778E96F89}" srcOrd="0" destOrd="0" presId="urn:microsoft.com/office/officeart/2005/8/layout/cycle2"/>
    <dgm:cxn modelId="{308F3265-DCFF-4DAD-A1BE-8479E35A952F}" type="presParOf" srcId="{A203F90A-29F6-4E31-99BF-297778E96F89}" destId="{796F7300-7A42-4138-9E07-D353726D94EF}" srcOrd="0" destOrd="0" presId="urn:microsoft.com/office/officeart/2005/8/layout/cycle2"/>
    <dgm:cxn modelId="{7236C29C-2D6A-4FD4-B65D-242F89B414B6}" type="presParOf" srcId="{A203F90A-29F6-4E31-99BF-297778E96F89}" destId="{CF457B49-71FB-40C8-854F-A9469D0706CD}" srcOrd="1" destOrd="0" presId="urn:microsoft.com/office/officeart/2005/8/layout/cycle2"/>
    <dgm:cxn modelId="{8A393C40-E7F3-41FD-AD91-ACBF1FEF244A}" type="presParOf" srcId="{CF457B49-71FB-40C8-854F-A9469D0706CD}" destId="{8A7A249C-2580-440E-976C-F3F5605CBBF5}" srcOrd="0" destOrd="0" presId="urn:microsoft.com/office/officeart/2005/8/layout/cycle2"/>
    <dgm:cxn modelId="{8791384A-D268-46CD-987F-6691A92337DB}" type="presParOf" srcId="{A203F90A-29F6-4E31-99BF-297778E96F89}" destId="{85CDD78B-5F45-47D2-A834-D52EEB064196}" srcOrd="2" destOrd="0" presId="urn:microsoft.com/office/officeart/2005/8/layout/cycle2"/>
    <dgm:cxn modelId="{C1C95C2A-C7ED-4810-B0EB-A64AA293A966}" type="presParOf" srcId="{A203F90A-29F6-4E31-99BF-297778E96F89}" destId="{397D24E7-E77B-4741-B197-249EAB160266}" srcOrd="3" destOrd="0" presId="urn:microsoft.com/office/officeart/2005/8/layout/cycle2"/>
    <dgm:cxn modelId="{92C31C1B-6273-4AE4-B436-907A22030FC4}" type="presParOf" srcId="{397D24E7-E77B-4741-B197-249EAB160266}" destId="{D37792BC-241D-4901-953F-E37351D87066}" srcOrd="0" destOrd="0" presId="urn:microsoft.com/office/officeart/2005/8/layout/cycle2"/>
    <dgm:cxn modelId="{20270EF6-C1C4-473F-9FD9-60A74AFF8FC0}" type="presParOf" srcId="{A203F90A-29F6-4E31-99BF-297778E96F89}" destId="{79CB3CC5-00ED-48F7-9219-0A6258256278}" srcOrd="4" destOrd="0" presId="urn:microsoft.com/office/officeart/2005/8/layout/cycle2"/>
    <dgm:cxn modelId="{8810B31B-0743-4C24-BB41-E74FADC6EFD0}" type="presParOf" srcId="{A203F90A-29F6-4E31-99BF-297778E96F89}" destId="{76EE4E40-6905-47B3-AD55-200855C63E03}" srcOrd="5" destOrd="0" presId="urn:microsoft.com/office/officeart/2005/8/layout/cycle2"/>
    <dgm:cxn modelId="{9D71A4D7-ECD7-4AE4-AFBB-012C7A63CFAF}" type="presParOf" srcId="{76EE4E40-6905-47B3-AD55-200855C63E03}" destId="{404ED2AE-58C5-4A03-A7F5-0A083BEC937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C25955-FD94-4156-B271-452DB4571C0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9684CC57-F26E-4D19-B8A4-535B479F0EAC}">
      <dgm:prSet phldrT="[Text]"/>
      <dgm:spPr/>
      <dgm:t>
        <a:bodyPr/>
        <a:lstStyle/>
        <a:p>
          <a:r>
            <a:rPr lang="en-US" b="1" dirty="0" err="1" smtClean="0">
              <a:solidFill>
                <a:srgbClr val="FFFF00"/>
              </a:solidFill>
            </a:rPr>
            <a:t>SINH</a:t>
          </a:r>
          <a:r>
            <a:rPr lang="en-US" b="1" dirty="0" smtClean="0">
              <a:solidFill>
                <a:srgbClr val="FFFF00"/>
              </a:solidFill>
            </a:rPr>
            <a:t> </a:t>
          </a:r>
          <a:r>
            <a:rPr lang="en-US" b="1" dirty="0" err="1" smtClean="0">
              <a:solidFill>
                <a:srgbClr val="FFFF00"/>
              </a:solidFill>
            </a:rPr>
            <a:t>SẢN</a:t>
          </a:r>
          <a:r>
            <a:rPr lang="en-US" b="1" dirty="0" smtClean="0">
              <a:solidFill>
                <a:srgbClr val="FFFF00"/>
              </a:solidFill>
            </a:rPr>
            <a:t> </a:t>
          </a:r>
          <a:r>
            <a:rPr lang="en-US" b="1" dirty="0" err="1" smtClean="0">
              <a:solidFill>
                <a:srgbClr val="FFFF00"/>
              </a:solidFill>
            </a:rPr>
            <a:t>HỮU</a:t>
          </a:r>
          <a:r>
            <a:rPr lang="en-US" b="1" dirty="0" smtClean="0">
              <a:solidFill>
                <a:srgbClr val="FFFF00"/>
              </a:solidFill>
            </a:rPr>
            <a:t> </a:t>
          </a:r>
          <a:r>
            <a:rPr lang="en-US" b="1" dirty="0" err="1" smtClean="0">
              <a:solidFill>
                <a:srgbClr val="FFFF00"/>
              </a:solidFill>
            </a:rPr>
            <a:t>TÍNH</a:t>
          </a:r>
          <a:r>
            <a:rPr lang="en-US" b="1" dirty="0" smtClean="0">
              <a:solidFill>
                <a:srgbClr val="FFFF00"/>
              </a:solidFill>
            </a:rPr>
            <a:t> Ở </a:t>
          </a:r>
          <a:r>
            <a:rPr lang="en-US" b="1" dirty="0" err="1" smtClean="0">
              <a:solidFill>
                <a:srgbClr val="FFFF00"/>
              </a:solidFill>
            </a:rPr>
            <a:t>SINH</a:t>
          </a:r>
          <a:r>
            <a:rPr lang="en-US" b="1" dirty="0" smtClean="0">
              <a:solidFill>
                <a:srgbClr val="FFFF00"/>
              </a:solidFill>
            </a:rPr>
            <a:t> </a:t>
          </a:r>
          <a:r>
            <a:rPr lang="en-US" b="1" dirty="0" err="1" smtClean="0">
              <a:solidFill>
                <a:srgbClr val="FFFF00"/>
              </a:solidFill>
            </a:rPr>
            <a:t>VẬT</a:t>
          </a:r>
          <a:endParaRPr lang="en-US" b="1" dirty="0">
            <a:solidFill>
              <a:srgbClr val="FFFF00"/>
            </a:solidFill>
          </a:endParaRPr>
        </a:p>
      </dgm:t>
    </dgm:pt>
    <dgm:pt modelId="{E01BBFBD-8A47-4155-AF66-BBB4242C5F99}" type="parTrans" cxnId="{8B98B64F-1C18-4FB4-9B55-4EEA68711F0F}">
      <dgm:prSet/>
      <dgm:spPr/>
      <dgm:t>
        <a:bodyPr/>
        <a:lstStyle/>
        <a:p>
          <a:endParaRPr lang="en-US"/>
        </a:p>
      </dgm:t>
    </dgm:pt>
    <dgm:pt modelId="{6172902F-AEF6-452B-A2CB-B2F2631748E7}" type="sibTrans" cxnId="{8B98B64F-1C18-4FB4-9B55-4EEA68711F0F}">
      <dgm:prSet/>
      <dgm:spPr/>
      <dgm:t>
        <a:bodyPr/>
        <a:lstStyle/>
        <a:p>
          <a:endParaRPr lang="en-US"/>
        </a:p>
      </dgm:t>
    </dgm:pt>
    <dgm:pt modelId="{0A106FAF-17AB-43A4-8199-14EC4324E18C}">
      <dgm:prSet phldrT="[Text]" custT="1"/>
      <dgm:spPr/>
      <dgm:t>
        <a:bodyPr/>
        <a:lstStyle/>
        <a:p>
          <a:r>
            <a:rPr lang="en-US" sz="2800" b="1" dirty="0" err="1" smtClean="0">
              <a:solidFill>
                <a:srgbClr val="FFFFFF"/>
              </a:solidFill>
            </a:rPr>
            <a:t>Nhóm</a:t>
          </a:r>
          <a:r>
            <a:rPr lang="en-US" sz="2800" b="1" dirty="0" smtClean="0">
              <a:solidFill>
                <a:srgbClr val="FFFFFF"/>
              </a:solidFill>
            </a:rPr>
            <a:t> 1, 2: </a:t>
          </a:r>
          <a:r>
            <a:rPr lang="en-US" sz="2800" b="1" dirty="0" err="1" smtClean="0">
              <a:solidFill>
                <a:srgbClr val="FFFFFF"/>
              </a:solidFill>
            </a:rPr>
            <a:t>Tìm</a:t>
          </a:r>
          <a:r>
            <a:rPr lang="en-US" sz="2800" b="1" dirty="0" smtClean="0">
              <a:solidFill>
                <a:srgbClr val="FFFFFF"/>
              </a:solidFill>
            </a:rPr>
            <a:t> </a:t>
          </a:r>
          <a:r>
            <a:rPr lang="en-US" sz="2800" b="1" dirty="0" err="1" smtClean="0">
              <a:solidFill>
                <a:srgbClr val="FFFFFF"/>
              </a:solidFill>
            </a:rPr>
            <a:t>hiểu</a:t>
          </a:r>
          <a:r>
            <a:rPr lang="en-US" sz="2800" b="1" dirty="0" smtClean="0">
              <a:solidFill>
                <a:srgbClr val="FFFFFF"/>
              </a:solidFill>
            </a:rPr>
            <a:t> </a:t>
          </a:r>
          <a:r>
            <a:rPr lang="en-US" sz="2800" b="1" dirty="0" err="1" smtClean="0">
              <a:solidFill>
                <a:srgbClr val="FFFFFF"/>
              </a:solidFill>
            </a:rPr>
            <a:t>về</a:t>
          </a:r>
          <a:r>
            <a:rPr lang="en-US" sz="2800" b="1" dirty="0" smtClean="0">
              <a:solidFill>
                <a:srgbClr val="FFFFFF"/>
              </a:solidFill>
            </a:rPr>
            <a:t>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sản</a:t>
          </a:r>
          <a:r>
            <a:rPr lang="en-US" sz="2800" b="1" dirty="0" smtClean="0">
              <a:solidFill>
                <a:srgbClr val="FFFFFF"/>
              </a:solidFill>
            </a:rPr>
            <a:t> </a:t>
          </a:r>
          <a:r>
            <a:rPr lang="en-US" sz="2800" b="1" dirty="0" err="1" smtClean="0">
              <a:solidFill>
                <a:srgbClr val="FFFFFF"/>
              </a:solidFill>
            </a:rPr>
            <a:t>hữu</a:t>
          </a:r>
          <a:r>
            <a:rPr lang="en-US" sz="2800" b="1" dirty="0" smtClean="0">
              <a:solidFill>
                <a:srgbClr val="FFFFFF"/>
              </a:solidFill>
            </a:rPr>
            <a:t> </a:t>
          </a:r>
          <a:r>
            <a:rPr lang="en-US" sz="2800" b="1" dirty="0" err="1" smtClean="0">
              <a:solidFill>
                <a:srgbClr val="FFFFFF"/>
              </a:solidFill>
            </a:rPr>
            <a:t>tính</a:t>
          </a:r>
          <a:r>
            <a:rPr lang="en-US" sz="2800" b="1" dirty="0" smtClean="0">
              <a:solidFill>
                <a:srgbClr val="FFFFFF"/>
              </a:solidFill>
            </a:rPr>
            <a:t> ở </a:t>
          </a:r>
          <a:r>
            <a:rPr lang="en-US" sz="2800" b="1" dirty="0" err="1" smtClean="0">
              <a:solidFill>
                <a:srgbClr val="FFFFFF"/>
              </a:solidFill>
            </a:rPr>
            <a:t>thực</a:t>
          </a:r>
          <a:r>
            <a:rPr lang="en-US" sz="2800" b="1" dirty="0" smtClean="0">
              <a:solidFill>
                <a:srgbClr val="FFFFFF"/>
              </a:solidFill>
            </a:rPr>
            <a:t> </a:t>
          </a:r>
          <a:r>
            <a:rPr lang="en-US" sz="2800" b="1" dirty="0" err="1" smtClean="0">
              <a:solidFill>
                <a:srgbClr val="FFFFFF"/>
              </a:solidFill>
            </a:rPr>
            <a:t>vật</a:t>
          </a:r>
          <a:endParaRPr lang="en-US" sz="2800" b="1" dirty="0">
            <a:solidFill>
              <a:srgbClr val="FFFFFF"/>
            </a:solidFill>
          </a:endParaRPr>
        </a:p>
      </dgm:t>
    </dgm:pt>
    <dgm:pt modelId="{54997349-D08C-45A8-B4FB-9026025E252D}" type="parTrans" cxnId="{C348F956-A9C2-457D-8DB2-7CE485D9A1DE}">
      <dgm:prSet/>
      <dgm:spPr/>
      <dgm:t>
        <a:bodyPr/>
        <a:lstStyle/>
        <a:p>
          <a:endParaRPr lang="en-US"/>
        </a:p>
      </dgm:t>
    </dgm:pt>
    <dgm:pt modelId="{5BC7B2A8-1B71-45B1-BEFA-9BE83876CB05}" type="sibTrans" cxnId="{C348F956-A9C2-457D-8DB2-7CE485D9A1DE}">
      <dgm:prSet/>
      <dgm:spPr/>
      <dgm:t>
        <a:bodyPr/>
        <a:lstStyle/>
        <a:p>
          <a:endParaRPr lang="en-US"/>
        </a:p>
      </dgm:t>
    </dgm:pt>
    <dgm:pt modelId="{EFA40013-C7BF-4A67-AEC5-47D1CF2E8673}">
      <dgm:prSet phldrT="[Text]" custT="1"/>
      <dgm:spPr/>
      <dgm:t>
        <a:bodyPr/>
        <a:lstStyle/>
        <a:p>
          <a:r>
            <a:rPr lang="en-US" sz="1400" dirty="0" smtClean="0">
              <a:solidFill>
                <a:srgbClr val="FFFFFF"/>
              </a:solidFill>
            </a:rPr>
            <a:t> </a:t>
          </a:r>
          <a:r>
            <a:rPr lang="en-US" sz="2800" b="1" dirty="0" err="1" smtClean="0">
              <a:solidFill>
                <a:srgbClr val="FFFFFF"/>
              </a:solidFill>
            </a:rPr>
            <a:t>Nhóm</a:t>
          </a:r>
          <a:r>
            <a:rPr lang="en-US" sz="2800" b="1" dirty="0" smtClean="0">
              <a:solidFill>
                <a:srgbClr val="FFFFFF"/>
              </a:solidFill>
            </a:rPr>
            <a:t> 3,4: </a:t>
          </a:r>
          <a:r>
            <a:rPr lang="en-US" sz="2800" b="1" dirty="0" err="1" smtClean="0">
              <a:solidFill>
                <a:srgbClr val="FFFFFF"/>
              </a:solidFill>
            </a:rPr>
            <a:t>tìm</a:t>
          </a:r>
          <a:r>
            <a:rPr lang="en-US" sz="2800" b="1" dirty="0" smtClean="0">
              <a:solidFill>
                <a:srgbClr val="FFFFFF"/>
              </a:solidFill>
            </a:rPr>
            <a:t> </a:t>
          </a:r>
          <a:r>
            <a:rPr lang="en-US" sz="2800" b="1" dirty="0" err="1" smtClean="0">
              <a:solidFill>
                <a:srgbClr val="FFFFFF"/>
              </a:solidFill>
            </a:rPr>
            <a:t>hiểu</a:t>
          </a:r>
          <a:r>
            <a:rPr lang="en-US" sz="2800" b="1" dirty="0" smtClean="0">
              <a:solidFill>
                <a:srgbClr val="FFFFFF"/>
              </a:solidFill>
            </a:rPr>
            <a:t> </a:t>
          </a:r>
          <a:r>
            <a:rPr lang="en-US" sz="2800" b="1" dirty="0" err="1" smtClean="0">
              <a:solidFill>
                <a:srgbClr val="FFFFFF"/>
              </a:solidFill>
            </a:rPr>
            <a:t>về</a:t>
          </a:r>
          <a:r>
            <a:rPr lang="en-US" sz="2800" b="1" dirty="0" smtClean="0">
              <a:solidFill>
                <a:srgbClr val="FFFFFF"/>
              </a:solidFill>
            </a:rPr>
            <a:t>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sản</a:t>
          </a:r>
          <a:r>
            <a:rPr lang="en-US" sz="2800" b="1" dirty="0" smtClean="0">
              <a:solidFill>
                <a:srgbClr val="FFFFFF"/>
              </a:solidFill>
            </a:rPr>
            <a:t> </a:t>
          </a:r>
          <a:r>
            <a:rPr lang="en-US" sz="2800" b="1" dirty="0" err="1" smtClean="0">
              <a:solidFill>
                <a:srgbClr val="FFFFFF"/>
              </a:solidFill>
            </a:rPr>
            <a:t>hữu</a:t>
          </a:r>
          <a:r>
            <a:rPr lang="en-US" sz="2800" b="1" dirty="0" smtClean="0">
              <a:solidFill>
                <a:srgbClr val="FFFFFF"/>
              </a:solidFill>
            </a:rPr>
            <a:t> </a:t>
          </a:r>
          <a:r>
            <a:rPr lang="en-US" sz="2800" b="1" dirty="0" err="1" smtClean="0">
              <a:solidFill>
                <a:srgbClr val="FFFFFF"/>
              </a:solidFill>
            </a:rPr>
            <a:t>tính</a:t>
          </a:r>
          <a:r>
            <a:rPr lang="en-US" sz="2800" b="1" dirty="0" smtClean="0">
              <a:solidFill>
                <a:srgbClr val="FFFFFF"/>
              </a:solidFill>
            </a:rPr>
            <a:t> ở </a:t>
          </a:r>
          <a:r>
            <a:rPr lang="en-US" sz="2800" b="1" dirty="0" err="1" smtClean="0">
              <a:solidFill>
                <a:srgbClr val="FFFFFF"/>
              </a:solidFill>
            </a:rPr>
            <a:t>động</a:t>
          </a:r>
          <a:r>
            <a:rPr lang="en-US" sz="2800" b="1" dirty="0" smtClean="0">
              <a:solidFill>
                <a:srgbClr val="FFFFFF"/>
              </a:solidFill>
            </a:rPr>
            <a:t> </a:t>
          </a:r>
          <a:r>
            <a:rPr lang="en-US" sz="2800" b="1" dirty="0" err="1" smtClean="0">
              <a:solidFill>
                <a:srgbClr val="FFFFFF"/>
              </a:solidFill>
            </a:rPr>
            <a:t>vật</a:t>
          </a:r>
          <a:endParaRPr lang="en-US" sz="2800" b="1" dirty="0">
            <a:solidFill>
              <a:srgbClr val="FFFFFF"/>
            </a:solidFill>
          </a:endParaRPr>
        </a:p>
      </dgm:t>
    </dgm:pt>
    <dgm:pt modelId="{5F4FF105-4D02-4270-930F-D4E8A9A59EEB}" type="parTrans" cxnId="{C0FE3EB1-C19A-415A-9EE7-510BD27F54BB}">
      <dgm:prSet/>
      <dgm:spPr/>
      <dgm:t>
        <a:bodyPr/>
        <a:lstStyle/>
        <a:p>
          <a:endParaRPr lang="en-US"/>
        </a:p>
      </dgm:t>
    </dgm:pt>
    <dgm:pt modelId="{01735AF9-88DB-4760-A49E-B3C6F366D3BA}" type="sibTrans" cxnId="{C0FE3EB1-C19A-415A-9EE7-510BD27F54BB}">
      <dgm:prSet/>
      <dgm:spPr/>
      <dgm:t>
        <a:bodyPr/>
        <a:lstStyle/>
        <a:p>
          <a:endParaRPr lang="en-US"/>
        </a:p>
      </dgm:t>
    </dgm:pt>
    <dgm:pt modelId="{DD9E598A-F7A1-4F17-B8EB-55CD28AEB0D2}">
      <dgm:prSet phldrT="[Text]" custT="1"/>
      <dgm:spPr/>
      <dgm:t>
        <a:bodyPr/>
        <a:lstStyle/>
        <a:p>
          <a:r>
            <a:rPr lang="en-US" sz="2800" b="1" dirty="0" err="1" smtClean="0">
              <a:solidFill>
                <a:srgbClr val="FFFFFF"/>
              </a:solidFill>
            </a:rPr>
            <a:t>Nhóm</a:t>
          </a:r>
          <a:r>
            <a:rPr lang="en-US" sz="2800" b="1" dirty="0" smtClean="0">
              <a:solidFill>
                <a:srgbClr val="FFFFFF"/>
              </a:solidFill>
            </a:rPr>
            <a:t> 5,6: </a:t>
          </a:r>
          <a:r>
            <a:rPr lang="en-US" sz="2800" b="1" dirty="0" err="1" smtClean="0">
              <a:solidFill>
                <a:srgbClr val="FFFFFF"/>
              </a:solidFill>
            </a:rPr>
            <a:t>Tìm</a:t>
          </a:r>
          <a:r>
            <a:rPr lang="en-US" sz="2800" b="1" dirty="0" smtClean="0">
              <a:solidFill>
                <a:srgbClr val="FFFFFF"/>
              </a:solidFill>
            </a:rPr>
            <a:t> </a:t>
          </a:r>
          <a:r>
            <a:rPr lang="en-US" sz="2800" b="1" dirty="0" err="1" smtClean="0">
              <a:solidFill>
                <a:srgbClr val="FFFFFF"/>
              </a:solidFill>
            </a:rPr>
            <a:t>hiểu</a:t>
          </a:r>
          <a:r>
            <a:rPr lang="en-US" sz="2800" b="1" dirty="0" smtClean="0">
              <a:solidFill>
                <a:srgbClr val="FFFFFF"/>
              </a:solidFill>
            </a:rPr>
            <a:t> </a:t>
          </a:r>
          <a:r>
            <a:rPr lang="en-US" sz="2800" b="1" dirty="0" err="1" smtClean="0">
              <a:solidFill>
                <a:srgbClr val="FFFFFF"/>
              </a:solidFill>
            </a:rPr>
            <a:t>về</a:t>
          </a:r>
          <a:r>
            <a:rPr lang="en-US" sz="2800" b="1" dirty="0" smtClean="0">
              <a:solidFill>
                <a:srgbClr val="FFFFFF"/>
              </a:solidFill>
            </a:rPr>
            <a:t> </a:t>
          </a:r>
          <a:r>
            <a:rPr lang="en-US" sz="2800" b="1" dirty="0" err="1" smtClean="0">
              <a:solidFill>
                <a:srgbClr val="FFFFFF"/>
              </a:solidFill>
            </a:rPr>
            <a:t>ứng</a:t>
          </a:r>
          <a:r>
            <a:rPr lang="en-US" sz="2800" b="1" dirty="0" smtClean="0">
              <a:solidFill>
                <a:srgbClr val="FFFFFF"/>
              </a:solidFill>
            </a:rPr>
            <a:t> </a:t>
          </a:r>
          <a:r>
            <a:rPr lang="en-US" sz="2800" b="1" dirty="0" err="1" smtClean="0">
              <a:solidFill>
                <a:srgbClr val="FFFFFF"/>
              </a:solidFill>
            </a:rPr>
            <a:t>dụng</a:t>
          </a:r>
          <a:r>
            <a:rPr lang="en-US" sz="2800" b="1" dirty="0" smtClean="0">
              <a:solidFill>
                <a:srgbClr val="FFFFFF"/>
              </a:solidFill>
            </a:rPr>
            <a:t> </a:t>
          </a:r>
          <a:r>
            <a:rPr lang="en-US" sz="2800" b="1" dirty="0" err="1" smtClean="0">
              <a:solidFill>
                <a:srgbClr val="FFFFFF"/>
              </a:solidFill>
            </a:rPr>
            <a:t>của</a:t>
          </a:r>
          <a:r>
            <a:rPr lang="en-US" sz="2800" b="1" dirty="0" smtClean="0">
              <a:solidFill>
                <a:srgbClr val="FFFFFF"/>
              </a:solidFill>
            </a:rPr>
            <a:t>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sản</a:t>
          </a:r>
          <a:r>
            <a:rPr lang="en-US" sz="2800" b="1" dirty="0" smtClean="0">
              <a:solidFill>
                <a:srgbClr val="FFFFFF"/>
              </a:solidFill>
            </a:rPr>
            <a:t> </a:t>
          </a:r>
          <a:r>
            <a:rPr lang="en-US" sz="2800" b="1" dirty="0" err="1" smtClean="0">
              <a:solidFill>
                <a:srgbClr val="FFFFFF"/>
              </a:solidFill>
            </a:rPr>
            <a:t>hữu</a:t>
          </a:r>
          <a:r>
            <a:rPr lang="en-US" sz="2800" b="1" dirty="0" smtClean="0">
              <a:solidFill>
                <a:srgbClr val="FFFFFF"/>
              </a:solidFill>
            </a:rPr>
            <a:t> </a:t>
          </a:r>
          <a:r>
            <a:rPr lang="en-US" sz="2800" b="1" dirty="0" err="1" smtClean="0">
              <a:solidFill>
                <a:srgbClr val="FFFFFF"/>
              </a:solidFill>
            </a:rPr>
            <a:t>tính</a:t>
          </a:r>
          <a:endParaRPr lang="en-US" sz="2800" b="1" dirty="0">
            <a:solidFill>
              <a:srgbClr val="FFFFFF"/>
            </a:solidFill>
          </a:endParaRPr>
        </a:p>
      </dgm:t>
    </dgm:pt>
    <dgm:pt modelId="{A24540DB-904E-4BC8-B713-3C2E01C275AF}" type="parTrans" cxnId="{E2FAF83D-FBC8-496C-94FE-6919712F842A}">
      <dgm:prSet/>
      <dgm:spPr/>
      <dgm:t>
        <a:bodyPr/>
        <a:lstStyle/>
        <a:p>
          <a:endParaRPr lang="en-US"/>
        </a:p>
      </dgm:t>
    </dgm:pt>
    <dgm:pt modelId="{87CE5A96-B28A-43D3-9DD9-0A390944FD1D}" type="sibTrans" cxnId="{E2FAF83D-FBC8-496C-94FE-6919712F842A}">
      <dgm:prSet/>
      <dgm:spPr/>
      <dgm:t>
        <a:bodyPr/>
        <a:lstStyle/>
        <a:p>
          <a:endParaRPr lang="en-US"/>
        </a:p>
      </dgm:t>
    </dgm:pt>
    <dgm:pt modelId="{4EB2B7BB-B0CD-4ACC-AA8A-6C5526B6D8E8}" type="pres">
      <dgm:prSet presAssocID="{4AC25955-FD94-4156-B271-452DB4571C08}" presName="composite" presStyleCnt="0">
        <dgm:presLayoutVars>
          <dgm:chMax val="1"/>
          <dgm:dir/>
          <dgm:resizeHandles val="exact"/>
        </dgm:presLayoutVars>
      </dgm:prSet>
      <dgm:spPr/>
      <dgm:t>
        <a:bodyPr/>
        <a:lstStyle/>
        <a:p>
          <a:endParaRPr lang="en-US"/>
        </a:p>
      </dgm:t>
    </dgm:pt>
    <dgm:pt modelId="{3D8DCF91-1D11-4458-B130-532530AD5A8C}" type="pres">
      <dgm:prSet presAssocID="{4AC25955-FD94-4156-B271-452DB4571C08}" presName="radial" presStyleCnt="0">
        <dgm:presLayoutVars>
          <dgm:animLvl val="ctr"/>
        </dgm:presLayoutVars>
      </dgm:prSet>
      <dgm:spPr/>
      <dgm:t>
        <a:bodyPr/>
        <a:lstStyle/>
        <a:p>
          <a:endParaRPr lang="en-US"/>
        </a:p>
      </dgm:t>
    </dgm:pt>
    <dgm:pt modelId="{C451B1FA-272B-44DE-B483-239565954DB4}" type="pres">
      <dgm:prSet presAssocID="{9684CC57-F26E-4D19-B8A4-535B479F0EAC}" presName="centerShape" presStyleLbl="vennNode1" presStyleIdx="0" presStyleCnt="4" custScaleX="90588" custScaleY="82405" custLinFactNeighborX="-845" custLinFactNeighborY="-8705"/>
      <dgm:spPr/>
      <dgm:t>
        <a:bodyPr/>
        <a:lstStyle/>
        <a:p>
          <a:endParaRPr lang="en-US"/>
        </a:p>
      </dgm:t>
    </dgm:pt>
    <dgm:pt modelId="{270642CC-819E-4A41-97A3-3797BCFE7E57}" type="pres">
      <dgm:prSet presAssocID="{0A106FAF-17AB-43A4-8199-14EC4324E18C}" presName="node" presStyleLbl="vennNode1" presStyleIdx="1" presStyleCnt="4" custScaleX="288938" custScaleY="114264">
        <dgm:presLayoutVars>
          <dgm:bulletEnabled val="1"/>
        </dgm:presLayoutVars>
      </dgm:prSet>
      <dgm:spPr/>
      <dgm:t>
        <a:bodyPr/>
        <a:lstStyle/>
        <a:p>
          <a:endParaRPr lang="en-US"/>
        </a:p>
      </dgm:t>
    </dgm:pt>
    <dgm:pt modelId="{4E3B4E48-6011-4EEB-A3E2-7BC8ED4F27A3}" type="pres">
      <dgm:prSet presAssocID="{EFA40013-C7BF-4A67-AEC5-47D1CF2E8673}" presName="node" presStyleLbl="vennNode1" presStyleIdx="2" presStyleCnt="4" custScaleX="219938" custScaleY="132243" custRadScaleRad="126356" custRadScaleInc="-10667">
        <dgm:presLayoutVars>
          <dgm:bulletEnabled val="1"/>
        </dgm:presLayoutVars>
      </dgm:prSet>
      <dgm:spPr/>
      <dgm:t>
        <a:bodyPr/>
        <a:lstStyle/>
        <a:p>
          <a:endParaRPr lang="en-US"/>
        </a:p>
      </dgm:t>
    </dgm:pt>
    <dgm:pt modelId="{8D4E38D5-44A5-4289-A471-FADD4CE2447F}" type="pres">
      <dgm:prSet presAssocID="{DD9E598A-F7A1-4F17-B8EB-55CD28AEB0D2}" presName="node" presStyleLbl="vennNode1" presStyleIdx="3" presStyleCnt="4" custScaleX="216192" custScaleY="136387" custRadScaleRad="109864" custRadScaleInc="7263">
        <dgm:presLayoutVars>
          <dgm:bulletEnabled val="1"/>
        </dgm:presLayoutVars>
      </dgm:prSet>
      <dgm:spPr/>
      <dgm:t>
        <a:bodyPr/>
        <a:lstStyle/>
        <a:p>
          <a:endParaRPr lang="en-US"/>
        </a:p>
      </dgm:t>
    </dgm:pt>
  </dgm:ptLst>
  <dgm:cxnLst>
    <dgm:cxn modelId="{F5C38A89-CFD0-44D9-BC10-AEEBBD3632D2}" type="presOf" srcId="{4AC25955-FD94-4156-B271-452DB4571C08}" destId="{4EB2B7BB-B0CD-4ACC-AA8A-6C5526B6D8E8}" srcOrd="0" destOrd="0" presId="urn:microsoft.com/office/officeart/2005/8/layout/radial3"/>
    <dgm:cxn modelId="{9B83287D-112E-4FF3-A2B3-9CC8ABDF8404}" type="presOf" srcId="{EFA40013-C7BF-4A67-AEC5-47D1CF2E8673}" destId="{4E3B4E48-6011-4EEB-A3E2-7BC8ED4F27A3}" srcOrd="0" destOrd="0" presId="urn:microsoft.com/office/officeart/2005/8/layout/radial3"/>
    <dgm:cxn modelId="{8B98B64F-1C18-4FB4-9B55-4EEA68711F0F}" srcId="{4AC25955-FD94-4156-B271-452DB4571C08}" destId="{9684CC57-F26E-4D19-B8A4-535B479F0EAC}" srcOrd="0" destOrd="0" parTransId="{E01BBFBD-8A47-4155-AF66-BBB4242C5F99}" sibTransId="{6172902F-AEF6-452B-A2CB-B2F2631748E7}"/>
    <dgm:cxn modelId="{C348F956-A9C2-457D-8DB2-7CE485D9A1DE}" srcId="{9684CC57-F26E-4D19-B8A4-535B479F0EAC}" destId="{0A106FAF-17AB-43A4-8199-14EC4324E18C}" srcOrd="0" destOrd="0" parTransId="{54997349-D08C-45A8-B4FB-9026025E252D}" sibTransId="{5BC7B2A8-1B71-45B1-BEFA-9BE83876CB05}"/>
    <dgm:cxn modelId="{17167678-C013-4CDD-ABC1-901DF5B234D9}" type="presOf" srcId="{DD9E598A-F7A1-4F17-B8EB-55CD28AEB0D2}" destId="{8D4E38D5-44A5-4289-A471-FADD4CE2447F}" srcOrd="0" destOrd="0" presId="urn:microsoft.com/office/officeart/2005/8/layout/radial3"/>
    <dgm:cxn modelId="{E2FAF83D-FBC8-496C-94FE-6919712F842A}" srcId="{9684CC57-F26E-4D19-B8A4-535B479F0EAC}" destId="{DD9E598A-F7A1-4F17-B8EB-55CD28AEB0D2}" srcOrd="2" destOrd="0" parTransId="{A24540DB-904E-4BC8-B713-3C2E01C275AF}" sibTransId="{87CE5A96-B28A-43D3-9DD9-0A390944FD1D}"/>
    <dgm:cxn modelId="{C0FE3EB1-C19A-415A-9EE7-510BD27F54BB}" srcId="{9684CC57-F26E-4D19-B8A4-535B479F0EAC}" destId="{EFA40013-C7BF-4A67-AEC5-47D1CF2E8673}" srcOrd="1" destOrd="0" parTransId="{5F4FF105-4D02-4270-930F-D4E8A9A59EEB}" sibTransId="{01735AF9-88DB-4760-A49E-B3C6F366D3BA}"/>
    <dgm:cxn modelId="{23354BAC-A6A1-41BB-AA51-D7C0299996C5}" type="presOf" srcId="{9684CC57-F26E-4D19-B8A4-535B479F0EAC}" destId="{C451B1FA-272B-44DE-B483-239565954DB4}" srcOrd="0" destOrd="0" presId="urn:microsoft.com/office/officeart/2005/8/layout/radial3"/>
    <dgm:cxn modelId="{2FA5503A-C64C-4AE7-BCCC-B3D0B8ACD1AB}" type="presOf" srcId="{0A106FAF-17AB-43A4-8199-14EC4324E18C}" destId="{270642CC-819E-4A41-97A3-3797BCFE7E57}" srcOrd="0" destOrd="0" presId="urn:microsoft.com/office/officeart/2005/8/layout/radial3"/>
    <dgm:cxn modelId="{BB927410-9EC6-4E4B-BDF5-9574936B13AE}" type="presParOf" srcId="{4EB2B7BB-B0CD-4ACC-AA8A-6C5526B6D8E8}" destId="{3D8DCF91-1D11-4458-B130-532530AD5A8C}" srcOrd="0" destOrd="0" presId="urn:microsoft.com/office/officeart/2005/8/layout/radial3"/>
    <dgm:cxn modelId="{B7F22F61-E220-488B-8AA4-2FFC940605CD}" type="presParOf" srcId="{3D8DCF91-1D11-4458-B130-532530AD5A8C}" destId="{C451B1FA-272B-44DE-B483-239565954DB4}" srcOrd="0" destOrd="0" presId="urn:microsoft.com/office/officeart/2005/8/layout/radial3"/>
    <dgm:cxn modelId="{3DF4C0A3-37BD-425C-B050-D81A8E87F73E}" type="presParOf" srcId="{3D8DCF91-1D11-4458-B130-532530AD5A8C}" destId="{270642CC-819E-4A41-97A3-3797BCFE7E57}" srcOrd="1" destOrd="0" presId="urn:microsoft.com/office/officeart/2005/8/layout/radial3"/>
    <dgm:cxn modelId="{71B73556-0379-4161-9F1E-6197B87435CE}" type="presParOf" srcId="{3D8DCF91-1D11-4458-B130-532530AD5A8C}" destId="{4E3B4E48-6011-4EEB-A3E2-7BC8ED4F27A3}" srcOrd="2" destOrd="0" presId="urn:microsoft.com/office/officeart/2005/8/layout/radial3"/>
    <dgm:cxn modelId="{5A1A5750-7C2C-4E0F-B922-DEF2745E3701}" type="presParOf" srcId="{3D8DCF91-1D11-4458-B130-532530AD5A8C}" destId="{8D4E38D5-44A5-4289-A471-FADD4CE2447F}"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C25955-FD94-4156-B271-452DB4571C0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9684CC57-F26E-4D19-B8A4-535B479F0EAC}">
      <dgm:prSet phldrT="[Text]"/>
      <dgm:spPr/>
      <dgm:t>
        <a:bodyPr/>
        <a:lstStyle/>
        <a:p>
          <a:r>
            <a:rPr lang="en-US" b="1" dirty="0" err="1" smtClean="0">
              <a:solidFill>
                <a:srgbClr val="FFFF00"/>
              </a:solidFill>
            </a:rPr>
            <a:t>SINH</a:t>
          </a:r>
          <a:r>
            <a:rPr lang="en-US" b="1" dirty="0" smtClean="0">
              <a:solidFill>
                <a:srgbClr val="FFFF00"/>
              </a:solidFill>
            </a:rPr>
            <a:t> </a:t>
          </a:r>
          <a:r>
            <a:rPr lang="en-US" b="1" dirty="0" err="1" smtClean="0">
              <a:solidFill>
                <a:srgbClr val="FFFF00"/>
              </a:solidFill>
            </a:rPr>
            <a:t>SẢN</a:t>
          </a:r>
          <a:r>
            <a:rPr lang="en-US" b="1" dirty="0" smtClean="0">
              <a:solidFill>
                <a:srgbClr val="FFFF00"/>
              </a:solidFill>
            </a:rPr>
            <a:t> Ở </a:t>
          </a:r>
          <a:r>
            <a:rPr lang="en-US" b="1" dirty="0" err="1" smtClean="0">
              <a:solidFill>
                <a:srgbClr val="FFFF00"/>
              </a:solidFill>
            </a:rPr>
            <a:t>SINH</a:t>
          </a:r>
          <a:r>
            <a:rPr lang="en-US" b="1" dirty="0" smtClean="0">
              <a:solidFill>
                <a:srgbClr val="FFFF00"/>
              </a:solidFill>
            </a:rPr>
            <a:t> </a:t>
          </a:r>
          <a:r>
            <a:rPr lang="en-US" b="1" dirty="0" err="1" smtClean="0">
              <a:solidFill>
                <a:srgbClr val="FFFF00"/>
              </a:solidFill>
            </a:rPr>
            <a:t>VẬT</a:t>
          </a:r>
          <a:endParaRPr lang="en-US" b="1" dirty="0">
            <a:solidFill>
              <a:srgbClr val="FFFF00"/>
            </a:solidFill>
          </a:endParaRPr>
        </a:p>
      </dgm:t>
    </dgm:pt>
    <dgm:pt modelId="{E01BBFBD-8A47-4155-AF66-BBB4242C5F99}" type="parTrans" cxnId="{8B98B64F-1C18-4FB4-9B55-4EEA68711F0F}">
      <dgm:prSet/>
      <dgm:spPr/>
      <dgm:t>
        <a:bodyPr/>
        <a:lstStyle/>
        <a:p>
          <a:endParaRPr lang="en-US"/>
        </a:p>
      </dgm:t>
    </dgm:pt>
    <dgm:pt modelId="{6172902F-AEF6-452B-A2CB-B2F2631748E7}" type="sibTrans" cxnId="{8B98B64F-1C18-4FB4-9B55-4EEA68711F0F}">
      <dgm:prSet/>
      <dgm:spPr/>
      <dgm:t>
        <a:bodyPr/>
        <a:lstStyle/>
        <a:p>
          <a:endParaRPr lang="en-US"/>
        </a:p>
      </dgm:t>
    </dgm:pt>
    <dgm:pt modelId="{0A106FAF-17AB-43A4-8199-14EC4324E18C}">
      <dgm:prSet phldrT="[Text]" custT="1"/>
      <dgm:spPr/>
      <dgm:t>
        <a:bodyPr/>
        <a:lstStyle/>
        <a:p>
          <a:r>
            <a:rPr lang="en-US" sz="2800" b="1" dirty="0" err="1" smtClean="0">
              <a:solidFill>
                <a:srgbClr val="A0FCFE"/>
              </a:solidFill>
            </a:rPr>
            <a:t>Nhóm</a:t>
          </a:r>
          <a:r>
            <a:rPr lang="en-US" sz="2800" b="1" dirty="0" smtClean="0">
              <a:solidFill>
                <a:srgbClr val="A0FCFE"/>
              </a:solidFill>
            </a:rPr>
            <a:t> 1,2: </a:t>
          </a:r>
        </a:p>
        <a:p>
          <a:r>
            <a:rPr lang="en-US" sz="2800" b="1" dirty="0" smtClean="0">
              <a:solidFill>
                <a:srgbClr val="FFFFFF"/>
              </a:solidFill>
            </a:rPr>
            <a:t>I. </a:t>
          </a:r>
          <a:r>
            <a:rPr lang="en-US" sz="2800" b="1" dirty="0" err="1" smtClean="0">
              <a:solidFill>
                <a:srgbClr val="FFFFFF"/>
              </a:solidFill>
            </a:rPr>
            <a:t>Khái</a:t>
          </a:r>
          <a:r>
            <a:rPr lang="en-US" sz="2800" b="1" dirty="0" smtClean="0">
              <a:solidFill>
                <a:srgbClr val="FFFFFF"/>
              </a:solidFill>
            </a:rPr>
            <a:t> </a:t>
          </a:r>
          <a:r>
            <a:rPr lang="en-US" sz="2800" b="1" dirty="0" err="1" smtClean="0">
              <a:solidFill>
                <a:srgbClr val="FFFFFF"/>
              </a:solidFill>
            </a:rPr>
            <a:t>niệm</a:t>
          </a:r>
          <a:r>
            <a:rPr lang="en-US" sz="2800" b="1" dirty="0" smtClean="0">
              <a:solidFill>
                <a:srgbClr val="FFFFFF"/>
              </a:solidFill>
            </a:rPr>
            <a:t>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sản</a:t>
          </a:r>
          <a:endParaRPr lang="en-US" sz="2800" b="1" dirty="0">
            <a:solidFill>
              <a:srgbClr val="FFFFFF"/>
            </a:solidFill>
          </a:endParaRPr>
        </a:p>
      </dgm:t>
    </dgm:pt>
    <dgm:pt modelId="{54997349-D08C-45A8-B4FB-9026025E252D}" type="parTrans" cxnId="{C348F956-A9C2-457D-8DB2-7CE485D9A1DE}">
      <dgm:prSet/>
      <dgm:spPr/>
      <dgm:t>
        <a:bodyPr/>
        <a:lstStyle/>
        <a:p>
          <a:endParaRPr lang="en-US"/>
        </a:p>
      </dgm:t>
    </dgm:pt>
    <dgm:pt modelId="{5BC7B2A8-1B71-45B1-BEFA-9BE83876CB05}" type="sibTrans" cxnId="{C348F956-A9C2-457D-8DB2-7CE485D9A1DE}">
      <dgm:prSet/>
      <dgm:spPr/>
      <dgm:t>
        <a:bodyPr/>
        <a:lstStyle/>
        <a:p>
          <a:endParaRPr lang="en-US"/>
        </a:p>
      </dgm:t>
    </dgm:pt>
    <dgm:pt modelId="{EFA40013-C7BF-4A67-AEC5-47D1CF2E8673}">
      <dgm:prSet phldrT="[Text]" custT="1"/>
      <dgm:spPr/>
      <dgm:t>
        <a:bodyPr/>
        <a:lstStyle/>
        <a:p>
          <a:r>
            <a:rPr lang="en-US" sz="2800" b="1" dirty="0" smtClean="0">
              <a:solidFill>
                <a:srgbClr val="FFFF00"/>
              </a:solidFill>
            </a:rPr>
            <a:t> </a:t>
          </a:r>
          <a:r>
            <a:rPr lang="en-US" sz="2800" b="1" dirty="0" err="1" smtClean="0">
              <a:solidFill>
                <a:srgbClr val="FFFF00"/>
              </a:solidFill>
            </a:rPr>
            <a:t>Nhóm</a:t>
          </a:r>
          <a:r>
            <a:rPr lang="en-US" sz="2800" b="1" dirty="0" smtClean="0">
              <a:solidFill>
                <a:srgbClr val="FFFF00"/>
              </a:solidFill>
            </a:rPr>
            <a:t> 3,4:</a:t>
          </a:r>
        </a:p>
        <a:p>
          <a:r>
            <a:rPr lang="en-US" sz="2800" b="1" dirty="0" smtClean="0">
              <a:solidFill>
                <a:srgbClr val="FFFFFF"/>
              </a:solidFill>
            </a:rPr>
            <a:t>II.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sản</a:t>
          </a:r>
          <a:r>
            <a:rPr lang="en-US" sz="2800" b="1" dirty="0" smtClean="0">
              <a:solidFill>
                <a:srgbClr val="FFFFFF"/>
              </a:solidFill>
            </a:rPr>
            <a:t> </a:t>
          </a:r>
          <a:r>
            <a:rPr lang="en-US" sz="2800" b="1" dirty="0" err="1" smtClean="0">
              <a:solidFill>
                <a:srgbClr val="FFFFFF"/>
              </a:solidFill>
            </a:rPr>
            <a:t>vô</a:t>
          </a:r>
          <a:r>
            <a:rPr lang="en-US" sz="2800" b="1" dirty="0" smtClean="0">
              <a:solidFill>
                <a:srgbClr val="FFFFFF"/>
              </a:solidFill>
            </a:rPr>
            <a:t> </a:t>
          </a:r>
          <a:r>
            <a:rPr lang="en-US" sz="2800" b="1" dirty="0" err="1" smtClean="0">
              <a:solidFill>
                <a:srgbClr val="FFFFFF"/>
              </a:solidFill>
            </a:rPr>
            <a:t>tính</a:t>
          </a:r>
          <a:endParaRPr lang="en-US" sz="2800" b="1" dirty="0">
            <a:solidFill>
              <a:srgbClr val="FFFFFF"/>
            </a:solidFill>
          </a:endParaRPr>
        </a:p>
      </dgm:t>
    </dgm:pt>
    <dgm:pt modelId="{5F4FF105-4D02-4270-930F-D4E8A9A59EEB}" type="parTrans" cxnId="{C0FE3EB1-C19A-415A-9EE7-510BD27F54BB}">
      <dgm:prSet/>
      <dgm:spPr/>
      <dgm:t>
        <a:bodyPr/>
        <a:lstStyle/>
        <a:p>
          <a:endParaRPr lang="en-US"/>
        </a:p>
      </dgm:t>
    </dgm:pt>
    <dgm:pt modelId="{01735AF9-88DB-4760-A49E-B3C6F366D3BA}" type="sibTrans" cxnId="{C0FE3EB1-C19A-415A-9EE7-510BD27F54BB}">
      <dgm:prSet/>
      <dgm:spPr/>
      <dgm:t>
        <a:bodyPr/>
        <a:lstStyle/>
        <a:p>
          <a:endParaRPr lang="en-US"/>
        </a:p>
      </dgm:t>
    </dgm:pt>
    <dgm:pt modelId="{DD9E598A-F7A1-4F17-B8EB-55CD28AEB0D2}">
      <dgm:prSet phldrT="[Text]" custT="1"/>
      <dgm:spPr/>
      <dgm:t>
        <a:bodyPr/>
        <a:lstStyle/>
        <a:p>
          <a:r>
            <a:rPr lang="en-US" sz="2800" b="1" dirty="0" err="1" smtClean="0">
              <a:solidFill>
                <a:srgbClr val="FFC000"/>
              </a:solidFill>
            </a:rPr>
            <a:t>Nhóm</a:t>
          </a:r>
          <a:r>
            <a:rPr lang="en-US" sz="2800" b="1" dirty="0" smtClean="0">
              <a:solidFill>
                <a:srgbClr val="FFC000"/>
              </a:solidFill>
            </a:rPr>
            <a:t> 5,6:</a:t>
          </a:r>
        </a:p>
        <a:p>
          <a:r>
            <a:rPr lang="en-US" sz="2800" b="1" dirty="0" smtClean="0">
              <a:solidFill>
                <a:srgbClr val="FFFFFF"/>
              </a:solidFill>
            </a:rPr>
            <a:t>III.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sản</a:t>
          </a:r>
          <a:r>
            <a:rPr lang="en-US" sz="2800" b="1" dirty="0" smtClean="0">
              <a:solidFill>
                <a:srgbClr val="FFFFFF"/>
              </a:solidFill>
            </a:rPr>
            <a:t> </a:t>
          </a:r>
          <a:r>
            <a:rPr lang="en-US" sz="2800" b="1" dirty="0" err="1" smtClean="0">
              <a:solidFill>
                <a:srgbClr val="FFFFFF"/>
              </a:solidFill>
            </a:rPr>
            <a:t>hữu</a:t>
          </a:r>
          <a:r>
            <a:rPr lang="en-US" sz="2800" b="1" dirty="0" smtClean="0">
              <a:solidFill>
                <a:srgbClr val="FFFFFF"/>
              </a:solidFill>
            </a:rPr>
            <a:t> </a:t>
          </a:r>
          <a:r>
            <a:rPr lang="en-US" sz="2800" b="1" dirty="0" err="1" smtClean="0">
              <a:solidFill>
                <a:srgbClr val="FFFFFF"/>
              </a:solidFill>
            </a:rPr>
            <a:t>tính</a:t>
          </a:r>
          <a:endParaRPr lang="en-US" sz="2800" b="1" dirty="0">
            <a:solidFill>
              <a:srgbClr val="FFFFFF"/>
            </a:solidFill>
          </a:endParaRPr>
        </a:p>
      </dgm:t>
    </dgm:pt>
    <dgm:pt modelId="{A24540DB-904E-4BC8-B713-3C2E01C275AF}" type="parTrans" cxnId="{E2FAF83D-FBC8-496C-94FE-6919712F842A}">
      <dgm:prSet/>
      <dgm:spPr/>
      <dgm:t>
        <a:bodyPr/>
        <a:lstStyle/>
        <a:p>
          <a:endParaRPr lang="en-US"/>
        </a:p>
      </dgm:t>
    </dgm:pt>
    <dgm:pt modelId="{87CE5A96-B28A-43D3-9DD9-0A390944FD1D}" type="sibTrans" cxnId="{E2FAF83D-FBC8-496C-94FE-6919712F842A}">
      <dgm:prSet/>
      <dgm:spPr/>
      <dgm:t>
        <a:bodyPr/>
        <a:lstStyle/>
        <a:p>
          <a:endParaRPr lang="en-US"/>
        </a:p>
      </dgm:t>
    </dgm:pt>
    <dgm:pt modelId="{4EB2B7BB-B0CD-4ACC-AA8A-6C5526B6D8E8}" type="pres">
      <dgm:prSet presAssocID="{4AC25955-FD94-4156-B271-452DB4571C08}" presName="composite" presStyleCnt="0">
        <dgm:presLayoutVars>
          <dgm:chMax val="1"/>
          <dgm:dir/>
          <dgm:resizeHandles val="exact"/>
        </dgm:presLayoutVars>
      </dgm:prSet>
      <dgm:spPr/>
      <dgm:t>
        <a:bodyPr/>
        <a:lstStyle/>
        <a:p>
          <a:endParaRPr lang="en-US"/>
        </a:p>
      </dgm:t>
    </dgm:pt>
    <dgm:pt modelId="{3D8DCF91-1D11-4458-B130-532530AD5A8C}" type="pres">
      <dgm:prSet presAssocID="{4AC25955-FD94-4156-B271-452DB4571C08}" presName="radial" presStyleCnt="0">
        <dgm:presLayoutVars>
          <dgm:animLvl val="ctr"/>
        </dgm:presLayoutVars>
      </dgm:prSet>
      <dgm:spPr/>
      <dgm:t>
        <a:bodyPr/>
        <a:lstStyle/>
        <a:p>
          <a:endParaRPr lang="en-US"/>
        </a:p>
      </dgm:t>
    </dgm:pt>
    <dgm:pt modelId="{C451B1FA-272B-44DE-B483-239565954DB4}" type="pres">
      <dgm:prSet presAssocID="{9684CC57-F26E-4D19-B8A4-535B479F0EAC}" presName="centerShape" presStyleLbl="vennNode1" presStyleIdx="0" presStyleCnt="4" custScaleX="90588" custScaleY="82405" custLinFactNeighborX="-845" custLinFactNeighborY="-8705"/>
      <dgm:spPr/>
      <dgm:t>
        <a:bodyPr/>
        <a:lstStyle/>
        <a:p>
          <a:endParaRPr lang="en-US"/>
        </a:p>
      </dgm:t>
    </dgm:pt>
    <dgm:pt modelId="{270642CC-819E-4A41-97A3-3797BCFE7E57}" type="pres">
      <dgm:prSet presAssocID="{0A106FAF-17AB-43A4-8199-14EC4324E18C}" presName="node" presStyleLbl="vennNode1" presStyleIdx="1" presStyleCnt="4" custScaleX="181177" custScaleY="114264" custRadScaleRad="105111" custRadScaleInc="135">
        <dgm:presLayoutVars>
          <dgm:bulletEnabled val="1"/>
        </dgm:presLayoutVars>
      </dgm:prSet>
      <dgm:spPr/>
      <dgm:t>
        <a:bodyPr/>
        <a:lstStyle/>
        <a:p>
          <a:endParaRPr lang="en-US"/>
        </a:p>
      </dgm:t>
    </dgm:pt>
    <dgm:pt modelId="{4E3B4E48-6011-4EEB-A3E2-7BC8ED4F27A3}" type="pres">
      <dgm:prSet presAssocID="{EFA40013-C7BF-4A67-AEC5-47D1CF2E8673}" presName="node" presStyleLbl="vennNode1" presStyleIdx="2" presStyleCnt="4" custScaleX="157514" custScaleY="139708" custRadScaleRad="108735" custRadScaleInc="-8236">
        <dgm:presLayoutVars>
          <dgm:bulletEnabled val="1"/>
        </dgm:presLayoutVars>
      </dgm:prSet>
      <dgm:spPr/>
      <dgm:t>
        <a:bodyPr/>
        <a:lstStyle/>
        <a:p>
          <a:endParaRPr lang="en-US"/>
        </a:p>
      </dgm:t>
    </dgm:pt>
    <dgm:pt modelId="{8D4E38D5-44A5-4289-A471-FADD4CE2447F}" type="pres">
      <dgm:prSet presAssocID="{DD9E598A-F7A1-4F17-B8EB-55CD28AEB0D2}" presName="node" presStyleLbl="vennNode1" presStyleIdx="3" presStyleCnt="4" custScaleX="172997" custScaleY="136387" custRadScaleRad="109864" custRadScaleInc="7263">
        <dgm:presLayoutVars>
          <dgm:bulletEnabled val="1"/>
        </dgm:presLayoutVars>
      </dgm:prSet>
      <dgm:spPr/>
      <dgm:t>
        <a:bodyPr/>
        <a:lstStyle/>
        <a:p>
          <a:endParaRPr lang="en-US"/>
        </a:p>
      </dgm:t>
    </dgm:pt>
  </dgm:ptLst>
  <dgm:cxnLst>
    <dgm:cxn modelId="{27A0156F-77A8-4555-9A04-E35E3B917A13}" type="presOf" srcId="{EFA40013-C7BF-4A67-AEC5-47D1CF2E8673}" destId="{4E3B4E48-6011-4EEB-A3E2-7BC8ED4F27A3}" srcOrd="0" destOrd="0" presId="urn:microsoft.com/office/officeart/2005/8/layout/radial3"/>
    <dgm:cxn modelId="{5E30149C-ADA2-4E2B-ADAE-75364D54CBBA}" type="presOf" srcId="{4AC25955-FD94-4156-B271-452DB4571C08}" destId="{4EB2B7BB-B0CD-4ACC-AA8A-6C5526B6D8E8}" srcOrd="0" destOrd="0" presId="urn:microsoft.com/office/officeart/2005/8/layout/radial3"/>
    <dgm:cxn modelId="{8B98B64F-1C18-4FB4-9B55-4EEA68711F0F}" srcId="{4AC25955-FD94-4156-B271-452DB4571C08}" destId="{9684CC57-F26E-4D19-B8A4-535B479F0EAC}" srcOrd="0" destOrd="0" parTransId="{E01BBFBD-8A47-4155-AF66-BBB4242C5F99}" sibTransId="{6172902F-AEF6-452B-A2CB-B2F2631748E7}"/>
    <dgm:cxn modelId="{8D79F1F6-C029-4BFB-8EF1-787928BD3AA5}" type="presOf" srcId="{DD9E598A-F7A1-4F17-B8EB-55CD28AEB0D2}" destId="{8D4E38D5-44A5-4289-A471-FADD4CE2447F}" srcOrd="0" destOrd="0" presId="urn:microsoft.com/office/officeart/2005/8/layout/radial3"/>
    <dgm:cxn modelId="{C06EB5BD-5ADE-4939-8B99-144C16EC8680}" type="presOf" srcId="{9684CC57-F26E-4D19-B8A4-535B479F0EAC}" destId="{C451B1FA-272B-44DE-B483-239565954DB4}" srcOrd="0" destOrd="0" presId="urn:microsoft.com/office/officeart/2005/8/layout/radial3"/>
    <dgm:cxn modelId="{C348F956-A9C2-457D-8DB2-7CE485D9A1DE}" srcId="{9684CC57-F26E-4D19-B8A4-535B479F0EAC}" destId="{0A106FAF-17AB-43A4-8199-14EC4324E18C}" srcOrd="0" destOrd="0" parTransId="{54997349-D08C-45A8-B4FB-9026025E252D}" sibTransId="{5BC7B2A8-1B71-45B1-BEFA-9BE83876CB05}"/>
    <dgm:cxn modelId="{E2FAF83D-FBC8-496C-94FE-6919712F842A}" srcId="{9684CC57-F26E-4D19-B8A4-535B479F0EAC}" destId="{DD9E598A-F7A1-4F17-B8EB-55CD28AEB0D2}" srcOrd="2" destOrd="0" parTransId="{A24540DB-904E-4BC8-B713-3C2E01C275AF}" sibTransId="{87CE5A96-B28A-43D3-9DD9-0A390944FD1D}"/>
    <dgm:cxn modelId="{C0FE3EB1-C19A-415A-9EE7-510BD27F54BB}" srcId="{9684CC57-F26E-4D19-B8A4-535B479F0EAC}" destId="{EFA40013-C7BF-4A67-AEC5-47D1CF2E8673}" srcOrd="1" destOrd="0" parTransId="{5F4FF105-4D02-4270-930F-D4E8A9A59EEB}" sibTransId="{01735AF9-88DB-4760-A49E-B3C6F366D3BA}"/>
    <dgm:cxn modelId="{8A741EAB-FC7F-4531-B6DE-A643C665A018}" type="presOf" srcId="{0A106FAF-17AB-43A4-8199-14EC4324E18C}" destId="{270642CC-819E-4A41-97A3-3797BCFE7E57}" srcOrd="0" destOrd="0" presId="urn:microsoft.com/office/officeart/2005/8/layout/radial3"/>
    <dgm:cxn modelId="{126B2CC2-9F5C-4B74-8E3F-5A1112DEAA3A}" type="presParOf" srcId="{4EB2B7BB-B0CD-4ACC-AA8A-6C5526B6D8E8}" destId="{3D8DCF91-1D11-4458-B130-532530AD5A8C}" srcOrd="0" destOrd="0" presId="urn:microsoft.com/office/officeart/2005/8/layout/radial3"/>
    <dgm:cxn modelId="{AF5E0583-F757-4F55-9473-E29E232783FB}" type="presParOf" srcId="{3D8DCF91-1D11-4458-B130-532530AD5A8C}" destId="{C451B1FA-272B-44DE-B483-239565954DB4}" srcOrd="0" destOrd="0" presId="urn:microsoft.com/office/officeart/2005/8/layout/radial3"/>
    <dgm:cxn modelId="{54685F7C-07C5-4328-87AD-2348AB5CA3EE}" type="presParOf" srcId="{3D8DCF91-1D11-4458-B130-532530AD5A8C}" destId="{270642CC-819E-4A41-97A3-3797BCFE7E57}" srcOrd="1" destOrd="0" presId="urn:microsoft.com/office/officeart/2005/8/layout/radial3"/>
    <dgm:cxn modelId="{1D97D5C0-D3C6-4D20-BD6B-F91961EA8E21}" type="presParOf" srcId="{3D8DCF91-1D11-4458-B130-532530AD5A8C}" destId="{4E3B4E48-6011-4EEB-A3E2-7BC8ED4F27A3}" srcOrd="2" destOrd="0" presId="urn:microsoft.com/office/officeart/2005/8/layout/radial3"/>
    <dgm:cxn modelId="{F0084D0A-849A-41B6-B95E-964CDCF79250}" type="presParOf" srcId="{3D8DCF91-1D11-4458-B130-532530AD5A8C}" destId="{8D4E38D5-44A5-4289-A471-FADD4CE2447F}"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F7300-7A42-4138-9E07-D353726D94EF}">
      <dsp:nvSpPr>
        <dsp:cNvPr id="0" name=""/>
        <dsp:cNvSpPr/>
      </dsp:nvSpPr>
      <dsp:spPr>
        <a:xfrm>
          <a:off x="1753195" y="965"/>
          <a:ext cx="2133604" cy="168503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effectLst>
                <a:outerShdw blurRad="38100" dist="38100" dir="2700000" algn="tl">
                  <a:srgbClr val="000000">
                    <a:alpha val="43137"/>
                  </a:srgbClr>
                </a:outerShdw>
              </a:effectLst>
            </a:rPr>
            <a:t>NHÓM</a:t>
          </a:r>
          <a:r>
            <a:rPr lang="en-US" sz="2000" b="1" kern="1200" dirty="0" smtClean="0">
              <a:effectLst>
                <a:outerShdw blurRad="38100" dist="38100" dir="2700000" algn="tl">
                  <a:srgbClr val="000000">
                    <a:alpha val="43137"/>
                  </a:srgbClr>
                </a:outerShdw>
              </a:effectLst>
            </a:rPr>
            <a:t> 1 </a:t>
          </a:r>
        </a:p>
        <a:p>
          <a:pPr lvl="0" algn="ctr" defTabSz="889000">
            <a:lnSpc>
              <a:spcPct val="90000"/>
            </a:lnSpc>
            <a:spcBef>
              <a:spcPct val="0"/>
            </a:spcBef>
            <a:spcAft>
              <a:spcPct val="35000"/>
            </a:spcAft>
          </a:pPr>
          <a:r>
            <a:rPr lang="en-US" sz="2000" b="1" kern="1200" dirty="0" err="1" smtClean="0">
              <a:solidFill>
                <a:srgbClr val="FF0000"/>
              </a:solidFill>
              <a:effectLst>
                <a:outerShdw blurRad="38100" dist="38100" dir="2700000" algn="tl">
                  <a:srgbClr val="000000">
                    <a:alpha val="43137"/>
                  </a:srgbClr>
                </a:outerShdw>
              </a:effectLst>
            </a:rPr>
            <a:t>SẢN</a:t>
          </a:r>
          <a:r>
            <a:rPr lang="en-US" sz="2000" b="1" kern="1200" dirty="0" smtClean="0">
              <a:solidFill>
                <a:srgbClr val="FF0000"/>
              </a:solidFill>
              <a:effectLst>
                <a:outerShdw blurRad="38100" dist="38100" dir="2700000" algn="tl">
                  <a:srgbClr val="000000">
                    <a:alpha val="43137"/>
                  </a:srgbClr>
                </a:outerShdw>
              </a:effectLst>
            </a:rPr>
            <a:t> </a:t>
          </a:r>
          <a:r>
            <a:rPr lang="en-US" sz="2000" b="1" kern="1200" dirty="0" err="1" smtClean="0">
              <a:solidFill>
                <a:srgbClr val="FF0000"/>
              </a:solidFill>
              <a:effectLst>
                <a:outerShdw blurRad="38100" dist="38100" dir="2700000" algn="tl">
                  <a:srgbClr val="000000">
                    <a:alpha val="43137"/>
                  </a:srgbClr>
                </a:outerShdw>
              </a:effectLst>
            </a:rPr>
            <a:t>PHẨM</a:t>
          </a:r>
          <a:r>
            <a:rPr lang="en-US" sz="2000" b="1" kern="1200" dirty="0" smtClean="0">
              <a:solidFill>
                <a:srgbClr val="FF0000"/>
              </a:solidFill>
              <a:effectLst>
                <a:outerShdw blurRad="38100" dist="38100" dir="2700000" algn="tl">
                  <a:srgbClr val="000000">
                    <a:alpha val="43137"/>
                  </a:srgbClr>
                </a:outerShdw>
              </a:effectLst>
            </a:rPr>
            <a:t> A</a:t>
          </a:r>
        </a:p>
        <a:p>
          <a:pPr lvl="0" algn="ctr" defTabSz="889000">
            <a:lnSpc>
              <a:spcPct val="90000"/>
            </a:lnSpc>
            <a:spcBef>
              <a:spcPct val="0"/>
            </a:spcBef>
            <a:spcAft>
              <a:spcPct val="35000"/>
            </a:spcAft>
          </a:pPr>
          <a:r>
            <a:rPr lang="en-US" sz="2000" b="1" kern="1200" dirty="0" smtClean="0">
              <a:solidFill>
                <a:srgbClr val="FFFF00"/>
              </a:solidFill>
              <a:effectLst>
                <a:outerShdw blurRad="38100" dist="38100" dir="2700000" algn="tl">
                  <a:srgbClr val="000000">
                    <a:alpha val="43137"/>
                  </a:srgbClr>
                </a:outerShdw>
              </a:effectLst>
            </a:rPr>
            <a:t>(5 </a:t>
          </a:r>
          <a:r>
            <a:rPr lang="en-US" sz="2000" b="1" kern="1200" dirty="0" err="1" smtClean="0">
              <a:solidFill>
                <a:srgbClr val="FFFF00"/>
              </a:solidFill>
              <a:effectLst>
                <a:outerShdw blurRad="38100" dist="38100" dir="2700000" algn="tl">
                  <a:srgbClr val="000000">
                    <a:alpha val="43137"/>
                  </a:srgbClr>
                </a:outerShdw>
              </a:effectLst>
            </a:rPr>
            <a:t>PHÚT</a:t>
          </a:r>
          <a:r>
            <a:rPr lang="en-US" sz="2000" b="1" kern="1200" dirty="0" smtClean="0">
              <a:solidFill>
                <a:srgbClr val="FFFF00"/>
              </a:solidFill>
              <a:effectLst>
                <a:outerShdw blurRad="38100" dist="38100" dir="2700000" algn="tl">
                  <a:srgbClr val="000000">
                    <a:alpha val="43137"/>
                  </a:srgbClr>
                </a:outerShdw>
              </a:effectLst>
            </a:rPr>
            <a:t>)</a:t>
          </a:r>
          <a:endParaRPr lang="en-US" sz="2000" b="1" kern="1200" dirty="0">
            <a:solidFill>
              <a:srgbClr val="FFFF00"/>
            </a:solidFill>
            <a:effectLst>
              <a:outerShdw blurRad="38100" dist="38100" dir="2700000" algn="tl">
                <a:srgbClr val="000000">
                  <a:alpha val="43137"/>
                </a:srgbClr>
              </a:outerShdw>
            </a:effectLst>
          </a:endParaRPr>
        </a:p>
      </dsp:txBody>
      <dsp:txXfrm>
        <a:off x="2065654" y="247732"/>
        <a:ext cx="1508686" cy="1191498"/>
      </dsp:txXfrm>
    </dsp:sp>
    <dsp:sp modelId="{CF457B49-71FB-40C8-854F-A9469D0706CD}">
      <dsp:nvSpPr>
        <dsp:cNvPr id="0" name=""/>
        <dsp:cNvSpPr/>
      </dsp:nvSpPr>
      <dsp:spPr>
        <a:xfrm rot="3600000">
          <a:off x="3245049" y="1653120"/>
          <a:ext cx="413127" cy="56869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276034" y="1713193"/>
        <a:ext cx="289189" cy="341218"/>
      </dsp:txXfrm>
    </dsp:sp>
    <dsp:sp modelId="{85CDD78B-5F45-47D2-A834-D52EEB064196}">
      <dsp:nvSpPr>
        <dsp:cNvPr id="0" name=""/>
        <dsp:cNvSpPr/>
      </dsp:nvSpPr>
      <dsp:spPr>
        <a:xfrm>
          <a:off x="3125994" y="2194195"/>
          <a:ext cx="1920532" cy="168503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err="1" smtClean="0">
              <a:effectLst>
                <a:outerShdw blurRad="38100" dist="38100" dir="2700000" algn="tl">
                  <a:srgbClr val="000000">
                    <a:alpha val="43137"/>
                  </a:srgbClr>
                </a:outerShdw>
              </a:effectLst>
            </a:rPr>
            <a:t>NHÓM</a:t>
          </a:r>
          <a:r>
            <a:rPr lang="en-US" sz="1900" b="1" kern="1200" dirty="0" smtClean="0">
              <a:effectLst>
                <a:outerShdw blurRad="38100" dist="38100" dir="2700000" algn="tl">
                  <a:srgbClr val="000000">
                    <a:alpha val="43137"/>
                  </a:srgbClr>
                </a:outerShdw>
              </a:effectLst>
            </a:rPr>
            <a:t> 2 </a:t>
          </a:r>
        </a:p>
        <a:p>
          <a:pPr lvl="0" algn="ctr" defTabSz="844550">
            <a:lnSpc>
              <a:spcPct val="90000"/>
            </a:lnSpc>
            <a:spcBef>
              <a:spcPct val="0"/>
            </a:spcBef>
            <a:spcAft>
              <a:spcPct val="35000"/>
            </a:spcAft>
          </a:pPr>
          <a:r>
            <a:rPr lang="en-US" sz="1900" b="1" kern="1200" dirty="0" err="1" smtClean="0">
              <a:solidFill>
                <a:srgbClr val="0000CC"/>
              </a:solidFill>
              <a:effectLst>
                <a:outerShdw blurRad="38100" dist="38100" dir="2700000" algn="tl">
                  <a:srgbClr val="000000">
                    <a:alpha val="43137"/>
                  </a:srgbClr>
                </a:outerShdw>
              </a:effectLst>
            </a:rPr>
            <a:t>SẢN</a:t>
          </a:r>
          <a:r>
            <a:rPr lang="en-US" sz="1900" b="1" kern="1200" dirty="0" smtClean="0">
              <a:solidFill>
                <a:srgbClr val="0000CC"/>
              </a:solidFill>
              <a:effectLst>
                <a:outerShdw blurRad="38100" dist="38100" dir="2700000" algn="tl">
                  <a:srgbClr val="000000">
                    <a:alpha val="43137"/>
                  </a:srgbClr>
                </a:outerShdw>
              </a:effectLst>
            </a:rPr>
            <a:t> </a:t>
          </a:r>
          <a:r>
            <a:rPr lang="en-US" sz="1900" b="1" kern="1200" dirty="0" err="1" smtClean="0">
              <a:solidFill>
                <a:srgbClr val="0000CC"/>
              </a:solidFill>
              <a:effectLst>
                <a:outerShdw blurRad="38100" dist="38100" dir="2700000" algn="tl">
                  <a:srgbClr val="000000">
                    <a:alpha val="43137"/>
                  </a:srgbClr>
                </a:outerShdw>
              </a:effectLst>
            </a:rPr>
            <a:t>PHẨM</a:t>
          </a:r>
          <a:r>
            <a:rPr lang="en-US" sz="1900" b="1" kern="1200" dirty="0" smtClean="0">
              <a:solidFill>
                <a:srgbClr val="0000CC"/>
              </a:solidFill>
              <a:effectLst>
                <a:outerShdw blurRad="38100" dist="38100" dir="2700000" algn="tl">
                  <a:srgbClr val="000000">
                    <a:alpha val="43137"/>
                  </a:srgbClr>
                </a:outerShdw>
              </a:effectLst>
            </a:rPr>
            <a:t> B</a:t>
          </a:r>
        </a:p>
        <a:p>
          <a:pPr lvl="0" algn="ctr" defTabSz="844550">
            <a:lnSpc>
              <a:spcPct val="90000"/>
            </a:lnSpc>
            <a:spcBef>
              <a:spcPct val="0"/>
            </a:spcBef>
            <a:spcAft>
              <a:spcPct val="35000"/>
            </a:spcAft>
          </a:pPr>
          <a:r>
            <a:rPr lang="en-US" sz="1900" b="1" kern="1200" dirty="0" smtClean="0">
              <a:solidFill>
                <a:srgbClr val="FFFF00"/>
              </a:solidFill>
              <a:effectLst>
                <a:outerShdw blurRad="38100" dist="38100" dir="2700000" algn="tl">
                  <a:srgbClr val="000000">
                    <a:alpha val="43137"/>
                  </a:srgbClr>
                </a:outerShdw>
              </a:effectLst>
            </a:rPr>
            <a:t>(5 </a:t>
          </a:r>
          <a:r>
            <a:rPr lang="en-US" sz="1900" b="1" kern="1200" dirty="0" err="1" smtClean="0">
              <a:solidFill>
                <a:srgbClr val="FFFF00"/>
              </a:solidFill>
              <a:effectLst>
                <a:outerShdw blurRad="38100" dist="38100" dir="2700000" algn="tl">
                  <a:srgbClr val="000000">
                    <a:alpha val="43137"/>
                  </a:srgbClr>
                </a:outerShdw>
              </a:effectLst>
            </a:rPr>
            <a:t>PHÚT</a:t>
          </a:r>
          <a:r>
            <a:rPr lang="en-US" sz="1900" b="1" kern="1200" dirty="0" smtClean="0">
              <a:solidFill>
                <a:srgbClr val="FFFF00"/>
              </a:solidFill>
              <a:effectLst>
                <a:outerShdw blurRad="38100" dist="38100" dir="2700000" algn="tl">
                  <a:srgbClr val="000000">
                    <a:alpha val="43137"/>
                  </a:srgbClr>
                </a:outerShdw>
              </a:effectLst>
            </a:rPr>
            <a:t>)</a:t>
          </a:r>
          <a:endParaRPr lang="en-US" sz="1900" kern="1200" dirty="0">
            <a:solidFill>
              <a:srgbClr val="0000CC"/>
            </a:solidFill>
          </a:endParaRPr>
        </a:p>
      </dsp:txBody>
      <dsp:txXfrm>
        <a:off x="3407249" y="2440962"/>
        <a:ext cx="1358022" cy="1191498"/>
      </dsp:txXfrm>
    </dsp:sp>
    <dsp:sp modelId="{397D24E7-E77B-4741-B197-249EAB160266}">
      <dsp:nvSpPr>
        <dsp:cNvPr id="0" name=""/>
        <dsp:cNvSpPr/>
      </dsp:nvSpPr>
      <dsp:spPr>
        <a:xfrm rot="10800000">
          <a:off x="2667897" y="2752362"/>
          <a:ext cx="323722" cy="568698"/>
        </a:xfrm>
        <a:prstGeom prst="rightArrow">
          <a:avLst>
            <a:gd name="adj1" fmla="val 60000"/>
            <a:gd name="adj2" fmla="val 5000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765014" y="2866102"/>
        <a:ext cx="226605" cy="341218"/>
      </dsp:txXfrm>
    </dsp:sp>
    <dsp:sp modelId="{79CB3CC5-00ED-48F7-9219-0A6258256278}">
      <dsp:nvSpPr>
        <dsp:cNvPr id="0" name=""/>
        <dsp:cNvSpPr/>
      </dsp:nvSpPr>
      <dsp:spPr>
        <a:xfrm>
          <a:off x="592273" y="2194195"/>
          <a:ext cx="1922924" cy="1685032"/>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err="1" smtClean="0">
              <a:effectLst>
                <a:outerShdw blurRad="38100" dist="38100" dir="2700000" algn="tl">
                  <a:srgbClr val="000000">
                    <a:alpha val="43137"/>
                  </a:srgbClr>
                </a:outerShdw>
              </a:effectLst>
            </a:rPr>
            <a:t>NHÓM</a:t>
          </a:r>
          <a:r>
            <a:rPr lang="en-US" sz="1900" b="1" kern="1200" dirty="0" smtClean="0">
              <a:effectLst>
                <a:outerShdw blurRad="38100" dist="38100" dir="2700000" algn="tl">
                  <a:srgbClr val="000000">
                    <a:alpha val="43137"/>
                  </a:srgbClr>
                </a:outerShdw>
              </a:effectLst>
            </a:rPr>
            <a:t> 3 </a:t>
          </a:r>
        </a:p>
        <a:p>
          <a:pPr lvl="0" algn="ctr" defTabSz="844550">
            <a:lnSpc>
              <a:spcPct val="90000"/>
            </a:lnSpc>
            <a:spcBef>
              <a:spcPct val="0"/>
            </a:spcBef>
            <a:spcAft>
              <a:spcPct val="35000"/>
            </a:spcAft>
          </a:pPr>
          <a:r>
            <a:rPr lang="en-US" sz="1900" b="1" kern="1200" dirty="0" err="1" smtClean="0">
              <a:solidFill>
                <a:srgbClr val="000000"/>
              </a:solidFill>
              <a:effectLst>
                <a:outerShdw blurRad="38100" dist="38100" dir="2700000" algn="tl">
                  <a:srgbClr val="000000">
                    <a:alpha val="43137"/>
                  </a:srgbClr>
                </a:outerShdw>
              </a:effectLst>
            </a:rPr>
            <a:t>SẢN</a:t>
          </a:r>
          <a:r>
            <a:rPr lang="en-US" sz="1900" b="1" kern="1200" dirty="0" smtClean="0">
              <a:solidFill>
                <a:srgbClr val="000000"/>
              </a:solidFill>
              <a:effectLst>
                <a:outerShdw blurRad="38100" dist="38100" dir="2700000" algn="tl">
                  <a:srgbClr val="000000">
                    <a:alpha val="43137"/>
                  </a:srgbClr>
                </a:outerShdw>
              </a:effectLst>
            </a:rPr>
            <a:t> </a:t>
          </a:r>
          <a:r>
            <a:rPr lang="en-US" sz="1900" b="1" kern="1200" dirty="0" err="1" smtClean="0">
              <a:solidFill>
                <a:srgbClr val="000000"/>
              </a:solidFill>
              <a:effectLst>
                <a:outerShdw blurRad="38100" dist="38100" dir="2700000" algn="tl">
                  <a:srgbClr val="000000">
                    <a:alpha val="43137"/>
                  </a:srgbClr>
                </a:outerShdw>
              </a:effectLst>
            </a:rPr>
            <a:t>PHẨM</a:t>
          </a:r>
          <a:r>
            <a:rPr lang="en-US" sz="1900" b="1" kern="1200" dirty="0" smtClean="0">
              <a:solidFill>
                <a:srgbClr val="000000"/>
              </a:solidFill>
              <a:effectLst>
                <a:outerShdw blurRad="38100" dist="38100" dir="2700000" algn="tl">
                  <a:srgbClr val="000000">
                    <a:alpha val="43137"/>
                  </a:srgbClr>
                </a:outerShdw>
              </a:effectLst>
            </a:rPr>
            <a:t> C</a:t>
          </a:r>
        </a:p>
        <a:p>
          <a:pPr lvl="0" algn="ctr" defTabSz="844550">
            <a:lnSpc>
              <a:spcPct val="90000"/>
            </a:lnSpc>
            <a:spcBef>
              <a:spcPct val="0"/>
            </a:spcBef>
            <a:spcAft>
              <a:spcPct val="35000"/>
            </a:spcAft>
          </a:pPr>
          <a:r>
            <a:rPr lang="en-US" sz="1900" b="1" kern="1200" dirty="0" smtClean="0">
              <a:solidFill>
                <a:srgbClr val="FFFF00"/>
              </a:solidFill>
              <a:effectLst>
                <a:outerShdw blurRad="38100" dist="38100" dir="2700000" algn="tl">
                  <a:srgbClr val="000000">
                    <a:alpha val="43137"/>
                  </a:srgbClr>
                </a:outerShdw>
              </a:effectLst>
            </a:rPr>
            <a:t>(5 </a:t>
          </a:r>
          <a:r>
            <a:rPr lang="en-US" sz="1900" b="1" kern="1200" dirty="0" err="1" smtClean="0">
              <a:solidFill>
                <a:srgbClr val="FFFF00"/>
              </a:solidFill>
              <a:effectLst>
                <a:outerShdw blurRad="38100" dist="38100" dir="2700000" algn="tl">
                  <a:srgbClr val="000000">
                    <a:alpha val="43137"/>
                  </a:srgbClr>
                </a:outerShdw>
              </a:effectLst>
            </a:rPr>
            <a:t>PHÚT</a:t>
          </a:r>
          <a:r>
            <a:rPr lang="en-US" sz="1900" b="1" kern="1200" dirty="0" smtClean="0">
              <a:solidFill>
                <a:srgbClr val="FFFF00"/>
              </a:solidFill>
              <a:effectLst>
                <a:outerShdw blurRad="38100" dist="38100" dir="2700000" algn="tl">
                  <a:srgbClr val="000000">
                    <a:alpha val="43137"/>
                  </a:srgbClr>
                </a:outerShdw>
              </a:effectLst>
            </a:rPr>
            <a:t>)</a:t>
          </a:r>
          <a:endParaRPr lang="en-US" sz="1900" kern="1200" dirty="0">
            <a:solidFill>
              <a:srgbClr val="000000"/>
            </a:solidFill>
          </a:endParaRPr>
        </a:p>
      </dsp:txBody>
      <dsp:txXfrm>
        <a:off x="873879" y="2440962"/>
        <a:ext cx="1359712" cy="1191498"/>
      </dsp:txXfrm>
    </dsp:sp>
    <dsp:sp modelId="{76EE4E40-6905-47B3-AD55-200855C63E03}">
      <dsp:nvSpPr>
        <dsp:cNvPr id="0" name=""/>
        <dsp:cNvSpPr/>
      </dsp:nvSpPr>
      <dsp:spPr>
        <a:xfrm rot="18000000">
          <a:off x="1970242" y="1673274"/>
          <a:ext cx="413011" cy="568698"/>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001218" y="1840666"/>
        <a:ext cx="289108" cy="341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FA-272B-44DE-B483-239565954DB4}">
      <dsp:nvSpPr>
        <dsp:cNvPr id="0" name=""/>
        <dsp:cNvSpPr/>
      </dsp:nvSpPr>
      <dsp:spPr>
        <a:xfrm>
          <a:off x="2813581" y="1308879"/>
          <a:ext cx="2798467" cy="254567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b="1" kern="1200" dirty="0" err="1" smtClean="0">
              <a:solidFill>
                <a:srgbClr val="FFFF00"/>
              </a:solidFill>
            </a:rPr>
            <a:t>SINH</a:t>
          </a:r>
          <a:r>
            <a:rPr lang="en-US" sz="3100" b="1" kern="1200" dirty="0" smtClean="0">
              <a:solidFill>
                <a:srgbClr val="FFFF00"/>
              </a:solidFill>
            </a:rPr>
            <a:t> </a:t>
          </a:r>
          <a:r>
            <a:rPr lang="en-US" sz="3100" b="1" kern="1200" dirty="0" err="1" smtClean="0">
              <a:solidFill>
                <a:srgbClr val="FFFF00"/>
              </a:solidFill>
            </a:rPr>
            <a:t>SẢN</a:t>
          </a:r>
          <a:r>
            <a:rPr lang="en-US" sz="3100" b="1" kern="1200" dirty="0" smtClean="0">
              <a:solidFill>
                <a:srgbClr val="FFFF00"/>
              </a:solidFill>
            </a:rPr>
            <a:t> </a:t>
          </a:r>
          <a:r>
            <a:rPr lang="en-US" sz="3100" b="1" kern="1200" dirty="0" err="1" smtClean="0">
              <a:solidFill>
                <a:srgbClr val="FFFF00"/>
              </a:solidFill>
            </a:rPr>
            <a:t>HỮU</a:t>
          </a:r>
          <a:r>
            <a:rPr lang="en-US" sz="3100" b="1" kern="1200" dirty="0" smtClean="0">
              <a:solidFill>
                <a:srgbClr val="FFFF00"/>
              </a:solidFill>
            </a:rPr>
            <a:t> </a:t>
          </a:r>
          <a:r>
            <a:rPr lang="en-US" sz="3100" b="1" kern="1200" dirty="0" err="1" smtClean="0">
              <a:solidFill>
                <a:srgbClr val="FFFF00"/>
              </a:solidFill>
            </a:rPr>
            <a:t>TÍNH</a:t>
          </a:r>
          <a:r>
            <a:rPr lang="en-US" sz="3100" b="1" kern="1200" dirty="0" smtClean="0">
              <a:solidFill>
                <a:srgbClr val="FFFF00"/>
              </a:solidFill>
            </a:rPr>
            <a:t> Ở </a:t>
          </a:r>
          <a:r>
            <a:rPr lang="en-US" sz="3100" b="1" kern="1200" dirty="0" err="1" smtClean="0">
              <a:solidFill>
                <a:srgbClr val="FFFF00"/>
              </a:solidFill>
            </a:rPr>
            <a:t>SINH</a:t>
          </a:r>
          <a:r>
            <a:rPr lang="en-US" sz="3100" b="1" kern="1200" dirty="0" smtClean="0">
              <a:solidFill>
                <a:srgbClr val="FFFF00"/>
              </a:solidFill>
            </a:rPr>
            <a:t> </a:t>
          </a:r>
          <a:r>
            <a:rPr lang="en-US" sz="3100" b="1" kern="1200" dirty="0" err="1" smtClean="0">
              <a:solidFill>
                <a:srgbClr val="FFFF00"/>
              </a:solidFill>
            </a:rPr>
            <a:t>VẬT</a:t>
          </a:r>
          <a:endParaRPr lang="en-US" sz="3100" b="1" kern="1200" dirty="0">
            <a:solidFill>
              <a:srgbClr val="FFFF00"/>
            </a:solidFill>
          </a:endParaRPr>
        </a:p>
      </dsp:txBody>
      <dsp:txXfrm>
        <a:off x="3223407" y="1681685"/>
        <a:ext cx="1978815" cy="1800064"/>
      </dsp:txXfrm>
    </dsp:sp>
    <dsp:sp modelId="{270642CC-819E-4A41-97A3-3797BCFE7E57}">
      <dsp:nvSpPr>
        <dsp:cNvPr id="0" name=""/>
        <dsp:cNvSpPr/>
      </dsp:nvSpPr>
      <dsp:spPr>
        <a:xfrm>
          <a:off x="2015295" y="39330"/>
          <a:ext cx="4462973" cy="176493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solidFill>
                <a:srgbClr val="FFFFFF"/>
              </a:solidFill>
            </a:rPr>
            <a:t>Nhóm</a:t>
          </a:r>
          <a:r>
            <a:rPr lang="en-US" sz="2800" b="1" kern="1200" dirty="0" smtClean="0">
              <a:solidFill>
                <a:srgbClr val="FFFFFF"/>
              </a:solidFill>
            </a:rPr>
            <a:t> 1, 2: </a:t>
          </a:r>
          <a:r>
            <a:rPr lang="en-US" sz="2800" b="1" kern="1200" dirty="0" err="1" smtClean="0">
              <a:solidFill>
                <a:srgbClr val="FFFFFF"/>
              </a:solidFill>
            </a:rPr>
            <a:t>Tìm</a:t>
          </a:r>
          <a:r>
            <a:rPr lang="en-US" sz="2800" b="1" kern="1200" dirty="0" smtClean="0">
              <a:solidFill>
                <a:srgbClr val="FFFFFF"/>
              </a:solidFill>
            </a:rPr>
            <a:t> </a:t>
          </a:r>
          <a:r>
            <a:rPr lang="en-US" sz="2800" b="1" kern="1200" dirty="0" err="1" smtClean="0">
              <a:solidFill>
                <a:srgbClr val="FFFFFF"/>
              </a:solidFill>
            </a:rPr>
            <a:t>hiểu</a:t>
          </a:r>
          <a:r>
            <a:rPr lang="en-US" sz="2800" b="1" kern="1200" dirty="0" smtClean="0">
              <a:solidFill>
                <a:srgbClr val="FFFFFF"/>
              </a:solidFill>
            </a:rPr>
            <a:t> </a:t>
          </a:r>
          <a:r>
            <a:rPr lang="en-US" sz="2800" b="1" kern="1200" dirty="0" err="1" smtClean="0">
              <a:solidFill>
                <a:srgbClr val="FFFFFF"/>
              </a:solidFill>
            </a:rPr>
            <a:t>về</a:t>
          </a:r>
          <a:r>
            <a:rPr lang="en-US" sz="2800" b="1" kern="1200" dirty="0" smtClean="0">
              <a:solidFill>
                <a:srgbClr val="FFFFFF"/>
              </a:solidFill>
            </a:rPr>
            <a:t> </a:t>
          </a:r>
          <a:r>
            <a:rPr lang="en-US" sz="2800" b="1" kern="1200" dirty="0" err="1" smtClean="0">
              <a:solidFill>
                <a:srgbClr val="FFFFFF"/>
              </a:solidFill>
            </a:rPr>
            <a:t>sinh</a:t>
          </a:r>
          <a:r>
            <a:rPr lang="en-US" sz="2800" b="1" kern="1200" dirty="0" smtClean="0">
              <a:solidFill>
                <a:srgbClr val="FFFFFF"/>
              </a:solidFill>
            </a:rPr>
            <a:t> </a:t>
          </a:r>
          <a:r>
            <a:rPr lang="en-US" sz="2800" b="1" kern="1200" dirty="0" err="1" smtClean="0">
              <a:solidFill>
                <a:srgbClr val="FFFFFF"/>
              </a:solidFill>
            </a:rPr>
            <a:t>sản</a:t>
          </a:r>
          <a:r>
            <a:rPr lang="en-US" sz="2800" b="1" kern="1200" dirty="0" smtClean="0">
              <a:solidFill>
                <a:srgbClr val="FFFFFF"/>
              </a:solidFill>
            </a:rPr>
            <a:t> </a:t>
          </a:r>
          <a:r>
            <a:rPr lang="en-US" sz="2800" b="1" kern="1200" dirty="0" err="1" smtClean="0">
              <a:solidFill>
                <a:srgbClr val="FFFFFF"/>
              </a:solidFill>
            </a:rPr>
            <a:t>hữu</a:t>
          </a:r>
          <a:r>
            <a:rPr lang="en-US" sz="2800" b="1" kern="1200" dirty="0" smtClean="0">
              <a:solidFill>
                <a:srgbClr val="FFFFFF"/>
              </a:solidFill>
            </a:rPr>
            <a:t> </a:t>
          </a:r>
          <a:r>
            <a:rPr lang="en-US" sz="2800" b="1" kern="1200" dirty="0" err="1" smtClean="0">
              <a:solidFill>
                <a:srgbClr val="FFFFFF"/>
              </a:solidFill>
            </a:rPr>
            <a:t>tính</a:t>
          </a:r>
          <a:r>
            <a:rPr lang="en-US" sz="2800" b="1" kern="1200" dirty="0" smtClean="0">
              <a:solidFill>
                <a:srgbClr val="FFFFFF"/>
              </a:solidFill>
            </a:rPr>
            <a:t> ở </a:t>
          </a:r>
          <a:r>
            <a:rPr lang="en-US" sz="2800" b="1" kern="1200" dirty="0" err="1" smtClean="0">
              <a:solidFill>
                <a:srgbClr val="FFFFFF"/>
              </a:solidFill>
            </a:rPr>
            <a:t>thực</a:t>
          </a:r>
          <a:r>
            <a:rPr lang="en-US" sz="2800" b="1" kern="1200" dirty="0" smtClean="0">
              <a:solidFill>
                <a:srgbClr val="FFFFFF"/>
              </a:solidFill>
            </a:rPr>
            <a:t> </a:t>
          </a:r>
          <a:r>
            <a:rPr lang="en-US" sz="2800" b="1" kern="1200" dirty="0" err="1" smtClean="0">
              <a:solidFill>
                <a:srgbClr val="FFFFFF"/>
              </a:solidFill>
            </a:rPr>
            <a:t>vật</a:t>
          </a:r>
          <a:endParaRPr lang="en-US" sz="2800" b="1" kern="1200" dirty="0">
            <a:solidFill>
              <a:srgbClr val="FFFFFF"/>
            </a:solidFill>
          </a:endParaRPr>
        </a:p>
      </dsp:txBody>
      <dsp:txXfrm>
        <a:off x="2668882" y="297799"/>
        <a:ext cx="3155799" cy="1247998"/>
      </dsp:txXfrm>
    </dsp:sp>
    <dsp:sp modelId="{4E3B4E48-6011-4EEB-A3E2-7BC8ED4F27A3}">
      <dsp:nvSpPr>
        <dsp:cNvPr id="0" name=""/>
        <dsp:cNvSpPr/>
      </dsp:nvSpPr>
      <dsp:spPr>
        <a:xfrm>
          <a:off x="4974159" y="2661253"/>
          <a:ext cx="3397190" cy="204264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FFFF"/>
              </a:solidFill>
            </a:rPr>
            <a:t> </a:t>
          </a:r>
          <a:r>
            <a:rPr lang="en-US" sz="2800" b="1" kern="1200" dirty="0" err="1" smtClean="0">
              <a:solidFill>
                <a:srgbClr val="FFFFFF"/>
              </a:solidFill>
            </a:rPr>
            <a:t>Nhóm</a:t>
          </a:r>
          <a:r>
            <a:rPr lang="en-US" sz="2800" b="1" kern="1200" dirty="0" smtClean="0">
              <a:solidFill>
                <a:srgbClr val="FFFFFF"/>
              </a:solidFill>
            </a:rPr>
            <a:t> 3,4: </a:t>
          </a:r>
          <a:r>
            <a:rPr lang="en-US" sz="2800" b="1" kern="1200" dirty="0" err="1" smtClean="0">
              <a:solidFill>
                <a:srgbClr val="FFFFFF"/>
              </a:solidFill>
            </a:rPr>
            <a:t>tìm</a:t>
          </a:r>
          <a:r>
            <a:rPr lang="en-US" sz="2800" b="1" kern="1200" dirty="0" smtClean="0">
              <a:solidFill>
                <a:srgbClr val="FFFFFF"/>
              </a:solidFill>
            </a:rPr>
            <a:t> </a:t>
          </a:r>
          <a:r>
            <a:rPr lang="en-US" sz="2800" b="1" kern="1200" dirty="0" err="1" smtClean="0">
              <a:solidFill>
                <a:srgbClr val="FFFFFF"/>
              </a:solidFill>
            </a:rPr>
            <a:t>hiểu</a:t>
          </a:r>
          <a:r>
            <a:rPr lang="en-US" sz="2800" b="1" kern="1200" dirty="0" smtClean="0">
              <a:solidFill>
                <a:srgbClr val="FFFFFF"/>
              </a:solidFill>
            </a:rPr>
            <a:t> </a:t>
          </a:r>
          <a:r>
            <a:rPr lang="en-US" sz="2800" b="1" kern="1200" dirty="0" err="1" smtClean="0">
              <a:solidFill>
                <a:srgbClr val="FFFFFF"/>
              </a:solidFill>
            </a:rPr>
            <a:t>về</a:t>
          </a:r>
          <a:r>
            <a:rPr lang="en-US" sz="2800" b="1" kern="1200" dirty="0" smtClean="0">
              <a:solidFill>
                <a:srgbClr val="FFFFFF"/>
              </a:solidFill>
            </a:rPr>
            <a:t> </a:t>
          </a:r>
          <a:r>
            <a:rPr lang="en-US" sz="2800" b="1" kern="1200" dirty="0" err="1" smtClean="0">
              <a:solidFill>
                <a:srgbClr val="FFFFFF"/>
              </a:solidFill>
            </a:rPr>
            <a:t>sinh</a:t>
          </a:r>
          <a:r>
            <a:rPr lang="en-US" sz="2800" b="1" kern="1200" dirty="0" smtClean="0">
              <a:solidFill>
                <a:srgbClr val="FFFFFF"/>
              </a:solidFill>
            </a:rPr>
            <a:t> </a:t>
          </a:r>
          <a:r>
            <a:rPr lang="en-US" sz="2800" b="1" kern="1200" dirty="0" err="1" smtClean="0">
              <a:solidFill>
                <a:srgbClr val="FFFFFF"/>
              </a:solidFill>
            </a:rPr>
            <a:t>sản</a:t>
          </a:r>
          <a:r>
            <a:rPr lang="en-US" sz="2800" b="1" kern="1200" dirty="0" smtClean="0">
              <a:solidFill>
                <a:srgbClr val="FFFFFF"/>
              </a:solidFill>
            </a:rPr>
            <a:t> </a:t>
          </a:r>
          <a:r>
            <a:rPr lang="en-US" sz="2800" b="1" kern="1200" dirty="0" err="1" smtClean="0">
              <a:solidFill>
                <a:srgbClr val="FFFFFF"/>
              </a:solidFill>
            </a:rPr>
            <a:t>hữu</a:t>
          </a:r>
          <a:r>
            <a:rPr lang="en-US" sz="2800" b="1" kern="1200" dirty="0" smtClean="0">
              <a:solidFill>
                <a:srgbClr val="FFFFFF"/>
              </a:solidFill>
            </a:rPr>
            <a:t> </a:t>
          </a:r>
          <a:r>
            <a:rPr lang="en-US" sz="2800" b="1" kern="1200" dirty="0" err="1" smtClean="0">
              <a:solidFill>
                <a:srgbClr val="FFFFFF"/>
              </a:solidFill>
            </a:rPr>
            <a:t>tính</a:t>
          </a:r>
          <a:r>
            <a:rPr lang="en-US" sz="2800" b="1" kern="1200" dirty="0" smtClean="0">
              <a:solidFill>
                <a:srgbClr val="FFFFFF"/>
              </a:solidFill>
            </a:rPr>
            <a:t> ở </a:t>
          </a:r>
          <a:r>
            <a:rPr lang="en-US" sz="2800" b="1" kern="1200" dirty="0" err="1" smtClean="0">
              <a:solidFill>
                <a:srgbClr val="FFFFFF"/>
              </a:solidFill>
            </a:rPr>
            <a:t>động</a:t>
          </a:r>
          <a:r>
            <a:rPr lang="en-US" sz="2800" b="1" kern="1200" dirty="0" smtClean="0">
              <a:solidFill>
                <a:srgbClr val="FFFFFF"/>
              </a:solidFill>
            </a:rPr>
            <a:t> </a:t>
          </a:r>
          <a:r>
            <a:rPr lang="en-US" sz="2800" b="1" kern="1200" dirty="0" err="1" smtClean="0">
              <a:solidFill>
                <a:srgbClr val="FFFFFF"/>
              </a:solidFill>
            </a:rPr>
            <a:t>vật</a:t>
          </a:r>
          <a:endParaRPr lang="en-US" sz="2800" b="1" kern="1200" dirty="0">
            <a:solidFill>
              <a:srgbClr val="FFFFFF"/>
            </a:solidFill>
          </a:endParaRPr>
        </a:p>
      </dsp:txBody>
      <dsp:txXfrm>
        <a:off x="5471666" y="2960391"/>
        <a:ext cx="2402176" cy="1444366"/>
      </dsp:txXfrm>
    </dsp:sp>
    <dsp:sp modelId="{8D4E38D5-44A5-4289-A471-FADD4CE2447F}">
      <dsp:nvSpPr>
        <dsp:cNvPr id="0" name=""/>
        <dsp:cNvSpPr/>
      </dsp:nvSpPr>
      <dsp:spPr>
        <a:xfrm>
          <a:off x="519650" y="2679830"/>
          <a:ext cx="3339329" cy="2106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solidFill>
                <a:srgbClr val="FFFFFF"/>
              </a:solidFill>
            </a:rPr>
            <a:t>Nhóm</a:t>
          </a:r>
          <a:r>
            <a:rPr lang="en-US" sz="2800" b="1" kern="1200" dirty="0" smtClean="0">
              <a:solidFill>
                <a:srgbClr val="FFFFFF"/>
              </a:solidFill>
            </a:rPr>
            <a:t> 5,6: </a:t>
          </a:r>
          <a:r>
            <a:rPr lang="en-US" sz="2800" b="1" kern="1200" dirty="0" err="1" smtClean="0">
              <a:solidFill>
                <a:srgbClr val="FFFFFF"/>
              </a:solidFill>
            </a:rPr>
            <a:t>Tìm</a:t>
          </a:r>
          <a:r>
            <a:rPr lang="en-US" sz="2800" b="1" kern="1200" dirty="0" smtClean="0">
              <a:solidFill>
                <a:srgbClr val="FFFFFF"/>
              </a:solidFill>
            </a:rPr>
            <a:t> </a:t>
          </a:r>
          <a:r>
            <a:rPr lang="en-US" sz="2800" b="1" kern="1200" dirty="0" err="1" smtClean="0">
              <a:solidFill>
                <a:srgbClr val="FFFFFF"/>
              </a:solidFill>
            </a:rPr>
            <a:t>hiểu</a:t>
          </a:r>
          <a:r>
            <a:rPr lang="en-US" sz="2800" b="1" kern="1200" dirty="0" smtClean="0">
              <a:solidFill>
                <a:srgbClr val="FFFFFF"/>
              </a:solidFill>
            </a:rPr>
            <a:t> </a:t>
          </a:r>
          <a:r>
            <a:rPr lang="en-US" sz="2800" b="1" kern="1200" dirty="0" err="1" smtClean="0">
              <a:solidFill>
                <a:srgbClr val="FFFFFF"/>
              </a:solidFill>
            </a:rPr>
            <a:t>về</a:t>
          </a:r>
          <a:r>
            <a:rPr lang="en-US" sz="2800" b="1" kern="1200" dirty="0" smtClean="0">
              <a:solidFill>
                <a:srgbClr val="FFFFFF"/>
              </a:solidFill>
            </a:rPr>
            <a:t> </a:t>
          </a:r>
          <a:r>
            <a:rPr lang="en-US" sz="2800" b="1" kern="1200" dirty="0" err="1" smtClean="0">
              <a:solidFill>
                <a:srgbClr val="FFFFFF"/>
              </a:solidFill>
            </a:rPr>
            <a:t>ứng</a:t>
          </a:r>
          <a:r>
            <a:rPr lang="en-US" sz="2800" b="1" kern="1200" dirty="0" smtClean="0">
              <a:solidFill>
                <a:srgbClr val="FFFFFF"/>
              </a:solidFill>
            </a:rPr>
            <a:t> </a:t>
          </a:r>
          <a:r>
            <a:rPr lang="en-US" sz="2800" b="1" kern="1200" dirty="0" err="1" smtClean="0">
              <a:solidFill>
                <a:srgbClr val="FFFFFF"/>
              </a:solidFill>
            </a:rPr>
            <a:t>dụng</a:t>
          </a:r>
          <a:r>
            <a:rPr lang="en-US" sz="2800" b="1" kern="1200" dirty="0" smtClean="0">
              <a:solidFill>
                <a:srgbClr val="FFFFFF"/>
              </a:solidFill>
            </a:rPr>
            <a:t> </a:t>
          </a:r>
          <a:r>
            <a:rPr lang="en-US" sz="2800" b="1" kern="1200" dirty="0" err="1" smtClean="0">
              <a:solidFill>
                <a:srgbClr val="FFFFFF"/>
              </a:solidFill>
            </a:rPr>
            <a:t>của</a:t>
          </a:r>
          <a:r>
            <a:rPr lang="en-US" sz="2800" b="1" kern="1200" dirty="0" smtClean="0">
              <a:solidFill>
                <a:srgbClr val="FFFFFF"/>
              </a:solidFill>
            </a:rPr>
            <a:t> </a:t>
          </a:r>
          <a:r>
            <a:rPr lang="en-US" sz="2800" b="1" kern="1200" dirty="0" err="1" smtClean="0">
              <a:solidFill>
                <a:srgbClr val="FFFFFF"/>
              </a:solidFill>
            </a:rPr>
            <a:t>sinh</a:t>
          </a:r>
          <a:r>
            <a:rPr lang="en-US" sz="2800" b="1" kern="1200" dirty="0" smtClean="0">
              <a:solidFill>
                <a:srgbClr val="FFFFFF"/>
              </a:solidFill>
            </a:rPr>
            <a:t> </a:t>
          </a:r>
          <a:r>
            <a:rPr lang="en-US" sz="2800" b="1" kern="1200" dirty="0" err="1" smtClean="0">
              <a:solidFill>
                <a:srgbClr val="FFFFFF"/>
              </a:solidFill>
            </a:rPr>
            <a:t>sản</a:t>
          </a:r>
          <a:r>
            <a:rPr lang="en-US" sz="2800" b="1" kern="1200" dirty="0" smtClean="0">
              <a:solidFill>
                <a:srgbClr val="FFFFFF"/>
              </a:solidFill>
            </a:rPr>
            <a:t> </a:t>
          </a:r>
          <a:r>
            <a:rPr lang="en-US" sz="2800" b="1" kern="1200" dirty="0" err="1" smtClean="0">
              <a:solidFill>
                <a:srgbClr val="FFFFFF"/>
              </a:solidFill>
            </a:rPr>
            <a:t>hữu</a:t>
          </a:r>
          <a:r>
            <a:rPr lang="en-US" sz="2800" b="1" kern="1200" dirty="0" smtClean="0">
              <a:solidFill>
                <a:srgbClr val="FFFFFF"/>
              </a:solidFill>
            </a:rPr>
            <a:t> </a:t>
          </a:r>
          <a:r>
            <a:rPr lang="en-US" sz="2800" b="1" kern="1200" dirty="0" err="1" smtClean="0">
              <a:solidFill>
                <a:srgbClr val="FFFFFF"/>
              </a:solidFill>
            </a:rPr>
            <a:t>tính</a:t>
          </a:r>
          <a:endParaRPr lang="en-US" sz="2800" b="1" kern="1200" dirty="0">
            <a:solidFill>
              <a:srgbClr val="FFFFFF"/>
            </a:solidFill>
          </a:endParaRPr>
        </a:p>
      </dsp:txBody>
      <dsp:txXfrm>
        <a:off x="1008683" y="2988342"/>
        <a:ext cx="2361263" cy="1489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FA-272B-44DE-B483-239565954DB4}">
      <dsp:nvSpPr>
        <dsp:cNvPr id="0" name=""/>
        <dsp:cNvSpPr/>
      </dsp:nvSpPr>
      <dsp:spPr>
        <a:xfrm>
          <a:off x="2017488" y="1296055"/>
          <a:ext cx="2798467" cy="254567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b="1" kern="1200" dirty="0" err="1" smtClean="0">
              <a:solidFill>
                <a:srgbClr val="FFFF00"/>
              </a:solidFill>
            </a:rPr>
            <a:t>SINH</a:t>
          </a:r>
          <a:r>
            <a:rPr lang="en-US" sz="3800" b="1" kern="1200" dirty="0" smtClean="0">
              <a:solidFill>
                <a:srgbClr val="FFFF00"/>
              </a:solidFill>
            </a:rPr>
            <a:t> </a:t>
          </a:r>
          <a:r>
            <a:rPr lang="en-US" sz="3800" b="1" kern="1200" dirty="0" err="1" smtClean="0">
              <a:solidFill>
                <a:srgbClr val="FFFF00"/>
              </a:solidFill>
            </a:rPr>
            <a:t>SẢN</a:t>
          </a:r>
          <a:r>
            <a:rPr lang="en-US" sz="3800" b="1" kern="1200" dirty="0" smtClean="0">
              <a:solidFill>
                <a:srgbClr val="FFFF00"/>
              </a:solidFill>
            </a:rPr>
            <a:t> Ở </a:t>
          </a:r>
          <a:r>
            <a:rPr lang="en-US" sz="3800" b="1" kern="1200" dirty="0" err="1" smtClean="0">
              <a:solidFill>
                <a:srgbClr val="FFFF00"/>
              </a:solidFill>
            </a:rPr>
            <a:t>SINH</a:t>
          </a:r>
          <a:r>
            <a:rPr lang="en-US" sz="3800" b="1" kern="1200" dirty="0" smtClean="0">
              <a:solidFill>
                <a:srgbClr val="FFFF00"/>
              </a:solidFill>
            </a:rPr>
            <a:t> </a:t>
          </a:r>
          <a:r>
            <a:rPr lang="en-US" sz="3800" b="1" kern="1200" dirty="0" err="1" smtClean="0">
              <a:solidFill>
                <a:srgbClr val="FFFF00"/>
              </a:solidFill>
            </a:rPr>
            <a:t>VẬT</a:t>
          </a:r>
          <a:endParaRPr lang="en-US" sz="3800" b="1" kern="1200" dirty="0">
            <a:solidFill>
              <a:srgbClr val="FFFF00"/>
            </a:solidFill>
          </a:endParaRPr>
        </a:p>
      </dsp:txBody>
      <dsp:txXfrm>
        <a:off x="2427314" y="1668861"/>
        <a:ext cx="1978815" cy="1800064"/>
      </dsp:txXfrm>
    </dsp:sp>
    <dsp:sp modelId="{270642CC-819E-4A41-97A3-3797BCFE7E57}">
      <dsp:nvSpPr>
        <dsp:cNvPr id="0" name=""/>
        <dsp:cNvSpPr/>
      </dsp:nvSpPr>
      <dsp:spPr>
        <a:xfrm>
          <a:off x="2057419" y="0"/>
          <a:ext cx="2798482" cy="176493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solidFill>
                <a:srgbClr val="A0FCFE"/>
              </a:solidFill>
            </a:rPr>
            <a:t>Nhóm</a:t>
          </a:r>
          <a:r>
            <a:rPr lang="en-US" sz="2800" b="1" kern="1200" dirty="0" smtClean="0">
              <a:solidFill>
                <a:srgbClr val="A0FCFE"/>
              </a:solidFill>
            </a:rPr>
            <a:t> 1,2: </a:t>
          </a:r>
        </a:p>
        <a:p>
          <a:pPr lvl="0" algn="ctr" defTabSz="1244600">
            <a:lnSpc>
              <a:spcPct val="90000"/>
            </a:lnSpc>
            <a:spcBef>
              <a:spcPct val="0"/>
            </a:spcBef>
            <a:spcAft>
              <a:spcPct val="35000"/>
            </a:spcAft>
          </a:pPr>
          <a:r>
            <a:rPr lang="en-US" sz="2800" b="1" kern="1200" dirty="0" smtClean="0">
              <a:solidFill>
                <a:srgbClr val="FFFFFF"/>
              </a:solidFill>
            </a:rPr>
            <a:t>I. </a:t>
          </a:r>
          <a:r>
            <a:rPr lang="en-US" sz="2800" b="1" kern="1200" dirty="0" err="1" smtClean="0">
              <a:solidFill>
                <a:srgbClr val="FFFFFF"/>
              </a:solidFill>
            </a:rPr>
            <a:t>Khái</a:t>
          </a:r>
          <a:r>
            <a:rPr lang="en-US" sz="2800" b="1" kern="1200" dirty="0" smtClean="0">
              <a:solidFill>
                <a:srgbClr val="FFFFFF"/>
              </a:solidFill>
            </a:rPr>
            <a:t> </a:t>
          </a:r>
          <a:r>
            <a:rPr lang="en-US" sz="2800" b="1" kern="1200" dirty="0" err="1" smtClean="0">
              <a:solidFill>
                <a:srgbClr val="FFFFFF"/>
              </a:solidFill>
            </a:rPr>
            <a:t>niệm</a:t>
          </a:r>
          <a:r>
            <a:rPr lang="en-US" sz="2800" b="1" kern="1200" dirty="0" smtClean="0">
              <a:solidFill>
                <a:srgbClr val="FFFFFF"/>
              </a:solidFill>
            </a:rPr>
            <a:t> </a:t>
          </a:r>
          <a:r>
            <a:rPr lang="en-US" sz="2800" b="1" kern="1200" dirty="0" err="1" smtClean="0">
              <a:solidFill>
                <a:srgbClr val="FFFFFF"/>
              </a:solidFill>
            </a:rPr>
            <a:t>sinh</a:t>
          </a:r>
          <a:r>
            <a:rPr lang="en-US" sz="2800" b="1" kern="1200" dirty="0" smtClean="0">
              <a:solidFill>
                <a:srgbClr val="FFFFFF"/>
              </a:solidFill>
            </a:rPr>
            <a:t> </a:t>
          </a:r>
          <a:r>
            <a:rPr lang="en-US" sz="2800" b="1" kern="1200" dirty="0" err="1" smtClean="0">
              <a:solidFill>
                <a:srgbClr val="FFFFFF"/>
              </a:solidFill>
            </a:rPr>
            <a:t>sản</a:t>
          </a:r>
          <a:endParaRPr lang="en-US" sz="2800" b="1" kern="1200" dirty="0">
            <a:solidFill>
              <a:srgbClr val="FFFFFF"/>
            </a:solidFill>
          </a:endParaRPr>
        </a:p>
      </dsp:txBody>
      <dsp:txXfrm>
        <a:off x="2467247" y="258469"/>
        <a:ext cx="1978826" cy="1247998"/>
      </dsp:txXfrm>
    </dsp:sp>
    <dsp:sp modelId="{4E3B4E48-6011-4EEB-A3E2-7BC8ED4F27A3}">
      <dsp:nvSpPr>
        <dsp:cNvPr id="0" name=""/>
        <dsp:cNvSpPr/>
      </dsp:nvSpPr>
      <dsp:spPr>
        <a:xfrm>
          <a:off x="4286262" y="2591462"/>
          <a:ext cx="2432981" cy="215794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FFFF00"/>
              </a:solidFill>
            </a:rPr>
            <a:t> </a:t>
          </a:r>
          <a:r>
            <a:rPr lang="en-US" sz="2800" b="1" kern="1200" dirty="0" err="1" smtClean="0">
              <a:solidFill>
                <a:srgbClr val="FFFF00"/>
              </a:solidFill>
            </a:rPr>
            <a:t>Nhóm</a:t>
          </a:r>
          <a:r>
            <a:rPr lang="en-US" sz="2800" b="1" kern="1200" dirty="0" smtClean="0">
              <a:solidFill>
                <a:srgbClr val="FFFF00"/>
              </a:solidFill>
            </a:rPr>
            <a:t> 3,4:</a:t>
          </a:r>
        </a:p>
        <a:p>
          <a:pPr lvl="0" algn="ctr" defTabSz="1244600">
            <a:lnSpc>
              <a:spcPct val="90000"/>
            </a:lnSpc>
            <a:spcBef>
              <a:spcPct val="0"/>
            </a:spcBef>
            <a:spcAft>
              <a:spcPct val="35000"/>
            </a:spcAft>
          </a:pPr>
          <a:r>
            <a:rPr lang="en-US" sz="2800" b="1" kern="1200" dirty="0" smtClean="0">
              <a:solidFill>
                <a:srgbClr val="FFFFFF"/>
              </a:solidFill>
            </a:rPr>
            <a:t>II. </a:t>
          </a:r>
          <a:r>
            <a:rPr lang="en-US" sz="2800" b="1" kern="1200" dirty="0" err="1" smtClean="0">
              <a:solidFill>
                <a:srgbClr val="FFFFFF"/>
              </a:solidFill>
            </a:rPr>
            <a:t>Sinh</a:t>
          </a:r>
          <a:r>
            <a:rPr lang="en-US" sz="2800" b="1" kern="1200" dirty="0" smtClean="0">
              <a:solidFill>
                <a:srgbClr val="FFFFFF"/>
              </a:solidFill>
            </a:rPr>
            <a:t> </a:t>
          </a:r>
          <a:r>
            <a:rPr lang="en-US" sz="2800" b="1" kern="1200" dirty="0" err="1" smtClean="0">
              <a:solidFill>
                <a:srgbClr val="FFFFFF"/>
              </a:solidFill>
            </a:rPr>
            <a:t>sản</a:t>
          </a:r>
          <a:r>
            <a:rPr lang="en-US" sz="2800" b="1" kern="1200" dirty="0" smtClean="0">
              <a:solidFill>
                <a:srgbClr val="FFFFFF"/>
              </a:solidFill>
            </a:rPr>
            <a:t> </a:t>
          </a:r>
          <a:r>
            <a:rPr lang="en-US" sz="2800" b="1" kern="1200" dirty="0" err="1" smtClean="0">
              <a:solidFill>
                <a:srgbClr val="FFFFFF"/>
              </a:solidFill>
            </a:rPr>
            <a:t>vô</a:t>
          </a:r>
          <a:r>
            <a:rPr lang="en-US" sz="2800" b="1" kern="1200" dirty="0" smtClean="0">
              <a:solidFill>
                <a:srgbClr val="FFFFFF"/>
              </a:solidFill>
            </a:rPr>
            <a:t> </a:t>
          </a:r>
          <a:r>
            <a:rPr lang="en-US" sz="2800" b="1" kern="1200" dirty="0" err="1" smtClean="0">
              <a:solidFill>
                <a:srgbClr val="FFFFFF"/>
              </a:solidFill>
            </a:rPr>
            <a:t>tính</a:t>
          </a:r>
          <a:endParaRPr lang="en-US" sz="2800" b="1" kern="1200" dirty="0">
            <a:solidFill>
              <a:srgbClr val="FFFFFF"/>
            </a:solidFill>
          </a:endParaRPr>
        </a:p>
      </dsp:txBody>
      <dsp:txXfrm>
        <a:off x="4642564" y="2907486"/>
        <a:ext cx="1720377" cy="1525899"/>
      </dsp:txXfrm>
    </dsp:sp>
    <dsp:sp modelId="{8D4E38D5-44A5-4289-A471-FADD4CE2447F}">
      <dsp:nvSpPr>
        <dsp:cNvPr id="0" name=""/>
        <dsp:cNvSpPr/>
      </dsp:nvSpPr>
      <dsp:spPr>
        <a:xfrm>
          <a:off x="57154" y="2667006"/>
          <a:ext cx="2672133" cy="21066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solidFill>
                <a:srgbClr val="FFC000"/>
              </a:solidFill>
            </a:rPr>
            <a:t>Nhóm</a:t>
          </a:r>
          <a:r>
            <a:rPr lang="en-US" sz="2800" b="1" kern="1200" dirty="0" smtClean="0">
              <a:solidFill>
                <a:srgbClr val="FFC000"/>
              </a:solidFill>
            </a:rPr>
            <a:t> 5,6:</a:t>
          </a:r>
        </a:p>
        <a:p>
          <a:pPr lvl="0" algn="ctr" defTabSz="1244600">
            <a:lnSpc>
              <a:spcPct val="90000"/>
            </a:lnSpc>
            <a:spcBef>
              <a:spcPct val="0"/>
            </a:spcBef>
            <a:spcAft>
              <a:spcPct val="35000"/>
            </a:spcAft>
          </a:pPr>
          <a:r>
            <a:rPr lang="en-US" sz="2800" b="1" kern="1200" dirty="0" smtClean="0">
              <a:solidFill>
                <a:srgbClr val="FFFFFF"/>
              </a:solidFill>
            </a:rPr>
            <a:t>III. </a:t>
          </a:r>
          <a:r>
            <a:rPr lang="en-US" sz="2800" b="1" kern="1200" dirty="0" err="1" smtClean="0">
              <a:solidFill>
                <a:srgbClr val="FFFFFF"/>
              </a:solidFill>
            </a:rPr>
            <a:t>Sinh</a:t>
          </a:r>
          <a:r>
            <a:rPr lang="en-US" sz="2800" b="1" kern="1200" dirty="0" smtClean="0">
              <a:solidFill>
                <a:srgbClr val="FFFFFF"/>
              </a:solidFill>
            </a:rPr>
            <a:t> </a:t>
          </a:r>
          <a:r>
            <a:rPr lang="en-US" sz="2800" b="1" kern="1200" dirty="0" err="1" smtClean="0">
              <a:solidFill>
                <a:srgbClr val="FFFFFF"/>
              </a:solidFill>
            </a:rPr>
            <a:t>sản</a:t>
          </a:r>
          <a:r>
            <a:rPr lang="en-US" sz="2800" b="1" kern="1200" dirty="0" smtClean="0">
              <a:solidFill>
                <a:srgbClr val="FFFFFF"/>
              </a:solidFill>
            </a:rPr>
            <a:t> </a:t>
          </a:r>
          <a:r>
            <a:rPr lang="en-US" sz="2800" b="1" kern="1200" dirty="0" err="1" smtClean="0">
              <a:solidFill>
                <a:srgbClr val="FFFFFF"/>
              </a:solidFill>
            </a:rPr>
            <a:t>hữu</a:t>
          </a:r>
          <a:r>
            <a:rPr lang="en-US" sz="2800" b="1" kern="1200" dirty="0" smtClean="0">
              <a:solidFill>
                <a:srgbClr val="FFFFFF"/>
              </a:solidFill>
            </a:rPr>
            <a:t> </a:t>
          </a:r>
          <a:r>
            <a:rPr lang="en-US" sz="2800" b="1" kern="1200" dirty="0" err="1" smtClean="0">
              <a:solidFill>
                <a:srgbClr val="FFFFFF"/>
              </a:solidFill>
            </a:rPr>
            <a:t>tính</a:t>
          </a:r>
          <a:endParaRPr lang="en-US" sz="2800" b="1" kern="1200" dirty="0">
            <a:solidFill>
              <a:srgbClr val="FFFFFF"/>
            </a:solidFill>
          </a:endParaRPr>
        </a:p>
      </dsp:txBody>
      <dsp:txXfrm>
        <a:off x="448479" y="2975518"/>
        <a:ext cx="1889483" cy="148962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200" b="0">
                <a:solidFill>
                  <a:schemeClr val="tx1"/>
                </a:solidFill>
              </a:defRPr>
            </a:lvl1pPr>
          </a:lstStyle>
          <a:p>
            <a:pPr>
              <a:defRPr/>
            </a:pPr>
            <a:endParaRPr lang="en-US"/>
          </a:p>
        </p:txBody>
      </p:sp>
      <p:sp>
        <p:nvSpPr>
          <p:cNvPr id="78851" name="Rectangle 3"/>
          <p:cNvSpPr>
            <a:spLocks noGrp="1" noChangeArrowheads="1"/>
          </p:cNvSpPr>
          <p:nvPr>
            <p:ph type="dt" idx="1"/>
          </p:nvPr>
        </p:nvSpPr>
        <p:spPr bwMode="auto">
          <a:xfrm>
            <a:off x="3819525"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b="0">
                <a:solidFill>
                  <a:schemeClr val="tx1"/>
                </a:solidFill>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901700" y="739775"/>
            <a:ext cx="4938713"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674688" y="4689475"/>
            <a:ext cx="5392737"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8854" name="Rectangle 6"/>
          <p:cNvSpPr>
            <a:spLocks noGrp="1" noChangeArrowheads="1"/>
          </p:cNvSpPr>
          <p:nvPr>
            <p:ph type="ftr" sz="quarter" idx="4"/>
          </p:nvPr>
        </p:nvSpPr>
        <p:spPr bwMode="auto">
          <a:xfrm>
            <a:off x="0" y="9377363"/>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defRPr sz="1200" b="0">
                <a:solidFill>
                  <a:schemeClr val="tx1"/>
                </a:solidFill>
              </a:defRPr>
            </a:lvl1pPr>
          </a:lstStyle>
          <a:p>
            <a:pPr>
              <a:defRPr/>
            </a:pPr>
            <a:endParaRPr lang="en-US"/>
          </a:p>
        </p:txBody>
      </p:sp>
      <p:sp>
        <p:nvSpPr>
          <p:cNvPr id="78855" name="Rectangle 7"/>
          <p:cNvSpPr>
            <a:spLocks noGrp="1" noChangeArrowheads="1"/>
          </p:cNvSpPr>
          <p:nvPr>
            <p:ph type="sldNum" sz="quarter" idx="5"/>
          </p:nvPr>
        </p:nvSpPr>
        <p:spPr bwMode="auto">
          <a:xfrm>
            <a:off x="3819525" y="9377363"/>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defRPr sz="1200" b="0">
                <a:solidFill>
                  <a:schemeClr val="tx1"/>
                </a:solidFill>
              </a:defRPr>
            </a:lvl1pPr>
          </a:lstStyle>
          <a:p>
            <a:pPr>
              <a:defRPr/>
            </a:pPr>
            <a:fld id="{18A02014-A61A-4295-96CD-A1F1C849C51F}" type="slidenum">
              <a:rPr lang="en-US"/>
              <a:pPr>
                <a:defRPr/>
              </a:pPr>
              <a:t>‹#›</a:t>
            </a:fld>
            <a:endParaRPr lang="en-US"/>
          </a:p>
        </p:txBody>
      </p:sp>
    </p:spTree>
    <p:extLst>
      <p:ext uri="{BB962C8B-B14F-4D97-AF65-F5344CB8AC3E}">
        <p14:creationId xmlns:p14="http://schemas.microsoft.com/office/powerpoint/2010/main" val="2195786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BDCE4CFC-ECD1-463B-AEE6-E2021F4CB057}" type="slidenum">
              <a:rPr lang="en-US" sz="1200" b="0" smtClean="0">
                <a:solidFill>
                  <a:schemeClr val="tx1"/>
                </a:solidFill>
              </a:rPr>
              <a:pPr/>
              <a:t>3</a:t>
            </a:fld>
            <a:endParaRPr lang="en-US" sz="1200" b="0" smtClean="0">
              <a:solidFill>
                <a:schemeClr val="tx1"/>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08023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469FAEC0-C3DC-4782-A77A-703054D9D456}" type="slidenum">
              <a:rPr lang="en-US" sz="1200" b="0" smtClean="0">
                <a:solidFill>
                  <a:schemeClr val="tx1"/>
                </a:solidFill>
              </a:rPr>
              <a:pPr/>
              <a:t>62</a:t>
            </a:fld>
            <a:endParaRPr lang="en-US" sz="1200" b="0" smtClean="0">
              <a:solidFill>
                <a:schemeClr val="tx1"/>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597692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EA5BCEDE-C69B-4905-8275-1D08C847DEAA}" type="slidenum">
              <a:rPr lang="en-US" sz="1200" b="0" smtClean="0">
                <a:solidFill>
                  <a:schemeClr val="tx1"/>
                </a:solidFill>
              </a:rPr>
              <a:pPr/>
              <a:t>63</a:t>
            </a:fld>
            <a:endParaRPr lang="en-US" sz="1200" b="0" smtClean="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445601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6B67ABA9-DF4F-4F28-8307-FC56A9484320}" type="slidenum">
              <a:rPr lang="en-US" sz="1200" b="0" smtClean="0">
                <a:solidFill>
                  <a:schemeClr val="tx1"/>
                </a:solidFill>
              </a:rPr>
              <a:pPr/>
              <a:t>64</a:t>
            </a:fld>
            <a:endParaRPr lang="en-US" sz="1200" b="0" smtClean="0">
              <a:solidFill>
                <a:schemeClr val="tx1"/>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097537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E4D4B226-2CDD-41EF-86D1-48B4F3B3AF01}" type="slidenum">
              <a:rPr lang="en-US" sz="1200" b="0" smtClean="0">
                <a:solidFill>
                  <a:schemeClr val="tx1"/>
                </a:solidFill>
              </a:rPr>
              <a:pPr/>
              <a:t>65</a:t>
            </a:fld>
            <a:endParaRPr lang="en-US" sz="1200" b="0" smtClean="0">
              <a:solidFill>
                <a:schemeClr val="tx1"/>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115294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724D201E-4E30-4D45-AFBC-043A9151201A}" type="slidenum">
              <a:rPr lang="en-US" sz="1200" b="0" smtClean="0">
                <a:solidFill>
                  <a:schemeClr val="tx1"/>
                </a:solidFill>
              </a:rPr>
              <a:pPr/>
              <a:t>68</a:t>
            </a:fld>
            <a:endParaRPr lang="en-US" sz="1200" b="0" smtClean="0">
              <a:solidFill>
                <a:schemeClr val="tx1"/>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380094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6887099C-9863-4725-8CC5-A7D29A17FADE}" type="slidenum">
              <a:rPr lang="en-US" sz="1200" b="0" smtClean="0">
                <a:solidFill>
                  <a:schemeClr val="tx1"/>
                </a:solidFill>
              </a:rPr>
              <a:pPr/>
              <a:t>69</a:t>
            </a:fld>
            <a:endParaRPr lang="en-US" sz="1200" b="0" smtClean="0">
              <a:solidFill>
                <a:schemeClr val="tx1"/>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632367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32A3C20F-D47F-4706-97EB-73E59314EDBD}" type="slidenum">
              <a:rPr lang="en-US" sz="1200" b="0" smtClean="0">
                <a:solidFill>
                  <a:schemeClr val="tx1"/>
                </a:solidFill>
              </a:rPr>
              <a:pPr/>
              <a:t>71</a:t>
            </a:fld>
            <a:endParaRPr lang="en-US" sz="1200" b="0" smtClean="0">
              <a:solidFill>
                <a:schemeClr val="tx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15724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DF43DCD1-6625-4D6B-AF22-8A710AD63C7E}" type="slidenum">
              <a:rPr lang="en-US" sz="1200" b="0" smtClean="0">
                <a:solidFill>
                  <a:schemeClr val="tx1"/>
                </a:solidFill>
              </a:rPr>
              <a:pPr/>
              <a:t>4</a:t>
            </a:fld>
            <a:endParaRPr lang="en-US" sz="1200" b="0" smtClean="0">
              <a:solidFill>
                <a:schemeClr val="tx1"/>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24686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en-US" smtClean="0"/>
          </a:p>
        </p:txBody>
      </p:sp>
      <p:sp>
        <p:nvSpPr>
          <p:cNvPr id="47108" name="Slide Number Placeholder 3"/>
          <p:cNvSpPr>
            <a:spLocks noGrp="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48CDF014-7B3F-40C5-8A5B-2E5BA96B08E0}" type="slidenum">
              <a:rPr lang="en-US" sz="1200" b="0" smtClean="0">
                <a:solidFill>
                  <a:srgbClr val="000000"/>
                </a:solidFill>
              </a:rPr>
              <a:pPr/>
              <a:t>17</a:t>
            </a:fld>
            <a:endParaRPr lang="en-US" sz="1200" b="0" smtClean="0">
              <a:solidFill>
                <a:srgbClr val="000000"/>
              </a:solidFill>
            </a:endParaRPr>
          </a:p>
        </p:txBody>
      </p:sp>
    </p:spTree>
    <p:extLst>
      <p:ext uri="{BB962C8B-B14F-4D97-AF65-F5344CB8AC3E}">
        <p14:creationId xmlns:p14="http://schemas.microsoft.com/office/powerpoint/2010/main" val="1713591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79E9C998-8B6B-47FF-B09D-1803E5547C12}" type="slidenum">
              <a:rPr lang="en-US" sz="1200" b="0" smtClean="0">
                <a:solidFill>
                  <a:schemeClr val="tx1"/>
                </a:solidFill>
              </a:rPr>
              <a:pPr/>
              <a:t>41</a:t>
            </a:fld>
            <a:endParaRPr lang="en-US" sz="1200" b="0" smtClean="0">
              <a:solidFill>
                <a:schemeClr val="tx1"/>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97974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fld id="{1DF86D1B-00AB-4B8A-A5C2-955534AD6E21}" type="slidenum">
              <a:rPr lang="en-US" sz="1200" b="0">
                <a:solidFill>
                  <a:srgbClr val="000000"/>
                </a:solidFill>
              </a:rPr>
              <a:pPr/>
              <a:t>43</a:t>
            </a:fld>
            <a:endParaRPr lang="en-US" sz="1200" b="0">
              <a:solidFill>
                <a:srgbClr val="000000"/>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4271497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1418C0EC-50BF-48A9-9818-BFCA567E9E4C}" type="slidenum">
              <a:rPr lang="en-US" sz="1200" b="0" smtClean="0">
                <a:solidFill>
                  <a:srgbClr val="000000"/>
                </a:solidFill>
              </a:rPr>
              <a:pPr/>
              <a:t>56</a:t>
            </a:fld>
            <a:endParaRPr lang="en-US" sz="1200" b="0" smtClean="0">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90532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1418C0EC-50BF-48A9-9818-BFCA567E9E4C}" type="slidenum">
              <a:rPr lang="en-US" sz="1200" b="0" smtClean="0">
                <a:solidFill>
                  <a:srgbClr val="000000"/>
                </a:solidFill>
              </a:rPr>
              <a:pPr/>
              <a:t>57</a:t>
            </a:fld>
            <a:endParaRPr lang="en-US" sz="1200" b="0" smtClean="0">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243392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BA084322-C124-46DC-BD77-B2E8E5084ABC}" type="slidenum">
              <a:rPr lang="en-US" sz="1200" b="0" smtClean="0">
                <a:solidFill>
                  <a:schemeClr val="tx1"/>
                </a:solidFill>
              </a:rPr>
              <a:pPr/>
              <a:t>59</a:t>
            </a:fld>
            <a:endParaRPr lang="en-US" sz="1200" b="0" smtClean="0">
              <a:solidFill>
                <a:schemeClr val="tx1"/>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83656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eaLnBrk="0" fontAlgn="base" hangingPunct="0">
              <a:spcBef>
                <a:spcPct val="0"/>
              </a:spcBef>
              <a:spcAft>
                <a:spcPct val="0"/>
              </a:spcAft>
              <a:defRPr sz="3200" b="1">
                <a:solidFill>
                  <a:srgbClr val="0000FF"/>
                </a:solidFill>
                <a:latin typeface="Arial" panose="020B0604020202020204" pitchFamily="34" charset="0"/>
              </a:defRPr>
            </a:lvl6pPr>
            <a:lvl7pPr marL="2971800" indent="-228600" eaLnBrk="0" fontAlgn="base" hangingPunct="0">
              <a:spcBef>
                <a:spcPct val="0"/>
              </a:spcBef>
              <a:spcAft>
                <a:spcPct val="0"/>
              </a:spcAft>
              <a:defRPr sz="3200" b="1">
                <a:solidFill>
                  <a:srgbClr val="0000FF"/>
                </a:solidFill>
                <a:latin typeface="Arial" panose="020B0604020202020204" pitchFamily="34" charset="0"/>
              </a:defRPr>
            </a:lvl7pPr>
            <a:lvl8pPr marL="3429000" indent="-228600" eaLnBrk="0" fontAlgn="base" hangingPunct="0">
              <a:spcBef>
                <a:spcPct val="0"/>
              </a:spcBef>
              <a:spcAft>
                <a:spcPct val="0"/>
              </a:spcAft>
              <a:defRPr sz="3200" b="1">
                <a:solidFill>
                  <a:srgbClr val="0000FF"/>
                </a:solidFill>
                <a:latin typeface="Arial" panose="020B0604020202020204" pitchFamily="34" charset="0"/>
              </a:defRPr>
            </a:lvl8pPr>
            <a:lvl9pPr marL="3886200" indent="-228600" eaLnBrk="0" fontAlgn="base" hangingPunct="0">
              <a:spcBef>
                <a:spcPct val="0"/>
              </a:spcBef>
              <a:spcAft>
                <a:spcPct val="0"/>
              </a:spcAft>
              <a:defRPr sz="3200" b="1">
                <a:solidFill>
                  <a:srgbClr val="0000FF"/>
                </a:solidFill>
                <a:latin typeface="Arial" panose="020B0604020202020204" pitchFamily="34" charset="0"/>
              </a:defRPr>
            </a:lvl9pPr>
          </a:lstStyle>
          <a:p>
            <a:fld id="{1A30041A-53CF-49CF-ABA4-B29F093D8218}" type="slidenum">
              <a:rPr lang="en-US" sz="1200" b="0" smtClean="0">
                <a:solidFill>
                  <a:schemeClr val="tx1"/>
                </a:solidFill>
              </a:rPr>
              <a:pPr/>
              <a:t>60</a:t>
            </a:fld>
            <a:endParaRPr lang="en-US" sz="1200" b="0" smtClean="0">
              <a:solidFill>
                <a:schemeClr val="tx1"/>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97464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A3E9AC-8634-49A1-8FCB-FD9A1147B4CA}" type="slidenum">
              <a:rPr lang="en-US"/>
              <a:pPr>
                <a:defRPr/>
              </a:pPr>
              <a:t>‹#›</a:t>
            </a:fld>
            <a:endParaRPr lang="en-US"/>
          </a:p>
        </p:txBody>
      </p:sp>
    </p:spTree>
    <p:extLst>
      <p:ext uri="{BB962C8B-B14F-4D97-AF65-F5344CB8AC3E}">
        <p14:creationId xmlns:p14="http://schemas.microsoft.com/office/powerpoint/2010/main" val="387566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4B7ACA-360C-407E-9897-C0BA10DAD105}" type="slidenum">
              <a:rPr lang="en-US"/>
              <a:pPr>
                <a:defRPr/>
              </a:pPr>
              <a:t>‹#›</a:t>
            </a:fld>
            <a:endParaRPr lang="en-US"/>
          </a:p>
        </p:txBody>
      </p:sp>
    </p:spTree>
    <p:extLst>
      <p:ext uri="{BB962C8B-B14F-4D97-AF65-F5344CB8AC3E}">
        <p14:creationId xmlns:p14="http://schemas.microsoft.com/office/powerpoint/2010/main" val="10551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C0B3F-2C87-4ABA-AB5F-7E2FAE39C597}" type="slidenum">
              <a:rPr lang="en-US"/>
              <a:pPr>
                <a:defRPr/>
              </a:pPr>
              <a:t>‹#›</a:t>
            </a:fld>
            <a:endParaRPr lang="en-US"/>
          </a:p>
        </p:txBody>
      </p:sp>
    </p:spTree>
    <p:extLst>
      <p:ext uri="{BB962C8B-B14F-4D97-AF65-F5344CB8AC3E}">
        <p14:creationId xmlns:p14="http://schemas.microsoft.com/office/powerpoint/2010/main" val="390980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AF47C3-90AD-4F98-B58B-D4B1AEA42F51}" type="slidenum">
              <a:rPr lang="en-US"/>
              <a:pPr>
                <a:defRPr/>
              </a:pPr>
              <a:t>‹#›</a:t>
            </a:fld>
            <a:endParaRPr lang="en-US"/>
          </a:p>
        </p:txBody>
      </p:sp>
    </p:spTree>
    <p:extLst>
      <p:ext uri="{BB962C8B-B14F-4D97-AF65-F5344CB8AC3E}">
        <p14:creationId xmlns:p14="http://schemas.microsoft.com/office/powerpoint/2010/main" val="278193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4185EBCC-CFB7-42AB-AEF9-D108989F1BE9}"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2FEA6D5-CF4A-4229-8F66-3E2C5CEBEB06}" type="slidenum">
              <a:rPr lang="en-US"/>
              <a:pPr>
                <a:defRPr/>
              </a:pPr>
              <a:t>‹#›</a:t>
            </a:fld>
            <a:endParaRPr lang="en-US"/>
          </a:p>
        </p:txBody>
      </p:sp>
    </p:spTree>
    <p:extLst>
      <p:ext uri="{BB962C8B-B14F-4D97-AF65-F5344CB8AC3E}">
        <p14:creationId xmlns:p14="http://schemas.microsoft.com/office/powerpoint/2010/main" val="31480046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958D5E1-65AD-480C-B950-AE21023FA343}"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7AC582B-28CE-47F5-9B99-C2DA2C8AA7A5}" type="slidenum">
              <a:rPr lang="en-US"/>
              <a:pPr>
                <a:defRPr/>
              </a:pPr>
              <a:t>‹#›</a:t>
            </a:fld>
            <a:endParaRPr lang="en-US"/>
          </a:p>
        </p:txBody>
      </p:sp>
    </p:spTree>
    <p:extLst>
      <p:ext uri="{BB962C8B-B14F-4D97-AF65-F5344CB8AC3E}">
        <p14:creationId xmlns:p14="http://schemas.microsoft.com/office/powerpoint/2010/main" val="111635292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F55DDC2B-FEE7-486D-B927-381058F09AAC}"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3620EF36-0C86-40A6-99D7-D44AE68522EF}" type="slidenum">
              <a:rPr lang="en-US"/>
              <a:pPr>
                <a:defRPr/>
              </a:pPr>
              <a:t>‹#›</a:t>
            </a:fld>
            <a:endParaRPr lang="en-US"/>
          </a:p>
        </p:txBody>
      </p:sp>
    </p:spTree>
    <p:extLst>
      <p:ext uri="{BB962C8B-B14F-4D97-AF65-F5344CB8AC3E}">
        <p14:creationId xmlns:p14="http://schemas.microsoft.com/office/powerpoint/2010/main" val="222357691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4CA337BB-4A25-4F25-80E7-86B8EBF8B32B}" type="datetimeFigureOut">
              <a:rPr lang="en-US"/>
              <a:pPr>
                <a:defRPr/>
              </a:pPr>
              <a:t>7/14/2022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ACEF45DD-DD89-4EA8-B823-5980C1F48DDE}" type="slidenum">
              <a:rPr lang="en-US"/>
              <a:pPr>
                <a:defRPr/>
              </a:pPr>
              <a:t>‹#›</a:t>
            </a:fld>
            <a:endParaRPr lang="en-US"/>
          </a:p>
        </p:txBody>
      </p:sp>
    </p:spTree>
    <p:extLst>
      <p:ext uri="{BB962C8B-B14F-4D97-AF65-F5344CB8AC3E}">
        <p14:creationId xmlns:p14="http://schemas.microsoft.com/office/powerpoint/2010/main" val="14162931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58F85E3-980A-4987-A9D7-D60B16E95355}" type="datetimeFigureOut">
              <a:rPr lang="en-US"/>
              <a:pPr>
                <a:defRPr/>
              </a:pPr>
              <a:t>7/14/2022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E4252CB6-299C-4602-B9CA-FAC5DCCF0859}" type="slidenum">
              <a:rPr lang="en-US"/>
              <a:pPr>
                <a:defRPr/>
              </a:pPr>
              <a:t>‹#›</a:t>
            </a:fld>
            <a:endParaRPr lang="en-US"/>
          </a:p>
        </p:txBody>
      </p:sp>
    </p:spTree>
    <p:extLst>
      <p:ext uri="{BB962C8B-B14F-4D97-AF65-F5344CB8AC3E}">
        <p14:creationId xmlns:p14="http://schemas.microsoft.com/office/powerpoint/2010/main" val="206462146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376696AA-8020-44C7-A613-6D0FA8368C03}" type="datetimeFigureOut">
              <a:rPr lang="en-US"/>
              <a:pPr>
                <a:defRPr/>
              </a:pPr>
              <a:t>7/14/2022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CB31B0E-2D57-4243-8DDA-61CFD6084D38}" type="slidenum">
              <a:rPr lang="en-US"/>
              <a:pPr>
                <a:defRPr/>
              </a:pPr>
              <a:t>‹#›</a:t>
            </a:fld>
            <a:endParaRPr lang="en-US"/>
          </a:p>
        </p:txBody>
      </p:sp>
    </p:spTree>
    <p:extLst>
      <p:ext uri="{BB962C8B-B14F-4D97-AF65-F5344CB8AC3E}">
        <p14:creationId xmlns:p14="http://schemas.microsoft.com/office/powerpoint/2010/main" val="121501380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0968D1B-A6E7-41A1-94D7-D72CEA5260A7}" type="datetimeFigureOut">
              <a:rPr lang="en-US"/>
              <a:pPr>
                <a:defRPr/>
              </a:pPr>
              <a:t>7/14/2022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ACB73E76-C86B-496F-9589-D79A332C5FA2}" type="slidenum">
              <a:rPr lang="en-US"/>
              <a:pPr>
                <a:defRPr/>
              </a:pPr>
              <a:t>‹#›</a:t>
            </a:fld>
            <a:endParaRPr lang="en-US"/>
          </a:p>
        </p:txBody>
      </p:sp>
    </p:spTree>
    <p:extLst>
      <p:ext uri="{BB962C8B-B14F-4D97-AF65-F5344CB8AC3E}">
        <p14:creationId xmlns:p14="http://schemas.microsoft.com/office/powerpoint/2010/main" val="126949006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ED48F-EF97-4FB1-8750-54C1ACA1BEC3}" type="slidenum">
              <a:rPr lang="en-US"/>
              <a:pPr>
                <a:defRPr/>
              </a:pPr>
              <a:t>‹#›</a:t>
            </a:fld>
            <a:endParaRPr lang="en-US"/>
          </a:p>
        </p:txBody>
      </p:sp>
    </p:spTree>
    <p:extLst>
      <p:ext uri="{BB962C8B-B14F-4D97-AF65-F5344CB8AC3E}">
        <p14:creationId xmlns:p14="http://schemas.microsoft.com/office/powerpoint/2010/main" val="1971295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6CF26F09-77ED-4EAE-90D3-9D7BFDA5F580}" type="datetimeFigureOut">
              <a:rPr lang="en-US"/>
              <a:pPr>
                <a:defRPr/>
              </a:pPr>
              <a:t>7/14/2022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0971FC5-3BB6-4F3C-8F55-49DA714BF4D6}" type="slidenum">
              <a:rPr lang="en-US"/>
              <a:pPr>
                <a:defRPr/>
              </a:pPr>
              <a:t>‹#›</a:t>
            </a:fld>
            <a:endParaRPr lang="en-US"/>
          </a:p>
        </p:txBody>
      </p:sp>
    </p:spTree>
    <p:extLst>
      <p:ext uri="{BB962C8B-B14F-4D97-AF65-F5344CB8AC3E}">
        <p14:creationId xmlns:p14="http://schemas.microsoft.com/office/powerpoint/2010/main" val="84877551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344ED34-8D0F-41D1-AC55-6129D6BC8F03}" type="datetimeFigureOut">
              <a:rPr lang="en-US"/>
              <a:pPr>
                <a:defRPr/>
              </a:pPr>
              <a:t>7/14/2022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8951EC3-BA7B-4003-BBD9-BD1CAECAC605}" type="slidenum">
              <a:rPr lang="en-US"/>
              <a:pPr>
                <a:defRPr/>
              </a:pPr>
              <a:t>‹#›</a:t>
            </a:fld>
            <a:endParaRPr lang="en-US"/>
          </a:p>
        </p:txBody>
      </p:sp>
    </p:spTree>
    <p:extLst>
      <p:ext uri="{BB962C8B-B14F-4D97-AF65-F5344CB8AC3E}">
        <p14:creationId xmlns:p14="http://schemas.microsoft.com/office/powerpoint/2010/main" val="9569356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67B4F483-18D5-4BA7-A3D4-BBFF8E886C39}"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1AC1E53A-6F59-4651-A9C0-3B5EFDABE5C5}" type="slidenum">
              <a:rPr lang="en-US"/>
              <a:pPr>
                <a:defRPr/>
              </a:pPr>
              <a:t>‹#›</a:t>
            </a:fld>
            <a:endParaRPr lang="en-US"/>
          </a:p>
        </p:txBody>
      </p:sp>
    </p:spTree>
    <p:extLst>
      <p:ext uri="{BB962C8B-B14F-4D97-AF65-F5344CB8AC3E}">
        <p14:creationId xmlns:p14="http://schemas.microsoft.com/office/powerpoint/2010/main" val="397911655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2CA955A-991F-4194-9F49-045332371AD3}"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536B89FA-435E-499F-AE6C-FFDD1344C7F6}" type="slidenum">
              <a:rPr lang="en-US"/>
              <a:pPr>
                <a:defRPr/>
              </a:pPr>
              <a:t>‹#›</a:t>
            </a:fld>
            <a:endParaRPr lang="en-US"/>
          </a:p>
        </p:txBody>
      </p:sp>
    </p:spTree>
    <p:extLst>
      <p:ext uri="{BB962C8B-B14F-4D97-AF65-F5344CB8AC3E}">
        <p14:creationId xmlns:p14="http://schemas.microsoft.com/office/powerpoint/2010/main" val="386824615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AD5B481-1EFF-431C-995E-416F4F004451}"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1BA915EA-A8E8-4A93-AE07-F72EC179B311}" type="slidenum">
              <a:rPr lang="en-US"/>
              <a:pPr>
                <a:defRPr/>
              </a:pPr>
              <a:t>‹#›</a:t>
            </a:fld>
            <a:endParaRPr lang="en-US"/>
          </a:p>
        </p:txBody>
      </p:sp>
    </p:spTree>
    <p:extLst>
      <p:ext uri="{BB962C8B-B14F-4D97-AF65-F5344CB8AC3E}">
        <p14:creationId xmlns:p14="http://schemas.microsoft.com/office/powerpoint/2010/main" val="180714574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C2AE3B2-4DC8-47E4-931B-889540FDAF41}"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80BB2F6D-6DAD-426A-8D8A-8650914A0A79}" type="slidenum">
              <a:rPr lang="en-US"/>
              <a:pPr>
                <a:defRPr/>
              </a:pPr>
              <a:t>‹#›</a:t>
            </a:fld>
            <a:endParaRPr lang="en-US"/>
          </a:p>
        </p:txBody>
      </p:sp>
    </p:spTree>
    <p:extLst>
      <p:ext uri="{BB962C8B-B14F-4D97-AF65-F5344CB8AC3E}">
        <p14:creationId xmlns:p14="http://schemas.microsoft.com/office/powerpoint/2010/main" val="747301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EA6509A-CAAD-4C7F-A8B1-6FE43A77050B}"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E0FFC6E-5FB7-4B5B-B97D-E108C1B1C431}" type="slidenum">
              <a:rPr lang="en-US"/>
              <a:pPr>
                <a:defRPr/>
              </a:pPr>
              <a:t>‹#›</a:t>
            </a:fld>
            <a:endParaRPr lang="en-US"/>
          </a:p>
        </p:txBody>
      </p:sp>
    </p:spTree>
    <p:extLst>
      <p:ext uri="{BB962C8B-B14F-4D97-AF65-F5344CB8AC3E}">
        <p14:creationId xmlns:p14="http://schemas.microsoft.com/office/powerpoint/2010/main" val="117949724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B737D71-F126-4F61-84FC-FC3B15226E5A}" type="datetimeFigureOut">
              <a:rPr lang="en-US"/>
              <a:pPr>
                <a:defRPr/>
              </a:pPr>
              <a:t>7/14/2022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E33DF8AA-AA9A-4A74-83F3-3D013B98315A}" type="slidenum">
              <a:rPr lang="en-US"/>
              <a:pPr>
                <a:defRPr/>
              </a:pPr>
              <a:t>‹#›</a:t>
            </a:fld>
            <a:endParaRPr lang="en-US"/>
          </a:p>
        </p:txBody>
      </p:sp>
    </p:spTree>
    <p:extLst>
      <p:ext uri="{BB962C8B-B14F-4D97-AF65-F5344CB8AC3E}">
        <p14:creationId xmlns:p14="http://schemas.microsoft.com/office/powerpoint/2010/main" val="382022753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5C34BE8F-0F6A-485D-9DDA-2622E9A30F6C}" type="datetimeFigureOut">
              <a:rPr lang="en-US"/>
              <a:pPr>
                <a:defRPr/>
              </a:pPr>
              <a:t>7/14/2022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A4FF7AFC-EF59-4C75-A049-9E4036A3E254}" type="slidenum">
              <a:rPr lang="en-US"/>
              <a:pPr>
                <a:defRPr/>
              </a:pPr>
              <a:t>‹#›</a:t>
            </a:fld>
            <a:endParaRPr lang="en-US"/>
          </a:p>
        </p:txBody>
      </p:sp>
    </p:spTree>
    <p:extLst>
      <p:ext uri="{BB962C8B-B14F-4D97-AF65-F5344CB8AC3E}">
        <p14:creationId xmlns:p14="http://schemas.microsoft.com/office/powerpoint/2010/main" val="352942435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5EDC2D4A-4559-4D86-8FB5-02DED5D78F77}" type="datetimeFigureOut">
              <a:rPr lang="en-US"/>
              <a:pPr>
                <a:defRPr/>
              </a:pPr>
              <a:t>7/14/2022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8672497-40B6-4F21-AEFF-CA18E6249165}" type="slidenum">
              <a:rPr lang="en-US"/>
              <a:pPr>
                <a:defRPr/>
              </a:pPr>
              <a:t>‹#›</a:t>
            </a:fld>
            <a:endParaRPr lang="en-US"/>
          </a:p>
        </p:txBody>
      </p:sp>
    </p:spTree>
    <p:extLst>
      <p:ext uri="{BB962C8B-B14F-4D97-AF65-F5344CB8AC3E}">
        <p14:creationId xmlns:p14="http://schemas.microsoft.com/office/powerpoint/2010/main" val="154961438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35D795-A747-468D-A650-CAA1BDF15CDD}" type="slidenum">
              <a:rPr lang="en-US"/>
              <a:pPr>
                <a:defRPr/>
              </a:pPr>
              <a:t>‹#›</a:t>
            </a:fld>
            <a:endParaRPr lang="en-US"/>
          </a:p>
        </p:txBody>
      </p:sp>
    </p:spTree>
    <p:extLst>
      <p:ext uri="{BB962C8B-B14F-4D97-AF65-F5344CB8AC3E}">
        <p14:creationId xmlns:p14="http://schemas.microsoft.com/office/powerpoint/2010/main" val="3475295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6A812068-DE67-49B4-86C8-F71D2B99AA6A}" type="datetimeFigureOut">
              <a:rPr lang="en-US"/>
              <a:pPr>
                <a:defRPr/>
              </a:pPr>
              <a:t>7/14/2022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4580993-7F7F-4443-BB8D-6236E03AD181}" type="slidenum">
              <a:rPr lang="en-US"/>
              <a:pPr>
                <a:defRPr/>
              </a:pPr>
              <a:t>‹#›</a:t>
            </a:fld>
            <a:endParaRPr lang="en-US"/>
          </a:p>
        </p:txBody>
      </p:sp>
    </p:spTree>
    <p:extLst>
      <p:ext uri="{BB962C8B-B14F-4D97-AF65-F5344CB8AC3E}">
        <p14:creationId xmlns:p14="http://schemas.microsoft.com/office/powerpoint/2010/main" val="2669724343"/>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7EB9A76-5A66-441D-B841-CEEB4DF22A5B}" type="datetimeFigureOut">
              <a:rPr lang="en-US"/>
              <a:pPr>
                <a:defRPr/>
              </a:pPr>
              <a:t>7/14/2022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FA9DB764-EA81-44CB-8753-32E5797AA26A}" type="slidenum">
              <a:rPr lang="en-US"/>
              <a:pPr>
                <a:defRPr/>
              </a:pPr>
              <a:t>‹#›</a:t>
            </a:fld>
            <a:endParaRPr lang="en-US"/>
          </a:p>
        </p:txBody>
      </p:sp>
    </p:spTree>
    <p:extLst>
      <p:ext uri="{BB962C8B-B14F-4D97-AF65-F5344CB8AC3E}">
        <p14:creationId xmlns:p14="http://schemas.microsoft.com/office/powerpoint/2010/main" val="82819762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E575896F-1B85-4122-ACD1-E3756F11564A}" type="datetimeFigureOut">
              <a:rPr lang="en-US"/>
              <a:pPr>
                <a:defRPr/>
              </a:pPr>
              <a:t>7/14/2022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F5A4CEA-849E-468C-A73E-B57AD44960F3}" type="slidenum">
              <a:rPr lang="en-US"/>
              <a:pPr>
                <a:defRPr/>
              </a:pPr>
              <a:t>‹#›</a:t>
            </a:fld>
            <a:endParaRPr lang="en-US"/>
          </a:p>
        </p:txBody>
      </p:sp>
    </p:spTree>
    <p:extLst>
      <p:ext uri="{BB962C8B-B14F-4D97-AF65-F5344CB8AC3E}">
        <p14:creationId xmlns:p14="http://schemas.microsoft.com/office/powerpoint/2010/main" val="297696575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F151DD8E-D7B5-4FE0-ABA7-C93B3E46048E}"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38AADFF3-2C7A-4DBC-9969-A1E7F9CDBBF4}" type="slidenum">
              <a:rPr lang="en-US"/>
              <a:pPr>
                <a:defRPr/>
              </a:pPr>
              <a:t>‹#›</a:t>
            </a:fld>
            <a:endParaRPr lang="en-US"/>
          </a:p>
        </p:txBody>
      </p:sp>
    </p:spTree>
    <p:extLst>
      <p:ext uri="{BB962C8B-B14F-4D97-AF65-F5344CB8AC3E}">
        <p14:creationId xmlns:p14="http://schemas.microsoft.com/office/powerpoint/2010/main" val="1011611048"/>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F70379B-01E9-46D8-BEAD-E459A3C244AF}" type="datetimeFigureOut">
              <a:rPr lang="en-US"/>
              <a:pPr>
                <a:defRPr/>
              </a:pPr>
              <a:t>7/14/2022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E2F6781-F3B3-4373-90D5-3D2669532895}" type="slidenum">
              <a:rPr lang="en-US"/>
              <a:pPr>
                <a:defRPr/>
              </a:pPr>
              <a:t>‹#›</a:t>
            </a:fld>
            <a:endParaRPr lang="en-US"/>
          </a:p>
        </p:txBody>
      </p:sp>
    </p:spTree>
    <p:extLst>
      <p:ext uri="{BB962C8B-B14F-4D97-AF65-F5344CB8AC3E}">
        <p14:creationId xmlns:p14="http://schemas.microsoft.com/office/powerpoint/2010/main" val="76253722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8F7E62-D0D5-443F-ABF5-E26FCD2977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12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75FF76-BBBD-428A-90FF-A08AEC2D19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7422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0B3951-056A-4194-AC90-9ECA4B5CD5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660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B04651B-CF49-499C-91EE-A05F4CBC2F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3266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DB7FCDA-C2C6-4BFA-A8FB-3B5F0895D3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89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6EC5A4-0B7A-43DD-B25F-98E8281449DC}" type="slidenum">
              <a:rPr lang="en-US"/>
              <a:pPr>
                <a:defRPr/>
              </a:pPr>
              <a:t>‹#›</a:t>
            </a:fld>
            <a:endParaRPr lang="en-US"/>
          </a:p>
        </p:txBody>
      </p:sp>
    </p:spTree>
    <p:extLst>
      <p:ext uri="{BB962C8B-B14F-4D97-AF65-F5344CB8AC3E}">
        <p14:creationId xmlns:p14="http://schemas.microsoft.com/office/powerpoint/2010/main" val="1702628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94A2D2E-4CEB-4FFA-92A3-0FF7DA642D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5572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9BE495F-7CB9-4AB7-B8B9-3A6A5BC7A6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339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92867D6-ABF2-4A28-8066-ACD7ADAE78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914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F96E22-3228-4C0E-B84C-A7EF0B3A89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2775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A4AB2A-26CC-4EC2-9932-1485F89781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698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2F7833-3CD2-4DA5-B4A8-53D6491BDF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272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630D04A-341A-497D-A18E-B527CC1D55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4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E29B01-8DF0-4708-A4AF-0C420085229B}" type="slidenum">
              <a:rPr lang="en-US"/>
              <a:pPr>
                <a:defRPr/>
              </a:pPr>
              <a:t>‹#›</a:t>
            </a:fld>
            <a:endParaRPr lang="en-US"/>
          </a:p>
        </p:txBody>
      </p:sp>
    </p:spTree>
    <p:extLst>
      <p:ext uri="{BB962C8B-B14F-4D97-AF65-F5344CB8AC3E}">
        <p14:creationId xmlns:p14="http://schemas.microsoft.com/office/powerpoint/2010/main" val="300858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B51609-7821-49CF-AFA0-433A9E0482F1}" type="slidenum">
              <a:rPr lang="en-US"/>
              <a:pPr>
                <a:defRPr/>
              </a:pPr>
              <a:t>‹#›</a:t>
            </a:fld>
            <a:endParaRPr lang="en-US"/>
          </a:p>
        </p:txBody>
      </p:sp>
    </p:spTree>
    <p:extLst>
      <p:ext uri="{BB962C8B-B14F-4D97-AF65-F5344CB8AC3E}">
        <p14:creationId xmlns:p14="http://schemas.microsoft.com/office/powerpoint/2010/main" val="229293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7E1B98-3741-43D2-9EF9-CBBC6E72416C}" type="slidenum">
              <a:rPr lang="en-US"/>
              <a:pPr>
                <a:defRPr/>
              </a:pPr>
              <a:t>‹#›</a:t>
            </a:fld>
            <a:endParaRPr lang="en-US"/>
          </a:p>
        </p:txBody>
      </p:sp>
    </p:spTree>
    <p:extLst>
      <p:ext uri="{BB962C8B-B14F-4D97-AF65-F5344CB8AC3E}">
        <p14:creationId xmlns:p14="http://schemas.microsoft.com/office/powerpoint/2010/main" val="223255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9B95-88ED-4DC3-90F8-27F0B241D3B6}" type="slidenum">
              <a:rPr lang="en-US"/>
              <a:pPr>
                <a:defRPr/>
              </a:pPr>
              <a:t>‹#›</a:t>
            </a:fld>
            <a:endParaRPr lang="en-US"/>
          </a:p>
        </p:txBody>
      </p:sp>
    </p:spTree>
    <p:extLst>
      <p:ext uri="{BB962C8B-B14F-4D97-AF65-F5344CB8AC3E}">
        <p14:creationId xmlns:p14="http://schemas.microsoft.com/office/powerpoint/2010/main" val="384857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B1F6AC-04B5-4E30-B09B-A461BEE3628E}" type="slidenum">
              <a:rPr lang="en-US"/>
              <a:pPr>
                <a:defRPr/>
              </a:pPr>
              <a:t>‹#›</a:t>
            </a:fld>
            <a:endParaRPr lang="en-US"/>
          </a:p>
        </p:txBody>
      </p:sp>
    </p:spTree>
    <p:extLst>
      <p:ext uri="{BB962C8B-B14F-4D97-AF65-F5344CB8AC3E}">
        <p14:creationId xmlns:p14="http://schemas.microsoft.com/office/powerpoint/2010/main" val="34599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pPr>
              <a:defRPr/>
            </a:pPr>
            <a:fld id="{D424802C-BD8B-487E-8B0A-41FDE20FD2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600"/>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7E71C1B5-9FBC-432E-A57F-C8CC1828A299}" type="datetimeFigureOut">
              <a:rPr lang="en-US"/>
              <a:pPr>
                <a:defRPr/>
              </a:pPr>
              <a:t>7/14/2022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6C2B8512-EBB0-4364-A85C-89ACEF24AD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slow">
    <p:wip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600"/>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5A5AF13E-E456-45A6-A44E-DD37B70955C5}" type="datetimeFigureOut">
              <a:rPr lang="en-US"/>
              <a:pPr>
                <a:defRPr/>
              </a:pPr>
              <a:t>7/14/2022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A9E4EA98-99E9-4AC6-A0AE-BD79619DFF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spd="slow">
    <p:wip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50000">
              <a:srgbClr val="99FFCC"/>
            </a:gs>
            <a:gs pos="100000">
              <a:srgbClr val="CCFF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defRPr sz="1400" b="0" smtClean="0">
                <a:solidFill>
                  <a:schemeClr val="tx1"/>
                </a:solidFill>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sz="1400" b="0" smtClean="0">
                <a:solidFill>
                  <a:schemeClr val="tx1"/>
                </a:solidFill>
                <a:latin typeface="Arial" charset="0"/>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400" b="0">
                <a:solidFill>
                  <a:schemeClr val="tx1"/>
                </a:solidFill>
              </a:defRPr>
            </a:lvl1pPr>
          </a:lstStyle>
          <a:p>
            <a:fld id="{2AC93584-7B73-436D-A279-30C75F0D4267}"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401839777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4.jpeg"/><Relationship Id="rId7" Type="http://schemas.openxmlformats.org/officeDocument/2006/relationships/image" Target="../media/image42.jpeg"/><Relationship Id="rId12" Type="http://schemas.openxmlformats.org/officeDocument/2006/relationships/image" Target="../media/image30.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29.jpeg"/><Relationship Id="rId5" Type="http://schemas.openxmlformats.org/officeDocument/2006/relationships/image" Target="../media/image40.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5.jpeg"/><Relationship Id="rId9" Type="http://schemas.openxmlformats.org/officeDocument/2006/relationships/image" Target="../media/image27.jpeg"/><Relationship Id="rId1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notesSlide" Target="../notesSlides/notesSlide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64.jpeg"/><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64.jpeg"/><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9.gif"/><Relationship Id="rId5" Type="http://schemas.openxmlformats.org/officeDocument/2006/relationships/image" Target="../media/image98.gif"/><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k220"/>
          <p:cNvPicPr>
            <a:picLocks noChangeAspect="1" noChangeArrowheads="1"/>
          </p:cNvPicPr>
          <p:nvPr/>
        </p:nvPicPr>
        <p:blipFill>
          <a:blip r:embed="rId2">
            <a:extLst>
              <a:ext uri="{28A0092B-C50C-407E-A947-70E740481C1C}">
                <a14:useLocalDpi xmlns:a14="http://schemas.microsoft.com/office/drawing/2010/main" val="0"/>
              </a:ext>
            </a:extLst>
          </a:blip>
          <a:srcRect b="5350"/>
          <a:stretch>
            <a:fillRect/>
          </a:stretch>
        </p:blipFill>
        <p:spPr bwMode="auto">
          <a:xfrm>
            <a:off x="5410200" y="3109913"/>
            <a:ext cx="3617913" cy="1898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pic>
        <p:nvPicPr>
          <p:cNvPr id="2765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3114675"/>
            <a:ext cx="30861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0" y="5886450"/>
            <a:ext cx="9144000" cy="1125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FontTx/>
              <a:buNone/>
            </a:pPr>
            <a:r>
              <a:rPr lang="en-US" sz="2800">
                <a:solidFill>
                  <a:srgbClr val="0000FF"/>
                </a:solidFill>
                <a:cs typeface="Arial" panose="020B0604020202020204" pitchFamily="34" charset="0"/>
              </a:rPr>
              <a:t>Hình ảnh nào là biểu hiện của sinh sản? Hình ảnh nào không phải là biểu hiện của sinh sản? Vì sao?</a:t>
            </a:r>
          </a:p>
        </p:txBody>
      </p:sp>
      <p:sp>
        <p:nvSpPr>
          <p:cNvPr id="27654" name="TextBox 18"/>
          <p:cNvSpPr txBox="1">
            <a:spLocks noChangeArrowheads="1"/>
          </p:cNvSpPr>
          <p:nvPr/>
        </p:nvSpPr>
        <p:spPr bwMode="auto">
          <a:xfrm>
            <a:off x="-276225" y="5011738"/>
            <a:ext cx="3552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1800">
                <a:cs typeface="Arial" panose="020B0604020202020204" pitchFamily="34" charset="0"/>
              </a:rPr>
              <a:t>Lợn mẹ đẻ ra đàn con</a:t>
            </a:r>
          </a:p>
        </p:txBody>
      </p:sp>
      <p:sp>
        <p:nvSpPr>
          <p:cNvPr id="27655" name="TextBox 22"/>
          <p:cNvSpPr txBox="1">
            <a:spLocks noChangeArrowheads="1"/>
          </p:cNvSpPr>
          <p:nvPr/>
        </p:nvSpPr>
        <p:spPr bwMode="auto">
          <a:xfrm>
            <a:off x="5486400" y="5008563"/>
            <a:ext cx="3505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1800">
                <a:cs typeface="Arial" panose="020B0604020202020204" pitchFamily="34" charset="0"/>
              </a:rPr>
              <a:t>Hạt đậu nảy mầm </a:t>
            </a:r>
            <a:r>
              <a:rPr lang="en-US" sz="1800">
                <a:cs typeface="Arial" panose="020B0604020202020204" pitchFamily="34" charset="0"/>
                <a:sym typeface="Wingdings" panose="05000000000000000000" pitchFamily="2" charset="2"/>
              </a:rPr>
              <a:t> </a:t>
            </a:r>
            <a:r>
              <a:rPr lang="en-US" sz="1800">
                <a:cs typeface="Arial" panose="020B0604020202020204" pitchFamily="34" charset="0"/>
              </a:rPr>
              <a:t>cây mới</a:t>
            </a:r>
          </a:p>
        </p:txBody>
      </p:sp>
      <p:sp>
        <p:nvSpPr>
          <p:cNvPr id="15" name="Oval 14"/>
          <p:cNvSpPr/>
          <p:nvPr/>
        </p:nvSpPr>
        <p:spPr>
          <a:xfrm>
            <a:off x="8496300" y="3100388"/>
            <a:ext cx="515938" cy="53975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4</a:t>
            </a:r>
          </a:p>
        </p:txBody>
      </p:sp>
      <p:sp>
        <p:nvSpPr>
          <p:cNvPr id="27657" name="TextBox 19"/>
          <p:cNvSpPr txBox="1">
            <a:spLocks noChangeArrowheads="1"/>
          </p:cNvSpPr>
          <p:nvPr/>
        </p:nvSpPr>
        <p:spPr bwMode="auto">
          <a:xfrm>
            <a:off x="4648201" y="2662238"/>
            <a:ext cx="437991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50000"/>
              </a:lnSpc>
              <a:spcBef>
                <a:spcPct val="50000"/>
              </a:spcBef>
              <a:buFontTx/>
              <a:buNone/>
            </a:pPr>
            <a:r>
              <a:rPr lang="en-US" sz="1800" dirty="0" err="1">
                <a:cs typeface="Arial" panose="020B0604020202020204" pitchFamily="34" charset="0"/>
              </a:rPr>
              <a:t>Thạch</a:t>
            </a:r>
            <a:r>
              <a:rPr lang="en-US" sz="1800" dirty="0">
                <a:cs typeface="Arial" panose="020B0604020202020204" pitchFamily="34" charset="0"/>
              </a:rPr>
              <a:t> </a:t>
            </a:r>
            <a:r>
              <a:rPr lang="en-US" sz="1800" dirty="0" err="1" smtClean="0">
                <a:cs typeface="Arial" panose="020B0604020202020204" pitchFamily="34" charset="0"/>
              </a:rPr>
              <a:t>sùng</a:t>
            </a:r>
            <a:r>
              <a:rPr lang="en-US" sz="1800" dirty="0" smtClean="0">
                <a:cs typeface="Arial" panose="020B0604020202020204" pitchFamily="34" charset="0"/>
              </a:rPr>
              <a:t> </a:t>
            </a:r>
            <a:r>
              <a:rPr lang="en-US" sz="1800" dirty="0" err="1">
                <a:cs typeface="Arial" panose="020B0604020202020204" pitchFamily="34" charset="0"/>
              </a:rPr>
              <a:t>đứt</a:t>
            </a:r>
            <a:r>
              <a:rPr lang="en-US" sz="1800" dirty="0">
                <a:cs typeface="Arial" panose="020B0604020202020204" pitchFamily="34" charset="0"/>
              </a:rPr>
              <a:t> </a:t>
            </a:r>
            <a:r>
              <a:rPr lang="en-US" sz="1800" dirty="0" err="1">
                <a:cs typeface="Arial" panose="020B0604020202020204" pitchFamily="34" charset="0"/>
              </a:rPr>
              <a:t>đuôi</a:t>
            </a:r>
            <a:r>
              <a:rPr lang="en-US" sz="1800" dirty="0">
                <a:cs typeface="Arial" panose="020B0604020202020204" pitchFamily="34" charset="0"/>
              </a:rPr>
              <a:t> </a:t>
            </a:r>
            <a:r>
              <a:rPr lang="en-US" sz="1800" dirty="0">
                <a:cs typeface="Arial" panose="020B0604020202020204" pitchFamily="34" charset="0"/>
                <a:sym typeface="Wingdings" panose="05000000000000000000" pitchFamily="2" charset="2"/>
              </a:rPr>
              <a:t></a:t>
            </a:r>
            <a:r>
              <a:rPr lang="en-US" sz="1800" dirty="0">
                <a:cs typeface="Arial" panose="020B0604020202020204" pitchFamily="34" charset="0"/>
              </a:rPr>
              <a:t> </a:t>
            </a:r>
            <a:r>
              <a:rPr lang="en-US" sz="1800" dirty="0" err="1">
                <a:cs typeface="Arial" panose="020B0604020202020204" pitchFamily="34" charset="0"/>
              </a:rPr>
              <a:t>mọc</a:t>
            </a:r>
            <a:r>
              <a:rPr lang="en-US" sz="1800" dirty="0">
                <a:cs typeface="Arial" panose="020B0604020202020204" pitchFamily="34" charset="0"/>
              </a:rPr>
              <a:t> </a:t>
            </a:r>
            <a:r>
              <a:rPr lang="en-US" sz="1800" dirty="0" err="1">
                <a:cs typeface="Arial" panose="020B0604020202020204" pitchFamily="34" charset="0"/>
              </a:rPr>
              <a:t>đuôi</a:t>
            </a:r>
            <a:r>
              <a:rPr lang="en-US" sz="1800" dirty="0">
                <a:cs typeface="Arial" panose="020B0604020202020204" pitchFamily="34" charset="0"/>
              </a:rPr>
              <a:t> </a:t>
            </a:r>
            <a:r>
              <a:rPr lang="en-US" sz="1800" dirty="0" err="1">
                <a:cs typeface="Arial" panose="020B0604020202020204" pitchFamily="34" charset="0"/>
              </a:rPr>
              <a:t>mới</a:t>
            </a:r>
            <a:endParaRPr lang="en-US" sz="1800" dirty="0">
              <a:cs typeface="Arial" panose="020B0604020202020204" pitchFamily="34" charset="0"/>
            </a:endParaRPr>
          </a:p>
        </p:txBody>
      </p:sp>
      <p:pic>
        <p:nvPicPr>
          <p:cNvPr id="27658" name="Picture 5"/>
          <p:cNvPicPr>
            <a:picLocks noGrp="1" noChangeAspect="1" noChangeArrowheads="1"/>
          </p:cNvPicPr>
          <p:nvPr/>
        </p:nvPicPr>
        <p:blipFill>
          <a:blip r:embed="rId4">
            <a:extLst>
              <a:ext uri="{28A0092B-C50C-407E-A947-70E740481C1C}">
                <a14:useLocalDpi xmlns:a14="http://schemas.microsoft.com/office/drawing/2010/main" val="0"/>
              </a:ext>
            </a:extLst>
          </a:blip>
          <a:srcRect l="19177" r="24203"/>
          <a:stretch>
            <a:fillRect/>
          </a:stretch>
        </p:blipFill>
        <p:spPr bwMode="auto">
          <a:xfrm>
            <a:off x="3201988" y="3101975"/>
            <a:ext cx="213201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t="13448" r="60800" b="-2"/>
          <a:stretch>
            <a:fillRect/>
          </a:stretch>
        </p:blipFill>
        <p:spPr bwMode="auto">
          <a:xfrm>
            <a:off x="5638800" y="1860550"/>
            <a:ext cx="113665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6"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l="38634" t="241"/>
          <a:stretch>
            <a:fillRect/>
          </a:stretch>
        </p:blipFill>
        <p:spPr bwMode="auto">
          <a:xfrm>
            <a:off x="6686550" y="1752600"/>
            <a:ext cx="2327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2568575" y="3140075"/>
            <a:ext cx="517525" cy="5334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2</a:t>
            </a:r>
          </a:p>
        </p:txBody>
      </p:sp>
      <p:sp>
        <p:nvSpPr>
          <p:cNvPr id="16" name="Oval 15"/>
          <p:cNvSpPr/>
          <p:nvPr/>
        </p:nvSpPr>
        <p:spPr>
          <a:xfrm>
            <a:off x="4819650" y="3116263"/>
            <a:ext cx="439738" cy="523875"/>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3</a:t>
            </a:r>
          </a:p>
        </p:txBody>
      </p:sp>
      <p:sp>
        <p:nvSpPr>
          <p:cNvPr id="27663" name="TextBox 21"/>
          <p:cNvSpPr txBox="1">
            <a:spLocks noChangeArrowheads="1"/>
          </p:cNvSpPr>
          <p:nvPr/>
        </p:nvSpPr>
        <p:spPr bwMode="auto">
          <a:xfrm>
            <a:off x="3205163" y="5065713"/>
            <a:ext cx="21288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FontTx/>
              <a:buNone/>
            </a:pPr>
            <a:r>
              <a:rPr lang="en-US" sz="1800">
                <a:cs typeface="Arial" panose="020B0604020202020204" pitchFamily="34" charset="0"/>
              </a:rPr>
              <a:t>Củ khoai tây nảy mầm </a:t>
            </a:r>
            <a:r>
              <a:rPr lang="en-US" sz="1800">
                <a:cs typeface="Arial" panose="020B0604020202020204" pitchFamily="34" charset="0"/>
                <a:sym typeface="Wingdings" panose="05000000000000000000" pitchFamily="2" charset="2"/>
              </a:rPr>
              <a:t> </a:t>
            </a:r>
            <a:r>
              <a:rPr lang="en-US" sz="1800">
                <a:cs typeface="Arial" panose="020B0604020202020204" pitchFamily="34" charset="0"/>
              </a:rPr>
              <a:t>cây mới</a:t>
            </a:r>
          </a:p>
        </p:txBody>
      </p:sp>
      <p:sp>
        <p:nvSpPr>
          <p:cNvPr id="19" name="Text Box 4"/>
          <p:cNvSpPr txBox="1">
            <a:spLocks noChangeArrowheads="1"/>
          </p:cNvSpPr>
          <p:nvPr/>
        </p:nvSpPr>
        <p:spPr bwMode="auto">
          <a:xfrm>
            <a:off x="3276600" y="76200"/>
            <a:ext cx="3333750"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b="0" dirty="0">
                <a:solidFill>
                  <a:srgbClr val="FF0000"/>
                </a:solidFill>
                <a:sym typeface="Wingdings" panose="05000000000000000000" pitchFamily="2" charset="2"/>
              </a:rPr>
              <a:t></a:t>
            </a:r>
            <a:r>
              <a:rPr lang="en-US" u="sng" dirty="0" err="1">
                <a:solidFill>
                  <a:srgbClr val="FF0000"/>
                </a:solidFill>
                <a:effectLst>
                  <a:outerShdw blurRad="38100" dist="38100" dir="2700000" algn="tl">
                    <a:srgbClr val="000000"/>
                  </a:outerShdw>
                </a:effectLst>
              </a:rPr>
              <a:t>KHỞI</a:t>
            </a:r>
            <a:r>
              <a:rPr lang="en-US" u="sng" dirty="0">
                <a:solidFill>
                  <a:srgbClr val="FF0000"/>
                </a:solidFill>
                <a:effectLst>
                  <a:outerShdw blurRad="38100" dist="38100" dir="2700000" algn="tl">
                    <a:srgbClr val="000000"/>
                  </a:outerShdw>
                </a:effectLst>
              </a:rPr>
              <a:t> </a:t>
            </a:r>
            <a:r>
              <a:rPr lang="en-US" u="sng" dirty="0" err="1">
                <a:solidFill>
                  <a:srgbClr val="FF0000"/>
                </a:solidFill>
                <a:effectLst>
                  <a:outerShdw blurRad="38100" dist="38100" dir="2700000" algn="tl">
                    <a:srgbClr val="000000"/>
                  </a:outerShdw>
                </a:effectLst>
              </a:rPr>
              <a:t>ĐỘNG</a:t>
            </a:r>
            <a:endParaRPr lang="en-US" u="sng" dirty="0">
              <a:solidFill>
                <a:srgbClr val="FF0000"/>
              </a:solidFill>
              <a:effectLst>
                <a:outerShdw blurRad="38100" dist="38100" dir="2700000" algn="tl">
                  <a:srgbClr val="000000"/>
                </a:outerShdw>
              </a:effectLst>
            </a:endParaRPr>
          </a:p>
        </p:txBody>
      </p:sp>
      <p:sp>
        <p:nvSpPr>
          <p:cNvPr id="14" name="Oval 13"/>
          <p:cNvSpPr/>
          <p:nvPr/>
        </p:nvSpPr>
        <p:spPr>
          <a:xfrm>
            <a:off x="5862638" y="1866900"/>
            <a:ext cx="457200" cy="471488"/>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1</a:t>
            </a:r>
          </a:p>
        </p:txBody>
      </p:sp>
      <p:sp>
        <p:nvSpPr>
          <p:cNvPr id="20" name="Rectangle 19"/>
          <p:cNvSpPr/>
          <p:nvPr/>
        </p:nvSpPr>
        <p:spPr>
          <a:xfrm>
            <a:off x="1448204" y="708138"/>
            <a:ext cx="5971507" cy="707886"/>
          </a:xfrm>
          <a:prstGeom prst="rect">
            <a:avLst/>
          </a:prstGeom>
          <a:noFill/>
        </p:spPr>
        <p:txBody>
          <a:bodyPr wrap="none">
            <a:spAutoFit/>
          </a:bodyPr>
          <a:lstStyle/>
          <a:p>
            <a:pPr algn="ctr" eaLnBrk="1" fontAlgn="auto" hangingPunct="1">
              <a:spcBef>
                <a:spcPts val="0"/>
              </a:spcBef>
              <a:spcAft>
                <a:spcPts val="0"/>
              </a:spcAft>
              <a:defRPr/>
            </a:pPr>
            <a:r>
              <a:rPr lang="en-US" sz="40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Trß</a:t>
            </a:r>
            <a:r>
              <a:rPr lang="en-US" sz="40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sz="40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ch¬I</a:t>
            </a:r>
            <a:r>
              <a:rPr lang="en-US" sz="40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sz="40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Êu</a:t>
            </a:r>
            <a:r>
              <a:rPr lang="en-US" sz="40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 </a:t>
            </a:r>
            <a:r>
              <a:rPr lang="en-US" sz="40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rPr>
              <a:t>TRÝ</a:t>
            </a:r>
            <a:endParaRPr lang="en-US" sz="40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Vn3DH" panose="020B7200000000000000" pitchFamily="34" charset="0"/>
            </a:endParaRPr>
          </a:p>
        </p:txBody>
      </p:sp>
      <p:sp>
        <p:nvSpPr>
          <p:cNvPr id="27667" name="TextBox 20"/>
          <p:cNvSpPr txBox="1">
            <a:spLocks noChangeArrowheads="1"/>
          </p:cNvSpPr>
          <p:nvPr/>
        </p:nvSpPr>
        <p:spPr bwMode="auto">
          <a:xfrm>
            <a:off x="39688" y="1447800"/>
            <a:ext cx="5554662" cy="1323975"/>
          </a:xfrm>
          <a:prstGeom prst="rect">
            <a:avLst/>
          </a:prstGeom>
          <a:solidFill>
            <a:srgbClr val="01481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sz="2000">
                <a:solidFill>
                  <a:srgbClr val="FFFFFF"/>
                </a:solidFill>
                <a:latin typeface="Calibri" panose="020F0502020204030204" pitchFamily="34" charset="0"/>
              </a:rPr>
              <a:t>LUẬT CHƠI </a:t>
            </a:r>
          </a:p>
          <a:p>
            <a:pPr eaLnBrk="1" hangingPunct="1">
              <a:spcBef>
                <a:spcPct val="0"/>
              </a:spcBef>
              <a:buFontTx/>
              <a:buNone/>
            </a:pPr>
            <a:r>
              <a:rPr lang="en-US" sz="2000">
                <a:solidFill>
                  <a:srgbClr val="FFFFFF"/>
                </a:solidFill>
                <a:latin typeface="Calibri" panose="020F0502020204030204" pitchFamily="34" charset="0"/>
              </a:rPr>
              <a:t>1. Chia lớp thành 2 đội. Mỗi đội cử 2 bạn lên chơi.</a:t>
            </a:r>
          </a:p>
          <a:p>
            <a:pPr eaLnBrk="1" hangingPunct="1">
              <a:spcBef>
                <a:spcPct val="0"/>
              </a:spcBef>
              <a:buFontTx/>
              <a:buNone/>
            </a:pPr>
            <a:r>
              <a:rPr lang="en-US" sz="2000">
                <a:solidFill>
                  <a:srgbClr val="FFFFFF"/>
                </a:solidFill>
                <a:latin typeface="Calibri" panose="020F0502020204030204" pitchFamily="34" charset="0"/>
              </a:rPr>
              <a:t>2. Trong thời gian 1 phút đội nào viết ra được đáp án đúng và nhanh hơn thì đội đó sẽ chiến thắng.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38915" name="Rectangle 8"/>
          <p:cNvSpPr>
            <a:spLocks noChangeArrowheads="1"/>
          </p:cNvSpPr>
          <p:nvPr/>
        </p:nvSpPr>
        <p:spPr bwMode="auto">
          <a:xfrm>
            <a:off x="169863" y="5265738"/>
            <a:ext cx="8885237"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b="0"/>
              <a:t>2. Sinh sản ở trùng biến hình và cây dây nhện không có sự kết hợp giữa giao tử đực và giao tử cái. Chỉ cần cơ thể mẹ đã tạo ra được cơ thể con. </a:t>
            </a:r>
            <a:endParaRPr lang="en-US" sz="2000">
              <a:solidFill>
                <a:srgbClr val="0000FF"/>
              </a:solidFill>
            </a:endParaRPr>
          </a:p>
        </p:txBody>
      </p:sp>
      <p:sp>
        <p:nvSpPr>
          <p:cNvPr id="26" name="Text Box 4"/>
          <p:cNvSpPr txBox="1">
            <a:spLocks noChangeArrowheads="1"/>
          </p:cNvSpPr>
          <p:nvPr/>
        </p:nvSpPr>
        <p:spPr bwMode="auto">
          <a:xfrm>
            <a:off x="39688" y="0"/>
            <a:ext cx="68945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II.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VÔ</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sp>
        <p:nvSpPr>
          <p:cNvPr id="38917" name="Rectangle 28"/>
          <p:cNvSpPr>
            <a:spLocks noChangeArrowheads="1"/>
          </p:cNvSpPr>
          <p:nvPr/>
        </p:nvSpPr>
        <p:spPr bwMode="auto">
          <a:xfrm>
            <a:off x="169863" y="6019800"/>
            <a:ext cx="3201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a:solidFill>
                  <a:srgbClr val="0000FF"/>
                </a:solidFill>
              </a:rPr>
              <a:t>3. Tổng kết qua PHT 2</a:t>
            </a:r>
          </a:p>
        </p:txBody>
      </p:sp>
      <p:pic>
        <p:nvPicPr>
          <p:cNvPr id="38918" name="Picture 4"/>
          <p:cNvPicPr>
            <a:picLocks noChangeAspect="1"/>
          </p:cNvPicPr>
          <p:nvPr/>
        </p:nvPicPr>
        <p:blipFill>
          <a:blip r:embed="rId2">
            <a:extLst>
              <a:ext uri="{28A0092B-C50C-407E-A947-70E740481C1C}">
                <a14:useLocalDpi xmlns:a14="http://schemas.microsoft.com/office/drawing/2010/main" val="0"/>
              </a:ext>
            </a:extLst>
          </a:blip>
          <a:srcRect l="17203" t="43750" r="50586" b="31250"/>
          <a:stretch>
            <a:fillRect/>
          </a:stretch>
        </p:blipFill>
        <p:spPr bwMode="auto">
          <a:xfrm>
            <a:off x="106363" y="627063"/>
            <a:ext cx="893127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228600" y="2593975"/>
          <a:ext cx="8731251" cy="2576513"/>
        </p:xfrm>
        <a:graphic>
          <a:graphicData uri="http://schemas.openxmlformats.org/drawingml/2006/table">
            <a:tbl>
              <a:tblPr firstRow="1" bandRow="1">
                <a:tableStyleId>{5C22544A-7EE6-4342-B048-85BDC9FD1C3A}</a:tableStyleId>
              </a:tblPr>
              <a:tblGrid>
                <a:gridCol w="3045862"/>
                <a:gridCol w="2514493"/>
                <a:gridCol w="3170896"/>
              </a:tblGrid>
              <a:tr h="370977">
                <a:tc>
                  <a:txBody>
                    <a:bodyPr/>
                    <a:lstStyle/>
                    <a:p>
                      <a:r>
                        <a:rPr lang="en-US" sz="1800" dirty="0" err="1" smtClean="0">
                          <a:solidFill>
                            <a:srgbClr val="0000FF"/>
                          </a:solidFill>
                        </a:rPr>
                        <a:t>Tiêu</a:t>
                      </a:r>
                      <a:r>
                        <a:rPr lang="en-US" sz="1800" baseline="0" dirty="0" smtClean="0">
                          <a:solidFill>
                            <a:srgbClr val="0000FF"/>
                          </a:solidFill>
                        </a:rPr>
                        <a:t> </a:t>
                      </a:r>
                      <a:r>
                        <a:rPr lang="en-US" sz="1800" baseline="0" dirty="0" err="1" smtClean="0">
                          <a:solidFill>
                            <a:srgbClr val="0000FF"/>
                          </a:solidFill>
                        </a:rPr>
                        <a:t>chí</a:t>
                      </a:r>
                      <a:r>
                        <a:rPr lang="en-US" sz="1800" baseline="0" dirty="0" smtClean="0">
                          <a:solidFill>
                            <a:srgbClr val="0000FF"/>
                          </a:solidFill>
                        </a:rPr>
                        <a:t> </a:t>
                      </a:r>
                      <a:endParaRPr lang="en-US" sz="1800" dirty="0">
                        <a:solidFill>
                          <a:srgbClr val="0000FF"/>
                        </a:solidFill>
                      </a:endParaRPr>
                    </a:p>
                  </a:txBody>
                  <a:tcPr marL="91436" marR="91436"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Trùng</a:t>
                      </a:r>
                      <a:r>
                        <a:rPr lang="en-US" sz="1800" baseline="0" dirty="0" smtClean="0">
                          <a:solidFill>
                            <a:srgbClr val="0000FF"/>
                          </a:solidFill>
                        </a:rPr>
                        <a:t> </a:t>
                      </a:r>
                      <a:r>
                        <a:rPr lang="en-US" sz="1800" baseline="0" dirty="0" err="1" smtClean="0">
                          <a:solidFill>
                            <a:srgbClr val="0000FF"/>
                          </a:solidFill>
                        </a:rPr>
                        <a:t>biến</a:t>
                      </a:r>
                      <a:r>
                        <a:rPr lang="en-US" sz="1800" baseline="0" dirty="0" smtClean="0">
                          <a:solidFill>
                            <a:srgbClr val="0000FF"/>
                          </a:solidFill>
                        </a:rPr>
                        <a:t> </a:t>
                      </a:r>
                      <a:r>
                        <a:rPr lang="en-US" sz="1800" baseline="0" dirty="0" err="1" smtClean="0">
                          <a:solidFill>
                            <a:srgbClr val="0000FF"/>
                          </a:solidFill>
                        </a:rPr>
                        <a:t>hình</a:t>
                      </a:r>
                      <a:endParaRPr lang="en-US" sz="1800" dirty="0">
                        <a:solidFill>
                          <a:srgbClr val="0000FF"/>
                        </a:solidFill>
                      </a:endParaRPr>
                    </a:p>
                  </a:txBody>
                  <a:tcPr marL="91436" marR="91436"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Cây</a:t>
                      </a:r>
                      <a:r>
                        <a:rPr lang="en-US" sz="1800" baseline="0" dirty="0" smtClean="0">
                          <a:solidFill>
                            <a:srgbClr val="0000FF"/>
                          </a:solidFill>
                        </a:rPr>
                        <a:t> </a:t>
                      </a:r>
                      <a:r>
                        <a:rPr lang="en-US" sz="1800" baseline="0" dirty="0" err="1" smtClean="0">
                          <a:solidFill>
                            <a:srgbClr val="0000FF"/>
                          </a:solidFill>
                        </a:rPr>
                        <a:t>dây</a:t>
                      </a:r>
                      <a:r>
                        <a:rPr lang="en-US" sz="1800" baseline="0" dirty="0" smtClean="0">
                          <a:solidFill>
                            <a:srgbClr val="0000FF"/>
                          </a:solidFill>
                        </a:rPr>
                        <a:t> </a:t>
                      </a:r>
                      <a:r>
                        <a:rPr lang="en-US" sz="1800" baseline="0" dirty="0" err="1" smtClean="0">
                          <a:solidFill>
                            <a:srgbClr val="0000FF"/>
                          </a:solidFill>
                        </a:rPr>
                        <a:t>nhện</a:t>
                      </a:r>
                      <a:endParaRPr lang="en-US" sz="1800" dirty="0">
                        <a:solidFill>
                          <a:srgbClr val="0000FF"/>
                        </a:solidFill>
                      </a:endParaRPr>
                    </a:p>
                  </a:txBody>
                  <a:tcPr marL="91436" marR="91436"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977">
                <a:tc>
                  <a:txBody>
                    <a:bodyPr/>
                    <a:lstStyle/>
                    <a:p>
                      <a:r>
                        <a:rPr lang="en-US" sz="1800" dirty="0" err="1" smtClean="0"/>
                        <a:t>Số</a:t>
                      </a:r>
                      <a:r>
                        <a:rPr lang="en-US" sz="1800" baseline="0" dirty="0" smtClean="0"/>
                        <a:t> </a:t>
                      </a:r>
                      <a:r>
                        <a:rPr lang="en-US" sz="1800" baseline="0" dirty="0" err="1" smtClean="0"/>
                        <a:t>cá</a:t>
                      </a:r>
                      <a:r>
                        <a:rPr lang="en-US" sz="1800" baseline="0" dirty="0" smtClean="0"/>
                        <a:t> </a:t>
                      </a:r>
                      <a:r>
                        <a:rPr lang="en-US" sz="1800" baseline="0" dirty="0" err="1" smtClean="0"/>
                        <a:t>thể</a:t>
                      </a:r>
                      <a:r>
                        <a:rPr lang="en-US" sz="1800" baseline="0" dirty="0" smtClean="0"/>
                        <a:t> </a:t>
                      </a:r>
                      <a:r>
                        <a:rPr lang="en-US" sz="1800" baseline="0" dirty="0" err="1" smtClean="0"/>
                        <a:t>tham</a:t>
                      </a:r>
                      <a:r>
                        <a:rPr lang="en-US" sz="1800" baseline="0" dirty="0" smtClean="0"/>
                        <a:t> </a:t>
                      </a:r>
                      <a:r>
                        <a:rPr lang="en-US" sz="1800" baseline="0" dirty="0" err="1" smtClean="0"/>
                        <a:t>gia</a:t>
                      </a:r>
                      <a:r>
                        <a:rPr lang="en-US" sz="1800" baseline="0" dirty="0" smtClean="0"/>
                        <a:t> </a:t>
                      </a:r>
                      <a:r>
                        <a:rPr lang="en-US" sz="1800" baseline="0" dirty="0" err="1" smtClean="0"/>
                        <a:t>sinh</a:t>
                      </a:r>
                      <a:r>
                        <a:rPr lang="en-US" sz="1800" baseline="0" dirty="0" smtClean="0"/>
                        <a:t> </a:t>
                      </a:r>
                      <a:r>
                        <a:rPr lang="en-US" sz="1800" baseline="0" dirty="0" err="1" smtClean="0"/>
                        <a:t>sản</a:t>
                      </a:r>
                      <a:endParaRPr lang="en-US" sz="1800" dirty="0"/>
                    </a:p>
                  </a:txBody>
                  <a:tcPr marT="45762" marB="4576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t>Chỉ</a:t>
                      </a:r>
                      <a:r>
                        <a:rPr lang="en-US" sz="1800" dirty="0" smtClean="0"/>
                        <a:t> </a:t>
                      </a:r>
                      <a:r>
                        <a:rPr lang="en-US" sz="1800" dirty="0" err="1" smtClean="0"/>
                        <a:t>có</a:t>
                      </a:r>
                      <a:r>
                        <a:rPr lang="en-US" sz="1800" baseline="0" dirty="0" smtClean="0"/>
                        <a:t> </a:t>
                      </a:r>
                      <a:r>
                        <a:rPr lang="en-US" sz="1800" baseline="0" dirty="0" err="1" smtClean="0"/>
                        <a:t>cơ</a:t>
                      </a:r>
                      <a:r>
                        <a:rPr lang="en-US" sz="1800" baseline="0" dirty="0" smtClean="0"/>
                        <a:t> </a:t>
                      </a:r>
                      <a:r>
                        <a:rPr lang="en-US" sz="1800" baseline="0" dirty="0" err="1" smtClean="0"/>
                        <a:t>thể</a:t>
                      </a:r>
                      <a:r>
                        <a:rPr lang="en-US" sz="1800" baseline="0" dirty="0" smtClean="0"/>
                        <a:t> </a:t>
                      </a:r>
                      <a:r>
                        <a:rPr lang="en-US" sz="1800" baseline="0" dirty="0" err="1" smtClean="0"/>
                        <a:t>mẹ</a:t>
                      </a:r>
                      <a:endParaRPr lang="en-US" sz="1800" dirty="0"/>
                    </a:p>
                  </a:txBody>
                  <a:tcPr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t>Chỉ</a:t>
                      </a:r>
                      <a:r>
                        <a:rPr lang="en-US" sz="1800" dirty="0" smtClean="0"/>
                        <a:t> </a:t>
                      </a:r>
                      <a:r>
                        <a:rPr lang="en-US" sz="1800" dirty="0" err="1" smtClean="0"/>
                        <a:t>có</a:t>
                      </a:r>
                      <a:r>
                        <a:rPr lang="en-US" sz="1800" baseline="0" dirty="0" smtClean="0"/>
                        <a:t> </a:t>
                      </a:r>
                      <a:r>
                        <a:rPr lang="en-US" sz="1800" baseline="0" dirty="0" err="1" smtClean="0"/>
                        <a:t>cơ</a:t>
                      </a:r>
                      <a:r>
                        <a:rPr lang="en-US" sz="1800" baseline="0" dirty="0" smtClean="0"/>
                        <a:t> </a:t>
                      </a:r>
                      <a:r>
                        <a:rPr lang="en-US" sz="1800" baseline="0" dirty="0" err="1" smtClean="0"/>
                        <a:t>thể</a:t>
                      </a:r>
                      <a:r>
                        <a:rPr lang="en-US" sz="1800" baseline="0" dirty="0" smtClean="0"/>
                        <a:t> </a:t>
                      </a:r>
                      <a:r>
                        <a:rPr lang="en-US" sz="1800" baseline="0" dirty="0" err="1" smtClean="0"/>
                        <a:t>mẹ</a:t>
                      </a:r>
                      <a:endParaRPr lang="en-US" sz="1800" dirty="0"/>
                    </a:p>
                  </a:txBody>
                  <a:tcPr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1463582">
                <a:tc>
                  <a:txBody>
                    <a:bodyPr/>
                    <a:lstStyle/>
                    <a:p>
                      <a:r>
                        <a:rPr lang="en-US" sz="1800" dirty="0" err="1" smtClean="0"/>
                        <a:t>Số</a:t>
                      </a:r>
                      <a:r>
                        <a:rPr lang="en-US" sz="1800" baseline="0" dirty="0" smtClean="0"/>
                        <a:t> </a:t>
                      </a:r>
                      <a:r>
                        <a:rPr lang="en-US" sz="1800" baseline="0" dirty="0" err="1" smtClean="0"/>
                        <a:t>cá</a:t>
                      </a:r>
                      <a:r>
                        <a:rPr lang="en-US" sz="1800" baseline="0" dirty="0" smtClean="0"/>
                        <a:t> </a:t>
                      </a:r>
                      <a:r>
                        <a:rPr lang="en-US" sz="1800" baseline="0" dirty="0" err="1" smtClean="0"/>
                        <a:t>thể</a:t>
                      </a:r>
                      <a:r>
                        <a:rPr lang="en-US" sz="1800" baseline="0" dirty="0" smtClean="0"/>
                        <a:t> con </a:t>
                      </a:r>
                      <a:r>
                        <a:rPr lang="en-US" sz="1800" baseline="0" dirty="0" err="1" smtClean="0"/>
                        <a:t>tạo</a:t>
                      </a:r>
                      <a:r>
                        <a:rPr lang="en-US" sz="1800" baseline="0" dirty="0" smtClean="0"/>
                        <a:t> </a:t>
                      </a:r>
                      <a:r>
                        <a:rPr lang="en-US" sz="1800" baseline="0" dirty="0" err="1" smtClean="0"/>
                        <a:t>thành</a:t>
                      </a:r>
                      <a:r>
                        <a:rPr lang="en-US" sz="1800" baseline="0" dirty="0" smtClean="0"/>
                        <a:t> </a:t>
                      </a:r>
                      <a:r>
                        <a:rPr lang="en-US" sz="1800" baseline="0" dirty="0" err="1" smtClean="0"/>
                        <a:t>sau</a:t>
                      </a:r>
                      <a:r>
                        <a:rPr lang="en-US" sz="1800" baseline="0" dirty="0" smtClean="0"/>
                        <a:t> </a:t>
                      </a:r>
                      <a:r>
                        <a:rPr lang="en-US" sz="1800" baseline="0" dirty="0" err="1" smtClean="0"/>
                        <a:t>sinh</a:t>
                      </a:r>
                      <a:r>
                        <a:rPr lang="en-US" sz="1800" baseline="0" dirty="0" smtClean="0"/>
                        <a:t> </a:t>
                      </a:r>
                      <a:r>
                        <a:rPr lang="en-US" sz="1800" baseline="0" dirty="0" err="1" smtClean="0"/>
                        <a:t>sản</a:t>
                      </a:r>
                      <a:endParaRPr lang="en-US" sz="1800" dirty="0"/>
                    </a:p>
                  </a:txBody>
                  <a:tcPr marT="45762" marB="4576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t>1</a:t>
                      </a:r>
                      <a:r>
                        <a:rPr lang="en-US" sz="1800" baseline="0" dirty="0" smtClean="0"/>
                        <a:t> </a:t>
                      </a:r>
                      <a:r>
                        <a:rPr lang="en-US" sz="1800" baseline="0" dirty="0" err="1" smtClean="0"/>
                        <a:t>mẹ</a:t>
                      </a:r>
                      <a:r>
                        <a:rPr lang="en-US" sz="1800" baseline="0" dirty="0" smtClean="0"/>
                        <a:t> </a:t>
                      </a:r>
                      <a:r>
                        <a:rPr lang="en-US" sz="1800" baseline="0" dirty="0" err="1" smtClean="0"/>
                        <a:t>sau</a:t>
                      </a:r>
                      <a:r>
                        <a:rPr lang="en-US" sz="1800" baseline="0" dirty="0" smtClean="0"/>
                        <a:t> </a:t>
                      </a:r>
                      <a:r>
                        <a:rPr lang="en-US" sz="1800" baseline="0" dirty="0" err="1" smtClean="0"/>
                        <a:t>sinh</a:t>
                      </a:r>
                      <a:r>
                        <a:rPr lang="en-US" sz="1800" baseline="0" dirty="0" smtClean="0"/>
                        <a:t> </a:t>
                      </a:r>
                      <a:r>
                        <a:rPr lang="en-US" sz="1800" baseline="0" dirty="0" err="1" smtClean="0"/>
                        <a:t>sản</a:t>
                      </a:r>
                      <a:r>
                        <a:rPr lang="en-US" sz="1800" baseline="0" dirty="0" smtClean="0"/>
                        <a:t> </a:t>
                      </a:r>
                      <a:r>
                        <a:rPr lang="en-US" sz="1800" baseline="0" dirty="0" err="1" smtClean="0"/>
                        <a:t>tạo</a:t>
                      </a:r>
                      <a:r>
                        <a:rPr lang="en-US" sz="1800" baseline="0" dirty="0" smtClean="0"/>
                        <a:t> </a:t>
                      </a:r>
                      <a:r>
                        <a:rPr lang="en-US" sz="1800" baseline="0" dirty="0" err="1" smtClean="0"/>
                        <a:t>thành</a:t>
                      </a:r>
                      <a:r>
                        <a:rPr lang="en-US" sz="1800" baseline="0" dirty="0" smtClean="0"/>
                        <a:t> </a:t>
                      </a:r>
                      <a:r>
                        <a:rPr lang="en-US" sz="1800" dirty="0" smtClean="0"/>
                        <a:t>2 </a:t>
                      </a:r>
                      <a:r>
                        <a:rPr lang="en-US" sz="1800" baseline="0" dirty="0" err="1" smtClean="0"/>
                        <a:t>cá</a:t>
                      </a:r>
                      <a:r>
                        <a:rPr lang="en-US" sz="1800" baseline="0" dirty="0" smtClean="0"/>
                        <a:t> </a:t>
                      </a:r>
                      <a:r>
                        <a:rPr lang="en-US" sz="1800" baseline="0" dirty="0" err="1" smtClean="0"/>
                        <a:t>thể</a:t>
                      </a:r>
                      <a:r>
                        <a:rPr lang="en-US" sz="1800" baseline="0" dirty="0" smtClean="0"/>
                        <a:t> con </a:t>
                      </a:r>
                      <a:endParaRPr lang="en-US" sz="1800" dirty="0"/>
                    </a:p>
                  </a:txBody>
                  <a:tcPr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aseline="0" dirty="0" err="1" smtClean="0"/>
                        <a:t>Trên</a:t>
                      </a:r>
                      <a:r>
                        <a:rPr lang="en-US" sz="1800" baseline="0" dirty="0" smtClean="0"/>
                        <a:t> </a:t>
                      </a:r>
                      <a:r>
                        <a:rPr lang="en-US" sz="1800" baseline="0" dirty="0" err="1" smtClean="0"/>
                        <a:t>cây</a:t>
                      </a:r>
                      <a:r>
                        <a:rPr lang="en-US" sz="1800" baseline="0" dirty="0" smtClean="0"/>
                        <a:t> </a:t>
                      </a:r>
                      <a:r>
                        <a:rPr lang="en-US" sz="1800" baseline="0" dirty="0" err="1" smtClean="0"/>
                        <a:t>mẹ</a:t>
                      </a:r>
                      <a:r>
                        <a:rPr lang="en-US" sz="1800" baseline="0" dirty="0" smtClean="0"/>
                        <a:t> </a:t>
                      </a:r>
                      <a:r>
                        <a:rPr lang="en-US" sz="1800" baseline="0" dirty="0" err="1" smtClean="0"/>
                        <a:t>tạo</a:t>
                      </a:r>
                      <a:r>
                        <a:rPr lang="en-US" sz="1800" baseline="0" dirty="0" smtClean="0"/>
                        <a:t> </a:t>
                      </a:r>
                      <a:r>
                        <a:rPr lang="en-US" sz="1800" baseline="0" dirty="0" err="1" smtClean="0"/>
                        <a:t>nhiều</a:t>
                      </a:r>
                      <a:r>
                        <a:rPr lang="en-US" sz="1800" baseline="0" dirty="0" smtClean="0"/>
                        <a:t> </a:t>
                      </a:r>
                      <a:r>
                        <a:rPr lang="en-US" sz="1800" baseline="0" dirty="0" err="1" smtClean="0"/>
                        <a:t>nhánh</a:t>
                      </a:r>
                      <a:r>
                        <a:rPr lang="en-US" sz="1800" baseline="0" dirty="0" smtClean="0"/>
                        <a:t> </a:t>
                      </a:r>
                      <a:r>
                        <a:rPr lang="en-US" sz="1800" baseline="0" dirty="0" err="1" smtClean="0"/>
                        <a:t>mới</a:t>
                      </a:r>
                      <a:r>
                        <a:rPr lang="en-US" sz="1800" baseline="0" dirty="0" smtClean="0"/>
                        <a:t>. </a:t>
                      </a:r>
                      <a:r>
                        <a:rPr lang="en-US" sz="1800" baseline="0" dirty="0" err="1" smtClean="0"/>
                        <a:t>Mỗi</a:t>
                      </a:r>
                      <a:r>
                        <a:rPr lang="en-US" sz="1800" baseline="0" dirty="0" smtClean="0"/>
                        <a:t> </a:t>
                      </a:r>
                      <a:r>
                        <a:rPr lang="en-US" sz="1800" baseline="0" dirty="0" err="1" smtClean="0"/>
                        <a:t>nhánh</a:t>
                      </a:r>
                      <a:r>
                        <a:rPr lang="en-US" sz="1800" baseline="0" dirty="0" smtClean="0"/>
                        <a:t> </a:t>
                      </a:r>
                      <a:r>
                        <a:rPr lang="en-US" sz="1800" baseline="0" dirty="0" err="1" smtClean="0"/>
                        <a:t>mới</a:t>
                      </a:r>
                      <a:r>
                        <a:rPr lang="en-US" sz="1800" baseline="0" dirty="0" smtClean="0"/>
                        <a:t> </a:t>
                      </a:r>
                      <a:r>
                        <a:rPr lang="en-US" sz="1800" baseline="0" dirty="0" err="1" smtClean="0"/>
                        <a:t>trồng</a:t>
                      </a:r>
                      <a:r>
                        <a:rPr lang="en-US" sz="1800" baseline="0" dirty="0" smtClean="0"/>
                        <a:t> </a:t>
                      </a:r>
                      <a:r>
                        <a:rPr lang="en-US" sz="1800" baseline="0" dirty="0" err="1" smtClean="0"/>
                        <a:t>độc</a:t>
                      </a:r>
                      <a:r>
                        <a:rPr lang="en-US" sz="1800" baseline="0" dirty="0" smtClean="0"/>
                        <a:t> </a:t>
                      </a:r>
                      <a:r>
                        <a:rPr lang="en-US" sz="1800" baseline="0" dirty="0" err="1" smtClean="0"/>
                        <a:t>lập</a:t>
                      </a:r>
                      <a:r>
                        <a:rPr lang="en-US" sz="1800" baseline="0" dirty="0" smtClean="0"/>
                        <a:t> </a:t>
                      </a:r>
                      <a:r>
                        <a:rPr lang="en-US" sz="1800" baseline="0" dirty="0" err="1" smtClean="0"/>
                        <a:t>tạo</a:t>
                      </a:r>
                      <a:r>
                        <a:rPr lang="en-US" sz="1800" baseline="0" dirty="0" smtClean="0"/>
                        <a:t> </a:t>
                      </a:r>
                      <a:r>
                        <a:rPr lang="en-US" sz="1800" baseline="0" dirty="0" err="1" smtClean="0"/>
                        <a:t>thành</a:t>
                      </a:r>
                      <a:r>
                        <a:rPr lang="en-US" sz="1800" baseline="0" dirty="0" smtClean="0"/>
                        <a:t> </a:t>
                      </a:r>
                      <a:r>
                        <a:rPr lang="en-US" sz="1800" baseline="0" dirty="0" err="1" smtClean="0"/>
                        <a:t>1cây</a:t>
                      </a:r>
                      <a:r>
                        <a:rPr lang="en-US" sz="1800" baseline="0" dirty="0" smtClean="0"/>
                        <a:t> con</a:t>
                      </a:r>
                      <a:r>
                        <a:rPr lang="en-US" sz="1800" dirty="0" smtClean="0"/>
                        <a:t> </a:t>
                      </a:r>
                      <a:r>
                        <a:rPr lang="en-US" sz="1800" dirty="0" err="1" smtClean="0"/>
                        <a:t>Từ</a:t>
                      </a:r>
                      <a:r>
                        <a:rPr lang="en-US" sz="1800" baseline="0" dirty="0" smtClean="0"/>
                        <a:t> 1 </a:t>
                      </a:r>
                      <a:r>
                        <a:rPr lang="en-US" sz="1800" baseline="0" dirty="0" err="1" smtClean="0"/>
                        <a:t>cây</a:t>
                      </a:r>
                      <a:r>
                        <a:rPr lang="en-US" sz="1800" baseline="0" dirty="0" smtClean="0"/>
                        <a:t> </a:t>
                      </a:r>
                      <a:r>
                        <a:rPr lang="en-US" sz="1800" baseline="0" dirty="0" err="1" smtClean="0"/>
                        <a:t>mẹ</a:t>
                      </a:r>
                      <a:r>
                        <a:rPr lang="en-US" sz="1800" baseline="0" dirty="0" smtClean="0"/>
                        <a:t> </a:t>
                      </a:r>
                      <a:r>
                        <a:rPr lang="en-US" sz="1800" baseline="0" dirty="0" err="1" smtClean="0"/>
                        <a:t>có</a:t>
                      </a:r>
                      <a:r>
                        <a:rPr lang="en-US" sz="1800" baseline="0" dirty="0" smtClean="0"/>
                        <a:t> </a:t>
                      </a:r>
                      <a:r>
                        <a:rPr lang="en-US" sz="1800" baseline="0" dirty="0" err="1" smtClean="0"/>
                        <a:t>thể</a:t>
                      </a:r>
                      <a:r>
                        <a:rPr lang="en-US" sz="1800" baseline="0" dirty="0" smtClean="0"/>
                        <a:t> </a:t>
                      </a:r>
                      <a:r>
                        <a:rPr lang="en-US" sz="1800" baseline="0" dirty="0" err="1" smtClean="0"/>
                        <a:t>tạo</a:t>
                      </a:r>
                      <a:r>
                        <a:rPr lang="en-US" sz="1800" baseline="0" dirty="0" smtClean="0"/>
                        <a:t> </a:t>
                      </a:r>
                      <a:r>
                        <a:rPr lang="en-US" sz="1800" baseline="0" dirty="0" err="1" smtClean="0"/>
                        <a:t>ra</a:t>
                      </a:r>
                      <a:r>
                        <a:rPr lang="en-US" sz="1800" baseline="0" dirty="0" smtClean="0"/>
                        <a:t> </a:t>
                      </a:r>
                      <a:r>
                        <a:rPr lang="en-US" sz="1800" baseline="0" dirty="0" err="1" smtClean="0"/>
                        <a:t>được</a:t>
                      </a:r>
                      <a:r>
                        <a:rPr lang="en-US" sz="1800" baseline="0" dirty="0" smtClean="0"/>
                        <a:t> 2 </a:t>
                      </a:r>
                      <a:r>
                        <a:rPr lang="en-US" sz="1800" baseline="0" dirty="0" err="1" smtClean="0"/>
                        <a:t>hoặc</a:t>
                      </a:r>
                      <a:r>
                        <a:rPr lang="en-US" sz="1800" baseline="0" dirty="0" smtClean="0"/>
                        <a:t> </a:t>
                      </a:r>
                      <a:r>
                        <a:rPr lang="en-US" sz="1800" baseline="0" dirty="0" err="1" smtClean="0"/>
                        <a:t>nhiều</a:t>
                      </a:r>
                      <a:r>
                        <a:rPr lang="en-US" sz="1800" baseline="0" dirty="0" smtClean="0"/>
                        <a:t> </a:t>
                      </a:r>
                      <a:r>
                        <a:rPr lang="en-US" sz="1800" baseline="0" dirty="0" err="1" smtClean="0"/>
                        <a:t>cây</a:t>
                      </a:r>
                      <a:r>
                        <a:rPr lang="en-US" sz="1800" baseline="0" dirty="0" smtClean="0"/>
                        <a:t> con </a:t>
                      </a:r>
                      <a:endParaRPr lang="en-US" sz="1800" dirty="0"/>
                    </a:p>
                  </a:txBody>
                  <a:tcPr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977">
                <a:tc>
                  <a:txBody>
                    <a:bodyPr/>
                    <a:lstStyle/>
                    <a:p>
                      <a:r>
                        <a:rPr lang="en-US" sz="1800" dirty="0" err="1" smtClean="0"/>
                        <a:t>Đặc</a:t>
                      </a:r>
                      <a:r>
                        <a:rPr lang="en-US" sz="1800" baseline="0" dirty="0" smtClean="0"/>
                        <a:t> </a:t>
                      </a:r>
                      <a:r>
                        <a:rPr lang="en-US" sz="1800" baseline="0" dirty="0" err="1" smtClean="0"/>
                        <a:t>điểm</a:t>
                      </a:r>
                      <a:r>
                        <a:rPr lang="en-US" sz="1800" baseline="0" dirty="0" smtClean="0"/>
                        <a:t> </a:t>
                      </a:r>
                      <a:r>
                        <a:rPr lang="en-US" sz="1800" baseline="0" dirty="0" err="1" smtClean="0"/>
                        <a:t>cơ</a:t>
                      </a:r>
                      <a:r>
                        <a:rPr lang="en-US" sz="1800" baseline="0" dirty="0" smtClean="0"/>
                        <a:t> </a:t>
                      </a:r>
                      <a:r>
                        <a:rPr lang="en-US" sz="1800" baseline="0" dirty="0" err="1" smtClean="0"/>
                        <a:t>thể</a:t>
                      </a:r>
                      <a:r>
                        <a:rPr lang="en-US" sz="1800" baseline="0" dirty="0" smtClean="0"/>
                        <a:t> con</a:t>
                      </a:r>
                      <a:endParaRPr lang="en-US" sz="1800" dirty="0"/>
                    </a:p>
                  </a:txBody>
                  <a:tcPr marT="45762" marB="4576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t>Con </a:t>
                      </a:r>
                      <a:r>
                        <a:rPr lang="en-US" sz="1800" dirty="0" err="1" smtClean="0"/>
                        <a:t>giống</a:t>
                      </a:r>
                      <a:r>
                        <a:rPr lang="en-US" sz="1800" baseline="0" dirty="0" smtClean="0"/>
                        <a:t> </a:t>
                      </a:r>
                      <a:r>
                        <a:rPr lang="en-US" sz="1800" baseline="0" dirty="0" err="1" smtClean="0"/>
                        <a:t>hệt</a:t>
                      </a:r>
                      <a:r>
                        <a:rPr lang="en-US" sz="1800" baseline="0" dirty="0" smtClean="0"/>
                        <a:t> </a:t>
                      </a:r>
                      <a:r>
                        <a:rPr lang="en-US" sz="1800" baseline="0" dirty="0" err="1" smtClean="0"/>
                        <a:t>mẹ</a:t>
                      </a:r>
                      <a:endParaRPr lang="en-US" sz="1800" dirty="0"/>
                    </a:p>
                  </a:txBody>
                  <a:tcPr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t>Con </a:t>
                      </a:r>
                      <a:r>
                        <a:rPr lang="en-US" sz="1800" dirty="0" err="1" smtClean="0"/>
                        <a:t>giống</a:t>
                      </a:r>
                      <a:r>
                        <a:rPr lang="en-US" sz="1800" baseline="0" dirty="0" smtClean="0"/>
                        <a:t> </a:t>
                      </a:r>
                      <a:r>
                        <a:rPr lang="en-US" sz="1800" baseline="0" dirty="0" err="1" smtClean="0"/>
                        <a:t>hệt</a:t>
                      </a:r>
                      <a:r>
                        <a:rPr lang="en-US" sz="1800" baseline="0" dirty="0" smtClean="0"/>
                        <a:t> </a:t>
                      </a:r>
                      <a:r>
                        <a:rPr lang="en-US" sz="1800" baseline="0" dirty="0" err="1" smtClean="0"/>
                        <a:t>mẹ</a:t>
                      </a:r>
                      <a:endParaRPr lang="en-US" sz="1800" dirty="0"/>
                    </a:p>
                  </a:txBody>
                  <a:tcPr marT="45737" marB="4573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38941" name="Text Box 7"/>
          <p:cNvSpPr txBox="1">
            <a:spLocks noChangeArrowheads="1"/>
          </p:cNvSpPr>
          <p:nvPr/>
        </p:nvSpPr>
        <p:spPr bwMode="auto">
          <a:xfrm>
            <a:off x="304800" y="2151063"/>
            <a:ext cx="3352800" cy="461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1. PHT 2:</a:t>
            </a:r>
          </a:p>
        </p:txBody>
      </p:sp>
      <p:sp>
        <p:nvSpPr>
          <p:cNvPr id="10" name="Rectangle 28"/>
          <p:cNvSpPr>
            <a:spLocks noChangeArrowheads="1"/>
          </p:cNvSpPr>
          <p:nvPr/>
        </p:nvSpPr>
        <p:spPr bwMode="auto">
          <a:xfrm>
            <a:off x="169863" y="6375400"/>
            <a:ext cx="48593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a:solidFill>
                  <a:srgbClr val="0000FF"/>
                </a:solidFill>
              </a:rPr>
              <a:t>4. Sinh sản vô tính là gì? Cho VD.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533400" y="0"/>
            <a:ext cx="7315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2800" u="sng" dirty="0" err="1">
                <a:solidFill>
                  <a:srgbClr val="FF0000"/>
                </a:solidFill>
              </a:rPr>
              <a:t>II.SINH</a:t>
            </a:r>
            <a:r>
              <a:rPr lang="en-US" sz="2800" u="sng" dirty="0">
                <a:solidFill>
                  <a:srgbClr val="FF0000"/>
                </a:solidFill>
              </a:rPr>
              <a:t> </a:t>
            </a:r>
            <a:r>
              <a:rPr lang="en-US" sz="2800" u="sng" dirty="0" err="1">
                <a:solidFill>
                  <a:srgbClr val="FF0000"/>
                </a:solidFill>
              </a:rPr>
              <a:t>SẢN</a:t>
            </a:r>
            <a:r>
              <a:rPr lang="en-US" sz="2800" u="sng" dirty="0">
                <a:solidFill>
                  <a:srgbClr val="FF0000"/>
                </a:solidFill>
              </a:rPr>
              <a:t> </a:t>
            </a:r>
            <a:r>
              <a:rPr lang="en-US" sz="2800" u="sng" dirty="0" err="1">
                <a:solidFill>
                  <a:srgbClr val="FF0000"/>
                </a:solidFill>
              </a:rPr>
              <a:t>VÔ</a:t>
            </a:r>
            <a:r>
              <a:rPr lang="en-US" sz="2800" u="sng" dirty="0">
                <a:solidFill>
                  <a:srgbClr val="FF0000"/>
                </a:solidFill>
              </a:rPr>
              <a:t> </a:t>
            </a:r>
            <a:r>
              <a:rPr lang="en-US" sz="2800" u="sng" dirty="0" err="1">
                <a:solidFill>
                  <a:srgbClr val="FF0000"/>
                </a:solidFill>
              </a:rPr>
              <a:t>TÍNH</a:t>
            </a:r>
            <a:r>
              <a:rPr lang="en-US" sz="2800" u="sng" dirty="0">
                <a:solidFill>
                  <a:srgbClr val="FF0000"/>
                </a:solidFill>
              </a:rPr>
              <a:t> Ở </a:t>
            </a:r>
            <a:r>
              <a:rPr lang="en-US" sz="2800" u="sng" dirty="0" err="1">
                <a:solidFill>
                  <a:srgbClr val="FF0000"/>
                </a:solidFill>
              </a:rPr>
              <a:t>SINH</a:t>
            </a:r>
            <a:r>
              <a:rPr lang="en-US" sz="2800" u="sng" dirty="0">
                <a:solidFill>
                  <a:srgbClr val="FF0000"/>
                </a:solidFill>
              </a:rPr>
              <a:t> </a:t>
            </a:r>
            <a:r>
              <a:rPr lang="en-US" sz="2800" u="sng" dirty="0" err="1">
                <a:solidFill>
                  <a:srgbClr val="FF0000"/>
                </a:solidFill>
              </a:rPr>
              <a:t>VẬT</a:t>
            </a:r>
            <a:endParaRPr lang="en-US" sz="2800" u="sng" dirty="0">
              <a:solidFill>
                <a:srgbClr val="FF0000"/>
              </a:solidFill>
            </a:endParaRPr>
          </a:p>
          <a:p>
            <a:pPr algn="ctr">
              <a:lnSpc>
                <a:spcPct val="150000"/>
              </a:lnSpc>
              <a:spcBef>
                <a:spcPts val="0"/>
              </a:spcBef>
              <a:buFontTx/>
              <a:buNone/>
            </a:pPr>
            <a:r>
              <a:rPr lang="en-US" sz="2800" u="sng" dirty="0">
                <a:solidFill>
                  <a:srgbClr val="0000CC"/>
                </a:solidFill>
              </a:rPr>
              <a:t>1. </a:t>
            </a:r>
            <a:r>
              <a:rPr lang="en-US" sz="2800" u="sng" dirty="0" err="1">
                <a:solidFill>
                  <a:srgbClr val="0000CC"/>
                </a:solidFill>
              </a:rPr>
              <a:t>Khái</a:t>
            </a:r>
            <a:r>
              <a:rPr lang="en-US" sz="2800" u="sng" dirty="0">
                <a:solidFill>
                  <a:srgbClr val="0000CC"/>
                </a:solidFill>
              </a:rPr>
              <a:t> </a:t>
            </a:r>
            <a:r>
              <a:rPr lang="en-US" sz="2800" u="sng" dirty="0" err="1">
                <a:solidFill>
                  <a:srgbClr val="0000CC"/>
                </a:solidFill>
              </a:rPr>
              <a:t>niệm</a:t>
            </a:r>
            <a:r>
              <a:rPr lang="en-US" sz="2800" u="sng" dirty="0">
                <a:solidFill>
                  <a:srgbClr val="0000CC"/>
                </a:solidFill>
              </a:rPr>
              <a:t> </a:t>
            </a:r>
            <a:r>
              <a:rPr lang="en-US" sz="2800" u="sng" dirty="0" err="1">
                <a:solidFill>
                  <a:srgbClr val="0000CC"/>
                </a:solidFill>
              </a:rPr>
              <a:t>sinh</a:t>
            </a:r>
            <a:r>
              <a:rPr lang="en-US" sz="2800" u="sng" dirty="0">
                <a:solidFill>
                  <a:srgbClr val="0000CC"/>
                </a:solidFill>
              </a:rPr>
              <a:t> </a:t>
            </a:r>
            <a:r>
              <a:rPr lang="en-US" sz="2800" u="sng" dirty="0" err="1">
                <a:solidFill>
                  <a:srgbClr val="0000CC"/>
                </a:solidFill>
              </a:rPr>
              <a:t>sản</a:t>
            </a:r>
            <a:r>
              <a:rPr lang="en-US" sz="2800" u="sng" dirty="0">
                <a:solidFill>
                  <a:srgbClr val="0000CC"/>
                </a:solidFill>
              </a:rPr>
              <a:t> </a:t>
            </a:r>
            <a:r>
              <a:rPr lang="en-US" sz="2800" u="sng" dirty="0" err="1">
                <a:solidFill>
                  <a:srgbClr val="0000CC"/>
                </a:solidFill>
              </a:rPr>
              <a:t>vô</a:t>
            </a:r>
            <a:r>
              <a:rPr lang="en-US" sz="2800" u="sng" dirty="0">
                <a:solidFill>
                  <a:srgbClr val="0000CC"/>
                </a:solidFill>
              </a:rPr>
              <a:t> </a:t>
            </a:r>
            <a:r>
              <a:rPr lang="en-US" sz="2800" u="sng" dirty="0" err="1">
                <a:solidFill>
                  <a:srgbClr val="0000CC"/>
                </a:solidFill>
              </a:rPr>
              <a:t>tính</a:t>
            </a:r>
            <a:endParaRPr lang="en-US" sz="2800" u="sng" dirty="0">
              <a:solidFill>
                <a:srgbClr val="0000CC"/>
              </a:solidFill>
            </a:endParaRPr>
          </a:p>
        </p:txBody>
      </p:sp>
      <p:sp>
        <p:nvSpPr>
          <p:cNvPr id="11269" name="Text Box 5"/>
          <p:cNvSpPr txBox="1">
            <a:spLocks noChangeArrowheads="1"/>
          </p:cNvSpPr>
          <p:nvPr/>
        </p:nvSpPr>
        <p:spPr bwMode="auto">
          <a:xfrm>
            <a:off x="152400" y="1447800"/>
            <a:ext cx="86868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FontTx/>
              <a:buChar char="-"/>
            </a:pP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Sinh</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sản</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vô</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tính</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là</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hình</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thức</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sinh</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sản</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không</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có</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sự</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kết</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hợp</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giữa</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giao</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tử</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đực</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và</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giao</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tử</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cái</a:t>
            </a:r>
            <a:r>
              <a:rPr lang="en-US" sz="2800" dirty="0">
                <a:solidFill>
                  <a:srgbClr val="0000FF"/>
                </a:solidFill>
                <a:latin typeface="Times New Roman" panose="02020603050405020304" pitchFamily="18" charset="0"/>
                <a:sym typeface="Wingdings" panose="05000000000000000000" pitchFamily="2" charset="2"/>
              </a:rPr>
              <a:t>. Con </a:t>
            </a:r>
            <a:r>
              <a:rPr lang="en-US" sz="2800" dirty="0" err="1">
                <a:solidFill>
                  <a:srgbClr val="0000FF"/>
                </a:solidFill>
                <a:latin typeface="Times New Roman" panose="02020603050405020304" pitchFamily="18" charset="0"/>
                <a:sym typeface="Wingdings" panose="05000000000000000000" pitchFamily="2" charset="2"/>
              </a:rPr>
              <a:t>sinh</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ra</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giống</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nhau</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và</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giống</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cây</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mẹ</a:t>
            </a:r>
            <a:r>
              <a:rPr lang="en-US" sz="2800" dirty="0">
                <a:solidFill>
                  <a:srgbClr val="0000FF"/>
                </a:solidFill>
                <a:latin typeface="Times New Roman" panose="02020603050405020304" pitchFamily="18" charset="0"/>
                <a:sym typeface="Wingdings" panose="05000000000000000000" pitchFamily="2" charset="2"/>
              </a:rPr>
              <a:t>.</a:t>
            </a:r>
          </a:p>
          <a:p>
            <a:pPr>
              <a:lnSpc>
                <a:spcPct val="150000"/>
              </a:lnSpc>
              <a:spcBef>
                <a:spcPct val="50000"/>
              </a:spcBef>
              <a:buFontTx/>
              <a:buChar char="-"/>
            </a:pPr>
            <a:r>
              <a:rPr lang="en-US" sz="2800" dirty="0">
                <a:solidFill>
                  <a:srgbClr val="0000FF"/>
                </a:solidFill>
                <a:latin typeface="Times New Roman" panose="02020603050405020304" pitchFamily="18" charset="0"/>
                <a:sym typeface="Wingdings" panose="05000000000000000000" pitchFamily="2" charset="2"/>
              </a:rPr>
              <a:t> VD: </a:t>
            </a:r>
            <a:r>
              <a:rPr lang="en-US" sz="2800" dirty="0" err="1">
                <a:solidFill>
                  <a:srgbClr val="0000FF"/>
                </a:solidFill>
                <a:latin typeface="Times New Roman" panose="02020603050405020304" pitchFamily="18" charset="0"/>
                <a:sym typeface="Wingdings" panose="05000000000000000000" pitchFamily="2" charset="2"/>
              </a:rPr>
              <a:t>Sinh</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sản</a:t>
            </a:r>
            <a:r>
              <a:rPr lang="en-US" sz="2800" dirty="0">
                <a:solidFill>
                  <a:srgbClr val="0000FF"/>
                </a:solidFill>
                <a:latin typeface="Times New Roman" panose="02020603050405020304" pitchFamily="18" charset="0"/>
                <a:sym typeface="Wingdings" panose="05000000000000000000" pitchFamily="2" charset="2"/>
              </a:rPr>
              <a:t> ở </a:t>
            </a:r>
            <a:r>
              <a:rPr lang="en-US" sz="2800" dirty="0" err="1">
                <a:solidFill>
                  <a:srgbClr val="0000FF"/>
                </a:solidFill>
                <a:latin typeface="Times New Roman" panose="02020603050405020304" pitchFamily="18" charset="0"/>
                <a:sym typeface="Wingdings" panose="05000000000000000000" pitchFamily="2" charset="2"/>
              </a:rPr>
              <a:t>cây</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khoai</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lang</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cây</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lá</a:t>
            </a:r>
            <a:r>
              <a:rPr lang="en-US" sz="2800" dirty="0">
                <a:solidFill>
                  <a:srgbClr val="0000FF"/>
                </a:solidFill>
                <a:latin typeface="Times New Roman" panose="02020603050405020304" pitchFamily="18" charset="0"/>
                <a:sym typeface="Wingdings" panose="05000000000000000000" pitchFamily="2" charset="2"/>
              </a:rPr>
              <a:t> </a:t>
            </a:r>
            <a:r>
              <a:rPr lang="en-US" sz="2800" dirty="0" err="1">
                <a:solidFill>
                  <a:srgbClr val="0000FF"/>
                </a:solidFill>
                <a:latin typeface="Times New Roman" panose="02020603050405020304" pitchFamily="18" charset="0"/>
                <a:sym typeface="Wingdings" panose="05000000000000000000" pitchFamily="2" charset="2"/>
              </a:rPr>
              <a:t>bỏng</a:t>
            </a:r>
            <a:r>
              <a:rPr lang="en-US" sz="2800" dirty="0">
                <a:solidFill>
                  <a:srgbClr val="0000FF"/>
                </a:solidFill>
                <a:latin typeface="Times New Roman" panose="02020603050405020304" pitchFamily="18" charset="0"/>
                <a:sym typeface="Wingdings" panose="05000000000000000000" pitchFamily="2" charset="2"/>
              </a:rPr>
              <a:t> </a:t>
            </a:r>
          </a:p>
        </p:txBody>
      </p:sp>
      <p:pic>
        <p:nvPicPr>
          <p:cNvPr id="11270" name="Picture 6" descr="Khoai lang b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196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9" descr="cay-la-bong-chua-nhieu-ben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19600"/>
            <a:ext cx="41529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ox(in)">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box(in)">
                                      <p:cBhvr>
                                        <p:cTn id="12" dur="500"/>
                                        <p:tgtEl>
                                          <p:spTgt spid="11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1283"/>
                                        </p:tgtEl>
                                        <p:attrNameLst>
                                          <p:attrName>style.visibility</p:attrName>
                                        </p:attrNameLst>
                                      </p:cBhvr>
                                      <p:to>
                                        <p:strVal val="visible"/>
                                      </p:to>
                                    </p:set>
                                    <p:animEffect transition="in" filter="box(in)">
                                      <p:cBhvr>
                                        <p:cTn id="17" dur="500"/>
                                        <p:tgtEl>
                                          <p:spTgt spid="1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418"/>
          <a:stretch/>
        </p:blipFill>
        <p:spPr>
          <a:xfrm>
            <a:off x="114004" y="1378745"/>
            <a:ext cx="9144000" cy="4069556"/>
          </a:xfrm>
          <a:prstGeom prst="rect">
            <a:avLst/>
          </a:prstGeom>
          <a:ln>
            <a:noFill/>
          </a:ln>
          <a:effectLst>
            <a:softEdge rad="112500"/>
          </a:effectLst>
        </p:spPr>
      </p:pic>
      <p:sp>
        <p:nvSpPr>
          <p:cNvPr id="13" name="Oval 12">
            <a:extLst>
              <a:ext uri="{FF2B5EF4-FFF2-40B4-BE49-F238E27FC236}"/>
            </a:extLst>
          </p:cNvPr>
          <p:cNvSpPr/>
          <p:nvPr/>
        </p:nvSpPr>
        <p:spPr>
          <a:xfrm>
            <a:off x="249238" y="2247900"/>
            <a:ext cx="457200" cy="457200"/>
          </a:xfrm>
          <a:prstGeom prst="ellipse">
            <a:avLst/>
          </a:prstGeom>
          <a:solidFill>
            <a:srgbClr val="003600"/>
          </a:solidFill>
          <a:ln>
            <a:solidFill>
              <a:srgbClr val="003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b="0" dirty="0">
                <a:solidFill>
                  <a:prstClr val="white"/>
                </a:solidFill>
              </a:rPr>
              <a:t>A</a:t>
            </a:r>
          </a:p>
        </p:txBody>
      </p:sp>
      <p:sp>
        <p:nvSpPr>
          <p:cNvPr id="21" name="Oval 20">
            <a:extLst>
              <a:ext uri="{FF2B5EF4-FFF2-40B4-BE49-F238E27FC236}"/>
            </a:extLst>
          </p:cNvPr>
          <p:cNvSpPr/>
          <p:nvPr/>
        </p:nvSpPr>
        <p:spPr>
          <a:xfrm>
            <a:off x="2843213" y="2784475"/>
            <a:ext cx="457200" cy="457200"/>
          </a:xfrm>
          <a:prstGeom prst="ellipse">
            <a:avLst/>
          </a:prstGeom>
          <a:solidFill>
            <a:srgbClr val="003600"/>
          </a:solidFill>
          <a:ln>
            <a:solidFill>
              <a:srgbClr val="003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b="0" dirty="0">
                <a:solidFill>
                  <a:prstClr val="white"/>
                </a:solidFill>
              </a:rPr>
              <a:t>B</a:t>
            </a:r>
          </a:p>
        </p:txBody>
      </p:sp>
      <p:sp>
        <p:nvSpPr>
          <p:cNvPr id="22" name="Oval 21">
            <a:extLst>
              <a:ext uri="{FF2B5EF4-FFF2-40B4-BE49-F238E27FC236}"/>
            </a:extLst>
          </p:cNvPr>
          <p:cNvSpPr/>
          <p:nvPr/>
        </p:nvSpPr>
        <p:spPr>
          <a:xfrm>
            <a:off x="5643563" y="4049713"/>
            <a:ext cx="457200" cy="457200"/>
          </a:xfrm>
          <a:prstGeom prst="ellipse">
            <a:avLst/>
          </a:prstGeom>
          <a:solidFill>
            <a:srgbClr val="01481F"/>
          </a:solidFill>
          <a:ln>
            <a:solidFill>
              <a:srgbClr val="003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b="0" dirty="0">
                <a:solidFill>
                  <a:prstClr val="white"/>
                </a:solidFill>
              </a:rPr>
              <a:t>C</a:t>
            </a:r>
          </a:p>
        </p:txBody>
      </p:sp>
      <p:sp>
        <p:nvSpPr>
          <p:cNvPr id="6" name="Title 1"/>
          <p:cNvSpPr txBox="1">
            <a:spLocks/>
          </p:cNvSpPr>
          <p:nvPr/>
        </p:nvSpPr>
        <p:spPr>
          <a:xfrm>
            <a:off x="188913" y="625475"/>
            <a:ext cx="8785225" cy="514350"/>
          </a:xfrm>
          <a:prstGeom prst="rect">
            <a:avLst/>
          </a:prstGeom>
        </p:spPr>
        <p:txBody>
          <a:bodyPr anchor="b"/>
          <a:lstStyle>
            <a:lvl1pPr algn="l" defTabSz="342900" rtl="0" eaLnBrk="1" latinLnBrk="0" hangingPunct="1">
              <a:spcBef>
                <a:spcPct val="0"/>
              </a:spcBef>
              <a:buNone/>
              <a:defRPr sz="2400" b="1" kern="1200" cap="all">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2800" dirty="0" smtClean="0">
                <a:solidFill>
                  <a:sysClr val="window" lastClr="FFFFFF"/>
                </a:solidFill>
              </a:rPr>
              <a:t>II. </a:t>
            </a:r>
            <a:r>
              <a:rPr lang="en-US" sz="2800" dirty="0" err="1" smtClean="0">
                <a:solidFill>
                  <a:sysClr val="window" lastClr="FFFFFF"/>
                </a:solidFill>
              </a:rPr>
              <a:t>TÌM</a:t>
            </a:r>
            <a:r>
              <a:rPr lang="en-US" sz="2800" dirty="0" smtClean="0">
                <a:solidFill>
                  <a:sysClr val="window" lastClr="FFFFFF"/>
                </a:solidFill>
              </a:rPr>
              <a:t> </a:t>
            </a:r>
            <a:r>
              <a:rPr lang="en-US" sz="2800" dirty="0" err="1" smtClean="0">
                <a:solidFill>
                  <a:sysClr val="window" lastClr="FFFFFF"/>
                </a:solidFill>
              </a:rPr>
              <a:t>HIỂU</a:t>
            </a:r>
            <a:r>
              <a:rPr lang="en-US" sz="2800" dirty="0" smtClean="0">
                <a:solidFill>
                  <a:sysClr val="window" lastClr="FFFFFF"/>
                </a:solidFill>
              </a:rPr>
              <a:t> </a:t>
            </a:r>
            <a:r>
              <a:rPr lang="en-US" sz="2800" dirty="0" err="1" smtClean="0">
                <a:solidFill>
                  <a:sysClr val="window" lastClr="FFFFFF"/>
                </a:solidFill>
              </a:rPr>
              <a:t>VỀ</a:t>
            </a:r>
            <a:r>
              <a:rPr lang="en-US" sz="2800" dirty="0" smtClean="0">
                <a:solidFill>
                  <a:sysClr val="window" lastClr="FFFFFF"/>
                </a:solidFill>
              </a:rPr>
              <a:t> </a:t>
            </a:r>
            <a:r>
              <a:rPr lang="en-US" sz="2800" dirty="0" err="1" smtClean="0">
                <a:solidFill>
                  <a:sysClr val="window" lastClr="FFFFFF"/>
                </a:solidFill>
              </a:rPr>
              <a:t>SINH</a:t>
            </a:r>
            <a:r>
              <a:rPr lang="en-US" sz="2800" dirty="0" smtClean="0">
                <a:solidFill>
                  <a:sysClr val="window" lastClr="FFFFFF"/>
                </a:solidFill>
              </a:rPr>
              <a:t> </a:t>
            </a:r>
            <a:r>
              <a:rPr lang="en-US" sz="2800" dirty="0" err="1" smtClean="0">
                <a:solidFill>
                  <a:sysClr val="window" lastClr="FFFFFF"/>
                </a:solidFill>
              </a:rPr>
              <a:t>SẢN</a:t>
            </a:r>
            <a:r>
              <a:rPr lang="en-US" sz="2800" dirty="0" smtClean="0">
                <a:solidFill>
                  <a:sysClr val="window" lastClr="FFFFFF"/>
                </a:solidFill>
              </a:rPr>
              <a:t> </a:t>
            </a:r>
            <a:r>
              <a:rPr lang="en-US" sz="2800" dirty="0" err="1" smtClean="0">
                <a:solidFill>
                  <a:sysClr val="window" lastClr="FFFFFF"/>
                </a:solidFill>
              </a:rPr>
              <a:t>VÔ</a:t>
            </a:r>
            <a:r>
              <a:rPr lang="en-US" sz="2800" dirty="0" smtClean="0">
                <a:solidFill>
                  <a:sysClr val="window" lastClr="FFFFFF"/>
                </a:solidFill>
              </a:rPr>
              <a:t> </a:t>
            </a:r>
            <a:r>
              <a:rPr lang="en-US" sz="2800" dirty="0" err="1" smtClean="0">
                <a:solidFill>
                  <a:sysClr val="window" lastClr="FFFFFF"/>
                </a:solidFill>
              </a:rPr>
              <a:t>TÍNH</a:t>
            </a:r>
            <a:r>
              <a:rPr lang="en-US" sz="2800" dirty="0" smtClean="0">
                <a:solidFill>
                  <a:sysClr val="window" lastClr="FFFFFF"/>
                </a:solidFill>
              </a:rPr>
              <a:t> Ở </a:t>
            </a:r>
            <a:r>
              <a:rPr lang="en-US" sz="2800" dirty="0" err="1" smtClean="0">
                <a:solidFill>
                  <a:sysClr val="window" lastClr="FFFFFF"/>
                </a:solidFill>
              </a:rPr>
              <a:t>THỰC</a:t>
            </a:r>
            <a:r>
              <a:rPr lang="en-US" sz="2800" dirty="0" smtClean="0">
                <a:solidFill>
                  <a:sysClr val="window" lastClr="FFFFFF"/>
                </a:solidFill>
              </a:rPr>
              <a:t> </a:t>
            </a:r>
            <a:r>
              <a:rPr lang="en-US" sz="2800" dirty="0" err="1" smtClean="0">
                <a:solidFill>
                  <a:sysClr val="window" lastClr="FFFFFF"/>
                </a:solidFill>
              </a:rPr>
              <a:t>VẬT</a:t>
            </a:r>
            <a:r>
              <a:rPr lang="en-US" sz="2800" dirty="0" smtClean="0">
                <a:solidFill>
                  <a:sysClr val="window" lastClr="FFFFFF"/>
                </a:solidFill>
              </a:rPr>
              <a:t>, </a:t>
            </a:r>
            <a:r>
              <a:rPr lang="en-US" sz="2800" dirty="0" err="1" smtClean="0">
                <a:solidFill>
                  <a:sysClr val="window" lastClr="FFFFFF"/>
                </a:solidFill>
              </a:rPr>
              <a:t>ĐỘNG</a:t>
            </a:r>
            <a:r>
              <a:rPr lang="en-US" sz="2800" dirty="0" smtClean="0">
                <a:solidFill>
                  <a:sysClr val="window" lastClr="FFFFFF"/>
                </a:solidFill>
              </a:rPr>
              <a:t> </a:t>
            </a:r>
            <a:r>
              <a:rPr lang="en-US" sz="2800" dirty="0" err="1" smtClean="0">
                <a:solidFill>
                  <a:sysClr val="window" lastClr="FFFFFF"/>
                </a:solidFill>
              </a:rPr>
              <a:t>VẬT</a:t>
            </a:r>
            <a:r>
              <a:rPr lang="en-US" sz="2800" dirty="0" smtClean="0">
                <a:solidFill>
                  <a:sysClr val="window" lastClr="FFFFFF"/>
                </a:solidFill>
              </a:rPr>
              <a:t> </a:t>
            </a:r>
            <a:r>
              <a:rPr lang="en-US" sz="2800" dirty="0" err="1" smtClean="0">
                <a:solidFill>
                  <a:sysClr val="window" lastClr="FFFFFF"/>
                </a:solidFill>
              </a:rPr>
              <a:t>VÀ</a:t>
            </a:r>
            <a:r>
              <a:rPr lang="en-US" sz="2800" dirty="0" smtClean="0">
                <a:solidFill>
                  <a:sysClr val="window" lastClr="FFFFFF"/>
                </a:solidFill>
              </a:rPr>
              <a:t> </a:t>
            </a:r>
            <a:r>
              <a:rPr lang="en-US" sz="2800" dirty="0" err="1" smtClean="0">
                <a:solidFill>
                  <a:sysClr val="window" lastClr="FFFFFF"/>
                </a:solidFill>
              </a:rPr>
              <a:t>ỨNG</a:t>
            </a:r>
            <a:r>
              <a:rPr lang="en-US" sz="2800" dirty="0" smtClean="0">
                <a:solidFill>
                  <a:sysClr val="window" lastClr="FFFFFF"/>
                </a:solidFill>
              </a:rPr>
              <a:t> </a:t>
            </a:r>
            <a:r>
              <a:rPr lang="en-US" sz="2800" dirty="0" err="1" smtClean="0">
                <a:solidFill>
                  <a:sysClr val="window" lastClr="FFFFFF"/>
                </a:solidFill>
              </a:rPr>
              <a:t>DỤNG</a:t>
            </a:r>
            <a:endParaRPr lang="en-US" sz="2800" dirty="0">
              <a:solidFill>
                <a:sysClr val="window" lastClr="FFFFFF"/>
              </a:solidFill>
            </a:endParaRPr>
          </a:p>
        </p:txBody>
      </p:sp>
      <p:sp>
        <p:nvSpPr>
          <p:cNvPr id="7" name="Rectangle 6"/>
          <p:cNvSpPr/>
          <p:nvPr/>
        </p:nvSpPr>
        <p:spPr>
          <a:xfrm>
            <a:off x="451314" y="2855455"/>
            <a:ext cx="2296347" cy="900246"/>
          </a:xfrm>
          <a:prstGeom prst="rect">
            <a:avLst/>
          </a:prstGeom>
          <a:solidFill>
            <a:srgbClr val="FFFF00"/>
          </a:solidFill>
        </p:spPr>
        <p:txBody>
          <a:bodyPr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342900" eaLnBrk="1" fontAlgn="auto" hangingPunct="1">
              <a:spcBef>
                <a:spcPts val="0"/>
              </a:spcBef>
              <a:spcAft>
                <a:spcPts val="0"/>
              </a:spcAft>
              <a:defRPr/>
            </a:pP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TÌM</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HIỂU</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VỀ</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SINH</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SẢN</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VÔ</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TÍNH</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Ở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THỰC</a:t>
            </a:r>
            <a:r>
              <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 </a:t>
            </a:r>
            <a:r>
              <a:rPr lang="en-US" sz="1800" cap="all" dirty="0" err="1">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rPr>
              <a:t>VẬT</a:t>
            </a:r>
            <a:endParaRPr lang="en-US" sz="1800" cap="all" dirty="0">
              <a:ln w="0"/>
              <a:gradFill flip="none">
                <a:gsLst>
                  <a:gs pos="0">
                    <a:srgbClr val="0F6FC6">
                      <a:tint val="75000"/>
                      <a:shade val="75000"/>
                      <a:satMod val="170000"/>
                    </a:srgbClr>
                  </a:gs>
                  <a:gs pos="49000">
                    <a:srgbClr val="0F6FC6">
                      <a:tint val="88000"/>
                      <a:shade val="65000"/>
                      <a:satMod val="172000"/>
                    </a:srgbClr>
                  </a:gs>
                  <a:gs pos="50000">
                    <a:srgbClr val="0F6FC6">
                      <a:shade val="65000"/>
                      <a:satMod val="130000"/>
                    </a:srgbClr>
                  </a:gs>
                  <a:gs pos="92000">
                    <a:srgbClr val="0F6FC6">
                      <a:shade val="50000"/>
                      <a:satMod val="120000"/>
                    </a:srgbClr>
                  </a:gs>
                  <a:gs pos="100000">
                    <a:srgbClr val="0F6FC6">
                      <a:shade val="48000"/>
                      <a:satMod val="120000"/>
                    </a:srgbClr>
                  </a:gs>
                </a:gsLst>
                <a:lin ang="5400000"/>
              </a:gradFill>
              <a:effectLst>
                <a:reflection blurRad="12700" stA="50000" endPos="50000" dist="5000" dir="5400000" sy="-100000" rotWithShape="0"/>
              </a:effectLst>
              <a:latin typeface="Gill Sans MT" panose="020B0502020104020203"/>
            </a:endParaRPr>
          </a:p>
        </p:txBody>
      </p:sp>
      <p:grpSp>
        <p:nvGrpSpPr>
          <p:cNvPr id="8" name="Group 7"/>
          <p:cNvGrpSpPr>
            <a:grpSpLocks/>
          </p:cNvGrpSpPr>
          <p:nvPr/>
        </p:nvGrpSpPr>
        <p:grpSpPr bwMode="auto">
          <a:xfrm>
            <a:off x="4116388" y="1379538"/>
            <a:ext cx="2360612" cy="1404937"/>
            <a:chOff x="2628652" y="3177641"/>
            <a:chExt cx="1219694" cy="1219694"/>
          </a:xfrm>
        </p:grpSpPr>
        <p:sp>
          <p:nvSpPr>
            <p:cNvPr id="9" name="Oval 8"/>
            <p:cNvSpPr/>
            <p:nvPr/>
          </p:nvSpPr>
          <p:spPr>
            <a:xfrm>
              <a:off x="2628652" y="3177641"/>
              <a:ext cx="1219694" cy="1219694"/>
            </a:xfrm>
            <a:prstGeom prst="ellipse">
              <a:avLst/>
            </a:prstGeom>
            <a:solidFill>
              <a:srgbClr val="00206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Oval 4"/>
            <p:cNvSpPr/>
            <p:nvPr/>
          </p:nvSpPr>
          <p:spPr>
            <a:xfrm>
              <a:off x="2745946" y="3355427"/>
              <a:ext cx="984286" cy="864123"/>
            </a:xfrm>
            <a:prstGeom prst="rect">
              <a:avLst/>
            </a:prstGeom>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algn="ctr" defTabSz="622300" eaLnBrk="1" fontAlgn="auto" hangingPunct="1">
                <a:lnSpc>
                  <a:spcPct val="90000"/>
                </a:lnSpc>
                <a:spcAft>
                  <a:spcPct val="35000"/>
                </a:spcAft>
                <a:defRPr/>
              </a:pPr>
              <a:r>
                <a:rPr lang="en-US" sz="2000" dirty="0" err="1">
                  <a:solidFill>
                    <a:srgbClr val="FFFFFF"/>
                  </a:solidFill>
                  <a:effectLst>
                    <a:outerShdw blurRad="38100" dist="38100" dir="2700000" algn="tl">
                      <a:srgbClr val="000000">
                        <a:alpha val="43137"/>
                      </a:srgbClr>
                    </a:outerShdw>
                  </a:effectLst>
                </a:rPr>
                <a:t>TÌM</a:t>
              </a:r>
              <a:r>
                <a:rPr lang="en-US" sz="2000" dirty="0">
                  <a:solidFill>
                    <a:srgbClr val="FFFFFF"/>
                  </a:solidFill>
                  <a:effectLst>
                    <a:outerShdw blurRad="38100" dist="38100" dir="2700000" algn="tl">
                      <a:srgbClr val="000000">
                        <a:alpha val="43137"/>
                      </a:srgbClr>
                    </a:outerShdw>
                  </a:effectLst>
                </a:rPr>
                <a:t> </a:t>
              </a:r>
              <a:r>
                <a:rPr lang="en-US" sz="2000" dirty="0" err="1">
                  <a:solidFill>
                    <a:srgbClr val="FFFFFF"/>
                  </a:solidFill>
                  <a:effectLst>
                    <a:outerShdw blurRad="38100" dist="38100" dir="2700000" algn="tl">
                      <a:srgbClr val="000000">
                        <a:alpha val="43137"/>
                      </a:srgbClr>
                    </a:outerShdw>
                  </a:effectLst>
                </a:rPr>
                <a:t>HIỂU</a:t>
              </a:r>
              <a:r>
                <a:rPr lang="en-US" sz="2000" dirty="0">
                  <a:solidFill>
                    <a:srgbClr val="FFFFFF"/>
                  </a:solidFill>
                  <a:effectLst>
                    <a:outerShdw blurRad="38100" dist="38100" dir="2700000" algn="tl">
                      <a:srgbClr val="000000">
                        <a:alpha val="43137"/>
                      </a:srgbClr>
                    </a:outerShdw>
                  </a:effectLst>
                </a:rPr>
                <a:t> </a:t>
              </a:r>
              <a:r>
                <a:rPr lang="en-US" sz="2000" dirty="0" err="1">
                  <a:solidFill>
                    <a:srgbClr val="FFFFFF"/>
                  </a:solidFill>
                  <a:effectLst>
                    <a:outerShdw blurRad="38100" dist="38100" dir="2700000" algn="tl">
                      <a:srgbClr val="000000">
                        <a:alpha val="43137"/>
                      </a:srgbClr>
                    </a:outerShdw>
                  </a:effectLst>
                </a:rPr>
                <a:t>VỀ</a:t>
              </a:r>
              <a:r>
                <a:rPr lang="en-US" sz="2000" dirty="0">
                  <a:solidFill>
                    <a:srgbClr val="FFFFFF"/>
                  </a:solidFill>
                  <a:effectLst>
                    <a:outerShdw blurRad="38100" dist="38100" dir="2700000" algn="tl">
                      <a:srgbClr val="000000">
                        <a:alpha val="43137"/>
                      </a:srgbClr>
                    </a:outerShdw>
                  </a:effectLst>
                </a:rPr>
                <a:t> </a:t>
              </a:r>
              <a:r>
                <a:rPr lang="en-US" sz="2000" dirty="0" err="1">
                  <a:solidFill>
                    <a:srgbClr val="FFFFFF"/>
                  </a:solidFill>
                  <a:effectLst>
                    <a:outerShdw blurRad="38100" dist="38100" dir="2700000" algn="tl">
                      <a:srgbClr val="000000">
                        <a:alpha val="43137"/>
                      </a:srgbClr>
                    </a:outerShdw>
                  </a:effectLst>
                </a:rPr>
                <a:t>SINH</a:t>
              </a:r>
              <a:r>
                <a:rPr lang="en-US" sz="2000" dirty="0">
                  <a:solidFill>
                    <a:srgbClr val="FFFFFF"/>
                  </a:solidFill>
                  <a:effectLst>
                    <a:outerShdw blurRad="38100" dist="38100" dir="2700000" algn="tl">
                      <a:srgbClr val="000000">
                        <a:alpha val="43137"/>
                      </a:srgbClr>
                    </a:outerShdw>
                  </a:effectLst>
                </a:rPr>
                <a:t> </a:t>
              </a:r>
              <a:r>
                <a:rPr lang="en-US" sz="2000" dirty="0" err="1">
                  <a:solidFill>
                    <a:srgbClr val="FFFFFF"/>
                  </a:solidFill>
                  <a:effectLst>
                    <a:outerShdw blurRad="38100" dist="38100" dir="2700000" algn="tl">
                      <a:srgbClr val="000000">
                        <a:alpha val="43137"/>
                      </a:srgbClr>
                    </a:outerShdw>
                  </a:effectLst>
                </a:rPr>
                <a:t>SẢN</a:t>
              </a:r>
              <a:r>
                <a:rPr lang="en-US" sz="2000" dirty="0">
                  <a:solidFill>
                    <a:srgbClr val="FFFFFF"/>
                  </a:solidFill>
                  <a:effectLst>
                    <a:outerShdw blurRad="38100" dist="38100" dir="2700000" algn="tl">
                      <a:srgbClr val="000000">
                        <a:alpha val="43137"/>
                      </a:srgbClr>
                    </a:outerShdw>
                  </a:effectLst>
                </a:rPr>
                <a:t> </a:t>
              </a:r>
              <a:r>
                <a:rPr lang="en-US" sz="2000" dirty="0" err="1">
                  <a:solidFill>
                    <a:srgbClr val="FFFFFF"/>
                  </a:solidFill>
                  <a:effectLst>
                    <a:outerShdw blurRad="38100" dist="38100" dir="2700000" algn="tl">
                      <a:srgbClr val="000000">
                        <a:alpha val="43137"/>
                      </a:srgbClr>
                    </a:outerShdw>
                  </a:effectLst>
                </a:rPr>
                <a:t>VÔ</a:t>
              </a:r>
              <a:r>
                <a:rPr lang="en-US" sz="2000" dirty="0">
                  <a:solidFill>
                    <a:srgbClr val="FFFFFF"/>
                  </a:solidFill>
                  <a:effectLst>
                    <a:outerShdw blurRad="38100" dist="38100" dir="2700000" algn="tl">
                      <a:srgbClr val="000000">
                        <a:alpha val="43137"/>
                      </a:srgbClr>
                    </a:outerShdw>
                  </a:effectLst>
                </a:rPr>
                <a:t> </a:t>
              </a:r>
              <a:r>
                <a:rPr lang="en-US" sz="2000" dirty="0" err="1">
                  <a:solidFill>
                    <a:srgbClr val="FFFFFF"/>
                  </a:solidFill>
                  <a:effectLst>
                    <a:outerShdw blurRad="38100" dist="38100" dir="2700000" algn="tl">
                      <a:srgbClr val="000000">
                        <a:alpha val="43137"/>
                      </a:srgbClr>
                    </a:outerShdw>
                  </a:effectLst>
                </a:rPr>
                <a:t>TÍNH</a:t>
              </a:r>
              <a:r>
                <a:rPr lang="en-US" sz="2000" dirty="0">
                  <a:solidFill>
                    <a:srgbClr val="FFFFFF"/>
                  </a:solidFill>
                  <a:effectLst>
                    <a:outerShdw blurRad="38100" dist="38100" dir="2700000" algn="tl">
                      <a:srgbClr val="000000">
                        <a:alpha val="43137"/>
                      </a:srgbClr>
                    </a:outerShdw>
                  </a:effectLst>
                </a:rPr>
                <a:t> Ở </a:t>
              </a:r>
              <a:r>
                <a:rPr lang="en-US" sz="2000" dirty="0" err="1">
                  <a:solidFill>
                    <a:srgbClr val="FFFFFF"/>
                  </a:solidFill>
                  <a:effectLst>
                    <a:outerShdw blurRad="38100" dist="38100" dir="2700000" algn="tl">
                      <a:srgbClr val="000000">
                        <a:alpha val="43137"/>
                      </a:srgbClr>
                    </a:outerShdw>
                  </a:effectLst>
                </a:rPr>
                <a:t>ĐỘNG</a:t>
              </a:r>
              <a:r>
                <a:rPr lang="en-US" sz="2000" dirty="0">
                  <a:solidFill>
                    <a:srgbClr val="FFFFFF"/>
                  </a:solidFill>
                  <a:effectLst>
                    <a:outerShdw blurRad="38100" dist="38100" dir="2700000" algn="tl">
                      <a:srgbClr val="000000">
                        <a:alpha val="43137"/>
                      </a:srgbClr>
                    </a:outerShdw>
                  </a:effectLst>
                </a:rPr>
                <a:t> </a:t>
              </a:r>
              <a:r>
                <a:rPr lang="en-US" sz="2000" dirty="0" err="1">
                  <a:solidFill>
                    <a:srgbClr val="FFFFFF"/>
                  </a:solidFill>
                  <a:effectLst>
                    <a:outerShdw blurRad="38100" dist="38100" dir="2700000" algn="tl">
                      <a:srgbClr val="000000">
                        <a:alpha val="43137"/>
                      </a:srgbClr>
                    </a:outerShdw>
                  </a:effectLst>
                </a:rPr>
                <a:t>VẬT</a:t>
              </a:r>
              <a:endParaRPr lang="en-US" sz="2000" dirty="0">
                <a:solidFill>
                  <a:srgbClr val="FFFFFF"/>
                </a:solidFill>
                <a:effectLst>
                  <a:outerShdw blurRad="38100" dist="38100" dir="2700000" algn="tl">
                    <a:srgbClr val="000000">
                      <a:alpha val="43137"/>
                    </a:srgbClr>
                  </a:outerShdw>
                </a:effectLst>
              </a:endParaRPr>
            </a:p>
          </p:txBody>
        </p:sp>
      </p:grpSp>
      <p:grpSp>
        <p:nvGrpSpPr>
          <p:cNvPr id="11" name="Group 10"/>
          <p:cNvGrpSpPr>
            <a:grpSpLocks/>
          </p:cNvGrpSpPr>
          <p:nvPr/>
        </p:nvGrpSpPr>
        <p:grpSpPr bwMode="auto">
          <a:xfrm>
            <a:off x="6248400" y="2476500"/>
            <a:ext cx="2571750" cy="1476375"/>
            <a:chOff x="1027111" y="1628429"/>
            <a:chExt cx="1219694" cy="1219694"/>
          </a:xfrm>
        </p:grpSpPr>
        <p:sp>
          <p:nvSpPr>
            <p:cNvPr id="14" name="Oval 13"/>
            <p:cNvSpPr/>
            <p:nvPr/>
          </p:nvSpPr>
          <p:spPr>
            <a:xfrm>
              <a:off x="1027111" y="1628429"/>
              <a:ext cx="1219694" cy="1219694"/>
            </a:xfrm>
            <a:prstGeom prst="ellipse">
              <a:avLst/>
            </a:prstGeom>
            <a:solidFill>
              <a:srgbClr val="00206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5" name="Oval 4"/>
            <p:cNvSpPr/>
            <p:nvPr/>
          </p:nvSpPr>
          <p:spPr>
            <a:xfrm>
              <a:off x="1218347" y="1836958"/>
              <a:ext cx="862821" cy="861654"/>
            </a:xfrm>
            <a:prstGeom prst="rect">
              <a:avLst/>
            </a:prstGeom>
          </p:spPr>
          <p:style>
            <a:lnRef idx="0">
              <a:scrgbClr r="0" g="0" b="0"/>
            </a:lnRef>
            <a:fillRef idx="0">
              <a:scrgbClr r="0" g="0" b="0"/>
            </a:fillRef>
            <a:effectRef idx="0">
              <a:scrgbClr r="0" g="0" b="0"/>
            </a:effectRef>
            <a:fontRef idx="minor">
              <a:schemeClr val="tx1"/>
            </a:fontRef>
          </p:style>
          <p:txBody>
            <a:bodyPr lIns="17780" tIns="17780" rIns="17780" bIns="17780" spcCol="1270" anchor="ctr"/>
            <a:lstStyle/>
            <a:p>
              <a:pPr algn="ctr" defTabSz="622300" eaLnBrk="1" fontAlgn="auto" hangingPunct="1">
                <a:lnSpc>
                  <a:spcPct val="90000"/>
                </a:lnSpc>
                <a:spcAft>
                  <a:spcPct val="35000"/>
                </a:spcAft>
                <a:defRPr/>
              </a:pPr>
              <a:r>
                <a:rPr lang="en-US" sz="2000" dirty="0" err="1">
                  <a:solidFill>
                    <a:srgbClr val="FFFF00"/>
                  </a:solidFill>
                </a:rPr>
                <a:t>TÌM</a:t>
              </a:r>
              <a:r>
                <a:rPr lang="en-US" sz="2000" dirty="0">
                  <a:solidFill>
                    <a:srgbClr val="FFFF00"/>
                  </a:solidFill>
                </a:rPr>
                <a:t> </a:t>
              </a:r>
              <a:r>
                <a:rPr lang="en-US" sz="2000" dirty="0" err="1">
                  <a:solidFill>
                    <a:srgbClr val="FFFF00"/>
                  </a:solidFill>
                </a:rPr>
                <a:t>HIỂU</a:t>
              </a:r>
              <a:r>
                <a:rPr lang="en-US" sz="2000" dirty="0">
                  <a:solidFill>
                    <a:srgbClr val="FFFF00"/>
                  </a:solidFill>
                </a:rPr>
                <a:t> </a:t>
              </a:r>
              <a:r>
                <a:rPr lang="en-US" sz="2000" dirty="0" err="1">
                  <a:solidFill>
                    <a:srgbClr val="FFFF00"/>
                  </a:solidFill>
                </a:rPr>
                <a:t>VỀ</a:t>
              </a:r>
              <a:r>
                <a:rPr lang="en-US" sz="2000" dirty="0">
                  <a:solidFill>
                    <a:srgbClr val="FFFF00"/>
                  </a:solidFill>
                </a:rPr>
                <a:t> </a:t>
              </a:r>
              <a:r>
                <a:rPr lang="en-US" sz="2000" dirty="0" err="1">
                  <a:solidFill>
                    <a:srgbClr val="FFFF00"/>
                  </a:solidFill>
                </a:rPr>
                <a:t>ỨNG</a:t>
              </a:r>
              <a:r>
                <a:rPr lang="en-US" sz="2000" dirty="0">
                  <a:solidFill>
                    <a:srgbClr val="FFFF00"/>
                  </a:solidFill>
                </a:rPr>
                <a:t> </a:t>
              </a:r>
              <a:r>
                <a:rPr lang="en-US" sz="2000" dirty="0" err="1">
                  <a:solidFill>
                    <a:srgbClr val="FFFF00"/>
                  </a:solidFill>
                </a:rPr>
                <a:t>DỤNG</a:t>
              </a:r>
              <a:r>
                <a:rPr lang="en-US" sz="2000" dirty="0">
                  <a:solidFill>
                    <a:srgbClr val="FFFF00"/>
                  </a:solidFill>
                </a:rPr>
                <a:t> </a:t>
              </a:r>
              <a:r>
                <a:rPr lang="en-US" sz="2000" dirty="0" err="1">
                  <a:solidFill>
                    <a:srgbClr val="FFFF00"/>
                  </a:solidFill>
                </a:rPr>
                <a:t>CỦA</a:t>
              </a:r>
              <a:r>
                <a:rPr lang="en-US" sz="2000" dirty="0">
                  <a:solidFill>
                    <a:srgbClr val="FFFF00"/>
                  </a:solidFill>
                </a:rPr>
                <a:t> </a:t>
              </a:r>
              <a:r>
                <a:rPr lang="en-US" sz="2000" dirty="0" err="1">
                  <a:solidFill>
                    <a:srgbClr val="FFFF00"/>
                  </a:solidFill>
                </a:rPr>
                <a:t>SINH</a:t>
              </a:r>
              <a:r>
                <a:rPr lang="en-US" sz="2000" dirty="0">
                  <a:solidFill>
                    <a:srgbClr val="FFFF00"/>
                  </a:solidFill>
                </a:rPr>
                <a:t> </a:t>
              </a:r>
              <a:r>
                <a:rPr lang="en-US" sz="2000" dirty="0" err="1">
                  <a:solidFill>
                    <a:srgbClr val="FFFF00"/>
                  </a:solidFill>
                </a:rPr>
                <a:t>SẢN</a:t>
              </a:r>
              <a:r>
                <a:rPr lang="en-US" sz="2000" dirty="0">
                  <a:solidFill>
                    <a:srgbClr val="FFFF00"/>
                  </a:solidFill>
                </a:rPr>
                <a:t> </a:t>
              </a:r>
              <a:r>
                <a:rPr lang="en-US" sz="2000" dirty="0" err="1">
                  <a:solidFill>
                    <a:srgbClr val="FFFF00"/>
                  </a:solidFill>
                </a:rPr>
                <a:t>VÔ</a:t>
              </a:r>
              <a:r>
                <a:rPr lang="en-US" sz="2000" dirty="0">
                  <a:solidFill>
                    <a:srgbClr val="FFFF00"/>
                  </a:solidFill>
                </a:rPr>
                <a:t> </a:t>
              </a:r>
              <a:r>
                <a:rPr lang="en-US" sz="2000" dirty="0" err="1">
                  <a:solidFill>
                    <a:srgbClr val="FFFF00"/>
                  </a:solidFill>
                </a:rPr>
                <a:t>TÍNH</a:t>
              </a:r>
              <a:endParaRPr lang="en-US" sz="2000" dirty="0">
                <a:solidFill>
                  <a:srgbClr val="FFFF00"/>
                </a:solidFill>
              </a:endParaRPr>
            </a:p>
          </p:txBody>
        </p:sp>
      </p:grpSp>
      <p:sp>
        <p:nvSpPr>
          <p:cNvPr id="2" name="TextBox 1"/>
          <p:cNvSpPr txBox="1">
            <a:spLocks noChangeArrowheads="1"/>
          </p:cNvSpPr>
          <p:nvPr/>
        </p:nvSpPr>
        <p:spPr bwMode="auto">
          <a:xfrm>
            <a:off x="152400" y="4686300"/>
            <a:ext cx="243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4000">
                <a:solidFill>
                  <a:srgbClr val="FFFFFF"/>
                </a:solidFill>
              </a:rPr>
              <a:t>CHUẨN BỊ</a:t>
            </a:r>
          </a:p>
        </p:txBody>
      </p:sp>
      <p:pic>
        <p:nvPicPr>
          <p:cNvPr id="40971"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650" y="958850"/>
            <a:ext cx="212248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TextBox 2"/>
          <p:cNvSpPr txBox="1">
            <a:spLocks noChangeArrowheads="1"/>
          </p:cNvSpPr>
          <p:nvPr/>
        </p:nvSpPr>
        <p:spPr bwMode="auto">
          <a:xfrm>
            <a:off x="477838" y="5562600"/>
            <a:ext cx="82089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solidFill>
                  <a:schemeClr val="bg1"/>
                </a:solidFill>
                <a:latin typeface="Arial" panose="020B0604020202020204" pitchFamily="34" charset="0"/>
              </a:rPr>
              <a:t>HS chọn nhóm theo khả năng và ý thích để chuẩn bị hội thảo ngoài giờ trên lớp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nodeType="afterGroup">
                            <p:stCondLst>
                              <p:cond delay="2000"/>
                            </p:stCondLst>
                            <p:childTnLst>
                              <p:par>
                                <p:cTn id="9" presetID="1" presetClass="emph" presetSubtype="2" fill="hold" nodeType="afterEffect">
                                  <p:stCondLst>
                                    <p:cond delay="0"/>
                                  </p:stCondLst>
                                  <p:childTnLst>
                                    <p:animClr clrSpc="rgb" dir="cw">
                                      <p:cBhvr>
                                        <p:cTn id="10" dur="2000" fill="hold"/>
                                        <p:tgtEl>
                                          <p:spTgt spid="2"/>
                                        </p:tgtEl>
                                        <p:attrNameLst>
                                          <p:attrName>fillcolor</p:attrName>
                                        </p:attrNameLst>
                                      </p:cBhvr>
                                      <p:to>
                                        <a:schemeClr val="accent2"/>
                                      </p:to>
                                    </p:animClr>
                                    <p:set>
                                      <p:cBhvr>
                                        <p:cTn id="11" dur="2000" fill="hold"/>
                                        <p:tgtEl>
                                          <p:spTgt spid="2"/>
                                        </p:tgtEl>
                                        <p:attrNameLst>
                                          <p:attrName>fill.type</p:attrName>
                                        </p:attrNameLst>
                                      </p:cBhvr>
                                      <p:to>
                                        <p:strVal val="solid"/>
                                      </p:to>
                                    </p:set>
                                    <p:set>
                                      <p:cBhvr>
                                        <p:cTn id="12" dur="2000" fill="hold"/>
                                        <p:tgtEl>
                                          <p:spTgt spid="2"/>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ChangeArrowheads="1"/>
          </p:cNvSpPr>
          <p:nvPr/>
        </p:nvSpPr>
        <p:spPr bwMode="auto">
          <a:xfrm>
            <a:off x="-1143000" y="76200"/>
            <a:ext cx="8686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Tx/>
              <a:buNone/>
            </a:pPr>
            <a:r>
              <a:rPr lang="en-US">
                <a:solidFill>
                  <a:srgbClr val="FF0000"/>
                </a:solidFill>
                <a:latin typeface="Times New Roman" panose="02020603050405020304" pitchFamily="18" charset="0"/>
                <a:sym typeface="Wingdings" panose="05000000000000000000" pitchFamily="2" charset="2"/>
              </a:rPr>
              <a:t>2. Sinh sản sinh dưỡng ở thực vật. </a:t>
            </a:r>
          </a:p>
        </p:txBody>
      </p:sp>
      <p:sp>
        <p:nvSpPr>
          <p:cNvPr id="22535" name="Rectangle 7"/>
          <p:cNvSpPr>
            <a:spLocks noChangeArrowheads="1"/>
          </p:cNvSpPr>
          <p:nvPr/>
        </p:nvSpPr>
        <p:spPr bwMode="auto">
          <a:xfrm>
            <a:off x="211138" y="3962400"/>
            <a:ext cx="54308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a:solidFill>
                  <a:srgbClr val="0000FF"/>
                </a:solidFill>
                <a:latin typeface="Times New Roman" panose="02020603050405020304" pitchFamily="18" charset="0"/>
                <a:sym typeface="Wingdings" panose="05000000000000000000" pitchFamily="2" charset="2"/>
              </a:rPr>
              <a:t>3. Cho biết sinh sản sinh dưỡng là gì ? </a:t>
            </a:r>
          </a:p>
          <a:p>
            <a:pPr>
              <a:lnSpc>
                <a:spcPct val="80000"/>
              </a:lnSpc>
              <a:buFontTx/>
              <a:buNone/>
            </a:pPr>
            <a:r>
              <a:rPr lang="en-US" sz="2400">
                <a:solidFill>
                  <a:srgbClr val="0000FF"/>
                </a:solidFill>
                <a:latin typeface="Times New Roman" panose="02020603050405020304" pitchFamily="18" charset="0"/>
                <a:sym typeface="Wingdings" panose="05000000000000000000" pitchFamily="2" charset="2"/>
              </a:rPr>
              <a:t>4. Nêu vai trò của sinh sản sinh dưỡng?</a:t>
            </a:r>
          </a:p>
        </p:txBody>
      </p:sp>
      <p:graphicFrame>
        <p:nvGraphicFramePr>
          <p:cNvPr id="2" name="Table 1"/>
          <p:cNvGraphicFramePr>
            <a:graphicFrameLocks noGrp="1"/>
          </p:cNvGraphicFramePr>
          <p:nvPr/>
        </p:nvGraphicFramePr>
        <p:xfrm>
          <a:off x="4498975" y="917575"/>
          <a:ext cx="4111625" cy="2206625"/>
        </p:xfrm>
        <a:graphic>
          <a:graphicData uri="http://schemas.openxmlformats.org/drawingml/2006/table">
            <a:tbl>
              <a:tblPr firstRow="1" bandRow="1">
                <a:tableStyleId>{5C22544A-7EE6-4342-B048-85BDC9FD1C3A}</a:tableStyleId>
              </a:tblPr>
              <a:tblGrid>
                <a:gridCol w="1063625"/>
                <a:gridCol w="3048000"/>
              </a:tblGrid>
              <a:tr h="682625">
                <a:tc>
                  <a:txBody>
                    <a:bodyPr/>
                    <a:lstStyle/>
                    <a:p>
                      <a:pPr algn="ctr"/>
                      <a:r>
                        <a:rPr lang="en-US" sz="1800" b="0" dirty="0" err="1" smtClean="0">
                          <a:solidFill>
                            <a:schemeClr val="tx1"/>
                          </a:solidFill>
                        </a:rPr>
                        <a:t>Đại</a:t>
                      </a:r>
                      <a:r>
                        <a:rPr lang="en-US" sz="1800" b="0" baseline="0" dirty="0" smtClean="0">
                          <a:solidFill>
                            <a:schemeClr val="tx1"/>
                          </a:solidFill>
                        </a:rPr>
                        <a:t> </a:t>
                      </a:r>
                      <a:r>
                        <a:rPr lang="en-US" sz="1800" b="0" baseline="0" dirty="0" err="1" smtClean="0">
                          <a:solidFill>
                            <a:schemeClr val="tx1"/>
                          </a:solidFill>
                        </a:rPr>
                        <a:t>diện</a:t>
                      </a:r>
                      <a:endParaRPr lang="en-US" sz="1800" b="0" dirty="0">
                        <a:solidFill>
                          <a:schemeClr val="tx1"/>
                        </a:solidFill>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0" dirty="0" err="1" smtClean="0">
                          <a:solidFill>
                            <a:schemeClr val="tx1"/>
                          </a:solidFill>
                        </a:rPr>
                        <a:t>Cây</a:t>
                      </a:r>
                      <a:r>
                        <a:rPr lang="en-US" sz="1800" b="0" baseline="0" dirty="0" smtClean="0">
                          <a:solidFill>
                            <a:schemeClr val="tx1"/>
                          </a:solidFill>
                        </a:rPr>
                        <a:t> con </a:t>
                      </a:r>
                      <a:r>
                        <a:rPr lang="en-US" sz="1800" b="0" baseline="0" dirty="0" err="1" smtClean="0">
                          <a:solidFill>
                            <a:schemeClr val="tx1"/>
                          </a:solidFill>
                        </a:rPr>
                        <a:t>phát</a:t>
                      </a:r>
                      <a:r>
                        <a:rPr lang="en-US" sz="1800" b="0" baseline="0" dirty="0" smtClean="0">
                          <a:solidFill>
                            <a:schemeClr val="tx1"/>
                          </a:solidFill>
                        </a:rPr>
                        <a:t> </a:t>
                      </a:r>
                      <a:r>
                        <a:rPr lang="en-US" sz="1800" b="0" baseline="0" dirty="0" err="1" smtClean="0">
                          <a:solidFill>
                            <a:schemeClr val="tx1"/>
                          </a:solidFill>
                        </a:rPr>
                        <a:t>triển</a:t>
                      </a:r>
                      <a:r>
                        <a:rPr lang="en-US" sz="1800" b="0" baseline="0" dirty="0" smtClean="0">
                          <a:solidFill>
                            <a:schemeClr val="tx1"/>
                          </a:solidFill>
                        </a:rPr>
                        <a:t> </a:t>
                      </a:r>
                      <a:r>
                        <a:rPr lang="en-US" sz="1800" b="0" baseline="0" dirty="0" err="1" smtClean="0">
                          <a:solidFill>
                            <a:schemeClr val="tx1"/>
                          </a:solidFill>
                        </a:rPr>
                        <a:t>từ</a:t>
                      </a:r>
                      <a:r>
                        <a:rPr lang="en-US" sz="1800" b="0" baseline="0" dirty="0" smtClean="0">
                          <a:solidFill>
                            <a:schemeClr val="tx1"/>
                          </a:solidFill>
                        </a:rPr>
                        <a:t> </a:t>
                      </a:r>
                      <a:r>
                        <a:rPr lang="en-US" sz="1800" b="0" baseline="0" dirty="0" err="1" smtClean="0">
                          <a:solidFill>
                            <a:schemeClr val="tx1"/>
                          </a:solidFill>
                        </a:rPr>
                        <a:t>bộ</a:t>
                      </a:r>
                      <a:r>
                        <a:rPr lang="en-US" sz="1800" b="0" baseline="0" dirty="0" smtClean="0">
                          <a:solidFill>
                            <a:schemeClr val="tx1"/>
                          </a:solidFill>
                        </a:rPr>
                        <a:t> </a:t>
                      </a:r>
                      <a:r>
                        <a:rPr lang="en-US" sz="1800" b="0" baseline="0" dirty="0" err="1" smtClean="0">
                          <a:solidFill>
                            <a:schemeClr val="tx1"/>
                          </a:solidFill>
                        </a:rPr>
                        <a:t>phận</a:t>
                      </a:r>
                      <a:r>
                        <a:rPr lang="en-US" sz="1800" b="0" baseline="0" dirty="0" smtClean="0">
                          <a:solidFill>
                            <a:schemeClr val="tx1"/>
                          </a:solidFill>
                        </a:rPr>
                        <a:t> </a:t>
                      </a:r>
                      <a:r>
                        <a:rPr lang="en-US" sz="1800" b="0" baseline="0" dirty="0" err="1" smtClean="0">
                          <a:solidFill>
                            <a:schemeClr val="tx1"/>
                          </a:solidFill>
                        </a:rPr>
                        <a:t>nào</a:t>
                      </a:r>
                      <a:r>
                        <a:rPr lang="en-US" sz="1800" b="0" baseline="0" dirty="0" smtClean="0">
                          <a:solidFill>
                            <a:schemeClr val="tx1"/>
                          </a:solidFill>
                        </a:rPr>
                        <a:t> </a:t>
                      </a:r>
                      <a:r>
                        <a:rPr lang="en-US" sz="1800" b="0" baseline="0" dirty="0" err="1" smtClean="0">
                          <a:solidFill>
                            <a:schemeClr val="tx1"/>
                          </a:solidFill>
                        </a:rPr>
                        <a:t>của</a:t>
                      </a:r>
                      <a:r>
                        <a:rPr lang="en-US" sz="1800" b="0" baseline="0" dirty="0" smtClean="0">
                          <a:solidFill>
                            <a:schemeClr val="tx1"/>
                          </a:solidFill>
                        </a:rPr>
                        <a:t> </a:t>
                      </a:r>
                      <a:r>
                        <a:rPr lang="en-US" sz="1800" b="0" baseline="0" dirty="0" err="1" smtClean="0">
                          <a:solidFill>
                            <a:schemeClr val="tx1"/>
                          </a:solidFill>
                        </a:rPr>
                        <a:t>cây</a:t>
                      </a:r>
                      <a:r>
                        <a:rPr lang="en-US" sz="1800" b="0" baseline="0" dirty="0" smtClean="0">
                          <a:solidFill>
                            <a:schemeClr val="tx1"/>
                          </a:solidFill>
                        </a:rPr>
                        <a:t> </a:t>
                      </a:r>
                      <a:r>
                        <a:rPr lang="en-US" sz="1800" b="0" baseline="0" dirty="0" err="1" smtClean="0">
                          <a:solidFill>
                            <a:schemeClr val="tx1"/>
                          </a:solidFill>
                        </a:rPr>
                        <a:t>mẹ</a:t>
                      </a:r>
                      <a:r>
                        <a:rPr lang="en-US" sz="1800" b="0" baseline="0" dirty="0" smtClean="0">
                          <a:solidFill>
                            <a:schemeClr val="tx1"/>
                          </a:solidFill>
                        </a:rPr>
                        <a:t>?</a:t>
                      </a:r>
                      <a:endParaRPr lang="en-US" sz="1800" b="0" dirty="0">
                        <a:solidFill>
                          <a:schemeClr val="tx1"/>
                        </a:solidFill>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81000">
                <a:tc>
                  <a:txBody>
                    <a:bodyPr/>
                    <a:lstStyle/>
                    <a:p>
                      <a:endParaRPr lang="en-US" sz="1800" dirty="0"/>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534">
                <a:tc>
                  <a:txBody>
                    <a:bodyPr/>
                    <a:lstStyle/>
                    <a:p>
                      <a:endParaRPr lang="en-US" sz="1800" dirty="0"/>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534">
                <a:tc>
                  <a:txBody>
                    <a:bodyPr/>
                    <a:lstStyle/>
                    <a:p>
                      <a:endParaRPr lang="en-US" sz="1800" dirty="0"/>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401932">
                <a:tc>
                  <a:txBody>
                    <a:bodyPr/>
                    <a:lstStyle/>
                    <a:p>
                      <a:endParaRPr lang="en-US" sz="1800" dirty="0"/>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82" marB="4568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8" name="Rectangle 7"/>
          <p:cNvSpPr>
            <a:spLocks noChangeArrowheads="1"/>
          </p:cNvSpPr>
          <p:nvPr/>
        </p:nvSpPr>
        <p:spPr bwMode="auto">
          <a:xfrm>
            <a:off x="211138" y="2209800"/>
            <a:ext cx="35052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buFontTx/>
              <a:buNone/>
            </a:pPr>
            <a:r>
              <a:rPr lang="en-US" sz="2400">
                <a:solidFill>
                  <a:srgbClr val="0000FF"/>
                </a:solidFill>
                <a:latin typeface="Times New Roman" panose="02020603050405020304" pitchFamily="18" charset="0"/>
                <a:sym typeface="Wingdings" panose="05000000000000000000" pitchFamily="2" charset="2"/>
              </a:rPr>
              <a:t>2. Cho biết đặc điểm của cây con và số lượng cây con tạo thành từ cây mẹ?</a:t>
            </a:r>
          </a:p>
        </p:txBody>
      </p:sp>
      <p:sp>
        <p:nvSpPr>
          <p:cNvPr id="42009" name="Text Box 7"/>
          <p:cNvSpPr txBox="1">
            <a:spLocks noChangeArrowheads="1"/>
          </p:cNvSpPr>
          <p:nvPr/>
        </p:nvSpPr>
        <p:spPr bwMode="auto">
          <a:xfrm>
            <a:off x="228600" y="838200"/>
            <a:ext cx="4270375" cy="1200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1. Sưu tập tranh, phim ảnh về sinh sản vô tính ở thực vật và hoàn thành PHT 3:</a:t>
            </a:r>
          </a:p>
        </p:txBody>
      </p:sp>
      <p:sp>
        <p:nvSpPr>
          <p:cNvPr id="42010" name="Rectangle 2"/>
          <p:cNvSpPr>
            <a:spLocks noChangeArrowheads="1"/>
          </p:cNvSpPr>
          <p:nvPr/>
        </p:nvSpPr>
        <p:spPr bwMode="auto">
          <a:xfrm>
            <a:off x="7162800" y="111125"/>
            <a:ext cx="1839913" cy="585788"/>
          </a:xfrm>
          <a:prstGeom prst="rect">
            <a:avLst/>
          </a:prstGeom>
          <a:solidFill>
            <a:srgbClr val="00B050"/>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dirty="0" err="1">
                <a:solidFill>
                  <a:srgbClr val="FFFF00"/>
                </a:solidFill>
              </a:rPr>
              <a:t>Nhóm</a:t>
            </a:r>
            <a:r>
              <a:rPr lang="en-US" dirty="0">
                <a:solidFill>
                  <a:srgbClr val="FFFF00"/>
                </a:solidFill>
              </a:rPr>
              <a:t> A</a:t>
            </a:r>
            <a:r>
              <a:rPr lang="en-US" dirty="0">
                <a:solidFill>
                  <a:srgbClr val="0000FF"/>
                </a:solidFill>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ong ch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3276600" cy="25146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17763" name="Picture 3" descr="Cau tao co the trung r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95400"/>
            <a:ext cx="2895600" cy="25908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17764" name="AutoShape 4" descr="meo de"/>
          <p:cNvSpPr>
            <a:spLocks noChangeArrowheads="1"/>
          </p:cNvSpPr>
          <p:nvPr/>
        </p:nvSpPr>
        <p:spPr bwMode="auto">
          <a:xfrm>
            <a:off x="3200400" y="1295400"/>
            <a:ext cx="3048000" cy="2667000"/>
          </a:xfrm>
          <a:prstGeom prst="roundRect">
            <a:avLst>
              <a:gd name="adj" fmla="val 16667"/>
            </a:avLst>
          </a:prstGeom>
          <a:blipFill dpi="0" rotWithShape="1">
            <a:blip r:embed="rId4"/>
            <a:srcRect/>
            <a:stretch>
              <a:fillRect/>
            </a:stretch>
          </a:blipFill>
          <a:ln w="9525">
            <a:solidFill>
              <a:srgbClr val="FF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solidFill>
                <a:srgbClr val="000000"/>
              </a:solidFill>
            </a:endParaRPr>
          </a:p>
        </p:txBody>
      </p:sp>
      <p:sp>
        <p:nvSpPr>
          <p:cNvPr id="117765" name="AutoShape 5"/>
          <p:cNvSpPr>
            <a:spLocks noChangeArrowheads="1"/>
          </p:cNvSpPr>
          <p:nvPr/>
        </p:nvSpPr>
        <p:spPr bwMode="auto">
          <a:xfrm>
            <a:off x="12700" y="-150813"/>
            <a:ext cx="5410200" cy="1773238"/>
          </a:xfrm>
          <a:prstGeom prst="horizontalScroll">
            <a:avLst>
              <a:gd name="adj" fmla="val 25000"/>
            </a:avLst>
          </a:prstGeom>
          <a:gradFill rotWithShape="1">
            <a:gsLst>
              <a:gs pos="0">
                <a:srgbClr val="F8FF9F"/>
              </a:gs>
              <a:gs pos="50000">
                <a:schemeClr val="bg1"/>
              </a:gs>
              <a:gs pos="100000">
                <a:srgbClr val="F8FF9F"/>
              </a:gs>
            </a:gsLst>
            <a:lin ang="5400000" scaled="1"/>
          </a:gradFill>
          <a:ln w="9525">
            <a:noFill/>
            <a:round/>
            <a:headEnd/>
            <a:tailEnd/>
          </a:ln>
          <a:effectLst/>
        </p:spPr>
        <p:txBody>
          <a:bodyPr>
            <a:spAutoFit/>
          </a:bodyPr>
          <a:lstStyle/>
          <a:p>
            <a:pPr algn="ctr">
              <a:spcBef>
                <a:spcPct val="50000"/>
              </a:spcBef>
              <a:defRPr/>
            </a:pPr>
            <a:r>
              <a:rPr lang="en-US" sz="2600" i="1" dirty="0">
                <a:latin typeface="Arial" charset="0"/>
                <a:cs typeface="Arial" charset="0"/>
              </a:rPr>
              <a:t>1. </a:t>
            </a:r>
            <a:r>
              <a:rPr lang="en-US" sz="2600" i="1" dirty="0" err="1">
                <a:latin typeface="Arial" charset="0"/>
                <a:cs typeface="Arial" charset="0"/>
              </a:rPr>
              <a:t>Những</a:t>
            </a:r>
            <a:r>
              <a:rPr lang="en-US" sz="2600" i="1" dirty="0">
                <a:latin typeface="Arial" charset="0"/>
                <a:cs typeface="Arial" charset="0"/>
              </a:rPr>
              <a:t> </a:t>
            </a:r>
            <a:r>
              <a:rPr lang="en-US" sz="2600" i="1" dirty="0" err="1">
                <a:latin typeface="Arial" charset="0"/>
                <a:cs typeface="Arial" charset="0"/>
              </a:rPr>
              <a:t>động</a:t>
            </a:r>
            <a:r>
              <a:rPr lang="en-US" sz="2600" i="1" dirty="0">
                <a:latin typeface="Arial" charset="0"/>
                <a:cs typeface="Arial" charset="0"/>
              </a:rPr>
              <a:t> </a:t>
            </a:r>
            <a:r>
              <a:rPr lang="en-US" sz="2600" i="1" dirty="0" err="1">
                <a:latin typeface="Arial" charset="0"/>
                <a:cs typeface="Arial" charset="0"/>
              </a:rPr>
              <a:t>vật</a:t>
            </a:r>
            <a:r>
              <a:rPr lang="en-US" sz="2600" i="1" dirty="0">
                <a:latin typeface="Arial" charset="0"/>
                <a:cs typeface="Arial" charset="0"/>
              </a:rPr>
              <a:t> </a:t>
            </a:r>
            <a:r>
              <a:rPr lang="en-US" sz="2600" i="1" dirty="0" err="1">
                <a:latin typeface="Arial" charset="0"/>
                <a:cs typeface="Arial" charset="0"/>
              </a:rPr>
              <a:t>nào</a:t>
            </a:r>
            <a:r>
              <a:rPr lang="en-US" sz="2600" i="1" dirty="0">
                <a:latin typeface="Arial" charset="0"/>
                <a:cs typeface="Arial" charset="0"/>
              </a:rPr>
              <a:t> </a:t>
            </a:r>
            <a:r>
              <a:rPr lang="en-US" sz="2600" i="1" dirty="0" err="1">
                <a:latin typeface="Arial" charset="0"/>
                <a:cs typeface="Arial" charset="0"/>
              </a:rPr>
              <a:t>sau</a:t>
            </a:r>
            <a:r>
              <a:rPr lang="en-US" sz="2600" i="1" dirty="0">
                <a:latin typeface="Arial" charset="0"/>
                <a:cs typeface="Arial" charset="0"/>
              </a:rPr>
              <a:t> </a:t>
            </a:r>
            <a:r>
              <a:rPr lang="en-US" sz="2600" i="1" dirty="0" err="1">
                <a:latin typeface="Arial" charset="0"/>
                <a:cs typeface="Arial" charset="0"/>
              </a:rPr>
              <a:t>đây</a:t>
            </a:r>
            <a:r>
              <a:rPr lang="en-US" sz="2600" i="1" dirty="0">
                <a:latin typeface="Arial" charset="0"/>
                <a:cs typeface="Arial" charset="0"/>
              </a:rPr>
              <a:t> </a:t>
            </a:r>
            <a:r>
              <a:rPr lang="en-US" sz="2600" i="1" dirty="0" err="1">
                <a:latin typeface="Arial" charset="0"/>
                <a:cs typeface="Arial" charset="0"/>
              </a:rPr>
              <a:t>có</a:t>
            </a:r>
            <a:r>
              <a:rPr lang="en-US" sz="2600" i="1" dirty="0">
                <a:latin typeface="Arial" charset="0"/>
                <a:cs typeface="Arial" charset="0"/>
              </a:rPr>
              <a:t> </a:t>
            </a:r>
            <a:r>
              <a:rPr lang="en-US" sz="2600" i="1" dirty="0" err="1">
                <a:latin typeface="Arial" charset="0"/>
                <a:cs typeface="Arial" charset="0"/>
              </a:rPr>
              <a:t>hình</a:t>
            </a:r>
            <a:r>
              <a:rPr lang="en-US" sz="2600" i="1" dirty="0">
                <a:latin typeface="Arial" charset="0"/>
                <a:cs typeface="Arial" charset="0"/>
              </a:rPr>
              <a:t> </a:t>
            </a:r>
            <a:r>
              <a:rPr lang="en-US" sz="2600" i="1" dirty="0" err="1">
                <a:latin typeface="Arial" charset="0"/>
                <a:cs typeface="Arial" charset="0"/>
              </a:rPr>
              <a:t>thức</a:t>
            </a:r>
            <a:r>
              <a:rPr lang="en-US" sz="2600" i="1" dirty="0">
                <a:latin typeface="Arial" charset="0"/>
                <a:cs typeface="Arial" charset="0"/>
              </a:rPr>
              <a:t> </a:t>
            </a:r>
            <a:r>
              <a:rPr lang="en-US" sz="2600" i="1" dirty="0" err="1">
                <a:latin typeface="Arial" charset="0"/>
                <a:cs typeface="Arial" charset="0"/>
              </a:rPr>
              <a:t>SSVT</a:t>
            </a:r>
            <a:r>
              <a:rPr lang="en-US" sz="2600" i="1" dirty="0">
                <a:latin typeface="Arial" charset="0"/>
                <a:cs typeface="Arial" charset="0"/>
              </a:rPr>
              <a:t>?</a:t>
            </a:r>
          </a:p>
        </p:txBody>
      </p:sp>
      <p:pic>
        <p:nvPicPr>
          <p:cNvPr id="117766" name="Picture 6" descr="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114800"/>
            <a:ext cx="3276600" cy="27432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7767" name="Picture 7" descr="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114800"/>
            <a:ext cx="2743200" cy="2743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aiptas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114800"/>
            <a:ext cx="3200400" cy="2743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17769" name="Text Box 9"/>
          <p:cNvSpPr txBox="1">
            <a:spLocks noChangeArrowheads="1"/>
          </p:cNvSpPr>
          <p:nvPr/>
        </p:nvSpPr>
        <p:spPr bwMode="auto">
          <a:xfrm>
            <a:off x="0" y="1349375"/>
            <a:ext cx="11112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ONG</a:t>
            </a:r>
          </a:p>
        </p:txBody>
      </p:sp>
      <p:sp>
        <p:nvSpPr>
          <p:cNvPr id="117770" name="Text Box 10"/>
          <p:cNvSpPr txBox="1">
            <a:spLocks noChangeArrowheads="1"/>
          </p:cNvSpPr>
          <p:nvPr/>
        </p:nvSpPr>
        <p:spPr bwMode="auto">
          <a:xfrm>
            <a:off x="7239000" y="1349375"/>
            <a:ext cx="2698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TRÙNG ROI</a:t>
            </a:r>
          </a:p>
        </p:txBody>
      </p:sp>
      <p:sp>
        <p:nvSpPr>
          <p:cNvPr id="117771" name="Text Box 11"/>
          <p:cNvSpPr txBox="1">
            <a:spLocks noChangeArrowheads="1"/>
          </p:cNvSpPr>
          <p:nvPr/>
        </p:nvSpPr>
        <p:spPr bwMode="auto">
          <a:xfrm>
            <a:off x="44450" y="4119563"/>
            <a:ext cx="1066800" cy="46196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KIẾN</a:t>
            </a:r>
          </a:p>
        </p:txBody>
      </p:sp>
      <p:sp>
        <p:nvSpPr>
          <p:cNvPr id="117772" name="Text Box 12"/>
          <p:cNvSpPr txBox="1">
            <a:spLocks noChangeArrowheads="1"/>
          </p:cNvSpPr>
          <p:nvPr/>
        </p:nvSpPr>
        <p:spPr bwMode="auto">
          <a:xfrm>
            <a:off x="3289300" y="4114800"/>
            <a:ext cx="2133600" cy="46196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THUỶ TỨC</a:t>
            </a:r>
          </a:p>
        </p:txBody>
      </p:sp>
      <p:sp>
        <p:nvSpPr>
          <p:cNvPr id="117773" name="Text Box 13"/>
          <p:cNvSpPr txBox="1">
            <a:spLocks noChangeArrowheads="1"/>
          </p:cNvSpPr>
          <p:nvPr/>
        </p:nvSpPr>
        <p:spPr bwMode="auto">
          <a:xfrm>
            <a:off x="6508750" y="4105275"/>
            <a:ext cx="838200" cy="46196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BÒ</a:t>
            </a:r>
          </a:p>
        </p:txBody>
      </p:sp>
      <p:sp>
        <p:nvSpPr>
          <p:cNvPr id="117774" name="Text Box 14"/>
          <p:cNvSpPr txBox="1">
            <a:spLocks noChangeArrowheads="1"/>
          </p:cNvSpPr>
          <p:nvPr/>
        </p:nvSpPr>
        <p:spPr bwMode="auto">
          <a:xfrm>
            <a:off x="3962400" y="2460625"/>
            <a:ext cx="9906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MÈO</a:t>
            </a:r>
          </a:p>
        </p:txBody>
      </p:sp>
      <p:sp>
        <p:nvSpPr>
          <p:cNvPr id="43023" name="Rectangle 14"/>
          <p:cNvSpPr>
            <a:spLocks noChangeArrowheads="1"/>
          </p:cNvSpPr>
          <p:nvPr/>
        </p:nvSpPr>
        <p:spPr bwMode="auto">
          <a:xfrm>
            <a:off x="7162800" y="111125"/>
            <a:ext cx="1757363" cy="585788"/>
          </a:xfrm>
          <a:prstGeom prst="rect">
            <a:avLst/>
          </a:prstGeom>
          <a:solidFill>
            <a:srgbClr val="C00000"/>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FFFF00"/>
                </a:solidFill>
              </a:rPr>
              <a:t>Nhóm B</a:t>
            </a:r>
            <a:endParaRPr lang="en-US">
              <a:solidFill>
                <a:srgbClr val="0000FF"/>
              </a:solidFill>
            </a:endParaRPr>
          </a:p>
        </p:txBody>
      </p:sp>
    </p:spTree>
  </p:cSld>
  <p:clrMapOvr>
    <a:masterClrMapping/>
  </p:clrMapOvr>
  <p:transition spd="med">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heckerboard(across)">
                                      <p:cBhvr>
                                        <p:cTn id="7" dur="500"/>
                                        <p:tgtEl>
                                          <p:spTgt spid="117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17762"/>
                                        </p:tgtEl>
                                        <p:attrNameLst>
                                          <p:attrName>style.visibility</p:attrName>
                                        </p:attrNameLst>
                                      </p:cBhvr>
                                      <p:to>
                                        <p:strVal val="visible"/>
                                      </p:to>
                                    </p:set>
                                    <p:animEffect transition="in" filter="diamond(in)">
                                      <p:cBhvr>
                                        <p:cTn id="12" dur="2000"/>
                                        <p:tgtEl>
                                          <p:spTgt spid="11776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17764"/>
                                        </p:tgtEl>
                                        <p:attrNameLst>
                                          <p:attrName>style.visibility</p:attrName>
                                        </p:attrNameLst>
                                      </p:cBhvr>
                                      <p:to>
                                        <p:strVal val="visible"/>
                                      </p:to>
                                    </p:set>
                                    <p:animEffect transition="in" filter="diamond(in)">
                                      <p:cBhvr>
                                        <p:cTn id="15" dur="2000"/>
                                        <p:tgtEl>
                                          <p:spTgt spid="117764"/>
                                        </p:tgtEl>
                                      </p:cBhvr>
                                    </p:animEffect>
                                  </p:childTnLst>
                                </p:cTn>
                              </p:par>
                              <p:par>
                                <p:cTn id="16" presetID="8" presetClass="entr" presetSubtype="16" fill="hold" nodeType="withEffect">
                                  <p:stCondLst>
                                    <p:cond delay="0"/>
                                  </p:stCondLst>
                                  <p:childTnLst>
                                    <p:set>
                                      <p:cBhvr>
                                        <p:cTn id="17" dur="1" fill="hold">
                                          <p:stCondLst>
                                            <p:cond delay="0"/>
                                          </p:stCondLst>
                                        </p:cTn>
                                        <p:tgtEl>
                                          <p:spTgt spid="117763"/>
                                        </p:tgtEl>
                                        <p:attrNameLst>
                                          <p:attrName>style.visibility</p:attrName>
                                        </p:attrNameLst>
                                      </p:cBhvr>
                                      <p:to>
                                        <p:strVal val="visible"/>
                                      </p:to>
                                    </p:set>
                                    <p:animEffect transition="in" filter="diamond(in)">
                                      <p:cBhvr>
                                        <p:cTn id="18" dur="2000"/>
                                        <p:tgtEl>
                                          <p:spTgt spid="117763"/>
                                        </p:tgtEl>
                                      </p:cBhvr>
                                    </p:animEffect>
                                  </p:childTnLst>
                                </p:cTn>
                              </p:par>
                              <p:par>
                                <p:cTn id="19" presetID="8" presetClass="entr" presetSubtype="16" fill="hold" nodeType="withEffect">
                                  <p:stCondLst>
                                    <p:cond delay="0"/>
                                  </p:stCondLst>
                                  <p:childTnLst>
                                    <p:set>
                                      <p:cBhvr>
                                        <p:cTn id="20" dur="1" fill="hold">
                                          <p:stCondLst>
                                            <p:cond delay="0"/>
                                          </p:stCondLst>
                                        </p:cTn>
                                        <p:tgtEl>
                                          <p:spTgt spid="117766"/>
                                        </p:tgtEl>
                                        <p:attrNameLst>
                                          <p:attrName>style.visibility</p:attrName>
                                        </p:attrNameLst>
                                      </p:cBhvr>
                                      <p:to>
                                        <p:strVal val="visible"/>
                                      </p:to>
                                    </p:set>
                                    <p:animEffect transition="in" filter="diamond(in)">
                                      <p:cBhvr>
                                        <p:cTn id="21" dur="2000"/>
                                        <p:tgtEl>
                                          <p:spTgt spid="117766"/>
                                        </p:tgtEl>
                                      </p:cBhvr>
                                    </p:animEffect>
                                  </p:childTnLst>
                                </p:cTn>
                              </p:par>
                              <p:par>
                                <p:cTn id="22" presetID="8" presetClass="entr" presetSubtype="16" fill="hold" nodeType="withEffect">
                                  <p:stCondLst>
                                    <p:cond delay="0"/>
                                  </p:stCondLst>
                                  <p:childTnLst>
                                    <p:set>
                                      <p:cBhvr>
                                        <p:cTn id="23" dur="1" fill="hold">
                                          <p:stCondLst>
                                            <p:cond delay="0"/>
                                          </p:stCondLst>
                                        </p:cTn>
                                        <p:tgtEl>
                                          <p:spTgt spid="117768"/>
                                        </p:tgtEl>
                                        <p:attrNameLst>
                                          <p:attrName>style.visibility</p:attrName>
                                        </p:attrNameLst>
                                      </p:cBhvr>
                                      <p:to>
                                        <p:strVal val="visible"/>
                                      </p:to>
                                    </p:set>
                                    <p:animEffect transition="in" filter="diamond(in)">
                                      <p:cBhvr>
                                        <p:cTn id="24" dur="2000"/>
                                        <p:tgtEl>
                                          <p:spTgt spid="117768"/>
                                        </p:tgtEl>
                                      </p:cBhvr>
                                    </p:animEffect>
                                  </p:childTnLst>
                                </p:cTn>
                              </p:par>
                              <p:par>
                                <p:cTn id="25" presetID="8" presetClass="entr" presetSubtype="16" fill="hold" nodeType="withEffect">
                                  <p:stCondLst>
                                    <p:cond delay="0"/>
                                  </p:stCondLst>
                                  <p:childTnLst>
                                    <p:set>
                                      <p:cBhvr>
                                        <p:cTn id="26" dur="1" fill="hold">
                                          <p:stCondLst>
                                            <p:cond delay="0"/>
                                          </p:stCondLst>
                                        </p:cTn>
                                        <p:tgtEl>
                                          <p:spTgt spid="117767"/>
                                        </p:tgtEl>
                                        <p:attrNameLst>
                                          <p:attrName>style.visibility</p:attrName>
                                        </p:attrNameLst>
                                      </p:cBhvr>
                                      <p:to>
                                        <p:strVal val="visible"/>
                                      </p:to>
                                    </p:set>
                                    <p:animEffect transition="in" filter="diamond(in)">
                                      <p:cBhvr>
                                        <p:cTn id="27" dur="2000"/>
                                        <p:tgtEl>
                                          <p:spTgt spid="11776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7769"/>
                                        </p:tgtEl>
                                        <p:attrNameLst>
                                          <p:attrName>style.visibility</p:attrName>
                                        </p:attrNameLst>
                                      </p:cBhvr>
                                      <p:to>
                                        <p:strVal val="visible"/>
                                      </p:to>
                                    </p:set>
                                    <p:animEffect transition="in" filter="blinds(horizontal)">
                                      <p:cBhvr>
                                        <p:cTn id="30" dur="500"/>
                                        <p:tgtEl>
                                          <p:spTgt spid="11776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17770"/>
                                        </p:tgtEl>
                                        <p:attrNameLst>
                                          <p:attrName>style.visibility</p:attrName>
                                        </p:attrNameLst>
                                      </p:cBhvr>
                                      <p:to>
                                        <p:strVal val="visible"/>
                                      </p:to>
                                    </p:set>
                                    <p:animEffect transition="in" filter="blinds(horizontal)">
                                      <p:cBhvr>
                                        <p:cTn id="33" dur="500"/>
                                        <p:tgtEl>
                                          <p:spTgt spid="11777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7771"/>
                                        </p:tgtEl>
                                        <p:attrNameLst>
                                          <p:attrName>style.visibility</p:attrName>
                                        </p:attrNameLst>
                                      </p:cBhvr>
                                      <p:to>
                                        <p:strVal val="visible"/>
                                      </p:to>
                                    </p:set>
                                    <p:animEffect transition="in" filter="blinds(horizontal)">
                                      <p:cBhvr>
                                        <p:cTn id="36" dur="500"/>
                                        <p:tgtEl>
                                          <p:spTgt spid="11777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17772"/>
                                        </p:tgtEl>
                                        <p:attrNameLst>
                                          <p:attrName>style.visibility</p:attrName>
                                        </p:attrNameLst>
                                      </p:cBhvr>
                                      <p:to>
                                        <p:strVal val="visible"/>
                                      </p:to>
                                    </p:set>
                                    <p:animEffect transition="in" filter="blinds(horizontal)">
                                      <p:cBhvr>
                                        <p:cTn id="39" dur="500"/>
                                        <p:tgtEl>
                                          <p:spTgt spid="11777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17773"/>
                                        </p:tgtEl>
                                        <p:attrNameLst>
                                          <p:attrName>style.visibility</p:attrName>
                                        </p:attrNameLst>
                                      </p:cBhvr>
                                      <p:to>
                                        <p:strVal val="visible"/>
                                      </p:to>
                                    </p:set>
                                    <p:animEffect transition="in" filter="blinds(horizontal)">
                                      <p:cBhvr>
                                        <p:cTn id="42" dur="500"/>
                                        <p:tgtEl>
                                          <p:spTgt spid="11777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7774"/>
                                        </p:tgtEl>
                                        <p:attrNameLst>
                                          <p:attrName>style.visibility</p:attrName>
                                        </p:attrNameLst>
                                      </p:cBhvr>
                                      <p:to>
                                        <p:strVal val="visible"/>
                                      </p:to>
                                    </p:set>
                                    <p:animEffect transition="in" filter="blinds(horizontal)">
                                      <p:cBhvr>
                                        <p:cTn id="45" dur="500"/>
                                        <p:tgtEl>
                                          <p:spTgt spid="117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p:bldP spid="117765" grpId="0" animBg="1"/>
      <p:bldP spid="117769" grpId="0" animBg="1"/>
      <p:bldP spid="117770" grpId="0"/>
      <p:bldP spid="117771" grpId="0" animBg="1"/>
      <p:bldP spid="117772" grpId="0" animBg="1"/>
      <p:bldP spid="117773" grpId="0" animBg="1"/>
      <p:bldP spid="1177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FFFFFF"/>
              </a:solidFill>
            </a:endParaRPr>
          </a:p>
        </p:txBody>
      </p:sp>
      <p:sp>
        <p:nvSpPr>
          <p:cNvPr id="26" name="Text Box 4"/>
          <p:cNvSpPr txBox="1">
            <a:spLocks noChangeArrowheads="1"/>
          </p:cNvSpPr>
          <p:nvPr/>
        </p:nvSpPr>
        <p:spPr bwMode="auto">
          <a:xfrm>
            <a:off x="39688" y="0"/>
            <a:ext cx="68945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2.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vô</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động</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pic>
        <p:nvPicPr>
          <p:cNvPr id="44036" name="Picture 4"/>
          <p:cNvPicPr>
            <a:picLocks noChangeAspect="1"/>
          </p:cNvPicPr>
          <p:nvPr/>
        </p:nvPicPr>
        <p:blipFill>
          <a:blip r:embed="rId2">
            <a:extLst>
              <a:ext uri="{28A0092B-C50C-407E-A947-70E740481C1C}">
                <a14:useLocalDpi xmlns:a14="http://schemas.microsoft.com/office/drawing/2010/main" val="0"/>
              </a:ext>
            </a:extLst>
          </a:blip>
          <a:srcRect l="17372" t="43750" r="67241" b="31250"/>
          <a:stretch>
            <a:fillRect/>
          </a:stretch>
        </p:blipFill>
        <p:spPr bwMode="auto">
          <a:xfrm>
            <a:off x="152400" y="914400"/>
            <a:ext cx="2286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7"/>
          <p:cNvSpPr txBox="1">
            <a:spLocks noChangeArrowheads="1"/>
          </p:cNvSpPr>
          <p:nvPr/>
        </p:nvSpPr>
        <p:spPr bwMode="auto">
          <a:xfrm>
            <a:off x="304800" y="2878138"/>
            <a:ext cx="8534400" cy="461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2. Hoàn thành PHT 4:</a:t>
            </a:r>
          </a:p>
        </p:txBody>
      </p:sp>
      <p:sp>
        <p:nvSpPr>
          <p:cNvPr id="44038" name="AutoShape 6" descr="sự khác nhau giữa san hô và thúy tức trong sinh sản vô tính mọc chồi"/>
          <p:cNvSpPr>
            <a:spLocks noChangeAspect="1" noChangeArrowheads="1"/>
          </p:cNvSpPr>
          <p:nvPr/>
        </p:nvSpPr>
        <p:spPr bwMode="auto">
          <a:xfrm>
            <a:off x="4538663"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44039" name="AutoShape 8" descr="Sự Khác Nhau Giữa San Hô Và Thủy Tức Trong Sinh Sản Vô Tính Mọc Chồi - Flis"/>
          <p:cNvSpPr>
            <a:spLocks noChangeAspect="1" noChangeArrowheads="1"/>
          </p:cNvSpPr>
          <p:nvPr/>
        </p:nvSpPr>
        <p:spPr bwMode="auto">
          <a:xfrm>
            <a:off x="4691063"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pic>
        <p:nvPicPr>
          <p:cNvPr id="44040" name="Picture 5"/>
          <p:cNvPicPr>
            <a:picLocks noChangeAspect="1"/>
          </p:cNvPicPr>
          <p:nvPr/>
        </p:nvPicPr>
        <p:blipFill>
          <a:blip r:embed="rId3">
            <a:extLst>
              <a:ext uri="{28A0092B-C50C-407E-A947-70E740481C1C}">
                <a14:useLocalDpi xmlns:a14="http://schemas.microsoft.com/office/drawing/2010/main" val="0"/>
              </a:ext>
            </a:extLst>
          </a:blip>
          <a:srcRect l="12495" r="18745"/>
          <a:stretch>
            <a:fillRect/>
          </a:stretch>
        </p:blipFill>
        <p:spPr bwMode="auto">
          <a:xfrm>
            <a:off x="2487613" y="931863"/>
            <a:ext cx="29940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0" descr="S GIO DC V O TO IN BIN"/>
          <p:cNvPicPr>
            <a:picLocks noChangeAspect="1" noChangeArrowheads="1"/>
          </p:cNvPicPr>
          <p:nvPr/>
        </p:nvPicPr>
        <p:blipFill>
          <a:blip r:embed="rId4">
            <a:extLst>
              <a:ext uri="{28A0092B-C50C-407E-A947-70E740481C1C}">
                <a14:useLocalDpi xmlns:a14="http://schemas.microsoft.com/office/drawing/2010/main" val="0"/>
              </a:ext>
            </a:extLst>
          </a:blip>
          <a:srcRect t="6790" r="1666" b="10248"/>
          <a:stretch>
            <a:fillRect/>
          </a:stretch>
        </p:blipFill>
        <p:spPr bwMode="auto">
          <a:xfrm>
            <a:off x="5668963" y="944563"/>
            <a:ext cx="3094037"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Text Box 7"/>
          <p:cNvSpPr txBox="1">
            <a:spLocks noChangeArrowheads="1"/>
          </p:cNvSpPr>
          <p:nvPr/>
        </p:nvSpPr>
        <p:spPr bwMode="auto">
          <a:xfrm>
            <a:off x="3113088" y="2509838"/>
            <a:ext cx="2357437" cy="3381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a:solidFill>
                  <a:srgbClr val="FFFFFF"/>
                </a:solidFill>
              </a:rPr>
              <a:t>Sinh sản ở thủy tức</a:t>
            </a:r>
          </a:p>
        </p:txBody>
      </p:sp>
      <p:graphicFrame>
        <p:nvGraphicFramePr>
          <p:cNvPr id="7" name="Table 6"/>
          <p:cNvGraphicFramePr>
            <a:graphicFrameLocks noGrp="1"/>
          </p:cNvGraphicFramePr>
          <p:nvPr/>
        </p:nvGraphicFramePr>
        <p:xfrm>
          <a:off x="152400" y="3448050"/>
          <a:ext cx="8763000" cy="1752600"/>
        </p:xfrm>
        <a:graphic>
          <a:graphicData uri="http://schemas.openxmlformats.org/drawingml/2006/table">
            <a:tbl>
              <a:tblPr firstRow="1" bandRow="1">
                <a:tableStyleId>{5C22544A-7EE6-4342-B048-85BDC9FD1C3A}</a:tableStyleId>
              </a:tblPr>
              <a:tblGrid>
                <a:gridCol w="2190750"/>
                <a:gridCol w="1847850"/>
                <a:gridCol w="2286000"/>
                <a:gridCol w="2438400"/>
              </a:tblGrid>
              <a:tr h="370840">
                <a:tc>
                  <a:txBody>
                    <a:bodyPr/>
                    <a:lstStyle/>
                    <a:p>
                      <a:r>
                        <a:rPr lang="en-US" dirty="0" err="1" smtClean="0">
                          <a:solidFill>
                            <a:srgbClr val="0000FF"/>
                          </a:solidFill>
                        </a:rPr>
                        <a:t>Đại</a:t>
                      </a:r>
                      <a:r>
                        <a:rPr lang="en-US" baseline="0" dirty="0" smtClean="0">
                          <a:solidFill>
                            <a:srgbClr val="0000FF"/>
                          </a:solidFill>
                        </a:rPr>
                        <a:t> </a:t>
                      </a:r>
                      <a:r>
                        <a:rPr lang="en-US" baseline="0" dirty="0" err="1" smtClean="0">
                          <a:solidFill>
                            <a:srgbClr val="0000FF"/>
                          </a:solidFill>
                        </a:rPr>
                        <a:t>diện</a:t>
                      </a:r>
                      <a:endParaRPr lang="en-US"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Mô</a:t>
                      </a:r>
                      <a:r>
                        <a:rPr lang="en-US" sz="1800" baseline="0" dirty="0" smtClean="0">
                          <a:solidFill>
                            <a:srgbClr val="0000FF"/>
                          </a:solidFill>
                        </a:rPr>
                        <a:t> </a:t>
                      </a:r>
                      <a:r>
                        <a:rPr lang="en-US" sz="1800" baseline="0" dirty="0" err="1" smtClean="0">
                          <a:solidFill>
                            <a:srgbClr val="0000FF"/>
                          </a:solidFill>
                        </a:rPr>
                        <a:t>tả</a:t>
                      </a:r>
                      <a:r>
                        <a:rPr lang="en-US" sz="1800" baseline="0" dirty="0" smtClean="0">
                          <a:solidFill>
                            <a:srgbClr val="0000FF"/>
                          </a:solidFill>
                        </a:rPr>
                        <a:t> </a:t>
                      </a:r>
                      <a:r>
                        <a:rPr lang="en-US" sz="1800" baseline="0" dirty="0" err="1" smtClean="0">
                          <a:solidFill>
                            <a:srgbClr val="0000FF"/>
                          </a:solidFill>
                        </a:rPr>
                        <a:t>quá</a:t>
                      </a:r>
                      <a:r>
                        <a:rPr lang="en-US" sz="1800" baseline="0" dirty="0" smtClean="0">
                          <a:solidFill>
                            <a:srgbClr val="0000FF"/>
                          </a:solidFill>
                        </a:rPr>
                        <a:t> </a:t>
                      </a:r>
                      <a:r>
                        <a:rPr lang="en-US" sz="1800" baseline="0" dirty="0" err="1" smtClean="0">
                          <a:solidFill>
                            <a:srgbClr val="0000FF"/>
                          </a:solidFill>
                        </a:rPr>
                        <a:t>trình</a:t>
                      </a:r>
                      <a:r>
                        <a:rPr lang="en-US" sz="1800" baseline="0" dirty="0" smtClean="0">
                          <a:solidFill>
                            <a:srgbClr val="0000FF"/>
                          </a:solidFill>
                        </a:rPr>
                        <a:t> </a:t>
                      </a:r>
                      <a:r>
                        <a:rPr lang="en-US" sz="1800" baseline="0" dirty="0" err="1" smtClean="0">
                          <a:solidFill>
                            <a:srgbClr val="0000FF"/>
                          </a:solidFill>
                        </a:rPr>
                        <a:t>sinh</a:t>
                      </a:r>
                      <a:r>
                        <a:rPr lang="en-US" sz="1800" baseline="0" dirty="0" smtClean="0">
                          <a:solidFill>
                            <a:srgbClr val="0000FF"/>
                          </a:solidFill>
                        </a:rPr>
                        <a:t> </a:t>
                      </a:r>
                      <a:r>
                        <a:rPr lang="en-US" sz="1800" baseline="0" dirty="0" err="1" smtClean="0">
                          <a:solidFill>
                            <a:srgbClr val="0000FF"/>
                          </a:solidFill>
                        </a:rPr>
                        <a:t>sản</a:t>
                      </a:r>
                      <a:endParaRPr lang="en-US" sz="1800"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dirty="0" err="1" smtClean="0">
                          <a:solidFill>
                            <a:srgbClr val="0000FF"/>
                          </a:solidFill>
                        </a:rPr>
                        <a:t>Hình</a:t>
                      </a:r>
                      <a:r>
                        <a:rPr lang="en-US" baseline="0" dirty="0" smtClean="0">
                          <a:solidFill>
                            <a:srgbClr val="0000FF"/>
                          </a:solidFill>
                        </a:rPr>
                        <a:t> </a:t>
                      </a:r>
                      <a:r>
                        <a:rPr lang="en-US" baseline="0" dirty="0" err="1" smtClean="0">
                          <a:solidFill>
                            <a:srgbClr val="0000FF"/>
                          </a:solidFill>
                        </a:rPr>
                        <a:t>thức</a:t>
                      </a:r>
                      <a:r>
                        <a:rPr lang="en-US" baseline="0" dirty="0" smtClean="0">
                          <a:solidFill>
                            <a:srgbClr val="0000FF"/>
                          </a:solidFill>
                        </a:rPr>
                        <a:t> </a:t>
                      </a:r>
                      <a:r>
                        <a:rPr lang="en-US" baseline="0" dirty="0" err="1" smtClean="0">
                          <a:solidFill>
                            <a:srgbClr val="0000FF"/>
                          </a:solidFill>
                        </a:rPr>
                        <a:t>sinh</a:t>
                      </a:r>
                      <a:r>
                        <a:rPr lang="en-US" baseline="0" dirty="0" smtClean="0">
                          <a:solidFill>
                            <a:srgbClr val="0000FF"/>
                          </a:solidFill>
                        </a:rPr>
                        <a:t> </a:t>
                      </a:r>
                      <a:r>
                        <a:rPr lang="en-US" baseline="0" dirty="0" err="1" smtClean="0">
                          <a:solidFill>
                            <a:srgbClr val="0000FF"/>
                          </a:solidFill>
                        </a:rPr>
                        <a:t>sản</a:t>
                      </a:r>
                      <a:endParaRPr lang="en-US"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dirty="0" err="1" smtClean="0">
                          <a:solidFill>
                            <a:srgbClr val="0000FF"/>
                          </a:solidFill>
                        </a:rPr>
                        <a:t>Đặc</a:t>
                      </a:r>
                      <a:r>
                        <a:rPr lang="en-US" baseline="0" dirty="0" smtClean="0">
                          <a:solidFill>
                            <a:srgbClr val="0000FF"/>
                          </a:solidFill>
                        </a:rPr>
                        <a:t> </a:t>
                      </a:r>
                      <a:r>
                        <a:rPr lang="en-US" baseline="0" dirty="0" err="1" smtClean="0">
                          <a:solidFill>
                            <a:srgbClr val="0000FF"/>
                          </a:solidFill>
                        </a:rPr>
                        <a:t>điểm</a:t>
                      </a:r>
                      <a:r>
                        <a:rPr lang="en-US" baseline="0" dirty="0" smtClean="0">
                          <a:solidFill>
                            <a:srgbClr val="0000FF"/>
                          </a:solidFill>
                        </a:rPr>
                        <a:t> </a:t>
                      </a:r>
                      <a:r>
                        <a:rPr lang="en-US" baseline="0" dirty="0" err="1" smtClean="0">
                          <a:solidFill>
                            <a:srgbClr val="0000FF"/>
                          </a:solidFill>
                        </a:rPr>
                        <a:t>cơ</a:t>
                      </a:r>
                      <a:r>
                        <a:rPr lang="en-US" baseline="0" dirty="0" smtClean="0">
                          <a:solidFill>
                            <a:srgbClr val="0000FF"/>
                          </a:solidFill>
                        </a:rPr>
                        <a:t> </a:t>
                      </a:r>
                      <a:r>
                        <a:rPr lang="en-US" baseline="0" dirty="0" err="1" smtClean="0">
                          <a:solidFill>
                            <a:srgbClr val="0000FF"/>
                          </a:solidFill>
                        </a:rPr>
                        <a:t>thể</a:t>
                      </a:r>
                      <a:r>
                        <a:rPr lang="en-US" baseline="0" dirty="0" smtClean="0">
                          <a:solidFill>
                            <a:srgbClr val="0000FF"/>
                          </a:solidFill>
                        </a:rPr>
                        <a:t> con </a:t>
                      </a:r>
                      <a:endParaRPr lang="en-US"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sz="1800" dirty="0" err="1" smtClean="0"/>
                        <a:t>Trùng</a:t>
                      </a:r>
                      <a:r>
                        <a:rPr lang="en-US" sz="1800" baseline="0" dirty="0" smtClean="0"/>
                        <a:t> </a:t>
                      </a:r>
                      <a:r>
                        <a:rPr lang="en-US" sz="1800" baseline="0" dirty="0" err="1" smtClean="0"/>
                        <a:t>biến</a:t>
                      </a:r>
                      <a:r>
                        <a:rPr lang="en-US" sz="1800" baseline="0" dirty="0" smtClean="0"/>
                        <a:t> </a:t>
                      </a:r>
                      <a:r>
                        <a:rPr lang="en-US" sz="1800" baseline="0" dirty="0" err="1" smtClean="0"/>
                        <a:t>hình</a:t>
                      </a:r>
                      <a:endParaRPr lang="en-US" sz="1800" dirty="0"/>
                    </a:p>
                  </a:txBody>
                  <a:tcPr marL="91444" marR="91444" marT="45745" marB="45745">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rowSpan="3">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sz="1800" dirty="0" err="1" smtClean="0"/>
                        <a:t>Thủy</a:t>
                      </a:r>
                      <a:r>
                        <a:rPr lang="en-US" sz="1800" baseline="0" dirty="0" smtClean="0"/>
                        <a:t> </a:t>
                      </a:r>
                      <a:r>
                        <a:rPr lang="en-US" sz="1800" baseline="0" dirty="0" err="1" smtClean="0"/>
                        <a:t>thức</a:t>
                      </a:r>
                      <a:endParaRPr lang="en-US" sz="1800" dirty="0"/>
                    </a:p>
                  </a:txBody>
                  <a:tcPr marL="91444" marR="91444" marT="45745" marB="45745">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sz="1800" dirty="0" smtClean="0"/>
                        <a:t>Sao </a:t>
                      </a:r>
                      <a:r>
                        <a:rPr lang="en-US" sz="1800" dirty="0" err="1" smtClean="0"/>
                        <a:t>biển</a:t>
                      </a:r>
                      <a:endParaRPr lang="en-US" sz="1800" dirty="0"/>
                    </a:p>
                  </a:txBody>
                  <a:tcPr marL="91444" marR="91444" marT="45745" marB="45745">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44068" name="Rectangle 12"/>
          <p:cNvSpPr>
            <a:spLocks noChangeArrowheads="1"/>
          </p:cNvSpPr>
          <p:nvPr/>
        </p:nvSpPr>
        <p:spPr bwMode="auto">
          <a:xfrm>
            <a:off x="7239000" y="101600"/>
            <a:ext cx="1757363" cy="584200"/>
          </a:xfrm>
          <a:prstGeom prst="rect">
            <a:avLst/>
          </a:prstGeom>
          <a:solidFill>
            <a:srgbClr val="C00000"/>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FFFF00"/>
                </a:solidFill>
              </a:rPr>
              <a:t>Nhóm B</a:t>
            </a:r>
            <a:endParaRPr lang="en-US">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Khám phá vườn cây ngũ quả 'độc nhất vô nhị' ở Hà Nội"/>
          <p:cNvPicPr>
            <a:picLocks noChangeAspect="1" noChangeArrowheads="1"/>
          </p:cNvPicPr>
          <p:nvPr/>
        </p:nvPicPr>
        <p:blipFill>
          <a:blip r:embed="rId2" cstate="print">
            <a:extLst>
              <a:ext uri="{28A0092B-C50C-407E-A947-70E740481C1C}">
                <a14:useLocalDpi xmlns:a14="http://schemas.microsoft.com/office/drawing/2010/main" val="0"/>
              </a:ext>
            </a:extLst>
          </a:blip>
          <a:srcRect l="-1666" t="2222" r="1666" b="879"/>
          <a:stretch>
            <a:fillRect/>
          </a:stretch>
        </p:blipFill>
        <p:spPr bwMode="auto">
          <a:xfrm>
            <a:off x="2566988" y="949325"/>
            <a:ext cx="19954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22"/>
          <p:cNvSpPr txBox="1">
            <a:spLocks noChangeArrowheads="1"/>
          </p:cNvSpPr>
          <p:nvPr/>
        </p:nvSpPr>
        <p:spPr bwMode="auto">
          <a:xfrm>
            <a:off x="80963" y="5773738"/>
            <a:ext cx="902493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H" panose="020B7200000000000000" pitchFamily="34" charset="0"/>
                <a:cs typeface="Arial" panose="020B0604020202020204" pitchFamily="34" charset="0"/>
              </a:defRPr>
            </a:lvl1pPr>
            <a:lvl2pPr marL="742950" indent="-285750" eaLnBrk="0" hangingPunct="0">
              <a:defRPr sz="2400">
                <a:solidFill>
                  <a:schemeClr val="tx1"/>
                </a:solidFill>
                <a:latin typeface=".VnTimeH" panose="020B7200000000000000" pitchFamily="34" charset="0"/>
                <a:cs typeface="Arial" panose="020B0604020202020204" pitchFamily="34" charset="0"/>
              </a:defRPr>
            </a:lvl2pPr>
            <a:lvl3pPr marL="1143000" indent="-228600" eaLnBrk="0" hangingPunct="0">
              <a:defRPr sz="2400">
                <a:solidFill>
                  <a:schemeClr val="tx1"/>
                </a:solidFill>
                <a:latin typeface=".VnTimeH" panose="020B7200000000000000" pitchFamily="34" charset="0"/>
                <a:cs typeface="Arial" panose="020B0604020202020204" pitchFamily="34" charset="0"/>
              </a:defRPr>
            </a:lvl3pPr>
            <a:lvl4pPr marL="1600200" indent="-228600" eaLnBrk="0" hangingPunct="0">
              <a:defRPr sz="2400">
                <a:solidFill>
                  <a:schemeClr val="tx1"/>
                </a:solidFill>
                <a:latin typeface=".VnTimeH" panose="020B7200000000000000" pitchFamily="34" charset="0"/>
                <a:cs typeface="Arial" panose="020B0604020202020204" pitchFamily="34" charset="0"/>
              </a:defRPr>
            </a:lvl4pPr>
            <a:lvl5pPr marL="2057400" indent="-228600" eaLnBrk="0" hangingPunct="0">
              <a:defRPr sz="2400">
                <a:solidFill>
                  <a:schemeClr val="tx1"/>
                </a:solidFill>
                <a:latin typeface=".VnTimeH" panose="020B7200000000000000"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9pPr>
          </a:lstStyle>
          <a:p>
            <a:pPr eaLnBrk="1" hangingPunct="1">
              <a:spcBef>
                <a:spcPts val="0"/>
              </a:spcBef>
              <a:defRPr/>
            </a:pPr>
            <a:r>
              <a:rPr lang="en-US" sz="2000" dirty="0" err="1" smtClean="0">
                <a:solidFill>
                  <a:srgbClr val="1802BE"/>
                </a:solidFill>
                <a:latin typeface="Arial" panose="020B0604020202020204" pitchFamily="34" charset="0"/>
              </a:rPr>
              <a:t>Quan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sát</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phân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tích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37.7 – 37.10 </a:t>
            </a:r>
            <a:r>
              <a:rPr lang="en-US" sz="2000" dirty="0" err="1" smtClean="0">
                <a:solidFill>
                  <a:srgbClr val="1802BE"/>
                </a:solidFill>
                <a:latin typeface="Arial" panose="020B0604020202020204" pitchFamily="34" charset="0"/>
              </a:rPr>
              <a:t>và</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nghiên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cứu</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SGK</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trang</a:t>
            </a:r>
            <a:r>
              <a:rPr lang="en-US" sz="2000" dirty="0" smtClean="0">
                <a:solidFill>
                  <a:srgbClr val="1802BE"/>
                </a:solidFill>
                <a:latin typeface="Arial" panose="020B0604020202020204" pitchFamily="34" charset="0"/>
              </a:rPr>
              <a:t> 168: </a:t>
            </a:r>
          </a:p>
          <a:p>
            <a:pPr marL="457200" indent="-457200" eaLnBrk="1" hangingPunct="1">
              <a:spcBef>
                <a:spcPts val="0"/>
              </a:spcBef>
              <a:buFontTx/>
              <a:buAutoNum type="arabicPeriod"/>
              <a:defRPr/>
            </a:pPr>
            <a:r>
              <a:rPr lang="en-US" sz="2000" dirty="0" smtClean="0">
                <a:solidFill>
                  <a:srgbClr val="1802BE"/>
                </a:solidFill>
                <a:latin typeface="Arial" panose="020B0604020202020204" pitchFamily="34" charset="0"/>
              </a:rPr>
              <a:t>Cho </a:t>
            </a:r>
            <a:r>
              <a:rPr lang="en-US" sz="2000" dirty="0" err="1" smtClean="0">
                <a:solidFill>
                  <a:srgbClr val="1802BE"/>
                </a:solidFill>
                <a:latin typeface="Arial" panose="020B0604020202020204" pitchFamily="34" charset="0"/>
              </a:rPr>
              <a:t>biết</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1,2,3,4 </a:t>
            </a:r>
            <a:r>
              <a:rPr lang="en-US" sz="2000" dirty="0" err="1" smtClean="0">
                <a:solidFill>
                  <a:srgbClr val="1802BE"/>
                </a:solidFill>
                <a:latin typeface="Arial" panose="020B0604020202020204" pitchFamily="34" charset="0"/>
              </a:rPr>
              <a:t>thuộc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thức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sinh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sản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nào</a:t>
            </a:r>
            <a:r>
              <a:rPr lang="en-US" sz="2000" dirty="0" smtClean="0">
                <a:solidFill>
                  <a:srgbClr val="1802BE"/>
                </a:solidFill>
                <a:latin typeface="Arial" panose="020B0604020202020204" pitchFamily="34" charset="0"/>
              </a:rPr>
              <a:t>?</a:t>
            </a:r>
          </a:p>
          <a:p>
            <a:pPr marL="457200" indent="-457200" eaLnBrk="1" hangingPunct="1">
              <a:spcBef>
                <a:spcPts val="0"/>
              </a:spcBef>
              <a:buFontTx/>
              <a:buAutoNum type="arabicPeriod"/>
              <a:defRPr/>
            </a:pPr>
            <a:r>
              <a:rPr lang="en-US" sz="2000" dirty="0" err="1" smtClean="0">
                <a:solidFill>
                  <a:srgbClr val="1802BE"/>
                </a:solidFill>
                <a:latin typeface="Arial" panose="020B0604020202020204" pitchFamily="34" charset="0"/>
              </a:rPr>
              <a:t>Mô</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tả</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quy</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trình</a:t>
            </a:r>
            <a:r>
              <a:rPr lang="en-US" sz="2000" dirty="0" smtClean="0">
                <a:solidFill>
                  <a:srgbClr val="1802BE"/>
                </a:solidFill>
                <a:latin typeface="Arial" panose="020B0604020202020204" pitchFamily="34" charset="0"/>
              </a:rPr>
              <a:t> </a:t>
            </a:r>
            <a:r>
              <a:rPr lang="en-US" sz="2000" dirty="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và</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nêu</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ưu</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điểm</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của</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các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thức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sinh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sản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đó</a:t>
            </a:r>
            <a:r>
              <a:rPr lang="en-US" sz="2000" dirty="0" smtClean="0">
                <a:solidFill>
                  <a:srgbClr val="1802BE"/>
                </a:solidFill>
                <a:latin typeface="Arial" panose="020B0604020202020204" pitchFamily="34" charset="0"/>
              </a:rPr>
              <a:t>?</a:t>
            </a:r>
          </a:p>
        </p:txBody>
      </p:sp>
      <p:pic>
        <p:nvPicPr>
          <p:cNvPr id="45060" name="Picture 4" descr="C:\Users\DELL\Desktop\tải xuống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974725"/>
            <a:ext cx="1878012"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bwMode="auto">
          <a:xfrm>
            <a:off x="2008188" y="2301875"/>
            <a:ext cx="509587"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62" name="Picture 2" descr="C:\Users\DELL\Desktop\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49325"/>
            <a:ext cx="12954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3" name="Group 15"/>
          <p:cNvGrpSpPr>
            <a:grpSpLocks/>
          </p:cNvGrpSpPr>
          <p:nvPr/>
        </p:nvGrpSpPr>
        <p:grpSpPr bwMode="auto">
          <a:xfrm>
            <a:off x="6162675" y="2205038"/>
            <a:ext cx="1371600" cy="327025"/>
            <a:chOff x="3729196" y="1758630"/>
            <a:chExt cx="1681003" cy="451170"/>
          </a:xfrm>
        </p:grpSpPr>
        <p:sp>
          <p:nvSpPr>
            <p:cNvPr id="17" name="Right Arrow 16"/>
            <p:cNvSpPr/>
            <p:nvPr/>
          </p:nvSpPr>
          <p:spPr>
            <a:xfrm>
              <a:off x="3729196" y="2133144"/>
              <a:ext cx="937782" cy="76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92" name="TextBox 17"/>
            <p:cNvSpPr txBox="1">
              <a:spLocks noChangeArrowheads="1"/>
            </p:cNvSpPr>
            <p:nvPr/>
          </p:nvSpPr>
          <p:spPr bwMode="auto">
            <a:xfrm>
              <a:off x="3921996" y="1758630"/>
              <a:ext cx="14882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1 – 2 năm</a:t>
              </a:r>
            </a:p>
          </p:txBody>
        </p:sp>
      </p:grpSp>
      <p:grpSp>
        <p:nvGrpSpPr>
          <p:cNvPr id="45064" name="Group 18"/>
          <p:cNvGrpSpPr>
            <a:grpSpLocks/>
          </p:cNvGrpSpPr>
          <p:nvPr/>
        </p:nvGrpSpPr>
        <p:grpSpPr bwMode="auto">
          <a:xfrm>
            <a:off x="-4763" y="3541713"/>
            <a:ext cx="4119563" cy="2163762"/>
            <a:chOff x="1295400" y="1981200"/>
            <a:chExt cx="4953000" cy="1828800"/>
          </a:xfrm>
        </p:grpSpPr>
        <p:pic>
          <p:nvPicPr>
            <p:cNvPr id="45086" name="Picture 2" descr="C:\Users\DELL\Desktop\tải xuống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81200"/>
              <a:ext cx="1285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4" descr="C:\Users\DELL\Desktop\tải xuống (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9812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8" name="Picture 5" descr="C:\Users\DELL\Desktop\tải xuống (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981200"/>
              <a:ext cx="12192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p:nvPr/>
          </p:nvSpPr>
          <p:spPr>
            <a:xfrm>
              <a:off x="2581845" y="2846626"/>
              <a:ext cx="465716" cy="45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a:off x="4341639" y="2846626"/>
              <a:ext cx="458081" cy="45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065" name="Group 25"/>
          <p:cNvGrpSpPr>
            <a:grpSpLocks/>
          </p:cNvGrpSpPr>
          <p:nvPr/>
        </p:nvGrpSpPr>
        <p:grpSpPr bwMode="auto">
          <a:xfrm>
            <a:off x="4254500" y="3541713"/>
            <a:ext cx="4878388" cy="2163762"/>
            <a:chOff x="304800" y="1219201"/>
            <a:chExt cx="5323952" cy="2133600"/>
          </a:xfrm>
        </p:grpSpPr>
        <p:pic>
          <p:nvPicPr>
            <p:cNvPr id="45079" name="Picture 2" descr="C:\Users\DELL\Desktop\tải xuống (1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1222551"/>
              <a:ext cx="1132952" cy="213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3" descr="C:\Users\DELL\Desktop\tải xuống (1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0345" y="1219201"/>
              <a:ext cx="884255"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5" descr="C:\Users\DELL\Desktop\tải xuống (1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1" y="1222551"/>
              <a:ext cx="914400" cy="21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6" descr="C:\Users\DELL\Desktop\unnamed.jpg"/>
            <p:cNvPicPr>
              <a:picLocks noChangeAspect="1" noChangeArrowheads="1"/>
            </p:cNvPicPr>
            <p:nvPr/>
          </p:nvPicPr>
          <p:blipFill>
            <a:blip r:embed="rId11">
              <a:extLst>
                <a:ext uri="{28A0092B-C50C-407E-A947-70E740481C1C}">
                  <a14:useLocalDpi xmlns:a14="http://schemas.microsoft.com/office/drawing/2010/main" val="0"/>
                </a:ext>
              </a:extLst>
            </a:blip>
            <a:srcRect l="83086" t="16760" r="3897" b="29654"/>
            <a:stretch>
              <a:fillRect/>
            </a:stretch>
          </p:blipFill>
          <p:spPr bwMode="auto">
            <a:xfrm>
              <a:off x="304800" y="1219201"/>
              <a:ext cx="762000"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Arrow 30"/>
            <p:cNvSpPr/>
            <p:nvPr/>
          </p:nvSpPr>
          <p:spPr>
            <a:xfrm>
              <a:off x="1219556" y="2352530"/>
              <a:ext cx="381148" cy="70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a:off x="2557041" y="2352530"/>
              <a:ext cx="490296" cy="103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Arrow 32"/>
            <p:cNvSpPr/>
            <p:nvPr/>
          </p:nvSpPr>
          <p:spPr>
            <a:xfrm>
              <a:off x="4003673" y="2344702"/>
              <a:ext cx="492028" cy="101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92162" name="Picture 2" descr="2 cây hoa giấy nhiều màu - tuhbv"/>
          <p:cNvPicPr>
            <a:picLocks noChangeAspect="1" noChangeArrowheads="1"/>
          </p:cNvPicPr>
          <p:nvPr/>
        </p:nvPicPr>
        <p:blipFill>
          <a:blip r:embed="rId12">
            <a:extLst>
              <a:ext uri="{28A0092B-C50C-407E-A947-70E740481C1C}">
                <a14:useLocalDpi xmlns:a14="http://schemas.microsoft.com/office/drawing/2010/main" val="0"/>
              </a:ext>
            </a:extLst>
          </a:blip>
          <a:srcRect l="13873" r="22125"/>
          <a:stretch>
            <a:fillRect/>
          </a:stretch>
        </p:blipFill>
        <p:spPr bwMode="auto">
          <a:xfrm>
            <a:off x="2576513" y="950913"/>
            <a:ext cx="1998662"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2" descr="Bưởi cảnh giá chục triệu đã lên phố Hà Nội | VTV.V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1363" y="949325"/>
            <a:ext cx="204152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AutoShape 4" descr="Công nghệ 9 Bài 4: Thực hành giâm cành - Luật Trẻ Em"/>
          <p:cNvSpPr>
            <a:spLocks noChangeAspect="1" noChangeArrowheads="1"/>
          </p:cNvSpPr>
          <p:nvPr/>
        </p:nvSpPr>
        <p:spPr bwMode="auto">
          <a:xfrm>
            <a:off x="2728913" y="-365125"/>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45069" name="AutoShape 6" descr="Công nghệ 9 Bài 4: Thực hành giâm cành - Luật Trẻ Em"/>
          <p:cNvSpPr>
            <a:spLocks noChangeAspect="1" noChangeArrowheads="1"/>
          </p:cNvSpPr>
          <p:nvPr/>
        </p:nvSpPr>
        <p:spPr bwMode="auto">
          <a:xfrm>
            <a:off x="4538663"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5" name="Oval 4"/>
          <p:cNvSpPr/>
          <p:nvPr/>
        </p:nvSpPr>
        <p:spPr bwMode="auto">
          <a:xfrm>
            <a:off x="1295400" y="5781675"/>
            <a:ext cx="663575" cy="381000"/>
          </a:xfrm>
          <a:prstGeom prst="ellips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 name="Oval 5"/>
          <p:cNvSpPr/>
          <p:nvPr/>
        </p:nvSpPr>
        <p:spPr bwMode="auto">
          <a:xfrm>
            <a:off x="1065213" y="5629275"/>
            <a:ext cx="387350" cy="304800"/>
          </a:xfrm>
          <a:prstGeom prst="ellips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7" name="Oval 6"/>
          <p:cNvSpPr/>
          <p:nvPr/>
        </p:nvSpPr>
        <p:spPr bwMode="auto">
          <a:xfrm>
            <a:off x="2466975" y="6096000"/>
            <a:ext cx="914400" cy="914400"/>
          </a:xfrm>
          <a:prstGeom prst="ellips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45073" name="Oval 8"/>
          <p:cNvSpPr>
            <a:spLocks noChangeArrowheads="1"/>
          </p:cNvSpPr>
          <p:nvPr/>
        </p:nvSpPr>
        <p:spPr bwMode="auto">
          <a:xfrm>
            <a:off x="1701800" y="927100"/>
            <a:ext cx="923925" cy="1038225"/>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1</a:t>
            </a:r>
          </a:p>
        </p:txBody>
      </p:sp>
      <p:sp>
        <p:nvSpPr>
          <p:cNvPr id="45074" name="Oval 43"/>
          <p:cNvSpPr>
            <a:spLocks noChangeArrowheads="1"/>
          </p:cNvSpPr>
          <p:nvPr/>
        </p:nvSpPr>
        <p:spPr bwMode="auto">
          <a:xfrm>
            <a:off x="1509713" y="3449638"/>
            <a:ext cx="925512" cy="1039812"/>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3</a:t>
            </a:r>
          </a:p>
        </p:txBody>
      </p:sp>
      <p:sp>
        <p:nvSpPr>
          <p:cNvPr id="45075" name="Oval 44"/>
          <p:cNvSpPr>
            <a:spLocks noChangeArrowheads="1"/>
          </p:cNvSpPr>
          <p:nvPr/>
        </p:nvSpPr>
        <p:spPr bwMode="auto">
          <a:xfrm>
            <a:off x="6081713" y="3429000"/>
            <a:ext cx="923925" cy="1038225"/>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4</a:t>
            </a:r>
          </a:p>
        </p:txBody>
      </p:sp>
      <p:sp>
        <p:nvSpPr>
          <p:cNvPr id="45076" name="Oval 45"/>
          <p:cNvSpPr>
            <a:spLocks noChangeArrowheads="1"/>
          </p:cNvSpPr>
          <p:nvPr/>
        </p:nvSpPr>
        <p:spPr bwMode="auto">
          <a:xfrm>
            <a:off x="6132513" y="909638"/>
            <a:ext cx="923925" cy="1038225"/>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2</a:t>
            </a:r>
          </a:p>
        </p:txBody>
      </p:sp>
      <p:sp>
        <p:nvSpPr>
          <p:cNvPr id="45077" name="Text Box 22"/>
          <p:cNvSpPr txBox="1">
            <a:spLocks noChangeArrowheads="1"/>
          </p:cNvSpPr>
          <p:nvPr/>
        </p:nvSpPr>
        <p:spPr bwMode="auto">
          <a:xfrm>
            <a:off x="152400" y="20638"/>
            <a:ext cx="4800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1802BE"/>
                </a:solidFill>
                <a:cs typeface="Arial" panose="020B0604020202020204" pitchFamily="34" charset="0"/>
              </a:rPr>
              <a:t>3. Một số ứng dụng của sinh sản vô tính trong thực tiễn</a:t>
            </a:r>
          </a:p>
        </p:txBody>
      </p:sp>
      <p:sp>
        <p:nvSpPr>
          <p:cNvPr id="45078" name="Rectangle 35"/>
          <p:cNvSpPr>
            <a:spLocks noChangeArrowheads="1"/>
          </p:cNvSpPr>
          <p:nvPr/>
        </p:nvSpPr>
        <p:spPr bwMode="auto">
          <a:xfrm>
            <a:off x="7239000" y="101600"/>
            <a:ext cx="1757363" cy="584200"/>
          </a:xfrm>
          <a:prstGeom prst="rect">
            <a:avLst/>
          </a:prstGeom>
          <a:solidFill>
            <a:srgbClr val="0000FF"/>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FFFF00"/>
                </a:solidFill>
              </a:rPr>
              <a:t>Nhóm C</a:t>
            </a:r>
            <a:endParaRPr lang="en-US">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circle(in)">
                                      <p:cBhvr>
                                        <p:cTn id="7" dur="20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400"/>
            <a:ext cx="4419600" cy="4324350"/>
          </a:xfrm>
        </p:spPr>
        <p:txBody>
          <a:bodyPr/>
          <a:lstStyle/>
          <a:p>
            <a:pPr marL="0" indent="0" algn="ctr" eaLnBrk="1" hangingPunct="1">
              <a:lnSpc>
                <a:spcPct val="110000"/>
              </a:lnSpc>
              <a:buFont typeface="Arial" panose="020B0604020202020204" pitchFamily="34" charset="0"/>
              <a:buNone/>
            </a:pPr>
            <a:r>
              <a:rPr lang="en-US" sz="2400" b="1" i="1" smtClean="0">
                <a:solidFill>
                  <a:srgbClr val="FFFFFF"/>
                </a:solidFill>
                <a:latin typeface="Arial" panose="020B0604020202020204" pitchFamily="34" charset="0"/>
                <a:ea typeface="Calibri" panose="020F0502020204030204" pitchFamily="34" charset="0"/>
                <a:cs typeface="Arial" panose="020B0604020202020204" pitchFamily="34" charset="0"/>
              </a:rPr>
              <a:t>Quy trình hội thảo:</a:t>
            </a:r>
          </a:p>
          <a:p>
            <a:pPr marL="0" indent="0" eaLnBrk="1" hangingPunct="1">
              <a:lnSpc>
                <a:spcPct val="110000"/>
              </a:lnSpc>
              <a:buFont typeface="Arial" panose="020B0604020202020204" pitchFamily="34" charset="0"/>
              <a:buNone/>
            </a:pP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 </a:t>
            </a:r>
            <a:r>
              <a:rPr lang="vi-VN" sz="1500" smtClean="0">
                <a:solidFill>
                  <a:srgbClr val="FFFFFF"/>
                </a:solidFill>
                <a:ea typeface="Calibri" panose="020F0502020204030204" pitchFamily="34" charset="0"/>
                <a:cs typeface="Arial" panose="020B0604020202020204" pitchFamily="34" charset="0"/>
              </a:rPr>
              <a:t>Học sinh trong 1 nhóm </a:t>
            </a:r>
            <a:r>
              <a:rPr lang="en-US" sz="1500" smtClean="0">
                <a:solidFill>
                  <a:srgbClr val="FFFFFF"/>
                </a:solidFill>
                <a:ea typeface="Calibri" panose="020F0502020204030204" pitchFamily="34" charset="0"/>
                <a:cs typeface="Arial" panose="020B0604020202020204" pitchFamily="34" charset="0"/>
              </a:rPr>
              <a:t>(A, B, C) </a:t>
            </a:r>
            <a:r>
              <a:rPr lang="vi-VN" sz="1500" smtClean="0">
                <a:solidFill>
                  <a:srgbClr val="FFFFFF"/>
                </a:solidFill>
                <a:ea typeface="Calibri" panose="020F0502020204030204" pitchFamily="34" charset="0"/>
                <a:cs typeface="Arial" panose="020B0604020202020204" pitchFamily="34" charset="0"/>
              </a:rPr>
              <a:t>tự </a:t>
            </a:r>
            <a:r>
              <a:rPr lang="en-US" sz="1800" smtClean="0">
                <a:solidFill>
                  <a:srgbClr val="FFFFFF"/>
                </a:solidFill>
                <a:ea typeface="Calibri" panose="020F0502020204030204" pitchFamily="34" charset="0"/>
                <a:cs typeface="Arial" panose="020B0604020202020204" pitchFamily="34" charset="0"/>
              </a:rPr>
              <a:t>đếm </a:t>
            </a:r>
            <a:r>
              <a:rPr lang="vi-VN" sz="1500" smtClean="0">
                <a:solidFill>
                  <a:srgbClr val="FFFFFF"/>
                </a:solidFill>
                <a:ea typeface="Calibri" panose="020F0502020204030204" pitchFamily="34" charset="0"/>
                <a:cs typeface="Arial" panose="020B0604020202020204" pitchFamily="34" charset="0"/>
              </a:rPr>
              <a:t>số từ 1 đến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3</a:t>
            </a:r>
            <a:r>
              <a:rPr lang="vi-VN" sz="1500" smtClean="0">
                <a:solidFill>
                  <a:srgbClr val="FFFFFF"/>
                </a:solidFill>
                <a:ea typeface="Calibri" panose="020F0502020204030204" pitchFamily="34" charset="0"/>
                <a:cs typeface="Arial" panose="020B0604020202020204" pitchFamily="34" charset="0"/>
              </a:rPr>
              <a:t>. Nếu thừa HS thì đánh số lại từ 1.</a:t>
            </a:r>
            <a:endPar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endParaRPr>
          </a:p>
          <a:p>
            <a:pPr marL="0" indent="0" eaLnBrk="1" hangingPunct="1">
              <a:lnSpc>
                <a:spcPct val="110000"/>
              </a:lnSpc>
              <a:buFont typeface="Arial" panose="020B0604020202020204" pitchFamily="34" charset="0"/>
              <a:buNone/>
            </a:pP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 </a:t>
            </a:r>
            <a:r>
              <a:rPr lang="vi-VN" sz="1500" smtClean="0">
                <a:solidFill>
                  <a:srgbClr val="FFFFFF"/>
                </a:solidFill>
                <a:ea typeface="Calibri" panose="020F0502020204030204" pitchFamily="34" charset="0"/>
                <a:cs typeface="Arial" panose="020B0604020202020204" pitchFamily="34" charset="0"/>
              </a:rPr>
              <a:t>Học sinh có số giống nhau sẽ tập hợp thành nhóm mới (nhóm 1, 2,</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 3</a:t>
            </a:r>
            <a:r>
              <a:rPr lang="vi-VN" sz="1500" smtClean="0">
                <a:solidFill>
                  <a:srgbClr val="FFFFFF"/>
                </a:solidFill>
                <a:ea typeface="Calibri" panose="020F0502020204030204" pitchFamily="34" charset="0"/>
                <a:cs typeface="Arial" panose="020B0604020202020204" pitchFamily="34" charset="0"/>
              </a:rPr>
              <a:t>).</a:t>
            </a:r>
            <a:endPar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endParaRPr>
          </a:p>
          <a:p>
            <a:pPr marL="0" indent="0" algn="just" eaLnBrk="1" hangingPunct="1">
              <a:lnSpc>
                <a:spcPct val="110000"/>
              </a:lnSpc>
              <a:buFont typeface="Arial" panose="020B0604020202020204" pitchFamily="34" charset="0"/>
              <a:buNone/>
            </a:pP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a:t>
            </a:r>
            <a:r>
              <a:rPr lang="vi-VN" sz="1500" smtClean="0">
                <a:solidFill>
                  <a:srgbClr val="FFFFFF"/>
                </a:solidFill>
                <a:ea typeface="Calibri" panose="020F0502020204030204" pitchFamily="34" charset="0"/>
                <a:cs typeface="Arial" panose="020B0604020202020204" pitchFamily="34" charset="0"/>
              </a:rPr>
              <a:t> Mỗi nhóm về vị trí 1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Nhóm 1 về vị trí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A, Nhóm 2 về vị trí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B, Nhóm 3 về vị trí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C</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a:t>
            </a:r>
          </a:p>
          <a:p>
            <a:pPr marL="0" indent="0" algn="just" eaLnBrk="1" hangingPunct="1">
              <a:lnSpc>
                <a:spcPct val="110000"/>
              </a:lnSpc>
              <a:buFont typeface="Arial" panose="020B0604020202020204" pitchFamily="34" charset="0"/>
              <a:buNone/>
            </a:pP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 </a:t>
            </a:r>
            <a:r>
              <a:rPr lang="vi-VN" sz="1500" smtClean="0">
                <a:solidFill>
                  <a:srgbClr val="FFFFFF"/>
                </a:solidFill>
                <a:ea typeface="Calibri" panose="020F0502020204030204" pitchFamily="34" charset="0"/>
                <a:cs typeface="Arial" panose="020B0604020202020204" pitchFamily="34" charset="0"/>
              </a:rPr>
              <a:t>Thành viên của nhóm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có sản phẩm</a:t>
            </a:r>
            <a:r>
              <a:rPr lang="vi-VN" sz="1500" smtClean="0">
                <a:solidFill>
                  <a:srgbClr val="FFFFFF"/>
                </a:solidFill>
                <a:ea typeface="Calibri" panose="020F0502020204030204" pitchFamily="34" charset="0"/>
                <a:cs typeface="Arial" panose="020B0604020202020204" pitchFamily="34" charset="0"/>
              </a:rPr>
              <a:t> thuyết trình về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nhóm mình.</a:t>
            </a:r>
            <a:endPar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endParaRPr>
          </a:p>
          <a:p>
            <a:pPr marL="0" indent="0" algn="just" eaLnBrk="1" hangingPunct="1">
              <a:lnSpc>
                <a:spcPct val="110000"/>
              </a:lnSpc>
              <a:buFont typeface="Arial" panose="020B0604020202020204" pitchFamily="34" charset="0"/>
              <a:buNone/>
            </a:pP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a:t>
            </a:r>
            <a:r>
              <a:rPr lang="vi-VN" sz="1500" smtClean="0">
                <a:solidFill>
                  <a:srgbClr val="FFFFFF"/>
                </a:solidFill>
                <a:ea typeface="Calibri" panose="020F0502020204030204" pitchFamily="34" charset="0"/>
                <a:cs typeface="Arial" panose="020B0604020202020204" pitchFamily="34" charset="0"/>
              </a:rPr>
              <a:t> Sau 5 phút, các nhóm mới dịch chuyển vị trí theo vòng tròn: nhóm 1 đến vị trí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B, nhóm 2 đến vị trí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C, … Thành viên của nhóm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có sản phẩm</a:t>
            </a:r>
            <a:r>
              <a:rPr lang="vi-VN" sz="1500" smtClean="0">
                <a:solidFill>
                  <a:srgbClr val="FFFFFF"/>
                </a:solidFill>
                <a:ea typeface="Calibri" panose="020F0502020204030204" pitchFamily="34" charset="0"/>
                <a:cs typeface="Arial" panose="020B0604020202020204" pitchFamily="34" charset="0"/>
              </a:rPr>
              <a:t> thuyết trình về </a:t>
            </a:r>
            <a:r>
              <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rPr>
              <a:t>sản phẩm</a:t>
            </a:r>
            <a:r>
              <a:rPr lang="vi-VN" sz="1500" smtClean="0">
                <a:solidFill>
                  <a:srgbClr val="FFFFFF"/>
                </a:solidFill>
                <a:ea typeface="Calibri" panose="020F0502020204030204" pitchFamily="34" charset="0"/>
                <a:cs typeface="Arial" panose="020B0604020202020204" pitchFamily="34" charset="0"/>
              </a:rPr>
              <a:t> nhóm mình.</a:t>
            </a:r>
            <a:endParaRPr lang="en-US" sz="1500" smtClean="0">
              <a:solidFill>
                <a:srgbClr val="FFFFFF"/>
              </a:solidFill>
              <a:latin typeface="Arial" panose="020B0604020202020204" pitchFamily="34" charset="0"/>
              <a:ea typeface="Calibri" panose="020F0502020204030204" pitchFamily="34" charset="0"/>
              <a:cs typeface="Arial" panose="020B0604020202020204" pitchFamily="34" charset="0"/>
            </a:endParaRPr>
          </a:p>
          <a:p>
            <a:pPr marL="0" indent="0" eaLnBrk="1" hangingPunct="1">
              <a:lnSpc>
                <a:spcPct val="80000"/>
              </a:lnSpc>
            </a:pPr>
            <a:endParaRPr lang="en-US" sz="2500" smtClean="0">
              <a:ea typeface="Calibri" panose="020F0502020204030204" pitchFamily="34" charset="0"/>
              <a:cs typeface="Arial" panose="020B0604020202020204" pitchFamily="34" charset="0"/>
            </a:endParaRPr>
          </a:p>
        </p:txBody>
      </p:sp>
      <p:sp>
        <p:nvSpPr>
          <p:cNvPr id="5" name="Scroll: Horizontal 4"/>
          <p:cNvSpPr>
            <a:spLocks noChangeArrowheads="1"/>
          </p:cNvSpPr>
          <p:nvPr/>
        </p:nvSpPr>
        <p:spPr bwMode="auto">
          <a:xfrm>
            <a:off x="1143000" y="685800"/>
            <a:ext cx="7086600" cy="695325"/>
          </a:xfrm>
          <a:prstGeom prst="horizontalScroll">
            <a:avLst>
              <a:gd name="adj" fmla="val 12500"/>
            </a:avLst>
          </a:prstGeom>
          <a:solidFill>
            <a:srgbClr val="002060"/>
          </a:solidFill>
          <a:ln w="9525">
            <a:solidFill>
              <a:schemeClr val="bg1"/>
            </a:solidFill>
            <a:round/>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2800">
                <a:solidFill>
                  <a:srgbClr val="FFFFFF"/>
                </a:solidFill>
                <a:latin typeface="Arial" panose="020B0604020202020204" pitchFamily="34" charset="0"/>
                <a:cs typeface="Arial" panose="020B0604020202020204" pitchFamily="34" charset="0"/>
              </a:rPr>
              <a:t>Hội thảo tại lớp “SINH SẢN VÔ TÍNH”</a:t>
            </a:r>
          </a:p>
        </p:txBody>
      </p:sp>
      <p:graphicFrame>
        <p:nvGraphicFramePr>
          <p:cNvPr id="2" name="Diagram 1"/>
          <p:cNvGraphicFramePr/>
          <p:nvPr/>
        </p:nvGraphicFramePr>
        <p:xfrm>
          <a:off x="4038600" y="1828800"/>
          <a:ext cx="5638800" cy="3880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ChangeArrowheads="1"/>
          </p:cNvSpPr>
          <p:nvPr/>
        </p:nvSpPr>
        <p:spPr bwMode="auto">
          <a:xfrm>
            <a:off x="-1143000" y="76200"/>
            <a:ext cx="8686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Tx/>
              <a:buNone/>
            </a:pPr>
            <a:r>
              <a:rPr lang="en-US">
                <a:solidFill>
                  <a:srgbClr val="0000CC"/>
                </a:solidFill>
                <a:latin typeface="Times New Roman" panose="02020603050405020304" pitchFamily="18" charset="0"/>
                <a:sym typeface="Wingdings" panose="05000000000000000000" pitchFamily="2" charset="2"/>
              </a:rPr>
              <a:t>1. Sinh sản sinh dưỡng ở thực vật. </a:t>
            </a:r>
          </a:p>
        </p:txBody>
      </p:sp>
      <p:sp>
        <p:nvSpPr>
          <p:cNvPr id="22535" name="Rectangle 7"/>
          <p:cNvSpPr>
            <a:spLocks noChangeArrowheads="1"/>
          </p:cNvSpPr>
          <p:nvPr/>
        </p:nvSpPr>
        <p:spPr bwMode="auto">
          <a:xfrm>
            <a:off x="42863" y="5867400"/>
            <a:ext cx="54308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FontTx/>
              <a:buNone/>
            </a:pPr>
            <a:r>
              <a:rPr lang="en-US" sz="2400">
                <a:solidFill>
                  <a:srgbClr val="0000FF"/>
                </a:solidFill>
                <a:latin typeface="Times New Roman" panose="02020603050405020304" pitchFamily="18" charset="0"/>
                <a:sym typeface="Wingdings" panose="05000000000000000000" pitchFamily="2" charset="2"/>
              </a:rPr>
              <a:t>3. Cho biết sinh sản sinh dưỡng là gì ? </a:t>
            </a:r>
          </a:p>
          <a:p>
            <a:pPr>
              <a:lnSpc>
                <a:spcPct val="80000"/>
              </a:lnSpc>
              <a:buFontTx/>
              <a:buNone/>
            </a:pPr>
            <a:r>
              <a:rPr lang="en-US" sz="2400">
                <a:solidFill>
                  <a:srgbClr val="0000FF"/>
                </a:solidFill>
                <a:latin typeface="Times New Roman" panose="02020603050405020304" pitchFamily="18" charset="0"/>
                <a:sym typeface="Wingdings" panose="05000000000000000000" pitchFamily="2" charset="2"/>
              </a:rPr>
              <a:t>4. Nêu vai trò của sinh sản sinh dưỡng?</a:t>
            </a:r>
          </a:p>
        </p:txBody>
      </p:sp>
      <p:pic>
        <p:nvPicPr>
          <p:cNvPr id="48132" name="Picture 2" descr="Bài 32. Khái quát về sinh sản và sinh sản vô tính ở sinh vật trang 147,  148, 149, 159 Khoa học tự nhiên 7 - Cánh diều | SGK Khoa học tự nhiên 7 -  Cánh d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696913"/>
            <a:ext cx="5486400"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5524500" y="1268413"/>
          <a:ext cx="3581400" cy="2935336"/>
        </p:xfrm>
        <a:graphic>
          <a:graphicData uri="http://schemas.openxmlformats.org/drawingml/2006/table">
            <a:tbl>
              <a:tblPr firstRow="1" bandRow="1">
                <a:tableStyleId>{5C22544A-7EE6-4342-B048-85BDC9FD1C3A}</a:tableStyleId>
              </a:tblPr>
              <a:tblGrid>
                <a:gridCol w="1600200"/>
                <a:gridCol w="1981200"/>
              </a:tblGrid>
              <a:tr h="914297">
                <a:tc>
                  <a:txBody>
                    <a:bodyPr/>
                    <a:lstStyle/>
                    <a:p>
                      <a:pPr algn="ctr"/>
                      <a:r>
                        <a:rPr lang="en-US" sz="1800" b="0" dirty="0" err="1" smtClean="0">
                          <a:solidFill>
                            <a:schemeClr val="tx1"/>
                          </a:solidFill>
                        </a:rPr>
                        <a:t>Đại</a:t>
                      </a:r>
                      <a:r>
                        <a:rPr lang="en-US" sz="1800" b="0" baseline="0" dirty="0" smtClean="0">
                          <a:solidFill>
                            <a:schemeClr val="tx1"/>
                          </a:solidFill>
                        </a:rPr>
                        <a:t> </a:t>
                      </a:r>
                      <a:r>
                        <a:rPr lang="en-US" sz="1800" b="0" baseline="0" dirty="0" err="1" smtClean="0">
                          <a:solidFill>
                            <a:schemeClr val="tx1"/>
                          </a:solidFill>
                        </a:rPr>
                        <a:t>diện</a:t>
                      </a:r>
                      <a:endParaRPr lang="en-US" sz="1800" b="0"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0" dirty="0" err="1" smtClean="0">
                          <a:solidFill>
                            <a:schemeClr val="tx1"/>
                          </a:solidFill>
                        </a:rPr>
                        <a:t>Cây</a:t>
                      </a:r>
                      <a:r>
                        <a:rPr lang="en-US" sz="1800" b="0" baseline="0" dirty="0" smtClean="0">
                          <a:solidFill>
                            <a:schemeClr val="tx1"/>
                          </a:solidFill>
                        </a:rPr>
                        <a:t> con </a:t>
                      </a:r>
                      <a:r>
                        <a:rPr lang="en-US" sz="1800" b="0" baseline="0" dirty="0" err="1" smtClean="0">
                          <a:solidFill>
                            <a:schemeClr val="tx1"/>
                          </a:solidFill>
                        </a:rPr>
                        <a:t>phát</a:t>
                      </a:r>
                      <a:r>
                        <a:rPr lang="en-US" sz="1800" b="0" baseline="0" dirty="0" smtClean="0">
                          <a:solidFill>
                            <a:schemeClr val="tx1"/>
                          </a:solidFill>
                        </a:rPr>
                        <a:t> </a:t>
                      </a:r>
                      <a:r>
                        <a:rPr lang="en-US" sz="1800" b="0" baseline="0" dirty="0" err="1" smtClean="0">
                          <a:solidFill>
                            <a:schemeClr val="tx1"/>
                          </a:solidFill>
                        </a:rPr>
                        <a:t>triển</a:t>
                      </a:r>
                      <a:r>
                        <a:rPr lang="en-US" sz="1800" b="0" baseline="0" dirty="0" smtClean="0">
                          <a:solidFill>
                            <a:schemeClr val="tx1"/>
                          </a:solidFill>
                        </a:rPr>
                        <a:t> </a:t>
                      </a:r>
                      <a:r>
                        <a:rPr lang="en-US" sz="1800" b="0" baseline="0" dirty="0" err="1" smtClean="0">
                          <a:solidFill>
                            <a:schemeClr val="tx1"/>
                          </a:solidFill>
                        </a:rPr>
                        <a:t>từ</a:t>
                      </a:r>
                      <a:r>
                        <a:rPr lang="en-US" sz="1800" b="0" baseline="0" dirty="0" smtClean="0">
                          <a:solidFill>
                            <a:schemeClr val="tx1"/>
                          </a:solidFill>
                        </a:rPr>
                        <a:t> </a:t>
                      </a:r>
                      <a:r>
                        <a:rPr lang="en-US" sz="1800" b="0" baseline="0" dirty="0" err="1" smtClean="0">
                          <a:solidFill>
                            <a:schemeClr val="tx1"/>
                          </a:solidFill>
                        </a:rPr>
                        <a:t>bộ</a:t>
                      </a:r>
                      <a:r>
                        <a:rPr lang="en-US" sz="1800" b="0" baseline="0" dirty="0" smtClean="0">
                          <a:solidFill>
                            <a:schemeClr val="tx1"/>
                          </a:solidFill>
                        </a:rPr>
                        <a:t> </a:t>
                      </a:r>
                      <a:r>
                        <a:rPr lang="en-US" sz="1800" b="0" baseline="0" dirty="0" err="1" smtClean="0">
                          <a:solidFill>
                            <a:schemeClr val="tx1"/>
                          </a:solidFill>
                        </a:rPr>
                        <a:t>phận</a:t>
                      </a:r>
                      <a:r>
                        <a:rPr lang="en-US" sz="1800" b="0" baseline="0" dirty="0" smtClean="0">
                          <a:solidFill>
                            <a:schemeClr val="tx1"/>
                          </a:solidFill>
                        </a:rPr>
                        <a:t> </a:t>
                      </a:r>
                      <a:r>
                        <a:rPr lang="en-US" sz="1800" b="0" baseline="0" dirty="0" err="1" smtClean="0">
                          <a:solidFill>
                            <a:schemeClr val="tx1"/>
                          </a:solidFill>
                        </a:rPr>
                        <a:t>nào</a:t>
                      </a:r>
                      <a:r>
                        <a:rPr lang="en-US" sz="1800" b="0" baseline="0" dirty="0" smtClean="0">
                          <a:solidFill>
                            <a:schemeClr val="tx1"/>
                          </a:solidFill>
                        </a:rPr>
                        <a:t> </a:t>
                      </a:r>
                      <a:r>
                        <a:rPr lang="en-US" sz="1800" b="0" baseline="0" dirty="0" err="1" smtClean="0">
                          <a:solidFill>
                            <a:schemeClr val="tx1"/>
                          </a:solidFill>
                        </a:rPr>
                        <a:t>của</a:t>
                      </a:r>
                      <a:r>
                        <a:rPr lang="en-US" sz="1800" b="0" baseline="0" dirty="0" smtClean="0">
                          <a:solidFill>
                            <a:schemeClr val="tx1"/>
                          </a:solidFill>
                        </a:rPr>
                        <a:t> </a:t>
                      </a:r>
                      <a:r>
                        <a:rPr lang="en-US" sz="1800" b="0" baseline="0" dirty="0" err="1" smtClean="0">
                          <a:solidFill>
                            <a:schemeClr val="tx1"/>
                          </a:solidFill>
                        </a:rPr>
                        <a:t>cây</a:t>
                      </a:r>
                      <a:r>
                        <a:rPr lang="en-US" sz="1800" b="0" baseline="0" dirty="0" smtClean="0">
                          <a:solidFill>
                            <a:schemeClr val="tx1"/>
                          </a:solidFill>
                        </a:rPr>
                        <a:t> </a:t>
                      </a:r>
                      <a:r>
                        <a:rPr lang="en-US" sz="1800" b="0" baseline="0" dirty="0" err="1" smtClean="0">
                          <a:solidFill>
                            <a:schemeClr val="tx1"/>
                          </a:solidFill>
                        </a:rPr>
                        <a:t>mẹ</a:t>
                      </a:r>
                      <a:r>
                        <a:rPr lang="en-US" sz="1800" b="0" baseline="0" dirty="0" smtClean="0">
                          <a:solidFill>
                            <a:schemeClr val="tx1"/>
                          </a:solidFill>
                        </a:rPr>
                        <a:t>?</a:t>
                      </a:r>
                      <a:endParaRPr lang="en-US" sz="1800" b="0"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39984">
                <a:tc>
                  <a:txBody>
                    <a:bodyPr/>
                    <a:lstStyle/>
                    <a:p>
                      <a:r>
                        <a:rPr lang="en-US" sz="1800" dirty="0" err="1" smtClean="0"/>
                        <a:t>Cây</a:t>
                      </a:r>
                      <a:r>
                        <a:rPr lang="en-US" sz="1800" baseline="0" dirty="0" smtClean="0"/>
                        <a:t> </a:t>
                      </a:r>
                      <a:r>
                        <a:rPr lang="en-US" sz="1800" baseline="0" dirty="0" err="1" smtClean="0"/>
                        <a:t>thuốc</a:t>
                      </a:r>
                      <a:r>
                        <a:rPr lang="en-US" sz="1800" baseline="0" dirty="0" smtClean="0"/>
                        <a:t> </a:t>
                      </a:r>
                      <a:r>
                        <a:rPr lang="en-US" sz="1800" baseline="0" dirty="0" err="1" smtClean="0"/>
                        <a:t>bỏng</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511">
                <a:tc>
                  <a:txBody>
                    <a:bodyPr/>
                    <a:lstStyle/>
                    <a:p>
                      <a:r>
                        <a:rPr lang="en-US" sz="1800" dirty="0" err="1" smtClean="0"/>
                        <a:t>Cây</a:t>
                      </a:r>
                      <a:r>
                        <a:rPr lang="en-US" sz="1800" baseline="0" dirty="0" smtClean="0"/>
                        <a:t> </a:t>
                      </a:r>
                      <a:r>
                        <a:rPr lang="en-US" sz="1800" baseline="0" dirty="0" err="1" smtClean="0"/>
                        <a:t>dâu</a:t>
                      </a:r>
                      <a:r>
                        <a:rPr lang="en-US" sz="1800" baseline="0" dirty="0" smtClean="0"/>
                        <a:t> </a:t>
                      </a:r>
                      <a:r>
                        <a:rPr lang="en-US" sz="1800" baseline="0" dirty="0" err="1" smtClean="0"/>
                        <a:t>tây</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511">
                <a:tc>
                  <a:txBody>
                    <a:bodyPr/>
                    <a:lstStyle/>
                    <a:p>
                      <a:r>
                        <a:rPr lang="en-US" sz="1800" dirty="0" err="1" smtClean="0"/>
                        <a:t>Cây</a:t>
                      </a:r>
                      <a:r>
                        <a:rPr lang="en-US" sz="1800" baseline="0" dirty="0" smtClean="0"/>
                        <a:t> </a:t>
                      </a:r>
                      <a:r>
                        <a:rPr lang="en-US" sz="1800" baseline="0" dirty="0" err="1" smtClean="0"/>
                        <a:t>gừng</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39984">
                <a:tc>
                  <a:txBody>
                    <a:bodyPr/>
                    <a:lstStyle/>
                    <a:p>
                      <a:r>
                        <a:rPr lang="en-US" sz="1800" dirty="0" err="1" smtClean="0"/>
                        <a:t>Cây</a:t>
                      </a:r>
                      <a:r>
                        <a:rPr lang="en-US" sz="1800" baseline="0" dirty="0" smtClean="0"/>
                        <a:t> </a:t>
                      </a:r>
                      <a:r>
                        <a:rPr lang="en-US" sz="1800" baseline="0" dirty="0" err="1" smtClean="0"/>
                        <a:t>khoai</a:t>
                      </a:r>
                      <a:r>
                        <a:rPr lang="en-US" sz="1800" baseline="0" dirty="0" smtClean="0"/>
                        <a:t> </a:t>
                      </a:r>
                      <a:r>
                        <a:rPr lang="en-US" sz="1800" baseline="0" dirty="0" err="1" smtClean="0"/>
                        <a:t>lang</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8" name="Rectangle 7"/>
          <p:cNvSpPr>
            <a:spLocks noChangeArrowheads="1"/>
          </p:cNvSpPr>
          <p:nvPr/>
        </p:nvSpPr>
        <p:spPr bwMode="auto">
          <a:xfrm>
            <a:off x="5599113" y="4276725"/>
            <a:ext cx="35052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buFontTx/>
              <a:buNone/>
            </a:pPr>
            <a:r>
              <a:rPr lang="en-US" sz="2400">
                <a:solidFill>
                  <a:srgbClr val="0000FF"/>
                </a:solidFill>
                <a:latin typeface="Times New Roman" panose="02020603050405020304" pitchFamily="18" charset="0"/>
                <a:sym typeface="Wingdings" panose="05000000000000000000" pitchFamily="2" charset="2"/>
              </a:rPr>
              <a:t>2. Cho biết đặc điểm của cây con và số lượng cây con tạo thành từ cây mẹ?</a:t>
            </a:r>
          </a:p>
        </p:txBody>
      </p:sp>
      <p:sp>
        <p:nvSpPr>
          <p:cNvPr id="48154" name="Text Box 7"/>
          <p:cNvSpPr txBox="1">
            <a:spLocks noChangeArrowheads="1"/>
          </p:cNvSpPr>
          <p:nvPr/>
        </p:nvSpPr>
        <p:spPr bwMode="auto">
          <a:xfrm>
            <a:off x="5715000" y="668338"/>
            <a:ext cx="4448175" cy="461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1. Hoàn thành PHT 3:</a:t>
            </a:r>
          </a:p>
        </p:txBody>
      </p:sp>
      <p:pic>
        <p:nvPicPr>
          <p:cNvPr id="48155" name="Picture 4" descr="thuoc bo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735013"/>
            <a:ext cx="6762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6" name="Picture 5" descr="thuoc bo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719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7162800" y="111125"/>
            <a:ext cx="1839913" cy="585788"/>
          </a:xfrm>
          <a:prstGeom prst="rect">
            <a:avLst/>
          </a:prstGeom>
          <a:solidFill>
            <a:srgbClr val="00B050"/>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dirty="0" err="1">
                <a:solidFill>
                  <a:srgbClr val="FFFF00"/>
                </a:solidFill>
              </a:rPr>
              <a:t>Nhóm</a:t>
            </a:r>
            <a:r>
              <a:rPr lang="en-US" dirty="0">
                <a:solidFill>
                  <a:srgbClr val="FFFF00"/>
                </a:solidFill>
              </a:rPr>
              <a:t> A</a:t>
            </a:r>
            <a:r>
              <a:rPr lang="en-US" dirty="0">
                <a:solidFill>
                  <a:srgbClr val="0000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box(in)">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5"/>
                                        </p:tgtEl>
                                        <p:attrNameLst>
                                          <p:attrName>style.visibility</p:attrName>
                                        </p:attrNameLst>
                                      </p:cBhvr>
                                      <p:to>
                                        <p:strVal val="visible"/>
                                      </p:to>
                                    </p:set>
                                    <p:animEffect transition="in" filter="box(in)">
                                      <p:cBhvr>
                                        <p:cTn id="1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ChangeArrowheads="1"/>
          </p:cNvSpPr>
          <p:nvPr/>
        </p:nvSpPr>
        <p:spPr bwMode="auto">
          <a:xfrm>
            <a:off x="-1143000" y="76200"/>
            <a:ext cx="8686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Tx/>
              <a:buNone/>
            </a:pPr>
            <a:r>
              <a:rPr lang="en-US">
                <a:solidFill>
                  <a:srgbClr val="0000CC"/>
                </a:solidFill>
                <a:latin typeface="Times New Roman" panose="02020603050405020304" pitchFamily="18" charset="0"/>
                <a:sym typeface="Wingdings" panose="05000000000000000000" pitchFamily="2" charset="2"/>
              </a:rPr>
              <a:t>1. Sinh sản sinh dưỡng ở thực vật. </a:t>
            </a:r>
          </a:p>
        </p:txBody>
      </p:sp>
      <p:sp>
        <p:nvSpPr>
          <p:cNvPr id="22535" name="Rectangle 7"/>
          <p:cNvSpPr>
            <a:spLocks noChangeArrowheads="1"/>
          </p:cNvSpPr>
          <p:nvPr/>
        </p:nvSpPr>
        <p:spPr bwMode="auto">
          <a:xfrm>
            <a:off x="93663" y="5613400"/>
            <a:ext cx="90503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b="0">
                <a:latin typeface="Times New Roman" panose="02020603050405020304" pitchFamily="18" charset="0"/>
                <a:sym typeface="Wingdings" panose="05000000000000000000" pitchFamily="2" charset="2"/>
              </a:rPr>
              <a:t>3. Sinh sản sinh dưỡng là hình thức sinh sản vô tính: Ở nhiều loài thực vật có khả năng tạo ra cơ thể con từ một phần trong cơ quan sinh dưỡng của cơ thể mẹ như rễ, thân, lá,... Cây con mới tạo thành có đặc điểm giống với cây mẹ</a:t>
            </a:r>
            <a:r>
              <a:rPr lang="en-US" sz="2000">
                <a:solidFill>
                  <a:srgbClr val="0000FF"/>
                </a:solidFill>
                <a:latin typeface="Times New Roman" panose="02020603050405020304" pitchFamily="18" charset="0"/>
                <a:sym typeface="Wingdings" panose="05000000000000000000" pitchFamily="2" charset="2"/>
              </a:rPr>
              <a:t> .</a:t>
            </a:r>
          </a:p>
        </p:txBody>
      </p:sp>
      <p:pic>
        <p:nvPicPr>
          <p:cNvPr id="49156" name="Picture 2" descr="Bài 32. Khái quát về sinh sản và sinh sản vô tính ở sinh vật trang 147,  148, 149, 159 Khoa học tự nhiên 7 - Cánh diều | SGK Khoa học tự nhiên 7 -  Cánh d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548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5529263" y="938213"/>
          <a:ext cx="3581400" cy="2935336"/>
        </p:xfrm>
        <a:graphic>
          <a:graphicData uri="http://schemas.openxmlformats.org/drawingml/2006/table">
            <a:tbl>
              <a:tblPr firstRow="1" bandRow="1">
                <a:tableStyleId>{5C22544A-7EE6-4342-B048-85BDC9FD1C3A}</a:tableStyleId>
              </a:tblPr>
              <a:tblGrid>
                <a:gridCol w="1600200"/>
                <a:gridCol w="1981200"/>
              </a:tblGrid>
              <a:tr h="914297">
                <a:tc>
                  <a:txBody>
                    <a:bodyPr/>
                    <a:lstStyle/>
                    <a:p>
                      <a:pPr algn="ctr"/>
                      <a:r>
                        <a:rPr lang="en-US" sz="1800" b="0" dirty="0" err="1" smtClean="0">
                          <a:solidFill>
                            <a:schemeClr val="tx1"/>
                          </a:solidFill>
                        </a:rPr>
                        <a:t>Đại</a:t>
                      </a:r>
                      <a:r>
                        <a:rPr lang="en-US" sz="1800" b="0" baseline="0" dirty="0" smtClean="0">
                          <a:solidFill>
                            <a:schemeClr val="tx1"/>
                          </a:solidFill>
                        </a:rPr>
                        <a:t> </a:t>
                      </a:r>
                      <a:r>
                        <a:rPr lang="en-US" sz="1800" b="0" baseline="0" dirty="0" err="1" smtClean="0">
                          <a:solidFill>
                            <a:schemeClr val="tx1"/>
                          </a:solidFill>
                        </a:rPr>
                        <a:t>diện</a:t>
                      </a:r>
                      <a:endParaRPr lang="en-US" sz="1800" b="0"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0" dirty="0" err="1" smtClean="0">
                          <a:solidFill>
                            <a:schemeClr val="tx1"/>
                          </a:solidFill>
                        </a:rPr>
                        <a:t>Cây</a:t>
                      </a:r>
                      <a:r>
                        <a:rPr lang="en-US" sz="1800" b="0" baseline="0" dirty="0" smtClean="0">
                          <a:solidFill>
                            <a:schemeClr val="tx1"/>
                          </a:solidFill>
                        </a:rPr>
                        <a:t> con </a:t>
                      </a:r>
                      <a:r>
                        <a:rPr lang="en-US" sz="1800" b="0" baseline="0" dirty="0" err="1" smtClean="0">
                          <a:solidFill>
                            <a:schemeClr val="tx1"/>
                          </a:solidFill>
                        </a:rPr>
                        <a:t>phát</a:t>
                      </a:r>
                      <a:r>
                        <a:rPr lang="en-US" sz="1800" b="0" baseline="0" dirty="0" smtClean="0">
                          <a:solidFill>
                            <a:schemeClr val="tx1"/>
                          </a:solidFill>
                        </a:rPr>
                        <a:t> </a:t>
                      </a:r>
                      <a:r>
                        <a:rPr lang="en-US" sz="1800" b="0" baseline="0" dirty="0" err="1" smtClean="0">
                          <a:solidFill>
                            <a:schemeClr val="tx1"/>
                          </a:solidFill>
                        </a:rPr>
                        <a:t>triển</a:t>
                      </a:r>
                      <a:r>
                        <a:rPr lang="en-US" sz="1800" b="0" baseline="0" dirty="0" smtClean="0">
                          <a:solidFill>
                            <a:schemeClr val="tx1"/>
                          </a:solidFill>
                        </a:rPr>
                        <a:t> </a:t>
                      </a:r>
                      <a:r>
                        <a:rPr lang="en-US" sz="1800" b="0" baseline="0" dirty="0" err="1" smtClean="0">
                          <a:solidFill>
                            <a:schemeClr val="tx1"/>
                          </a:solidFill>
                        </a:rPr>
                        <a:t>từ</a:t>
                      </a:r>
                      <a:r>
                        <a:rPr lang="en-US" sz="1800" b="0" baseline="0" dirty="0" smtClean="0">
                          <a:solidFill>
                            <a:schemeClr val="tx1"/>
                          </a:solidFill>
                        </a:rPr>
                        <a:t> </a:t>
                      </a:r>
                      <a:r>
                        <a:rPr lang="en-US" sz="1800" b="0" baseline="0" dirty="0" err="1" smtClean="0">
                          <a:solidFill>
                            <a:schemeClr val="tx1"/>
                          </a:solidFill>
                        </a:rPr>
                        <a:t>bộ</a:t>
                      </a:r>
                      <a:r>
                        <a:rPr lang="en-US" sz="1800" b="0" baseline="0" dirty="0" smtClean="0">
                          <a:solidFill>
                            <a:schemeClr val="tx1"/>
                          </a:solidFill>
                        </a:rPr>
                        <a:t> </a:t>
                      </a:r>
                      <a:r>
                        <a:rPr lang="en-US" sz="1800" b="0" baseline="0" dirty="0" err="1" smtClean="0">
                          <a:solidFill>
                            <a:schemeClr val="tx1"/>
                          </a:solidFill>
                        </a:rPr>
                        <a:t>phận</a:t>
                      </a:r>
                      <a:r>
                        <a:rPr lang="en-US" sz="1800" b="0" baseline="0" dirty="0" smtClean="0">
                          <a:solidFill>
                            <a:schemeClr val="tx1"/>
                          </a:solidFill>
                        </a:rPr>
                        <a:t> </a:t>
                      </a:r>
                      <a:r>
                        <a:rPr lang="en-US" sz="1800" b="0" baseline="0" dirty="0" err="1" smtClean="0">
                          <a:solidFill>
                            <a:schemeClr val="tx1"/>
                          </a:solidFill>
                        </a:rPr>
                        <a:t>nào</a:t>
                      </a:r>
                      <a:r>
                        <a:rPr lang="en-US" sz="1800" b="0" baseline="0" dirty="0" smtClean="0">
                          <a:solidFill>
                            <a:schemeClr val="tx1"/>
                          </a:solidFill>
                        </a:rPr>
                        <a:t> </a:t>
                      </a:r>
                      <a:r>
                        <a:rPr lang="en-US" sz="1800" b="0" baseline="0" dirty="0" err="1" smtClean="0">
                          <a:solidFill>
                            <a:schemeClr val="tx1"/>
                          </a:solidFill>
                        </a:rPr>
                        <a:t>của</a:t>
                      </a:r>
                      <a:r>
                        <a:rPr lang="en-US" sz="1800" b="0" baseline="0" dirty="0" smtClean="0">
                          <a:solidFill>
                            <a:schemeClr val="tx1"/>
                          </a:solidFill>
                        </a:rPr>
                        <a:t> </a:t>
                      </a:r>
                      <a:r>
                        <a:rPr lang="en-US" sz="1800" b="0" baseline="0" dirty="0" err="1" smtClean="0">
                          <a:solidFill>
                            <a:schemeClr val="tx1"/>
                          </a:solidFill>
                        </a:rPr>
                        <a:t>cây</a:t>
                      </a:r>
                      <a:r>
                        <a:rPr lang="en-US" sz="1800" b="0" baseline="0" dirty="0" smtClean="0">
                          <a:solidFill>
                            <a:schemeClr val="tx1"/>
                          </a:solidFill>
                        </a:rPr>
                        <a:t> </a:t>
                      </a:r>
                      <a:r>
                        <a:rPr lang="en-US" sz="1800" b="0" baseline="0" dirty="0" err="1" smtClean="0">
                          <a:solidFill>
                            <a:schemeClr val="tx1"/>
                          </a:solidFill>
                        </a:rPr>
                        <a:t>mẹ</a:t>
                      </a:r>
                      <a:r>
                        <a:rPr lang="en-US" sz="1800" b="0" baseline="0" dirty="0" smtClean="0">
                          <a:solidFill>
                            <a:schemeClr val="tx1"/>
                          </a:solidFill>
                        </a:rPr>
                        <a:t>?</a:t>
                      </a:r>
                      <a:endParaRPr lang="en-US" sz="1800" b="0"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39984">
                <a:tc>
                  <a:txBody>
                    <a:bodyPr/>
                    <a:lstStyle/>
                    <a:p>
                      <a:r>
                        <a:rPr lang="en-US" sz="1800" dirty="0" err="1" smtClean="0"/>
                        <a:t>Cây</a:t>
                      </a:r>
                      <a:r>
                        <a:rPr lang="en-US" sz="1800" baseline="0" dirty="0" smtClean="0"/>
                        <a:t> </a:t>
                      </a:r>
                      <a:r>
                        <a:rPr lang="en-US" sz="1800" baseline="0" dirty="0" err="1" smtClean="0"/>
                        <a:t>thuốc</a:t>
                      </a:r>
                      <a:r>
                        <a:rPr lang="en-US" sz="1800" baseline="0" dirty="0" smtClean="0"/>
                        <a:t> </a:t>
                      </a:r>
                      <a:r>
                        <a:rPr lang="en-US" sz="1800" baseline="0" dirty="0" err="1" smtClean="0"/>
                        <a:t>bỏng</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1" dirty="0" err="1" smtClean="0">
                          <a:solidFill>
                            <a:schemeClr val="tx1"/>
                          </a:solidFill>
                        </a:rPr>
                        <a:t>Lá</a:t>
                      </a:r>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511">
                <a:tc>
                  <a:txBody>
                    <a:bodyPr/>
                    <a:lstStyle/>
                    <a:p>
                      <a:r>
                        <a:rPr lang="en-US" sz="1800" dirty="0" err="1" smtClean="0"/>
                        <a:t>Cây</a:t>
                      </a:r>
                      <a:r>
                        <a:rPr lang="en-US" sz="1800" baseline="0" dirty="0" smtClean="0"/>
                        <a:t> </a:t>
                      </a:r>
                      <a:r>
                        <a:rPr lang="en-US" sz="1800" baseline="0" dirty="0" err="1" smtClean="0"/>
                        <a:t>dâu</a:t>
                      </a:r>
                      <a:r>
                        <a:rPr lang="en-US" sz="1800" baseline="0" dirty="0" smtClean="0"/>
                        <a:t> </a:t>
                      </a:r>
                      <a:r>
                        <a:rPr lang="en-US" sz="1800" baseline="0" dirty="0" err="1" smtClean="0"/>
                        <a:t>tây</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1" dirty="0" err="1" smtClean="0">
                          <a:solidFill>
                            <a:schemeClr val="tx1"/>
                          </a:solidFill>
                        </a:rPr>
                        <a:t>Rễ</a:t>
                      </a:r>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511">
                <a:tc>
                  <a:txBody>
                    <a:bodyPr/>
                    <a:lstStyle/>
                    <a:p>
                      <a:r>
                        <a:rPr lang="en-US" sz="1800" dirty="0" err="1" smtClean="0"/>
                        <a:t>Cây</a:t>
                      </a:r>
                      <a:r>
                        <a:rPr lang="en-US" sz="1800" baseline="0" dirty="0" smtClean="0"/>
                        <a:t> </a:t>
                      </a:r>
                      <a:r>
                        <a:rPr lang="en-US" sz="1800" baseline="0" dirty="0" err="1" smtClean="0"/>
                        <a:t>gừng</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1" dirty="0" err="1" smtClean="0">
                          <a:solidFill>
                            <a:schemeClr val="tx1"/>
                          </a:solidFill>
                        </a:rPr>
                        <a:t>Thân</a:t>
                      </a:r>
                      <a:r>
                        <a:rPr lang="en-US" sz="1800" b="1" baseline="0" dirty="0" smtClean="0">
                          <a:solidFill>
                            <a:schemeClr val="tx1"/>
                          </a:solidFill>
                        </a:rPr>
                        <a:t> </a:t>
                      </a:r>
                      <a:r>
                        <a:rPr lang="en-US" sz="1800" b="1" baseline="0" dirty="0" err="1" smtClean="0">
                          <a:solidFill>
                            <a:schemeClr val="tx1"/>
                          </a:solidFill>
                        </a:rPr>
                        <a:t>củ</a:t>
                      </a:r>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39984">
                <a:tc>
                  <a:txBody>
                    <a:bodyPr/>
                    <a:lstStyle/>
                    <a:p>
                      <a:r>
                        <a:rPr lang="en-US" sz="1800" dirty="0" err="1" smtClean="0"/>
                        <a:t>Cây</a:t>
                      </a:r>
                      <a:r>
                        <a:rPr lang="en-US" sz="1800" baseline="0" dirty="0" smtClean="0"/>
                        <a:t> </a:t>
                      </a:r>
                      <a:r>
                        <a:rPr lang="en-US" sz="1800" baseline="0" dirty="0" err="1" smtClean="0"/>
                        <a:t>khoai</a:t>
                      </a:r>
                      <a:r>
                        <a:rPr lang="en-US" sz="1800" baseline="0" dirty="0" smtClean="0"/>
                        <a:t> </a:t>
                      </a:r>
                      <a:r>
                        <a:rPr lang="en-US" sz="1800" baseline="0" dirty="0" err="1" smtClean="0"/>
                        <a:t>lang</a:t>
                      </a:r>
                      <a:endParaRPr lang="en-US" sz="1800" dirty="0"/>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b="1" dirty="0" err="1" smtClean="0">
                          <a:solidFill>
                            <a:schemeClr val="tx1"/>
                          </a:solidFill>
                        </a:rPr>
                        <a:t>Rễ</a:t>
                      </a:r>
                      <a:r>
                        <a:rPr lang="en-US" sz="1800" b="1" baseline="0" dirty="0" smtClean="0">
                          <a:solidFill>
                            <a:schemeClr val="tx1"/>
                          </a:solidFill>
                        </a:rPr>
                        <a:t> </a:t>
                      </a:r>
                      <a:r>
                        <a:rPr lang="en-US" sz="1800" b="1" baseline="0" dirty="0" err="1" smtClean="0">
                          <a:solidFill>
                            <a:schemeClr val="tx1"/>
                          </a:solidFill>
                        </a:rPr>
                        <a:t>củ</a:t>
                      </a:r>
                      <a:endParaRPr lang="en-US" sz="1800" b="1" dirty="0">
                        <a:solidFill>
                          <a:schemeClr val="tx1"/>
                        </a:solidFill>
                      </a:endParaRPr>
                    </a:p>
                  </a:txBody>
                  <a:tcPr marT="45679" marB="4567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8" name="Rectangle 7"/>
          <p:cNvSpPr>
            <a:spLocks noChangeArrowheads="1"/>
          </p:cNvSpPr>
          <p:nvPr/>
        </p:nvSpPr>
        <p:spPr bwMode="auto">
          <a:xfrm>
            <a:off x="93663" y="3930650"/>
            <a:ext cx="8897937"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buFontTx/>
              <a:buNone/>
            </a:pPr>
            <a:r>
              <a:rPr lang="en-US" sz="2000" b="0">
                <a:latin typeface="Times New Roman" panose="02020603050405020304" pitchFamily="18" charset="0"/>
                <a:sym typeface="Wingdings" panose="05000000000000000000" pitchFamily="2" charset="2"/>
              </a:rPr>
              <a:t>2. Từ 1 bộ phận của cây mẹ: rễ, thân, lá có thể tạo thành nhiều cây con giống nhau và giống cây mẹ.</a:t>
            </a:r>
          </a:p>
          <a:p>
            <a:pPr>
              <a:lnSpc>
                <a:spcPct val="120000"/>
              </a:lnSpc>
              <a:buFontTx/>
              <a:buNone/>
            </a:pPr>
            <a:r>
              <a:rPr lang="en-US" sz="2000" b="0">
                <a:latin typeface="Times New Roman" panose="02020603050405020304" pitchFamily="18" charset="0"/>
                <a:sym typeface="Wingdings" panose="05000000000000000000" pitchFamily="2" charset="2"/>
              </a:rPr>
              <a:t>- Mỗi cơ quan sinh dưỡng đều phải có chồi mầm là cơ sở tạo thành cây mới. Số lượng cây mới phụ thuộc vào số chồi mần của cây mẹ.</a:t>
            </a:r>
            <a:endParaRPr lang="en-US" sz="2400" b="0">
              <a:latin typeface="Times New Roman" panose="02020603050405020304" pitchFamily="18" charset="0"/>
              <a:sym typeface="Wingdings" panose="05000000000000000000" pitchFamily="2" charset="2"/>
            </a:endParaRPr>
          </a:p>
        </p:txBody>
      </p:sp>
      <p:sp>
        <p:nvSpPr>
          <p:cNvPr id="49178" name="Text Box 7"/>
          <p:cNvSpPr txBox="1">
            <a:spLocks noChangeArrowheads="1"/>
          </p:cNvSpPr>
          <p:nvPr/>
        </p:nvSpPr>
        <p:spPr bwMode="auto">
          <a:xfrm>
            <a:off x="5715000" y="455613"/>
            <a:ext cx="4448175" cy="4603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1. Hoàn thành PHT 3:</a:t>
            </a:r>
          </a:p>
        </p:txBody>
      </p:sp>
      <p:pic>
        <p:nvPicPr>
          <p:cNvPr id="49179" name="Picture 4" descr="thuoc bo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685800"/>
            <a:ext cx="8715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0" name="Picture 5" descr="thuoc bo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1420813"/>
            <a:ext cx="87153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box(in)">
                                      <p:cBhvr>
                                        <p:cTn id="12"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k220"/>
          <p:cNvPicPr>
            <a:picLocks noChangeAspect="1" noChangeArrowheads="1"/>
          </p:cNvPicPr>
          <p:nvPr/>
        </p:nvPicPr>
        <p:blipFill>
          <a:blip r:embed="rId2">
            <a:extLst>
              <a:ext uri="{28A0092B-C50C-407E-A947-70E740481C1C}">
                <a14:useLocalDpi xmlns:a14="http://schemas.microsoft.com/office/drawing/2010/main" val="0"/>
              </a:ext>
            </a:extLst>
          </a:blip>
          <a:srcRect b="5350"/>
          <a:stretch>
            <a:fillRect/>
          </a:stretch>
        </p:blipFill>
        <p:spPr bwMode="auto">
          <a:xfrm>
            <a:off x="268288" y="4733925"/>
            <a:ext cx="4151312" cy="20907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pic>
        <p:nvPicPr>
          <p:cNvPr id="2867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828675"/>
            <a:ext cx="4151312"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2"/>
          <p:cNvSpPr txBox="1">
            <a:spLocks noChangeArrowheads="1"/>
          </p:cNvSpPr>
          <p:nvPr/>
        </p:nvSpPr>
        <p:spPr bwMode="auto">
          <a:xfrm>
            <a:off x="0" y="6380163"/>
            <a:ext cx="464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2000">
                <a:cs typeface="Arial" panose="020B0604020202020204" pitchFamily="34" charset="0"/>
              </a:rPr>
              <a:t>Hạt đậu nẩy mầm </a:t>
            </a:r>
            <a:r>
              <a:rPr lang="en-US" sz="2000">
                <a:cs typeface="Arial" panose="020B0604020202020204" pitchFamily="34" charset="0"/>
                <a:sym typeface="Wingdings" panose="05000000000000000000" pitchFamily="2" charset="2"/>
              </a:rPr>
              <a:t> </a:t>
            </a:r>
            <a:r>
              <a:rPr lang="en-US" sz="2000">
                <a:cs typeface="Arial" panose="020B0604020202020204" pitchFamily="34" charset="0"/>
              </a:rPr>
              <a:t>cây mới</a:t>
            </a:r>
          </a:p>
        </p:txBody>
      </p:sp>
      <p:sp>
        <p:nvSpPr>
          <p:cNvPr id="15" name="Oval 14"/>
          <p:cNvSpPr/>
          <p:nvPr/>
        </p:nvSpPr>
        <p:spPr>
          <a:xfrm>
            <a:off x="3733800" y="4743450"/>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4</a:t>
            </a:r>
          </a:p>
        </p:txBody>
      </p:sp>
      <p:sp>
        <p:nvSpPr>
          <p:cNvPr id="6174" name="TextBox 19"/>
          <p:cNvSpPr txBox="1">
            <a:spLocks noChangeArrowheads="1"/>
          </p:cNvSpPr>
          <p:nvPr/>
        </p:nvSpPr>
        <p:spPr bwMode="auto">
          <a:xfrm>
            <a:off x="4381500" y="3306763"/>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50000"/>
              </a:lnSpc>
              <a:spcBef>
                <a:spcPct val="50000"/>
              </a:spcBef>
              <a:buFontTx/>
              <a:buNone/>
            </a:pPr>
            <a:r>
              <a:rPr lang="en-US" sz="2000">
                <a:cs typeface="Arial" panose="020B0604020202020204" pitchFamily="34" charset="0"/>
              </a:rPr>
              <a:t>Thằn lằn đứt đuôi </a:t>
            </a:r>
            <a:r>
              <a:rPr lang="en-US" sz="2000">
                <a:cs typeface="Arial" panose="020B0604020202020204" pitchFamily="34" charset="0"/>
                <a:sym typeface="Wingdings" panose="05000000000000000000" pitchFamily="2" charset="2"/>
              </a:rPr>
              <a:t></a:t>
            </a:r>
            <a:r>
              <a:rPr lang="en-US" sz="2000">
                <a:cs typeface="Arial" panose="020B0604020202020204" pitchFamily="34" charset="0"/>
              </a:rPr>
              <a:t> mọc đuôi mới</a:t>
            </a:r>
          </a:p>
        </p:txBody>
      </p:sp>
      <p:pic>
        <p:nvPicPr>
          <p:cNvPr id="28680" name="Picture 5"/>
          <p:cNvPicPr>
            <a:picLocks noGrp="1" noChangeAspect="1" noChangeArrowheads="1"/>
          </p:cNvPicPr>
          <p:nvPr/>
        </p:nvPicPr>
        <p:blipFill>
          <a:blip r:embed="rId4">
            <a:extLst>
              <a:ext uri="{28A0092B-C50C-407E-A947-70E740481C1C}">
                <a14:useLocalDpi xmlns:a14="http://schemas.microsoft.com/office/drawing/2010/main" val="0"/>
              </a:ext>
            </a:extLst>
          </a:blip>
          <a:srcRect l="14796" r="11734"/>
          <a:stretch>
            <a:fillRect/>
          </a:stretch>
        </p:blipFill>
        <p:spPr bwMode="auto">
          <a:xfrm>
            <a:off x="268288" y="2655888"/>
            <a:ext cx="4151312"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r="60800"/>
          <a:stretch>
            <a:fillRect/>
          </a:stretch>
        </p:blipFill>
        <p:spPr bwMode="auto">
          <a:xfrm>
            <a:off x="4527550" y="1279525"/>
            <a:ext cx="220186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6" descr="C:\Users\DELL\Desktop\giac-mo-thay-than-lan2.jpg"/>
          <p:cNvPicPr>
            <a:picLocks noChangeAspect="1" noChangeArrowheads="1"/>
          </p:cNvPicPr>
          <p:nvPr/>
        </p:nvPicPr>
        <p:blipFill>
          <a:blip r:embed="rId5">
            <a:extLst>
              <a:ext uri="{28A0092B-C50C-407E-A947-70E740481C1C}">
                <a14:useLocalDpi xmlns:a14="http://schemas.microsoft.com/office/drawing/2010/main" val="0"/>
              </a:ext>
            </a:extLst>
          </a:blip>
          <a:srcRect l="38634"/>
          <a:stretch>
            <a:fillRect/>
          </a:stretch>
        </p:blipFill>
        <p:spPr bwMode="auto">
          <a:xfrm>
            <a:off x="6629400" y="1279525"/>
            <a:ext cx="238601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3908425" y="887413"/>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2</a:t>
            </a:r>
          </a:p>
        </p:txBody>
      </p:sp>
      <p:sp>
        <p:nvSpPr>
          <p:cNvPr id="16" name="Oval 15"/>
          <p:cNvSpPr/>
          <p:nvPr/>
        </p:nvSpPr>
        <p:spPr>
          <a:xfrm>
            <a:off x="3814763" y="2752725"/>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3</a:t>
            </a:r>
          </a:p>
        </p:txBody>
      </p:sp>
      <p:sp>
        <p:nvSpPr>
          <p:cNvPr id="28685" name="TextBox 21"/>
          <p:cNvSpPr txBox="1">
            <a:spLocks noChangeArrowheads="1"/>
          </p:cNvSpPr>
          <p:nvPr/>
        </p:nvSpPr>
        <p:spPr bwMode="auto">
          <a:xfrm>
            <a:off x="198438" y="2732088"/>
            <a:ext cx="1784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FontTx/>
              <a:buNone/>
            </a:pPr>
            <a:r>
              <a:rPr lang="en-US" sz="2000">
                <a:cs typeface="Arial" panose="020B0604020202020204" pitchFamily="34" charset="0"/>
              </a:rPr>
              <a:t>Củ nẩy mầm </a:t>
            </a:r>
            <a:r>
              <a:rPr lang="en-US" sz="2000">
                <a:cs typeface="Arial" panose="020B0604020202020204" pitchFamily="34" charset="0"/>
                <a:sym typeface="Wingdings" panose="05000000000000000000" pitchFamily="2" charset="2"/>
              </a:rPr>
              <a:t> </a:t>
            </a:r>
            <a:r>
              <a:rPr lang="en-US" sz="2000">
                <a:cs typeface="Arial" panose="020B0604020202020204" pitchFamily="34" charset="0"/>
              </a:rPr>
              <a:t>cây mới</a:t>
            </a:r>
          </a:p>
        </p:txBody>
      </p:sp>
      <p:sp>
        <p:nvSpPr>
          <p:cNvPr id="19" name="Text Box 4"/>
          <p:cNvSpPr txBox="1">
            <a:spLocks noChangeArrowheads="1"/>
          </p:cNvSpPr>
          <p:nvPr/>
        </p:nvSpPr>
        <p:spPr bwMode="auto">
          <a:xfrm>
            <a:off x="39688" y="92075"/>
            <a:ext cx="432276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b="0" dirty="0" err="1">
                <a:solidFill>
                  <a:srgbClr val="FF0000"/>
                </a:solidFill>
                <a:sym typeface="Wingdings" panose="05000000000000000000" pitchFamily="2" charset="2"/>
              </a:rPr>
              <a:t>Biểu</a:t>
            </a:r>
            <a:r>
              <a:rPr lang="en-US" b="0" dirty="0">
                <a:solidFill>
                  <a:srgbClr val="FF0000"/>
                </a:solidFill>
                <a:sym typeface="Wingdings" panose="05000000000000000000" pitchFamily="2" charset="2"/>
              </a:rPr>
              <a:t> </a:t>
            </a:r>
            <a:r>
              <a:rPr lang="en-US" b="0" dirty="0" err="1">
                <a:solidFill>
                  <a:srgbClr val="FF0000"/>
                </a:solidFill>
                <a:sym typeface="Wingdings" panose="05000000000000000000" pitchFamily="2" charset="2"/>
              </a:rPr>
              <a:t>hiện</a:t>
            </a:r>
            <a:r>
              <a:rPr lang="en-US" b="0" dirty="0">
                <a:solidFill>
                  <a:srgbClr val="FF0000"/>
                </a:solidFill>
                <a:sym typeface="Wingdings" panose="05000000000000000000" pitchFamily="2" charset="2"/>
              </a:rPr>
              <a:t> </a:t>
            </a:r>
            <a:r>
              <a:rPr lang="en-US" b="0" dirty="0" err="1">
                <a:solidFill>
                  <a:srgbClr val="FF0000"/>
                </a:solidFill>
                <a:sym typeface="Wingdings" panose="05000000000000000000" pitchFamily="2" charset="2"/>
              </a:rPr>
              <a:t>của</a:t>
            </a:r>
            <a:r>
              <a:rPr lang="en-US" b="0" dirty="0">
                <a:solidFill>
                  <a:srgbClr val="FF0000"/>
                </a:solidFill>
                <a:sym typeface="Wingdings" panose="05000000000000000000" pitchFamily="2" charset="2"/>
              </a:rPr>
              <a:t> </a:t>
            </a:r>
            <a:r>
              <a:rPr lang="en-US" b="0" dirty="0" err="1">
                <a:solidFill>
                  <a:srgbClr val="FF0000"/>
                </a:solidFill>
                <a:sym typeface="Wingdings" panose="05000000000000000000" pitchFamily="2" charset="2"/>
              </a:rPr>
              <a:t>sinh</a:t>
            </a:r>
            <a:r>
              <a:rPr lang="en-US" b="0" dirty="0">
                <a:solidFill>
                  <a:srgbClr val="FF0000"/>
                </a:solidFill>
                <a:sym typeface="Wingdings" panose="05000000000000000000" pitchFamily="2" charset="2"/>
              </a:rPr>
              <a:t> </a:t>
            </a:r>
            <a:r>
              <a:rPr lang="en-US" b="0" dirty="0" err="1">
                <a:solidFill>
                  <a:srgbClr val="FF0000"/>
                </a:solidFill>
                <a:sym typeface="Wingdings" panose="05000000000000000000" pitchFamily="2" charset="2"/>
              </a:rPr>
              <a:t>sản</a:t>
            </a:r>
            <a:endParaRPr lang="en-US" u="sng" dirty="0">
              <a:solidFill>
                <a:srgbClr val="FF0000"/>
              </a:solidFill>
              <a:effectLst>
                <a:outerShdw blurRad="38100" dist="38100" dir="2700000" algn="tl">
                  <a:srgbClr val="000000"/>
                </a:outerShdw>
              </a:effectLst>
            </a:endParaRPr>
          </a:p>
        </p:txBody>
      </p:sp>
      <p:sp>
        <p:nvSpPr>
          <p:cNvPr id="28687" name="TextBox 18"/>
          <p:cNvSpPr txBox="1">
            <a:spLocks noChangeArrowheads="1"/>
          </p:cNvSpPr>
          <p:nvPr/>
        </p:nvSpPr>
        <p:spPr bwMode="auto">
          <a:xfrm>
            <a:off x="995363" y="2162175"/>
            <a:ext cx="37338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2000">
                <a:solidFill>
                  <a:schemeClr val="bg1"/>
                </a:solidFill>
                <a:cs typeface="Arial" panose="020B0604020202020204" pitchFamily="34" charset="0"/>
              </a:rPr>
              <a:t>Lợn mẹ đẻ ra đàn con</a:t>
            </a:r>
          </a:p>
        </p:txBody>
      </p:sp>
      <p:sp>
        <p:nvSpPr>
          <p:cNvPr id="20" name="Text Box 4"/>
          <p:cNvSpPr txBox="1">
            <a:spLocks noChangeArrowheads="1"/>
          </p:cNvSpPr>
          <p:nvPr/>
        </p:nvSpPr>
        <p:spPr bwMode="auto">
          <a:xfrm>
            <a:off x="4576763" y="106363"/>
            <a:ext cx="4322762" cy="1077912"/>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b="0" dirty="0" err="1">
                <a:sym typeface="Wingdings" panose="05000000000000000000" pitchFamily="2" charset="2"/>
              </a:rPr>
              <a:t>Không</a:t>
            </a:r>
            <a:r>
              <a:rPr lang="en-US" b="0" dirty="0">
                <a:sym typeface="Wingdings" panose="05000000000000000000" pitchFamily="2" charset="2"/>
              </a:rPr>
              <a:t> </a:t>
            </a:r>
            <a:r>
              <a:rPr lang="en-US" b="0" dirty="0" err="1">
                <a:sym typeface="Wingdings" panose="05000000000000000000" pitchFamily="2" charset="2"/>
              </a:rPr>
              <a:t>phải</a:t>
            </a:r>
            <a:r>
              <a:rPr lang="en-US" b="0" dirty="0">
                <a:sym typeface="Wingdings" panose="05000000000000000000" pitchFamily="2" charset="2"/>
              </a:rPr>
              <a:t> </a:t>
            </a:r>
            <a:r>
              <a:rPr lang="en-US" b="0" dirty="0" err="1">
                <a:sym typeface="Wingdings" panose="05000000000000000000" pitchFamily="2" charset="2"/>
              </a:rPr>
              <a:t>là</a:t>
            </a:r>
            <a:r>
              <a:rPr lang="en-US" b="0" dirty="0">
                <a:sym typeface="Wingdings" panose="05000000000000000000" pitchFamily="2" charset="2"/>
              </a:rPr>
              <a:t> </a:t>
            </a:r>
            <a:r>
              <a:rPr lang="en-US" b="0" dirty="0" err="1">
                <a:sym typeface="Wingdings" panose="05000000000000000000" pitchFamily="2" charset="2"/>
              </a:rPr>
              <a:t>biểu</a:t>
            </a:r>
            <a:r>
              <a:rPr lang="en-US" b="0" dirty="0">
                <a:sym typeface="Wingdings" panose="05000000000000000000" pitchFamily="2" charset="2"/>
              </a:rPr>
              <a:t> </a:t>
            </a:r>
            <a:r>
              <a:rPr lang="en-US" b="0" dirty="0" err="1">
                <a:sym typeface="Wingdings" panose="05000000000000000000" pitchFamily="2" charset="2"/>
              </a:rPr>
              <a:t>hiện</a:t>
            </a:r>
            <a:r>
              <a:rPr lang="en-US" b="0" dirty="0">
                <a:sym typeface="Wingdings" panose="05000000000000000000" pitchFamily="2" charset="2"/>
              </a:rPr>
              <a:t> </a:t>
            </a:r>
            <a:r>
              <a:rPr lang="en-US" b="0" dirty="0" err="1">
                <a:sym typeface="Wingdings" panose="05000000000000000000" pitchFamily="2" charset="2"/>
              </a:rPr>
              <a:t>của</a:t>
            </a:r>
            <a:r>
              <a:rPr lang="en-US" b="0" dirty="0">
                <a:sym typeface="Wingdings" panose="05000000000000000000" pitchFamily="2" charset="2"/>
              </a:rPr>
              <a:t> </a:t>
            </a:r>
            <a:r>
              <a:rPr lang="en-US" b="0" dirty="0" err="1">
                <a:sym typeface="Wingdings" panose="05000000000000000000" pitchFamily="2" charset="2"/>
              </a:rPr>
              <a:t>sinh</a:t>
            </a:r>
            <a:r>
              <a:rPr lang="en-US" b="0" dirty="0">
                <a:sym typeface="Wingdings" panose="05000000000000000000" pitchFamily="2" charset="2"/>
              </a:rPr>
              <a:t> </a:t>
            </a:r>
            <a:r>
              <a:rPr lang="en-US" b="0" dirty="0" err="1">
                <a:sym typeface="Wingdings" panose="05000000000000000000" pitchFamily="2" charset="2"/>
              </a:rPr>
              <a:t>sản</a:t>
            </a:r>
            <a:endParaRPr lang="en-US" u="sng" dirty="0">
              <a:effectLst>
                <a:outerShdw blurRad="38100" dist="38100" dir="2700000" algn="tl">
                  <a:srgbClr val="000000"/>
                </a:outerShdw>
              </a:effectLst>
            </a:endParaRPr>
          </a:p>
        </p:txBody>
      </p:sp>
      <p:cxnSp>
        <p:nvCxnSpPr>
          <p:cNvPr id="3" name="Straight Connector 2"/>
          <p:cNvCxnSpPr/>
          <p:nvPr/>
        </p:nvCxnSpPr>
        <p:spPr bwMode="auto">
          <a:xfrm>
            <a:off x="4572000" y="1243013"/>
            <a:ext cx="4443413" cy="2063750"/>
          </a:xfrm>
          <a:prstGeom prst="lin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4527550" y="1250950"/>
            <a:ext cx="4487863" cy="2055813"/>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flipV="1">
            <a:off x="4524375" y="1320800"/>
            <a:ext cx="4491038" cy="20447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Oval 13"/>
          <p:cNvSpPr/>
          <p:nvPr/>
        </p:nvSpPr>
        <p:spPr>
          <a:xfrm>
            <a:off x="8486775" y="1293813"/>
            <a:ext cx="457200" cy="4572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spcBef>
                <a:spcPct val="50000"/>
              </a:spcBef>
              <a:defRPr/>
            </a:pPr>
            <a:r>
              <a:rPr lang="en-US" dirty="0">
                <a:solidFill>
                  <a:srgbClr val="0000FF"/>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ChangeArrowheads="1"/>
          </p:cNvSpPr>
          <p:nvPr/>
        </p:nvSpPr>
        <p:spPr bwMode="auto">
          <a:xfrm>
            <a:off x="-1143000" y="76200"/>
            <a:ext cx="86868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buFontTx/>
              <a:buNone/>
            </a:pPr>
            <a:r>
              <a:rPr lang="en-US" dirty="0">
                <a:solidFill>
                  <a:srgbClr val="0000CC"/>
                </a:solidFill>
                <a:latin typeface="Times New Roman" panose="02020603050405020304" pitchFamily="18" charset="0"/>
                <a:sym typeface="Wingdings" panose="05000000000000000000" pitchFamily="2" charset="2"/>
              </a:rPr>
              <a:t>1. </a:t>
            </a:r>
            <a:r>
              <a:rPr lang="en-US" dirty="0" err="1">
                <a:solidFill>
                  <a:srgbClr val="0000CC"/>
                </a:solidFill>
                <a:latin typeface="Times New Roman" panose="02020603050405020304" pitchFamily="18" charset="0"/>
                <a:sym typeface="Wingdings" panose="05000000000000000000" pitchFamily="2" charset="2"/>
              </a:rPr>
              <a:t>Sinh</a:t>
            </a:r>
            <a:r>
              <a:rPr lang="en-US" dirty="0">
                <a:solidFill>
                  <a:srgbClr val="0000CC"/>
                </a:solidFill>
                <a:latin typeface="Times New Roman" panose="02020603050405020304" pitchFamily="18" charset="0"/>
                <a:sym typeface="Wingdings" panose="05000000000000000000" pitchFamily="2" charset="2"/>
              </a:rPr>
              <a:t> </a:t>
            </a:r>
            <a:r>
              <a:rPr lang="en-US" dirty="0" err="1">
                <a:solidFill>
                  <a:srgbClr val="0000CC"/>
                </a:solidFill>
                <a:latin typeface="Times New Roman" panose="02020603050405020304" pitchFamily="18" charset="0"/>
                <a:sym typeface="Wingdings" panose="05000000000000000000" pitchFamily="2" charset="2"/>
              </a:rPr>
              <a:t>sản</a:t>
            </a:r>
            <a:r>
              <a:rPr lang="en-US" dirty="0">
                <a:solidFill>
                  <a:srgbClr val="0000CC"/>
                </a:solidFill>
                <a:latin typeface="Times New Roman" panose="02020603050405020304" pitchFamily="18" charset="0"/>
                <a:sym typeface="Wingdings" panose="05000000000000000000" pitchFamily="2" charset="2"/>
              </a:rPr>
              <a:t> </a:t>
            </a:r>
            <a:r>
              <a:rPr lang="en-US" dirty="0" err="1">
                <a:solidFill>
                  <a:srgbClr val="0000CC"/>
                </a:solidFill>
                <a:latin typeface="Times New Roman" panose="02020603050405020304" pitchFamily="18" charset="0"/>
                <a:sym typeface="Wingdings" panose="05000000000000000000" pitchFamily="2" charset="2"/>
              </a:rPr>
              <a:t>sinh</a:t>
            </a:r>
            <a:r>
              <a:rPr lang="en-US" dirty="0">
                <a:solidFill>
                  <a:srgbClr val="0000CC"/>
                </a:solidFill>
                <a:latin typeface="Times New Roman" panose="02020603050405020304" pitchFamily="18" charset="0"/>
                <a:sym typeface="Wingdings" panose="05000000000000000000" pitchFamily="2" charset="2"/>
              </a:rPr>
              <a:t> </a:t>
            </a:r>
            <a:r>
              <a:rPr lang="en-US" dirty="0" err="1">
                <a:solidFill>
                  <a:srgbClr val="0000CC"/>
                </a:solidFill>
                <a:latin typeface="Times New Roman" panose="02020603050405020304" pitchFamily="18" charset="0"/>
                <a:sym typeface="Wingdings" panose="05000000000000000000" pitchFamily="2" charset="2"/>
              </a:rPr>
              <a:t>dưỡng</a:t>
            </a:r>
            <a:r>
              <a:rPr lang="en-US" dirty="0">
                <a:solidFill>
                  <a:srgbClr val="0000CC"/>
                </a:solidFill>
                <a:latin typeface="Times New Roman" panose="02020603050405020304" pitchFamily="18" charset="0"/>
                <a:sym typeface="Wingdings" panose="05000000000000000000" pitchFamily="2" charset="2"/>
              </a:rPr>
              <a:t> ở </a:t>
            </a:r>
            <a:r>
              <a:rPr lang="en-US" dirty="0" err="1">
                <a:solidFill>
                  <a:srgbClr val="0000CC"/>
                </a:solidFill>
                <a:latin typeface="Times New Roman" panose="02020603050405020304" pitchFamily="18" charset="0"/>
                <a:sym typeface="Wingdings" panose="05000000000000000000" pitchFamily="2" charset="2"/>
              </a:rPr>
              <a:t>thực</a:t>
            </a:r>
            <a:r>
              <a:rPr lang="en-US" dirty="0">
                <a:solidFill>
                  <a:srgbClr val="0000CC"/>
                </a:solidFill>
                <a:latin typeface="Times New Roman" panose="02020603050405020304" pitchFamily="18" charset="0"/>
                <a:sym typeface="Wingdings" panose="05000000000000000000" pitchFamily="2" charset="2"/>
              </a:rPr>
              <a:t> </a:t>
            </a:r>
            <a:r>
              <a:rPr lang="en-US" dirty="0" err="1">
                <a:solidFill>
                  <a:srgbClr val="0000CC"/>
                </a:solidFill>
                <a:latin typeface="Times New Roman" panose="02020603050405020304" pitchFamily="18" charset="0"/>
                <a:sym typeface="Wingdings" panose="05000000000000000000" pitchFamily="2" charset="2"/>
              </a:rPr>
              <a:t>vật</a:t>
            </a:r>
            <a:r>
              <a:rPr lang="en-US" dirty="0">
                <a:solidFill>
                  <a:srgbClr val="0000CC"/>
                </a:solidFill>
                <a:latin typeface="Times New Roman" panose="02020603050405020304" pitchFamily="18" charset="0"/>
                <a:sym typeface="Wingdings" panose="05000000000000000000" pitchFamily="2" charset="2"/>
              </a:rPr>
              <a:t>. </a:t>
            </a:r>
          </a:p>
        </p:txBody>
      </p:sp>
      <p:sp>
        <p:nvSpPr>
          <p:cNvPr id="22535" name="Rectangle 7"/>
          <p:cNvSpPr>
            <a:spLocks noChangeArrowheads="1"/>
          </p:cNvSpPr>
          <p:nvPr/>
        </p:nvSpPr>
        <p:spPr bwMode="auto">
          <a:xfrm>
            <a:off x="174625" y="3994150"/>
            <a:ext cx="88931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b="0" dirty="0">
                <a:latin typeface="Times New Roman" panose="02020603050405020304" pitchFamily="18" charset="0"/>
                <a:sym typeface="Wingdings" panose="05000000000000000000" pitchFamily="2" charset="2"/>
              </a:rPr>
              <a:t>3. </a:t>
            </a:r>
            <a:r>
              <a:rPr lang="en-US" sz="2000" b="0" dirty="0" err="1">
                <a:latin typeface="Times New Roman" panose="02020603050405020304" pitchFamily="18" charset="0"/>
                <a:sym typeface="Wingdings" panose="05000000000000000000" pitchFamily="2" charset="2"/>
              </a:rPr>
              <a:t>Sinh</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sản</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sinh</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dưỡng</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là</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hình</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thức</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sinh</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sản</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vô</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tính</a:t>
            </a:r>
            <a:r>
              <a:rPr lang="en-US" sz="2000" b="0" dirty="0">
                <a:latin typeface="Times New Roman" panose="02020603050405020304" pitchFamily="18" charset="0"/>
                <a:sym typeface="Wingdings" panose="05000000000000000000" pitchFamily="2" charset="2"/>
              </a:rPr>
              <a:t>: Ở </a:t>
            </a:r>
            <a:r>
              <a:rPr lang="en-US" sz="2000" b="0" dirty="0" err="1">
                <a:latin typeface="Times New Roman" panose="02020603050405020304" pitchFamily="18" charset="0"/>
                <a:sym typeface="Wingdings" panose="05000000000000000000" pitchFamily="2" charset="2"/>
              </a:rPr>
              <a:t>nhiều</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loài</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thực</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vật</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có</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khả</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năng</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tạo</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ra</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cơ</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thể</a:t>
            </a:r>
            <a:r>
              <a:rPr lang="en-US" sz="2000" b="0" dirty="0">
                <a:latin typeface="Times New Roman" panose="02020603050405020304" pitchFamily="18" charset="0"/>
                <a:sym typeface="Wingdings" panose="05000000000000000000" pitchFamily="2" charset="2"/>
              </a:rPr>
              <a:t> con </a:t>
            </a:r>
            <a:r>
              <a:rPr lang="en-US" sz="2000" b="0" dirty="0" err="1">
                <a:latin typeface="Times New Roman" panose="02020603050405020304" pitchFamily="18" charset="0"/>
                <a:sym typeface="Wingdings" panose="05000000000000000000" pitchFamily="2" charset="2"/>
              </a:rPr>
              <a:t>từ</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một</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phần</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trong</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cơ</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quan</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sinh</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dưỡng</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của</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cơ</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thể</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mẹ</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như</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rễ</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thân</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lá</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Cây</a:t>
            </a:r>
            <a:r>
              <a:rPr lang="en-US" sz="2000" b="0" dirty="0">
                <a:latin typeface="Times New Roman" panose="02020603050405020304" pitchFamily="18" charset="0"/>
                <a:sym typeface="Wingdings" panose="05000000000000000000" pitchFamily="2" charset="2"/>
              </a:rPr>
              <a:t> con </a:t>
            </a:r>
            <a:r>
              <a:rPr lang="en-US" sz="2000" b="0" dirty="0" err="1">
                <a:latin typeface="Times New Roman" panose="02020603050405020304" pitchFamily="18" charset="0"/>
                <a:sym typeface="Wingdings" panose="05000000000000000000" pitchFamily="2" charset="2"/>
              </a:rPr>
              <a:t>mới</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tạo</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thành</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có</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đặc</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điểm</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giống</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với</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cây</a:t>
            </a:r>
            <a:r>
              <a:rPr lang="en-US" sz="2000" b="0" dirty="0">
                <a:latin typeface="Times New Roman" panose="02020603050405020304" pitchFamily="18" charset="0"/>
                <a:sym typeface="Wingdings" panose="05000000000000000000" pitchFamily="2" charset="2"/>
              </a:rPr>
              <a:t> </a:t>
            </a:r>
            <a:r>
              <a:rPr lang="en-US" sz="2000" b="0" dirty="0" err="1">
                <a:latin typeface="Times New Roman" panose="02020603050405020304" pitchFamily="18" charset="0"/>
                <a:sym typeface="Wingdings" panose="05000000000000000000" pitchFamily="2" charset="2"/>
              </a:rPr>
              <a:t>mẹ</a:t>
            </a:r>
            <a:r>
              <a:rPr lang="en-US" sz="2000" dirty="0">
                <a:solidFill>
                  <a:srgbClr val="0000FF"/>
                </a:solidFill>
                <a:latin typeface="Times New Roman" panose="02020603050405020304" pitchFamily="18" charset="0"/>
                <a:sym typeface="Wingdings" panose="05000000000000000000" pitchFamily="2" charset="2"/>
              </a:rPr>
              <a:t> .</a:t>
            </a:r>
          </a:p>
        </p:txBody>
      </p:sp>
      <p:pic>
        <p:nvPicPr>
          <p:cNvPr id="50180" name="Picture 2" descr="Bài 32. Khái quát về sinh sản và sinh sản vô tính ở sinh vật trang 147,  148, 149, 159 Khoa học tự nhiên 7 - Cánh diều | SGK Khoa học tự nhiên 7 -  Cánh d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685800"/>
            <a:ext cx="548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5529263" y="536575"/>
            <a:ext cx="346233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buFontTx/>
              <a:buNone/>
            </a:pPr>
            <a:r>
              <a:rPr lang="en-US" sz="2000" b="0">
                <a:latin typeface="Times New Roman" panose="02020603050405020304" pitchFamily="18" charset="0"/>
                <a:sym typeface="Wingdings" panose="05000000000000000000" pitchFamily="2" charset="2"/>
              </a:rPr>
              <a:t>2. Từ 1 bộ phận của cây mẹ: rễ, thân, lá có thể tạo thành nhiều cây con giống nhau và giống cây mẹ.</a:t>
            </a:r>
          </a:p>
          <a:p>
            <a:pPr>
              <a:lnSpc>
                <a:spcPct val="120000"/>
              </a:lnSpc>
              <a:buFontTx/>
              <a:buNone/>
            </a:pPr>
            <a:r>
              <a:rPr lang="en-US" sz="2000" b="0">
                <a:latin typeface="Times New Roman" panose="02020603050405020304" pitchFamily="18" charset="0"/>
                <a:sym typeface="Wingdings" panose="05000000000000000000" pitchFamily="2" charset="2"/>
              </a:rPr>
              <a:t>- Mỗi cơ quan sinh dưỡng đều phải có chồi mầm là cơ sở tạo thành cây mới. Số lượng cây mới phụ thuộc vào số chồi mần của cây mẹ.</a:t>
            </a:r>
            <a:endParaRPr lang="en-US" sz="2400" b="0">
              <a:latin typeface="Times New Roman" panose="02020603050405020304" pitchFamily="18" charset="0"/>
              <a:sym typeface="Wingdings" panose="05000000000000000000" pitchFamily="2" charset="2"/>
            </a:endParaRPr>
          </a:p>
        </p:txBody>
      </p:sp>
      <p:pic>
        <p:nvPicPr>
          <p:cNvPr id="50182" name="Picture 4" descr="thuoc bo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685800"/>
            <a:ext cx="8715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5" descr="thuoc bo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1420813"/>
            <a:ext cx="87153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2"/>
          <p:cNvPicPr>
            <a:picLocks noChangeAspect="1"/>
          </p:cNvPicPr>
          <p:nvPr/>
        </p:nvPicPr>
        <p:blipFill>
          <a:blip r:embed="rId4">
            <a:extLst>
              <a:ext uri="{28A0092B-C50C-407E-A947-70E740481C1C}">
                <a14:useLocalDpi xmlns:a14="http://schemas.microsoft.com/office/drawing/2010/main" val="0"/>
              </a:ext>
            </a:extLst>
          </a:blip>
          <a:srcRect l="21889" t="40625" r="47656" b="45833"/>
          <a:stretch>
            <a:fillRect/>
          </a:stretch>
        </p:blipFill>
        <p:spPr bwMode="auto">
          <a:xfrm>
            <a:off x="174625" y="5567363"/>
            <a:ext cx="881697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3"/>
          <p:cNvSpPr>
            <a:spLocks noChangeArrowheads="1"/>
          </p:cNvSpPr>
          <p:nvPr/>
        </p:nvSpPr>
        <p:spPr bwMode="auto">
          <a:xfrm>
            <a:off x="85725" y="5105400"/>
            <a:ext cx="7077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a:solidFill>
                  <a:srgbClr val="0000FF"/>
                </a:solidFill>
                <a:latin typeface="Times New Roman" panose="02020603050405020304" pitchFamily="18" charset="0"/>
                <a:sym typeface="Wingdings" panose="05000000000000000000" pitchFamily="2" charset="2"/>
              </a:rPr>
              <a:t>4. </a:t>
            </a:r>
            <a:r>
              <a:rPr lang="en-US" sz="2400" dirty="0" err="1">
                <a:solidFill>
                  <a:srgbClr val="0000FF"/>
                </a:solidFill>
                <a:latin typeface="Times New Roman" panose="02020603050405020304" pitchFamily="18" charset="0"/>
                <a:sym typeface="Wingdings" panose="05000000000000000000" pitchFamily="2" charset="2"/>
              </a:rPr>
              <a:t>Nêu</a:t>
            </a:r>
            <a:r>
              <a:rPr lang="en-US" sz="2400" dirty="0">
                <a:solidFill>
                  <a:srgbClr val="0000FF"/>
                </a:solidFill>
                <a:latin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sym typeface="Wingdings" panose="05000000000000000000" pitchFamily="2" charset="2"/>
              </a:rPr>
              <a:t>vai</a:t>
            </a:r>
            <a:r>
              <a:rPr lang="en-US" sz="2400" dirty="0">
                <a:solidFill>
                  <a:srgbClr val="0000FF"/>
                </a:solidFill>
                <a:latin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sym typeface="Wingdings" panose="05000000000000000000" pitchFamily="2" charset="2"/>
              </a:rPr>
              <a:t>trò</a:t>
            </a:r>
            <a:r>
              <a:rPr lang="en-US" sz="2400" dirty="0">
                <a:solidFill>
                  <a:srgbClr val="0000FF"/>
                </a:solidFill>
                <a:latin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sym typeface="Wingdings" panose="05000000000000000000" pitchFamily="2" charset="2"/>
              </a:rPr>
              <a:t>của</a:t>
            </a:r>
            <a:r>
              <a:rPr lang="en-US" sz="2400" dirty="0">
                <a:solidFill>
                  <a:srgbClr val="0000FF"/>
                </a:solidFill>
                <a:latin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sym typeface="Wingdings" panose="05000000000000000000" pitchFamily="2" charset="2"/>
              </a:rPr>
              <a:t>sinh</a:t>
            </a:r>
            <a:r>
              <a:rPr lang="en-US" sz="2400" dirty="0">
                <a:solidFill>
                  <a:srgbClr val="0000FF"/>
                </a:solidFill>
                <a:latin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sym typeface="Wingdings" panose="05000000000000000000" pitchFamily="2" charset="2"/>
              </a:rPr>
              <a:t>sản</a:t>
            </a:r>
            <a:r>
              <a:rPr lang="en-US" sz="2400" dirty="0">
                <a:solidFill>
                  <a:srgbClr val="0000FF"/>
                </a:solidFill>
                <a:latin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sym typeface="Wingdings" panose="05000000000000000000" pitchFamily="2" charset="2"/>
              </a:rPr>
              <a:t>sinh</a:t>
            </a:r>
            <a:r>
              <a:rPr lang="en-US" sz="2400" dirty="0">
                <a:solidFill>
                  <a:srgbClr val="0000FF"/>
                </a:solidFill>
                <a:latin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sym typeface="Wingdings" panose="05000000000000000000" pitchFamily="2" charset="2"/>
              </a:rPr>
              <a:t>dưỡng</a:t>
            </a:r>
            <a:endParaRPr 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5"/>
                                        </p:tgtEl>
                                        <p:attrNameLst>
                                          <p:attrName>style.visibility</p:attrName>
                                        </p:attrNameLst>
                                      </p:cBhvr>
                                      <p:to>
                                        <p:strVal val="visible"/>
                                      </p:to>
                                    </p:set>
                                    <p:animEffect transition="in" filter="box(in)">
                                      <p:cBhvr>
                                        <p:cTn id="12" dur="500"/>
                                        <p:tgtEl>
                                          <p:spTgt spid="225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0185"/>
                                        </p:tgtEl>
                                        <p:attrNameLst>
                                          <p:attrName>style.visibility</p:attrName>
                                        </p:attrNameLst>
                                      </p:cBhvr>
                                      <p:to>
                                        <p:strVal val="visible"/>
                                      </p:to>
                                    </p:set>
                                    <p:animEffect transition="in" filter="circle(in)">
                                      <p:cBhvr>
                                        <p:cTn id="17" dur="2000"/>
                                        <p:tgtEl>
                                          <p:spTgt spid="50185"/>
                                        </p:tgtEl>
                                      </p:cBhvr>
                                    </p:animEffect>
                                  </p:childTnLst>
                                </p:cTn>
                              </p:par>
                              <p:par>
                                <p:cTn id="18" presetID="6" presetClass="entr" presetSubtype="16" fill="hold" nodeType="withEffect">
                                  <p:stCondLst>
                                    <p:cond delay="0"/>
                                  </p:stCondLst>
                                  <p:childTnLst>
                                    <p:set>
                                      <p:cBhvr>
                                        <p:cTn id="19" dur="1" fill="hold">
                                          <p:stCondLst>
                                            <p:cond delay="0"/>
                                          </p:stCondLst>
                                        </p:cTn>
                                        <p:tgtEl>
                                          <p:spTgt spid="50184"/>
                                        </p:tgtEl>
                                        <p:attrNameLst>
                                          <p:attrName>style.visibility</p:attrName>
                                        </p:attrNameLst>
                                      </p:cBhvr>
                                      <p:to>
                                        <p:strVal val="visible"/>
                                      </p:to>
                                    </p:set>
                                    <p:animEffect transition="in" filter="circle(in)">
                                      <p:cBhvr>
                                        <p:cTn id="20" dur="20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P spid="8" grpId="0"/>
      <p:bldP spid="501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smtClean="0"/>
          </a:p>
        </p:txBody>
      </p:sp>
      <p:pic>
        <p:nvPicPr>
          <p:cNvPr id="51203" name="Content Placeholder 4"/>
          <p:cNvPicPr>
            <a:picLocks noChangeAspect="1"/>
          </p:cNvPicPr>
          <p:nvPr/>
        </p:nvPicPr>
        <p:blipFill>
          <a:blip r:embed="rId2">
            <a:extLst>
              <a:ext uri="{28A0092B-C50C-407E-A947-70E740481C1C}">
                <a14:useLocalDpi xmlns:a14="http://schemas.microsoft.com/office/drawing/2010/main" val="0"/>
              </a:ext>
            </a:extLst>
          </a:blip>
          <a:srcRect l="19177" t="29579" r="34967" b="63289"/>
          <a:stretch>
            <a:fillRect/>
          </a:stretch>
        </p:blipFill>
        <p:spPr bwMode="auto">
          <a:xfrm>
            <a:off x="98425" y="3076575"/>
            <a:ext cx="896937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6"/>
          <p:cNvPicPr>
            <a:picLocks noChangeAspect="1"/>
          </p:cNvPicPr>
          <p:nvPr/>
        </p:nvPicPr>
        <p:blipFill>
          <a:blip r:embed="rId3">
            <a:extLst>
              <a:ext uri="{28A0092B-C50C-407E-A947-70E740481C1C}">
                <a14:useLocalDpi xmlns:a14="http://schemas.microsoft.com/office/drawing/2010/main" val="0"/>
              </a:ext>
            </a:extLst>
          </a:blip>
          <a:srcRect l="16618" t="12502" r="50000" b="69791"/>
          <a:stretch>
            <a:fillRect/>
          </a:stretch>
        </p:blipFill>
        <p:spPr bwMode="auto">
          <a:xfrm>
            <a:off x="0" y="17463"/>
            <a:ext cx="9393238"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circle(in)">
                                      <p:cBhvr>
                                        <p:cTn id="7" dur="20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ong ch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276600" cy="25908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17763" name="Picture 3" descr="Cau tao co the trung r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90600"/>
            <a:ext cx="2895600" cy="25908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17764" name="AutoShape 4" descr="meo de"/>
          <p:cNvSpPr>
            <a:spLocks noChangeArrowheads="1"/>
          </p:cNvSpPr>
          <p:nvPr/>
        </p:nvSpPr>
        <p:spPr bwMode="auto">
          <a:xfrm>
            <a:off x="3200400" y="990600"/>
            <a:ext cx="3048000" cy="2667000"/>
          </a:xfrm>
          <a:prstGeom prst="roundRect">
            <a:avLst>
              <a:gd name="adj" fmla="val 16667"/>
            </a:avLst>
          </a:prstGeom>
          <a:blipFill dpi="0" rotWithShape="1">
            <a:blip r:embed="rId4"/>
            <a:srcRect/>
            <a:stretch>
              <a:fillRect/>
            </a:stretch>
          </a:blipFill>
          <a:ln w="9525">
            <a:solidFill>
              <a:srgbClr val="FF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p>
        </p:txBody>
      </p:sp>
      <p:sp>
        <p:nvSpPr>
          <p:cNvPr id="117765" name="AutoShape 5"/>
          <p:cNvSpPr>
            <a:spLocks noChangeArrowheads="1"/>
          </p:cNvSpPr>
          <p:nvPr/>
        </p:nvSpPr>
        <p:spPr bwMode="auto">
          <a:xfrm>
            <a:off x="98425" y="-353110"/>
            <a:ext cx="5105400" cy="1773019"/>
          </a:xfrm>
          <a:prstGeom prst="horizontalScroll">
            <a:avLst>
              <a:gd name="adj" fmla="val 25000"/>
            </a:avLst>
          </a:prstGeom>
          <a:gradFill rotWithShape="1">
            <a:gsLst>
              <a:gs pos="0">
                <a:srgbClr val="F8FF9F"/>
              </a:gs>
              <a:gs pos="50000">
                <a:schemeClr val="bg1"/>
              </a:gs>
              <a:gs pos="100000">
                <a:srgbClr val="F8FF9F"/>
              </a:gs>
            </a:gsLst>
            <a:lin ang="5400000" scaled="1"/>
          </a:gradFill>
          <a:ln w="9525">
            <a:noFill/>
            <a:round/>
            <a:headEnd/>
            <a:tailEnd/>
          </a:ln>
          <a:effectLst/>
        </p:spPr>
        <p:txBody>
          <a:bodyPr wrap="square">
            <a:spAutoFit/>
          </a:bodyPr>
          <a:lstStyle/>
          <a:p>
            <a:pPr algn="ctr">
              <a:spcBef>
                <a:spcPct val="50000"/>
              </a:spcBef>
              <a:defRPr/>
            </a:pPr>
            <a:r>
              <a:rPr lang="en-US" sz="2600" i="1" dirty="0" err="1">
                <a:latin typeface="Arial" charset="0"/>
                <a:cs typeface="Arial" charset="0"/>
              </a:rPr>
              <a:t>Những</a:t>
            </a:r>
            <a:r>
              <a:rPr lang="en-US" sz="2600" i="1" dirty="0">
                <a:latin typeface="Arial" charset="0"/>
                <a:cs typeface="Arial" charset="0"/>
              </a:rPr>
              <a:t> </a:t>
            </a:r>
            <a:r>
              <a:rPr lang="en-US" sz="2600" i="1" dirty="0" err="1">
                <a:latin typeface="Arial" charset="0"/>
                <a:cs typeface="Arial" charset="0"/>
              </a:rPr>
              <a:t>động</a:t>
            </a:r>
            <a:r>
              <a:rPr lang="en-US" sz="2600" i="1" dirty="0">
                <a:latin typeface="Arial" charset="0"/>
                <a:cs typeface="Arial" charset="0"/>
              </a:rPr>
              <a:t> </a:t>
            </a:r>
            <a:r>
              <a:rPr lang="en-US" sz="2600" i="1" dirty="0" err="1">
                <a:latin typeface="Arial" charset="0"/>
                <a:cs typeface="Arial" charset="0"/>
              </a:rPr>
              <a:t>vật</a:t>
            </a:r>
            <a:r>
              <a:rPr lang="en-US" sz="2600" i="1" dirty="0">
                <a:latin typeface="Arial" charset="0"/>
                <a:cs typeface="Arial" charset="0"/>
              </a:rPr>
              <a:t> </a:t>
            </a:r>
            <a:r>
              <a:rPr lang="en-US" sz="2600" i="1" dirty="0" err="1">
                <a:latin typeface="Arial" charset="0"/>
                <a:cs typeface="Arial" charset="0"/>
              </a:rPr>
              <a:t>nào</a:t>
            </a:r>
            <a:r>
              <a:rPr lang="en-US" sz="2600" i="1" dirty="0">
                <a:latin typeface="Arial" charset="0"/>
                <a:cs typeface="Arial" charset="0"/>
              </a:rPr>
              <a:t> </a:t>
            </a:r>
            <a:r>
              <a:rPr lang="en-US" sz="2600" i="1" dirty="0" err="1">
                <a:latin typeface="Arial" charset="0"/>
                <a:cs typeface="Arial" charset="0"/>
              </a:rPr>
              <a:t>sau</a:t>
            </a:r>
            <a:r>
              <a:rPr lang="en-US" sz="2600" i="1" dirty="0">
                <a:latin typeface="Arial" charset="0"/>
                <a:cs typeface="Arial" charset="0"/>
              </a:rPr>
              <a:t> </a:t>
            </a:r>
            <a:r>
              <a:rPr lang="en-US" sz="2600" i="1" dirty="0" err="1">
                <a:latin typeface="Arial" charset="0"/>
                <a:cs typeface="Arial" charset="0"/>
              </a:rPr>
              <a:t>đây</a:t>
            </a:r>
            <a:r>
              <a:rPr lang="en-US" sz="2600" i="1" dirty="0">
                <a:latin typeface="Arial" charset="0"/>
                <a:cs typeface="Arial" charset="0"/>
              </a:rPr>
              <a:t> </a:t>
            </a:r>
            <a:r>
              <a:rPr lang="en-US" sz="2600" i="1" dirty="0" err="1">
                <a:latin typeface="Arial" charset="0"/>
                <a:cs typeface="Arial" charset="0"/>
              </a:rPr>
              <a:t>có</a:t>
            </a:r>
            <a:r>
              <a:rPr lang="en-US" sz="2600" i="1" dirty="0">
                <a:latin typeface="Arial" charset="0"/>
                <a:cs typeface="Arial" charset="0"/>
              </a:rPr>
              <a:t> </a:t>
            </a:r>
            <a:r>
              <a:rPr lang="en-US" sz="2600" i="1" dirty="0" err="1">
                <a:latin typeface="Arial" charset="0"/>
                <a:cs typeface="Arial" charset="0"/>
              </a:rPr>
              <a:t>hình</a:t>
            </a:r>
            <a:r>
              <a:rPr lang="en-US" sz="2600" i="1" dirty="0">
                <a:latin typeface="Arial" charset="0"/>
                <a:cs typeface="Arial" charset="0"/>
              </a:rPr>
              <a:t> </a:t>
            </a:r>
            <a:r>
              <a:rPr lang="en-US" sz="2600" i="1" dirty="0" err="1">
                <a:latin typeface="Arial" charset="0"/>
                <a:cs typeface="Arial" charset="0"/>
              </a:rPr>
              <a:t>thức</a:t>
            </a:r>
            <a:r>
              <a:rPr lang="en-US" sz="2600" i="1" dirty="0">
                <a:latin typeface="Arial" charset="0"/>
                <a:cs typeface="Arial" charset="0"/>
              </a:rPr>
              <a:t> </a:t>
            </a:r>
            <a:r>
              <a:rPr lang="en-US" sz="2600" i="1" dirty="0" err="1">
                <a:latin typeface="Arial" charset="0"/>
                <a:cs typeface="Arial" charset="0"/>
              </a:rPr>
              <a:t>SSVT</a:t>
            </a:r>
            <a:r>
              <a:rPr lang="en-US" sz="2600" i="1" dirty="0">
                <a:latin typeface="Arial" charset="0"/>
                <a:cs typeface="Arial" charset="0"/>
              </a:rPr>
              <a:t>?</a:t>
            </a:r>
          </a:p>
        </p:txBody>
      </p:sp>
      <p:pic>
        <p:nvPicPr>
          <p:cNvPr id="117766" name="Picture 6" descr="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114800"/>
            <a:ext cx="3276600" cy="27432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7767" name="Picture 7" descr="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114800"/>
            <a:ext cx="2743200" cy="2743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aiptas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114800"/>
            <a:ext cx="3200400" cy="2743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17769" name="Text Box 9"/>
          <p:cNvSpPr txBox="1">
            <a:spLocks noChangeArrowheads="1"/>
          </p:cNvSpPr>
          <p:nvPr/>
        </p:nvSpPr>
        <p:spPr bwMode="auto">
          <a:xfrm>
            <a:off x="0" y="1044575"/>
            <a:ext cx="11112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ONG</a:t>
            </a:r>
          </a:p>
        </p:txBody>
      </p:sp>
      <p:sp>
        <p:nvSpPr>
          <p:cNvPr id="117770" name="Text Box 10"/>
          <p:cNvSpPr txBox="1">
            <a:spLocks noChangeArrowheads="1"/>
          </p:cNvSpPr>
          <p:nvPr/>
        </p:nvSpPr>
        <p:spPr bwMode="auto">
          <a:xfrm>
            <a:off x="7239000" y="1044575"/>
            <a:ext cx="2698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TRÙNG ROI</a:t>
            </a:r>
          </a:p>
        </p:txBody>
      </p:sp>
      <p:sp>
        <p:nvSpPr>
          <p:cNvPr id="117771" name="Text Box 11"/>
          <p:cNvSpPr txBox="1">
            <a:spLocks noChangeArrowheads="1"/>
          </p:cNvSpPr>
          <p:nvPr/>
        </p:nvSpPr>
        <p:spPr bwMode="auto">
          <a:xfrm>
            <a:off x="44450" y="4119563"/>
            <a:ext cx="1066800" cy="46196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KIẾN</a:t>
            </a:r>
          </a:p>
        </p:txBody>
      </p:sp>
      <p:sp>
        <p:nvSpPr>
          <p:cNvPr id="117772" name="Text Box 12"/>
          <p:cNvSpPr txBox="1">
            <a:spLocks noChangeArrowheads="1"/>
          </p:cNvSpPr>
          <p:nvPr/>
        </p:nvSpPr>
        <p:spPr bwMode="auto">
          <a:xfrm>
            <a:off x="3289300" y="4114800"/>
            <a:ext cx="2133600" cy="46196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THUỶ TỨC</a:t>
            </a:r>
          </a:p>
        </p:txBody>
      </p:sp>
      <p:sp>
        <p:nvSpPr>
          <p:cNvPr id="117773" name="Text Box 13"/>
          <p:cNvSpPr txBox="1">
            <a:spLocks noChangeArrowheads="1"/>
          </p:cNvSpPr>
          <p:nvPr/>
        </p:nvSpPr>
        <p:spPr bwMode="auto">
          <a:xfrm>
            <a:off x="6508750" y="4105275"/>
            <a:ext cx="838200" cy="46196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BÒ</a:t>
            </a:r>
          </a:p>
        </p:txBody>
      </p:sp>
      <p:sp>
        <p:nvSpPr>
          <p:cNvPr id="117774" name="Text Box 14"/>
          <p:cNvSpPr txBox="1">
            <a:spLocks noChangeArrowheads="1"/>
          </p:cNvSpPr>
          <p:nvPr/>
        </p:nvSpPr>
        <p:spPr bwMode="auto">
          <a:xfrm>
            <a:off x="3962400" y="2155825"/>
            <a:ext cx="9906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FF0000"/>
                </a:solidFill>
                <a:cs typeface="Arial" panose="020B0604020202020204" pitchFamily="34" charset="0"/>
              </a:rPr>
              <a:t>MÈO</a:t>
            </a:r>
          </a:p>
        </p:txBody>
      </p:sp>
      <p:sp>
        <p:nvSpPr>
          <p:cNvPr id="15" name="Rectangle 12"/>
          <p:cNvSpPr>
            <a:spLocks noChangeArrowheads="1"/>
          </p:cNvSpPr>
          <p:nvPr/>
        </p:nvSpPr>
        <p:spPr bwMode="auto">
          <a:xfrm>
            <a:off x="7239000" y="101600"/>
            <a:ext cx="1757363" cy="584200"/>
          </a:xfrm>
          <a:prstGeom prst="rect">
            <a:avLst/>
          </a:prstGeom>
          <a:solidFill>
            <a:srgbClr val="C00000"/>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FFFF00"/>
                </a:solidFill>
              </a:rPr>
              <a:t>Nhóm B</a:t>
            </a:r>
            <a:endParaRPr lang="en-US">
              <a:solidFill>
                <a:srgbClr val="0000FF"/>
              </a:solidFill>
            </a:endParaRPr>
          </a:p>
        </p:txBody>
      </p:sp>
    </p:spTree>
  </p:cSld>
  <p:clrMapOvr>
    <a:masterClrMapping/>
  </p:clrMapOvr>
  <p:transition spd="med">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heckerboard(across)">
                                      <p:cBhvr>
                                        <p:cTn id="7" dur="500"/>
                                        <p:tgtEl>
                                          <p:spTgt spid="117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17762"/>
                                        </p:tgtEl>
                                        <p:attrNameLst>
                                          <p:attrName>style.visibility</p:attrName>
                                        </p:attrNameLst>
                                      </p:cBhvr>
                                      <p:to>
                                        <p:strVal val="visible"/>
                                      </p:to>
                                    </p:set>
                                    <p:animEffect transition="in" filter="diamond(in)">
                                      <p:cBhvr>
                                        <p:cTn id="12" dur="2000"/>
                                        <p:tgtEl>
                                          <p:spTgt spid="11776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17764"/>
                                        </p:tgtEl>
                                        <p:attrNameLst>
                                          <p:attrName>style.visibility</p:attrName>
                                        </p:attrNameLst>
                                      </p:cBhvr>
                                      <p:to>
                                        <p:strVal val="visible"/>
                                      </p:to>
                                    </p:set>
                                    <p:animEffect transition="in" filter="diamond(in)">
                                      <p:cBhvr>
                                        <p:cTn id="15" dur="2000"/>
                                        <p:tgtEl>
                                          <p:spTgt spid="117764"/>
                                        </p:tgtEl>
                                      </p:cBhvr>
                                    </p:animEffect>
                                  </p:childTnLst>
                                </p:cTn>
                              </p:par>
                              <p:par>
                                <p:cTn id="16" presetID="8" presetClass="entr" presetSubtype="16" fill="hold" nodeType="withEffect">
                                  <p:stCondLst>
                                    <p:cond delay="0"/>
                                  </p:stCondLst>
                                  <p:childTnLst>
                                    <p:set>
                                      <p:cBhvr>
                                        <p:cTn id="17" dur="1" fill="hold">
                                          <p:stCondLst>
                                            <p:cond delay="0"/>
                                          </p:stCondLst>
                                        </p:cTn>
                                        <p:tgtEl>
                                          <p:spTgt spid="117763"/>
                                        </p:tgtEl>
                                        <p:attrNameLst>
                                          <p:attrName>style.visibility</p:attrName>
                                        </p:attrNameLst>
                                      </p:cBhvr>
                                      <p:to>
                                        <p:strVal val="visible"/>
                                      </p:to>
                                    </p:set>
                                    <p:animEffect transition="in" filter="diamond(in)">
                                      <p:cBhvr>
                                        <p:cTn id="18" dur="2000"/>
                                        <p:tgtEl>
                                          <p:spTgt spid="117763"/>
                                        </p:tgtEl>
                                      </p:cBhvr>
                                    </p:animEffect>
                                  </p:childTnLst>
                                </p:cTn>
                              </p:par>
                              <p:par>
                                <p:cTn id="19" presetID="8" presetClass="entr" presetSubtype="16" fill="hold" nodeType="withEffect">
                                  <p:stCondLst>
                                    <p:cond delay="0"/>
                                  </p:stCondLst>
                                  <p:childTnLst>
                                    <p:set>
                                      <p:cBhvr>
                                        <p:cTn id="20" dur="1" fill="hold">
                                          <p:stCondLst>
                                            <p:cond delay="0"/>
                                          </p:stCondLst>
                                        </p:cTn>
                                        <p:tgtEl>
                                          <p:spTgt spid="117766"/>
                                        </p:tgtEl>
                                        <p:attrNameLst>
                                          <p:attrName>style.visibility</p:attrName>
                                        </p:attrNameLst>
                                      </p:cBhvr>
                                      <p:to>
                                        <p:strVal val="visible"/>
                                      </p:to>
                                    </p:set>
                                    <p:animEffect transition="in" filter="diamond(in)">
                                      <p:cBhvr>
                                        <p:cTn id="21" dur="2000"/>
                                        <p:tgtEl>
                                          <p:spTgt spid="117766"/>
                                        </p:tgtEl>
                                      </p:cBhvr>
                                    </p:animEffect>
                                  </p:childTnLst>
                                </p:cTn>
                              </p:par>
                              <p:par>
                                <p:cTn id="22" presetID="8" presetClass="entr" presetSubtype="16" fill="hold" nodeType="withEffect">
                                  <p:stCondLst>
                                    <p:cond delay="0"/>
                                  </p:stCondLst>
                                  <p:childTnLst>
                                    <p:set>
                                      <p:cBhvr>
                                        <p:cTn id="23" dur="1" fill="hold">
                                          <p:stCondLst>
                                            <p:cond delay="0"/>
                                          </p:stCondLst>
                                        </p:cTn>
                                        <p:tgtEl>
                                          <p:spTgt spid="117768"/>
                                        </p:tgtEl>
                                        <p:attrNameLst>
                                          <p:attrName>style.visibility</p:attrName>
                                        </p:attrNameLst>
                                      </p:cBhvr>
                                      <p:to>
                                        <p:strVal val="visible"/>
                                      </p:to>
                                    </p:set>
                                    <p:animEffect transition="in" filter="diamond(in)">
                                      <p:cBhvr>
                                        <p:cTn id="24" dur="2000"/>
                                        <p:tgtEl>
                                          <p:spTgt spid="117768"/>
                                        </p:tgtEl>
                                      </p:cBhvr>
                                    </p:animEffect>
                                  </p:childTnLst>
                                </p:cTn>
                              </p:par>
                              <p:par>
                                <p:cTn id="25" presetID="8" presetClass="entr" presetSubtype="16" fill="hold" nodeType="withEffect">
                                  <p:stCondLst>
                                    <p:cond delay="0"/>
                                  </p:stCondLst>
                                  <p:childTnLst>
                                    <p:set>
                                      <p:cBhvr>
                                        <p:cTn id="26" dur="1" fill="hold">
                                          <p:stCondLst>
                                            <p:cond delay="0"/>
                                          </p:stCondLst>
                                        </p:cTn>
                                        <p:tgtEl>
                                          <p:spTgt spid="117767"/>
                                        </p:tgtEl>
                                        <p:attrNameLst>
                                          <p:attrName>style.visibility</p:attrName>
                                        </p:attrNameLst>
                                      </p:cBhvr>
                                      <p:to>
                                        <p:strVal val="visible"/>
                                      </p:to>
                                    </p:set>
                                    <p:animEffect transition="in" filter="diamond(in)">
                                      <p:cBhvr>
                                        <p:cTn id="27" dur="2000"/>
                                        <p:tgtEl>
                                          <p:spTgt spid="11776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7769"/>
                                        </p:tgtEl>
                                        <p:attrNameLst>
                                          <p:attrName>style.visibility</p:attrName>
                                        </p:attrNameLst>
                                      </p:cBhvr>
                                      <p:to>
                                        <p:strVal val="visible"/>
                                      </p:to>
                                    </p:set>
                                    <p:animEffect transition="in" filter="blinds(horizontal)">
                                      <p:cBhvr>
                                        <p:cTn id="30" dur="500"/>
                                        <p:tgtEl>
                                          <p:spTgt spid="11776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17770"/>
                                        </p:tgtEl>
                                        <p:attrNameLst>
                                          <p:attrName>style.visibility</p:attrName>
                                        </p:attrNameLst>
                                      </p:cBhvr>
                                      <p:to>
                                        <p:strVal val="visible"/>
                                      </p:to>
                                    </p:set>
                                    <p:animEffect transition="in" filter="blinds(horizontal)">
                                      <p:cBhvr>
                                        <p:cTn id="33" dur="500"/>
                                        <p:tgtEl>
                                          <p:spTgt spid="11777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7771"/>
                                        </p:tgtEl>
                                        <p:attrNameLst>
                                          <p:attrName>style.visibility</p:attrName>
                                        </p:attrNameLst>
                                      </p:cBhvr>
                                      <p:to>
                                        <p:strVal val="visible"/>
                                      </p:to>
                                    </p:set>
                                    <p:animEffect transition="in" filter="blinds(horizontal)">
                                      <p:cBhvr>
                                        <p:cTn id="36" dur="500"/>
                                        <p:tgtEl>
                                          <p:spTgt spid="11777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17772"/>
                                        </p:tgtEl>
                                        <p:attrNameLst>
                                          <p:attrName>style.visibility</p:attrName>
                                        </p:attrNameLst>
                                      </p:cBhvr>
                                      <p:to>
                                        <p:strVal val="visible"/>
                                      </p:to>
                                    </p:set>
                                    <p:animEffect transition="in" filter="blinds(horizontal)">
                                      <p:cBhvr>
                                        <p:cTn id="39" dur="500"/>
                                        <p:tgtEl>
                                          <p:spTgt spid="11777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17773"/>
                                        </p:tgtEl>
                                        <p:attrNameLst>
                                          <p:attrName>style.visibility</p:attrName>
                                        </p:attrNameLst>
                                      </p:cBhvr>
                                      <p:to>
                                        <p:strVal val="visible"/>
                                      </p:to>
                                    </p:set>
                                    <p:animEffect transition="in" filter="blinds(horizontal)">
                                      <p:cBhvr>
                                        <p:cTn id="42" dur="500"/>
                                        <p:tgtEl>
                                          <p:spTgt spid="11777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7774"/>
                                        </p:tgtEl>
                                        <p:attrNameLst>
                                          <p:attrName>style.visibility</p:attrName>
                                        </p:attrNameLst>
                                      </p:cBhvr>
                                      <p:to>
                                        <p:strVal val="visible"/>
                                      </p:to>
                                    </p:set>
                                    <p:animEffect transition="in" filter="blinds(horizontal)">
                                      <p:cBhvr>
                                        <p:cTn id="45" dur="500"/>
                                        <p:tgtEl>
                                          <p:spTgt spid="11777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xit" presetSubtype="4" fill="hold" grpId="1" nodeType="clickEffect">
                                  <p:stCondLst>
                                    <p:cond delay="0"/>
                                  </p:stCondLst>
                                  <p:childTnLst>
                                    <p:anim calcmode="lin" valueType="num">
                                      <p:cBhvr additive="base">
                                        <p:cTn id="49" dur="500"/>
                                        <p:tgtEl>
                                          <p:spTgt spid="117764"/>
                                        </p:tgtEl>
                                        <p:attrNameLst>
                                          <p:attrName>ppt_x</p:attrName>
                                        </p:attrNameLst>
                                      </p:cBhvr>
                                      <p:tavLst>
                                        <p:tav tm="0">
                                          <p:val>
                                            <p:strVal val="ppt_x"/>
                                          </p:val>
                                        </p:tav>
                                        <p:tav tm="100000">
                                          <p:val>
                                            <p:strVal val="ppt_x"/>
                                          </p:val>
                                        </p:tav>
                                      </p:tavLst>
                                    </p:anim>
                                    <p:anim calcmode="lin" valueType="num">
                                      <p:cBhvr additive="base">
                                        <p:cTn id="50" dur="500"/>
                                        <p:tgtEl>
                                          <p:spTgt spid="117764"/>
                                        </p:tgtEl>
                                        <p:attrNameLst>
                                          <p:attrName>ppt_y</p:attrName>
                                        </p:attrNameLst>
                                      </p:cBhvr>
                                      <p:tavLst>
                                        <p:tav tm="0">
                                          <p:val>
                                            <p:strVal val="ppt_y"/>
                                          </p:val>
                                        </p:tav>
                                        <p:tav tm="100000">
                                          <p:val>
                                            <p:strVal val="1+ppt_h/2"/>
                                          </p:val>
                                        </p:tav>
                                      </p:tavLst>
                                    </p:anim>
                                    <p:set>
                                      <p:cBhvr>
                                        <p:cTn id="51" dur="1" fill="hold">
                                          <p:stCondLst>
                                            <p:cond delay="499"/>
                                          </p:stCondLst>
                                        </p:cTn>
                                        <p:tgtEl>
                                          <p:spTgt spid="117764"/>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117767"/>
                                        </p:tgtEl>
                                        <p:attrNameLst>
                                          <p:attrName>ppt_x</p:attrName>
                                        </p:attrNameLst>
                                      </p:cBhvr>
                                      <p:tavLst>
                                        <p:tav tm="0">
                                          <p:val>
                                            <p:strVal val="ppt_x"/>
                                          </p:val>
                                        </p:tav>
                                        <p:tav tm="100000">
                                          <p:val>
                                            <p:strVal val="ppt_x"/>
                                          </p:val>
                                        </p:tav>
                                      </p:tavLst>
                                    </p:anim>
                                    <p:anim calcmode="lin" valueType="num">
                                      <p:cBhvr additive="base">
                                        <p:cTn id="54" dur="500"/>
                                        <p:tgtEl>
                                          <p:spTgt spid="117767"/>
                                        </p:tgtEl>
                                        <p:attrNameLst>
                                          <p:attrName>ppt_y</p:attrName>
                                        </p:attrNameLst>
                                      </p:cBhvr>
                                      <p:tavLst>
                                        <p:tav tm="0">
                                          <p:val>
                                            <p:strVal val="ppt_y"/>
                                          </p:val>
                                        </p:tav>
                                        <p:tav tm="100000">
                                          <p:val>
                                            <p:strVal val="1+ppt_h/2"/>
                                          </p:val>
                                        </p:tav>
                                      </p:tavLst>
                                    </p:anim>
                                    <p:set>
                                      <p:cBhvr>
                                        <p:cTn id="55" dur="1" fill="hold">
                                          <p:stCondLst>
                                            <p:cond delay="499"/>
                                          </p:stCondLst>
                                        </p:cTn>
                                        <p:tgtEl>
                                          <p:spTgt spid="117767"/>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xit" presetSubtype="16" fill="hold" grpId="1" nodeType="clickEffect">
                                  <p:stCondLst>
                                    <p:cond delay="0"/>
                                  </p:stCondLst>
                                  <p:childTnLst>
                                    <p:animEffect transition="out" filter="box(in)">
                                      <p:cBhvr>
                                        <p:cTn id="59" dur="500"/>
                                        <p:tgtEl>
                                          <p:spTgt spid="117774"/>
                                        </p:tgtEl>
                                      </p:cBhvr>
                                    </p:animEffect>
                                    <p:set>
                                      <p:cBhvr>
                                        <p:cTn id="60" dur="1" fill="hold">
                                          <p:stCondLst>
                                            <p:cond delay="499"/>
                                          </p:stCondLst>
                                        </p:cTn>
                                        <p:tgtEl>
                                          <p:spTgt spid="117774"/>
                                        </p:tgtEl>
                                        <p:attrNameLst>
                                          <p:attrName>style.visibility</p:attrName>
                                        </p:attrNameLst>
                                      </p:cBhvr>
                                      <p:to>
                                        <p:strVal val="hidden"/>
                                      </p:to>
                                    </p:set>
                                  </p:childTnLst>
                                </p:cTn>
                              </p:par>
                              <p:par>
                                <p:cTn id="61" presetID="4" presetClass="exit" presetSubtype="16" fill="hold" grpId="1" nodeType="withEffect">
                                  <p:stCondLst>
                                    <p:cond delay="0"/>
                                  </p:stCondLst>
                                  <p:childTnLst>
                                    <p:animEffect transition="out" filter="box(in)">
                                      <p:cBhvr>
                                        <p:cTn id="62" dur="500"/>
                                        <p:tgtEl>
                                          <p:spTgt spid="117773"/>
                                        </p:tgtEl>
                                      </p:cBhvr>
                                    </p:animEffect>
                                    <p:set>
                                      <p:cBhvr>
                                        <p:cTn id="63" dur="1" fill="hold">
                                          <p:stCondLst>
                                            <p:cond delay="499"/>
                                          </p:stCondLst>
                                        </p:cTn>
                                        <p:tgtEl>
                                          <p:spTgt spid="1177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p:bldP spid="117764" grpId="1" animBg="1"/>
      <p:bldP spid="117765" grpId="0" animBg="1"/>
      <p:bldP spid="117769" grpId="0" animBg="1"/>
      <p:bldP spid="117770" grpId="0"/>
      <p:bldP spid="117771" grpId="0" animBg="1"/>
      <p:bldP spid="117772" grpId="0" animBg="1"/>
      <p:bldP spid="117773" grpId="0" animBg="1"/>
      <p:bldP spid="117773" grpId="1" animBg="1"/>
      <p:bldP spid="117774" grpId="0" animBg="1"/>
      <p:bldP spid="11777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26" name="Text Box 4"/>
          <p:cNvSpPr txBox="1">
            <a:spLocks noChangeArrowheads="1"/>
          </p:cNvSpPr>
          <p:nvPr/>
        </p:nvSpPr>
        <p:spPr bwMode="auto">
          <a:xfrm>
            <a:off x="39688" y="0"/>
            <a:ext cx="68945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2.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vô</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động</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pic>
        <p:nvPicPr>
          <p:cNvPr id="53252" name="Picture 4"/>
          <p:cNvPicPr>
            <a:picLocks noChangeAspect="1"/>
          </p:cNvPicPr>
          <p:nvPr/>
        </p:nvPicPr>
        <p:blipFill>
          <a:blip r:embed="rId2">
            <a:extLst>
              <a:ext uri="{28A0092B-C50C-407E-A947-70E740481C1C}">
                <a14:useLocalDpi xmlns:a14="http://schemas.microsoft.com/office/drawing/2010/main" val="0"/>
              </a:ext>
            </a:extLst>
          </a:blip>
          <a:srcRect l="17372" t="43750" r="67241" b="31250"/>
          <a:stretch>
            <a:fillRect/>
          </a:stretch>
        </p:blipFill>
        <p:spPr bwMode="auto">
          <a:xfrm>
            <a:off x="152400" y="627063"/>
            <a:ext cx="22860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7"/>
          <p:cNvSpPr txBox="1">
            <a:spLocks noChangeArrowheads="1"/>
          </p:cNvSpPr>
          <p:nvPr/>
        </p:nvSpPr>
        <p:spPr bwMode="auto">
          <a:xfrm>
            <a:off x="304800" y="2590800"/>
            <a:ext cx="8534400" cy="4619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1. Hoàn thành PHT 4:</a:t>
            </a:r>
          </a:p>
        </p:txBody>
      </p:sp>
      <p:sp>
        <p:nvSpPr>
          <p:cNvPr id="53255" name="AutoShape 6" descr="sự khác nhau giữa san hô và thúy tức trong sinh sản vô tính mọc chồi"/>
          <p:cNvSpPr>
            <a:spLocks noChangeAspect="1" noChangeArrowheads="1"/>
          </p:cNvSpPr>
          <p:nvPr/>
        </p:nvSpPr>
        <p:spPr bwMode="auto">
          <a:xfrm>
            <a:off x="4538663"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53256" name="AutoShape 8" descr="Sự Khác Nhau Giữa San Hô Và Thủy Tức Trong Sinh Sản Vô Tính Mọc Chồi - Flis"/>
          <p:cNvSpPr>
            <a:spLocks noChangeAspect="1" noChangeArrowheads="1"/>
          </p:cNvSpPr>
          <p:nvPr/>
        </p:nvSpPr>
        <p:spPr bwMode="auto">
          <a:xfrm>
            <a:off x="4691063"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pic>
        <p:nvPicPr>
          <p:cNvPr id="53257" name="Picture 5"/>
          <p:cNvPicPr>
            <a:picLocks noChangeAspect="1"/>
          </p:cNvPicPr>
          <p:nvPr/>
        </p:nvPicPr>
        <p:blipFill>
          <a:blip r:embed="rId3">
            <a:extLst>
              <a:ext uri="{28A0092B-C50C-407E-A947-70E740481C1C}">
                <a14:useLocalDpi xmlns:a14="http://schemas.microsoft.com/office/drawing/2010/main" val="0"/>
              </a:ext>
            </a:extLst>
          </a:blip>
          <a:srcRect l="12495" r="18745"/>
          <a:stretch>
            <a:fillRect/>
          </a:stretch>
        </p:blipFill>
        <p:spPr bwMode="auto">
          <a:xfrm>
            <a:off x="2487613" y="644525"/>
            <a:ext cx="29940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0" descr="S GIO DC V O TO IN BIN"/>
          <p:cNvPicPr>
            <a:picLocks noChangeAspect="1" noChangeArrowheads="1"/>
          </p:cNvPicPr>
          <p:nvPr/>
        </p:nvPicPr>
        <p:blipFill>
          <a:blip r:embed="rId4">
            <a:extLst>
              <a:ext uri="{28A0092B-C50C-407E-A947-70E740481C1C}">
                <a14:useLocalDpi xmlns:a14="http://schemas.microsoft.com/office/drawing/2010/main" val="0"/>
              </a:ext>
            </a:extLst>
          </a:blip>
          <a:srcRect t="6790" r="1666" b="10248"/>
          <a:stretch>
            <a:fillRect/>
          </a:stretch>
        </p:blipFill>
        <p:spPr bwMode="auto">
          <a:xfrm>
            <a:off x="5668963" y="657225"/>
            <a:ext cx="30940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Text Box 7"/>
          <p:cNvSpPr txBox="1">
            <a:spLocks noChangeArrowheads="1"/>
          </p:cNvSpPr>
          <p:nvPr/>
        </p:nvSpPr>
        <p:spPr bwMode="auto">
          <a:xfrm>
            <a:off x="3113088" y="2222500"/>
            <a:ext cx="2357437" cy="3381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a:solidFill>
                  <a:schemeClr val="bg1"/>
                </a:solidFill>
              </a:rPr>
              <a:t>Sinh sản ở thủy tức</a:t>
            </a:r>
          </a:p>
        </p:txBody>
      </p:sp>
      <p:graphicFrame>
        <p:nvGraphicFramePr>
          <p:cNvPr id="7" name="Table 6"/>
          <p:cNvGraphicFramePr>
            <a:graphicFrameLocks noGrp="1"/>
          </p:cNvGraphicFramePr>
          <p:nvPr/>
        </p:nvGraphicFramePr>
        <p:xfrm>
          <a:off x="152400" y="3160713"/>
          <a:ext cx="8763000" cy="1752600"/>
        </p:xfrm>
        <a:graphic>
          <a:graphicData uri="http://schemas.openxmlformats.org/drawingml/2006/table">
            <a:tbl>
              <a:tblPr firstRow="1" bandRow="1">
                <a:tableStyleId>{5C22544A-7EE6-4342-B048-85BDC9FD1C3A}</a:tableStyleId>
              </a:tblPr>
              <a:tblGrid>
                <a:gridCol w="2190750"/>
                <a:gridCol w="2190750"/>
                <a:gridCol w="2324100"/>
                <a:gridCol w="2057400"/>
              </a:tblGrid>
              <a:tr h="370840">
                <a:tc>
                  <a:txBody>
                    <a:bodyPr/>
                    <a:lstStyle/>
                    <a:p>
                      <a:r>
                        <a:rPr lang="en-US" dirty="0" err="1" smtClean="0">
                          <a:solidFill>
                            <a:srgbClr val="0000FF"/>
                          </a:solidFill>
                        </a:rPr>
                        <a:t>Đại</a:t>
                      </a:r>
                      <a:r>
                        <a:rPr lang="en-US" baseline="0" dirty="0" smtClean="0">
                          <a:solidFill>
                            <a:srgbClr val="0000FF"/>
                          </a:solidFill>
                        </a:rPr>
                        <a:t> </a:t>
                      </a:r>
                      <a:r>
                        <a:rPr lang="en-US" baseline="0" dirty="0" err="1" smtClean="0">
                          <a:solidFill>
                            <a:srgbClr val="0000FF"/>
                          </a:solidFill>
                        </a:rPr>
                        <a:t>diện</a:t>
                      </a:r>
                      <a:endParaRPr lang="en-US"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Mô</a:t>
                      </a:r>
                      <a:r>
                        <a:rPr lang="en-US" sz="1800" baseline="0" dirty="0" smtClean="0">
                          <a:solidFill>
                            <a:srgbClr val="0000FF"/>
                          </a:solidFill>
                        </a:rPr>
                        <a:t> </a:t>
                      </a:r>
                      <a:r>
                        <a:rPr lang="en-US" sz="1800" baseline="0" dirty="0" err="1" smtClean="0">
                          <a:solidFill>
                            <a:srgbClr val="0000FF"/>
                          </a:solidFill>
                        </a:rPr>
                        <a:t>tả</a:t>
                      </a:r>
                      <a:r>
                        <a:rPr lang="en-US" sz="1800" baseline="0" dirty="0" smtClean="0">
                          <a:solidFill>
                            <a:srgbClr val="0000FF"/>
                          </a:solidFill>
                        </a:rPr>
                        <a:t> </a:t>
                      </a:r>
                      <a:r>
                        <a:rPr lang="en-US" sz="1800" baseline="0" dirty="0" err="1" smtClean="0">
                          <a:solidFill>
                            <a:srgbClr val="0000FF"/>
                          </a:solidFill>
                        </a:rPr>
                        <a:t>quá</a:t>
                      </a:r>
                      <a:r>
                        <a:rPr lang="en-US" sz="1800" baseline="0" dirty="0" smtClean="0">
                          <a:solidFill>
                            <a:srgbClr val="0000FF"/>
                          </a:solidFill>
                        </a:rPr>
                        <a:t> </a:t>
                      </a:r>
                      <a:r>
                        <a:rPr lang="en-US" sz="1800" baseline="0" dirty="0" err="1" smtClean="0">
                          <a:solidFill>
                            <a:srgbClr val="0000FF"/>
                          </a:solidFill>
                        </a:rPr>
                        <a:t>trình</a:t>
                      </a:r>
                      <a:r>
                        <a:rPr lang="en-US" sz="1800" baseline="0" dirty="0" smtClean="0">
                          <a:solidFill>
                            <a:srgbClr val="0000FF"/>
                          </a:solidFill>
                        </a:rPr>
                        <a:t> </a:t>
                      </a:r>
                      <a:r>
                        <a:rPr lang="en-US" sz="1800" baseline="0" dirty="0" err="1" smtClean="0">
                          <a:solidFill>
                            <a:srgbClr val="0000FF"/>
                          </a:solidFill>
                        </a:rPr>
                        <a:t>sinh</a:t>
                      </a:r>
                      <a:r>
                        <a:rPr lang="en-US" sz="1800" baseline="0" dirty="0" smtClean="0">
                          <a:solidFill>
                            <a:srgbClr val="0000FF"/>
                          </a:solidFill>
                        </a:rPr>
                        <a:t> </a:t>
                      </a:r>
                      <a:r>
                        <a:rPr lang="en-US" sz="1800" baseline="0" dirty="0" err="1" smtClean="0">
                          <a:solidFill>
                            <a:srgbClr val="0000FF"/>
                          </a:solidFill>
                        </a:rPr>
                        <a:t>sản</a:t>
                      </a:r>
                      <a:endParaRPr lang="en-US" sz="1800"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dirty="0" err="1" smtClean="0">
                          <a:solidFill>
                            <a:srgbClr val="0000FF"/>
                          </a:solidFill>
                        </a:rPr>
                        <a:t>Hình</a:t>
                      </a:r>
                      <a:r>
                        <a:rPr lang="en-US" baseline="0" dirty="0" smtClean="0">
                          <a:solidFill>
                            <a:srgbClr val="0000FF"/>
                          </a:solidFill>
                        </a:rPr>
                        <a:t> </a:t>
                      </a:r>
                      <a:r>
                        <a:rPr lang="en-US" baseline="0" dirty="0" err="1" smtClean="0">
                          <a:solidFill>
                            <a:srgbClr val="0000FF"/>
                          </a:solidFill>
                        </a:rPr>
                        <a:t>thức</a:t>
                      </a:r>
                      <a:r>
                        <a:rPr lang="en-US" baseline="0" dirty="0" smtClean="0">
                          <a:solidFill>
                            <a:srgbClr val="0000FF"/>
                          </a:solidFill>
                        </a:rPr>
                        <a:t> </a:t>
                      </a:r>
                      <a:r>
                        <a:rPr lang="en-US" baseline="0" dirty="0" err="1" smtClean="0">
                          <a:solidFill>
                            <a:srgbClr val="0000FF"/>
                          </a:solidFill>
                        </a:rPr>
                        <a:t>sinh</a:t>
                      </a:r>
                      <a:r>
                        <a:rPr lang="en-US" baseline="0" dirty="0" smtClean="0">
                          <a:solidFill>
                            <a:srgbClr val="0000FF"/>
                          </a:solidFill>
                        </a:rPr>
                        <a:t> </a:t>
                      </a:r>
                      <a:r>
                        <a:rPr lang="en-US" baseline="0" dirty="0" err="1" smtClean="0">
                          <a:solidFill>
                            <a:srgbClr val="0000FF"/>
                          </a:solidFill>
                        </a:rPr>
                        <a:t>sản</a:t>
                      </a:r>
                      <a:endParaRPr lang="en-US"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dirty="0" err="1" smtClean="0">
                          <a:solidFill>
                            <a:srgbClr val="0000FF"/>
                          </a:solidFill>
                        </a:rPr>
                        <a:t>Đặc</a:t>
                      </a:r>
                      <a:r>
                        <a:rPr lang="en-US" baseline="0" dirty="0" smtClean="0">
                          <a:solidFill>
                            <a:srgbClr val="0000FF"/>
                          </a:solidFill>
                        </a:rPr>
                        <a:t> </a:t>
                      </a:r>
                      <a:r>
                        <a:rPr lang="en-US" baseline="0" dirty="0" err="1" smtClean="0">
                          <a:solidFill>
                            <a:srgbClr val="0000FF"/>
                          </a:solidFill>
                        </a:rPr>
                        <a:t>điểm</a:t>
                      </a:r>
                      <a:r>
                        <a:rPr lang="en-US" baseline="0" dirty="0" smtClean="0">
                          <a:solidFill>
                            <a:srgbClr val="0000FF"/>
                          </a:solidFill>
                        </a:rPr>
                        <a:t> </a:t>
                      </a:r>
                      <a:r>
                        <a:rPr lang="en-US" baseline="0" dirty="0" err="1" smtClean="0">
                          <a:solidFill>
                            <a:srgbClr val="0000FF"/>
                          </a:solidFill>
                        </a:rPr>
                        <a:t>cơ</a:t>
                      </a:r>
                      <a:r>
                        <a:rPr lang="en-US" baseline="0" dirty="0" smtClean="0">
                          <a:solidFill>
                            <a:srgbClr val="0000FF"/>
                          </a:solidFill>
                        </a:rPr>
                        <a:t> </a:t>
                      </a:r>
                      <a:r>
                        <a:rPr lang="en-US" baseline="0" dirty="0" err="1" smtClean="0">
                          <a:solidFill>
                            <a:srgbClr val="0000FF"/>
                          </a:solidFill>
                        </a:rPr>
                        <a:t>thể</a:t>
                      </a:r>
                      <a:r>
                        <a:rPr lang="en-US" baseline="0" dirty="0" smtClean="0">
                          <a:solidFill>
                            <a:srgbClr val="0000FF"/>
                          </a:solidFill>
                        </a:rPr>
                        <a:t> con </a:t>
                      </a:r>
                      <a:endParaRPr lang="en-US" dirty="0">
                        <a:solidFill>
                          <a:srgbClr val="0000FF"/>
                        </a:solidFill>
                      </a:endParaRPr>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sz="1800" dirty="0" err="1" smtClean="0"/>
                        <a:t>Trùng</a:t>
                      </a:r>
                      <a:r>
                        <a:rPr lang="en-US" sz="1800" baseline="0" dirty="0" smtClean="0"/>
                        <a:t> </a:t>
                      </a:r>
                      <a:r>
                        <a:rPr lang="en-US" sz="1800" baseline="0" dirty="0" err="1" smtClean="0"/>
                        <a:t>biến</a:t>
                      </a:r>
                      <a:r>
                        <a:rPr lang="en-US" sz="1800" baseline="0" dirty="0" smtClean="0"/>
                        <a:t> </a:t>
                      </a:r>
                      <a:r>
                        <a:rPr lang="en-US" sz="1800" baseline="0" dirty="0" err="1" smtClean="0"/>
                        <a:t>hình</a:t>
                      </a:r>
                      <a:endParaRPr lang="en-US" sz="1800" dirty="0"/>
                    </a:p>
                  </a:txBody>
                  <a:tcPr marL="91444" marR="91444" marT="45745" marB="45745">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rowSpan="3">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sz="1800" dirty="0" err="1" smtClean="0"/>
                        <a:t>Thủy</a:t>
                      </a:r>
                      <a:r>
                        <a:rPr lang="en-US" sz="1800" baseline="0" dirty="0" smtClean="0"/>
                        <a:t> </a:t>
                      </a:r>
                      <a:r>
                        <a:rPr lang="en-US" sz="1800" baseline="0" dirty="0" err="1" smtClean="0"/>
                        <a:t>thức</a:t>
                      </a:r>
                      <a:endParaRPr lang="en-US" sz="1800" dirty="0"/>
                    </a:p>
                  </a:txBody>
                  <a:tcPr marL="91444" marR="91444" marT="45745" marB="45745">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sz="1800" dirty="0" smtClean="0"/>
                        <a:t>Sao </a:t>
                      </a:r>
                      <a:r>
                        <a:rPr lang="en-US" sz="1800" dirty="0" err="1" smtClean="0"/>
                        <a:t>biển</a:t>
                      </a:r>
                      <a:endParaRPr lang="en-US" sz="1800" dirty="0"/>
                    </a:p>
                  </a:txBody>
                  <a:tcPr marL="91444" marR="91444" marT="45745" marB="45745">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44" marR="914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26" name="Text Box 4"/>
          <p:cNvSpPr txBox="1">
            <a:spLocks noChangeArrowheads="1"/>
          </p:cNvSpPr>
          <p:nvPr/>
        </p:nvSpPr>
        <p:spPr bwMode="auto">
          <a:xfrm>
            <a:off x="39688" y="0"/>
            <a:ext cx="68945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2.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vô</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động</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pic>
        <p:nvPicPr>
          <p:cNvPr id="54276" name="Picture 4"/>
          <p:cNvPicPr>
            <a:picLocks noChangeAspect="1"/>
          </p:cNvPicPr>
          <p:nvPr/>
        </p:nvPicPr>
        <p:blipFill>
          <a:blip r:embed="rId2">
            <a:extLst>
              <a:ext uri="{28A0092B-C50C-407E-A947-70E740481C1C}">
                <a14:useLocalDpi xmlns:a14="http://schemas.microsoft.com/office/drawing/2010/main" val="0"/>
              </a:ext>
            </a:extLst>
          </a:blip>
          <a:srcRect l="17372" t="43750" r="67241" b="31250"/>
          <a:stretch>
            <a:fillRect/>
          </a:stretch>
        </p:blipFill>
        <p:spPr bwMode="auto">
          <a:xfrm>
            <a:off x="152400" y="627063"/>
            <a:ext cx="22860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7"/>
          <p:cNvSpPr txBox="1">
            <a:spLocks noChangeArrowheads="1"/>
          </p:cNvSpPr>
          <p:nvPr/>
        </p:nvSpPr>
        <p:spPr bwMode="auto">
          <a:xfrm>
            <a:off x="304800" y="2590800"/>
            <a:ext cx="8534400" cy="4619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a:solidFill>
                  <a:srgbClr val="0000FF"/>
                </a:solidFill>
              </a:rPr>
              <a:t>1. </a:t>
            </a:r>
            <a:r>
              <a:rPr lang="en-US" sz="2400" dirty="0" err="1">
                <a:solidFill>
                  <a:srgbClr val="0000FF"/>
                </a:solidFill>
              </a:rPr>
              <a:t>Hoàn</a:t>
            </a:r>
            <a:r>
              <a:rPr lang="en-US" sz="2400" dirty="0">
                <a:solidFill>
                  <a:srgbClr val="0000FF"/>
                </a:solidFill>
              </a:rPr>
              <a:t> </a:t>
            </a:r>
            <a:r>
              <a:rPr lang="en-US" sz="2400" dirty="0" err="1">
                <a:solidFill>
                  <a:srgbClr val="0000FF"/>
                </a:solidFill>
              </a:rPr>
              <a:t>thành</a:t>
            </a:r>
            <a:r>
              <a:rPr lang="en-US" sz="2400" dirty="0">
                <a:solidFill>
                  <a:srgbClr val="0000FF"/>
                </a:solidFill>
              </a:rPr>
              <a:t> </a:t>
            </a:r>
            <a:r>
              <a:rPr lang="en-US" sz="2400" dirty="0" err="1">
                <a:solidFill>
                  <a:srgbClr val="0000FF"/>
                </a:solidFill>
              </a:rPr>
              <a:t>PHT</a:t>
            </a:r>
            <a:r>
              <a:rPr lang="en-US" sz="2400" dirty="0">
                <a:solidFill>
                  <a:srgbClr val="0000FF"/>
                </a:solidFill>
              </a:rPr>
              <a:t> </a:t>
            </a:r>
            <a:r>
              <a:rPr lang="en-US" sz="2400" dirty="0" smtClean="0">
                <a:solidFill>
                  <a:srgbClr val="0000FF"/>
                </a:solidFill>
              </a:rPr>
              <a:t>4:</a:t>
            </a:r>
            <a:endParaRPr lang="en-US" sz="2400" dirty="0">
              <a:solidFill>
                <a:srgbClr val="0000FF"/>
              </a:solidFill>
            </a:endParaRPr>
          </a:p>
        </p:txBody>
      </p:sp>
      <p:sp>
        <p:nvSpPr>
          <p:cNvPr id="54279" name="AutoShape 6" descr="sự khác nhau giữa san hô và thúy tức trong sinh sản vô tính mọc chồi"/>
          <p:cNvSpPr>
            <a:spLocks noChangeAspect="1" noChangeArrowheads="1"/>
          </p:cNvSpPr>
          <p:nvPr/>
        </p:nvSpPr>
        <p:spPr bwMode="auto">
          <a:xfrm>
            <a:off x="4538663"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54280" name="AutoShape 8" descr="Sự Khác Nhau Giữa San Hô Và Thủy Tức Trong Sinh Sản Vô Tính Mọc Chồi - Flis"/>
          <p:cNvSpPr>
            <a:spLocks noChangeAspect="1" noChangeArrowheads="1"/>
          </p:cNvSpPr>
          <p:nvPr/>
        </p:nvSpPr>
        <p:spPr bwMode="auto">
          <a:xfrm>
            <a:off x="4691063"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pic>
        <p:nvPicPr>
          <p:cNvPr id="54281" name="Picture 5"/>
          <p:cNvPicPr>
            <a:picLocks noChangeAspect="1"/>
          </p:cNvPicPr>
          <p:nvPr/>
        </p:nvPicPr>
        <p:blipFill>
          <a:blip r:embed="rId3">
            <a:extLst>
              <a:ext uri="{28A0092B-C50C-407E-A947-70E740481C1C}">
                <a14:useLocalDpi xmlns:a14="http://schemas.microsoft.com/office/drawing/2010/main" val="0"/>
              </a:ext>
            </a:extLst>
          </a:blip>
          <a:srcRect l="12495" r="18745"/>
          <a:stretch>
            <a:fillRect/>
          </a:stretch>
        </p:blipFill>
        <p:spPr bwMode="auto">
          <a:xfrm>
            <a:off x="2487613" y="644525"/>
            <a:ext cx="29940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descr="S GIO DC V O TO IN BIN"/>
          <p:cNvPicPr>
            <a:picLocks noChangeAspect="1" noChangeArrowheads="1"/>
          </p:cNvPicPr>
          <p:nvPr/>
        </p:nvPicPr>
        <p:blipFill>
          <a:blip r:embed="rId4">
            <a:extLst>
              <a:ext uri="{28A0092B-C50C-407E-A947-70E740481C1C}">
                <a14:useLocalDpi xmlns:a14="http://schemas.microsoft.com/office/drawing/2010/main" val="0"/>
              </a:ext>
            </a:extLst>
          </a:blip>
          <a:srcRect t="6790" r="1666" b="10248"/>
          <a:stretch>
            <a:fillRect/>
          </a:stretch>
        </p:blipFill>
        <p:spPr bwMode="auto">
          <a:xfrm>
            <a:off x="5668963" y="657225"/>
            <a:ext cx="30940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Text Box 7"/>
          <p:cNvSpPr txBox="1">
            <a:spLocks noChangeArrowheads="1"/>
          </p:cNvSpPr>
          <p:nvPr/>
        </p:nvSpPr>
        <p:spPr bwMode="auto">
          <a:xfrm>
            <a:off x="3113088" y="2222500"/>
            <a:ext cx="2357437" cy="3381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a:solidFill>
                  <a:schemeClr val="bg1"/>
                </a:solidFill>
              </a:rPr>
              <a:t>Sinh sản ở thủy tức</a:t>
            </a:r>
          </a:p>
        </p:txBody>
      </p:sp>
      <p:graphicFrame>
        <p:nvGraphicFramePr>
          <p:cNvPr id="7" name="Table 6"/>
          <p:cNvGraphicFramePr>
            <a:graphicFrameLocks noGrp="1"/>
          </p:cNvGraphicFramePr>
          <p:nvPr/>
        </p:nvGraphicFramePr>
        <p:xfrm>
          <a:off x="152400" y="3160713"/>
          <a:ext cx="8915400" cy="3571875"/>
        </p:xfrm>
        <a:graphic>
          <a:graphicData uri="http://schemas.openxmlformats.org/drawingml/2006/table">
            <a:tbl>
              <a:tblPr firstRow="1" bandRow="1">
                <a:tableStyleId>{5C22544A-7EE6-4342-B048-85BDC9FD1C3A}</a:tableStyleId>
              </a:tblPr>
              <a:tblGrid>
                <a:gridCol w="1143000"/>
                <a:gridCol w="3124200"/>
                <a:gridCol w="2286000"/>
                <a:gridCol w="2362200"/>
              </a:tblGrid>
              <a:tr h="370816">
                <a:tc>
                  <a:txBody>
                    <a:bodyPr/>
                    <a:lstStyle/>
                    <a:p>
                      <a:r>
                        <a:rPr lang="en-US" sz="1600" dirty="0" err="1" smtClean="0">
                          <a:solidFill>
                            <a:srgbClr val="0000FF"/>
                          </a:solidFill>
                        </a:rPr>
                        <a:t>Đại</a:t>
                      </a:r>
                      <a:r>
                        <a:rPr lang="en-US" sz="1600" baseline="0" dirty="0" smtClean="0">
                          <a:solidFill>
                            <a:srgbClr val="0000FF"/>
                          </a:solidFill>
                        </a:rPr>
                        <a:t> </a:t>
                      </a:r>
                      <a:r>
                        <a:rPr lang="en-US" sz="1600" baseline="0" dirty="0" err="1" smtClean="0">
                          <a:solidFill>
                            <a:srgbClr val="0000FF"/>
                          </a:solidFill>
                        </a:rPr>
                        <a:t>diện</a:t>
                      </a:r>
                      <a:endParaRPr lang="en-US" sz="1600" dirty="0">
                        <a:solidFill>
                          <a:srgbClr val="0000FF"/>
                        </a:solidFill>
                      </a:endParaRPr>
                    </a:p>
                  </a:txBody>
                  <a:tcPr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err="1" smtClean="0">
                          <a:solidFill>
                            <a:srgbClr val="0000FF"/>
                          </a:solidFill>
                        </a:rPr>
                        <a:t>Mô</a:t>
                      </a:r>
                      <a:r>
                        <a:rPr lang="en-US" sz="1600" baseline="0" dirty="0" smtClean="0">
                          <a:solidFill>
                            <a:srgbClr val="0000FF"/>
                          </a:solidFill>
                        </a:rPr>
                        <a:t> </a:t>
                      </a:r>
                      <a:r>
                        <a:rPr lang="en-US" sz="1600" baseline="0" dirty="0" err="1" smtClean="0">
                          <a:solidFill>
                            <a:srgbClr val="0000FF"/>
                          </a:solidFill>
                        </a:rPr>
                        <a:t>tả</a:t>
                      </a:r>
                      <a:r>
                        <a:rPr lang="en-US" sz="1600" baseline="0" dirty="0" smtClean="0">
                          <a:solidFill>
                            <a:srgbClr val="0000FF"/>
                          </a:solidFill>
                        </a:rPr>
                        <a:t> </a:t>
                      </a:r>
                      <a:r>
                        <a:rPr lang="en-US" sz="1600" baseline="0" dirty="0" err="1" smtClean="0">
                          <a:solidFill>
                            <a:srgbClr val="0000FF"/>
                          </a:solidFill>
                        </a:rPr>
                        <a:t>quá</a:t>
                      </a:r>
                      <a:r>
                        <a:rPr lang="en-US" sz="1600" baseline="0" dirty="0" smtClean="0">
                          <a:solidFill>
                            <a:srgbClr val="0000FF"/>
                          </a:solidFill>
                        </a:rPr>
                        <a:t> </a:t>
                      </a:r>
                      <a:r>
                        <a:rPr lang="en-US" sz="1600" baseline="0" dirty="0" err="1" smtClean="0">
                          <a:solidFill>
                            <a:srgbClr val="0000FF"/>
                          </a:solidFill>
                        </a:rPr>
                        <a:t>trình</a:t>
                      </a:r>
                      <a:r>
                        <a:rPr lang="en-US" sz="1600" baseline="0" dirty="0" smtClean="0">
                          <a:solidFill>
                            <a:srgbClr val="0000FF"/>
                          </a:solidFill>
                        </a:rPr>
                        <a:t> </a:t>
                      </a:r>
                      <a:r>
                        <a:rPr lang="en-US" sz="1600" baseline="0" dirty="0" err="1" smtClean="0">
                          <a:solidFill>
                            <a:srgbClr val="0000FF"/>
                          </a:solidFill>
                        </a:rPr>
                        <a:t>sinh</a:t>
                      </a:r>
                      <a:r>
                        <a:rPr lang="en-US" sz="1600" baseline="0" dirty="0" smtClean="0">
                          <a:solidFill>
                            <a:srgbClr val="0000FF"/>
                          </a:solidFill>
                        </a:rPr>
                        <a:t> </a:t>
                      </a:r>
                      <a:r>
                        <a:rPr lang="en-US" sz="1600" baseline="0" dirty="0" err="1" smtClean="0">
                          <a:solidFill>
                            <a:srgbClr val="0000FF"/>
                          </a:solidFill>
                        </a:rPr>
                        <a:t>sản</a:t>
                      </a:r>
                      <a:endParaRPr lang="en-US" sz="1600" dirty="0">
                        <a:solidFill>
                          <a:srgbClr val="0000FF"/>
                        </a:solidFill>
                      </a:endParaRPr>
                    </a:p>
                  </a:txBody>
                  <a:tcPr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err="1" smtClean="0">
                          <a:solidFill>
                            <a:srgbClr val="0000FF"/>
                          </a:solidFill>
                        </a:rPr>
                        <a:t>Hình</a:t>
                      </a:r>
                      <a:r>
                        <a:rPr lang="en-US" sz="1600" baseline="0" dirty="0" smtClean="0">
                          <a:solidFill>
                            <a:srgbClr val="0000FF"/>
                          </a:solidFill>
                        </a:rPr>
                        <a:t> </a:t>
                      </a:r>
                      <a:r>
                        <a:rPr lang="en-US" sz="1600" baseline="0" dirty="0" err="1" smtClean="0">
                          <a:solidFill>
                            <a:srgbClr val="0000FF"/>
                          </a:solidFill>
                        </a:rPr>
                        <a:t>thức</a:t>
                      </a:r>
                      <a:r>
                        <a:rPr lang="en-US" sz="1600" baseline="0" dirty="0" smtClean="0">
                          <a:solidFill>
                            <a:srgbClr val="0000FF"/>
                          </a:solidFill>
                        </a:rPr>
                        <a:t> </a:t>
                      </a:r>
                      <a:r>
                        <a:rPr lang="en-US" sz="1600" baseline="0" dirty="0" err="1" smtClean="0">
                          <a:solidFill>
                            <a:srgbClr val="0000FF"/>
                          </a:solidFill>
                        </a:rPr>
                        <a:t>sinh</a:t>
                      </a:r>
                      <a:r>
                        <a:rPr lang="en-US" sz="1600" baseline="0" dirty="0" smtClean="0">
                          <a:solidFill>
                            <a:srgbClr val="0000FF"/>
                          </a:solidFill>
                        </a:rPr>
                        <a:t> </a:t>
                      </a:r>
                      <a:r>
                        <a:rPr lang="en-US" sz="1600" baseline="0" dirty="0" err="1" smtClean="0">
                          <a:solidFill>
                            <a:srgbClr val="0000FF"/>
                          </a:solidFill>
                        </a:rPr>
                        <a:t>sản</a:t>
                      </a:r>
                      <a:endParaRPr lang="en-US" sz="1600" dirty="0">
                        <a:solidFill>
                          <a:srgbClr val="0000FF"/>
                        </a:solidFill>
                      </a:endParaRPr>
                    </a:p>
                  </a:txBody>
                  <a:tcPr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err="1" smtClean="0">
                          <a:solidFill>
                            <a:srgbClr val="0000FF"/>
                          </a:solidFill>
                        </a:rPr>
                        <a:t>Đặc</a:t>
                      </a:r>
                      <a:r>
                        <a:rPr lang="en-US" sz="1600" baseline="0" dirty="0" smtClean="0">
                          <a:solidFill>
                            <a:srgbClr val="0000FF"/>
                          </a:solidFill>
                        </a:rPr>
                        <a:t> </a:t>
                      </a:r>
                      <a:r>
                        <a:rPr lang="en-US" sz="1600" baseline="0" dirty="0" err="1" smtClean="0">
                          <a:solidFill>
                            <a:srgbClr val="0000FF"/>
                          </a:solidFill>
                        </a:rPr>
                        <a:t>điểm</a:t>
                      </a:r>
                      <a:r>
                        <a:rPr lang="en-US" sz="1600" baseline="0" dirty="0" smtClean="0">
                          <a:solidFill>
                            <a:srgbClr val="0000FF"/>
                          </a:solidFill>
                        </a:rPr>
                        <a:t> </a:t>
                      </a:r>
                      <a:r>
                        <a:rPr lang="en-US" sz="1600" baseline="0" dirty="0" err="1" smtClean="0">
                          <a:solidFill>
                            <a:srgbClr val="0000FF"/>
                          </a:solidFill>
                        </a:rPr>
                        <a:t>cơ</a:t>
                      </a:r>
                      <a:r>
                        <a:rPr lang="en-US" sz="1600" baseline="0" dirty="0" smtClean="0">
                          <a:solidFill>
                            <a:srgbClr val="0000FF"/>
                          </a:solidFill>
                        </a:rPr>
                        <a:t> </a:t>
                      </a:r>
                      <a:r>
                        <a:rPr lang="en-US" sz="1600" baseline="0" dirty="0" err="1" smtClean="0">
                          <a:solidFill>
                            <a:srgbClr val="0000FF"/>
                          </a:solidFill>
                        </a:rPr>
                        <a:t>thể</a:t>
                      </a:r>
                      <a:r>
                        <a:rPr lang="en-US" sz="1600" baseline="0" dirty="0" smtClean="0">
                          <a:solidFill>
                            <a:srgbClr val="0000FF"/>
                          </a:solidFill>
                        </a:rPr>
                        <a:t> con </a:t>
                      </a:r>
                      <a:endParaRPr lang="en-US" sz="1600" dirty="0">
                        <a:solidFill>
                          <a:srgbClr val="0000FF"/>
                        </a:solidFill>
                      </a:endParaRPr>
                    </a:p>
                  </a:txBody>
                  <a:tcPr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579268">
                <a:tc>
                  <a:txBody>
                    <a:bodyPr/>
                    <a:lstStyle/>
                    <a:p>
                      <a:r>
                        <a:rPr lang="en-US" sz="1600" dirty="0" err="1" smtClean="0"/>
                        <a:t>Trùng</a:t>
                      </a:r>
                      <a:r>
                        <a:rPr lang="en-US" sz="1600" baseline="0" dirty="0" smtClean="0"/>
                        <a:t> </a:t>
                      </a:r>
                      <a:r>
                        <a:rPr lang="en-US" sz="1600" baseline="0" dirty="0" err="1" smtClean="0"/>
                        <a:t>biến</a:t>
                      </a:r>
                      <a:r>
                        <a:rPr lang="en-US" sz="1600" baseline="0" dirty="0" smtClean="0"/>
                        <a:t> </a:t>
                      </a:r>
                      <a:r>
                        <a:rPr lang="en-US" sz="1600" baseline="0" dirty="0" err="1" smtClean="0"/>
                        <a:t>hình</a:t>
                      </a:r>
                      <a:endParaRPr lang="en-US" sz="1600" dirty="0"/>
                    </a:p>
                  </a:txBody>
                  <a:tcPr marL="91444" marR="91444" marT="45742" marB="4574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smtClean="0"/>
                        <a:t>- </a:t>
                      </a:r>
                      <a:r>
                        <a:rPr lang="en-US" sz="1600" dirty="0" err="1" smtClean="0"/>
                        <a:t>Cơ</a:t>
                      </a:r>
                      <a:r>
                        <a:rPr lang="en-US" sz="1600" baseline="0" dirty="0" smtClean="0"/>
                        <a:t> </a:t>
                      </a:r>
                      <a:r>
                        <a:rPr lang="en-US" sz="1600" baseline="0" dirty="0" err="1" smtClean="0"/>
                        <a:t>thể</a:t>
                      </a:r>
                      <a:r>
                        <a:rPr lang="en-US" sz="1600" baseline="0" dirty="0" smtClean="0"/>
                        <a:t> </a:t>
                      </a:r>
                      <a:r>
                        <a:rPr lang="en-US" sz="1600" baseline="0" dirty="0" err="1" smtClean="0"/>
                        <a:t>mẹ</a:t>
                      </a:r>
                      <a:r>
                        <a:rPr lang="en-US" sz="1600" baseline="0" dirty="0" smtClean="0"/>
                        <a:t> </a:t>
                      </a:r>
                      <a:r>
                        <a:rPr lang="en-US" sz="1600" baseline="0" dirty="0" err="1" smtClean="0"/>
                        <a:t>phân</a:t>
                      </a:r>
                      <a:r>
                        <a:rPr lang="en-US" sz="1600" baseline="0" dirty="0" smtClean="0"/>
                        <a:t> </a:t>
                      </a:r>
                      <a:r>
                        <a:rPr lang="en-US" sz="1600" baseline="0" dirty="0" err="1" smtClean="0"/>
                        <a:t>đôi</a:t>
                      </a:r>
                      <a:r>
                        <a:rPr lang="en-US" sz="1600" baseline="0" dirty="0" smtClean="0"/>
                        <a:t> </a:t>
                      </a:r>
                      <a:r>
                        <a:rPr lang="en-US" sz="1600" baseline="0" dirty="0" err="1" smtClean="0"/>
                        <a:t>thành</a:t>
                      </a:r>
                      <a:r>
                        <a:rPr lang="en-US" sz="1600" baseline="0" dirty="0" smtClean="0"/>
                        <a:t> 2 </a:t>
                      </a:r>
                      <a:r>
                        <a:rPr lang="en-US" sz="1600" baseline="0" dirty="0" err="1" smtClean="0"/>
                        <a:t>cơ</a:t>
                      </a:r>
                      <a:r>
                        <a:rPr lang="en-US" sz="1600" baseline="0" dirty="0" smtClean="0"/>
                        <a:t> </a:t>
                      </a:r>
                      <a:r>
                        <a:rPr lang="en-US" sz="1600" baseline="0" dirty="0" err="1" smtClean="0"/>
                        <a:t>thể</a:t>
                      </a:r>
                      <a:r>
                        <a:rPr lang="en-US" sz="1600" baseline="0" dirty="0" smtClean="0"/>
                        <a:t> </a:t>
                      </a:r>
                      <a:r>
                        <a:rPr lang="en-US" sz="1600" baseline="0" dirty="0" err="1" smtClean="0"/>
                        <a:t>mới</a:t>
                      </a:r>
                      <a:r>
                        <a:rPr lang="en-US" sz="1600" baseline="0" dirty="0" smtClean="0"/>
                        <a:t>.</a:t>
                      </a:r>
                      <a:endParaRPr lang="en-US" sz="1600" dirty="0"/>
                    </a:p>
                  </a:txBody>
                  <a:tcPr marL="91444" marR="91444"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err="1" smtClean="0"/>
                        <a:t>Phân</a:t>
                      </a:r>
                      <a:r>
                        <a:rPr lang="en-US" sz="1600" baseline="0" dirty="0" smtClean="0"/>
                        <a:t> </a:t>
                      </a:r>
                      <a:r>
                        <a:rPr lang="en-US" sz="1600" baseline="0" dirty="0" err="1" smtClean="0"/>
                        <a:t>đôi</a:t>
                      </a:r>
                      <a:endParaRPr lang="en-US" sz="1600" dirty="0"/>
                    </a:p>
                  </a:txBody>
                  <a:tcPr marL="91444" marR="91444"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rowSpan="3">
                  <a:txBody>
                    <a:bodyPr/>
                    <a:lstStyle/>
                    <a:p>
                      <a:r>
                        <a:rPr lang="en-US" sz="1600" dirty="0" smtClean="0"/>
                        <a:t>Con </a:t>
                      </a:r>
                      <a:r>
                        <a:rPr lang="en-US" sz="1600" dirty="0" err="1" smtClean="0"/>
                        <a:t>giống</a:t>
                      </a:r>
                      <a:r>
                        <a:rPr lang="en-US" sz="1600" baseline="0" dirty="0" smtClean="0"/>
                        <a:t> </a:t>
                      </a:r>
                      <a:r>
                        <a:rPr lang="en-US" sz="1600" baseline="0" dirty="0" err="1" smtClean="0"/>
                        <a:t>nhau</a:t>
                      </a:r>
                      <a:r>
                        <a:rPr lang="en-US" sz="1600" baseline="0" dirty="0" smtClean="0"/>
                        <a:t> </a:t>
                      </a:r>
                      <a:r>
                        <a:rPr lang="en-US" sz="1600" baseline="0" dirty="0" err="1" smtClean="0"/>
                        <a:t>và</a:t>
                      </a:r>
                      <a:r>
                        <a:rPr lang="en-US" sz="1600" baseline="0" dirty="0" smtClean="0"/>
                        <a:t> </a:t>
                      </a:r>
                      <a:r>
                        <a:rPr lang="en-US" sz="1600" baseline="0" dirty="0" err="1" smtClean="0"/>
                        <a:t>giống</a:t>
                      </a:r>
                      <a:r>
                        <a:rPr lang="en-US" sz="1600" baseline="0" dirty="0" smtClean="0"/>
                        <a:t> </a:t>
                      </a:r>
                      <a:r>
                        <a:rPr lang="en-US" sz="1600" baseline="0" dirty="0" err="1" smtClean="0"/>
                        <a:t>mẹ</a:t>
                      </a:r>
                      <a:endParaRPr lang="en-US" sz="1600" dirty="0"/>
                    </a:p>
                  </a:txBody>
                  <a:tcPr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1554788">
                <a:tc>
                  <a:txBody>
                    <a:bodyPr/>
                    <a:lstStyle/>
                    <a:p>
                      <a:r>
                        <a:rPr lang="en-US" sz="1600" dirty="0" err="1" smtClean="0"/>
                        <a:t>Thủy</a:t>
                      </a:r>
                      <a:r>
                        <a:rPr lang="en-US" sz="1600" baseline="0" dirty="0" smtClean="0"/>
                        <a:t> </a:t>
                      </a:r>
                      <a:r>
                        <a:rPr lang="en-US" sz="1600" baseline="0" dirty="0" err="1" smtClean="0"/>
                        <a:t>thức</a:t>
                      </a:r>
                      <a:endParaRPr lang="en-US" sz="1600" dirty="0"/>
                    </a:p>
                  </a:txBody>
                  <a:tcPr marL="91444" marR="91444" marT="45742" marB="4574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smtClean="0"/>
                        <a:t>- </a:t>
                      </a:r>
                      <a:r>
                        <a:rPr lang="en-US" sz="1600" dirty="0" err="1" smtClean="0"/>
                        <a:t>Trên</a:t>
                      </a:r>
                      <a:r>
                        <a:rPr lang="en-US" sz="1600" baseline="0" dirty="0" smtClean="0"/>
                        <a:t> </a:t>
                      </a:r>
                      <a:r>
                        <a:rPr lang="en-US" sz="1600" baseline="0" dirty="0" err="1" smtClean="0"/>
                        <a:t>cơ</a:t>
                      </a:r>
                      <a:r>
                        <a:rPr lang="en-US" sz="1600" baseline="0" dirty="0" smtClean="0"/>
                        <a:t> </a:t>
                      </a:r>
                      <a:r>
                        <a:rPr lang="en-US" sz="1600" baseline="0" dirty="0" err="1" smtClean="0"/>
                        <a:t>thể</a:t>
                      </a:r>
                      <a:r>
                        <a:rPr lang="en-US" sz="1600" baseline="0" dirty="0" smtClean="0"/>
                        <a:t> </a:t>
                      </a:r>
                      <a:r>
                        <a:rPr lang="en-US" sz="1600" baseline="0" dirty="0" err="1" smtClean="0"/>
                        <a:t>mẹ</a:t>
                      </a:r>
                      <a:r>
                        <a:rPr lang="en-US" sz="1600" baseline="0" dirty="0" smtClean="0"/>
                        <a:t> </a:t>
                      </a:r>
                      <a:r>
                        <a:rPr lang="en-US" sz="1600" baseline="0" dirty="0" err="1" smtClean="0"/>
                        <a:t>mọc</a:t>
                      </a:r>
                      <a:r>
                        <a:rPr lang="en-US" sz="1600" baseline="0" dirty="0" smtClean="0"/>
                        <a:t> </a:t>
                      </a:r>
                      <a:r>
                        <a:rPr lang="en-US" sz="1600" baseline="0" dirty="0" err="1" smtClean="0"/>
                        <a:t>ra</a:t>
                      </a:r>
                      <a:r>
                        <a:rPr lang="en-US" sz="1600" baseline="0" dirty="0" smtClean="0"/>
                        <a:t> 1 </a:t>
                      </a:r>
                      <a:r>
                        <a:rPr lang="en-US" sz="1600" baseline="0" dirty="0" err="1" smtClean="0"/>
                        <a:t>hoặc</a:t>
                      </a:r>
                      <a:r>
                        <a:rPr lang="en-US" sz="1600" baseline="0" dirty="0" smtClean="0"/>
                        <a:t> </a:t>
                      </a:r>
                      <a:r>
                        <a:rPr lang="en-US" sz="1600" baseline="0" dirty="0" err="1" smtClean="0"/>
                        <a:t>nhiều</a:t>
                      </a:r>
                      <a:r>
                        <a:rPr lang="en-US" sz="1600" baseline="0" dirty="0" smtClean="0"/>
                        <a:t> </a:t>
                      </a:r>
                      <a:r>
                        <a:rPr lang="en-US" sz="1600" baseline="0" dirty="0" err="1" smtClean="0"/>
                        <a:t>chồi</a:t>
                      </a:r>
                      <a:r>
                        <a:rPr lang="en-US" sz="1600" baseline="0" dirty="0" smtClean="0"/>
                        <a:t>.</a:t>
                      </a:r>
                    </a:p>
                    <a:p>
                      <a:r>
                        <a:rPr lang="en-US" sz="1600" baseline="0" dirty="0" smtClean="0"/>
                        <a:t>- </a:t>
                      </a:r>
                      <a:r>
                        <a:rPr lang="en-US" sz="1600" baseline="0" dirty="0" err="1" smtClean="0"/>
                        <a:t>Mỗi</a:t>
                      </a:r>
                      <a:r>
                        <a:rPr lang="en-US" sz="1600" baseline="0" dirty="0" smtClean="0"/>
                        <a:t> </a:t>
                      </a:r>
                      <a:r>
                        <a:rPr lang="en-US" sz="1600" baseline="0" dirty="0" err="1" smtClean="0"/>
                        <a:t>chồi</a:t>
                      </a:r>
                      <a:r>
                        <a:rPr lang="en-US" sz="1600" baseline="0" dirty="0" smtClean="0"/>
                        <a:t> </a:t>
                      </a:r>
                      <a:r>
                        <a:rPr lang="en-US" sz="1600" baseline="0" dirty="0" err="1" smtClean="0"/>
                        <a:t>phát</a:t>
                      </a:r>
                      <a:r>
                        <a:rPr lang="en-US" sz="1600" baseline="0" dirty="0" smtClean="0"/>
                        <a:t> </a:t>
                      </a:r>
                      <a:r>
                        <a:rPr lang="en-US" sz="1600" baseline="0" dirty="0" err="1" smtClean="0"/>
                        <a:t>triển</a:t>
                      </a:r>
                      <a:r>
                        <a:rPr lang="en-US" sz="1600" baseline="0" dirty="0" smtClean="0"/>
                        <a:t> </a:t>
                      </a:r>
                      <a:r>
                        <a:rPr lang="en-US" sz="1600" baseline="0" dirty="0" err="1" smtClean="0"/>
                        <a:t>thành</a:t>
                      </a:r>
                      <a:r>
                        <a:rPr lang="en-US" sz="1600" baseline="0" dirty="0" smtClean="0"/>
                        <a:t> 1 </a:t>
                      </a:r>
                      <a:r>
                        <a:rPr lang="en-US" sz="1600" baseline="0" dirty="0" err="1" smtClean="0"/>
                        <a:t>cơ</a:t>
                      </a:r>
                      <a:r>
                        <a:rPr lang="en-US" sz="1600" baseline="0" dirty="0" smtClean="0"/>
                        <a:t> </a:t>
                      </a:r>
                      <a:r>
                        <a:rPr lang="en-US" sz="1600" baseline="0" dirty="0" err="1" smtClean="0"/>
                        <a:t>thể</a:t>
                      </a:r>
                      <a:r>
                        <a:rPr lang="en-US" sz="1600" baseline="0" dirty="0" smtClean="0"/>
                        <a:t> </a:t>
                      </a:r>
                      <a:r>
                        <a:rPr lang="en-US" sz="1600" baseline="0" dirty="0" err="1" smtClean="0"/>
                        <a:t>mới</a:t>
                      </a:r>
                      <a:r>
                        <a:rPr lang="en-US" sz="1600" baseline="0" dirty="0" smtClean="0"/>
                        <a:t>.</a:t>
                      </a:r>
                    </a:p>
                    <a:p>
                      <a:r>
                        <a:rPr lang="en-US" sz="1600" baseline="0" dirty="0" smtClean="0"/>
                        <a:t>- </a:t>
                      </a:r>
                      <a:r>
                        <a:rPr lang="en-US" sz="1600" baseline="0" dirty="0" err="1" smtClean="0"/>
                        <a:t>Cơ</a:t>
                      </a:r>
                      <a:r>
                        <a:rPr lang="en-US" sz="1600" baseline="0" dirty="0" smtClean="0"/>
                        <a:t> </a:t>
                      </a:r>
                      <a:r>
                        <a:rPr lang="en-US" sz="1600" baseline="0" dirty="0" err="1" smtClean="0"/>
                        <a:t>thể</a:t>
                      </a:r>
                      <a:r>
                        <a:rPr lang="en-US" sz="1600" baseline="0" dirty="0" smtClean="0"/>
                        <a:t> </a:t>
                      </a:r>
                      <a:r>
                        <a:rPr lang="en-US" sz="1600" baseline="0" dirty="0" err="1" smtClean="0"/>
                        <a:t>mới</a:t>
                      </a:r>
                      <a:r>
                        <a:rPr lang="en-US" sz="1600" baseline="0" dirty="0" smtClean="0"/>
                        <a:t> </a:t>
                      </a:r>
                      <a:r>
                        <a:rPr lang="en-US" sz="1600" baseline="0" dirty="0" err="1" smtClean="0"/>
                        <a:t>tách</a:t>
                      </a:r>
                      <a:r>
                        <a:rPr lang="en-US" sz="1600" baseline="0" dirty="0" smtClean="0"/>
                        <a:t> </a:t>
                      </a:r>
                      <a:r>
                        <a:rPr lang="en-US" sz="1600" baseline="0" dirty="0" err="1" smtClean="0"/>
                        <a:t>rời</a:t>
                      </a:r>
                      <a:r>
                        <a:rPr lang="en-US" sz="1600" baseline="0" dirty="0" smtClean="0"/>
                        <a:t> </a:t>
                      </a:r>
                      <a:r>
                        <a:rPr lang="en-US" sz="1600" baseline="0" dirty="0" err="1" smtClean="0"/>
                        <a:t>khỏi</a:t>
                      </a:r>
                      <a:r>
                        <a:rPr lang="en-US" sz="1600" baseline="0" dirty="0" smtClean="0"/>
                        <a:t> </a:t>
                      </a:r>
                      <a:r>
                        <a:rPr lang="en-US" sz="1600" baseline="0" dirty="0" err="1" smtClean="0"/>
                        <a:t>cơ</a:t>
                      </a:r>
                      <a:r>
                        <a:rPr lang="en-US" sz="1600" baseline="0" dirty="0" smtClean="0"/>
                        <a:t> </a:t>
                      </a:r>
                      <a:r>
                        <a:rPr lang="en-US" sz="1600" baseline="0" dirty="0" err="1" smtClean="0"/>
                        <a:t>thể</a:t>
                      </a:r>
                      <a:r>
                        <a:rPr lang="en-US" sz="1600" baseline="0" dirty="0" smtClean="0"/>
                        <a:t> </a:t>
                      </a:r>
                      <a:r>
                        <a:rPr lang="en-US" sz="1600" baseline="0" dirty="0" err="1" smtClean="0"/>
                        <a:t>mẹ</a:t>
                      </a:r>
                      <a:r>
                        <a:rPr lang="en-US" sz="1600" baseline="0" dirty="0" smtClean="0"/>
                        <a:t> </a:t>
                      </a:r>
                      <a:r>
                        <a:rPr lang="en-US" sz="1600" baseline="0" dirty="0" err="1" smtClean="0"/>
                        <a:t>và</a:t>
                      </a:r>
                      <a:r>
                        <a:rPr lang="en-US" sz="1600" baseline="0" dirty="0" smtClean="0"/>
                        <a:t> </a:t>
                      </a:r>
                      <a:r>
                        <a:rPr lang="en-US" sz="1600" baseline="0" dirty="0" err="1" smtClean="0"/>
                        <a:t>sống</a:t>
                      </a:r>
                      <a:r>
                        <a:rPr lang="en-US" sz="1600" baseline="0" dirty="0" smtClean="0"/>
                        <a:t> </a:t>
                      </a:r>
                      <a:r>
                        <a:rPr lang="en-US" sz="1600" baseline="0" dirty="0" err="1" smtClean="0"/>
                        <a:t>tự</a:t>
                      </a:r>
                      <a:r>
                        <a:rPr lang="en-US" sz="1600" baseline="0" dirty="0" smtClean="0"/>
                        <a:t> do.</a:t>
                      </a:r>
                      <a:endParaRPr lang="en-US" sz="1600" dirty="0"/>
                    </a:p>
                  </a:txBody>
                  <a:tcPr marL="91444" marR="91444"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err="1" smtClean="0"/>
                        <a:t>Nảy</a:t>
                      </a:r>
                      <a:r>
                        <a:rPr lang="en-US" sz="1600" baseline="0" dirty="0" smtClean="0"/>
                        <a:t> </a:t>
                      </a:r>
                      <a:r>
                        <a:rPr lang="en-US" sz="1600" baseline="0" dirty="0" err="1" smtClean="0"/>
                        <a:t>chồi</a:t>
                      </a:r>
                      <a:endParaRPr lang="en-US" sz="1600" dirty="0"/>
                    </a:p>
                  </a:txBody>
                  <a:tcPr marL="91444" marR="91444"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1067003">
                <a:tc>
                  <a:txBody>
                    <a:bodyPr/>
                    <a:lstStyle/>
                    <a:p>
                      <a:r>
                        <a:rPr lang="en-US" sz="1600" dirty="0" smtClean="0"/>
                        <a:t>Sao </a:t>
                      </a:r>
                      <a:r>
                        <a:rPr lang="en-US" sz="1600" dirty="0" err="1" smtClean="0"/>
                        <a:t>biển</a:t>
                      </a:r>
                      <a:endParaRPr lang="en-US" sz="1600" dirty="0"/>
                    </a:p>
                  </a:txBody>
                  <a:tcPr marL="91444" marR="91444" marT="45742" marB="45742">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smtClean="0"/>
                        <a:t>- </a:t>
                      </a:r>
                      <a:r>
                        <a:rPr lang="en-US" sz="1600" dirty="0" err="1" smtClean="0"/>
                        <a:t>Cơ</a:t>
                      </a:r>
                      <a:r>
                        <a:rPr lang="en-US" sz="1600" baseline="0" dirty="0" smtClean="0"/>
                        <a:t> </a:t>
                      </a:r>
                      <a:r>
                        <a:rPr lang="en-US" sz="1600" baseline="0" dirty="0" err="1" smtClean="0"/>
                        <a:t>thể</a:t>
                      </a:r>
                      <a:r>
                        <a:rPr lang="en-US" sz="1600" baseline="0" dirty="0" smtClean="0"/>
                        <a:t> ban </a:t>
                      </a:r>
                      <a:r>
                        <a:rPr lang="en-US" sz="1600" baseline="0" dirty="0" err="1" smtClean="0"/>
                        <a:t>đầu</a:t>
                      </a:r>
                      <a:r>
                        <a:rPr lang="en-US" sz="1600" baseline="0" dirty="0" smtClean="0"/>
                        <a:t> </a:t>
                      </a:r>
                      <a:r>
                        <a:rPr lang="en-US" sz="1600" baseline="0" dirty="0" err="1" smtClean="0"/>
                        <a:t>phân</a:t>
                      </a:r>
                      <a:r>
                        <a:rPr lang="en-US" sz="1600" baseline="0" dirty="0" smtClean="0"/>
                        <a:t> </a:t>
                      </a:r>
                      <a:r>
                        <a:rPr lang="en-US" sz="1600" baseline="0" dirty="0" err="1" smtClean="0"/>
                        <a:t>thành</a:t>
                      </a:r>
                      <a:r>
                        <a:rPr lang="en-US" sz="1600" baseline="0" dirty="0" smtClean="0"/>
                        <a:t> </a:t>
                      </a:r>
                      <a:r>
                        <a:rPr lang="en-US" sz="1600" baseline="0" dirty="0" err="1" smtClean="0"/>
                        <a:t>những</a:t>
                      </a:r>
                      <a:r>
                        <a:rPr lang="en-US" sz="1600" baseline="0" dirty="0" smtClean="0"/>
                        <a:t> </a:t>
                      </a:r>
                      <a:r>
                        <a:rPr lang="en-US" sz="1600" baseline="0" dirty="0" err="1" smtClean="0"/>
                        <a:t>mảnh</a:t>
                      </a:r>
                      <a:r>
                        <a:rPr lang="en-US" sz="1600" baseline="0" dirty="0" smtClean="0"/>
                        <a:t> </a:t>
                      </a:r>
                      <a:r>
                        <a:rPr lang="en-US" sz="1600" baseline="0" dirty="0" err="1" smtClean="0"/>
                        <a:t>nhỏ</a:t>
                      </a:r>
                      <a:r>
                        <a:rPr lang="en-US" sz="1600" baseline="0" dirty="0" smtClean="0"/>
                        <a:t>.</a:t>
                      </a:r>
                    </a:p>
                    <a:p>
                      <a:r>
                        <a:rPr lang="en-US" sz="1600" dirty="0" smtClean="0"/>
                        <a:t>- </a:t>
                      </a:r>
                      <a:r>
                        <a:rPr lang="en-US" sz="1600" dirty="0" err="1" smtClean="0"/>
                        <a:t>Mỗi</a:t>
                      </a:r>
                      <a:r>
                        <a:rPr lang="en-US" sz="1600" baseline="0" dirty="0" smtClean="0"/>
                        <a:t> </a:t>
                      </a:r>
                      <a:r>
                        <a:rPr lang="en-US" sz="1600" baseline="0" dirty="0" err="1" smtClean="0"/>
                        <a:t>mảnh</a:t>
                      </a:r>
                      <a:r>
                        <a:rPr lang="en-US" sz="1600" baseline="0" dirty="0" smtClean="0"/>
                        <a:t> </a:t>
                      </a:r>
                      <a:r>
                        <a:rPr lang="en-US" sz="1600" baseline="0" dirty="0" err="1" smtClean="0"/>
                        <a:t>sinh</a:t>
                      </a:r>
                      <a:r>
                        <a:rPr lang="en-US" sz="1600" baseline="0" dirty="0" smtClean="0"/>
                        <a:t> </a:t>
                      </a:r>
                      <a:r>
                        <a:rPr lang="en-US" sz="1600" baseline="0" dirty="0" err="1" smtClean="0"/>
                        <a:t>sản</a:t>
                      </a:r>
                      <a:r>
                        <a:rPr lang="en-US" sz="1600" baseline="0" dirty="0" smtClean="0"/>
                        <a:t> </a:t>
                      </a:r>
                      <a:r>
                        <a:rPr lang="en-US" sz="1600" baseline="0" dirty="0" err="1" smtClean="0"/>
                        <a:t>tạo</a:t>
                      </a:r>
                      <a:r>
                        <a:rPr lang="en-US" sz="1600" baseline="0" dirty="0" smtClean="0"/>
                        <a:t> </a:t>
                      </a:r>
                      <a:r>
                        <a:rPr lang="en-US" sz="1600" baseline="0" dirty="0" err="1" smtClean="0"/>
                        <a:t>thành</a:t>
                      </a:r>
                      <a:r>
                        <a:rPr lang="en-US" sz="1600" baseline="0" dirty="0" smtClean="0"/>
                        <a:t> 1 </a:t>
                      </a:r>
                      <a:r>
                        <a:rPr lang="en-US" sz="1600" baseline="0" dirty="0" err="1" smtClean="0"/>
                        <a:t>cơ</a:t>
                      </a:r>
                      <a:r>
                        <a:rPr lang="en-US" sz="1600" baseline="0" dirty="0" smtClean="0"/>
                        <a:t> </a:t>
                      </a:r>
                      <a:r>
                        <a:rPr lang="en-US" sz="1600" baseline="0" dirty="0" err="1" smtClean="0"/>
                        <a:t>thể</a:t>
                      </a:r>
                      <a:r>
                        <a:rPr lang="en-US" sz="1600" baseline="0" dirty="0" smtClean="0"/>
                        <a:t> </a:t>
                      </a:r>
                      <a:r>
                        <a:rPr lang="en-US" sz="1600" baseline="0" dirty="0" err="1" smtClean="0"/>
                        <a:t>mới</a:t>
                      </a:r>
                      <a:r>
                        <a:rPr lang="en-US" sz="1600" baseline="0" dirty="0" smtClean="0"/>
                        <a:t> </a:t>
                      </a:r>
                      <a:r>
                        <a:rPr lang="en-US" sz="1600" baseline="0" dirty="0" err="1" smtClean="0"/>
                        <a:t>hoàn</a:t>
                      </a:r>
                      <a:r>
                        <a:rPr lang="en-US" sz="1600" baseline="0" dirty="0" smtClean="0"/>
                        <a:t> </a:t>
                      </a:r>
                      <a:r>
                        <a:rPr lang="en-US" sz="1600" baseline="0" dirty="0" err="1" smtClean="0"/>
                        <a:t>chỉnh</a:t>
                      </a:r>
                      <a:r>
                        <a:rPr lang="en-US" sz="1600" baseline="0" dirty="0" smtClean="0"/>
                        <a:t>.</a:t>
                      </a:r>
                      <a:endParaRPr lang="en-US" sz="1600" dirty="0"/>
                    </a:p>
                  </a:txBody>
                  <a:tcPr marL="91444" marR="91444"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600" dirty="0" err="1" smtClean="0"/>
                        <a:t>Phân</a:t>
                      </a:r>
                      <a:r>
                        <a:rPr lang="en-US" sz="1600" baseline="0" dirty="0" smtClean="0"/>
                        <a:t> </a:t>
                      </a:r>
                      <a:r>
                        <a:rPr lang="en-US" sz="1600" baseline="0" dirty="0" err="1" smtClean="0"/>
                        <a:t>mảnh</a:t>
                      </a:r>
                      <a:endParaRPr lang="en-US" sz="1600" dirty="0"/>
                    </a:p>
                  </a:txBody>
                  <a:tcPr marL="91444" marR="91444" marT="45717" marB="45717">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13" name="Rectangle 12"/>
          <p:cNvSpPr>
            <a:spLocks noChangeArrowheads="1"/>
          </p:cNvSpPr>
          <p:nvPr/>
        </p:nvSpPr>
        <p:spPr bwMode="auto">
          <a:xfrm>
            <a:off x="7239000" y="101600"/>
            <a:ext cx="1757363" cy="584200"/>
          </a:xfrm>
          <a:prstGeom prst="rect">
            <a:avLst/>
          </a:prstGeom>
          <a:solidFill>
            <a:srgbClr val="C00000"/>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FFFF00"/>
                </a:solidFill>
              </a:rPr>
              <a:t>Nhóm B</a:t>
            </a:r>
            <a:endParaRPr lang="en-US">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Khám phá vườn cây ngũ quả 'độc nhất vô nhị' ở Hà Nội"/>
          <p:cNvPicPr>
            <a:picLocks noChangeAspect="1" noChangeArrowheads="1"/>
          </p:cNvPicPr>
          <p:nvPr/>
        </p:nvPicPr>
        <p:blipFill>
          <a:blip r:embed="rId2" cstate="print">
            <a:extLst>
              <a:ext uri="{28A0092B-C50C-407E-A947-70E740481C1C}">
                <a14:useLocalDpi xmlns:a14="http://schemas.microsoft.com/office/drawing/2010/main" val="0"/>
              </a:ext>
            </a:extLst>
          </a:blip>
          <a:srcRect l="-1666" t="2222" r="1666" b="879"/>
          <a:stretch>
            <a:fillRect/>
          </a:stretch>
        </p:blipFill>
        <p:spPr bwMode="auto">
          <a:xfrm>
            <a:off x="2566988" y="949325"/>
            <a:ext cx="19954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22"/>
          <p:cNvSpPr txBox="1">
            <a:spLocks noChangeArrowheads="1"/>
          </p:cNvSpPr>
          <p:nvPr/>
        </p:nvSpPr>
        <p:spPr bwMode="auto">
          <a:xfrm>
            <a:off x="80963" y="5773738"/>
            <a:ext cx="902493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TimeH" panose="020B7200000000000000" pitchFamily="34" charset="0"/>
                <a:cs typeface="Arial" panose="020B0604020202020204" pitchFamily="34" charset="0"/>
              </a:defRPr>
            </a:lvl1pPr>
            <a:lvl2pPr marL="742950" indent="-285750" eaLnBrk="0" hangingPunct="0">
              <a:defRPr sz="2400">
                <a:solidFill>
                  <a:schemeClr val="tx1"/>
                </a:solidFill>
                <a:latin typeface=".VnTimeH" panose="020B7200000000000000" pitchFamily="34" charset="0"/>
                <a:cs typeface="Arial" panose="020B0604020202020204" pitchFamily="34" charset="0"/>
              </a:defRPr>
            </a:lvl2pPr>
            <a:lvl3pPr marL="1143000" indent="-228600" eaLnBrk="0" hangingPunct="0">
              <a:defRPr sz="2400">
                <a:solidFill>
                  <a:schemeClr val="tx1"/>
                </a:solidFill>
                <a:latin typeface=".VnTimeH" panose="020B7200000000000000" pitchFamily="34" charset="0"/>
                <a:cs typeface="Arial" panose="020B0604020202020204" pitchFamily="34" charset="0"/>
              </a:defRPr>
            </a:lvl3pPr>
            <a:lvl4pPr marL="1600200" indent="-228600" eaLnBrk="0" hangingPunct="0">
              <a:defRPr sz="2400">
                <a:solidFill>
                  <a:schemeClr val="tx1"/>
                </a:solidFill>
                <a:latin typeface=".VnTimeH" panose="020B7200000000000000" pitchFamily="34" charset="0"/>
                <a:cs typeface="Arial" panose="020B0604020202020204" pitchFamily="34" charset="0"/>
              </a:defRPr>
            </a:lvl4pPr>
            <a:lvl5pPr marL="2057400" indent="-228600" eaLnBrk="0" hangingPunct="0">
              <a:defRPr sz="2400">
                <a:solidFill>
                  <a:schemeClr val="tx1"/>
                </a:solidFill>
                <a:latin typeface=".VnTimeH" panose="020B7200000000000000"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H" panose="020B7200000000000000" pitchFamily="34" charset="0"/>
                <a:cs typeface="Arial" panose="020B0604020202020204" pitchFamily="34" charset="0"/>
              </a:defRPr>
            </a:lvl9pPr>
          </a:lstStyle>
          <a:p>
            <a:pPr eaLnBrk="1" hangingPunct="1">
              <a:spcBef>
                <a:spcPts val="0"/>
              </a:spcBef>
              <a:defRPr/>
            </a:pPr>
            <a:r>
              <a:rPr lang="en-US" sz="2000" dirty="0" err="1" smtClean="0">
                <a:solidFill>
                  <a:srgbClr val="1802BE"/>
                </a:solidFill>
                <a:latin typeface="Arial" panose="020B0604020202020204" pitchFamily="34" charset="0"/>
              </a:rPr>
              <a:t>Quan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sát</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phân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tích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37.7 – 37.10 </a:t>
            </a:r>
            <a:r>
              <a:rPr lang="en-US" sz="2000" dirty="0" err="1" smtClean="0">
                <a:solidFill>
                  <a:srgbClr val="1802BE"/>
                </a:solidFill>
                <a:latin typeface="Arial" panose="020B0604020202020204" pitchFamily="34" charset="0"/>
              </a:rPr>
              <a:t>và</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nghiên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cứu</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SGK</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trang</a:t>
            </a:r>
            <a:r>
              <a:rPr lang="en-US" sz="2000" dirty="0" smtClean="0">
                <a:solidFill>
                  <a:srgbClr val="1802BE"/>
                </a:solidFill>
                <a:latin typeface="Arial" panose="020B0604020202020204" pitchFamily="34" charset="0"/>
              </a:rPr>
              <a:t> 168: </a:t>
            </a:r>
          </a:p>
          <a:p>
            <a:pPr marL="457200" indent="-457200" eaLnBrk="1" hangingPunct="1">
              <a:spcBef>
                <a:spcPts val="0"/>
              </a:spcBef>
              <a:buFontTx/>
              <a:buAutoNum type="arabicPeriod"/>
              <a:defRPr/>
            </a:pPr>
            <a:r>
              <a:rPr lang="en-US" sz="2000" dirty="0" smtClean="0">
                <a:solidFill>
                  <a:srgbClr val="1802BE"/>
                </a:solidFill>
                <a:latin typeface="Arial" panose="020B0604020202020204" pitchFamily="34" charset="0"/>
              </a:rPr>
              <a:t>Cho </a:t>
            </a:r>
            <a:r>
              <a:rPr lang="en-US" sz="2000" dirty="0" err="1" smtClean="0">
                <a:solidFill>
                  <a:srgbClr val="1802BE"/>
                </a:solidFill>
                <a:latin typeface="Arial" panose="020B0604020202020204" pitchFamily="34" charset="0"/>
              </a:rPr>
              <a:t>biết</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1,2,3,4 </a:t>
            </a:r>
            <a:r>
              <a:rPr lang="en-US" sz="2000" dirty="0" err="1" smtClean="0">
                <a:solidFill>
                  <a:srgbClr val="1802BE"/>
                </a:solidFill>
                <a:latin typeface="Arial" panose="020B0604020202020204" pitchFamily="34" charset="0"/>
              </a:rPr>
              <a:t>thuộc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thức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sinh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sản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nào</a:t>
            </a:r>
            <a:r>
              <a:rPr lang="en-US" sz="2000" dirty="0" smtClean="0">
                <a:solidFill>
                  <a:srgbClr val="1802BE"/>
                </a:solidFill>
                <a:latin typeface="Arial" panose="020B0604020202020204" pitchFamily="34" charset="0"/>
              </a:rPr>
              <a:t>?</a:t>
            </a:r>
          </a:p>
          <a:p>
            <a:pPr marL="457200" indent="-457200" eaLnBrk="1" hangingPunct="1">
              <a:spcBef>
                <a:spcPts val="0"/>
              </a:spcBef>
              <a:buFontTx/>
              <a:buAutoNum type="arabicPeriod"/>
              <a:defRPr/>
            </a:pPr>
            <a:r>
              <a:rPr lang="en-US" sz="2000" dirty="0" err="1" smtClean="0">
                <a:solidFill>
                  <a:srgbClr val="1802BE"/>
                </a:solidFill>
                <a:latin typeface="Arial" panose="020B0604020202020204" pitchFamily="34" charset="0"/>
              </a:rPr>
              <a:t>Mô</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tả</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quy</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trình</a:t>
            </a:r>
            <a:r>
              <a:rPr lang="en-US" sz="2000" dirty="0" smtClean="0">
                <a:solidFill>
                  <a:srgbClr val="1802BE"/>
                </a:solidFill>
                <a:latin typeface="Arial" panose="020B0604020202020204" pitchFamily="34" charset="0"/>
              </a:rPr>
              <a:t> </a:t>
            </a:r>
            <a:r>
              <a:rPr lang="en-US" sz="2000" dirty="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và</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nêu</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ưu</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điểm</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của</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các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hình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thức</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sinh</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sản</a:t>
            </a:r>
            <a:r>
              <a:rPr lang="en-US" sz="2000" dirty="0" smtClean="0">
                <a:solidFill>
                  <a:srgbClr val="1802BE"/>
                </a:solidFill>
                <a:latin typeface="Arial" panose="020B0604020202020204" pitchFamily="34" charset="0"/>
              </a:rPr>
              <a:t> </a:t>
            </a:r>
            <a:r>
              <a:rPr lang="en-US" sz="2000" dirty="0" err="1" smtClean="0">
                <a:solidFill>
                  <a:srgbClr val="1802BE"/>
                </a:solidFill>
                <a:latin typeface="Arial" panose="020B0604020202020204" pitchFamily="34" charset="0"/>
              </a:rPr>
              <a:t>đó</a:t>
            </a:r>
            <a:r>
              <a:rPr lang="en-US" sz="2000" dirty="0" smtClean="0">
                <a:solidFill>
                  <a:srgbClr val="1802BE"/>
                </a:solidFill>
                <a:latin typeface="Arial" panose="020B0604020202020204" pitchFamily="34" charset="0"/>
              </a:rPr>
              <a:t>?</a:t>
            </a:r>
          </a:p>
        </p:txBody>
      </p:sp>
      <p:pic>
        <p:nvPicPr>
          <p:cNvPr id="45060" name="Picture 4" descr="C:\Users\DELL\Desktop\tải xuống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974725"/>
            <a:ext cx="1878012"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bwMode="auto">
          <a:xfrm>
            <a:off x="2008188" y="2301875"/>
            <a:ext cx="509587"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62" name="Picture 2" descr="C:\Users\DELL\Desktop\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49325"/>
            <a:ext cx="12954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3" name="Group 15"/>
          <p:cNvGrpSpPr>
            <a:grpSpLocks/>
          </p:cNvGrpSpPr>
          <p:nvPr/>
        </p:nvGrpSpPr>
        <p:grpSpPr bwMode="auto">
          <a:xfrm>
            <a:off x="6162675" y="2205038"/>
            <a:ext cx="1371600" cy="327025"/>
            <a:chOff x="3729196" y="1758630"/>
            <a:chExt cx="1681003" cy="451170"/>
          </a:xfrm>
        </p:grpSpPr>
        <p:sp>
          <p:nvSpPr>
            <p:cNvPr id="17" name="Right Arrow 16"/>
            <p:cNvSpPr/>
            <p:nvPr/>
          </p:nvSpPr>
          <p:spPr>
            <a:xfrm>
              <a:off x="3729196" y="2133144"/>
              <a:ext cx="937782" cy="76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92" name="TextBox 17"/>
            <p:cNvSpPr txBox="1">
              <a:spLocks noChangeArrowheads="1"/>
            </p:cNvSpPr>
            <p:nvPr/>
          </p:nvSpPr>
          <p:spPr bwMode="auto">
            <a:xfrm>
              <a:off x="3921996" y="1758630"/>
              <a:ext cx="14882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1 – 2 năm</a:t>
              </a:r>
            </a:p>
          </p:txBody>
        </p:sp>
      </p:grpSp>
      <p:grpSp>
        <p:nvGrpSpPr>
          <p:cNvPr id="45064" name="Group 18"/>
          <p:cNvGrpSpPr>
            <a:grpSpLocks/>
          </p:cNvGrpSpPr>
          <p:nvPr/>
        </p:nvGrpSpPr>
        <p:grpSpPr bwMode="auto">
          <a:xfrm>
            <a:off x="-4763" y="3541713"/>
            <a:ext cx="4119563" cy="2163762"/>
            <a:chOff x="1295400" y="1981200"/>
            <a:chExt cx="4953000" cy="1828800"/>
          </a:xfrm>
        </p:grpSpPr>
        <p:pic>
          <p:nvPicPr>
            <p:cNvPr id="45086" name="Picture 2" descr="C:\Users\DELL\Desktop\tải xuống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81200"/>
              <a:ext cx="1285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4" descr="C:\Users\DELL\Desktop\tải xuống (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9812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8" name="Picture 5" descr="C:\Users\DELL\Desktop\tải xuống (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981200"/>
              <a:ext cx="12192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p:nvPr/>
          </p:nvSpPr>
          <p:spPr>
            <a:xfrm>
              <a:off x="2581845" y="2846626"/>
              <a:ext cx="465716" cy="45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a:off x="4341639" y="2846626"/>
              <a:ext cx="458081" cy="45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065" name="Group 25"/>
          <p:cNvGrpSpPr>
            <a:grpSpLocks/>
          </p:cNvGrpSpPr>
          <p:nvPr/>
        </p:nvGrpSpPr>
        <p:grpSpPr bwMode="auto">
          <a:xfrm>
            <a:off x="4254500" y="3541713"/>
            <a:ext cx="4878388" cy="2163762"/>
            <a:chOff x="304800" y="1219201"/>
            <a:chExt cx="5323952" cy="2133600"/>
          </a:xfrm>
        </p:grpSpPr>
        <p:pic>
          <p:nvPicPr>
            <p:cNvPr id="45079" name="Picture 2" descr="C:\Users\DELL\Desktop\tải xuống (1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1222551"/>
              <a:ext cx="1132952" cy="213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3" descr="C:\Users\DELL\Desktop\tải xuống (1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0345" y="1219201"/>
              <a:ext cx="884255"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5" descr="C:\Users\DELL\Desktop\tải xuống (1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1" y="1222551"/>
              <a:ext cx="914400" cy="21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6" descr="C:\Users\DELL\Desktop\unnamed.jpg"/>
            <p:cNvPicPr>
              <a:picLocks noChangeAspect="1" noChangeArrowheads="1"/>
            </p:cNvPicPr>
            <p:nvPr/>
          </p:nvPicPr>
          <p:blipFill>
            <a:blip r:embed="rId11">
              <a:extLst>
                <a:ext uri="{28A0092B-C50C-407E-A947-70E740481C1C}">
                  <a14:useLocalDpi xmlns:a14="http://schemas.microsoft.com/office/drawing/2010/main" val="0"/>
                </a:ext>
              </a:extLst>
            </a:blip>
            <a:srcRect l="83086" t="16760" r="3897" b="29654"/>
            <a:stretch>
              <a:fillRect/>
            </a:stretch>
          </p:blipFill>
          <p:spPr bwMode="auto">
            <a:xfrm>
              <a:off x="304800" y="1219201"/>
              <a:ext cx="762000"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Arrow 30"/>
            <p:cNvSpPr/>
            <p:nvPr/>
          </p:nvSpPr>
          <p:spPr>
            <a:xfrm>
              <a:off x="1219556" y="2352530"/>
              <a:ext cx="381148" cy="70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a:off x="2557041" y="2352530"/>
              <a:ext cx="490296" cy="103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Arrow 32"/>
            <p:cNvSpPr/>
            <p:nvPr/>
          </p:nvSpPr>
          <p:spPr>
            <a:xfrm>
              <a:off x="4003673" y="2344702"/>
              <a:ext cx="492028" cy="101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92162" name="Picture 2" descr="2 cây hoa giấy nhiều màu - tuhbv"/>
          <p:cNvPicPr>
            <a:picLocks noChangeAspect="1" noChangeArrowheads="1"/>
          </p:cNvPicPr>
          <p:nvPr/>
        </p:nvPicPr>
        <p:blipFill>
          <a:blip r:embed="rId12">
            <a:extLst>
              <a:ext uri="{28A0092B-C50C-407E-A947-70E740481C1C}">
                <a14:useLocalDpi xmlns:a14="http://schemas.microsoft.com/office/drawing/2010/main" val="0"/>
              </a:ext>
            </a:extLst>
          </a:blip>
          <a:srcRect l="13873" r="22125"/>
          <a:stretch>
            <a:fillRect/>
          </a:stretch>
        </p:blipFill>
        <p:spPr bwMode="auto">
          <a:xfrm>
            <a:off x="2576513" y="950913"/>
            <a:ext cx="1998662"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2" descr="Bưởi cảnh giá chục triệu đã lên phố Hà Nội | VTV.V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1363" y="949325"/>
            <a:ext cx="204152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AutoShape 4" descr="Công nghệ 9 Bài 4: Thực hành giâm cành - Luật Trẻ Em"/>
          <p:cNvSpPr>
            <a:spLocks noChangeAspect="1" noChangeArrowheads="1"/>
          </p:cNvSpPr>
          <p:nvPr/>
        </p:nvSpPr>
        <p:spPr bwMode="auto">
          <a:xfrm>
            <a:off x="2728913" y="-365125"/>
            <a:ext cx="21145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45069" name="AutoShape 6" descr="Công nghệ 9 Bài 4: Thực hành giâm cành - Luật Trẻ Em"/>
          <p:cNvSpPr>
            <a:spLocks noChangeAspect="1" noChangeArrowheads="1"/>
          </p:cNvSpPr>
          <p:nvPr/>
        </p:nvSpPr>
        <p:spPr bwMode="auto">
          <a:xfrm>
            <a:off x="4538663"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5" name="Oval 4"/>
          <p:cNvSpPr/>
          <p:nvPr/>
        </p:nvSpPr>
        <p:spPr bwMode="auto">
          <a:xfrm>
            <a:off x="1295400" y="5781675"/>
            <a:ext cx="663575" cy="381000"/>
          </a:xfrm>
          <a:prstGeom prst="ellips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 name="Oval 5"/>
          <p:cNvSpPr/>
          <p:nvPr/>
        </p:nvSpPr>
        <p:spPr bwMode="auto">
          <a:xfrm>
            <a:off x="1065213" y="5629275"/>
            <a:ext cx="387350" cy="304800"/>
          </a:xfrm>
          <a:prstGeom prst="ellips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7" name="Oval 6"/>
          <p:cNvSpPr/>
          <p:nvPr/>
        </p:nvSpPr>
        <p:spPr bwMode="auto">
          <a:xfrm>
            <a:off x="2466975" y="6096000"/>
            <a:ext cx="914400" cy="914400"/>
          </a:xfrm>
          <a:prstGeom prst="ellips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45073" name="Oval 8"/>
          <p:cNvSpPr>
            <a:spLocks noChangeArrowheads="1"/>
          </p:cNvSpPr>
          <p:nvPr/>
        </p:nvSpPr>
        <p:spPr bwMode="auto">
          <a:xfrm>
            <a:off x="1701800" y="927100"/>
            <a:ext cx="923925" cy="1038225"/>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1</a:t>
            </a:r>
          </a:p>
        </p:txBody>
      </p:sp>
      <p:sp>
        <p:nvSpPr>
          <p:cNvPr id="45074" name="Oval 43"/>
          <p:cNvSpPr>
            <a:spLocks noChangeArrowheads="1"/>
          </p:cNvSpPr>
          <p:nvPr/>
        </p:nvSpPr>
        <p:spPr bwMode="auto">
          <a:xfrm>
            <a:off x="1509713" y="3449638"/>
            <a:ext cx="925512" cy="1039812"/>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3</a:t>
            </a:r>
          </a:p>
        </p:txBody>
      </p:sp>
      <p:sp>
        <p:nvSpPr>
          <p:cNvPr id="45075" name="Oval 44"/>
          <p:cNvSpPr>
            <a:spLocks noChangeArrowheads="1"/>
          </p:cNvSpPr>
          <p:nvPr/>
        </p:nvSpPr>
        <p:spPr bwMode="auto">
          <a:xfrm>
            <a:off x="6081713" y="3429000"/>
            <a:ext cx="923925" cy="1038225"/>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4</a:t>
            </a:r>
          </a:p>
        </p:txBody>
      </p:sp>
      <p:sp>
        <p:nvSpPr>
          <p:cNvPr id="45076" name="Oval 45"/>
          <p:cNvSpPr>
            <a:spLocks noChangeArrowheads="1"/>
          </p:cNvSpPr>
          <p:nvPr/>
        </p:nvSpPr>
        <p:spPr bwMode="auto">
          <a:xfrm>
            <a:off x="6132513" y="909638"/>
            <a:ext cx="923925" cy="1038225"/>
          </a:xfrm>
          <a:prstGeom prst="ellipse">
            <a:avLst/>
          </a:prstGeom>
          <a:solidFill>
            <a:srgbClr val="FFFF00"/>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FF"/>
                </a:solidFill>
              </a:rPr>
              <a:t>2</a:t>
            </a:r>
          </a:p>
        </p:txBody>
      </p:sp>
      <p:sp>
        <p:nvSpPr>
          <p:cNvPr id="45077" name="Text Box 22"/>
          <p:cNvSpPr txBox="1">
            <a:spLocks noChangeArrowheads="1"/>
          </p:cNvSpPr>
          <p:nvPr/>
        </p:nvSpPr>
        <p:spPr bwMode="auto">
          <a:xfrm>
            <a:off x="152400" y="20638"/>
            <a:ext cx="48006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1802BE"/>
                </a:solidFill>
                <a:cs typeface="Arial" panose="020B0604020202020204" pitchFamily="34" charset="0"/>
              </a:rPr>
              <a:t>3. Một số ứng dụng của sinh sản vô tính trong thực tiễn</a:t>
            </a:r>
          </a:p>
        </p:txBody>
      </p:sp>
      <p:sp>
        <p:nvSpPr>
          <p:cNvPr id="45078" name="Rectangle 35"/>
          <p:cNvSpPr>
            <a:spLocks noChangeArrowheads="1"/>
          </p:cNvSpPr>
          <p:nvPr/>
        </p:nvSpPr>
        <p:spPr bwMode="auto">
          <a:xfrm>
            <a:off x="7239000" y="101600"/>
            <a:ext cx="1757363" cy="584200"/>
          </a:xfrm>
          <a:prstGeom prst="rect">
            <a:avLst/>
          </a:prstGeom>
          <a:solidFill>
            <a:srgbClr val="0000FF"/>
          </a:solidFill>
          <a:ln w="9525">
            <a:solidFill>
              <a:srgbClr val="00B05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FFFF00"/>
                </a:solidFill>
              </a:rPr>
              <a:t>Nhóm C</a:t>
            </a:r>
            <a:endParaRPr lang="en-US">
              <a:solidFill>
                <a:srgbClr val="0000FF"/>
              </a:solidFill>
            </a:endParaRPr>
          </a:p>
        </p:txBody>
      </p:sp>
    </p:spTree>
    <p:extLst>
      <p:ext uri="{BB962C8B-B14F-4D97-AF65-F5344CB8AC3E}">
        <p14:creationId xmlns:p14="http://schemas.microsoft.com/office/powerpoint/2010/main" val="1349707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Khám phá vườn cây ngũ quả 'độc nhất vô nhị' ở Hà Nội"/>
          <p:cNvPicPr>
            <a:picLocks noChangeAspect="1" noChangeArrowheads="1"/>
          </p:cNvPicPr>
          <p:nvPr/>
        </p:nvPicPr>
        <p:blipFill>
          <a:blip r:embed="rId2" cstate="print">
            <a:extLst>
              <a:ext uri="{28A0092B-C50C-407E-A947-70E740481C1C}">
                <a14:useLocalDpi xmlns:a14="http://schemas.microsoft.com/office/drawing/2010/main" val="0"/>
              </a:ext>
            </a:extLst>
          </a:blip>
          <a:srcRect l="-1666" t="2222" r="1666" b="879"/>
          <a:stretch>
            <a:fillRect/>
          </a:stretch>
        </p:blipFill>
        <p:spPr bwMode="auto">
          <a:xfrm>
            <a:off x="2566988" y="579438"/>
            <a:ext cx="1995487"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22"/>
          <p:cNvSpPr txBox="1">
            <a:spLocks noChangeArrowheads="1"/>
          </p:cNvSpPr>
          <p:nvPr/>
        </p:nvSpPr>
        <p:spPr bwMode="auto">
          <a:xfrm>
            <a:off x="42863" y="20638"/>
            <a:ext cx="90249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a:solidFill>
                  <a:srgbClr val="1802BE"/>
                </a:solidFill>
                <a:cs typeface="Arial" panose="020B0604020202020204" pitchFamily="34" charset="0"/>
              </a:rPr>
              <a:t>3. Một số ứng dụng của sinh sản vô tính trong thực tiễn</a:t>
            </a:r>
          </a:p>
        </p:txBody>
      </p:sp>
      <p:pic>
        <p:nvPicPr>
          <p:cNvPr id="56324" name="Picture 4" descr="C:\Users\DELL\Desktop\tải xuống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609600"/>
            <a:ext cx="1878012"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bwMode="auto">
          <a:xfrm>
            <a:off x="2012950" y="1698625"/>
            <a:ext cx="509588" cy="50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6326" name="Group 24"/>
          <p:cNvGrpSpPr>
            <a:grpSpLocks/>
          </p:cNvGrpSpPr>
          <p:nvPr/>
        </p:nvGrpSpPr>
        <p:grpSpPr bwMode="auto">
          <a:xfrm>
            <a:off x="4800600" y="522288"/>
            <a:ext cx="3733800" cy="2830512"/>
            <a:chOff x="4800600" y="522951"/>
            <a:chExt cx="3733800" cy="3381603"/>
          </a:xfrm>
        </p:grpSpPr>
        <p:pic>
          <p:nvPicPr>
            <p:cNvPr id="56346" name="Picture 2" descr="C:\Users\DELL\Desktop\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8355"/>
              <a:ext cx="1295400" cy="154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7" name="Picture 3" descr="C:\Users\DELL\Desktop\images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599" y="522951"/>
              <a:ext cx="1447799" cy="155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8" name="Picture 4" descr="C:\Users\DELL\Desktop\unnamed.jpg"/>
            <p:cNvPicPr>
              <a:picLocks noChangeAspect="1" noChangeArrowheads="1"/>
            </p:cNvPicPr>
            <p:nvPr/>
          </p:nvPicPr>
          <p:blipFill>
            <a:blip r:embed="rId6">
              <a:extLst>
                <a:ext uri="{28A0092B-C50C-407E-A947-70E740481C1C}">
                  <a14:useLocalDpi xmlns:a14="http://schemas.microsoft.com/office/drawing/2010/main" val="0"/>
                </a:ext>
              </a:extLst>
            </a:blip>
            <a:srcRect b="24641"/>
            <a:stretch>
              <a:fillRect/>
            </a:stretch>
          </p:blipFill>
          <p:spPr bwMode="auto">
            <a:xfrm>
              <a:off x="4800601" y="2234014"/>
              <a:ext cx="1295400" cy="167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9" name="Picture 5" descr="C:\Users\DELL\Desktop\tải xuống (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255786"/>
              <a:ext cx="1447800" cy="164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50" name="Group 12"/>
            <p:cNvGrpSpPr>
              <a:grpSpLocks/>
            </p:cNvGrpSpPr>
            <p:nvPr/>
          </p:nvGrpSpPr>
          <p:grpSpPr bwMode="auto">
            <a:xfrm>
              <a:off x="6060135" y="2690255"/>
              <a:ext cx="886624" cy="438210"/>
              <a:chOff x="3769597" y="4771859"/>
              <a:chExt cx="1604805" cy="438210"/>
            </a:xfrm>
          </p:grpSpPr>
          <p:sp>
            <p:nvSpPr>
              <p:cNvPr id="14" name="Right Arrow 13"/>
              <p:cNvSpPr/>
              <p:nvPr/>
            </p:nvSpPr>
            <p:spPr>
              <a:xfrm>
                <a:off x="3768426" y="5134594"/>
                <a:ext cx="1606231" cy="75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55" name="TextBox 14"/>
              <p:cNvSpPr txBox="1">
                <a:spLocks noChangeArrowheads="1"/>
              </p:cNvSpPr>
              <p:nvPr/>
            </p:nvSpPr>
            <p:spPr bwMode="auto">
              <a:xfrm>
                <a:off x="3886200" y="4771859"/>
                <a:ext cx="137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5 – 7 năm</a:t>
                </a:r>
              </a:p>
            </p:txBody>
          </p:sp>
        </p:grpSp>
        <p:grpSp>
          <p:nvGrpSpPr>
            <p:cNvPr id="56351" name="Group 15"/>
            <p:cNvGrpSpPr>
              <a:grpSpLocks/>
            </p:cNvGrpSpPr>
            <p:nvPr/>
          </p:nvGrpSpPr>
          <p:grpSpPr bwMode="auto">
            <a:xfrm>
              <a:off x="6096000" y="1204027"/>
              <a:ext cx="1371598" cy="451170"/>
              <a:chOff x="3729196" y="1758630"/>
              <a:chExt cx="1681003" cy="451170"/>
            </a:xfrm>
          </p:grpSpPr>
          <p:sp>
            <p:nvSpPr>
              <p:cNvPr id="17" name="Right Arrow 16"/>
              <p:cNvSpPr/>
              <p:nvPr/>
            </p:nvSpPr>
            <p:spPr>
              <a:xfrm>
                <a:off x="3729196" y="2133949"/>
                <a:ext cx="937783" cy="75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53" name="TextBox 17"/>
              <p:cNvSpPr txBox="1">
                <a:spLocks noChangeArrowheads="1"/>
              </p:cNvSpPr>
              <p:nvPr/>
            </p:nvSpPr>
            <p:spPr bwMode="auto">
              <a:xfrm>
                <a:off x="3921996" y="1758630"/>
                <a:ext cx="14882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1 – 2 năm</a:t>
                </a:r>
              </a:p>
            </p:txBody>
          </p:sp>
        </p:grpSp>
      </p:grpSp>
      <p:grpSp>
        <p:nvGrpSpPr>
          <p:cNvPr id="56327" name="Group 18"/>
          <p:cNvGrpSpPr>
            <a:grpSpLocks/>
          </p:cNvGrpSpPr>
          <p:nvPr/>
        </p:nvGrpSpPr>
        <p:grpSpPr bwMode="auto">
          <a:xfrm>
            <a:off x="80963" y="4716463"/>
            <a:ext cx="3576637" cy="1562100"/>
            <a:chOff x="1295400" y="1981200"/>
            <a:chExt cx="4953000" cy="1828800"/>
          </a:xfrm>
        </p:grpSpPr>
        <p:pic>
          <p:nvPicPr>
            <p:cNvPr id="56341" name="Picture 2" descr="C:\Users\DELL\Desktop\tải xuống (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981200"/>
              <a:ext cx="1285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4" descr="C:\Users\DELL\Desktop\tải xuống (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9812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5" descr="C:\Users\DELL\Desktop\tải xuống (1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1981200"/>
              <a:ext cx="12192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p:nvPr/>
          </p:nvSpPr>
          <p:spPr>
            <a:xfrm>
              <a:off x="2581465" y="2847278"/>
              <a:ext cx="466061" cy="44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ight Arrow 23"/>
            <p:cNvSpPr/>
            <p:nvPr/>
          </p:nvSpPr>
          <p:spPr>
            <a:xfrm>
              <a:off x="4342386" y="2847278"/>
              <a:ext cx="457268" cy="44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6328" name="Group 25"/>
          <p:cNvGrpSpPr>
            <a:grpSpLocks/>
          </p:cNvGrpSpPr>
          <p:nvPr/>
        </p:nvGrpSpPr>
        <p:grpSpPr bwMode="auto">
          <a:xfrm>
            <a:off x="4340225" y="4716463"/>
            <a:ext cx="4878388" cy="1562100"/>
            <a:chOff x="304800" y="1219201"/>
            <a:chExt cx="5323952" cy="2133600"/>
          </a:xfrm>
        </p:grpSpPr>
        <p:pic>
          <p:nvPicPr>
            <p:cNvPr id="56334" name="Picture 2" descr="C:\Users\DELL\Desktop\tải xuống (1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1222551"/>
              <a:ext cx="1132952" cy="213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3" descr="C:\Users\DELL\Desktop\tải xuống (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0345" y="1219201"/>
              <a:ext cx="884255"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5" descr="C:\Users\DELL\Desktop\tải xuống (1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1" y="1222551"/>
              <a:ext cx="914400" cy="21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6" descr="C:\Users\DELL\Desktop\unnamed.jpg"/>
            <p:cNvPicPr>
              <a:picLocks noChangeAspect="1" noChangeArrowheads="1"/>
            </p:cNvPicPr>
            <p:nvPr/>
          </p:nvPicPr>
          <p:blipFill>
            <a:blip r:embed="rId14">
              <a:extLst>
                <a:ext uri="{28A0092B-C50C-407E-A947-70E740481C1C}">
                  <a14:useLocalDpi xmlns:a14="http://schemas.microsoft.com/office/drawing/2010/main" val="0"/>
                </a:ext>
              </a:extLst>
            </a:blip>
            <a:srcRect l="83086" t="16760" r="3897" b="29654"/>
            <a:stretch>
              <a:fillRect/>
            </a:stretch>
          </p:blipFill>
          <p:spPr bwMode="auto">
            <a:xfrm>
              <a:off x="304800" y="1219201"/>
              <a:ext cx="762000"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ight Arrow 30"/>
            <p:cNvSpPr/>
            <p:nvPr/>
          </p:nvSpPr>
          <p:spPr>
            <a:xfrm>
              <a:off x="1219556" y="2353217"/>
              <a:ext cx="381148" cy="69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p:cNvSpPr/>
            <p:nvPr/>
          </p:nvSpPr>
          <p:spPr>
            <a:xfrm>
              <a:off x="2557041" y="2353217"/>
              <a:ext cx="490296" cy="101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Arrow 32"/>
            <p:cNvSpPr/>
            <p:nvPr/>
          </p:nvSpPr>
          <p:spPr>
            <a:xfrm>
              <a:off x="4003673" y="2344544"/>
              <a:ext cx="492028" cy="101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6329" name="TextBox 33"/>
          <p:cNvSpPr txBox="1">
            <a:spLocks noChangeArrowheads="1"/>
          </p:cNvSpPr>
          <p:nvPr/>
        </p:nvSpPr>
        <p:spPr bwMode="auto">
          <a:xfrm>
            <a:off x="411163" y="6324600"/>
            <a:ext cx="2636837" cy="400050"/>
          </a:xfrm>
          <a:prstGeom prst="rect">
            <a:avLst/>
          </a:prstGeom>
          <a:noFill/>
          <a:ln w="9525">
            <a:solidFill>
              <a:srgbClr val="1802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Giâm hom mì</a:t>
            </a:r>
          </a:p>
        </p:txBody>
      </p:sp>
      <p:sp>
        <p:nvSpPr>
          <p:cNvPr id="56330" name="TextBox 34"/>
          <p:cNvSpPr txBox="1">
            <a:spLocks noChangeArrowheads="1"/>
          </p:cNvSpPr>
          <p:nvPr/>
        </p:nvSpPr>
        <p:spPr bwMode="auto">
          <a:xfrm>
            <a:off x="4724400" y="3424238"/>
            <a:ext cx="4419600" cy="400050"/>
          </a:xfrm>
          <a:prstGeom prst="rect">
            <a:avLst/>
          </a:prstGeom>
          <a:noFill/>
          <a:ln w="9525">
            <a:solidFill>
              <a:srgbClr val="1802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Bưởi chiết cành và trồng bằng hạt</a:t>
            </a:r>
          </a:p>
        </p:txBody>
      </p:sp>
      <p:sp>
        <p:nvSpPr>
          <p:cNvPr id="56331" name="TextBox 35"/>
          <p:cNvSpPr txBox="1">
            <a:spLocks noChangeArrowheads="1"/>
          </p:cNvSpPr>
          <p:nvPr/>
        </p:nvSpPr>
        <p:spPr bwMode="auto">
          <a:xfrm>
            <a:off x="517525" y="3435350"/>
            <a:ext cx="2635250" cy="400050"/>
          </a:xfrm>
          <a:prstGeom prst="rect">
            <a:avLst/>
          </a:prstGeom>
          <a:noFill/>
          <a:ln w="9525">
            <a:solidFill>
              <a:srgbClr val="1802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Ghép cành (mắt)</a:t>
            </a:r>
          </a:p>
        </p:txBody>
      </p:sp>
      <p:sp>
        <p:nvSpPr>
          <p:cNvPr id="56332" name="TextBox 36"/>
          <p:cNvSpPr txBox="1">
            <a:spLocks noChangeArrowheads="1"/>
          </p:cNvSpPr>
          <p:nvPr/>
        </p:nvSpPr>
        <p:spPr bwMode="auto">
          <a:xfrm>
            <a:off x="5148263" y="6381750"/>
            <a:ext cx="3919537" cy="400050"/>
          </a:xfrm>
          <a:prstGeom prst="rect">
            <a:avLst/>
          </a:prstGeom>
          <a:noFill/>
          <a:ln w="9525">
            <a:solidFill>
              <a:srgbClr val="1802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000">
                <a:solidFill>
                  <a:srgbClr val="1802BE"/>
                </a:solidFill>
                <a:cs typeface="Arial" panose="020B0604020202020204" pitchFamily="34" charset="0"/>
              </a:rPr>
              <a:t>Nuôi cấy mô ở lan hồ điệp</a:t>
            </a:r>
          </a:p>
        </p:txBody>
      </p:sp>
      <p:pic>
        <p:nvPicPr>
          <p:cNvPr id="92162" name="Picture 2" descr="2 cây hoa giấy nhiều màu - tuhbv"/>
          <p:cNvPicPr>
            <a:picLocks noChangeAspect="1" noChangeArrowheads="1"/>
          </p:cNvPicPr>
          <p:nvPr/>
        </p:nvPicPr>
        <p:blipFill>
          <a:blip r:embed="rId15">
            <a:extLst>
              <a:ext uri="{28A0092B-C50C-407E-A947-70E740481C1C}">
                <a14:useLocalDpi xmlns:a14="http://schemas.microsoft.com/office/drawing/2010/main" val="0"/>
              </a:ext>
            </a:extLst>
          </a:blip>
          <a:srcRect l="13873" r="22125"/>
          <a:stretch>
            <a:fillRect/>
          </a:stretch>
        </p:blipFill>
        <p:spPr bwMode="auto">
          <a:xfrm>
            <a:off x="2576513" y="582613"/>
            <a:ext cx="19986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l="16618" t="15625" r="34773" b="31250"/>
          <a:stretch>
            <a:fillRect/>
          </a:stretch>
        </p:blipFill>
        <p:spPr bwMode="auto">
          <a:xfrm>
            <a:off x="152400" y="152400"/>
            <a:ext cx="8839200" cy="66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p:cNvPicPr>
          <p:nvPr/>
        </p:nvPicPr>
        <p:blipFill>
          <a:blip r:embed="rId2">
            <a:extLst>
              <a:ext uri="{28A0092B-C50C-407E-A947-70E740481C1C}">
                <a14:useLocalDpi xmlns:a14="http://schemas.microsoft.com/office/drawing/2010/main" val="0"/>
              </a:ext>
            </a:extLst>
          </a:blip>
          <a:srcRect l="16618" t="15625" r="34773" b="30838"/>
          <a:stretch>
            <a:fillRect/>
          </a:stretch>
        </p:blipFill>
        <p:spPr bwMode="auto">
          <a:xfrm>
            <a:off x="152400" y="76200"/>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Group 2"/>
          <p:cNvGraphicFramePr>
            <a:graphicFrameLocks noGrp="1"/>
          </p:cNvGraphicFramePr>
          <p:nvPr>
            <p:ph/>
            <p:extLst>
              <p:ext uri="{D42A27DB-BD31-4B8C-83A1-F6EECF244321}">
                <p14:modId xmlns:p14="http://schemas.microsoft.com/office/powerpoint/2010/main" val="3389209813"/>
              </p:ext>
            </p:extLst>
          </p:nvPr>
        </p:nvGraphicFramePr>
        <p:xfrm>
          <a:off x="76200" y="0"/>
          <a:ext cx="8991600" cy="6781802"/>
        </p:xfrm>
        <a:graphic>
          <a:graphicData uri="http://schemas.openxmlformats.org/drawingml/2006/table">
            <a:tbl>
              <a:tblPr/>
              <a:tblGrid>
                <a:gridCol w="1295400"/>
                <a:gridCol w="3352800"/>
                <a:gridCol w="2362200"/>
                <a:gridCol w="1981200"/>
              </a:tblGrid>
              <a:tr h="94487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Hình</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thức</a:t>
                      </a:r>
                      <a:endParaRPr kumimoji="0" lang="en-US" sz="2400" b="1" i="0" u="none" strike="noStrike" cap="none" normalizeH="0" baseline="0" dirty="0" smtClean="0">
                        <a:ln>
                          <a:noFill/>
                        </a:ln>
                        <a:solidFill>
                          <a:schemeClr val="tx2"/>
                        </a:solidFill>
                        <a:effectLst/>
                        <a:latin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Cách</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tiến</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hành</a:t>
                      </a:r>
                      <a:endParaRPr kumimoji="0" lang="en-US" sz="2400" b="1" i="0" u="none" strike="noStrike" cap="none" normalizeH="0" baseline="0" dirty="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Ưu</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điểm</a:t>
                      </a:r>
                      <a:endParaRPr kumimoji="0" lang="en-US" sz="2400" b="1" i="0" u="none" strike="noStrike" cap="none" normalizeH="0" baseline="0" dirty="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Đối</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tượng</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áp</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dụng</a:t>
                      </a:r>
                      <a:endParaRPr kumimoji="0" lang="en-US" sz="2400" b="1" i="0" u="none" strike="noStrike" cap="none" normalizeH="0" baseline="0" dirty="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54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Giâm</a:t>
                      </a:r>
                      <a:endParaRPr kumimoji="0" lang="en-US" sz="2400" b="1" i="0" u="none" strike="noStrike" cap="none" normalizeH="0" baseline="0" dirty="0" smtClean="0">
                        <a:ln>
                          <a:noFill/>
                        </a:ln>
                        <a:solidFill>
                          <a:schemeClr val="tx2"/>
                        </a:solidFill>
                        <a:effectLst/>
                        <a:latin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011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400" b="1" i="0" u="none" strike="noStrike" cap="none" normalizeH="0" baseline="0" dirty="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Chiết</a:t>
                      </a:r>
                      <a:endParaRPr kumimoji="0" lang="en-US" sz="2400" b="1" i="0" u="none" strike="noStrike" cap="none" normalizeH="0" baseline="0" dirty="0" smtClean="0">
                        <a:ln>
                          <a:noFill/>
                        </a:ln>
                        <a:solidFill>
                          <a:schemeClr val="tx2"/>
                        </a:solidFill>
                        <a:effectLst/>
                        <a:latin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7631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400" b="1" i="0" u="none" strike="noStrike" cap="none" normalizeH="0" baseline="0" dirty="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Ghép</a:t>
                      </a:r>
                      <a:endParaRPr kumimoji="0" lang="en-US" sz="2400" b="1" i="0" u="none" strike="noStrike" cap="none" normalizeH="0" baseline="0" dirty="0" smtClean="0">
                        <a:ln>
                          <a:noFill/>
                        </a:ln>
                        <a:solidFill>
                          <a:schemeClr val="tx2"/>
                        </a:solidFill>
                        <a:effectLst/>
                        <a:latin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6995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400" b="1" i="0" u="none" strike="noStrike" cap="none" normalizeH="0" baseline="0" dirty="0" err="1" smtClean="0">
                          <a:ln>
                            <a:noFill/>
                          </a:ln>
                          <a:solidFill>
                            <a:schemeClr val="tx2"/>
                          </a:solidFill>
                          <a:effectLst/>
                          <a:latin typeface="Arial" charset="0"/>
                        </a:rPr>
                        <a:t>Nuôi</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cấy</a:t>
                      </a:r>
                      <a:r>
                        <a:rPr kumimoji="0" lang="en-US" sz="2400" b="1" i="0" u="none" strike="noStrike" cap="none" normalizeH="0" baseline="0" dirty="0" smtClean="0">
                          <a:ln>
                            <a:noFill/>
                          </a:ln>
                          <a:solidFill>
                            <a:schemeClr val="tx2"/>
                          </a:solidFill>
                          <a:effectLst/>
                          <a:latin typeface="Arial" charset="0"/>
                        </a:rPr>
                        <a:t> TB </a:t>
                      </a:r>
                      <a:r>
                        <a:rPr kumimoji="0" lang="en-US" sz="2400" b="1" i="0" u="none" strike="noStrike" cap="none" normalizeH="0" baseline="0" dirty="0" err="1" smtClean="0">
                          <a:ln>
                            <a:noFill/>
                          </a:ln>
                          <a:solidFill>
                            <a:schemeClr val="tx2"/>
                          </a:solidFill>
                          <a:effectLst/>
                          <a:latin typeface="Arial" charset="0"/>
                        </a:rPr>
                        <a:t>và</a:t>
                      </a:r>
                      <a:r>
                        <a:rPr kumimoji="0" lang="en-US" sz="2400" b="1" i="0" u="none" strike="noStrike" cap="none" normalizeH="0" baseline="0" dirty="0" smtClean="0">
                          <a:ln>
                            <a:noFill/>
                          </a:ln>
                          <a:solidFill>
                            <a:schemeClr val="tx2"/>
                          </a:solidFill>
                          <a:effectLst/>
                          <a:latin typeface="Arial" charset="0"/>
                        </a:rPr>
                        <a:t> </a:t>
                      </a:r>
                      <a:r>
                        <a:rPr kumimoji="0" lang="en-US" sz="2400" b="1" i="0" u="none" strike="noStrike" cap="none" normalizeH="0" baseline="0" dirty="0" err="1" smtClean="0">
                          <a:ln>
                            <a:noFill/>
                          </a:ln>
                          <a:solidFill>
                            <a:schemeClr val="tx2"/>
                          </a:solidFill>
                          <a:effectLst/>
                          <a:latin typeface="Arial" charset="0"/>
                        </a:rPr>
                        <a:t>mô</a:t>
                      </a:r>
                      <a:r>
                        <a:rPr kumimoji="0" lang="en-US" sz="2400" b="1" i="0" u="none" strike="noStrike" cap="none" normalizeH="0" baseline="0" dirty="0" smtClean="0">
                          <a:ln>
                            <a:noFill/>
                          </a:ln>
                          <a:solidFill>
                            <a:schemeClr val="tx2"/>
                          </a:solidFill>
                          <a:effectLst/>
                          <a:latin typeface="Arial" charset="0"/>
                        </a:rPr>
                        <a:t> TV</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800" b="0" i="0" u="none" strike="noStrike" cap="none" normalizeH="0" baseline="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en-US" sz="2000" b="0" i="0" u="none" strike="noStrike" cap="none" normalizeH="0" baseline="0" dirty="0" smtClean="0">
                        <a:ln>
                          <a:noFill/>
                        </a:ln>
                        <a:solidFill>
                          <a:schemeClr val="tx2"/>
                        </a:solidFill>
                        <a:effectLst/>
                        <a:latin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450" name="Text Box 34"/>
          <p:cNvSpPr txBox="1">
            <a:spLocks noChangeArrowheads="1"/>
          </p:cNvSpPr>
          <p:nvPr/>
        </p:nvSpPr>
        <p:spPr bwMode="auto">
          <a:xfrm>
            <a:off x="1447800" y="914400"/>
            <a:ext cx="3276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Cắt 1 đoạn thân, lá, rễ hoặc cành, cắm hoặc vùi vào đất ẩm.</a:t>
            </a:r>
          </a:p>
        </p:txBody>
      </p:sp>
      <p:sp>
        <p:nvSpPr>
          <p:cNvPr id="60451" name="Text Box 35"/>
          <p:cNvSpPr txBox="1">
            <a:spLocks noChangeArrowheads="1"/>
          </p:cNvSpPr>
          <p:nvPr/>
        </p:nvSpPr>
        <p:spPr bwMode="auto">
          <a:xfrm>
            <a:off x="4724400" y="914400"/>
            <a:ext cx="2362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Tạo cây con dễ dàng, nhanh chóng.</a:t>
            </a:r>
          </a:p>
        </p:txBody>
      </p:sp>
      <p:sp>
        <p:nvSpPr>
          <p:cNvPr id="60452" name="Text Box 36"/>
          <p:cNvSpPr txBox="1">
            <a:spLocks noChangeArrowheads="1"/>
          </p:cNvSpPr>
          <p:nvPr/>
        </p:nvSpPr>
        <p:spPr bwMode="auto">
          <a:xfrm>
            <a:off x="7086600" y="914400"/>
            <a:ext cx="2057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Khoai, sắn, dâu tằm, mía, dâm bụt,…</a:t>
            </a:r>
          </a:p>
        </p:txBody>
      </p:sp>
      <p:sp>
        <p:nvSpPr>
          <p:cNvPr id="60453" name="Text Box 37"/>
          <p:cNvSpPr txBox="1">
            <a:spLocks noChangeArrowheads="1"/>
          </p:cNvSpPr>
          <p:nvPr/>
        </p:nvSpPr>
        <p:spPr bwMode="auto">
          <a:xfrm>
            <a:off x="1447800" y="1905000"/>
            <a:ext cx="3276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000">
                <a:solidFill>
                  <a:schemeClr val="tx2"/>
                </a:solidFill>
                <a:cs typeface="Arial" panose="020B0604020202020204" pitchFamily="34" charset="0"/>
              </a:rPr>
              <a:t>Lấy đất bọc xung quanh 1 đoạn thân hay cành đã bóc  vỏ. Khi chỗ đó mọc rễ sẽ cắt rời cành đem trồng </a:t>
            </a:r>
            <a:r>
              <a:rPr lang="en-US" sz="2000">
                <a:solidFill>
                  <a:schemeClr val="tx2"/>
                </a:solidFill>
                <a:cs typeface="Arial" panose="020B0604020202020204" pitchFamily="34" charset="0"/>
                <a:sym typeface="Wingdings" panose="05000000000000000000" pitchFamily="2" charset="2"/>
              </a:rPr>
              <a:t>.</a:t>
            </a:r>
            <a:endParaRPr lang="en-US" sz="2000">
              <a:solidFill>
                <a:schemeClr val="tx2"/>
              </a:solidFill>
              <a:cs typeface="Arial" panose="020B0604020202020204" pitchFamily="34" charset="0"/>
            </a:endParaRPr>
          </a:p>
        </p:txBody>
      </p:sp>
      <p:sp>
        <p:nvSpPr>
          <p:cNvPr id="60454" name="Text Box 38"/>
          <p:cNvSpPr txBox="1">
            <a:spLocks noChangeArrowheads="1"/>
          </p:cNvSpPr>
          <p:nvPr/>
        </p:nvSpPr>
        <p:spPr bwMode="auto">
          <a:xfrm>
            <a:off x="4724400" y="1905000"/>
            <a:ext cx="236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Duy trì các đặc tính tốt của cây, rút ngắn thời gian ST, sớm thu hoạch.</a:t>
            </a:r>
          </a:p>
        </p:txBody>
      </p:sp>
      <p:sp>
        <p:nvSpPr>
          <p:cNvPr id="60455" name="Text Box 39"/>
          <p:cNvSpPr txBox="1">
            <a:spLocks noChangeArrowheads="1"/>
          </p:cNvSpPr>
          <p:nvPr/>
        </p:nvSpPr>
        <p:spPr bwMode="auto">
          <a:xfrm>
            <a:off x="7086600" y="1905000"/>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Chanh, cam, hoa hồng,…</a:t>
            </a:r>
          </a:p>
        </p:txBody>
      </p:sp>
      <p:sp>
        <p:nvSpPr>
          <p:cNvPr id="60456" name="Text Box 40"/>
          <p:cNvSpPr txBox="1">
            <a:spLocks noChangeArrowheads="1"/>
          </p:cNvSpPr>
          <p:nvPr/>
        </p:nvSpPr>
        <p:spPr bwMode="auto">
          <a:xfrm>
            <a:off x="1447800" y="3505200"/>
            <a:ext cx="3200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000">
                <a:solidFill>
                  <a:schemeClr val="tx2"/>
                </a:solidFill>
                <a:cs typeface="Arial" panose="020B0604020202020204" pitchFamily="34" charset="0"/>
              </a:rPr>
              <a:t>Lấy 1 đoạn thân, cành hay chồi của cây này ghép lên thân hay gốc của cây khác sao cho ăn khớp.</a:t>
            </a:r>
          </a:p>
        </p:txBody>
      </p:sp>
      <p:sp>
        <p:nvSpPr>
          <p:cNvPr id="60457" name="Text Box 41"/>
          <p:cNvSpPr txBox="1">
            <a:spLocks noChangeArrowheads="1"/>
          </p:cNvSpPr>
          <p:nvPr/>
        </p:nvSpPr>
        <p:spPr bwMode="auto">
          <a:xfrm>
            <a:off x="4724400" y="3505200"/>
            <a:ext cx="2362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Phối hợp được các đặc tính tốt của các cây khác nhau.</a:t>
            </a:r>
          </a:p>
        </p:txBody>
      </p:sp>
      <p:sp>
        <p:nvSpPr>
          <p:cNvPr id="60458" name="Text Box 42"/>
          <p:cNvSpPr txBox="1">
            <a:spLocks noChangeArrowheads="1"/>
          </p:cNvSpPr>
          <p:nvPr/>
        </p:nvSpPr>
        <p:spPr bwMode="auto">
          <a:xfrm>
            <a:off x="7086600" y="3505200"/>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Bưởi, cam, táo ta, khế ngọt…</a:t>
            </a:r>
          </a:p>
        </p:txBody>
      </p:sp>
      <p:sp>
        <p:nvSpPr>
          <p:cNvPr id="60459" name="Text Box 43"/>
          <p:cNvSpPr txBox="1">
            <a:spLocks noChangeArrowheads="1"/>
          </p:cNvSpPr>
          <p:nvPr/>
        </p:nvSpPr>
        <p:spPr bwMode="auto">
          <a:xfrm>
            <a:off x="1447800" y="5257800"/>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Nuôi, cấy mô trong môi trường dinh dưỡng thích hợp để tạo nên cây hoàn chỉnh.</a:t>
            </a:r>
          </a:p>
        </p:txBody>
      </p:sp>
      <p:sp>
        <p:nvSpPr>
          <p:cNvPr id="60460" name="Text Box 44"/>
          <p:cNvSpPr txBox="1">
            <a:spLocks noChangeArrowheads="1"/>
          </p:cNvSpPr>
          <p:nvPr/>
        </p:nvSpPr>
        <p:spPr bwMode="auto">
          <a:xfrm>
            <a:off x="4800600" y="5181600"/>
            <a:ext cx="228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Giúp tạo nhanh giống mới sạch bệnh với số lượng lớn</a:t>
            </a:r>
            <a:r>
              <a:rPr lang="en-US" sz="1800">
                <a:solidFill>
                  <a:schemeClr val="tx2"/>
                </a:solidFill>
                <a:cs typeface="Arial" panose="020B0604020202020204" pitchFamily="34" charset="0"/>
              </a:rPr>
              <a:t>.</a:t>
            </a:r>
          </a:p>
        </p:txBody>
      </p:sp>
      <p:sp>
        <p:nvSpPr>
          <p:cNvPr id="60461" name="Text Box 45"/>
          <p:cNvSpPr txBox="1">
            <a:spLocks noChangeArrowheads="1"/>
          </p:cNvSpPr>
          <p:nvPr/>
        </p:nvSpPr>
        <p:spPr bwMode="auto">
          <a:xfrm>
            <a:off x="7086600" y="5257800"/>
            <a:ext cx="2057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sz="2000">
                <a:solidFill>
                  <a:schemeClr val="tx2"/>
                </a:solidFill>
                <a:cs typeface="Arial" panose="020B0604020202020204" pitchFamily="34" charset="0"/>
              </a:rPr>
              <a:t>Hoa ly, hoa lan, khoai tây…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0450"/>
                                        </p:tgtEl>
                                        <p:attrNameLst>
                                          <p:attrName>style.visibility</p:attrName>
                                        </p:attrNameLst>
                                      </p:cBhvr>
                                      <p:to>
                                        <p:strVal val="visible"/>
                                      </p:to>
                                    </p:set>
                                    <p:animEffect transition="in" filter="box(in)">
                                      <p:cBhvr>
                                        <p:cTn id="7" dur="500"/>
                                        <p:tgtEl>
                                          <p:spTgt spid="604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0451"/>
                                        </p:tgtEl>
                                        <p:attrNameLst>
                                          <p:attrName>style.visibility</p:attrName>
                                        </p:attrNameLst>
                                      </p:cBhvr>
                                      <p:to>
                                        <p:strVal val="visible"/>
                                      </p:to>
                                    </p:set>
                                    <p:animEffect transition="in" filter="box(in)">
                                      <p:cBhvr>
                                        <p:cTn id="12" dur="500"/>
                                        <p:tgtEl>
                                          <p:spTgt spid="604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0452"/>
                                        </p:tgtEl>
                                        <p:attrNameLst>
                                          <p:attrName>style.visibility</p:attrName>
                                        </p:attrNameLst>
                                      </p:cBhvr>
                                      <p:to>
                                        <p:strVal val="visible"/>
                                      </p:to>
                                    </p:set>
                                    <p:animEffect transition="in" filter="box(in)">
                                      <p:cBhvr>
                                        <p:cTn id="17" dur="500"/>
                                        <p:tgtEl>
                                          <p:spTgt spid="604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0453"/>
                                        </p:tgtEl>
                                        <p:attrNameLst>
                                          <p:attrName>style.visibility</p:attrName>
                                        </p:attrNameLst>
                                      </p:cBhvr>
                                      <p:to>
                                        <p:strVal val="visible"/>
                                      </p:to>
                                    </p:set>
                                    <p:animEffect transition="in" filter="box(in)">
                                      <p:cBhvr>
                                        <p:cTn id="22" dur="500"/>
                                        <p:tgtEl>
                                          <p:spTgt spid="604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0454"/>
                                        </p:tgtEl>
                                        <p:attrNameLst>
                                          <p:attrName>style.visibility</p:attrName>
                                        </p:attrNameLst>
                                      </p:cBhvr>
                                      <p:to>
                                        <p:strVal val="visible"/>
                                      </p:to>
                                    </p:set>
                                    <p:animEffect transition="in" filter="box(in)">
                                      <p:cBhvr>
                                        <p:cTn id="27" dur="500"/>
                                        <p:tgtEl>
                                          <p:spTgt spid="604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0455"/>
                                        </p:tgtEl>
                                        <p:attrNameLst>
                                          <p:attrName>style.visibility</p:attrName>
                                        </p:attrNameLst>
                                      </p:cBhvr>
                                      <p:to>
                                        <p:strVal val="visible"/>
                                      </p:to>
                                    </p:set>
                                    <p:animEffect transition="in" filter="box(in)">
                                      <p:cBhvr>
                                        <p:cTn id="32" dur="500"/>
                                        <p:tgtEl>
                                          <p:spTgt spid="6045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0456"/>
                                        </p:tgtEl>
                                        <p:attrNameLst>
                                          <p:attrName>style.visibility</p:attrName>
                                        </p:attrNameLst>
                                      </p:cBhvr>
                                      <p:to>
                                        <p:strVal val="visible"/>
                                      </p:to>
                                    </p:set>
                                    <p:animEffect transition="in" filter="box(in)">
                                      <p:cBhvr>
                                        <p:cTn id="37" dur="500"/>
                                        <p:tgtEl>
                                          <p:spTgt spid="6045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0457"/>
                                        </p:tgtEl>
                                        <p:attrNameLst>
                                          <p:attrName>style.visibility</p:attrName>
                                        </p:attrNameLst>
                                      </p:cBhvr>
                                      <p:to>
                                        <p:strVal val="visible"/>
                                      </p:to>
                                    </p:set>
                                    <p:animEffect transition="in" filter="box(in)">
                                      <p:cBhvr>
                                        <p:cTn id="42" dur="500"/>
                                        <p:tgtEl>
                                          <p:spTgt spid="6045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60458"/>
                                        </p:tgtEl>
                                        <p:attrNameLst>
                                          <p:attrName>style.visibility</p:attrName>
                                        </p:attrNameLst>
                                      </p:cBhvr>
                                      <p:to>
                                        <p:strVal val="visible"/>
                                      </p:to>
                                    </p:set>
                                    <p:animEffect transition="in" filter="box(in)">
                                      <p:cBhvr>
                                        <p:cTn id="47" dur="500"/>
                                        <p:tgtEl>
                                          <p:spTgt spid="604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60459"/>
                                        </p:tgtEl>
                                        <p:attrNameLst>
                                          <p:attrName>style.visibility</p:attrName>
                                        </p:attrNameLst>
                                      </p:cBhvr>
                                      <p:to>
                                        <p:strVal val="visible"/>
                                      </p:to>
                                    </p:set>
                                    <p:animEffect transition="in" filter="box(in)">
                                      <p:cBhvr>
                                        <p:cTn id="52" dur="500"/>
                                        <p:tgtEl>
                                          <p:spTgt spid="6045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60460"/>
                                        </p:tgtEl>
                                        <p:attrNameLst>
                                          <p:attrName>style.visibility</p:attrName>
                                        </p:attrNameLst>
                                      </p:cBhvr>
                                      <p:to>
                                        <p:strVal val="visible"/>
                                      </p:to>
                                    </p:set>
                                    <p:animEffect transition="in" filter="box(in)">
                                      <p:cBhvr>
                                        <p:cTn id="57" dur="500"/>
                                        <p:tgtEl>
                                          <p:spTgt spid="6046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60461"/>
                                        </p:tgtEl>
                                        <p:attrNameLst>
                                          <p:attrName>style.visibility</p:attrName>
                                        </p:attrNameLst>
                                      </p:cBhvr>
                                      <p:to>
                                        <p:strVal val="visible"/>
                                      </p:to>
                                    </p:set>
                                    <p:animEffect transition="in" filter="box(in)">
                                      <p:cBhvr>
                                        <p:cTn id="62" dur="500"/>
                                        <p:tgtEl>
                                          <p:spTgt spid="60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50" grpId="0"/>
      <p:bldP spid="60451" grpId="0"/>
      <p:bldP spid="60452" grpId="0"/>
      <p:bldP spid="60453" grpId="0"/>
      <p:bldP spid="60454" grpId="0"/>
      <p:bldP spid="60455" grpId="0"/>
      <p:bldP spid="60456" grpId="0"/>
      <p:bldP spid="60457" grpId="0"/>
      <p:bldP spid="60458" grpId="0"/>
      <p:bldP spid="60459" grpId="0"/>
      <p:bldP spid="60460" grpId="0"/>
      <p:bldP spid="604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Holland Tulip Festival, Michigan"/>
          <p:cNvPicPr>
            <a:picLocks noChangeAspect="1" noChangeArrowheads="1"/>
          </p:cNvPicPr>
          <p:nvPr/>
        </p:nvPicPr>
        <p:blipFill>
          <a:blip r:embed="rId3">
            <a:lum bright="2000"/>
            <a:extLst>
              <a:ext uri="{28A0092B-C50C-407E-A947-70E740481C1C}">
                <a14:useLocalDpi xmlns:a14="http://schemas.microsoft.com/office/drawing/2010/main" val="0"/>
              </a:ext>
            </a:extLst>
          </a:blip>
          <a:srcRect t="13226"/>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152400" y="228600"/>
            <a:ext cx="88392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8000">
                <a:solidFill>
                  <a:srgbClr val="FF0000"/>
                </a:solidFill>
                <a:latin typeface=".VnBahamasBH" panose="020BE200000000000000" pitchFamily="34" charset="0"/>
              </a:rPr>
              <a:t>BµI 37. SINH S¶N ë SINH VËT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5"/>
          <p:cNvGraphicFramePr>
            <a:graphicFrameLocks noGrp="1"/>
          </p:cNvGraphicFramePr>
          <p:nvPr>
            <p:ph/>
          </p:nvPr>
        </p:nvGraphicFramePr>
        <p:xfrm>
          <a:off x="228600" y="844550"/>
          <a:ext cx="8686800" cy="3449638"/>
        </p:xfrm>
        <a:graphic>
          <a:graphicData uri="http://schemas.openxmlformats.org/drawingml/2006/table">
            <a:tbl>
              <a:tblPr/>
              <a:tblGrid>
                <a:gridCol w="5943600"/>
                <a:gridCol w="1600201"/>
                <a:gridCol w="1142999"/>
              </a:tblGrid>
              <a:tr h="3963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Đặc</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điểm</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Ưu</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điểm</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Hạn</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cs typeface="Times New Roman" pitchFamily="18" charset="0"/>
                        </a:rPr>
                        <a:t>chế</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9878">
                <a:tc>
                  <a:txBody>
                    <a:bodyPr/>
                    <a:lstStyle/>
                    <a:p>
                      <a:pPr eaLnBrk="1" hangingPunct="1">
                        <a:spcBef>
                          <a:spcPct val="0"/>
                        </a:spcBef>
                        <a:buFontTx/>
                        <a:buChar char="-"/>
                      </a:pP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Cá</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thể</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độc</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lập</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vẫn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có</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thể</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tạo</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ra</a:t>
                      </a:r>
                      <a:r>
                        <a:rPr lang="en-US" sz="2000" b="0" dirty="0" smtClean="0">
                          <a:solidFill>
                            <a:schemeClr val="tx1"/>
                          </a:solidFill>
                          <a:latin typeface="Times New Roman" pitchFamily="18" charset="0"/>
                          <a:cs typeface="Times New Roman" pitchFamily="18" charset="0"/>
                        </a:rPr>
                        <a:t> con </a:t>
                      </a:r>
                      <a:r>
                        <a:rPr lang="en-US" sz="2000" b="0" dirty="0" err="1" smtClean="0">
                          <a:solidFill>
                            <a:schemeClr val="tx1"/>
                          </a:solidFill>
                          <a:latin typeface="Times New Roman" pitchFamily="18" charset="0"/>
                          <a:cs typeface="Times New Roman" pitchFamily="18" charset="0"/>
                        </a:rPr>
                        <a:t>cháu</a:t>
                      </a:r>
                      <a:r>
                        <a:rPr lang="en-US" sz="2000" b="0" dirty="0" smtClean="0">
                          <a:solidFill>
                            <a:schemeClr val="tx1"/>
                          </a:solidFill>
                          <a:latin typeface="Times New Roman" pitchFamily="18" charset="0"/>
                          <a:cs typeface="Times New Roman" pitchFamily="18" charset="0"/>
                        </a:rPr>
                        <a:t>. </a:t>
                      </a:r>
                      <a:r>
                        <a:rPr lang="en-US" sz="2000" b="0" dirty="0" err="1" smtClean="0">
                          <a:latin typeface="Times New Roman" panose="02020603050405020304" pitchFamily="18" charset="0"/>
                          <a:cs typeface="Times New Roman" panose="02020603050405020304" pitchFamily="18" charset="0"/>
                        </a:rPr>
                        <a:t>Duy</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trì</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được</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các</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tính</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trạng</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tốt</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của</a:t>
                      </a:r>
                      <a:r>
                        <a:rPr lang="en-US" sz="2000" b="0" baseline="0" dirty="0" smtClean="0">
                          <a:latin typeface="Times New Roman" panose="02020603050405020304" pitchFamily="18" charset="0"/>
                          <a:cs typeface="Times New Roman" panose="02020603050405020304" pitchFamily="18" charset="0"/>
                        </a:rPr>
                        <a:t> </a:t>
                      </a:r>
                      <a:r>
                        <a:rPr lang="en-US" sz="2000" b="0" baseline="0" dirty="0" err="1" smtClean="0">
                          <a:latin typeface="Times New Roman" panose="02020603050405020304" pitchFamily="18" charset="0"/>
                          <a:cs typeface="Times New Roman" panose="02020603050405020304" pitchFamily="18" charset="0"/>
                        </a:rPr>
                        <a:t>mẹ</a:t>
                      </a:r>
                      <a:r>
                        <a:rPr lang="en-US" sz="2000" b="0" dirty="0" smtClean="0">
                          <a:latin typeface="Times New Roman" panose="02020603050405020304" pitchFamily="18" charset="0"/>
                          <a:cs typeface="Times New Roman" panose="02020603050405020304" pitchFamily="18" charset="0"/>
                        </a:rPr>
                        <a:t>.</a:t>
                      </a:r>
                    </a:p>
                    <a:p>
                      <a:pPr eaLnBrk="1" hangingPunct="1">
                        <a:spcBef>
                          <a:spcPct val="0"/>
                        </a:spcBef>
                        <a:buFontTx/>
                        <a:buNone/>
                      </a:pPr>
                      <a:r>
                        <a:rPr lang="en-US" sz="2000" b="0" dirty="0" err="1" smtClean="0">
                          <a:latin typeface="Times New Roman" panose="02020603050405020304" pitchFamily="18" charset="0"/>
                          <a:cs typeface="Times New Roman" panose="02020603050405020304" pitchFamily="18" charset="0"/>
                        </a:rPr>
                        <a:t>Hiệu</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quả</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kinh</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tế</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cao</a:t>
                      </a:r>
                      <a:r>
                        <a:rPr lang="en-US" sz="2000" b="0" dirty="0" smtClean="0"/>
                        <a:t>.</a:t>
                      </a:r>
                      <a:endParaRPr lang="en-US" sz="2000" b="0" dirty="0" smtClean="0">
                        <a:solidFill>
                          <a:schemeClr val="tx1"/>
                        </a:solidFill>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596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0" dirty="0" err="1" smtClean="0">
                          <a:solidFill>
                            <a:schemeClr val="tx1"/>
                          </a:solidFill>
                          <a:latin typeface="Times New Roman" pitchFamily="18" charset="0"/>
                          <a:cs typeface="Times New Roman" pitchFamily="18" charset="0"/>
                        </a:rPr>
                        <a:t>Tạo</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các</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cá</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thể</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mới</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giống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nhau</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và</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giống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mẹ</a:t>
                      </a:r>
                      <a:r>
                        <a:rPr lang="en-US" sz="2000" b="0" dirty="0" smtClean="0">
                          <a:solidFill>
                            <a:schemeClr val="tx1"/>
                          </a:solidFill>
                          <a:latin typeface="Times New Roman" pitchFamily="18" charset="0"/>
                          <a:cs typeface="Times New Roman" pitchFamily="18" charset="0"/>
                        </a:rPr>
                        <a:t> </a:t>
                      </a:r>
                      <a:r>
                        <a:rPr lang="en-US" sz="2000" b="0" dirty="0" smtClean="0">
                          <a:solidFill>
                            <a:schemeClr val="tx1"/>
                          </a:solidFill>
                          <a:latin typeface="Times New Roman" pitchFamily="18" charset="0"/>
                          <a:cs typeface="Times New Roman" pitchFamily="18" charset="0"/>
                          <a:sym typeface="Wingdings" pitchFamily="2" charset="2"/>
                        </a:rPr>
                        <a:t></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sống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cùng</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điều</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kiện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như</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cây</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mẹ</a:t>
                      </a:r>
                      <a:r>
                        <a:rPr lang="en-US" sz="2000" b="0" dirty="0" smtClean="0">
                          <a:solidFill>
                            <a:schemeClr val="tx1"/>
                          </a:solidFill>
                          <a:latin typeface="Times New Roman" pitchFamily="18" charset="0"/>
                          <a:cs typeface="Times New Roman" pitchFamily="18" charset="0"/>
                        </a:rPr>
                        <a:t> </a:t>
                      </a:r>
                      <a:r>
                        <a:rPr lang="en-US" sz="2000" b="0" dirty="0" smtClean="0">
                          <a:solidFill>
                            <a:schemeClr val="tx1"/>
                          </a:solidFill>
                          <a:latin typeface="Times New Roman" pitchFamily="18" charset="0"/>
                          <a:cs typeface="Times New Roman" pitchFamily="18" charset="0"/>
                          <a:sym typeface="Wingdings" pitchFamily="2" charset="2"/>
                        </a:rPr>
                        <a:t></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sẽ</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tồn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tại</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và</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sinh</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sản</a:t>
                      </a:r>
                      <a:r>
                        <a:rPr lang="en-US" sz="2000" b="0" dirty="0" smtClean="0">
                          <a:solidFill>
                            <a:schemeClr val="tx1"/>
                          </a:solidFill>
                          <a:latin typeface="Times New Roman" pitchFamily="18" charset="0"/>
                          <a:cs typeface="Times New Roman" pitchFamily="18" charset="0"/>
                        </a:rPr>
                        <a:t> </a:t>
                      </a:r>
                      <a:r>
                        <a:rPr lang="en-US" sz="2000" b="0" dirty="0" err="1" smtClean="0">
                          <a:solidFill>
                            <a:schemeClr val="tx1"/>
                          </a:solidFill>
                          <a:latin typeface="Times New Roman" pitchFamily="18" charset="0"/>
                          <a:cs typeface="Times New Roman" pitchFamily="18" charset="0"/>
                        </a:rPr>
                        <a:t>tốt</a:t>
                      </a:r>
                      <a:r>
                        <a:rPr lang="en-US" sz="2000" b="0" dirty="0" smtClean="0">
                          <a:solidFill>
                            <a:schemeClr val="tx1"/>
                          </a:solidFill>
                          <a:latin typeface="Times New Roman" pitchFamily="18" charset="0"/>
                          <a:cs typeface="Times New Roman" pitchFamily="18"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6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0" dirty="0" err="1" smtClean="0">
                          <a:solidFill>
                            <a:schemeClr val="tx1"/>
                          </a:solidFill>
                          <a:latin typeface="Times New Roman" pitchFamily="18" charset="0"/>
                        </a:rPr>
                        <a:t>Không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có</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tính</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đa</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dạng</a:t>
                      </a:r>
                      <a:r>
                        <a:rPr lang="en-US" sz="2000" b="0" dirty="0" smtClean="0">
                          <a:solidFill>
                            <a:schemeClr val="tx1"/>
                          </a:solidFill>
                          <a:latin typeface="Times New Roman" pitchFamily="18" charset="0"/>
                        </a:rPr>
                        <a:t> </a:t>
                      </a:r>
                      <a:r>
                        <a:rPr lang="en-US" sz="2000" b="0" dirty="0" smtClean="0">
                          <a:solidFill>
                            <a:schemeClr val="tx1"/>
                          </a:solidFill>
                          <a:latin typeface="Times New Roman" pitchFamily="18" charset="0"/>
                          <a:sym typeface="Wingdings" pitchFamily="2" charset="2"/>
                        </a:rPr>
                        <a:t></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điều</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kiện</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sống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thay</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đổi</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có</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nguy</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cơ</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chết</a:t>
                      </a:r>
                      <a:r>
                        <a:rPr lang="en-US" sz="2000" b="0" baseline="0" dirty="0" smtClean="0">
                          <a:solidFill>
                            <a:schemeClr val="tx1"/>
                          </a:solidFill>
                          <a:latin typeface="Times New Roman" pitchFamily="18" charset="0"/>
                        </a:rPr>
                        <a:t> hang </a:t>
                      </a:r>
                      <a:r>
                        <a:rPr lang="en-US" sz="2000" b="0" baseline="0" dirty="0" err="1" smtClean="0">
                          <a:solidFill>
                            <a:schemeClr val="tx1"/>
                          </a:solidFill>
                          <a:latin typeface="Times New Roman" pitchFamily="18" charset="0"/>
                        </a:rPr>
                        <a:t>loạt</a:t>
                      </a:r>
                      <a:r>
                        <a:rPr lang="en-US" sz="2000" b="0" dirty="0" smtClean="0">
                          <a:solidFill>
                            <a:schemeClr val="tx1"/>
                          </a:solidFill>
                          <a:latin typeface="Times New Roman" pitchFamily="18" charset="0"/>
                        </a:rPr>
                        <a: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1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b="0" dirty="0" err="1" smtClean="0">
                          <a:solidFill>
                            <a:schemeClr val="tx1"/>
                          </a:solidFill>
                          <a:latin typeface="Times New Roman" pitchFamily="18" charset="0"/>
                        </a:rPr>
                        <a:t>Tạo</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ra</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số</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lượng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lớn</a:t>
                      </a:r>
                      <a:r>
                        <a:rPr lang="en-US" sz="2000" b="0" dirty="0" smtClean="0">
                          <a:solidFill>
                            <a:schemeClr val="tx1"/>
                          </a:solidFill>
                          <a:latin typeface="Times New Roman" pitchFamily="18" charset="0"/>
                        </a:rPr>
                        <a:t> con </a:t>
                      </a:r>
                      <a:r>
                        <a:rPr lang="en-US" sz="2000" b="0" dirty="0" err="1" smtClean="0">
                          <a:solidFill>
                            <a:schemeClr val="tx1"/>
                          </a:solidFill>
                          <a:latin typeface="Times New Roman" pitchFamily="18" charset="0"/>
                        </a:rPr>
                        <a:t>cháu</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trong</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thời</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gian</a:t>
                      </a:r>
                      <a:r>
                        <a:rPr lang="en-US" sz="2000" b="0" dirty="0" smtClean="0">
                          <a:solidFill>
                            <a:schemeClr val="tx1"/>
                          </a:solidFill>
                          <a:latin typeface="Times New Roman" pitchFamily="18" charset="0"/>
                        </a:rPr>
                        <a:t> </a:t>
                      </a:r>
                      <a:r>
                        <a:rPr lang="en-US" sz="2000" b="0" dirty="0" err="1" smtClean="0">
                          <a:solidFill>
                            <a:schemeClr val="tx1"/>
                          </a:solidFill>
                          <a:latin typeface="Times New Roman" pitchFamily="18" charset="0"/>
                        </a:rPr>
                        <a:t>ngắn</a:t>
                      </a:r>
                      <a:r>
                        <a:rPr lang="en-US" sz="2000" b="0" dirty="0" smtClean="0">
                          <a:solidFill>
                            <a:schemeClr val="tx1"/>
                          </a:solidFill>
                          <a:latin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1676400"/>
            <a:ext cx="358775" cy="384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2543175"/>
            <a:ext cx="358775" cy="384175"/>
          </a:xfrm>
          <a:prstGeom prst="rect">
            <a:avLst/>
          </a:prstGeom>
          <a:solidFill>
            <a:srgbClr val="0000FF"/>
          </a:solidFill>
          <a:ln w="9525">
            <a:solidFill>
              <a:srgbClr val="000000"/>
            </a:solid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3319463"/>
            <a:ext cx="358775" cy="3841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3914775"/>
            <a:ext cx="358775" cy="384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48" name="Text Box 2"/>
          <p:cNvSpPr txBox="1">
            <a:spLocks noChangeArrowheads="1"/>
          </p:cNvSpPr>
          <p:nvPr/>
        </p:nvSpPr>
        <p:spPr bwMode="auto">
          <a:xfrm>
            <a:off x="152400" y="0"/>
            <a:ext cx="88392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a:solidFill>
                  <a:srgbClr val="0000FF"/>
                </a:solidFill>
                <a:latin typeface="Times New Roman" panose="02020603050405020304" pitchFamily="18" charset="0"/>
                <a:cs typeface="Arial" panose="020B0604020202020204" pitchFamily="34" charset="0"/>
              </a:rPr>
              <a:t>1. Đánh dấu tích để hoàn thành PHT 5 về ưu nhược điểm của sinh sản vô tính?</a:t>
            </a:r>
          </a:p>
        </p:txBody>
      </p:sp>
      <p:sp>
        <p:nvSpPr>
          <p:cNvPr id="9" name="Text Box 4"/>
          <p:cNvSpPr txBox="1">
            <a:spLocks noChangeArrowheads="1"/>
          </p:cNvSpPr>
          <p:nvPr/>
        </p:nvSpPr>
        <p:spPr bwMode="auto">
          <a:xfrm>
            <a:off x="266700" y="4365625"/>
            <a:ext cx="8610600" cy="831850"/>
          </a:xfrm>
          <a:prstGeom prst="rect">
            <a:avLst/>
          </a:prstGeom>
          <a:noFill/>
          <a:ln w="9525">
            <a:solidFill>
              <a:srgbClr val="99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a:solidFill>
                  <a:srgbClr val="0000FF"/>
                </a:solidFill>
                <a:cs typeface="Arial" panose="020B0604020202020204" pitchFamily="34" charset="0"/>
              </a:rPr>
              <a:t>2. Sinh sản vô tính có vai trò như thế nào đối với sinh vật và đời sống con người?</a:t>
            </a:r>
          </a:p>
        </p:txBody>
      </p:sp>
      <p:sp>
        <p:nvSpPr>
          <p:cNvPr id="2" name="Rectangle 1"/>
          <p:cNvSpPr/>
          <p:nvPr/>
        </p:nvSpPr>
        <p:spPr>
          <a:xfrm>
            <a:off x="190500" y="5212140"/>
            <a:ext cx="8724900" cy="1569660"/>
          </a:xfrm>
          <a:prstGeom prst="rect">
            <a:avLst/>
          </a:prstGeom>
        </p:spPr>
        <p:txBody>
          <a:bodyPr wrap="square">
            <a:spAutoFit/>
          </a:bodyPr>
          <a:lstStyle/>
          <a:p>
            <a:pPr lvl="0" eaLnBrk="1" hangingPunct="1"/>
            <a:r>
              <a:rPr lang="en-US" sz="2400" b="0" dirty="0">
                <a:solidFill>
                  <a:schemeClr val="tx1"/>
                </a:solidFill>
              </a:rPr>
              <a:t>- </a:t>
            </a:r>
            <a:r>
              <a:rPr lang="en-US" sz="2400" b="0" dirty="0" err="1">
                <a:solidFill>
                  <a:schemeClr val="tx1"/>
                </a:solidFill>
              </a:rPr>
              <a:t>Tạo</a:t>
            </a:r>
            <a:r>
              <a:rPr lang="en-US" sz="2400" b="0" dirty="0">
                <a:solidFill>
                  <a:schemeClr val="tx1"/>
                </a:solidFill>
              </a:rPr>
              <a:t> </a:t>
            </a:r>
            <a:r>
              <a:rPr lang="en-US" sz="2400" b="0" dirty="0" err="1">
                <a:solidFill>
                  <a:schemeClr val="tx1"/>
                </a:solidFill>
              </a:rPr>
              <a:t>ra</a:t>
            </a:r>
            <a:r>
              <a:rPr lang="en-US" sz="2400" b="0" dirty="0">
                <a:solidFill>
                  <a:schemeClr val="tx1"/>
                </a:solidFill>
              </a:rPr>
              <a:t> </a:t>
            </a:r>
            <a:r>
              <a:rPr lang="en-US" sz="2400" b="0" dirty="0" err="1">
                <a:solidFill>
                  <a:schemeClr val="tx1"/>
                </a:solidFill>
              </a:rPr>
              <a:t>số</a:t>
            </a:r>
            <a:r>
              <a:rPr lang="en-US" sz="2400" b="0" dirty="0">
                <a:solidFill>
                  <a:schemeClr val="tx1"/>
                </a:solidFill>
              </a:rPr>
              <a:t> </a:t>
            </a:r>
            <a:r>
              <a:rPr lang="en-US" sz="2400" b="0" dirty="0" err="1">
                <a:solidFill>
                  <a:schemeClr val="tx1"/>
                </a:solidFill>
              </a:rPr>
              <a:t>lượng</a:t>
            </a:r>
            <a:r>
              <a:rPr lang="en-US" sz="2400" b="0" dirty="0">
                <a:solidFill>
                  <a:schemeClr val="tx1"/>
                </a:solidFill>
              </a:rPr>
              <a:t> </a:t>
            </a:r>
            <a:r>
              <a:rPr lang="en-US" sz="2400" b="0" dirty="0" err="1">
                <a:solidFill>
                  <a:schemeClr val="tx1"/>
                </a:solidFill>
              </a:rPr>
              <a:t>lớn</a:t>
            </a:r>
            <a:r>
              <a:rPr lang="en-US" sz="2400" b="0" dirty="0">
                <a:solidFill>
                  <a:schemeClr val="tx1"/>
                </a:solidFill>
              </a:rPr>
              <a:t> </a:t>
            </a:r>
            <a:r>
              <a:rPr lang="en-US" sz="2400" b="0" dirty="0" err="1">
                <a:solidFill>
                  <a:schemeClr val="tx1"/>
                </a:solidFill>
              </a:rPr>
              <a:t>cá</a:t>
            </a:r>
            <a:r>
              <a:rPr lang="en-US" sz="2400" b="0" dirty="0">
                <a:solidFill>
                  <a:schemeClr val="tx1"/>
                </a:solidFill>
              </a:rPr>
              <a:t> </a:t>
            </a:r>
            <a:r>
              <a:rPr lang="en-US" sz="2400" b="0" dirty="0" err="1">
                <a:solidFill>
                  <a:schemeClr val="tx1"/>
                </a:solidFill>
              </a:rPr>
              <a:t>thể</a:t>
            </a:r>
            <a:r>
              <a:rPr lang="en-US" sz="2400" b="0" dirty="0">
                <a:solidFill>
                  <a:schemeClr val="tx1"/>
                </a:solidFill>
              </a:rPr>
              <a:t> </a:t>
            </a:r>
            <a:r>
              <a:rPr lang="en-US" sz="2400" b="0" dirty="0" err="1">
                <a:solidFill>
                  <a:schemeClr val="tx1"/>
                </a:solidFill>
              </a:rPr>
              <a:t>mới</a:t>
            </a:r>
            <a:r>
              <a:rPr lang="en-US" sz="2400" b="0" dirty="0">
                <a:solidFill>
                  <a:schemeClr val="tx1"/>
                </a:solidFill>
              </a:rPr>
              <a:t> </a:t>
            </a:r>
            <a:r>
              <a:rPr lang="en-US" sz="2400" b="0" dirty="0" err="1">
                <a:solidFill>
                  <a:schemeClr val="tx1"/>
                </a:solidFill>
              </a:rPr>
              <a:t>trong</a:t>
            </a:r>
            <a:r>
              <a:rPr lang="en-US" sz="2400" b="0" dirty="0">
                <a:solidFill>
                  <a:schemeClr val="tx1"/>
                </a:solidFill>
              </a:rPr>
              <a:t> </a:t>
            </a:r>
            <a:r>
              <a:rPr lang="en-US" sz="2400" b="0" dirty="0" err="1">
                <a:solidFill>
                  <a:schemeClr val="tx1"/>
                </a:solidFill>
              </a:rPr>
              <a:t>trong</a:t>
            </a:r>
            <a:r>
              <a:rPr lang="en-US" sz="2400" b="0" dirty="0">
                <a:solidFill>
                  <a:schemeClr val="tx1"/>
                </a:solidFill>
              </a:rPr>
              <a:t> </a:t>
            </a:r>
            <a:r>
              <a:rPr lang="en-US" sz="2400" b="0" dirty="0" err="1" smtClean="0">
                <a:solidFill>
                  <a:schemeClr val="tx1"/>
                </a:solidFill>
              </a:rPr>
              <a:t>thời</a:t>
            </a:r>
            <a:r>
              <a:rPr lang="en-US" sz="2400" b="0" dirty="0" smtClean="0">
                <a:solidFill>
                  <a:schemeClr val="tx1"/>
                </a:solidFill>
              </a:rPr>
              <a:t> </a:t>
            </a:r>
            <a:r>
              <a:rPr lang="en-US" sz="2400" b="0" dirty="0" err="1">
                <a:solidFill>
                  <a:schemeClr val="tx1"/>
                </a:solidFill>
              </a:rPr>
              <a:t>gian</a:t>
            </a:r>
            <a:r>
              <a:rPr lang="en-US" sz="2400" b="0" dirty="0">
                <a:solidFill>
                  <a:schemeClr val="tx1"/>
                </a:solidFill>
              </a:rPr>
              <a:t> </a:t>
            </a:r>
            <a:r>
              <a:rPr lang="en-US" sz="2400" b="0" dirty="0" err="1">
                <a:solidFill>
                  <a:schemeClr val="tx1"/>
                </a:solidFill>
              </a:rPr>
              <a:t>ngắn</a:t>
            </a:r>
            <a:r>
              <a:rPr lang="en-US" sz="2400" b="0" dirty="0">
                <a:solidFill>
                  <a:schemeClr val="tx1"/>
                </a:solidFill>
              </a:rPr>
              <a:t> </a:t>
            </a:r>
            <a:r>
              <a:rPr lang="en-US" sz="2400" b="0" dirty="0" err="1">
                <a:solidFill>
                  <a:schemeClr val="tx1"/>
                </a:solidFill>
              </a:rPr>
              <a:t>từ</a:t>
            </a:r>
            <a:r>
              <a:rPr lang="en-US" sz="2400" b="0" dirty="0">
                <a:solidFill>
                  <a:schemeClr val="tx1"/>
                </a:solidFill>
              </a:rPr>
              <a:t> </a:t>
            </a:r>
            <a:r>
              <a:rPr lang="en-US" sz="2400" b="0" dirty="0" err="1">
                <a:solidFill>
                  <a:schemeClr val="tx1"/>
                </a:solidFill>
              </a:rPr>
              <a:t>số</a:t>
            </a:r>
            <a:r>
              <a:rPr lang="en-US" sz="2400" b="0" dirty="0">
                <a:solidFill>
                  <a:schemeClr val="tx1"/>
                </a:solidFill>
              </a:rPr>
              <a:t> </a:t>
            </a:r>
            <a:r>
              <a:rPr lang="en-US" sz="2400" b="0" dirty="0" err="1">
                <a:solidFill>
                  <a:schemeClr val="tx1"/>
                </a:solidFill>
              </a:rPr>
              <a:t>ít</a:t>
            </a:r>
            <a:r>
              <a:rPr lang="en-US" sz="2400" b="0" dirty="0">
                <a:solidFill>
                  <a:schemeClr val="tx1"/>
                </a:solidFill>
              </a:rPr>
              <a:t> </a:t>
            </a:r>
            <a:r>
              <a:rPr lang="en-US" sz="2400" b="0" dirty="0" err="1">
                <a:solidFill>
                  <a:schemeClr val="tx1"/>
                </a:solidFill>
              </a:rPr>
              <a:t>cá</a:t>
            </a:r>
            <a:r>
              <a:rPr lang="en-US" sz="2400" b="0" dirty="0">
                <a:solidFill>
                  <a:schemeClr val="tx1"/>
                </a:solidFill>
              </a:rPr>
              <a:t> </a:t>
            </a:r>
            <a:r>
              <a:rPr lang="en-US" sz="2400" b="0" dirty="0" err="1">
                <a:solidFill>
                  <a:schemeClr val="tx1"/>
                </a:solidFill>
              </a:rPr>
              <a:t>thể</a:t>
            </a:r>
            <a:r>
              <a:rPr lang="en-US" sz="2400" b="0" dirty="0">
                <a:solidFill>
                  <a:schemeClr val="tx1"/>
                </a:solidFill>
              </a:rPr>
              <a:t> </a:t>
            </a:r>
            <a:r>
              <a:rPr lang="en-US" sz="2400" b="0" dirty="0" err="1">
                <a:solidFill>
                  <a:schemeClr val="tx1"/>
                </a:solidFill>
              </a:rPr>
              <a:t>mẹ</a:t>
            </a:r>
            <a:r>
              <a:rPr lang="en-US" sz="2400" b="0" dirty="0">
                <a:solidFill>
                  <a:schemeClr val="tx1"/>
                </a:solidFill>
              </a:rPr>
              <a:t>. </a:t>
            </a:r>
            <a:r>
              <a:rPr lang="en-US" sz="2400" b="0" dirty="0" err="1">
                <a:solidFill>
                  <a:schemeClr val="tx1"/>
                </a:solidFill>
              </a:rPr>
              <a:t>Đảm</a:t>
            </a:r>
            <a:r>
              <a:rPr lang="en-US" sz="2400" b="0" dirty="0">
                <a:solidFill>
                  <a:schemeClr val="tx1"/>
                </a:solidFill>
              </a:rPr>
              <a:t> </a:t>
            </a:r>
            <a:r>
              <a:rPr lang="en-US" sz="2400" b="0" dirty="0" err="1">
                <a:solidFill>
                  <a:schemeClr val="tx1"/>
                </a:solidFill>
              </a:rPr>
              <a:t>bảo</a:t>
            </a:r>
            <a:r>
              <a:rPr lang="en-US" sz="2400" b="0" dirty="0">
                <a:solidFill>
                  <a:schemeClr val="tx1"/>
                </a:solidFill>
              </a:rPr>
              <a:t> </a:t>
            </a:r>
            <a:r>
              <a:rPr lang="en-US" sz="2400" b="0" dirty="0" err="1">
                <a:solidFill>
                  <a:schemeClr val="tx1"/>
                </a:solidFill>
              </a:rPr>
              <a:t>sự</a:t>
            </a:r>
            <a:r>
              <a:rPr lang="en-US" sz="2400" b="0" dirty="0">
                <a:solidFill>
                  <a:schemeClr val="tx1"/>
                </a:solidFill>
              </a:rPr>
              <a:t> </a:t>
            </a:r>
            <a:r>
              <a:rPr lang="en-US" sz="2400" b="0" dirty="0" err="1" smtClean="0">
                <a:solidFill>
                  <a:schemeClr val="tx1"/>
                </a:solidFill>
              </a:rPr>
              <a:t>phát</a:t>
            </a:r>
            <a:r>
              <a:rPr lang="en-US" sz="2400" b="0" dirty="0" smtClean="0">
                <a:solidFill>
                  <a:schemeClr val="tx1"/>
                </a:solidFill>
              </a:rPr>
              <a:t> </a:t>
            </a:r>
            <a:r>
              <a:rPr lang="en-US" sz="2400" b="0" dirty="0" err="1">
                <a:solidFill>
                  <a:schemeClr val="tx1"/>
                </a:solidFill>
              </a:rPr>
              <a:t>triển</a:t>
            </a:r>
            <a:r>
              <a:rPr lang="en-US" sz="2400" b="0" dirty="0">
                <a:solidFill>
                  <a:schemeClr val="tx1"/>
                </a:solidFill>
              </a:rPr>
              <a:t> </a:t>
            </a:r>
            <a:r>
              <a:rPr lang="en-US" sz="2400" b="0" dirty="0" err="1">
                <a:solidFill>
                  <a:schemeClr val="tx1"/>
                </a:solidFill>
              </a:rPr>
              <a:t>liên</a:t>
            </a:r>
            <a:r>
              <a:rPr lang="en-US" sz="2400" b="0" dirty="0">
                <a:solidFill>
                  <a:schemeClr val="tx1"/>
                </a:solidFill>
              </a:rPr>
              <a:t> </a:t>
            </a:r>
            <a:r>
              <a:rPr lang="en-US" sz="2400" b="0" dirty="0" err="1">
                <a:solidFill>
                  <a:schemeClr val="tx1"/>
                </a:solidFill>
              </a:rPr>
              <a:t>tục</a:t>
            </a:r>
            <a:r>
              <a:rPr lang="en-US" sz="2400" b="0" dirty="0">
                <a:solidFill>
                  <a:schemeClr val="tx1"/>
                </a:solidFill>
              </a:rPr>
              <a:t> </a:t>
            </a:r>
            <a:r>
              <a:rPr lang="en-US" sz="2400" b="0" dirty="0" err="1">
                <a:solidFill>
                  <a:schemeClr val="tx1"/>
                </a:solidFill>
              </a:rPr>
              <a:t>của</a:t>
            </a:r>
            <a:r>
              <a:rPr lang="en-US" sz="2400" b="0" dirty="0">
                <a:solidFill>
                  <a:schemeClr val="tx1"/>
                </a:solidFill>
              </a:rPr>
              <a:t> </a:t>
            </a:r>
            <a:r>
              <a:rPr lang="en-US" sz="2400" b="0" dirty="0" err="1">
                <a:solidFill>
                  <a:schemeClr val="tx1"/>
                </a:solidFill>
              </a:rPr>
              <a:t>loài</a:t>
            </a:r>
            <a:endParaRPr lang="en-US" sz="2400" b="0" dirty="0">
              <a:solidFill>
                <a:schemeClr val="tx1"/>
              </a:solidFill>
            </a:endParaRPr>
          </a:p>
          <a:p>
            <a:pPr lvl="0" eaLnBrk="1" hangingPunct="1">
              <a:buFontTx/>
              <a:buChar char="-"/>
            </a:pPr>
            <a:r>
              <a:rPr lang="en-US" sz="2400" b="0" dirty="0">
                <a:solidFill>
                  <a:schemeClr val="tx1"/>
                </a:solidFill>
              </a:rPr>
              <a:t>  </a:t>
            </a:r>
            <a:r>
              <a:rPr lang="en-US" sz="2400" b="0" dirty="0" err="1">
                <a:solidFill>
                  <a:schemeClr val="tx1"/>
                </a:solidFill>
              </a:rPr>
              <a:t>Duy</a:t>
            </a:r>
            <a:r>
              <a:rPr lang="en-US" sz="2400" b="0" dirty="0">
                <a:solidFill>
                  <a:schemeClr val="tx1"/>
                </a:solidFill>
              </a:rPr>
              <a:t> </a:t>
            </a:r>
            <a:r>
              <a:rPr lang="en-US" sz="2400" b="0" dirty="0" err="1">
                <a:solidFill>
                  <a:schemeClr val="tx1"/>
                </a:solidFill>
              </a:rPr>
              <a:t>trì</a:t>
            </a:r>
            <a:r>
              <a:rPr lang="en-US" sz="2400" b="0" dirty="0">
                <a:solidFill>
                  <a:schemeClr val="tx1"/>
                </a:solidFill>
              </a:rPr>
              <a:t> </a:t>
            </a:r>
            <a:r>
              <a:rPr lang="en-US" sz="2400" b="0" dirty="0" err="1">
                <a:solidFill>
                  <a:schemeClr val="tx1"/>
                </a:solidFill>
              </a:rPr>
              <a:t>được</a:t>
            </a:r>
            <a:r>
              <a:rPr lang="en-US" sz="2400" b="0" dirty="0">
                <a:solidFill>
                  <a:schemeClr val="tx1"/>
                </a:solidFill>
              </a:rPr>
              <a:t> </a:t>
            </a:r>
            <a:r>
              <a:rPr lang="en-US" sz="2400" b="0" dirty="0" err="1">
                <a:solidFill>
                  <a:schemeClr val="tx1"/>
                </a:solidFill>
              </a:rPr>
              <a:t>các</a:t>
            </a:r>
            <a:r>
              <a:rPr lang="en-US" sz="2400" b="0" dirty="0">
                <a:solidFill>
                  <a:schemeClr val="tx1"/>
                </a:solidFill>
              </a:rPr>
              <a:t> </a:t>
            </a:r>
            <a:r>
              <a:rPr lang="en-US" sz="2400" b="0" dirty="0" err="1">
                <a:solidFill>
                  <a:schemeClr val="tx1"/>
                </a:solidFill>
              </a:rPr>
              <a:t>tính</a:t>
            </a:r>
            <a:r>
              <a:rPr lang="en-US" sz="2400" b="0" dirty="0">
                <a:solidFill>
                  <a:schemeClr val="tx1"/>
                </a:solidFill>
              </a:rPr>
              <a:t> </a:t>
            </a:r>
            <a:r>
              <a:rPr lang="en-US" sz="2400" b="0" dirty="0" err="1">
                <a:solidFill>
                  <a:schemeClr val="tx1"/>
                </a:solidFill>
              </a:rPr>
              <a:t>trạng</a:t>
            </a:r>
            <a:r>
              <a:rPr lang="en-US" sz="2400" b="0" dirty="0">
                <a:solidFill>
                  <a:schemeClr val="tx1"/>
                </a:solidFill>
              </a:rPr>
              <a:t> </a:t>
            </a:r>
            <a:r>
              <a:rPr lang="en-US" sz="2400" b="0" dirty="0" err="1">
                <a:solidFill>
                  <a:schemeClr val="tx1"/>
                </a:solidFill>
              </a:rPr>
              <a:t>tốt</a:t>
            </a:r>
            <a:r>
              <a:rPr lang="en-US" sz="2400" b="0" dirty="0">
                <a:solidFill>
                  <a:schemeClr val="tx1"/>
                </a:solidFill>
              </a:rPr>
              <a:t> </a:t>
            </a:r>
            <a:r>
              <a:rPr lang="en-US" sz="2400" b="0" dirty="0" err="1">
                <a:solidFill>
                  <a:schemeClr val="tx1"/>
                </a:solidFill>
              </a:rPr>
              <a:t>của</a:t>
            </a:r>
            <a:r>
              <a:rPr lang="en-US" sz="2400" b="0" dirty="0">
                <a:solidFill>
                  <a:schemeClr val="tx1"/>
                </a:solidFill>
              </a:rPr>
              <a:t> </a:t>
            </a:r>
            <a:r>
              <a:rPr lang="en-US" sz="2400" b="0" dirty="0" err="1">
                <a:solidFill>
                  <a:schemeClr val="tx1"/>
                </a:solidFill>
              </a:rPr>
              <a:t>cây</a:t>
            </a:r>
            <a:r>
              <a:rPr lang="en-US" sz="2400" b="0" dirty="0">
                <a:solidFill>
                  <a:schemeClr val="tx1"/>
                </a:solidFill>
              </a:rPr>
              <a:t> </a:t>
            </a:r>
            <a:r>
              <a:rPr lang="en-US" sz="2400" b="0" dirty="0" err="1">
                <a:solidFill>
                  <a:schemeClr val="tx1"/>
                </a:solidFill>
              </a:rPr>
              <a:t>mẹ</a:t>
            </a:r>
            <a:r>
              <a:rPr lang="en-US" sz="2400" b="0" dirty="0">
                <a:solidFill>
                  <a:schemeClr val="tx1"/>
                </a:solidFill>
              </a:rPr>
              <a:t>.</a:t>
            </a:r>
          </a:p>
          <a:p>
            <a:pPr lvl="0" eaLnBrk="1" hangingPunct="1"/>
            <a:r>
              <a:rPr lang="en-US" sz="2400" b="0" dirty="0">
                <a:solidFill>
                  <a:schemeClr val="tx1"/>
                </a:solidFill>
              </a:rPr>
              <a:t>-  </a:t>
            </a:r>
            <a:r>
              <a:rPr lang="en-US" sz="2400" b="0" dirty="0" err="1">
                <a:solidFill>
                  <a:schemeClr val="tx1"/>
                </a:solidFill>
              </a:rPr>
              <a:t>Giá</a:t>
            </a:r>
            <a:r>
              <a:rPr lang="en-US" sz="2400" b="0" dirty="0">
                <a:solidFill>
                  <a:schemeClr val="tx1"/>
                </a:solidFill>
              </a:rPr>
              <a:t> </a:t>
            </a:r>
            <a:r>
              <a:rPr lang="en-US" sz="2400" b="0" dirty="0" err="1">
                <a:solidFill>
                  <a:schemeClr val="tx1"/>
                </a:solidFill>
              </a:rPr>
              <a:t>thành</a:t>
            </a:r>
            <a:r>
              <a:rPr lang="en-US" sz="2400" b="0" dirty="0">
                <a:solidFill>
                  <a:schemeClr val="tx1"/>
                </a:solidFill>
              </a:rPr>
              <a:t> </a:t>
            </a:r>
            <a:r>
              <a:rPr lang="en-US" sz="2400" b="0" dirty="0" err="1">
                <a:solidFill>
                  <a:schemeClr val="tx1"/>
                </a:solidFill>
              </a:rPr>
              <a:t>thấp</a:t>
            </a:r>
            <a:r>
              <a:rPr lang="en-US" sz="2400" b="0" dirty="0">
                <a:solidFill>
                  <a:schemeClr val="tx1"/>
                </a:solidFill>
              </a:rPr>
              <a:t>, </a:t>
            </a:r>
            <a:r>
              <a:rPr lang="en-US" sz="2400" b="0" dirty="0" err="1">
                <a:solidFill>
                  <a:schemeClr val="tx1"/>
                </a:solidFill>
              </a:rPr>
              <a:t>hiệu</a:t>
            </a:r>
            <a:r>
              <a:rPr lang="en-US" sz="2400" b="0" dirty="0">
                <a:solidFill>
                  <a:schemeClr val="tx1"/>
                </a:solidFill>
              </a:rPr>
              <a:t> </a:t>
            </a:r>
            <a:r>
              <a:rPr lang="en-US" sz="2400" b="0" dirty="0" err="1">
                <a:solidFill>
                  <a:schemeClr val="tx1"/>
                </a:solidFill>
              </a:rPr>
              <a:t>quả</a:t>
            </a:r>
            <a:r>
              <a:rPr lang="en-US" sz="2400" b="0" dirty="0">
                <a:solidFill>
                  <a:schemeClr val="tx1"/>
                </a:solidFill>
              </a:rPr>
              <a:t> </a:t>
            </a:r>
            <a:r>
              <a:rPr lang="en-US" sz="2400" b="0" dirty="0" err="1">
                <a:solidFill>
                  <a:schemeClr val="tx1"/>
                </a:solidFill>
              </a:rPr>
              <a:t>kinh</a:t>
            </a:r>
            <a:r>
              <a:rPr lang="en-US" sz="2400" b="0" dirty="0">
                <a:solidFill>
                  <a:schemeClr val="tx1"/>
                </a:solidFill>
              </a:rPr>
              <a:t> </a:t>
            </a:r>
            <a:r>
              <a:rPr lang="en-US" sz="2400" b="0" dirty="0" err="1">
                <a:solidFill>
                  <a:schemeClr val="tx1"/>
                </a:solidFill>
              </a:rPr>
              <a:t>tế</a:t>
            </a:r>
            <a:r>
              <a:rPr lang="en-US" sz="2400" b="0" dirty="0">
                <a:solidFill>
                  <a:schemeClr val="tx1"/>
                </a:solidFill>
              </a:rPr>
              <a:t> </a:t>
            </a:r>
            <a:r>
              <a:rPr lang="en-US" sz="2400" b="0" dirty="0" err="1">
                <a:solidFill>
                  <a:schemeClr val="tx1"/>
                </a:solidFill>
              </a:rPr>
              <a:t>cao</a:t>
            </a:r>
            <a:r>
              <a:rPr lang="en-US" sz="2400" b="0" dirty="0">
                <a:solidFill>
                  <a:schemeClr val="tx1"/>
                </a:solidFill>
              </a:rPr>
              <a:t>.</a:t>
            </a:r>
            <a:endParaRPr lang="en-US" sz="2400" b="0" dirty="0">
              <a:solidFill>
                <a:schemeClr val="tx1"/>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3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50" fill="hold"/>
                                        <p:tgtEl>
                                          <p:spTgt spid="5"/>
                                        </p:tgtEl>
                                        <p:attrNameLst>
                                          <p:attrName>ppt_w</p:attrName>
                                        </p:attrNameLst>
                                      </p:cBhvr>
                                      <p:tavLst>
                                        <p:tav tm="0">
                                          <p:val>
                                            <p:strVal val="4*#ppt_w"/>
                                          </p:val>
                                        </p:tav>
                                        <p:tav tm="100000">
                                          <p:val>
                                            <p:strVal val="#ppt_w"/>
                                          </p:val>
                                        </p:tav>
                                      </p:tavLst>
                                    </p:anim>
                                    <p:anim calcmode="lin" valueType="num">
                                      <p:cBhvr>
                                        <p:cTn id="1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2" name="Check mark.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strVal val="4*#ppt_w"/>
                                          </p:val>
                                        </p:tav>
                                        <p:tav tm="100000">
                                          <p:val>
                                            <p:strVal val="#ppt_w"/>
                                          </p:val>
                                        </p:tav>
                                      </p:tavLst>
                                    </p:anim>
                                    <p:anim calcmode="lin" valueType="num">
                                      <p:cBhvr>
                                        <p:cTn id="21"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250" fill="hold"/>
                                        <p:tgtEl>
                                          <p:spTgt spid="7"/>
                                        </p:tgtEl>
                                        <p:attrNameLst>
                                          <p:attrName>ppt_w</p:attrName>
                                        </p:attrNameLst>
                                      </p:cBhvr>
                                      <p:tavLst>
                                        <p:tav tm="0">
                                          <p:val>
                                            <p:strVal val="4*#ppt_w"/>
                                          </p:val>
                                        </p:tav>
                                        <p:tav tm="100000">
                                          <p:val>
                                            <p:strVal val="#ppt_w"/>
                                          </p:val>
                                        </p:tav>
                                      </p:tavLst>
                                    </p:anim>
                                    <p:anim calcmode="lin" valueType="num">
                                      <p:cBhvr>
                                        <p:cTn id="27"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heck mark.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3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250" fill="hold"/>
                                        <p:tgtEl>
                                          <p:spTgt spid="8"/>
                                        </p:tgtEl>
                                        <p:attrNameLst>
                                          <p:attrName>ppt_w</p:attrName>
                                        </p:attrNameLst>
                                      </p:cBhvr>
                                      <p:tavLst>
                                        <p:tav tm="0">
                                          <p:val>
                                            <p:strVal val="4*#ppt_w"/>
                                          </p:val>
                                        </p:tav>
                                        <p:tav tm="100000">
                                          <p:val>
                                            <p:strVal val="#ppt_w"/>
                                          </p:val>
                                        </p:tav>
                                      </p:tavLst>
                                    </p:anim>
                                    <p:anim calcmode="lin" valueType="num">
                                      <p:cBhvr>
                                        <p:cTn id="3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ox(i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fltVal val="0"/>
                                          </p:val>
                                        </p:tav>
                                        <p:tav tm="100000">
                                          <p:val>
                                            <p:strVal val="#ppt_w"/>
                                          </p:val>
                                        </p:tav>
                                      </p:tavLst>
                                    </p:anim>
                                    <p:anim calcmode="lin" valueType="num">
                                      <p:cBhvr>
                                        <p:cTn id="44" dur="1000" fill="hold"/>
                                        <p:tgtEl>
                                          <p:spTgt spid="2"/>
                                        </p:tgtEl>
                                        <p:attrNameLst>
                                          <p:attrName>ppt_h</p:attrName>
                                        </p:attrNameLst>
                                      </p:cBhvr>
                                      <p:tavLst>
                                        <p:tav tm="0">
                                          <p:val>
                                            <p:fltVal val="0"/>
                                          </p:val>
                                        </p:tav>
                                        <p:tav tm="100000">
                                          <p:val>
                                            <p:strVal val="#ppt_h"/>
                                          </p:val>
                                        </p:tav>
                                      </p:tavLst>
                                    </p:anim>
                                    <p:anim calcmode="lin" valueType="num">
                                      <p:cBhvr>
                                        <p:cTn id="45" dur="1000" fill="hold"/>
                                        <p:tgtEl>
                                          <p:spTgt spid="2"/>
                                        </p:tgtEl>
                                        <p:attrNameLst>
                                          <p:attrName>style.rotation</p:attrName>
                                        </p:attrNameLst>
                                      </p:cBhvr>
                                      <p:tavLst>
                                        <p:tav tm="0">
                                          <p:val>
                                            <p:fltVal val="90"/>
                                          </p:val>
                                        </p:tav>
                                        <p:tav tm="100000">
                                          <p:val>
                                            <p:fltVal val="0"/>
                                          </p:val>
                                        </p:tav>
                                      </p:tavLst>
                                    </p:anim>
                                    <p:animEffect transition="in" filter="fade">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l="16618" t="30209" r="40630" b="50307"/>
          <a:stretch>
            <a:fillRect/>
          </a:stretch>
        </p:blipFill>
        <p:spPr bwMode="auto">
          <a:xfrm>
            <a:off x="134938" y="784225"/>
            <a:ext cx="8945562"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p:cNvPicPr>
          <p:nvPr/>
        </p:nvPicPr>
        <p:blipFill>
          <a:blip r:embed="rId2">
            <a:extLst>
              <a:ext uri="{28A0092B-C50C-407E-A947-70E740481C1C}">
                <a14:useLocalDpi xmlns:a14="http://schemas.microsoft.com/office/drawing/2010/main" val="0"/>
              </a:ext>
            </a:extLst>
          </a:blip>
          <a:srcRect l="16618" t="71875" r="40630" b="11458"/>
          <a:stretch>
            <a:fillRect/>
          </a:stretch>
        </p:blipFill>
        <p:spPr bwMode="auto">
          <a:xfrm>
            <a:off x="120650" y="3962400"/>
            <a:ext cx="89344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30"/>
          <p:cNvSpPr txBox="1">
            <a:spLocks noChangeArrowheads="1"/>
          </p:cNvSpPr>
          <p:nvPr/>
        </p:nvSpPr>
        <p:spPr bwMode="auto">
          <a:xfrm>
            <a:off x="3657600" y="47625"/>
            <a:ext cx="2895600" cy="708025"/>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4000">
                <a:solidFill>
                  <a:srgbClr val="0000CC"/>
                </a:solidFill>
                <a:latin typeface="Times New Roman" panose="02020603050405020304" pitchFamily="18" charset="0"/>
              </a:rPr>
              <a:t>KẾT LUẬN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26988" y="1119188"/>
            <a:ext cx="9053512" cy="534987"/>
          </a:xfrm>
        </p:spPr>
        <p:txBody>
          <a:bodyPr/>
          <a:lstStyle/>
          <a:p>
            <a:pPr algn="l"/>
            <a:r>
              <a:rPr lang="en-US" sz="2400" b="1" smtClean="0">
                <a:solidFill>
                  <a:srgbClr val="0000FF"/>
                </a:solidFill>
              </a:rPr>
              <a:t>1. Điền (dán) từ còn thiếu vào chỗ trống để hoàn thành sơ đồ</a:t>
            </a:r>
          </a:p>
        </p:txBody>
      </p:sp>
      <p:sp>
        <p:nvSpPr>
          <p:cNvPr id="63491" name="Content Placeholder 2"/>
          <p:cNvSpPr>
            <a:spLocks noGrp="1"/>
          </p:cNvSpPr>
          <p:nvPr>
            <p:ph idx="1"/>
          </p:nvPr>
        </p:nvSpPr>
        <p:spPr>
          <a:xfrm>
            <a:off x="12700" y="2667000"/>
            <a:ext cx="2971800" cy="685800"/>
          </a:xfrm>
        </p:spPr>
        <p:txBody>
          <a:bodyPr/>
          <a:lstStyle/>
          <a:p>
            <a:pPr marL="0" indent="0">
              <a:buFontTx/>
              <a:buNone/>
            </a:pPr>
            <a:r>
              <a:rPr lang="en-US" smtClean="0"/>
              <a:t>Mẹ </a:t>
            </a:r>
            <a:r>
              <a:rPr lang="en-US" smtClean="0">
                <a:cs typeface="Arial" panose="020B0604020202020204" pitchFamily="34" charset="0"/>
              </a:rPr>
              <a:t>→ .........</a:t>
            </a:r>
            <a:endParaRPr lang="en-US" smtClean="0"/>
          </a:p>
        </p:txBody>
      </p:sp>
      <p:sp>
        <p:nvSpPr>
          <p:cNvPr id="63492" name="Content Placeholder 2"/>
          <p:cNvSpPr txBox="1">
            <a:spLocks/>
          </p:cNvSpPr>
          <p:nvPr/>
        </p:nvSpPr>
        <p:spPr bwMode="auto">
          <a:xfrm>
            <a:off x="0" y="1631950"/>
            <a:ext cx="2971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b="0"/>
              <a:t>Bố </a:t>
            </a:r>
            <a:r>
              <a:rPr lang="en-US" b="0">
                <a:cs typeface="Arial" panose="020B0604020202020204" pitchFamily="34" charset="0"/>
              </a:rPr>
              <a:t>→ .........</a:t>
            </a:r>
            <a:endParaRPr lang="en-US" b="0"/>
          </a:p>
        </p:txBody>
      </p:sp>
      <p:sp>
        <p:nvSpPr>
          <p:cNvPr id="5" name="Right Brace 4"/>
          <p:cNvSpPr/>
          <p:nvPr/>
        </p:nvSpPr>
        <p:spPr bwMode="auto">
          <a:xfrm>
            <a:off x="2700338" y="1663700"/>
            <a:ext cx="161925" cy="1462088"/>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494" name="TextBox 11"/>
          <p:cNvSpPr txBox="1">
            <a:spLocks noChangeArrowheads="1"/>
          </p:cNvSpPr>
          <p:nvPr/>
        </p:nvSpPr>
        <p:spPr bwMode="auto">
          <a:xfrm>
            <a:off x="2959100" y="19431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Thụ tinh</a:t>
            </a:r>
          </a:p>
        </p:txBody>
      </p:sp>
      <p:sp>
        <p:nvSpPr>
          <p:cNvPr id="63495" name="TextBox 12"/>
          <p:cNvSpPr txBox="1">
            <a:spLocks noChangeArrowheads="1"/>
          </p:cNvSpPr>
          <p:nvPr/>
        </p:nvSpPr>
        <p:spPr bwMode="auto">
          <a:xfrm>
            <a:off x="4083050" y="2209800"/>
            <a:ext cx="1322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a:t>
            </a:r>
          </a:p>
        </p:txBody>
      </p:sp>
      <p:sp>
        <p:nvSpPr>
          <p:cNvPr id="14" name="Right Arrow 13"/>
          <p:cNvSpPr/>
          <p:nvPr/>
        </p:nvSpPr>
        <p:spPr bwMode="auto">
          <a:xfrm>
            <a:off x="2995613" y="2306638"/>
            <a:ext cx="1065212" cy="192087"/>
          </a:xfrm>
          <a:prstGeom prs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497" name="TextBox 14"/>
          <p:cNvSpPr txBox="1">
            <a:spLocks noChangeArrowheads="1"/>
          </p:cNvSpPr>
          <p:nvPr/>
        </p:nvSpPr>
        <p:spPr bwMode="auto">
          <a:xfrm>
            <a:off x="5164138" y="2014538"/>
            <a:ext cx="1465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a:t>
            </a:r>
          </a:p>
        </p:txBody>
      </p:sp>
      <p:sp>
        <p:nvSpPr>
          <p:cNvPr id="16" name="Right Arrow 15"/>
          <p:cNvSpPr/>
          <p:nvPr/>
        </p:nvSpPr>
        <p:spPr bwMode="auto">
          <a:xfrm>
            <a:off x="5119688" y="2317750"/>
            <a:ext cx="1181100" cy="196850"/>
          </a:xfrm>
          <a:prstGeom prs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499" name="TextBox 16"/>
          <p:cNvSpPr txBox="1">
            <a:spLocks noChangeArrowheads="1"/>
          </p:cNvSpPr>
          <p:nvPr/>
        </p:nvSpPr>
        <p:spPr bwMode="auto">
          <a:xfrm>
            <a:off x="6269038" y="2209800"/>
            <a:ext cx="81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Phôi</a:t>
            </a:r>
          </a:p>
        </p:txBody>
      </p:sp>
      <p:sp>
        <p:nvSpPr>
          <p:cNvPr id="18" name="Right Arrow 17"/>
          <p:cNvSpPr/>
          <p:nvPr/>
        </p:nvSpPr>
        <p:spPr bwMode="auto">
          <a:xfrm>
            <a:off x="6918325" y="2286000"/>
            <a:ext cx="701675" cy="215900"/>
          </a:xfrm>
          <a:prstGeom prs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defRPr/>
            </a:pPr>
            <a:endParaRPr lang="en-US"/>
          </a:p>
        </p:txBody>
      </p:sp>
      <p:sp>
        <p:nvSpPr>
          <p:cNvPr id="63501" name="TextBox 18"/>
          <p:cNvSpPr txBox="1">
            <a:spLocks noChangeArrowheads="1"/>
          </p:cNvSpPr>
          <p:nvPr/>
        </p:nvSpPr>
        <p:spPr bwMode="auto">
          <a:xfrm>
            <a:off x="7653338" y="2266950"/>
            <a:ext cx="1414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a:t>
            </a:r>
          </a:p>
        </p:txBody>
      </p:sp>
      <p:sp>
        <p:nvSpPr>
          <p:cNvPr id="63502" name="Title 1"/>
          <p:cNvSpPr txBox="1">
            <a:spLocks/>
          </p:cNvSpPr>
          <p:nvPr/>
        </p:nvSpPr>
        <p:spPr bwMode="auto">
          <a:xfrm>
            <a:off x="87313" y="3195638"/>
            <a:ext cx="62150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2. Sinh sản hữu tính là gì?</a:t>
            </a:r>
          </a:p>
        </p:txBody>
      </p:sp>
      <p:sp>
        <p:nvSpPr>
          <p:cNvPr id="63503" name="Text Box 30"/>
          <p:cNvSpPr txBox="1">
            <a:spLocks noChangeArrowheads="1"/>
          </p:cNvSpPr>
          <p:nvPr/>
        </p:nvSpPr>
        <p:spPr bwMode="auto">
          <a:xfrm>
            <a:off x="104775" y="30163"/>
            <a:ext cx="4495800" cy="523875"/>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2800">
                <a:solidFill>
                  <a:srgbClr val="0000CC"/>
                </a:solidFill>
                <a:latin typeface="Times New Roman" panose="02020603050405020304" pitchFamily="18" charset="0"/>
              </a:rPr>
              <a:t>III. SINH SẢN HỮU TÍNH</a:t>
            </a:r>
          </a:p>
        </p:txBody>
      </p:sp>
      <p:sp>
        <p:nvSpPr>
          <p:cNvPr id="63504" name="Text Box 30"/>
          <p:cNvSpPr txBox="1">
            <a:spLocks noChangeArrowheads="1"/>
          </p:cNvSpPr>
          <p:nvPr/>
        </p:nvSpPr>
        <p:spPr bwMode="auto">
          <a:xfrm>
            <a:off x="119063" y="582613"/>
            <a:ext cx="2895600" cy="519112"/>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2800">
                <a:solidFill>
                  <a:srgbClr val="0000CC"/>
                </a:solidFill>
                <a:latin typeface="Times New Roman" panose="02020603050405020304" pitchFamily="18" charset="0"/>
              </a:rPr>
              <a:t>1. KHÁI NIỆM</a:t>
            </a:r>
          </a:p>
        </p:txBody>
      </p:sp>
      <p:sp>
        <p:nvSpPr>
          <p:cNvPr id="23" name="TextBox 22"/>
          <p:cNvSpPr txBox="1">
            <a:spLocks noChangeArrowheads="1"/>
          </p:cNvSpPr>
          <p:nvPr/>
        </p:nvSpPr>
        <p:spPr bwMode="auto">
          <a:xfrm>
            <a:off x="1085850" y="174625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Giao tử đực</a:t>
            </a:r>
          </a:p>
        </p:txBody>
      </p:sp>
      <p:sp>
        <p:nvSpPr>
          <p:cNvPr id="24" name="TextBox 23"/>
          <p:cNvSpPr txBox="1">
            <a:spLocks noChangeArrowheads="1"/>
          </p:cNvSpPr>
          <p:nvPr/>
        </p:nvSpPr>
        <p:spPr bwMode="auto">
          <a:xfrm>
            <a:off x="1125538" y="2808288"/>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Giao tử cái</a:t>
            </a:r>
          </a:p>
        </p:txBody>
      </p:sp>
      <p:sp>
        <p:nvSpPr>
          <p:cNvPr id="26" name="TextBox 25"/>
          <p:cNvSpPr txBox="1">
            <a:spLocks noChangeArrowheads="1"/>
          </p:cNvSpPr>
          <p:nvPr/>
        </p:nvSpPr>
        <p:spPr bwMode="auto">
          <a:xfrm>
            <a:off x="4089400" y="211455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Hợp tử</a:t>
            </a:r>
          </a:p>
        </p:txBody>
      </p:sp>
      <p:sp>
        <p:nvSpPr>
          <p:cNvPr id="27" name="TextBox 26"/>
          <p:cNvSpPr txBox="1">
            <a:spLocks noChangeArrowheads="1"/>
          </p:cNvSpPr>
          <p:nvPr/>
        </p:nvSpPr>
        <p:spPr bwMode="auto">
          <a:xfrm>
            <a:off x="5126038" y="194310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Phát triển</a:t>
            </a:r>
          </a:p>
        </p:txBody>
      </p:sp>
      <p:sp>
        <p:nvSpPr>
          <p:cNvPr id="28" name="TextBox 27"/>
          <p:cNvSpPr txBox="1">
            <a:spLocks noChangeArrowheads="1"/>
          </p:cNvSpPr>
          <p:nvPr/>
        </p:nvSpPr>
        <p:spPr bwMode="auto">
          <a:xfrm>
            <a:off x="7583488" y="220980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a:solidFill>
                  <a:srgbClr val="0000FF"/>
                </a:solidFill>
              </a:rPr>
              <a:t>Cơ thể mới</a:t>
            </a:r>
          </a:p>
        </p:txBody>
      </p:sp>
      <p:sp>
        <p:nvSpPr>
          <p:cNvPr id="63510" name="Title 1"/>
          <p:cNvSpPr txBox="1">
            <a:spLocks/>
          </p:cNvSpPr>
          <p:nvPr/>
        </p:nvSpPr>
        <p:spPr bwMode="auto">
          <a:xfrm>
            <a:off x="104775" y="4784725"/>
            <a:ext cx="87947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a:solidFill>
                  <a:srgbClr val="0000FF"/>
                </a:solidFill>
              </a:rPr>
              <a:t>3. </a:t>
            </a:r>
            <a:r>
              <a:rPr lang="en-US" sz="2400" dirty="0" err="1">
                <a:solidFill>
                  <a:srgbClr val="0000FF"/>
                </a:solidFill>
              </a:rPr>
              <a:t>Dự</a:t>
            </a:r>
            <a:r>
              <a:rPr lang="en-US" sz="2400" dirty="0">
                <a:solidFill>
                  <a:srgbClr val="0000FF"/>
                </a:solidFill>
              </a:rPr>
              <a:t> </a:t>
            </a:r>
            <a:r>
              <a:rPr lang="en-US" sz="2400" dirty="0" err="1">
                <a:solidFill>
                  <a:srgbClr val="0000FF"/>
                </a:solidFill>
              </a:rPr>
              <a:t>đoán</a:t>
            </a:r>
            <a:r>
              <a:rPr lang="en-US" sz="2400" dirty="0">
                <a:solidFill>
                  <a:srgbClr val="0000FF"/>
                </a:solidFill>
              </a:rPr>
              <a:t> </a:t>
            </a:r>
            <a:r>
              <a:rPr lang="en-US" sz="2400" dirty="0" err="1">
                <a:solidFill>
                  <a:srgbClr val="0000FF"/>
                </a:solidFill>
              </a:rPr>
              <a:t>đặc</a:t>
            </a:r>
            <a:r>
              <a:rPr lang="en-US" sz="2400" dirty="0">
                <a:solidFill>
                  <a:srgbClr val="0000FF"/>
                </a:solidFill>
              </a:rPr>
              <a:t> </a:t>
            </a:r>
            <a:r>
              <a:rPr lang="en-US" sz="2400" dirty="0" err="1">
                <a:solidFill>
                  <a:srgbClr val="0000FF"/>
                </a:solidFill>
              </a:rPr>
              <a:t>điểm</a:t>
            </a:r>
            <a:r>
              <a:rPr lang="en-US" sz="2400" dirty="0">
                <a:solidFill>
                  <a:srgbClr val="0000FF"/>
                </a:solidFill>
              </a:rPr>
              <a:t> </a:t>
            </a:r>
            <a:r>
              <a:rPr lang="en-US" sz="2400" dirty="0" err="1">
                <a:solidFill>
                  <a:srgbClr val="0000FF"/>
                </a:solidFill>
              </a:rPr>
              <a:t>của</a:t>
            </a:r>
            <a:r>
              <a:rPr lang="en-US" sz="2400" dirty="0">
                <a:solidFill>
                  <a:srgbClr val="0000FF"/>
                </a:solidFill>
              </a:rPr>
              <a:t> </a:t>
            </a:r>
            <a:r>
              <a:rPr lang="en-US" sz="2400" dirty="0" err="1">
                <a:solidFill>
                  <a:srgbClr val="0000FF"/>
                </a:solidFill>
              </a:rPr>
              <a:t>cơ</a:t>
            </a:r>
            <a:r>
              <a:rPr lang="en-US" sz="2400" dirty="0">
                <a:solidFill>
                  <a:srgbClr val="0000FF"/>
                </a:solidFill>
              </a:rPr>
              <a:t> </a:t>
            </a:r>
            <a:r>
              <a:rPr lang="en-US" sz="2400" dirty="0" err="1">
                <a:solidFill>
                  <a:srgbClr val="0000FF"/>
                </a:solidFill>
              </a:rPr>
              <a:t>thể</a:t>
            </a:r>
            <a:r>
              <a:rPr lang="en-US" sz="2400" dirty="0">
                <a:solidFill>
                  <a:srgbClr val="0000FF"/>
                </a:solidFill>
              </a:rPr>
              <a:t> con </a:t>
            </a:r>
            <a:r>
              <a:rPr lang="en-US" sz="2400" dirty="0" err="1">
                <a:solidFill>
                  <a:srgbClr val="0000FF"/>
                </a:solidFill>
              </a:rPr>
              <a:t>sinh</a:t>
            </a:r>
            <a:r>
              <a:rPr lang="en-US" sz="2400" dirty="0">
                <a:solidFill>
                  <a:srgbClr val="0000FF"/>
                </a:solidFill>
              </a:rPr>
              <a:t> </a:t>
            </a:r>
            <a:r>
              <a:rPr lang="en-US" sz="2400" dirty="0" err="1">
                <a:solidFill>
                  <a:srgbClr val="0000FF"/>
                </a:solidFill>
              </a:rPr>
              <a:t>ra</a:t>
            </a:r>
            <a:r>
              <a:rPr lang="en-US" sz="2400" dirty="0">
                <a:solidFill>
                  <a:srgbClr val="0000FF"/>
                </a:solidFill>
              </a:rPr>
              <a:t> </a:t>
            </a:r>
            <a:r>
              <a:rPr lang="en-US" sz="2400" dirty="0" err="1">
                <a:solidFill>
                  <a:srgbClr val="0000FF"/>
                </a:solidFill>
              </a:rPr>
              <a:t>từ</a:t>
            </a:r>
            <a:r>
              <a:rPr lang="en-US" sz="2400" dirty="0">
                <a:solidFill>
                  <a:srgbClr val="0000FF"/>
                </a:solidFill>
              </a:rPr>
              <a:t> </a:t>
            </a:r>
            <a:r>
              <a:rPr lang="en-US" sz="2400" dirty="0" err="1">
                <a:solidFill>
                  <a:srgbClr val="0000FF"/>
                </a:solidFill>
              </a:rPr>
              <a:t>sinh</a:t>
            </a:r>
            <a:r>
              <a:rPr lang="en-US" sz="2400" dirty="0">
                <a:solidFill>
                  <a:srgbClr val="0000FF"/>
                </a:solidFill>
              </a:rPr>
              <a:t> </a:t>
            </a:r>
            <a:r>
              <a:rPr lang="en-US" sz="2400" dirty="0" err="1">
                <a:solidFill>
                  <a:srgbClr val="0000FF"/>
                </a:solidFill>
              </a:rPr>
              <a:t>sản</a:t>
            </a:r>
            <a:r>
              <a:rPr lang="en-US" sz="2400" dirty="0">
                <a:solidFill>
                  <a:srgbClr val="0000FF"/>
                </a:solidFill>
              </a:rPr>
              <a:t> </a:t>
            </a:r>
            <a:r>
              <a:rPr lang="en-US" sz="2400" dirty="0" err="1">
                <a:solidFill>
                  <a:srgbClr val="0000FF"/>
                </a:solidFill>
              </a:rPr>
              <a:t>hữu</a:t>
            </a:r>
            <a:r>
              <a:rPr lang="en-US" sz="2400" dirty="0">
                <a:solidFill>
                  <a:srgbClr val="0000FF"/>
                </a:solidFill>
              </a:rPr>
              <a:t> </a:t>
            </a:r>
            <a:r>
              <a:rPr lang="en-US" sz="2400" dirty="0" err="1">
                <a:solidFill>
                  <a:srgbClr val="0000FF"/>
                </a:solidFill>
              </a:rPr>
              <a:t>tính</a:t>
            </a:r>
            <a:r>
              <a:rPr lang="en-US" sz="2400" dirty="0">
                <a:solidFill>
                  <a:srgbClr val="0000FF"/>
                </a:solidFill>
              </a:rPr>
              <a:t>?</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rcRect l="18741" t="52084" r="34991" b="38091"/>
          <a:stretch>
            <a:fillRect/>
          </a:stretch>
        </p:blipFill>
        <p:spPr bwMode="auto">
          <a:xfrm>
            <a:off x="119063" y="5638800"/>
            <a:ext cx="8948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29"/>
          <p:cNvSpPr txBox="1">
            <a:spLocks noChangeArrowheads="1"/>
          </p:cNvSpPr>
          <p:nvPr/>
        </p:nvSpPr>
        <p:spPr bwMode="auto">
          <a:xfrm>
            <a:off x="173038" y="3817938"/>
            <a:ext cx="87264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b="0"/>
              <a:t>- Kiểu sinh sản có sự hợp nhất của giao tử đực và giao tử cái tạo nên hợp tử phát triển thành cơ thể mới.</a:t>
            </a:r>
          </a:p>
        </p:txBody>
      </p:sp>
      <p:pic>
        <p:nvPicPr>
          <p:cNvPr id="63513" name="Picture 23" descr="grade school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3" y="30163"/>
            <a:ext cx="21209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par>
                          <p:cTn id="28" fill="hold" nodeType="afterGroup">
                            <p:stCondLst>
                              <p:cond delay="2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31"/>
                                        </p:tgtEl>
                                        <p:attrNameLst>
                                          <p:attrName>style.visibility</p:attrName>
                                        </p:attrNameLst>
                                      </p:cBhvr>
                                      <p:to>
                                        <p:strVal val="visible"/>
                                      </p:to>
                                    </p:set>
                                    <p:anim calcmode="discrete" valueType="clr">
                                      <p:cBhvr override="childStyle">
                                        <p:cTn id="31"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1"/>
                                        </p:tgtEl>
                                        <p:attrNameLst>
                                          <p:attrName>fillcolor</p:attrName>
                                        </p:attrNameLst>
                                      </p:cBhvr>
                                      <p:tavLst>
                                        <p:tav tm="0">
                                          <p:val>
                                            <p:clrVal>
                                              <a:schemeClr val="accent2"/>
                                            </p:clrVal>
                                          </p:val>
                                        </p:tav>
                                        <p:tav tm="50000">
                                          <p:val>
                                            <p:clrVal>
                                              <a:schemeClr val="hlink"/>
                                            </p:clrVal>
                                          </p:val>
                                        </p:tav>
                                      </p:tavLst>
                                    </p:anim>
                                    <p:set>
                                      <p:cBhvr>
                                        <p:cTn id="33" dur="80"/>
                                        <p:tgtEl>
                                          <p:spTgt spid="31"/>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1" nodeType="clickEffect">
                                  <p:stCondLst>
                                    <p:cond delay="0"/>
                                  </p:stCondLst>
                                  <p:iterate type="lt">
                                    <p:tmPct val="0"/>
                                  </p:iterate>
                                  <p:childTnLst>
                                    <p:set>
                                      <p:cBhvr>
                                        <p:cTn id="37" dur="1" fill="hold">
                                          <p:stCondLst>
                                            <p:cond delay="0"/>
                                          </p:stCondLst>
                                        </p:cTn>
                                        <p:tgtEl>
                                          <p:spTgt spid="31"/>
                                        </p:tgtEl>
                                        <p:attrNameLst>
                                          <p:attrName>style.visibility</p:attrName>
                                        </p:attrNameLst>
                                      </p:cBhvr>
                                      <p:to>
                                        <p:strVal val="visible"/>
                                      </p:to>
                                    </p:set>
                                    <p:animEffect transition="in" filter="circle(in)">
                                      <p:cBhvr>
                                        <p:cTn id="38" dur="2000"/>
                                        <p:tgtEl>
                                          <p:spTgt spid="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heel(1)">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7" grpId="0"/>
      <p:bldP spid="28" grpId="0"/>
      <p:bldP spid="31" grpId="0"/>
      <p:bldP spid="3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title"/>
          </p:nvPr>
        </p:nvSpPr>
        <p:spPr>
          <a:xfrm>
            <a:off x="76200" y="0"/>
            <a:ext cx="8991600" cy="1009650"/>
          </a:xfrm>
        </p:spPr>
        <p:txBody>
          <a:bodyPr/>
          <a:lstStyle/>
          <a:p>
            <a:pPr eaLnBrk="1" hangingPunct="1"/>
            <a:r>
              <a:rPr lang="en-US" sz="4800" b="1" dirty="0" err="1" smtClean="0">
                <a:solidFill>
                  <a:srgbClr val="FFFFFF"/>
                </a:solidFill>
              </a:rPr>
              <a:t>CHUẨN</a:t>
            </a:r>
            <a:r>
              <a:rPr lang="en-US" sz="4800" b="1" dirty="0" smtClean="0">
                <a:solidFill>
                  <a:srgbClr val="FFFFFF"/>
                </a:solidFill>
              </a:rPr>
              <a:t> </a:t>
            </a:r>
            <a:r>
              <a:rPr lang="en-US" sz="4800" b="1" dirty="0" err="1" smtClean="0">
                <a:solidFill>
                  <a:srgbClr val="FFFFFF"/>
                </a:solidFill>
              </a:rPr>
              <a:t>BỊ</a:t>
            </a:r>
            <a:r>
              <a:rPr lang="en-US" sz="4800" b="1" dirty="0" smtClean="0">
                <a:solidFill>
                  <a:srgbClr val="FFFFFF"/>
                </a:solidFill>
              </a:rPr>
              <a:t> </a:t>
            </a:r>
            <a:r>
              <a:rPr lang="en-US" sz="4800" b="1" dirty="0" err="1" smtClean="0">
                <a:solidFill>
                  <a:srgbClr val="FFFFFF"/>
                </a:solidFill>
              </a:rPr>
              <a:t>BÀI</a:t>
            </a:r>
            <a:r>
              <a:rPr lang="en-US" sz="4800" b="1" dirty="0" smtClean="0">
                <a:solidFill>
                  <a:srgbClr val="FFFFFF"/>
                </a:solidFill>
              </a:rPr>
              <a:t> Ở </a:t>
            </a:r>
            <a:r>
              <a:rPr lang="en-US" sz="4800" b="1" dirty="0" err="1" smtClean="0">
                <a:solidFill>
                  <a:srgbClr val="FFFFFF"/>
                </a:solidFill>
              </a:rPr>
              <a:t>NHÀ</a:t>
            </a:r>
            <a:r>
              <a:rPr lang="en-US" sz="4800" b="1" dirty="0" smtClean="0">
                <a:solidFill>
                  <a:srgbClr val="FFFFFF"/>
                </a:solidFill>
              </a:rPr>
              <a:t> THEO </a:t>
            </a:r>
            <a:r>
              <a:rPr lang="en-US" sz="4800" b="1" dirty="0" err="1" smtClean="0">
                <a:solidFill>
                  <a:srgbClr val="FFFFFF"/>
                </a:solidFill>
              </a:rPr>
              <a:t>NHÓM</a:t>
            </a:r>
            <a:endParaRPr lang="en-US" sz="4800" b="1" dirty="0" smtClean="0">
              <a:solidFill>
                <a:srgbClr val="FFFFFF"/>
              </a:solidFill>
            </a:endParaRPr>
          </a:p>
        </p:txBody>
      </p:sp>
      <p:graphicFrame>
        <p:nvGraphicFramePr>
          <p:cNvPr id="8" name="Diagram 7">
            <a:extLst>
              <a:ext uri="{FF2B5EF4-FFF2-40B4-BE49-F238E27FC236}"/>
            </a:extLst>
          </p:cNvPr>
          <p:cNvGraphicFramePr/>
          <p:nvPr/>
        </p:nvGraphicFramePr>
        <p:xfrm>
          <a:off x="304800" y="1371600"/>
          <a:ext cx="8522494"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6" name="Picture 23" descr="grade school stud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914400"/>
            <a:ext cx="212248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0"/>
          <p:cNvSpPr txBox="1">
            <a:spLocks noChangeArrowheads="1"/>
          </p:cNvSpPr>
          <p:nvPr/>
        </p:nvSpPr>
        <p:spPr bwMode="auto">
          <a:xfrm>
            <a:off x="22225" y="0"/>
            <a:ext cx="6759575" cy="523875"/>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BBE0E3"/>
              </a:buClr>
              <a:buFontTx/>
              <a:buNone/>
            </a:pPr>
            <a:r>
              <a:rPr lang="en-US" sz="2800">
                <a:solidFill>
                  <a:srgbClr val="0000CC"/>
                </a:solidFill>
                <a:latin typeface="Times New Roman" panose="02020603050405020304" pitchFamily="18" charset="0"/>
              </a:rPr>
              <a:t>2. SINH SẢN HỮU TÍNH Ở THỰC VẬT</a:t>
            </a:r>
          </a:p>
        </p:txBody>
      </p:sp>
      <p:sp>
        <p:nvSpPr>
          <p:cNvPr id="5" name="Title 1"/>
          <p:cNvSpPr txBox="1">
            <a:spLocks/>
          </p:cNvSpPr>
          <p:nvPr/>
        </p:nvSpPr>
        <p:spPr bwMode="auto">
          <a:xfrm>
            <a:off x="22225" y="523875"/>
            <a:ext cx="72929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200">
                <a:solidFill>
                  <a:srgbClr val="0000FF"/>
                </a:solidFill>
              </a:rPr>
              <a:t>1. </a:t>
            </a:r>
            <a:r>
              <a:rPr lang="vi-VN" sz="2200">
                <a:solidFill>
                  <a:srgbClr val="0000FF"/>
                </a:solidFill>
              </a:rPr>
              <a:t>Cơ</a:t>
            </a:r>
            <a:r>
              <a:rPr lang="en-US" sz="2200">
                <a:solidFill>
                  <a:srgbClr val="0000FF"/>
                </a:solidFill>
              </a:rPr>
              <a:t> quan sinh sản của cây bưởi, cây mướp là gì?</a:t>
            </a:r>
          </a:p>
        </p:txBody>
      </p:sp>
      <p:sp>
        <p:nvSpPr>
          <p:cNvPr id="7" name="Title 1"/>
          <p:cNvSpPr txBox="1">
            <a:spLocks/>
          </p:cNvSpPr>
          <p:nvPr/>
        </p:nvSpPr>
        <p:spPr bwMode="auto">
          <a:xfrm>
            <a:off x="217488" y="1066800"/>
            <a:ext cx="3451225"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200">
                <a:solidFill>
                  <a:srgbClr val="0000FF"/>
                </a:solidFill>
              </a:rPr>
              <a:t>2. Quan sát và chỉ rõ trên hình các thành phần cấu tạo của hoa?</a:t>
            </a:r>
          </a:p>
        </p:txBody>
      </p:sp>
      <p:pic>
        <p:nvPicPr>
          <p:cNvPr id="65541" name="Picture 8"/>
          <p:cNvPicPr>
            <a:picLocks noChangeAspect="1"/>
          </p:cNvPicPr>
          <p:nvPr/>
        </p:nvPicPr>
        <p:blipFill>
          <a:blip r:embed="rId2">
            <a:extLst>
              <a:ext uri="{28A0092B-C50C-407E-A947-70E740481C1C}">
                <a14:useLocalDpi xmlns:a14="http://schemas.microsoft.com/office/drawing/2010/main" val="0"/>
              </a:ext>
            </a:extLst>
          </a:blip>
          <a:srcRect l="19547" t="55208" r="52928" b="19514"/>
          <a:stretch>
            <a:fillRect/>
          </a:stretch>
        </p:blipFill>
        <p:spPr bwMode="auto">
          <a:xfrm>
            <a:off x="22225" y="2133600"/>
            <a:ext cx="37877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5" descr="buo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3400"/>
            <a:ext cx="381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7"/>
          <p:cNvSpPr txBox="1">
            <a:spLocks noChangeArrowheads="1"/>
          </p:cNvSpPr>
          <p:nvPr/>
        </p:nvSpPr>
        <p:spPr bwMode="auto">
          <a:xfrm>
            <a:off x="0" y="6400800"/>
            <a:ext cx="3810000"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LƯỠNG</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bưởi</a:t>
            </a:r>
            <a:r>
              <a:rPr lang="en-US" sz="2000" dirty="0">
                <a:solidFill>
                  <a:srgbClr val="0000CC"/>
                </a:solidFill>
                <a:latin typeface="Times New Roman" panose="02020603050405020304" pitchFamily="18" charset="0"/>
              </a:rPr>
              <a:t>)</a:t>
            </a:r>
          </a:p>
        </p:txBody>
      </p:sp>
      <p:pic>
        <p:nvPicPr>
          <p:cNvPr id="65544" name="Picture 24" descr="DSC_0368-HoaMuop-w"/>
          <p:cNvPicPr>
            <a:picLocks noChangeAspect="1" noChangeArrowheads="1"/>
          </p:cNvPicPr>
          <p:nvPr/>
        </p:nvPicPr>
        <p:blipFill>
          <a:blip r:embed="rId4">
            <a:extLst>
              <a:ext uri="{28A0092B-C50C-407E-A947-70E740481C1C}">
                <a14:useLocalDpi xmlns:a14="http://schemas.microsoft.com/office/drawing/2010/main" val="0"/>
              </a:ext>
            </a:extLst>
          </a:blip>
          <a:srcRect l="15872" r="22223" b="8820"/>
          <a:stretch>
            <a:fillRect/>
          </a:stretch>
        </p:blipFill>
        <p:spPr bwMode="auto">
          <a:xfrm>
            <a:off x="3962400" y="4343400"/>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25" descr="untitkled"/>
          <p:cNvPicPr>
            <a:picLocks noChangeAspect="1" noChangeArrowheads="1"/>
          </p:cNvPicPr>
          <p:nvPr/>
        </p:nvPicPr>
        <p:blipFill>
          <a:blip r:embed="rId5">
            <a:extLst>
              <a:ext uri="{28A0092B-C50C-407E-A947-70E740481C1C}">
                <a14:useLocalDpi xmlns:a14="http://schemas.microsoft.com/office/drawing/2010/main" val="0"/>
              </a:ext>
            </a:extLst>
          </a:blip>
          <a:srcRect l="17857" t="16171" r="23215" b="15903"/>
          <a:stretch>
            <a:fillRect/>
          </a:stretch>
        </p:blipFill>
        <p:spPr bwMode="auto">
          <a:xfrm>
            <a:off x="6591300" y="4343400"/>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6" name="Group 30"/>
          <p:cNvGrpSpPr>
            <a:grpSpLocks/>
          </p:cNvGrpSpPr>
          <p:nvPr/>
        </p:nvGrpSpPr>
        <p:grpSpPr bwMode="auto">
          <a:xfrm>
            <a:off x="3962400" y="6034088"/>
            <a:ext cx="4059238" cy="366712"/>
            <a:chOff x="3" y="3831"/>
            <a:chExt cx="2557" cy="231"/>
          </a:xfrm>
        </p:grpSpPr>
        <p:sp>
          <p:nvSpPr>
            <p:cNvPr id="65575" name="Text Box 21"/>
            <p:cNvSpPr txBox="1">
              <a:spLocks noChangeArrowheads="1"/>
            </p:cNvSpPr>
            <p:nvPr/>
          </p:nvSpPr>
          <p:spPr bwMode="auto">
            <a:xfrm>
              <a:off x="3" y="3831"/>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rgbClr val="FFFFFF"/>
                  </a:solidFill>
                </a:rPr>
                <a:t>HOA ĐỰC</a:t>
              </a:r>
            </a:p>
          </p:txBody>
        </p:sp>
        <p:sp>
          <p:nvSpPr>
            <p:cNvPr id="65576" name="Text Box 22"/>
            <p:cNvSpPr txBox="1">
              <a:spLocks noChangeArrowheads="1"/>
            </p:cNvSpPr>
            <p:nvPr/>
          </p:nvSpPr>
          <p:spPr bwMode="auto">
            <a:xfrm>
              <a:off x="1648" y="3831"/>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rgbClr val="FFFFFF"/>
                  </a:solidFill>
                </a:rPr>
                <a:t>HOA CÁI</a:t>
              </a:r>
            </a:p>
          </p:txBody>
        </p:sp>
      </p:grpSp>
      <p:sp>
        <p:nvSpPr>
          <p:cNvPr id="17" name="Text Box 17"/>
          <p:cNvSpPr txBox="1">
            <a:spLocks noChangeArrowheads="1"/>
          </p:cNvSpPr>
          <p:nvPr/>
        </p:nvSpPr>
        <p:spPr bwMode="auto">
          <a:xfrm>
            <a:off x="4645025" y="6400800"/>
            <a:ext cx="3508375"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ĐƠN</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mướp</a:t>
            </a:r>
            <a:r>
              <a:rPr lang="en-US" sz="2000" dirty="0">
                <a:solidFill>
                  <a:srgbClr val="0000CC"/>
                </a:solidFill>
                <a:latin typeface="Times New Roman" panose="02020603050405020304" pitchFamily="18" charset="0"/>
              </a:rPr>
              <a:t>)</a:t>
            </a:r>
          </a:p>
        </p:txBody>
      </p:sp>
      <p:sp>
        <p:nvSpPr>
          <p:cNvPr id="18" name="Title 1"/>
          <p:cNvSpPr txBox="1">
            <a:spLocks/>
          </p:cNvSpPr>
          <p:nvPr/>
        </p:nvSpPr>
        <p:spPr bwMode="auto">
          <a:xfrm>
            <a:off x="4343400" y="914400"/>
            <a:ext cx="4495800"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sz="2200">
                <a:solidFill>
                  <a:srgbClr val="0000FF"/>
                </a:solidFill>
              </a:rPr>
              <a:t>3. Quan sát hình và phân biệt hoa lưỡng tính với hoa đơn tính bằng cách hoàn thành PHT 6?</a:t>
            </a:r>
          </a:p>
        </p:txBody>
      </p:sp>
      <p:graphicFrame>
        <p:nvGraphicFramePr>
          <p:cNvPr id="21" name="Table 20"/>
          <p:cNvGraphicFramePr>
            <a:graphicFrameLocks noGrp="1"/>
          </p:cNvGraphicFramePr>
          <p:nvPr/>
        </p:nvGraphicFramePr>
        <p:xfrm>
          <a:off x="3944938" y="1981200"/>
          <a:ext cx="5029200" cy="1655766"/>
        </p:xfrm>
        <a:graphic>
          <a:graphicData uri="http://schemas.openxmlformats.org/drawingml/2006/table">
            <a:tbl>
              <a:tblPr firstRow="1" bandRow="1">
                <a:tableStyleId>{5C22544A-7EE6-4342-B048-85BDC9FD1C3A}</a:tableStyleId>
              </a:tblPr>
              <a:tblGrid>
                <a:gridCol w="1257300"/>
                <a:gridCol w="1485900"/>
                <a:gridCol w="1066800"/>
                <a:gridCol w="1219200"/>
              </a:tblGrid>
              <a:tr h="370715">
                <a:tc rowSpan="2">
                  <a:txBody>
                    <a:bodyPr/>
                    <a:lstStyle/>
                    <a:p>
                      <a:pPr algn="ctr"/>
                      <a:r>
                        <a:rPr lang="en-US" sz="1800" dirty="0" err="1" smtClean="0">
                          <a:solidFill>
                            <a:srgbClr val="0000FF"/>
                          </a:solidFill>
                        </a:rPr>
                        <a:t>Thành</a:t>
                      </a:r>
                      <a:r>
                        <a:rPr lang="en-US" sz="1800" baseline="0" dirty="0" smtClean="0">
                          <a:solidFill>
                            <a:srgbClr val="0000FF"/>
                          </a:solidFill>
                        </a:rPr>
                        <a:t> </a:t>
                      </a:r>
                      <a:r>
                        <a:rPr lang="en-US" sz="1800" baseline="0" dirty="0" err="1" smtClean="0">
                          <a:solidFill>
                            <a:srgbClr val="0000FF"/>
                          </a:solidFill>
                        </a:rPr>
                        <a:t>phần</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row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lưỡng</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grid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đơn</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h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0715">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đực</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cái</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457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rgbClr val="0000FF"/>
                          </a:solidFill>
                        </a:rPr>
                        <a:t>Nhị</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0" dirty="0" err="1" smtClean="0">
                          <a:solidFill>
                            <a:schemeClr val="tx1"/>
                          </a:solidFill>
                        </a:rPr>
                        <a:t>Có</a:t>
                      </a:r>
                      <a:endParaRPr lang="en-US" sz="2400" b="0" dirty="0">
                        <a:solidFill>
                          <a:schemeClr val="tx1"/>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457167">
                <a:tc>
                  <a:txBody>
                    <a:bodyPr/>
                    <a:lstStyle/>
                    <a:p>
                      <a:r>
                        <a:rPr lang="en-US" sz="180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2400" b="1" dirty="0" smtClean="0">
                          <a:solidFill>
                            <a:srgbClr val="C00000"/>
                          </a:solidFill>
                        </a:rPr>
                        <a:t>?</a:t>
                      </a:r>
                      <a:endParaRPr lang="en-US" sz="2400" b="1" dirty="0">
                        <a:solidFill>
                          <a:srgbClr val="C00000"/>
                        </a:solidFill>
                      </a:endParaRPr>
                    </a:p>
                  </a:txBody>
                  <a:tcPr marT="45704" marB="4570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bl>
          </a:graphicData>
        </a:graphic>
      </p:graphicFrame>
      <p:sp>
        <p:nvSpPr>
          <p:cNvPr id="19" name="Title 1"/>
          <p:cNvSpPr txBox="1">
            <a:spLocks/>
          </p:cNvSpPr>
          <p:nvPr/>
        </p:nvSpPr>
        <p:spPr bwMode="auto">
          <a:xfrm>
            <a:off x="3937000" y="3429000"/>
            <a:ext cx="4495800" cy="108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sz="2200">
                <a:solidFill>
                  <a:srgbClr val="0000FF"/>
                </a:solidFill>
              </a:rPr>
              <a:t>4. Lấy VD về TV có hoa đơn tính, TV có hoa lưỡng tính?</a:t>
            </a:r>
          </a:p>
        </p:txBody>
      </p:sp>
      <p:sp>
        <p:nvSpPr>
          <p:cNvPr id="65574" name="TextBox 1"/>
          <p:cNvSpPr txBox="1">
            <a:spLocks noChangeArrowheads="1"/>
          </p:cNvSpPr>
          <p:nvPr/>
        </p:nvSpPr>
        <p:spPr bwMode="auto">
          <a:xfrm>
            <a:off x="6934200" y="0"/>
            <a:ext cx="21717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0000FF"/>
                </a:solidFill>
              </a:rPr>
              <a:t>NHÓM 1,2</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p:cNvPicPr>
          <p:nvPr/>
        </p:nvPicPr>
        <p:blipFill>
          <a:blip r:embed="rId2">
            <a:extLst>
              <a:ext uri="{28A0092B-C50C-407E-A947-70E740481C1C}">
                <a14:useLocalDpi xmlns:a14="http://schemas.microsoft.com/office/drawing/2010/main" val="0"/>
              </a:ext>
            </a:extLst>
          </a:blip>
          <a:srcRect l="21303" t="28125" r="51170" b="37500"/>
          <a:stretch>
            <a:fillRect/>
          </a:stretch>
        </p:blipFill>
        <p:spPr bwMode="auto">
          <a:xfrm>
            <a:off x="0" y="1595438"/>
            <a:ext cx="495300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85725" y="98425"/>
            <a:ext cx="69246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a:solidFill>
                  <a:srgbClr val="0000FF"/>
                </a:solidFill>
              </a:rPr>
              <a:t>4. Quan sát hình 37.15 và đọc thông tin SGK trang 171: Xác định thứ tự đúng của sự thụ phấn và thụ tinh bằng cách điền vào PHT 7</a:t>
            </a:r>
          </a:p>
        </p:txBody>
      </p:sp>
      <p:sp>
        <p:nvSpPr>
          <p:cNvPr id="7" name="Text Box 4"/>
          <p:cNvSpPr txBox="1">
            <a:spLocks noChangeArrowheads="1"/>
          </p:cNvSpPr>
          <p:nvPr/>
        </p:nvSpPr>
        <p:spPr bwMode="auto">
          <a:xfrm>
            <a:off x="152400" y="5829300"/>
            <a:ext cx="8763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a:solidFill>
                  <a:srgbClr val="0000FF"/>
                </a:solidFill>
              </a:rPr>
              <a:t>5. Phân biệt thụ phấn và thụ tinh. Sản phẩm thụ tinh ở thực vật có hoa là gì?</a:t>
            </a:r>
          </a:p>
        </p:txBody>
      </p:sp>
      <p:graphicFrame>
        <p:nvGraphicFramePr>
          <p:cNvPr id="8" name="Table 7"/>
          <p:cNvGraphicFramePr>
            <a:graphicFrameLocks noGrp="1"/>
          </p:cNvGraphicFramePr>
          <p:nvPr/>
        </p:nvGraphicFramePr>
        <p:xfrm>
          <a:off x="4919663" y="1595438"/>
          <a:ext cx="4191000" cy="4121149"/>
        </p:xfrm>
        <a:graphic>
          <a:graphicData uri="http://schemas.openxmlformats.org/drawingml/2006/table">
            <a:tbl>
              <a:tblPr firstRow="1" bandRow="1">
                <a:tableStyleId>{5C22544A-7EE6-4342-B048-85BDC9FD1C3A}</a:tableStyleId>
              </a:tblPr>
              <a:tblGrid>
                <a:gridCol w="2971800"/>
                <a:gridCol w="1219200"/>
              </a:tblGrid>
              <a:tr h="640277">
                <a:tc>
                  <a:txBody>
                    <a:bodyPr/>
                    <a:lstStyle/>
                    <a:p>
                      <a:r>
                        <a:rPr lang="en-US" sz="1800" dirty="0" err="1" smtClean="0">
                          <a:solidFill>
                            <a:srgbClr val="0000FF"/>
                          </a:solidFill>
                        </a:rPr>
                        <a:t>Các</a:t>
                      </a:r>
                      <a:r>
                        <a:rPr lang="en-US" sz="1800" baseline="0" dirty="0" smtClean="0">
                          <a:solidFill>
                            <a:srgbClr val="0000FF"/>
                          </a:solidFill>
                        </a:rPr>
                        <a:t> </a:t>
                      </a:r>
                      <a:r>
                        <a:rPr lang="en-US" sz="1800" baseline="0" dirty="0" err="1" smtClean="0">
                          <a:solidFill>
                            <a:srgbClr val="0000FF"/>
                          </a:solidFill>
                        </a:rPr>
                        <a:t>sự</a:t>
                      </a:r>
                      <a:r>
                        <a:rPr lang="en-US" sz="1800" baseline="0" dirty="0" smtClean="0">
                          <a:solidFill>
                            <a:srgbClr val="0000FF"/>
                          </a:solidFill>
                        </a:rPr>
                        <a:t> </a:t>
                      </a:r>
                      <a:r>
                        <a:rPr lang="en-US" sz="1800" baseline="0" dirty="0" err="1" smtClean="0">
                          <a:solidFill>
                            <a:srgbClr val="0000FF"/>
                          </a:solidFill>
                        </a:rPr>
                        <a:t>kiện</a:t>
                      </a:r>
                      <a:r>
                        <a:rPr lang="en-US" sz="1800" baseline="0" dirty="0" smtClean="0">
                          <a:solidFill>
                            <a:srgbClr val="0000FF"/>
                          </a:solidFill>
                        </a:rPr>
                        <a:t> </a:t>
                      </a:r>
                      <a:r>
                        <a:rPr lang="en-US" sz="1800" baseline="0" dirty="0" err="1" smtClean="0">
                          <a:solidFill>
                            <a:srgbClr val="0000FF"/>
                          </a:solidFill>
                        </a:rPr>
                        <a:t>trong</a:t>
                      </a:r>
                      <a:r>
                        <a:rPr lang="en-US" sz="1800" baseline="0" dirty="0" smtClean="0">
                          <a:solidFill>
                            <a:srgbClr val="0000FF"/>
                          </a:solidFill>
                        </a:rPr>
                        <a:t> </a:t>
                      </a:r>
                      <a:r>
                        <a:rPr lang="en-US" sz="1800" baseline="0" dirty="0" err="1" smtClean="0">
                          <a:solidFill>
                            <a:srgbClr val="0000FF"/>
                          </a:solidFill>
                        </a:rPr>
                        <a:t>qúa</a:t>
                      </a:r>
                      <a:r>
                        <a:rPr lang="en-US" sz="1800" baseline="0" dirty="0" smtClean="0">
                          <a:solidFill>
                            <a:srgbClr val="0000FF"/>
                          </a:solidFill>
                        </a:rPr>
                        <a:t> </a:t>
                      </a:r>
                      <a:r>
                        <a:rPr lang="en-US" sz="1800" baseline="0" dirty="0" err="1" smtClean="0">
                          <a:solidFill>
                            <a:srgbClr val="0000FF"/>
                          </a:solidFill>
                        </a:rPr>
                        <a:t>trình</a:t>
                      </a:r>
                      <a:r>
                        <a:rPr lang="en-US" sz="1800" baseline="0" dirty="0" smtClean="0">
                          <a:solidFill>
                            <a:srgbClr val="0000FF"/>
                          </a:solidFill>
                        </a:rPr>
                        <a:t> </a:t>
                      </a:r>
                      <a:r>
                        <a:rPr lang="en-US" sz="1800" baseline="0" dirty="0" err="1" smtClean="0">
                          <a:solidFill>
                            <a:srgbClr val="0000FF"/>
                          </a:solidFill>
                        </a:rPr>
                        <a:t>thụ</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thụ</a:t>
                      </a:r>
                      <a:r>
                        <a:rPr lang="en-US" sz="1800" baseline="0" dirty="0" smtClean="0">
                          <a:solidFill>
                            <a:srgbClr val="0000FF"/>
                          </a:solidFill>
                        </a:rPr>
                        <a:t> </a:t>
                      </a:r>
                      <a:r>
                        <a:rPr lang="en-US" sz="1800" baseline="0" dirty="0" err="1" smtClean="0">
                          <a:solidFill>
                            <a:srgbClr val="0000FF"/>
                          </a:solidFill>
                        </a:rPr>
                        <a:t>tinh</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Thứ</a:t>
                      </a:r>
                      <a:r>
                        <a:rPr lang="en-US" sz="1800" baseline="0" dirty="0" smtClean="0">
                          <a:solidFill>
                            <a:srgbClr val="0000FF"/>
                          </a:solidFill>
                        </a:rPr>
                        <a:t> </a:t>
                      </a:r>
                      <a:r>
                        <a:rPr lang="en-US" sz="1800" baseline="0" dirty="0" err="1" smtClean="0">
                          <a:solidFill>
                            <a:srgbClr val="0000FF"/>
                          </a:solidFill>
                        </a:rPr>
                        <a:t>tự</a:t>
                      </a:r>
                      <a:r>
                        <a:rPr lang="en-US" sz="1800" baseline="0" dirty="0" smtClean="0">
                          <a:solidFill>
                            <a:srgbClr val="0000FF"/>
                          </a:solidFill>
                        </a:rPr>
                        <a:t> </a:t>
                      </a:r>
                      <a:r>
                        <a:rPr lang="en-US" sz="1800" baseline="0" dirty="0" err="1" smtClean="0">
                          <a:solidFill>
                            <a:srgbClr val="0000FF"/>
                          </a:solidFill>
                        </a:rPr>
                        <a:t>đúng</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40277">
                <a:tc>
                  <a:txBody>
                    <a:bodyPr/>
                    <a:lstStyle/>
                    <a:p>
                      <a:r>
                        <a:rPr lang="en-US" sz="1800" dirty="0" err="1" smtClean="0">
                          <a:solidFill>
                            <a:srgbClr val="0000FF"/>
                          </a:solidFill>
                        </a:rPr>
                        <a:t>Ống</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tiếp</a:t>
                      </a:r>
                      <a:r>
                        <a:rPr lang="en-US" sz="1800" baseline="0" dirty="0" smtClean="0">
                          <a:solidFill>
                            <a:srgbClr val="0000FF"/>
                          </a:solidFill>
                        </a:rPr>
                        <a:t> </a:t>
                      </a:r>
                      <a:r>
                        <a:rPr lang="en-US" sz="1800" baseline="0" dirty="0" err="1" smtClean="0">
                          <a:solidFill>
                            <a:srgbClr val="0000FF"/>
                          </a:solidFill>
                        </a:rPr>
                        <a:t>xúc</a:t>
                      </a:r>
                      <a:r>
                        <a:rPr lang="en-US" sz="1800" baseline="0" dirty="0" smtClean="0">
                          <a:solidFill>
                            <a:srgbClr val="0000FF"/>
                          </a:solidFill>
                        </a:rPr>
                        <a:t> </a:t>
                      </a:r>
                      <a:r>
                        <a:rPr lang="en-US" sz="1800" baseline="0" dirty="0" err="1" smtClean="0">
                          <a:solidFill>
                            <a:srgbClr val="0000FF"/>
                          </a:solidFill>
                        </a:rPr>
                        <a:t>với</a:t>
                      </a:r>
                      <a:r>
                        <a:rPr lang="en-US" sz="1800" baseline="0" dirty="0" smtClean="0">
                          <a:solidFill>
                            <a:srgbClr val="0000FF"/>
                          </a:solidFill>
                        </a:rPr>
                        <a:t> </a:t>
                      </a:r>
                      <a:r>
                        <a:rPr lang="en-US" sz="1800" baseline="0" dirty="0" err="1" smtClean="0">
                          <a:solidFill>
                            <a:srgbClr val="0000FF"/>
                          </a:solidFill>
                        </a:rPr>
                        <a:t>noãn</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914682">
                <a:tc>
                  <a:txBody>
                    <a:bodyPr/>
                    <a:lstStyle/>
                    <a:p>
                      <a:r>
                        <a:rPr lang="en-US" sz="1800" dirty="0" err="1" smtClean="0">
                          <a:solidFill>
                            <a:srgbClr val="0000FF"/>
                          </a:solidFill>
                        </a:rPr>
                        <a:t>Giao</a:t>
                      </a:r>
                      <a:r>
                        <a:rPr lang="en-US" sz="1800" dirty="0" smtClean="0">
                          <a:solidFill>
                            <a:srgbClr val="0000FF"/>
                          </a:solidFill>
                        </a:rPr>
                        <a:t> </a:t>
                      </a:r>
                      <a:r>
                        <a:rPr lang="en-US" sz="1800" dirty="0" err="1" smtClean="0">
                          <a:solidFill>
                            <a:srgbClr val="0000FF"/>
                          </a:solidFill>
                        </a:rPr>
                        <a:t>tử</a:t>
                      </a:r>
                      <a:r>
                        <a:rPr lang="en-US" sz="1800" baseline="0" dirty="0" smtClean="0">
                          <a:solidFill>
                            <a:srgbClr val="0000FF"/>
                          </a:solidFill>
                        </a:rPr>
                        <a:t> </a:t>
                      </a:r>
                      <a:r>
                        <a:rPr lang="en-US" sz="1800" baseline="0" dirty="0" err="1" smtClean="0">
                          <a:solidFill>
                            <a:srgbClr val="0000FF"/>
                          </a:solidFill>
                        </a:rPr>
                        <a:t>đực</a:t>
                      </a:r>
                      <a:r>
                        <a:rPr lang="en-US" sz="1800" baseline="0" dirty="0" smtClean="0">
                          <a:solidFill>
                            <a:srgbClr val="0000FF"/>
                          </a:solidFill>
                        </a:rPr>
                        <a:t> </a:t>
                      </a:r>
                      <a:r>
                        <a:rPr lang="en-US" sz="1800" baseline="0" dirty="0" err="1" smtClean="0">
                          <a:solidFill>
                            <a:srgbClr val="0000FF"/>
                          </a:solidFill>
                        </a:rPr>
                        <a:t>kết</a:t>
                      </a:r>
                      <a:r>
                        <a:rPr lang="en-US" sz="1800" baseline="0" dirty="0" smtClean="0">
                          <a:solidFill>
                            <a:srgbClr val="0000FF"/>
                          </a:solidFill>
                        </a:rPr>
                        <a:t> </a:t>
                      </a:r>
                      <a:r>
                        <a:rPr lang="en-US" sz="1800" baseline="0" dirty="0" err="1" smtClean="0">
                          <a:solidFill>
                            <a:srgbClr val="0000FF"/>
                          </a:solidFill>
                        </a:rPr>
                        <a:t>hợp</a:t>
                      </a:r>
                      <a:r>
                        <a:rPr lang="en-US" sz="1800" baseline="0" dirty="0" smtClean="0">
                          <a:solidFill>
                            <a:srgbClr val="0000FF"/>
                          </a:solidFill>
                        </a:rPr>
                        <a:t> </a:t>
                      </a:r>
                      <a:r>
                        <a:rPr lang="en-US" sz="1800" baseline="0" dirty="0" err="1" smtClean="0">
                          <a:solidFill>
                            <a:srgbClr val="0000FF"/>
                          </a:solidFill>
                        </a:rPr>
                        <a:t>với</a:t>
                      </a:r>
                      <a:r>
                        <a:rPr lang="en-US" sz="1800" baseline="0" dirty="0" smtClean="0">
                          <a:solidFill>
                            <a:srgbClr val="0000FF"/>
                          </a:solidFill>
                        </a:rPr>
                        <a:t> </a:t>
                      </a:r>
                      <a:r>
                        <a:rPr lang="en-US" sz="1800" baseline="0" dirty="0" err="1" smtClean="0">
                          <a:solidFill>
                            <a:srgbClr val="0000FF"/>
                          </a:solidFill>
                        </a:rPr>
                        <a:t>giao</a:t>
                      </a:r>
                      <a:r>
                        <a:rPr lang="en-US" sz="1800" baseline="0" dirty="0" smtClean="0">
                          <a:solidFill>
                            <a:srgbClr val="0000FF"/>
                          </a:solidFill>
                        </a:rPr>
                        <a:t> </a:t>
                      </a:r>
                      <a:r>
                        <a:rPr lang="en-US" sz="1800" baseline="0" dirty="0" err="1" smtClean="0">
                          <a:solidFill>
                            <a:srgbClr val="0000FF"/>
                          </a:solidFill>
                        </a:rPr>
                        <a:t>tử</a:t>
                      </a:r>
                      <a:r>
                        <a:rPr lang="en-US" sz="1800" baseline="0" dirty="0" smtClean="0">
                          <a:solidFill>
                            <a:srgbClr val="0000FF"/>
                          </a:solidFill>
                        </a:rPr>
                        <a:t> </a:t>
                      </a:r>
                      <a:r>
                        <a:rPr lang="en-US" sz="1800" baseline="0" dirty="0" err="1" smtClean="0">
                          <a:solidFill>
                            <a:srgbClr val="0000FF"/>
                          </a:solidFill>
                        </a:rPr>
                        <a:t>cái</a:t>
                      </a:r>
                      <a:r>
                        <a:rPr lang="en-US" sz="1800" baseline="0" dirty="0" smtClean="0">
                          <a:solidFill>
                            <a:srgbClr val="0000FF"/>
                          </a:solidFill>
                        </a:rPr>
                        <a:t> </a:t>
                      </a:r>
                      <a:r>
                        <a:rPr lang="en-US" sz="1800" baseline="0" dirty="0" err="1" smtClean="0">
                          <a:solidFill>
                            <a:srgbClr val="0000FF"/>
                          </a:solidFill>
                        </a:rPr>
                        <a:t>tạo</a:t>
                      </a:r>
                      <a:r>
                        <a:rPr lang="en-US" sz="1800" baseline="0" dirty="0" smtClean="0">
                          <a:solidFill>
                            <a:srgbClr val="0000FF"/>
                          </a:solidFill>
                        </a:rPr>
                        <a:t> </a:t>
                      </a:r>
                      <a:r>
                        <a:rPr lang="en-US" sz="1800" baseline="0" dirty="0" err="1" smtClean="0">
                          <a:solidFill>
                            <a:srgbClr val="0000FF"/>
                          </a:solidFill>
                        </a:rPr>
                        <a:t>thành</a:t>
                      </a:r>
                      <a:r>
                        <a:rPr lang="en-US" sz="1800" baseline="0" dirty="0" smtClean="0">
                          <a:solidFill>
                            <a:srgbClr val="0000FF"/>
                          </a:solidFill>
                        </a:rPr>
                        <a:t> </a:t>
                      </a:r>
                      <a:r>
                        <a:rPr lang="en-US" sz="1800" baseline="0" dirty="0" err="1" smtClean="0">
                          <a:solidFill>
                            <a:srgbClr val="0000FF"/>
                          </a:solidFill>
                        </a:rPr>
                        <a:t>hợp</a:t>
                      </a:r>
                      <a:r>
                        <a:rPr lang="en-US" sz="1800" baseline="0" dirty="0" smtClean="0">
                          <a:solidFill>
                            <a:srgbClr val="0000FF"/>
                          </a:solidFill>
                        </a:rPr>
                        <a:t> </a:t>
                      </a:r>
                      <a:r>
                        <a:rPr lang="en-US" sz="1800" baseline="0" dirty="0" err="1" smtClean="0">
                          <a:solidFill>
                            <a:srgbClr val="0000FF"/>
                          </a:solidFill>
                        </a:rPr>
                        <a:t>tử</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40277">
                <a:tc>
                  <a:txBody>
                    <a:bodyPr/>
                    <a:lstStyle/>
                    <a:p>
                      <a:r>
                        <a:rPr lang="en-US" sz="1800" dirty="0" err="1" smtClean="0">
                          <a:solidFill>
                            <a:srgbClr val="0000FF"/>
                          </a:solidFill>
                        </a:rPr>
                        <a:t>Hạt</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rơi</a:t>
                      </a:r>
                      <a:r>
                        <a:rPr lang="en-US" sz="1800" baseline="0" dirty="0" smtClean="0">
                          <a:solidFill>
                            <a:srgbClr val="0000FF"/>
                          </a:solidFill>
                        </a:rPr>
                        <a:t> </a:t>
                      </a:r>
                      <a:r>
                        <a:rPr lang="en-US" sz="1800" baseline="0" dirty="0" err="1" smtClean="0">
                          <a:solidFill>
                            <a:srgbClr val="0000FF"/>
                          </a:solidFill>
                        </a:rPr>
                        <a:t>vào</a:t>
                      </a:r>
                      <a:r>
                        <a:rPr lang="en-US" sz="1800" baseline="0" dirty="0" smtClean="0">
                          <a:solidFill>
                            <a:srgbClr val="0000FF"/>
                          </a:solidFill>
                        </a:rPr>
                        <a:t> </a:t>
                      </a:r>
                      <a:r>
                        <a:rPr lang="en-US" sz="1800" baseline="0" dirty="0" err="1" smtClean="0">
                          <a:solidFill>
                            <a:srgbClr val="0000FF"/>
                          </a:solidFill>
                        </a:rPr>
                        <a:t>bầu</a:t>
                      </a:r>
                      <a:r>
                        <a:rPr lang="en-US" sz="1800" baseline="0" dirty="0" smtClean="0">
                          <a:solidFill>
                            <a:srgbClr val="0000FF"/>
                          </a:solidFill>
                        </a:rPr>
                        <a:t> </a:t>
                      </a:r>
                      <a:r>
                        <a:rPr lang="en-US" sz="1800" baseline="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nảy</a:t>
                      </a:r>
                      <a:r>
                        <a:rPr lang="en-US" sz="1800" baseline="0" dirty="0" smtClean="0">
                          <a:solidFill>
                            <a:srgbClr val="0000FF"/>
                          </a:solidFill>
                        </a:rPr>
                        <a:t> </a:t>
                      </a:r>
                      <a:r>
                        <a:rPr lang="en-US" sz="1800" baseline="0" dirty="0" err="1" smtClean="0">
                          <a:solidFill>
                            <a:srgbClr val="0000FF"/>
                          </a:solidFill>
                        </a:rPr>
                        <a:t>mầm</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914682">
                <a:tc>
                  <a:txBody>
                    <a:bodyPr/>
                    <a:lstStyle/>
                    <a:p>
                      <a:r>
                        <a:rPr lang="en-US" sz="1800" dirty="0" err="1" smtClean="0">
                          <a:solidFill>
                            <a:srgbClr val="0000FF"/>
                          </a:solidFill>
                        </a:rPr>
                        <a:t>Ống</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mọc</a:t>
                      </a:r>
                      <a:r>
                        <a:rPr lang="en-US" sz="1800" baseline="0" dirty="0" smtClean="0">
                          <a:solidFill>
                            <a:srgbClr val="0000FF"/>
                          </a:solidFill>
                        </a:rPr>
                        <a:t> </a:t>
                      </a:r>
                      <a:r>
                        <a:rPr lang="en-US" sz="1800" baseline="0" dirty="0" err="1" smtClean="0">
                          <a:solidFill>
                            <a:srgbClr val="0000FF"/>
                          </a:solidFill>
                        </a:rPr>
                        <a:t>dài</a:t>
                      </a:r>
                      <a:r>
                        <a:rPr lang="en-US" sz="1800" baseline="0" dirty="0" smtClean="0">
                          <a:solidFill>
                            <a:srgbClr val="0000FF"/>
                          </a:solidFill>
                        </a:rPr>
                        <a:t> </a:t>
                      </a:r>
                      <a:r>
                        <a:rPr lang="en-US" sz="1800" baseline="0" dirty="0" err="1" smtClean="0">
                          <a:solidFill>
                            <a:srgbClr val="0000FF"/>
                          </a:solidFill>
                        </a:rPr>
                        <a:t>trong</a:t>
                      </a:r>
                      <a:r>
                        <a:rPr lang="en-US" sz="1800" baseline="0" dirty="0" smtClean="0">
                          <a:solidFill>
                            <a:srgbClr val="0000FF"/>
                          </a:solidFill>
                        </a:rPr>
                        <a:t> </a:t>
                      </a:r>
                      <a:r>
                        <a:rPr lang="en-US" sz="1800" baseline="0" dirty="0" err="1" smtClean="0">
                          <a:solidFill>
                            <a:srgbClr val="0000FF"/>
                          </a:solidFill>
                        </a:rPr>
                        <a:t>vòi</a:t>
                      </a:r>
                      <a:r>
                        <a:rPr lang="en-US" sz="1800" baseline="0" dirty="0" smtClean="0">
                          <a:solidFill>
                            <a:srgbClr val="0000FF"/>
                          </a:solidFill>
                        </a:rPr>
                        <a:t> </a:t>
                      </a:r>
                      <a:r>
                        <a:rPr lang="en-US" sz="1800" baseline="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đi</a:t>
                      </a:r>
                      <a:r>
                        <a:rPr lang="en-US" sz="1800" baseline="0" dirty="0" smtClean="0">
                          <a:solidFill>
                            <a:srgbClr val="0000FF"/>
                          </a:solidFill>
                        </a:rPr>
                        <a:t> </a:t>
                      </a:r>
                      <a:r>
                        <a:rPr lang="en-US" sz="1800" baseline="0" dirty="0" err="1" smtClean="0">
                          <a:solidFill>
                            <a:srgbClr val="0000FF"/>
                          </a:solidFill>
                        </a:rPr>
                        <a:t>vào</a:t>
                      </a:r>
                      <a:r>
                        <a:rPr lang="en-US" sz="1800" baseline="0" dirty="0" smtClean="0">
                          <a:solidFill>
                            <a:srgbClr val="0000FF"/>
                          </a:solidFill>
                        </a:rPr>
                        <a:t> </a:t>
                      </a:r>
                      <a:r>
                        <a:rPr lang="en-US" sz="1800" baseline="0" dirty="0" err="1" smtClean="0">
                          <a:solidFill>
                            <a:srgbClr val="0000FF"/>
                          </a:solidFill>
                        </a:rPr>
                        <a:t>bầu</a:t>
                      </a:r>
                      <a:r>
                        <a:rPr lang="en-US" sz="1800" baseline="0" dirty="0" smtClean="0">
                          <a:solidFill>
                            <a:srgbClr val="0000FF"/>
                          </a:solidFill>
                        </a:rPr>
                        <a:t> </a:t>
                      </a:r>
                      <a:r>
                        <a:rPr lang="en-US" sz="1800" baseline="0" dirty="0" err="1" smtClean="0">
                          <a:solidFill>
                            <a:srgbClr val="0000FF"/>
                          </a:solidFill>
                        </a:rPr>
                        <a:t>nhụy</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954">
                <a:tc>
                  <a:txBody>
                    <a:bodyPr/>
                    <a:lstStyle/>
                    <a:p>
                      <a:r>
                        <a:rPr lang="en-US" sz="180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nhị</a:t>
                      </a:r>
                      <a:r>
                        <a:rPr lang="en-US" sz="1800" baseline="0" dirty="0" smtClean="0">
                          <a:solidFill>
                            <a:srgbClr val="0000FF"/>
                          </a:solidFill>
                        </a:rPr>
                        <a:t> </a:t>
                      </a:r>
                      <a:r>
                        <a:rPr lang="en-US" sz="1800" baseline="0" dirty="0" err="1" smtClean="0">
                          <a:solidFill>
                            <a:srgbClr val="0000FF"/>
                          </a:solidFill>
                        </a:rPr>
                        <a:t>cùng</a:t>
                      </a:r>
                      <a:r>
                        <a:rPr lang="en-US" sz="1800" baseline="0" dirty="0" smtClean="0">
                          <a:solidFill>
                            <a:srgbClr val="0000FF"/>
                          </a:solidFill>
                        </a:rPr>
                        <a:t> </a:t>
                      </a:r>
                      <a:r>
                        <a:rPr lang="en-US" sz="1800" baseline="0" dirty="0" err="1" smtClean="0">
                          <a:solidFill>
                            <a:srgbClr val="0000FF"/>
                          </a:solidFill>
                        </a:rPr>
                        <a:t>chín</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66588" name="TextBox 8"/>
          <p:cNvSpPr txBox="1">
            <a:spLocks noChangeArrowheads="1"/>
          </p:cNvSpPr>
          <p:nvPr/>
        </p:nvSpPr>
        <p:spPr bwMode="auto">
          <a:xfrm>
            <a:off x="6934200" y="0"/>
            <a:ext cx="21717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0000FF"/>
                </a:solidFill>
              </a:rPr>
              <a:t>NHÓM 1,2</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5"/>
          <p:cNvPicPr>
            <a:picLocks noChangeAspect="1" noChangeArrowheads="1"/>
          </p:cNvPicPr>
          <p:nvPr/>
        </p:nvPicPr>
        <p:blipFill>
          <a:blip r:embed="rId2">
            <a:extLst>
              <a:ext uri="{28A0092B-C50C-407E-A947-70E740481C1C}">
                <a14:useLocalDpi xmlns:a14="http://schemas.microsoft.com/office/drawing/2010/main" val="0"/>
              </a:ext>
            </a:extLst>
          </a:blip>
          <a:srcRect t="4762"/>
          <a:stretch>
            <a:fillRect/>
          </a:stretch>
        </p:blipFill>
        <p:spPr bwMode="auto">
          <a:xfrm>
            <a:off x="3581400" y="1676400"/>
            <a:ext cx="54864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p:nvPr>
        </p:nvSpPr>
        <p:spPr>
          <a:xfrm>
            <a:off x="228600" y="228600"/>
            <a:ext cx="6705600" cy="1524000"/>
          </a:xfrm>
        </p:spPr>
        <p:txBody>
          <a:bodyPr/>
          <a:lstStyle/>
          <a:p>
            <a:pPr algn="l"/>
            <a:r>
              <a:rPr lang="en-US" sz="2400" b="1" smtClean="0">
                <a:solidFill>
                  <a:srgbClr val="0000FF"/>
                </a:solidFill>
              </a:rPr>
              <a:t>6. Quan sát các hình sau và cho biết: Quả được hình thành và lớn lên như thế nào?</a:t>
            </a:r>
            <a:br>
              <a:rPr lang="en-US" sz="2400" b="1" smtClean="0">
                <a:solidFill>
                  <a:srgbClr val="0000FF"/>
                </a:solidFill>
              </a:rPr>
            </a:br>
            <a:r>
              <a:rPr lang="en-US" sz="2400" b="1" smtClean="0">
                <a:solidFill>
                  <a:srgbClr val="0000FF"/>
                </a:solidFill>
              </a:rPr>
              <a:t>7. Quả có vai trò gì đối với đời sống của cây và con người?</a:t>
            </a:r>
            <a:br>
              <a:rPr lang="en-US" sz="2400" b="1" smtClean="0">
                <a:solidFill>
                  <a:srgbClr val="0000FF"/>
                </a:solidFill>
              </a:rPr>
            </a:br>
            <a:endParaRPr lang="en-US" sz="2400" b="1" smtClean="0">
              <a:solidFill>
                <a:srgbClr val="0000FF"/>
              </a:solidFill>
            </a:endParaRPr>
          </a:p>
        </p:txBody>
      </p:sp>
      <p:sp>
        <p:nvSpPr>
          <p:cNvPr id="67588" name="Rectangle 4"/>
          <p:cNvSpPr>
            <a:spLocks noChangeArrowheads="1"/>
          </p:cNvSpPr>
          <p:nvPr/>
        </p:nvSpPr>
        <p:spPr bwMode="auto">
          <a:xfrm>
            <a:off x="4457700" y="5260181"/>
            <a:ext cx="4648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a:solidFill>
                  <a:srgbClr val="0000FF"/>
                </a:solidFill>
              </a:rPr>
              <a:t>8. </a:t>
            </a:r>
            <a:r>
              <a:rPr lang="en-US" sz="2400" dirty="0" err="1">
                <a:solidFill>
                  <a:srgbClr val="0000FF"/>
                </a:solidFill>
              </a:rPr>
              <a:t>Vẽ</a:t>
            </a:r>
            <a:r>
              <a:rPr lang="en-US" sz="2400" dirty="0">
                <a:solidFill>
                  <a:srgbClr val="0000FF"/>
                </a:solidFill>
              </a:rPr>
              <a:t> </a:t>
            </a:r>
            <a:r>
              <a:rPr lang="en-US" sz="2400" dirty="0" err="1">
                <a:solidFill>
                  <a:srgbClr val="0000FF"/>
                </a:solidFill>
              </a:rPr>
              <a:t>và</a:t>
            </a:r>
            <a:r>
              <a:rPr lang="en-US" sz="2400" dirty="0">
                <a:solidFill>
                  <a:srgbClr val="0000FF"/>
                </a:solidFill>
              </a:rPr>
              <a:t> </a:t>
            </a:r>
            <a:r>
              <a:rPr lang="en-US" sz="2400" dirty="0" err="1">
                <a:solidFill>
                  <a:srgbClr val="0000FF"/>
                </a:solidFill>
              </a:rPr>
              <a:t>hoàn</a:t>
            </a:r>
            <a:r>
              <a:rPr lang="en-US" sz="2400" dirty="0">
                <a:solidFill>
                  <a:srgbClr val="0000FF"/>
                </a:solidFill>
              </a:rPr>
              <a:t> </a:t>
            </a:r>
            <a:r>
              <a:rPr lang="en-US" sz="2400" dirty="0" err="1">
                <a:solidFill>
                  <a:srgbClr val="0000FF"/>
                </a:solidFill>
              </a:rPr>
              <a:t>thành</a:t>
            </a:r>
            <a:r>
              <a:rPr lang="en-US" sz="2400" dirty="0">
                <a:solidFill>
                  <a:srgbClr val="0000FF"/>
                </a:solidFill>
              </a:rPr>
              <a:t> </a:t>
            </a:r>
            <a:r>
              <a:rPr lang="en-US" sz="2400" dirty="0" err="1">
                <a:solidFill>
                  <a:srgbClr val="0000FF"/>
                </a:solidFill>
              </a:rPr>
              <a:t>sơ</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sinh</a:t>
            </a:r>
            <a:r>
              <a:rPr lang="en-US" sz="2400" dirty="0">
                <a:solidFill>
                  <a:srgbClr val="0000FF"/>
                </a:solidFill>
              </a:rPr>
              <a:t> </a:t>
            </a:r>
            <a:r>
              <a:rPr lang="en-US" sz="2400" dirty="0" err="1">
                <a:solidFill>
                  <a:srgbClr val="0000FF"/>
                </a:solidFill>
              </a:rPr>
              <a:t>sản</a:t>
            </a:r>
            <a:r>
              <a:rPr lang="en-US" sz="2400" dirty="0">
                <a:solidFill>
                  <a:srgbClr val="0000FF"/>
                </a:solidFill>
              </a:rPr>
              <a:t> </a:t>
            </a:r>
            <a:r>
              <a:rPr lang="en-US" sz="2400" dirty="0" err="1">
                <a:solidFill>
                  <a:srgbClr val="0000FF"/>
                </a:solidFill>
              </a:rPr>
              <a:t>hữu</a:t>
            </a:r>
            <a:r>
              <a:rPr lang="en-US" sz="2400" dirty="0">
                <a:solidFill>
                  <a:srgbClr val="0000FF"/>
                </a:solidFill>
              </a:rPr>
              <a:t> </a:t>
            </a:r>
            <a:r>
              <a:rPr lang="en-US" sz="2400" dirty="0" err="1">
                <a:solidFill>
                  <a:srgbClr val="0000FF"/>
                </a:solidFill>
              </a:rPr>
              <a:t>tính</a:t>
            </a:r>
            <a:r>
              <a:rPr lang="en-US" sz="2400" dirty="0">
                <a:solidFill>
                  <a:srgbClr val="0000FF"/>
                </a:solidFill>
              </a:rPr>
              <a:t> ở </a:t>
            </a:r>
            <a:r>
              <a:rPr lang="en-US" sz="2400" dirty="0" err="1">
                <a:solidFill>
                  <a:srgbClr val="0000FF"/>
                </a:solidFill>
              </a:rPr>
              <a:t>thực</a:t>
            </a:r>
            <a:r>
              <a:rPr lang="en-US" sz="2400" dirty="0">
                <a:solidFill>
                  <a:srgbClr val="0000FF"/>
                </a:solidFill>
              </a:rPr>
              <a:t> </a:t>
            </a:r>
            <a:r>
              <a:rPr lang="en-US" sz="2400" dirty="0" err="1">
                <a:solidFill>
                  <a:srgbClr val="0000FF"/>
                </a:solidFill>
              </a:rPr>
              <a:t>vật</a:t>
            </a:r>
            <a:r>
              <a:rPr lang="en-US" sz="2400" dirty="0">
                <a:solidFill>
                  <a:srgbClr val="0000FF"/>
                </a:solidFill>
              </a:rPr>
              <a:t> </a:t>
            </a:r>
            <a:r>
              <a:rPr lang="en-US" sz="2400" dirty="0" err="1">
                <a:solidFill>
                  <a:srgbClr val="0000FF"/>
                </a:solidFill>
              </a:rPr>
              <a:t>từ</a:t>
            </a:r>
            <a:r>
              <a:rPr lang="en-US" sz="2400" dirty="0">
                <a:solidFill>
                  <a:srgbClr val="0000FF"/>
                </a:solidFill>
              </a:rPr>
              <a:t> </a:t>
            </a:r>
            <a:r>
              <a:rPr lang="en-US" sz="2400" dirty="0" err="1">
                <a:solidFill>
                  <a:srgbClr val="0000FF"/>
                </a:solidFill>
              </a:rPr>
              <a:t>đó</a:t>
            </a:r>
            <a:r>
              <a:rPr lang="en-US" sz="2400" dirty="0">
                <a:solidFill>
                  <a:srgbClr val="0000FF"/>
                </a:solidFill>
              </a:rPr>
              <a:t> </a:t>
            </a:r>
            <a:r>
              <a:rPr lang="en-US" sz="2400" dirty="0" err="1">
                <a:solidFill>
                  <a:srgbClr val="0000FF"/>
                </a:solidFill>
              </a:rPr>
              <a:t>mô</a:t>
            </a:r>
            <a:r>
              <a:rPr lang="en-US" sz="2400" dirty="0">
                <a:solidFill>
                  <a:srgbClr val="0000FF"/>
                </a:solidFill>
              </a:rPr>
              <a:t> </a:t>
            </a:r>
            <a:r>
              <a:rPr lang="en-US" sz="2400" dirty="0" err="1">
                <a:solidFill>
                  <a:srgbClr val="0000FF"/>
                </a:solidFill>
              </a:rPr>
              <a:t>tả</a:t>
            </a:r>
            <a:r>
              <a:rPr lang="en-US" sz="2400" dirty="0">
                <a:solidFill>
                  <a:srgbClr val="0000FF"/>
                </a:solidFill>
              </a:rPr>
              <a:t> </a:t>
            </a:r>
            <a:r>
              <a:rPr lang="en-US" sz="2400" dirty="0" err="1">
                <a:solidFill>
                  <a:srgbClr val="0000FF"/>
                </a:solidFill>
              </a:rPr>
              <a:t>quá</a:t>
            </a:r>
            <a:r>
              <a:rPr lang="en-US" sz="2400" dirty="0">
                <a:solidFill>
                  <a:srgbClr val="0000FF"/>
                </a:solidFill>
              </a:rPr>
              <a:t> </a:t>
            </a:r>
            <a:r>
              <a:rPr lang="en-US" sz="2400" dirty="0" err="1">
                <a:solidFill>
                  <a:srgbClr val="0000FF"/>
                </a:solidFill>
              </a:rPr>
              <a:t>trình</a:t>
            </a:r>
            <a:r>
              <a:rPr lang="en-US" sz="2400" dirty="0">
                <a:solidFill>
                  <a:srgbClr val="0000FF"/>
                </a:solidFill>
              </a:rPr>
              <a:t> </a:t>
            </a:r>
            <a:r>
              <a:rPr lang="en-US" sz="2400" dirty="0" err="1">
                <a:solidFill>
                  <a:srgbClr val="0000FF"/>
                </a:solidFill>
              </a:rPr>
              <a:t>sinh</a:t>
            </a:r>
            <a:r>
              <a:rPr lang="en-US" sz="2400" dirty="0">
                <a:solidFill>
                  <a:srgbClr val="0000FF"/>
                </a:solidFill>
              </a:rPr>
              <a:t> </a:t>
            </a:r>
            <a:r>
              <a:rPr lang="en-US" sz="2400" dirty="0" err="1">
                <a:solidFill>
                  <a:srgbClr val="0000FF"/>
                </a:solidFill>
              </a:rPr>
              <a:t>sản</a:t>
            </a:r>
            <a:r>
              <a:rPr lang="en-US" sz="2400" dirty="0">
                <a:solidFill>
                  <a:srgbClr val="0000FF"/>
                </a:solidFill>
              </a:rPr>
              <a:t> </a:t>
            </a:r>
            <a:r>
              <a:rPr lang="en-US" sz="2400" dirty="0" err="1">
                <a:solidFill>
                  <a:srgbClr val="0000FF"/>
                </a:solidFill>
              </a:rPr>
              <a:t>hữu</a:t>
            </a:r>
            <a:r>
              <a:rPr lang="en-US" sz="2400" dirty="0">
                <a:solidFill>
                  <a:srgbClr val="0000FF"/>
                </a:solidFill>
              </a:rPr>
              <a:t> </a:t>
            </a:r>
            <a:r>
              <a:rPr lang="en-US" sz="2400" dirty="0" err="1">
                <a:solidFill>
                  <a:srgbClr val="0000FF"/>
                </a:solidFill>
              </a:rPr>
              <a:t>tính</a:t>
            </a:r>
            <a:r>
              <a:rPr lang="en-US" sz="2400" dirty="0">
                <a:solidFill>
                  <a:srgbClr val="0000FF"/>
                </a:solidFill>
              </a:rPr>
              <a:t> ở </a:t>
            </a:r>
            <a:r>
              <a:rPr lang="en-US" sz="2400" dirty="0" err="1">
                <a:solidFill>
                  <a:srgbClr val="0000FF"/>
                </a:solidFill>
              </a:rPr>
              <a:t>thực</a:t>
            </a:r>
            <a:r>
              <a:rPr lang="en-US" sz="2400" dirty="0">
                <a:solidFill>
                  <a:srgbClr val="0000FF"/>
                </a:solidFill>
              </a:rPr>
              <a:t> </a:t>
            </a:r>
            <a:r>
              <a:rPr lang="en-US" sz="2400" dirty="0" err="1">
                <a:solidFill>
                  <a:srgbClr val="0000FF"/>
                </a:solidFill>
              </a:rPr>
              <a:t>vật</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hoa</a:t>
            </a:r>
            <a:r>
              <a:rPr lang="en-US" sz="2400" dirty="0">
                <a:solidFill>
                  <a:srgbClr val="0000FF"/>
                </a:solidFill>
              </a:rPr>
              <a:t>?</a:t>
            </a:r>
          </a:p>
        </p:txBody>
      </p:sp>
      <p:pic>
        <p:nvPicPr>
          <p:cNvPr id="67589" name="Picture 2" descr="Quan sát Hình 37.15 và đọc thông tin, hãy mô tả sự thụ phấn và sự thụ  tinh...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8513"/>
            <a:ext cx="44196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4" descr="H42-21-Hat cay mot la mam"/>
          <p:cNvPicPr>
            <a:picLocks noChangeAspect="1" noChangeArrowheads="1"/>
          </p:cNvPicPr>
          <p:nvPr/>
        </p:nvPicPr>
        <p:blipFill>
          <a:blip r:embed="rId4">
            <a:extLst>
              <a:ext uri="{28A0092B-C50C-407E-A947-70E740481C1C}">
                <a14:useLocalDpi xmlns:a14="http://schemas.microsoft.com/office/drawing/2010/main" val="0"/>
              </a:ext>
            </a:extLst>
          </a:blip>
          <a:srcRect t="4546"/>
          <a:stretch>
            <a:fillRect/>
          </a:stretch>
        </p:blipFill>
        <p:spPr bwMode="auto">
          <a:xfrm>
            <a:off x="-7938" y="1676400"/>
            <a:ext cx="35734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7"/>
          <p:cNvSpPr>
            <a:spLocks noChangeShapeType="1"/>
          </p:cNvSpPr>
          <p:nvPr/>
        </p:nvSpPr>
        <p:spPr bwMode="auto">
          <a:xfrm flipH="1" flipV="1">
            <a:off x="3124200" y="2233613"/>
            <a:ext cx="2971800" cy="1541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38"/>
          <p:cNvSpPr>
            <a:spLocks noChangeShapeType="1"/>
          </p:cNvSpPr>
          <p:nvPr/>
        </p:nvSpPr>
        <p:spPr bwMode="auto">
          <a:xfrm flipH="1" flipV="1">
            <a:off x="2590800" y="3246438"/>
            <a:ext cx="3657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39"/>
          <p:cNvSpPr txBox="1">
            <a:spLocks noChangeArrowheads="1"/>
          </p:cNvSpPr>
          <p:nvPr/>
        </p:nvSpPr>
        <p:spPr bwMode="auto">
          <a:xfrm>
            <a:off x="2870200" y="1693863"/>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t>Hạt</a:t>
            </a:r>
          </a:p>
        </p:txBody>
      </p:sp>
      <p:sp>
        <p:nvSpPr>
          <p:cNvPr id="13" name="Text Box 40"/>
          <p:cNvSpPr txBox="1">
            <a:spLocks noChangeArrowheads="1"/>
          </p:cNvSpPr>
          <p:nvPr/>
        </p:nvSpPr>
        <p:spPr bwMode="auto">
          <a:xfrm>
            <a:off x="1828800" y="29464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t>PHÔI</a:t>
            </a:r>
          </a:p>
        </p:txBody>
      </p:sp>
      <p:sp>
        <p:nvSpPr>
          <p:cNvPr id="67595" name="TextBox 13"/>
          <p:cNvSpPr txBox="1">
            <a:spLocks noChangeArrowheads="1"/>
          </p:cNvSpPr>
          <p:nvPr/>
        </p:nvSpPr>
        <p:spPr bwMode="auto">
          <a:xfrm>
            <a:off x="6934200" y="101600"/>
            <a:ext cx="21717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rgbClr val="0000FF"/>
                </a:solidFill>
              </a:rPr>
              <a:t>NHÓM 1,2</a:t>
            </a:r>
          </a:p>
        </p:txBody>
      </p:sp>
      <p:sp>
        <p:nvSpPr>
          <p:cNvPr id="67596" name="Text Box 26"/>
          <p:cNvSpPr txBox="1">
            <a:spLocks noChangeArrowheads="1"/>
          </p:cNvSpPr>
          <p:nvPr/>
        </p:nvSpPr>
        <p:spPr bwMode="auto">
          <a:xfrm>
            <a:off x="-136525" y="4584700"/>
            <a:ext cx="39290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a:solidFill>
                  <a:srgbClr val="FF0066"/>
                </a:solidFill>
                <a:latin typeface="Times New Roman" panose="02020603050405020304" pitchFamily="18" charset="0"/>
              </a:rPr>
              <a:t> Hình thành hạt và quả</a:t>
            </a:r>
          </a:p>
        </p:txBody>
      </p:sp>
      <p:sp>
        <p:nvSpPr>
          <p:cNvPr id="14" name="Line 38"/>
          <p:cNvSpPr>
            <a:spLocks noChangeShapeType="1"/>
          </p:cNvSpPr>
          <p:nvPr/>
        </p:nvSpPr>
        <p:spPr bwMode="auto">
          <a:xfrm flipH="1">
            <a:off x="1703294" y="4256088"/>
            <a:ext cx="4240306" cy="14242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9688" y="0"/>
            <a:ext cx="77327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3.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HỮU</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ĐỘNG</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pic>
        <p:nvPicPr>
          <p:cNvPr id="68611" name="Picture 4"/>
          <p:cNvPicPr>
            <a:picLocks noChangeAspect="1"/>
          </p:cNvPicPr>
          <p:nvPr/>
        </p:nvPicPr>
        <p:blipFill>
          <a:blip r:embed="rId2">
            <a:extLst>
              <a:ext uri="{28A0092B-C50C-407E-A947-70E740481C1C}">
                <a14:useLocalDpi xmlns:a14="http://schemas.microsoft.com/office/drawing/2010/main" val="0"/>
              </a:ext>
            </a:extLst>
          </a:blip>
          <a:srcRect l="17789" t="27083" r="34187" b="14583"/>
          <a:stretch>
            <a:fillRect/>
          </a:stretch>
        </p:blipFill>
        <p:spPr bwMode="auto">
          <a:xfrm>
            <a:off x="47625" y="1590675"/>
            <a:ext cx="909637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6"/>
          <p:cNvSpPr txBox="1">
            <a:spLocks noChangeArrowheads="1"/>
          </p:cNvSpPr>
          <p:nvPr/>
        </p:nvSpPr>
        <p:spPr bwMode="auto">
          <a:xfrm>
            <a:off x="228600" y="760413"/>
            <a:ext cx="624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1.Quan sát hình 37.17 và 37.18, vẽ sơ đồ chung về sinh sản hữu tính ở động vật.</a:t>
            </a:r>
          </a:p>
        </p:txBody>
      </p:sp>
      <p:sp>
        <p:nvSpPr>
          <p:cNvPr id="68613" name="TextBox 5"/>
          <p:cNvSpPr txBox="1">
            <a:spLocks noChangeArrowheads="1"/>
          </p:cNvSpPr>
          <p:nvPr/>
        </p:nvSpPr>
        <p:spPr bwMode="auto">
          <a:xfrm>
            <a:off x="6972300" y="760413"/>
            <a:ext cx="2171700"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chemeClr val="bg1"/>
                </a:solidFill>
              </a:rPr>
              <a:t>NHÓM 3,4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9688" y="1143000"/>
            <a:ext cx="77327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3.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HỮU</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ĐỘNG</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sp>
        <p:nvSpPr>
          <p:cNvPr id="69635" name="TextBox 7"/>
          <p:cNvSpPr txBox="1">
            <a:spLocks noChangeArrowheads="1"/>
          </p:cNvSpPr>
          <p:nvPr/>
        </p:nvSpPr>
        <p:spPr bwMode="auto">
          <a:xfrm>
            <a:off x="73025" y="1824038"/>
            <a:ext cx="8594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2. Nêu 1 số hình thức sinh sản hữu tính ở động vật. Lấy VD. Vẽ sơ đồ phân biệt các hình thức đó.</a:t>
            </a:r>
          </a:p>
        </p:txBody>
      </p:sp>
      <p:sp>
        <p:nvSpPr>
          <p:cNvPr id="69636" name="TextBox 8"/>
          <p:cNvSpPr txBox="1">
            <a:spLocks noChangeArrowheads="1"/>
          </p:cNvSpPr>
          <p:nvPr/>
        </p:nvSpPr>
        <p:spPr bwMode="auto">
          <a:xfrm>
            <a:off x="82550" y="2751138"/>
            <a:ext cx="85931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3. Dự đoán đặc điểm của con sinh ra. Đặc điểm này có ý nghĩa gì với động vật?</a:t>
            </a:r>
          </a:p>
        </p:txBody>
      </p:sp>
      <p:sp>
        <p:nvSpPr>
          <p:cNvPr id="69637" name="TextBox 4"/>
          <p:cNvSpPr txBox="1">
            <a:spLocks noChangeArrowheads="1"/>
          </p:cNvSpPr>
          <p:nvPr/>
        </p:nvSpPr>
        <p:spPr bwMode="auto">
          <a:xfrm>
            <a:off x="6972300" y="11113"/>
            <a:ext cx="2171700"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chemeClr val="bg1"/>
                </a:solidFill>
              </a:rPr>
              <a:t>NHÓM 3,4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0"/>
          <p:cNvSpPr txBox="1">
            <a:spLocks noChangeArrowheads="1"/>
          </p:cNvSpPr>
          <p:nvPr/>
        </p:nvSpPr>
        <p:spPr bwMode="auto">
          <a:xfrm>
            <a:off x="152400" y="781050"/>
            <a:ext cx="8839200" cy="508000"/>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2700">
                <a:solidFill>
                  <a:srgbClr val="0000CC"/>
                </a:solidFill>
                <a:latin typeface="Times New Roman" panose="02020603050405020304" pitchFamily="18" charset="0"/>
              </a:rPr>
              <a:t>4. ỨNG DỤNG CỦA SINH SẢN HỮU TÍNH Ở SINH VẬT</a:t>
            </a:r>
          </a:p>
        </p:txBody>
      </p:sp>
      <p:sp>
        <p:nvSpPr>
          <p:cNvPr id="70659" name="TextBox 5"/>
          <p:cNvSpPr txBox="1">
            <a:spLocks noChangeArrowheads="1"/>
          </p:cNvSpPr>
          <p:nvPr/>
        </p:nvSpPr>
        <p:spPr bwMode="auto">
          <a:xfrm>
            <a:off x="152400" y="13716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a:solidFill>
                  <a:srgbClr val="0000FF"/>
                </a:solidFill>
              </a:rPr>
              <a:t>1. Sinh sản hữu tính có những ưu điểm gì? </a:t>
            </a:r>
          </a:p>
        </p:txBody>
      </p:sp>
      <p:sp>
        <p:nvSpPr>
          <p:cNvPr id="70660" name="Rectangle 6"/>
          <p:cNvSpPr>
            <a:spLocks noChangeArrowheads="1"/>
          </p:cNvSpPr>
          <p:nvPr/>
        </p:nvSpPr>
        <p:spPr bwMode="auto">
          <a:xfrm>
            <a:off x="192088" y="5665788"/>
            <a:ext cx="899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a:solidFill>
                  <a:srgbClr val="0000FF"/>
                </a:solidFill>
              </a:rPr>
              <a:t>3. Con người đã ứng dụng sinh sản hữu tính vào thực tiễn như thế nào? Nhằm mục đích gì?</a:t>
            </a:r>
          </a:p>
        </p:txBody>
      </p:sp>
      <p:sp>
        <p:nvSpPr>
          <p:cNvPr id="70661" name="TextBox 5"/>
          <p:cNvSpPr txBox="1">
            <a:spLocks noChangeArrowheads="1"/>
          </p:cNvSpPr>
          <p:nvPr/>
        </p:nvSpPr>
        <p:spPr bwMode="auto">
          <a:xfrm>
            <a:off x="6972300" y="0"/>
            <a:ext cx="2171700"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chemeClr val="bg1"/>
                </a:solidFill>
              </a:rPr>
              <a:t>NHÓM 5,6</a:t>
            </a:r>
          </a:p>
        </p:txBody>
      </p:sp>
      <p:sp>
        <p:nvSpPr>
          <p:cNvPr id="7" name="TextBox 6"/>
          <p:cNvSpPr txBox="1">
            <a:spLocks noChangeArrowheads="1"/>
          </p:cNvSpPr>
          <p:nvPr/>
        </p:nvSpPr>
        <p:spPr bwMode="auto">
          <a:xfrm>
            <a:off x="228600" y="1981200"/>
            <a:ext cx="38877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sz="2800" dirty="0" smtClean="0">
                <a:solidFill>
                  <a:srgbClr val="FF0000"/>
                </a:solidFill>
                <a:latin typeface="+mj-lt"/>
                <a:cs typeface="Times New Roman" panose="02020603050405020304" pitchFamily="18" charset="0"/>
              </a:rPr>
              <a:t>2. </a:t>
            </a:r>
            <a:r>
              <a:rPr lang="en-US" sz="2800" dirty="0" err="1" smtClean="0">
                <a:solidFill>
                  <a:srgbClr val="FF0000"/>
                </a:solidFill>
                <a:latin typeface="+mj-lt"/>
                <a:cs typeface="Times New Roman" panose="02020603050405020304" pitchFamily="18" charset="0"/>
              </a:rPr>
              <a:t>Em</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hãy</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quan</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sát</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hình</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ảnh</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và</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cho</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biết</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sự</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kiện</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đặc</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biệt</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này</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và</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xảy</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ra</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vào</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năm</a:t>
            </a:r>
            <a:r>
              <a:rPr lang="en-US" sz="2800" dirty="0" smtClean="0">
                <a:solidFill>
                  <a:srgbClr val="FF0000"/>
                </a:solidFill>
                <a:latin typeface="+mj-lt"/>
                <a:cs typeface="Times New Roman" panose="02020603050405020304" pitchFamily="18" charset="0"/>
              </a:rPr>
              <a:t> </a:t>
            </a:r>
            <a:r>
              <a:rPr lang="en-US" sz="2800" dirty="0" err="1" smtClean="0">
                <a:solidFill>
                  <a:srgbClr val="FF0000"/>
                </a:solidFill>
                <a:latin typeface="+mj-lt"/>
                <a:cs typeface="Times New Roman" panose="02020603050405020304" pitchFamily="18" charset="0"/>
              </a:rPr>
              <a:t>nào</a:t>
            </a:r>
            <a:r>
              <a:rPr lang="en-US" sz="2800" dirty="0" smtClean="0">
                <a:solidFill>
                  <a:srgbClr val="FF0000"/>
                </a:solidFill>
                <a:latin typeface="+mj-lt"/>
                <a:cs typeface="Times New Roman" panose="02020603050405020304" pitchFamily="18"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982788"/>
            <a:ext cx="4608512"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600200" y="76200"/>
            <a:ext cx="5715000" cy="650875"/>
          </a:xfrm>
          <a:prstGeom prst="rect">
            <a:avLst/>
          </a:prstGeom>
          <a:gradFill rotWithShape="1">
            <a:gsLst>
              <a:gs pos="0">
                <a:srgbClr val="00FF00"/>
              </a:gs>
              <a:gs pos="50000">
                <a:schemeClr val="bg1"/>
              </a:gs>
              <a:gs pos="100000">
                <a:srgbClr val="00FF00"/>
              </a:gs>
            </a:gsLst>
            <a:lin ang="540000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u="sng">
                <a:solidFill>
                  <a:srgbClr val="FF0000"/>
                </a:solidFill>
              </a:rPr>
              <a:t>NỘI DUNG BÀI HỌC</a:t>
            </a:r>
          </a:p>
        </p:txBody>
      </p:sp>
      <p:sp>
        <p:nvSpPr>
          <p:cNvPr id="31747" name="Text Box 5"/>
          <p:cNvSpPr txBox="1">
            <a:spLocks noChangeArrowheads="1"/>
          </p:cNvSpPr>
          <p:nvPr/>
        </p:nvSpPr>
        <p:spPr bwMode="auto">
          <a:xfrm>
            <a:off x="304800" y="947738"/>
            <a:ext cx="8077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3000">
                <a:solidFill>
                  <a:srgbClr val="CC0066"/>
                </a:solidFill>
              </a:rPr>
              <a:t>I. KHÁI NIỆM SINH SẢN</a:t>
            </a:r>
          </a:p>
        </p:txBody>
      </p:sp>
      <p:sp>
        <p:nvSpPr>
          <p:cNvPr id="31748" name="Text Box 9"/>
          <p:cNvSpPr txBox="1">
            <a:spLocks noChangeArrowheads="1"/>
          </p:cNvSpPr>
          <p:nvPr/>
        </p:nvSpPr>
        <p:spPr bwMode="auto">
          <a:xfrm>
            <a:off x="228600" y="1633538"/>
            <a:ext cx="891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3000">
                <a:solidFill>
                  <a:srgbClr val="CC0066"/>
                </a:solidFill>
              </a:rPr>
              <a:t>II. SINH SẢN VÔ TÍNH Ở SINH VẬT</a:t>
            </a:r>
            <a:endParaRPr lang="en-US" sz="3000" u="sng">
              <a:solidFill>
                <a:srgbClr val="CC0066"/>
              </a:solidFill>
            </a:endParaRPr>
          </a:p>
        </p:txBody>
      </p:sp>
      <p:sp>
        <p:nvSpPr>
          <p:cNvPr id="31749" name="Text Box 9"/>
          <p:cNvSpPr txBox="1">
            <a:spLocks noChangeArrowheads="1"/>
          </p:cNvSpPr>
          <p:nvPr/>
        </p:nvSpPr>
        <p:spPr bwMode="auto">
          <a:xfrm>
            <a:off x="228600" y="2346325"/>
            <a:ext cx="891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3000">
                <a:solidFill>
                  <a:srgbClr val="CC0066"/>
                </a:solidFill>
              </a:rPr>
              <a:t>III. SINH SẢN HỮU TÍNH Ở SINH VẬT</a:t>
            </a:r>
            <a:endParaRPr lang="en-US" sz="3000" u="sng">
              <a:solidFill>
                <a:srgbClr val="CC0066"/>
              </a:solidFill>
            </a:endParaRPr>
          </a:p>
        </p:txBody>
      </p:sp>
      <p:sp>
        <p:nvSpPr>
          <p:cNvPr id="6" name="Text Box 4"/>
          <p:cNvSpPr txBox="1">
            <a:spLocks noChangeArrowheads="1"/>
          </p:cNvSpPr>
          <p:nvPr/>
        </p:nvSpPr>
        <p:spPr bwMode="auto">
          <a:xfrm>
            <a:off x="1189038" y="3200400"/>
            <a:ext cx="6994525" cy="646113"/>
          </a:xfrm>
          <a:prstGeom prst="rect">
            <a:avLst/>
          </a:prstGeom>
          <a:gradFill rotWithShape="1">
            <a:gsLst>
              <a:gs pos="0">
                <a:srgbClr val="00FF00"/>
              </a:gs>
              <a:gs pos="50000">
                <a:schemeClr val="bg1"/>
              </a:gs>
              <a:gs pos="100000">
                <a:srgbClr val="00FF00"/>
              </a:gs>
            </a:gsLst>
            <a:lin ang="540000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u="sng" dirty="0" err="1">
                <a:solidFill>
                  <a:srgbClr val="FF0000"/>
                </a:solidFill>
              </a:rPr>
              <a:t>HÌNH</a:t>
            </a:r>
            <a:r>
              <a:rPr lang="en-US" sz="3600" u="sng" dirty="0">
                <a:solidFill>
                  <a:srgbClr val="FF0000"/>
                </a:solidFill>
              </a:rPr>
              <a:t> </a:t>
            </a:r>
            <a:r>
              <a:rPr lang="en-US" sz="3600" u="sng" dirty="0" err="1">
                <a:solidFill>
                  <a:srgbClr val="FF0000"/>
                </a:solidFill>
              </a:rPr>
              <a:t>THÀNH</a:t>
            </a:r>
            <a:r>
              <a:rPr lang="en-US" sz="3600" u="sng" dirty="0">
                <a:solidFill>
                  <a:srgbClr val="FF0000"/>
                </a:solidFill>
              </a:rPr>
              <a:t> </a:t>
            </a:r>
            <a:r>
              <a:rPr lang="en-US" sz="3600" u="sng" dirty="0" err="1">
                <a:solidFill>
                  <a:srgbClr val="FF0000"/>
                </a:solidFill>
              </a:rPr>
              <a:t>KIẾN</a:t>
            </a:r>
            <a:r>
              <a:rPr lang="en-US" sz="3600" u="sng" dirty="0">
                <a:solidFill>
                  <a:srgbClr val="FF0000"/>
                </a:solidFill>
              </a:rPr>
              <a:t> </a:t>
            </a:r>
            <a:r>
              <a:rPr lang="en-US" sz="3600" u="sng" dirty="0" err="1">
                <a:solidFill>
                  <a:srgbClr val="FF0000"/>
                </a:solidFill>
              </a:rPr>
              <a:t>THỨC</a:t>
            </a:r>
            <a:r>
              <a:rPr lang="en-US" sz="3600" u="sng" dirty="0">
                <a:solidFill>
                  <a:srgbClr val="FF0000"/>
                </a:solidFill>
              </a:rPr>
              <a:t> </a:t>
            </a:r>
            <a:r>
              <a:rPr lang="en-US" sz="3600" u="sng" dirty="0" err="1">
                <a:solidFill>
                  <a:srgbClr val="FF0000"/>
                </a:solidFill>
              </a:rPr>
              <a:t>MỚI</a:t>
            </a:r>
            <a:endParaRPr lang="en-US" sz="3600"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0"/>
          <p:cNvSpPr txBox="1">
            <a:spLocks noChangeArrowheads="1"/>
          </p:cNvSpPr>
          <p:nvPr/>
        </p:nvSpPr>
        <p:spPr bwMode="auto">
          <a:xfrm>
            <a:off x="22225" y="0"/>
            <a:ext cx="6759575" cy="523875"/>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2800">
                <a:solidFill>
                  <a:srgbClr val="0000CC"/>
                </a:solidFill>
                <a:latin typeface="Times New Roman" panose="02020603050405020304" pitchFamily="18" charset="0"/>
              </a:rPr>
              <a:t>2. SINH SẢN HỮU TÍNH Ở THỰC VẬT</a:t>
            </a:r>
          </a:p>
        </p:txBody>
      </p:sp>
      <p:pic>
        <p:nvPicPr>
          <p:cNvPr id="72707" name="Picture 8"/>
          <p:cNvPicPr>
            <a:picLocks noChangeAspect="1"/>
          </p:cNvPicPr>
          <p:nvPr/>
        </p:nvPicPr>
        <p:blipFill>
          <a:blip r:embed="rId2">
            <a:extLst>
              <a:ext uri="{28A0092B-C50C-407E-A947-70E740481C1C}">
                <a14:useLocalDpi xmlns:a14="http://schemas.microsoft.com/office/drawing/2010/main" val="0"/>
              </a:ext>
            </a:extLst>
          </a:blip>
          <a:srcRect l="19547" t="55208" r="52928" b="19514"/>
          <a:stretch>
            <a:fillRect/>
          </a:stretch>
        </p:blipFill>
        <p:spPr bwMode="auto">
          <a:xfrm>
            <a:off x="22225" y="552450"/>
            <a:ext cx="39401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5" descr="buo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381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7"/>
          <p:cNvSpPr txBox="1">
            <a:spLocks noChangeArrowheads="1"/>
          </p:cNvSpPr>
          <p:nvPr/>
        </p:nvSpPr>
        <p:spPr bwMode="auto">
          <a:xfrm>
            <a:off x="0" y="5791200"/>
            <a:ext cx="3810000"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LƯỠNG</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bưởi</a:t>
            </a:r>
            <a:r>
              <a:rPr lang="en-US" sz="2000" dirty="0">
                <a:solidFill>
                  <a:srgbClr val="0000CC"/>
                </a:solidFill>
                <a:latin typeface="Times New Roman" panose="02020603050405020304" pitchFamily="18" charset="0"/>
              </a:rPr>
              <a:t>)</a:t>
            </a:r>
          </a:p>
        </p:txBody>
      </p:sp>
      <p:pic>
        <p:nvPicPr>
          <p:cNvPr id="72710" name="Picture 24" descr="DSC_0368-HoaMuop-w"/>
          <p:cNvPicPr>
            <a:picLocks noChangeAspect="1" noChangeArrowheads="1"/>
          </p:cNvPicPr>
          <p:nvPr/>
        </p:nvPicPr>
        <p:blipFill>
          <a:blip r:embed="rId4">
            <a:extLst>
              <a:ext uri="{28A0092B-C50C-407E-A947-70E740481C1C}">
                <a14:useLocalDpi xmlns:a14="http://schemas.microsoft.com/office/drawing/2010/main" val="0"/>
              </a:ext>
            </a:extLst>
          </a:blip>
          <a:srcRect l="15872" r="22223" b="8820"/>
          <a:stretch>
            <a:fillRect/>
          </a:stretch>
        </p:blipFill>
        <p:spPr bwMode="auto">
          <a:xfrm>
            <a:off x="3962400" y="3733800"/>
            <a:ext cx="25146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25" descr="untitkled"/>
          <p:cNvPicPr>
            <a:picLocks noChangeAspect="1" noChangeArrowheads="1"/>
          </p:cNvPicPr>
          <p:nvPr/>
        </p:nvPicPr>
        <p:blipFill>
          <a:blip r:embed="rId5">
            <a:extLst>
              <a:ext uri="{28A0092B-C50C-407E-A947-70E740481C1C}">
                <a14:useLocalDpi xmlns:a14="http://schemas.microsoft.com/office/drawing/2010/main" val="0"/>
              </a:ext>
            </a:extLst>
          </a:blip>
          <a:srcRect l="17857" t="16171" r="23215" b="15903"/>
          <a:stretch>
            <a:fillRect/>
          </a:stretch>
        </p:blipFill>
        <p:spPr bwMode="auto">
          <a:xfrm>
            <a:off x="6591300" y="3733800"/>
            <a:ext cx="25146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2" name="Group 30"/>
          <p:cNvGrpSpPr>
            <a:grpSpLocks/>
          </p:cNvGrpSpPr>
          <p:nvPr/>
        </p:nvGrpSpPr>
        <p:grpSpPr bwMode="auto">
          <a:xfrm>
            <a:off x="3962400" y="5272088"/>
            <a:ext cx="4059238" cy="381000"/>
            <a:chOff x="3" y="3735"/>
            <a:chExt cx="2557" cy="240"/>
          </a:xfrm>
        </p:grpSpPr>
        <p:sp>
          <p:nvSpPr>
            <p:cNvPr id="72740" name="Text Box 21"/>
            <p:cNvSpPr txBox="1">
              <a:spLocks noChangeArrowheads="1"/>
            </p:cNvSpPr>
            <p:nvPr/>
          </p:nvSpPr>
          <p:spPr bwMode="auto">
            <a:xfrm>
              <a:off x="3" y="3744"/>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chemeClr val="bg1"/>
                  </a:solidFill>
                </a:rPr>
                <a:t>HOA ĐỰC</a:t>
              </a:r>
            </a:p>
          </p:txBody>
        </p:sp>
        <p:sp>
          <p:nvSpPr>
            <p:cNvPr id="72741" name="Text Box 22"/>
            <p:cNvSpPr txBox="1">
              <a:spLocks noChangeArrowheads="1"/>
            </p:cNvSpPr>
            <p:nvPr/>
          </p:nvSpPr>
          <p:spPr bwMode="auto">
            <a:xfrm>
              <a:off x="1648" y="3735"/>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solidFill>
                    <a:schemeClr val="bg1"/>
                  </a:solidFill>
                </a:rPr>
                <a:t>HOA CÁI</a:t>
              </a:r>
            </a:p>
          </p:txBody>
        </p:sp>
      </p:grpSp>
      <p:sp>
        <p:nvSpPr>
          <p:cNvPr id="17" name="Text Box 17"/>
          <p:cNvSpPr txBox="1">
            <a:spLocks noChangeArrowheads="1"/>
          </p:cNvSpPr>
          <p:nvPr/>
        </p:nvSpPr>
        <p:spPr bwMode="auto">
          <a:xfrm>
            <a:off x="4645025" y="5791200"/>
            <a:ext cx="3508375" cy="40005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ĐƠN</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TÍNH</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Hoa</a:t>
            </a:r>
            <a:r>
              <a:rPr lang="en-US" sz="2000" dirty="0">
                <a:solidFill>
                  <a:srgbClr val="0000CC"/>
                </a:solidFill>
                <a:latin typeface="Times New Roman" panose="02020603050405020304" pitchFamily="18" charset="0"/>
              </a:rPr>
              <a:t> </a:t>
            </a:r>
            <a:r>
              <a:rPr lang="en-US" sz="2000" dirty="0" err="1">
                <a:solidFill>
                  <a:srgbClr val="0000CC"/>
                </a:solidFill>
                <a:latin typeface="Times New Roman" panose="02020603050405020304" pitchFamily="18" charset="0"/>
              </a:rPr>
              <a:t>mướp</a:t>
            </a:r>
            <a:r>
              <a:rPr lang="en-US" sz="2000" dirty="0">
                <a:solidFill>
                  <a:srgbClr val="0000CC"/>
                </a:solidFill>
                <a:latin typeface="Times New Roman" panose="02020603050405020304" pitchFamily="18" charset="0"/>
              </a:rPr>
              <a:t>)</a:t>
            </a:r>
          </a:p>
        </p:txBody>
      </p:sp>
      <p:sp>
        <p:nvSpPr>
          <p:cNvPr id="18" name="Title 1"/>
          <p:cNvSpPr txBox="1">
            <a:spLocks/>
          </p:cNvSpPr>
          <p:nvPr/>
        </p:nvSpPr>
        <p:spPr bwMode="auto">
          <a:xfrm>
            <a:off x="3978275" y="1333500"/>
            <a:ext cx="49958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200">
                <a:solidFill>
                  <a:srgbClr val="0000FF"/>
                </a:solidFill>
              </a:rPr>
              <a:t>3. PHT 6: Phân biệt hoa lưỡng tính với hoa đơn tính</a:t>
            </a:r>
          </a:p>
        </p:txBody>
      </p:sp>
      <p:graphicFrame>
        <p:nvGraphicFramePr>
          <p:cNvPr id="2" name="Table 1"/>
          <p:cNvGraphicFramePr>
            <a:graphicFrameLocks noGrp="1"/>
          </p:cNvGraphicFramePr>
          <p:nvPr>
            <p:extLst>
              <p:ext uri="{D42A27DB-BD31-4B8C-83A1-F6EECF244321}">
                <p14:modId xmlns:p14="http://schemas.microsoft.com/office/powerpoint/2010/main" val="1024350104"/>
              </p:ext>
            </p:extLst>
          </p:nvPr>
        </p:nvGraphicFramePr>
        <p:xfrm>
          <a:off x="4076700" y="2133600"/>
          <a:ext cx="5029200" cy="1479052"/>
        </p:xfrm>
        <a:graphic>
          <a:graphicData uri="http://schemas.openxmlformats.org/drawingml/2006/table">
            <a:tbl>
              <a:tblPr firstRow="1" bandRow="1">
                <a:tableStyleId>{5C22544A-7EE6-4342-B048-85BDC9FD1C3A}</a:tableStyleId>
              </a:tblPr>
              <a:tblGrid>
                <a:gridCol w="1257300"/>
                <a:gridCol w="1485900"/>
                <a:gridCol w="1066800"/>
                <a:gridCol w="1219200"/>
              </a:tblGrid>
              <a:tr h="329803">
                <a:tc rowSpan="2">
                  <a:txBody>
                    <a:bodyPr/>
                    <a:lstStyle/>
                    <a:p>
                      <a:pPr algn="ctr"/>
                      <a:r>
                        <a:rPr lang="en-US" sz="1800" dirty="0" err="1" smtClean="0">
                          <a:solidFill>
                            <a:srgbClr val="0000FF"/>
                          </a:solidFill>
                        </a:rPr>
                        <a:t>Thành</a:t>
                      </a:r>
                      <a:r>
                        <a:rPr lang="en-US" sz="1800" baseline="0" dirty="0" smtClean="0">
                          <a:solidFill>
                            <a:srgbClr val="0000FF"/>
                          </a:solidFill>
                        </a:rPr>
                        <a:t> </a:t>
                      </a:r>
                      <a:r>
                        <a:rPr lang="en-US" sz="1800" baseline="0" dirty="0" err="1" smtClean="0">
                          <a:solidFill>
                            <a:srgbClr val="0000FF"/>
                          </a:solidFill>
                        </a:rPr>
                        <a:t>phần</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row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lưỡng</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gridSpan="2">
                  <a:txBody>
                    <a:bodyPr/>
                    <a:lstStyle/>
                    <a:p>
                      <a:pPr algn="ctr"/>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đơn</a:t>
                      </a:r>
                      <a:r>
                        <a:rPr lang="en-US" sz="1800" baseline="0" dirty="0" smtClean="0">
                          <a:solidFill>
                            <a:srgbClr val="0000FF"/>
                          </a:solidFill>
                        </a:rPr>
                        <a:t> </a:t>
                      </a:r>
                      <a:r>
                        <a:rPr lang="en-US" sz="1800" baseline="0" dirty="0" err="1" smtClean="0">
                          <a:solidFill>
                            <a:srgbClr val="0000FF"/>
                          </a:solidFill>
                        </a:rPr>
                        <a:t>tính</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h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1078">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vMerge="1">
                  <a:txBody>
                    <a:bodyPr/>
                    <a:lstStyle/>
                    <a:p>
                      <a:endParaRPr lang="en-US" dirty="0"/>
                    </a:p>
                  </a:txBody>
                  <a:tcP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đực</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solidFill>
                            <a:srgbClr val="0000FF"/>
                          </a:solidFill>
                        </a:rPr>
                        <a:t>Hoa</a:t>
                      </a:r>
                      <a:r>
                        <a:rPr lang="en-US" sz="1800" dirty="0" smtClean="0">
                          <a:solidFill>
                            <a:srgbClr val="0000FF"/>
                          </a:solidFill>
                        </a:rPr>
                        <a:t> </a:t>
                      </a:r>
                      <a:r>
                        <a:rPr lang="en-US" sz="1800" dirty="0" err="1" smtClean="0">
                          <a:solidFill>
                            <a:srgbClr val="0000FF"/>
                          </a:solidFill>
                        </a:rPr>
                        <a:t>cái</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10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rgbClr val="0000FF"/>
                          </a:solidFill>
                        </a:rPr>
                        <a:t>Nhị</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Không</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r h="371078">
                <a:tc>
                  <a:txBody>
                    <a:bodyPr/>
                    <a:lstStyle/>
                    <a:p>
                      <a:r>
                        <a:rPr lang="en-US" sz="180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hoa</a:t>
                      </a:r>
                      <a:endParaRPr lang="en-US" sz="1800" dirty="0">
                        <a:solidFill>
                          <a:srgbClr val="0000FF"/>
                        </a:solidFill>
                      </a:endParaRPr>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Không</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r>
                        <a:rPr lang="en-US" sz="1800" dirty="0" err="1" smtClean="0"/>
                        <a:t>Có</a:t>
                      </a:r>
                      <a:endParaRPr lang="en-US" sz="1800" dirty="0"/>
                    </a:p>
                  </a:txBody>
                  <a:tcPr marT="45749" marB="4574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bl>
          </a:graphicData>
        </a:graphic>
      </p:graphicFrame>
      <p:sp>
        <p:nvSpPr>
          <p:cNvPr id="72739" name="Text Box 17"/>
          <p:cNvSpPr txBox="1">
            <a:spLocks noChangeArrowheads="1"/>
          </p:cNvSpPr>
          <p:nvPr/>
        </p:nvSpPr>
        <p:spPr bwMode="auto">
          <a:xfrm>
            <a:off x="3957918" y="723806"/>
            <a:ext cx="499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solidFill>
                  <a:srgbClr val="0000CC"/>
                </a:solidFill>
                <a:latin typeface="Times New Roman" panose="02020603050405020304" pitchFamily="18" charset="0"/>
              </a:rPr>
              <a:t>1. </a:t>
            </a:r>
            <a:r>
              <a:rPr lang="en-US" sz="1800" dirty="0" err="1">
                <a:solidFill>
                  <a:srgbClr val="0000CC"/>
                </a:solidFill>
                <a:latin typeface="Times New Roman" panose="02020603050405020304" pitchFamily="18" charset="0"/>
              </a:rPr>
              <a:t>HOA</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CƠ</a:t>
            </a:r>
            <a:r>
              <a:rPr lang="en-US" sz="1800" dirty="0">
                <a:solidFill>
                  <a:srgbClr val="0000CC"/>
                </a:solidFill>
                <a:latin typeface="Times New Roman" panose="02020603050405020304" pitchFamily="18" charset="0"/>
              </a:rPr>
              <a:t> QUA </a:t>
            </a:r>
            <a:r>
              <a:rPr lang="en-US" sz="1800" dirty="0" err="1">
                <a:solidFill>
                  <a:srgbClr val="0000CC"/>
                </a:solidFill>
                <a:latin typeface="Times New Roman" panose="02020603050405020304" pitchFamily="18" charset="0"/>
              </a:rPr>
              <a:t>SINH</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SẢN</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CỦA</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THỰC</a:t>
            </a:r>
            <a:r>
              <a:rPr lang="en-US" sz="1800" dirty="0">
                <a:solidFill>
                  <a:srgbClr val="0000CC"/>
                </a:solidFill>
                <a:latin typeface="Times New Roman" panose="02020603050405020304" pitchFamily="18" charset="0"/>
              </a:rPr>
              <a:t> </a:t>
            </a:r>
            <a:r>
              <a:rPr lang="en-US" sz="1800" dirty="0" err="1">
                <a:solidFill>
                  <a:srgbClr val="0000CC"/>
                </a:solidFill>
                <a:latin typeface="Times New Roman" panose="02020603050405020304" pitchFamily="18" charset="0"/>
              </a:rPr>
              <a:t>VẬT</a:t>
            </a:r>
            <a:endParaRPr lang="en-US" sz="1800" dirty="0">
              <a:solidFill>
                <a:srgbClr val="0000CC"/>
              </a:solidFill>
              <a:latin typeface="Times New Roman" panose="02020603050405020304" pitchFamily="18" charset="0"/>
            </a:endParaRPr>
          </a:p>
        </p:txBody>
      </p:sp>
      <p:sp>
        <p:nvSpPr>
          <p:cNvPr id="15" name="Title 1"/>
          <p:cNvSpPr txBox="1">
            <a:spLocks/>
          </p:cNvSpPr>
          <p:nvPr/>
        </p:nvSpPr>
        <p:spPr bwMode="auto">
          <a:xfrm>
            <a:off x="0" y="3200400"/>
            <a:ext cx="3962400" cy="352425"/>
          </a:xfrm>
          <a:prstGeom prst="rect">
            <a:avLst/>
          </a:prstGeom>
          <a:solidFill>
            <a:schemeClr val="bg1"/>
          </a:solidFill>
          <a:ln>
            <a:noFill/>
          </a:ln>
          <a:effectLs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dirty="0">
                <a:solidFill>
                  <a:srgbClr val="0000FF"/>
                </a:solidFill>
              </a:rPr>
              <a:t>2. </a:t>
            </a:r>
            <a:r>
              <a:rPr lang="en-US" sz="1800" dirty="0" err="1" smtClean="0">
                <a:solidFill>
                  <a:srgbClr val="0000FF"/>
                </a:solidFill>
              </a:rPr>
              <a:t>Các</a:t>
            </a:r>
            <a:r>
              <a:rPr lang="en-US" sz="1800" dirty="0" smtClean="0">
                <a:solidFill>
                  <a:srgbClr val="0000FF"/>
                </a:solidFill>
              </a:rPr>
              <a:t> </a:t>
            </a:r>
            <a:r>
              <a:rPr lang="en-US" sz="1800" dirty="0" err="1">
                <a:solidFill>
                  <a:srgbClr val="0000FF"/>
                </a:solidFill>
              </a:rPr>
              <a:t>thành</a:t>
            </a:r>
            <a:r>
              <a:rPr lang="en-US" sz="1800" dirty="0">
                <a:solidFill>
                  <a:srgbClr val="0000FF"/>
                </a:solidFill>
              </a:rPr>
              <a:t> </a:t>
            </a:r>
            <a:r>
              <a:rPr lang="en-US" sz="1800" dirty="0" err="1">
                <a:solidFill>
                  <a:srgbClr val="0000FF"/>
                </a:solidFill>
              </a:rPr>
              <a:t>phần</a:t>
            </a:r>
            <a:r>
              <a:rPr lang="en-US" sz="1800" dirty="0">
                <a:solidFill>
                  <a:srgbClr val="0000FF"/>
                </a:solidFill>
              </a:rPr>
              <a:t> </a:t>
            </a:r>
            <a:r>
              <a:rPr lang="en-US" sz="1800" dirty="0" err="1">
                <a:solidFill>
                  <a:srgbClr val="0000FF"/>
                </a:solidFill>
              </a:rPr>
              <a:t>cấu</a:t>
            </a:r>
            <a:r>
              <a:rPr lang="en-US" sz="1800" dirty="0">
                <a:solidFill>
                  <a:srgbClr val="0000FF"/>
                </a:solidFill>
              </a:rPr>
              <a:t> </a:t>
            </a:r>
            <a:r>
              <a:rPr lang="en-US" sz="1800" dirty="0" err="1">
                <a:solidFill>
                  <a:srgbClr val="0000FF"/>
                </a:solidFill>
              </a:rPr>
              <a:t>tạo</a:t>
            </a:r>
            <a:r>
              <a:rPr lang="en-US" sz="1800" dirty="0">
                <a:solidFill>
                  <a:srgbClr val="0000FF"/>
                </a:solidFill>
              </a:rPr>
              <a:t> </a:t>
            </a:r>
            <a:r>
              <a:rPr lang="en-US" sz="1800" dirty="0" err="1">
                <a:solidFill>
                  <a:srgbClr val="0000FF"/>
                </a:solidFill>
              </a:rPr>
              <a:t>của</a:t>
            </a:r>
            <a:r>
              <a:rPr lang="en-US" sz="1800" dirty="0">
                <a:solidFill>
                  <a:srgbClr val="0000FF"/>
                </a:solidFill>
              </a:rPr>
              <a:t> </a:t>
            </a:r>
            <a:r>
              <a:rPr lang="en-US" sz="1800" dirty="0" err="1" smtClean="0">
                <a:solidFill>
                  <a:srgbClr val="0000FF"/>
                </a:solidFill>
              </a:rPr>
              <a:t>hoa</a:t>
            </a:r>
            <a:endParaRPr lang="en-US" sz="1800" dirty="0">
              <a:solidFill>
                <a:srgbClr val="0000FF"/>
              </a:solidFill>
            </a:endParaRPr>
          </a:p>
        </p:txBody>
      </p:sp>
      <p:sp>
        <p:nvSpPr>
          <p:cNvPr id="16" name="TextBox 8"/>
          <p:cNvSpPr txBox="1">
            <a:spLocks noChangeArrowheads="1"/>
          </p:cNvSpPr>
          <p:nvPr/>
        </p:nvSpPr>
        <p:spPr bwMode="auto">
          <a:xfrm>
            <a:off x="6958853" y="0"/>
            <a:ext cx="21717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dirty="0" err="1">
                <a:solidFill>
                  <a:srgbClr val="0000FF"/>
                </a:solidFill>
              </a:rPr>
              <a:t>NHÓM</a:t>
            </a:r>
            <a:r>
              <a:rPr lang="en-US" dirty="0">
                <a:solidFill>
                  <a:srgbClr val="0000FF"/>
                </a:solidFill>
              </a:rPr>
              <a:t>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533400" y="1524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latin typeface="Tahoma" panose="020B0604030504040204" pitchFamily="34" charset="0"/>
            </a:endParaRPr>
          </a:p>
        </p:txBody>
      </p:sp>
      <p:sp>
        <p:nvSpPr>
          <p:cNvPr id="362499" name="Text Box 3"/>
          <p:cNvSpPr txBox="1">
            <a:spLocks noChangeArrowheads="1"/>
          </p:cNvSpPr>
          <p:nvPr/>
        </p:nvSpPr>
        <p:spPr bwMode="auto">
          <a:xfrm>
            <a:off x="231775" y="614363"/>
            <a:ext cx="8991600" cy="226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Char char="-"/>
            </a:pPr>
            <a:r>
              <a:rPr lang="en-US" sz="2400" b="0" dirty="0">
                <a:solidFill>
                  <a:srgbClr val="000000"/>
                </a:solidFill>
              </a:rPr>
              <a:t> </a:t>
            </a:r>
            <a:r>
              <a:rPr lang="en-US" sz="2400" dirty="0" err="1" smtClean="0">
                <a:solidFill>
                  <a:srgbClr val="000000"/>
                </a:solidFill>
              </a:rPr>
              <a:t>Hoa</a:t>
            </a:r>
            <a:r>
              <a:rPr lang="en-US" sz="2400" dirty="0" smtClean="0">
                <a:solidFill>
                  <a:srgbClr val="000000"/>
                </a:solidFill>
              </a:rPr>
              <a:t> </a:t>
            </a:r>
            <a:r>
              <a:rPr lang="en-US" sz="2400" dirty="0" err="1" smtClean="0">
                <a:solidFill>
                  <a:srgbClr val="000000"/>
                </a:solidFill>
              </a:rPr>
              <a:t>là</a:t>
            </a:r>
            <a:r>
              <a:rPr lang="en-US" sz="2400" dirty="0" smtClean="0">
                <a:solidFill>
                  <a:srgbClr val="000000"/>
                </a:solidFill>
              </a:rPr>
              <a:t> </a:t>
            </a:r>
            <a:r>
              <a:rPr lang="en-US" sz="2400" dirty="0" err="1" smtClean="0">
                <a:solidFill>
                  <a:srgbClr val="000000"/>
                </a:solidFill>
              </a:rPr>
              <a:t>cơ</a:t>
            </a:r>
            <a:r>
              <a:rPr lang="en-US" sz="2400" dirty="0" smtClean="0">
                <a:solidFill>
                  <a:srgbClr val="000000"/>
                </a:solidFill>
              </a:rPr>
              <a:t> </a:t>
            </a:r>
            <a:r>
              <a:rPr lang="en-US" sz="2400" dirty="0" err="1" smtClean="0">
                <a:solidFill>
                  <a:srgbClr val="000000"/>
                </a:solidFill>
              </a:rPr>
              <a:t>quan</a:t>
            </a:r>
            <a:r>
              <a:rPr lang="en-US" sz="2400" dirty="0" smtClean="0">
                <a:solidFill>
                  <a:srgbClr val="000000"/>
                </a:solidFill>
              </a:rPr>
              <a:t> </a:t>
            </a:r>
            <a:r>
              <a:rPr lang="en-US" sz="2400" dirty="0" err="1" smtClean="0">
                <a:solidFill>
                  <a:srgbClr val="000000"/>
                </a:solidFill>
              </a:rPr>
              <a:t>sinh</a:t>
            </a:r>
            <a:r>
              <a:rPr lang="en-US" sz="2400" dirty="0" smtClean="0">
                <a:solidFill>
                  <a:srgbClr val="000000"/>
                </a:solidFill>
              </a:rPr>
              <a:t> </a:t>
            </a:r>
            <a:r>
              <a:rPr lang="en-US" sz="2400" dirty="0" err="1" smtClean="0">
                <a:solidFill>
                  <a:srgbClr val="000000"/>
                </a:solidFill>
              </a:rPr>
              <a:t>sản</a:t>
            </a:r>
            <a:r>
              <a:rPr lang="en-US" sz="2400" dirty="0" smtClean="0">
                <a:solidFill>
                  <a:srgbClr val="000000"/>
                </a:solidFill>
              </a:rPr>
              <a:t> </a:t>
            </a:r>
          </a:p>
          <a:p>
            <a:pPr>
              <a:lnSpc>
                <a:spcPct val="120000"/>
              </a:lnSpc>
              <a:spcBef>
                <a:spcPct val="0"/>
              </a:spcBef>
              <a:buFontTx/>
              <a:buChar char="-"/>
            </a:pPr>
            <a:r>
              <a:rPr lang="en-US" sz="2400" b="0" dirty="0">
                <a:solidFill>
                  <a:srgbClr val="000000"/>
                </a:solidFill>
              </a:rPr>
              <a:t> </a:t>
            </a:r>
            <a:r>
              <a:rPr lang="en-US" sz="2400" dirty="0" err="1" smtClean="0"/>
              <a:t>Hoa</a:t>
            </a:r>
            <a:r>
              <a:rPr lang="en-US" sz="2400" dirty="0" smtClean="0"/>
              <a:t> </a:t>
            </a:r>
            <a:r>
              <a:rPr lang="en-US" sz="2400" dirty="0" err="1"/>
              <a:t>lưỡng</a:t>
            </a:r>
            <a:r>
              <a:rPr lang="en-US" sz="2400" dirty="0"/>
              <a:t> </a:t>
            </a:r>
            <a:r>
              <a:rPr lang="en-US" sz="2400" dirty="0" err="1"/>
              <a:t>tính</a:t>
            </a:r>
            <a:r>
              <a:rPr lang="en-US" sz="2400" dirty="0"/>
              <a:t> </a:t>
            </a:r>
            <a:r>
              <a:rPr lang="en-US" sz="2400" dirty="0" err="1"/>
              <a:t>gồm</a:t>
            </a:r>
            <a:r>
              <a:rPr lang="en-US" sz="2400" dirty="0"/>
              <a:t> </a:t>
            </a:r>
            <a:r>
              <a:rPr lang="en-US" sz="2400" dirty="0" err="1"/>
              <a:t>các</a:t>
            </a:r>
            <a:r>
              <a:rPr lang="en-US" sz="2400" dirty="0"/>
              <a:t> </a:t>
            </a:r>
            <a:r>
              <a:rPr lang="en-US" sz="2400" dirty="0" err="1"/>
              <a:t>bộ</a:t>
            </a:r>
            <a:r>
              <a:rPr lang="en-US" sz="2400" dirty="0"/>
              <a:t> </a:t>
            </a:r>
            <a:r>
              <a:rPr lang="en-US" sz="2400" dirty="0" err="1"/>
              <a:t>phận</a:t>
            </a:r>
            <a:r>
              <a:rPr lang="en-US" sz="2400" dirty="0"/>
              <a:t>: </a:t>
            </a:r>
            <a:r>
              <a:rPr lang="en-US" sz="2400" dirty="0" err="1"/>
              <a:t>Đế</a:t>
            </a:r>
            <a:r>
              <a:rPr lang="en-US" sz="2400" dirty="0"/>
              <a:t>  </a:t>
            </a:r>
            <a:r>
              <a:rPr lang="en-US" sz="2400" dirty="0" err="1"/>
              <a:t>hoa</a:t>
            </a:r>
            <a:r>
              <a:rPr lang="en-US" sz="2400" dirty="0"/>
              <a:t>, </a:t>
            </a:r>
            <a:r>
              <a:rPr lang="en-US" sz="2400" dirty="0" err="1"/>
              <a:t>đài</a:t>
            </a:r>
            <a:r>
              <a:rPr lang="en-US" sz="2400" dirty="0"/>
              <a:t> </a:t>
            </a:r>
            <a:r>
              <a:rPr lang="en-US" sz="2400" dirty="0" err="1"/>
              <a:t>hoa</a:t>
            </a:r>
            <a:r>
              <a:rPr lang="en-US" sz="2400" dirty="0"/>
              <a:t>, </a:t>
            </a:r>
            <a:r>
              <a:rPr lang="en-US" sz="2400" dirty="0" err="1"/>
              <a:t>tràng</a:t>
            </a:r>
            <a:r>
              <a:rPr lang="en-US" sz="2400" dirty="0"/>
              <a:t> </a:t>
            </a:r>
            <a:r>
              <a:rPr lang="en-US" sz="2400" dirty="0" err="1"/>
              <a:t>hoa</a:t>
            </a:r>
            <a:r>
              <a:rPr lang="en-US" sz="2400" dirty="0"/>
              <a:t>, </a:t>
            </a:r>
            <a:r>
              <a:rPr lang="en-US" sz="2400" dirty="0" err="1"/>
              <a:t>nhị</a:t>
            </a:r>
            <a:r>
              <a:rPr lang="en-US" sz="2400" dirty="0"/>
              <a:t> </a:t>
            </a:r>
            <a:r>
              <a:rPr lang="en-US" sz="2400" dirty="0" err="1"/>
              <a:t>và</a:t>
            </a:r>
            <a:r>
              <a:rPr lang="en-US" sz="2400" dirty="0"/>
              <a:t> </a:t>
            </a:r>
            <a:r>
              <a:rPr lang="en-US" sz="2400" dirty="0" err="1"/>
              <a:t>nhụy</a:t>
            </a:r>
            <a:r>
              <a:rPr lang="en-US" sz="2400" dirty="0"/>
              <a:t>.</a:t>
            </a:r>
          </a:p>
          <a:p>
            <a:pPr>
              <a:lnSpc>
                <a:spcPct val="120000"/>
              </a:lnSpc>
              <a:spcBef>
                <a:spcPct val="0"/>
              </a:spcBef>
              <a:buFontTx/>
              <a:buNone/>
            </a:pPr>
            <a:r>
              <a:rPr lang="en-US" sz="2400" dirty="0">
                <a:latin typeface="Tahoma" panose="020B0604030504040204" pitchFamily="34" charset="0"/>
              </a:rPr>
              <a:t>    </a:t>
            </a:r>
            <a:r>
              <a:rPr lang="en-US" sz="2400" dirty="0" err="1"/>
              <a:t>Nhị</a:t>
            </a:r>
            <a:r>
              <a:rPr lang="en-US" sz="2400" dirty="0"/>
              <a:t>: </a:t>
            </a:r>
            <a:r>
              <a:rPr lang="en-US" sz="2400" dirty="0" err="1"/>
              <a:t>chỉ</a:t>
            </a:r>
            <a:r>
              <a:rPr lang="en-US" sz="2400" dirty="0"/>
              <a:t> </a:t>
            </a:r>
            <a:r>
              <a:rPr lang="en-US" sz="2400" dirty="0" err="1"/>
              <a:t>nhị</a:t>
            </a:r>
            <a:r>
              <a:rPr lang="en-US" sz="2400" dirty="0"/>
              <a:t>, </a:t>
            </a:r>
            <a:r>
              <a:rPr lang="en-US" sz="2400" dirty="0" err="1"/>
              <a:t>bao</a:t>
            </a:r>
            <a:r>
              <a:rPr lang="en-US" sz="2400" dirty="0"/>
              <a:t> </a:t>
            </a:r>
            <a:r>
              <a:rPr lang="en-US" sz="2400" dirty="0" err="1"/>
              <a:t>phấn</a:t>
            </a:r>
            <a:r>
              <a:rPr lang="en-US" sz="2400" dirty="0"/>
              <a:t> (</a:t>
            </a:r>
            <a:r>
              <a:rPr lang="en-US" sz="2400" dirty="0" err="1"/>
              <a:t>chứa</a:t>
            </a:r>
            <a:r>
              <a:rPr lang="en-US" sz="2400" dirty="0"/>
              <a:t> </a:t>
            </a:r>
            <a:r>
              <a:rPr lang="en-US" sz="2400" dirty="0" err="1"/>
              <a:t>hạt</a:t>
            </a:r>
            <a:r>
              <a:rPr lang="en-US" sz="2400" dirty="0"/>
              <a:t> </a:t>
            </a:r>
            <a:r>
              <a:rPr lang="en-US" sz="2400" dirty="0" err="1"/>
              <a:t>phấn</a:t>
            </a:r>
            <a:r>
              <a:rPr lang="en-US" sz="2400" dirty="0"/>
              <a:t>).</a:t>
            </a:r>
          </a:p>
          <a:p>
            <a:pPr>
              <a:lnSpc>
                <a:spcPct val="120000"/>
              </a:lnSpc>
              <a:spcBef>
                <a:spcPct val="0"/>
              </a:spcBef>
              <a:buFontTx/>
              <a:buNone/>
            </a:pPr>
            <a:r>
              <a:rPr lang="en-US" sz="2400" dirty="0"/>
              <a:t>    </a:t>
            </a:r>
            <a:r>
              <a:rPr lang="en-US" sz="2400" dirty="0" err="1"/>
              <a:t>Nhụy</a:t>
            </a:r>
            <a:r>
              <a:rPr lang="en-US" sz="2400" dirty="0"/>
              <a:t>: </a:t>
            </a:r>
            <a:r>
              <a:rPr lang="en-US" sz="2400" dirty="0" err="1"/>
              <a:t>núm</a:t>
            </a:r>
            <a:r>
              <a:rPr lang="en-US" sz="2400" dirty="0"/>
              <a:t> </a:t>
            </a:r>
            <a:r>
              <a:rPr lang="en-US" sz="2400" dirty="0" err="1"/>
              <a:t>nhụy</a:t>
            </a:r>
            <a:r>
              <a:rPr lang="en-US" sz="2400" dirty="0"/>
              <a:t>, </a:t>
            </a:r>
            <a:r>
              <a:rPr lang="en-US" sz="2400" dirty="0" err="1"/>
              <a:t>vòi</a:t>
            </a:r>
            <a:r>
              <a:rPr lang="en-US" sz="2400" dirty="0"/>
              <a:t> </a:t>
            </a:r>
            <a:r>
              <a:rPr lang="en-US" sz="2400" dirty="0" err="1"/>
              <a:t>nhụy</a:t>
            </a:r>
            <a:r>
              <a:rPr lang="en-US" sz="2400" dirty="0"/>
              <a:t>, </a:t>
            </a:r>
            <a:r>
              <a:rPr lang="en-US" sz="2400" dirty="0" err="1"/>
              <a:t>bầu</a:t>
            </a:r>
            <a:r>
              <a:rPr lang="en-US" sz="2400" dirty="0"/>
              <a:t> </a:t>
            </a:r>
            <a:r>
              <a:rPr lang="en-US" sz="2400" dirty="0" err="1"/>
              <a:t>nhụy</a:t>
            </a:r>
            <a:r>
              <a:rPr lang="en-US" sz="2400" dirty="0"/>
              <a:t> (</a:t>
            </a:r>
            <a:r>
              <a:rPr lang="en-US" sz="2400" dirty="0" err="1"/>
              <a:t>chứa</a:t>
            </a:r>
            <a:r>
              <a:rPr lang="en-US" sz="2400" dirty="0"/>
              <a:t> </a:t>
            </a:r>
            <a:r>
              <a:rPr lang="en-US" sz="2400" dirty="0" err="1"/>
              <a:t>túi</a:t>
            </a:r>
            <a:r>
              <a:rPr lang="en-US" sz="2400" dirty="0"/>
              <a:t> </a:t>
            </a:r>
            <a:r>
              <a:rPr lang="en-US" sz="2400" dirty="0" err="1"/>
              <a:t>phôi</a:t>
            </a:r>
            <a:r>
              <a:rPr lang="en-US" sz="2400" dirty="0"/>
              <a:t>).</a:t>
            </a:r>
          </a:p>
        </p:txBody>
      </p:sp>
      <p:sp>
        <p:nvSpPr>
          <p:cNvPr id="362500" name="Text Box 4"/>
          <p:cNvSpPr txBox="1">
            <a:spLocks noChangeArrowheads="1"/>
          </p:cNvSpPr>
          <p:nvPr/>
        </p:nvSpPr>
        <p:spPr bwMode="auto">
          <a:xfrm>
            <a:off x="254187" y="2876644"/>
            <a:ext cx="3581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Char char="-"/>
            </a:pPr>
            <a:r>
              <a:rPr lang="en-US" sz="2400" b="0" dirty="0">
                <a:solidFill>
                  <a:srgbClr val="000000"/>
                </a:solidFill>
              </a:rPr>
              <a:t> </a:t>
            </a:r>
            <a:r>
              <a:rPr lang="en-US" sz="2400" dirty="0" err="1"/>
              <a:t>Hoa</a:t>
            </a:r>
            <a:r>
              <a:rPr lang="en-US" sz="2400" dirty="0"/>
              <a:t> </a:t>
            </a:r>
            <a:r>
              <a:rPr lang="en-US" sz="2400" dirty="0" err="1"/>
              <a:t>đơn</a:t>
            </a:r>
            <a:r>
              <a:rPr lang="en-US" sz="2400" dirty="0"/>
              <a:t> </a:t>
            </a:r>
            <a:r>
              <a:rPr lang="en-US" sz="2400" dirty="0" err="1"/>
              <a:t>tính</a:t>
            </a:r>
            <a:r>
              <a:rPr lang="en-US" sz="2400" dirty="0"/>
              <a:t>:</a:t>
            </a:r>
            <a:r>
              <a:rPr lang="en-US" sz="2400" b="0" dirty="0"/>
              <a:t>  </a:t>
            </a:r>
          </a:p>
        </p:txBody>
      </p:sp>
      <p:sp>
        <p:nvSpPr>
          <p:cNvPr id="362502" name="Text Box 6"/>
          <p:cNvSpPr txBox="1">
            <a:spLocks noChangeArrowheads="1"/>
          </p:cNvSpPr>
          <p:nvPr/>
        </p:nvSpPr>
        <p:spPr bwMode="auto">
          <a:xfrm>
            <a:off x="152400" y="0"/>
            <a:ext cx="3505200" cy="45720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2400" dirty="0">
                <a:solidFill>
                  <a:srgbClr val="0000CC"/>
                </a:solidFill>
                <a:latin typeface="Times New Roman" panose="02020603050405020304" pitchFamily="18" charset="0"/>
              </a:rPr>
              <a:t>1. </a:t>
            </a:r>
            <a:r>
              <a:rPr lang="en-US" sz="2400" dirty="0" err="1">
                <a:solidFill>
                  <a:srgbClr val="0000CC"/>
                </a:solidFill>
                <a:latin typeface="Times New Roman" panose="02020603050405020304" pitchFamily="18" charset="0"/>
              </a:rPr>
              <a:t>CẤU</a:t>
            </a:r>
            <a:r>
              <a:rPr lang="en-US" sz="2400" dirty="0">
                <a:solidFill>
                  <a:srgbClr val="0000CC"/>
                </a:solidFill>
                <a:latin typeface="Times New Roman" panose="02020603050405020304" pitchFamily="18" charset="0"/>
              </a:rPr>
              <a:t> </a:t>
            </a:r>
            <a:r>
              <a:rPr lang="en-US" sz="2400" dirty="0" err="1">
                <a:solidFill>
                  <a:srgbClr val="0000CC"/>
                </a:solidFill>
                <a:latin typeface="Times New Roman" panose="02020603050405020304" pitchFamily="18" charset="0"/>
              </a:rPr>
              <a:t>TẠO</a:t>
            </a:r>
            <a:r>
              <a:rPr lang="en-US" sz="2400" dirty="0">
                <a:solidFill>
                  <a:srgbClr val="0000CC"/>
                </a:solidFill>
                <a:latin typeface="Times New Roman" panose="02020603050405020304" pitchFamily="18" charset="0"/>
              </a:rPr>
              <a:t> </a:t>
            </a:r>
            <a:r>
              <a:rPr lang="en-US" sz="2400" dirty="0" err="1">
                <a:solidFill>
                  <a:srgbClr val="0000CC"/>
                </a:solidFill>
                <a:latin typeface="Times New Roman" panose="02020603050405020304" pitchFamily="18" charset="0"/>
              </a:rPr>
              <a:t>CỦA</a:t>
            </a:r>
            <a:r>
              <a:rPr lang="en-US" sz="2400" dirty="0">
                <a:solidFill>
                  <a:srgbClr val="0000CC"/>
                </a:solidFill>
                <a:latin typeface="Times New Roman" panose="02020603050405020304" pitchFamily="18" charset="0"/>
              </a:rPr>
              <a:t> </a:t>
            </a:r>
            <a:r>
              <a:rPr lang="en-US" sz="2400" dirty="0" err="1">
                <a:solidFill>
                  <a:srgbClr val="0000CC"/>
                </a:solidFill>
                <a:latin typeface="Times New Roman" panose="02020603050405020304" pitchFamily="18" charset="0"/>
              </a:rPr>
              <a:t>HOA</a:t>
            </a:r>
            <a:endParaRPr lang="en-US" sz="2400" dirty="0">
              <a:solidFill>
                <a:srgbClr val="0000CC"/>
              </a:solidFill>
              <a:latin typeface="Times New Roman" panose="02020603050405020304" pitchFamily="18" charset="0"/>
            </a:endParaRPr>
          </a:p>
        </p:txBody>
      </p:sp>
      <p:sp>
        <p:nvSpPr>
          <p:cNvPr id="362503" name="Text Box 7"/>
          <p:cNvSpPr txBox="1">
            <a:spLocks noChangeArrowheads="1"/>
          </p:cNvSpPr>
          <p:nvPr/>
        </p:nvSpPr>
        <p:spPr bwMode="auto">
          <a:xfrm>
            <a:off x="457200" y="3365500"/>
            <a:ext cx="86868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400" dirty="0"/>
              <a:t>+ </a:t>
            </a:r>
            <a:r>
              <a:rPr lang="en-US" sz="2400" dirty="0" err="1"/>
              <a:t>Hoa</a:t>
            </a:r>
            <a:r>
              <a:rPr lang="en-US" sz="2400" dirty="0"/>
              <a:t> </a:t>
            </a:r>
            <a:r>
              <a:rPr lang="en-US" sz="2400" dirty="0" err="1"/>
              <a:t>đực</a:t>
            </a:r>
            <a:r>
              <a:rPr lang="en-US" sz="2400" dirty="0"/>
              <a:t> </a:t>
            </a:r>
            <a:r>
              <a:rPr lang="en-US" sz="2400" dirty="0" err="1"/>
              <a:t>gồm</a:t>
            </a:r>
            <a:r>
              <a:rPr lang="en-US" sz="2400" dirty="0"/>
              <a:t>: </a:t>
            </a:r>
            <a:r>
              <a:rPr lang="en-US" sz="2400" dirty="0" err="1"/>
              <a:t>Đế</a:t>
            </a:r>
            <a:r>
              <a:rPr lang="en-US" sz="2400" dirty="0"/>
              <a:t> </a:t>
            </a:r>
            <a:r>
              <a:rPr lang="en-US" sz="2400" dirty="0" err="1"/>
              <a:t>hoa</a:t>
            </a:r>
            <a:r>
              <a:rPr lang="en-US" sz="2400" dirty="0"/>
              <a:t>, </a:t>
            </a:r>
            <a:r>
              <a:rPr lang="en-US" sz="2400" dirty="0" err="1"/>
              <a:t>đài</a:t>
            </a:r>
            <a:r>
              <a:rPr lang="en-US" sz="2400" dirty="0"/>
              <a:t> </a:t>
            </a:r>
            <a:r>
              <a:rPr lang="en-US" sz="2400" dirty="0" err="1"/>
              <a:t>hoa</a:t>
            </a:r>
            <a:r>
              <a:rPr lang="en-US" sz="2400" dirty="0"/>
              <a:t>, </a:t>
            </a:r>
            <a:r>
              <a:rPr lang="en-US" sz="2400" dirty="0" err="1"/>
              <a:t>tràng</a:t>
            </a:r>
            <a:r>
              <a:rPr lang="en-US" sz="2400" dirty="0"/>
              <a:t> </a:t>
            </a:r>
            <a:r>
              <a:rPr lang="en-US" sz="2400" dirty="0" err="1"/>
              <a:t>hoa</a:t>
            </a:r>
            <a:r>
              <a:rPr lang="en-US" sz="2400" dirty="0"/>
              <a:t>, </a:t>
            </a:r>
            <a:r>
              <a:rPr lang="en-US" sz="2400" dirty="0" err="1"/>
              <a:t>nhị</a:t>
            </a:r>
            <a:r>
              <a:rPr lang="en-US" sz="2400" dirty="0"/>
              <a:t> </a:t>
            </a:r>
            <a:r>
              <a:rPr lang="en-US" sz="2400" dirty="0" err="1"/>
              <a:t>hoa</a:t>
            </a:r>
            <a:r>
              <a:rPr lang="en-US" sz="2400" dirty="0"/>
              <a:t>.</a:t>
            </a:r>
          </a:p>
          <a:p>
            <a:pPr eaLnBrk="1" hangingPunct="1">
              <a:spcBef>
                <a:spcPct val="50000"/>
              </a:spcBef>
              <a:buFontTx/>
              <a:buNone/>
            </a:pPr>
            <a:r>
              <a:rPr lang="en-US" sz="2400" dirty="0"/>
              <a:t>+ </a:t>
            </a:r>
            <a:r>
              <a:rPr lang="en-US" sz="2400" dirty="0" err="1"/>
              <a:t>Hoa</a:t>
            </a:r>
            <a:r>
              <a:rPr lang="en-US" sz="2400" dirty="0"/>
              <a:t> </a:t>
            </a:r>
            <a:r>
              <a:rPr lang="en-US" sz="2400" dirty="0" err="1"/>
              <a:t>cái</a:t>
            </a:r>
            <a:r>
              <a:rPr lang="en-US" sz="2400" dirty="0"/>
              <a:t> </a:t>
            </a:r>
            <a:r>
              <a:rPr lang="en-US" sz="2400" dirty="0" err="1"/>
              <a:t>gồm</a:t>
            </a:r>
            <a:r>
              <a:rPr lang="en-US" sz="2400" dirty="0"/>
              <a:t>: </a:t>
            </a:r>
            <a:r>
              <a:rPr lang="en-US" sz="2400" dirty="0" err="1"/>
              <a:t>Đế</a:t>
            </a:r>
            <a:r>
              <a:rPr lang="en-US" sz="2400" dirty="0"/>
              <a:t> </a:t>
            </a:r>
            <a:r>
              <a:rPr lang="en-US" sz="2400" dirty="0" err="1"/>
              <a:t>hoa</a:t>
            </a:r>
            <a:r>
              <a:rPr lang="en-US" sz="2400" dirty="0"/>
              <a:t>, </a:t>
            </a:r>
            <a:r>
              <a:rPr lang="en-US" sz="2400" dirty="0" err="1"/>
              <a:t>đài</a:t>
            </a:r>
            <a:r>
              <a:rPr lang="en-US" sz="2400" dirty="0"/>
              <a:t> </a:t>
            </a:r>
            <a:r>
              <a:rPr lang="en-US" sz="2400" dirty="0" err="1"/>
              <a:t>hoa</a:t>
            </a:r>
            <a:r>
              <a:rPr lang="en-US" sz="2400" dirty="0"/>
              <a:t>, </a:t>
            </a:r>
            <a:r>
              <a:rPr lang="en-US" sz="2400" dirty="0" err="1"/>
              <a:t>tràng</a:t>
            </a:r>
            <a:r>
              <a:rPr lang="en-US" sz="2400" dirty="0"/>
              <a:t> </a:t>
            </a:r>
            <a:r>
              <a:rPr lang="en-US" sz="2400" dirty="0" err="1"/>
              <a:t>hoa</a:t>
            </a:r>
            <a:r>
              <a:rPr lang="en-US" sz="2400" dirty="0"/>
              <a:t>, </a:t>
            </a:r>
            <a:r>
              <a:rPr lang="en-US" sz="2400" dirty="0" err="1"/>
              <a:t>nhụy</a:t>
            </a:r>
            <a:r>
              <a:rPr lang="en-US" sz="2400" dirty="0"/>
              <a:t> </a:t>
            </a:r>
            <a:r>
              <a:rPr lang="en-US" sz="2400" dirty="0" err="1"/>
              <a:t>hoa</a:t>
            </a:r>
            <a:r>
              <a:rPr lang="en-US" sz="2400" dirty="0"/>
              <a:t>.</a:t>
            </a:r>
          </a:p>
          <a:p>
            <a:pPr eaLnBrk="1" hangingPunct="1">
              <a:spcBef>
                <a:spcPct val="50000"/>
              </a:spcBef>
              <a:buFontTx/>
              <a:buNone/>
            </a:pPr>
            <a:r>
              <a:rPr lang="en-US" sz="2400" dirty="0"/>
              <a:t>VD: </a:t>
            </a:r>
          </a:p>
          <a:p>
            <a:pPr eaLnBrk="1" hangingPunct="1">
              <a:spcBef>
                <a:spcPct val="50000"/>
              </a:spcBef>
              <a:buFontTx/>
              <a:buNone/>
            </a:pPr>
            <a:r>
              <a:rPr lang="en-US" sz="2400" dirty="0"/>
              <a:t>+ TV </a:t>
            </a:r>
            <a:r>
              <a:rPr lang="en-US" sz="2400" dirty="0" err="1"/>
              <a:t>có</a:t>
            </a:r>
            <a:r>
              <a:rPr lang="en-US" sz="2400" dirty="0"/>
              <a:t> </a:t>
            </a:r>
            <a:r>
              <a:rPr lang="en-US" sz="2400" dirty="0" err="1"/>
              <a:t>hoa</a:t>
            </a:r>
            <a:r>
              <a:rPr lang="en-US" sz="2400" dirty="0"/>
              <a:t> </a:t>
            </a:r>
            <a:r>
              <a:rPr lang="en-US" sz="2400" dirty="0" err="1"/>
              <a:t>lưỡng</a:t>
            </a:r>
            <a:r>
              <a:rPr lang="en-US" sz="2400" dirty="0"/>
              <a:t> </a:t>
            </a:r>
            <a:r>
              <a:rPr lang="en-US" sz="2400" dirty="0" err="1"/>
              <a:t>tính</a:t>
            </a:r>
            <a:r>
              <a:rPr lang="en-US" sz="2400" dirty="0"/>
              <a:t>: </a:t>
            </a:r>
            <a:r>
              <a:rPr lang="en-US" sz="2400" dirty="0" err="1"/>
              <a:t>Hoa</a:t>
            </a:r>
            <a:r>
              <a:rPr lang="en-US" sz="2400" dirty="0"/>
              <a:t> </a:t>
            </a:r>
            <a:r>
              <a:rPr lang="en-US" sz="2400" dirty="0" err="1"/>
              <a:t>bưởi</a:t>
            </a:r>
            <a:r>
              <a:rPr lang="en-US" sz="2400" dirty="0"/>
              <a:t>, </a:t>
            </a:r>
            <a:r>
              <a:rPr lang="en-US" sz="2400" dirty="0" err="1"/>
              <a:t>hoa</a:t>
            </a:r>
            <a:r>
              <a:rPr lang="en-US" sz="2400" dirty="0"/>
              <a:t> cam, </a:t>
            </a:r>
            <a:r>
              <a:rPr lang="en-US" sz="2400" dirty="0" err="1"/>
              <a:t>hoa</a:t>
            </a:r>
            <a:r>
              <a:rPr lang="en-US" sz="2400" dirty="0"/>
              <a:t> </a:t>
            </a:r>
            <a:r>
              <a:rPr lang="en-US" sz="2400" dirty="0" err="1"/>
              <a:t>chanh</a:t>
            </a:r>
            <a:r>
              <a:rPr lang="en-US" sz="2400" dirty="0"/>
              <a:t>, </a:t>
            </a:r>
            <a:r>
              <a:rPr lang="en-US" sz="2400" dirty="0" err="1"/>
              <a:t>hoa</a:t>
            </a:r>
            <a:r>
              <a:rPr lang="en-US" sz="2400" dirty="0"/>
              <a:t> </a:t>
            </a:r>
            <a:r>
              <a:rPr lang="en-US" sz="2400" dirty="0" err="1"/>
              <a:t>lúa</a:t>
            </a:r>
            <a:r>
              <a:rPr lang="en-US" sz="2400" dirty="0"/>
              <a:t>, </a:t>
            </a:r>
            <a:r>
              <a:rPr lang="en-US" sz="2400" dirty="0" err="1"/>
              <a:t>hoa</a:t>
            </a:r>
            <a:r>
              <a:rPr lang="en-US" sz="2400" dirty="0"/>
              <a:t> </a:t>
            </a:r>
            <a:r>
              <a:rPr lang="en-US" sz="2400" dirty="0" err="1"/>
              <a:t>ớt</a:t>
            </a:r>
            <a:r>
              <a:rPr lang="en-US" sz="2400" dirty="0"/>
              <a:t>, </a:t>
            </a:r>
            <a:r>
              <a:rPr lang="en-US" sz="2400" dirty="0" err="1"/>
              <a:t>hoa</a:t>
            </a:r>
            <a:r>
              <a:rPr lang="en-US" sz="2400" dirty="0"/>
              <a:t> </a:t>
            </a:r>
            <a:r>
              <a:rPr lang="en-US" sz="2400" dirty="0" err="1"/>
              <a:t>ổi</a:t>
            </a:r>
            <a:r>
              <a:rPr lang="en-US" sz="2400" dirty="0"/>
              <a:t>, </a:t>
            </a:r>
            <a:r>
              <a:rPr lang="en-US" sz="2400" dirty="0" err="1"/>
              <a:t>hoa</a:t>
            </a:r>
            <a:r>
              <a:rPr lang="en-US" sz="2400" dirty="0"/>
              <a:t> </a:t>
            </a:r>
            <a:r>
              <a:rPr lang="en-US" sz="2400" dirty="0" err="1"/>
              <a:t>quất</a:t>
            </a:r>
            <a:r>
              <a:rPr lang="en-US" sz="2400" dirty="0"/>
              <a:t>, </a:t>
            </a:r>
            <a:r>
              <a:rPr lang="en-US" sz="2400" dirty="0" err="1"/>
              <a:t>hoa</a:t>
            </a:r>
            <a:r>
              <a:rPr lang="en-US" sz="2400" dirty="0"/>
              <a:t> </a:t>
            </a:r>
            <a:r>
              <a:rPr lang="en-US" sz="2400" dirty="0" err="1"/>
              <a:t>đậu</a:t>
            </a:r>
            <a:r>
              <a:rPr lang="en-US" sz="2400" dirty="0"/>
              <a:t>,...</a:t>
            </a:r>
          </a:p>
          <a:p>
            <a:pPr eaLnBrk="1" hangingPunct="1">
              <a:spcBef>
                <a:spcPct val="50000"/>
              </a:spcBef>
              <a:buFontTx/>
              <a:buNone/>
            </a:pPr>
            <a:r>
              <a:rPr lang="en-US" sz="2400" dirty="0"/>
              <a:t>+ TV </a:t>
            </a:r>
            <a:r>
              <a:rPr lang="en-US" sz="2400" dirty="0" err="1"/>
              <a:t>có</a:t>
            </a:r>
            <a:r>
              <a:rPr lang="en-US" sz="2400" dirty="0"/>
              <a:t> </a:t>
            </a:r>
            <a:r>
              <a:rPr lang="en-US" sz="2400" dirty="0" err="1"/>
              <a:t>hoa</a:t>
            </a:r>
            <a:r>
              <a:rPr lang="en-US" sz="2400" dirty="0"/>
              <a:t> </a:t>
            </a:r>
            <a:r>
              <a:rPr lang="en-US" sz="2400" dirty="0" err="1"/>
              <a:t>đơn</a:t>
            </a:r>
            <a:r>
              <a:rPr lang="en-US" sz="2400" dirty="0"/>
              <a:t> </a:t>
            </a:r>
            <a:r>
              <a:rPr lang="en-US" sz="2400" dirty="0" err="1"/>
              <a:t>tính</a:t>
            </a:r>
            <a:r>
              <a:rPr lang="en-US" sz="2400" dirty="0"/>
              <a:t>: </a:t>
            </a:r>
            <a:r>
              <a:rPr lang="en-US" sz="2400" dirty="0" err="1"/>
              <a:t>Hoa</a:t>
            </a:r>
            <a:r>
              <a:rPr lang="en-US" sz="2400" dirty="0"/>
              <a:t> </a:t>
            </a:r>
            <a:r>
              <a:rPr lang="en-US" sz="2400" dirty="0" err="1"/>
              <a:t>mướp</a:t>
            </a:r>
            <a:r>
              <a:rPr lang="en-US" sz="2400" dirty="0"/>
              <a:t>, </a:t>
            </a:r>
            <a:r>
              <a:rPr lang="en-US" sz="2400" dirty="0" err="1"/>
              <a:t>hoa</a:t>
            </a:r>
            <a:r>
              <a:rPr lang="en-US" sz="2400" dirty="0"/>
              <a:t> </a:t>
            </a:r>
            <a:r>
              <a:rPr lang="en-US" sz="2400" dirty="0" err="1"/>
              <a:t>bí</a:t>
            </a:r>
            <a:r>
              <a:rPr lang="en-US" sz="2400" dirty="0"/>
              <a:t>, </a:t>
            </a:r>
            <a:r>
              <a:rPr lang="en-US" sz="2400" dirty="0" err="1"/>
              <a:t>hoa</a:t>
            </a:r>
            <a:r>
              <a:rPr lang="en-US" sz="2400" dirty="0"/>
              <a:t> </a:t>
            </a:r>
            <a:r>
              <a:rPr lang="en-US" sz="2400" dirty="0" err="1"/>
              <a:t>dưa</a:t>
            </a:r>
            <a:r>
              <a:rPr lang="en-US" sz="2400" dirty="0"/>
              <a:t> </a:t>
            </a:r>
            <a:r>
              <a:rPr lang="en-US" sz="2400" dirty="0" err="1"/>
              <a:t>chuột</a:t>
            </a:r>
            <a:r>
              <a:rPr lang="en-US" sz="2400" dirty="0"/>
              <a:t>, </a:t>
            </a:r>
            <a:r>
              <a:rPr lang="en-US" sz="2400" dirty="0" err="1"/>
              <a:t>hoa</a:t>
            </a:r>
            <a:r>
              <a:rPr lang="en-US" sz="2400" dirty="0"/>
              <a:t> </a:t>
            </a:r>
            <a:r>
              <a:rPr lang="en-US" sz="2400" dirty="0" err="1"/>
              <a:t>bầu</a:t>
            </a:r>
            <a:r>
              <a:rPr lang="en-US" sz="2400" dirty="0"/>
              <a:t>, </a:t>
            </a:r>
            <a:r>
              <a:rPr lang="en-US" sz="2400" dirty="0" err="1"/>
              <a:t>hoa</a:t>
            </a:r>
            <a:r>
              <a:rPr lang="en-US" sz="2400" dirty="0"/>
              <a:t> </a:t>
            </a:r>
            <a:r>
              <a:rPr lang="en-US" sz="2400" dirty="0" err="1"/>
              <a:t>đu</a:t>
            </a:r>
            <a:r>
              <a:rPr lang="en-US" sz="2400" dirty="0"/>
              <a:t> </a:t>
            </a:r>
            <a:r>
              <a:rPr lang="en-US" sz="2400" dirty="0" err="1"/>
              <a:t>đủ</a:t>
            </a:r>
            <a:r>
              <a:rPr lang="en-US" sz="2400" dirty="0"/>
              <a:t>, </a:t>
            </a:r>
            <a:r>
              <a:rPr lang="en-US" sz="2400" dirty="0" err="1"/>
              <a:t>hoa</a:t>
            </a:r>
            <a:r>
              <a:rPr lang="en-US" sz="2400" dirty="0"/>
              <a:t> </a:t>
            </a:r>
            <a:r>
              <a:rPr lang="en-US" sz="2400" dirty="0" err="1"/>
              <a:t>ngô</a:t>
            </a:r>
            <a:r>
              <a:rPr lang="en-US" sz="2400" dirty="0"/>
              <a:t>, </a:t>
            </a:r>
            <a:r>
              <a:rPr lang="en-US" sz="2400" dirty="0" err="1"/>
              <a:t>hoa</a:t>
            </a:r>
            <a:r>
              <a:rPr lang="en-US" sz="2400" dirty="0"/>
              <a:t> </a:t>
            </a:r>
            <a:r>
              <a:rPr lang="en-US" sz="2400" dirty="0" err="1"/>
              <a:t>dưa</a:t>
            </a:r>
            <a:r>
              <a:rPr lang="en-US" sz="2400" dirty="0"/>
              <a:t> </a:t>
            </a:r>
            <a:r>
              <a:rPr lang="en-US" sz="2400" dirty="0" err="1"/>
              <a:t>hấu</a:t>
            </a:r>
            <a:r>
              <a:rPr lang="en-US" sz="2400" dirty="0"/>
              <a:t>,....</a:t>
            </a:r>
          </a:p>
        </p:txBody>
      </p:sp>
      <p:sp>
        <p:nvSpPr>
          <p:cNvPr id="7" name="TextBox 8"/>
          <p:cNvSpPr txBox="1">
            <a:spLocks noChangeArrowheads="1"/>
          </p:cNvSpPr>
          <p:nvPr/>
        </p:nvSpPr>
        <p:spPr bwMode="auto">
          <a:xfrm>
            <a:off x="6958853" y="0"/>
            <a:ext cx="21717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dirty="0" err="1">
                <a:solidFill>
                  <a:srgbClr val="0000FF"/>
                </a:solidFill>
              </a:rPr>
              <a:t>NHÓM</a:t>
            </a:r>
            <a:r>
              <a:rPr lang="en-US" dirty="0">
                <a:solidFill>
                  <a:srgbClr val="0000FF"/>
                </a:solidFill>
              </a:rPr>
              <a:t>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62499"/>
                                        </p:tgtEl>
                                        <p:attrNameLst>
                                          <p:attrName>style.visibility</p:attrName>
                                        </p:attrNameLst>
                                      </p:cBhvr>
                                      <p:to>
                                        <p:strVal val="visible"/>
                                      </p:to>
                                    </p:set>
                                    <p:anim calcmode="discrete" valueType="clr">
                                      <p:cBhvr override="childStyle">
                                        <p:cTn id="7" dur="80"/>
                                        <p:tgtEl>
                                          <p:spTgt spid="36249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2499"/>
                                        </p:tgtEl>
                                        <p:attrNameLst>
                                          <p:attrName>fillcolor</p:attrName>
                                        </p:attrNameLst>
                                      </p:cBhvr>
                                      <p:tavLst>
                                        <p:tav tm="0">
                                          <p:val>
                                            <p:clrVal>
                                              <a:schemeClr val="accent2"/>
                                            </p:clrVal>
                                          </p:val>
                                        </p:tav>
                                        <p:tav tm="50000">
                                          <p:val>
                                            <p:clrVal>
                                              <a:schemeClr val="hlink"/>
                                            </p:clrVal>
                                          </p:val>
                                        </p:tav>
                                      </p:tavLst>
                                    </p:anim>
                                    <p:set>
                                      <p:cBhvr>
                                        <p:cTn id="9" dur="80"/>
                                        <p:tgtEl>
                                          <p:spTgt spid="36249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62500"/>
                                        </p:tgtEl>
                                        <p:attrNameLst>
                                          <p:attrName>style.visibility</p:attrName>
                                        </p:attrNameLst>
                                      </p:cBhvr>
                                      <p:to>
                                        <p:strVal val="visible"/>
                                      </p:to>
                                    </p:set>
                                    <p:anim calcmode="discrete" valueType="clr">
                                      <p:cBhvr override="childStyle">
                                        <p:cTn id="14" dur="80"/>
                                        <p:tgtEl>
                                          <p:spTgt spid="36250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62500"/>
                                        </p:tgtEl>
                                        <p:attrNameLst>
                                          <p:attrName>fillcolor</p:attrName>
                                        </p:attrNameLst>
                                      </p:cBhvr>
                                      <p:tavLst>
                                        <p:tav tm="0">
                                          <p:val>
                                            <p:clrVal>
                                              <a:schemeClr val="accent2"/>
                                            </p:clrVal>
                                          </p:val>
                                        </p:tav>
                                        <p:tav tm="50000">
                                          <p:val>
                                            <p:clrVal>
                                              <a:schemeClr val="hlink"/>
                                            </p:clrVal>
                                          </p:val>
                                        </p:tav>
                                      </p:tavLst>
                                    </p:anim>
                                    <p:set>
                                      <p:cBhvr>
                                        <p:cTn id="16" dur="80"/>
                                        <p:tgtEl>
                                          <p:spTgt spid="362500"/>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62503"/>
                                        </p:tgtEl>
                                        <p:attrNameLst>
                                          <p:attrName>style.visibility</p:attrName>
                                        </p:attrNameLst>
                                      </p:cBhvr>
                                      <p:to>
                                        <p:strVal val="visible"/>
                                      </p:to>
                                    </p:set>
                                    <p:anim calcmode="discrete" valueType="clr">
                                      <p:cBhvr override="childStyle">
                                        <p:cTn id="21" dur="80"/>
                                        <p:tgtEl>
                                          <p:spTgt spid="36250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62503"/>
                                        </p:tgtEl>
                                        <p:attrNameLst>
                                          <p:attrName>fillcolor</p:attrName>
                                        </p:attrNameLst>
                                      </p:cBhvr>
                                      <p:tavLst>
                                        <p:tav tm="0">
                                          <p:val>
                                            <p:clrVal>
                                              <a:schemeClr val="accent2"/>
                                            </p:clrVal>
                                          </p:val>
                                        </p:tav>
                                        <p:tav tm="50000">
                                          <p:val>
                                            <p:clrVal>
                                              <a:schemeClr val="hlink"/>
                                            </p:clrVal>
                                          </p:val>
                                        </p:tav>
                                      </p:tavLst>
                                    </p:anim>
                                    <p:set>
                                      <p:cBhvr>
                                        <p:cTn id="23" dur="80"/>
                                        <p:tgtEl>
                                          <p:spTgt spid="3625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p:bldP spid="362500" grpId="0"/>
      <p:bldP spid="36250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p:cNvPicPr>
          <p:nvPr/>
        </p:nvPicPr>
        <p:blipFill>
          <a:blip r:embed="rId2">
            <a:extLst>
              <a:ext uri="{28A0092B-C50C-407E-A947-70E740481C1C}">
                <a14:useLocalDpi xmlns:a14="http://schemas.microsoft.com/office/drawing/2010/main" val="0"/>
              </a:ext>
            </a:extLst>
          </a:blip>
          <a:srcRect l="21303" t="28125" r="51170" b="37500"/>
          <a:stretch>
            <a:fillRect/>
          </a:stretch>
        </p:blipFill>
        <p:spPr bwMode="auto">
          <a:xfrm>
            <a:off x="0" y="1905000"/>
            <a:ext cx="495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52400" y="609600"/>
            <a:ext cx="8763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dirty="0">
                <a:solidFill>
                  <a:srgbClr val="0000FF"/>
                </a:solidFill>
              </a:rPr>
              <a:t>5</a:t>
            </a:r>
            <a:r>
              <a:rPr lang="en-US" sz="2400" dirty="0" smtClean="0">
                <a:solidFill>
                  <a:srgbClr val="0000FF"/>
                </a:solidFill>
              </a:rPr>
              <a:t>. </a:t>
            </a:r>
            <a:r>
              <a:rPr lang="en-US" sz="2400" dirty="0" err="1">
                <a:solidFill>
                  <a:srgbClr val="0000FF"/>
                </a:solidFill>
              </a:rPr>
              <a:t>Quan</a:t>
            </a:r>
            <a:r>
              <a:rPr lang="en-US" sz="2400" dirty="0">
                <a:solidFill>
                  <a:srgbClr val="0000FF"/>
                </a:solidFill>
              </a:rPr>
              <a:t> </a:t>
            </a:r>
            <a:r>
              <a:rPr lang="en-US" sz="2400" dirty="0" err="1">
                <a:solidFill>
                  <a:srgbClr val="0000FF"/>
                </a:solidFill>
              </a:rPr>
              <a:t>sát</a:t>
            </a:r>
            <a:r>
              <a:rPr lang="en-US" sz="2400" dirty="0">
                <a:solidFill>
                  <a:srgbClr val="0000FF"/>
                </a:solidFill>
              </a:rPr>
              <a:t> </a:t>
            </a:r>
            <a:r>
              <a:rPr lang="en-US" sz="2400" dirty="0" err="1">
                <a:solidFill>
                  <a:srgbClr val="0000FF"/>
                </a:solidFill>
              </a:rPr>
              <a:t>hình</a:t>
            </a:r>
            <a:r>
              <a:rPr lang="en-US" sz="2400" dirty="0">
                <a:solidFill>
                  <a:srgbClr val="0000FF"/>
                </a:solidFill>
              </a:rPr>
              <a:t> 37.15 </a:t>
            </a:r>
            <a:r>
              <a:rPr lang="en-US" sz="2400" dirty="0" err="1">
                <a:solidFill>
                  <a:srgbClr val="0000FF"/>
                </a:solidFill>
              </a:rPr>
              <a:t>và</a:t>
            </a:r>
            <a:r>
              <a:rPr lang="en-US" sz="2400" dirty="0">
                <a:solidFill>
                  <a:srgbClr val="0000FF"/>
                </a:solidFill>
              </a:rPr>
              <a:t> </a:t>
            </a:r>
            <a:r>
              <a:rPr lang="en-US" sz="2400" dirty="0" err="1">
                <a:solidFill>
                  <a:srgbClr val="0000FF"/>
                </a:solidFill>
              </a:rPr>
              <a:t>đọc</a:t>
            </a:r>
            <a:r>
              <a:rPr lang="en-US" sz="2400" dirty="0">
                <a:solidFill>
                  <a:srgbClr val="0000FF"/>
                </a:solidFill>
              </a:rPr>
              <a:t> </a:t>
            </a:r>
            <a:r>
              <a:rPr lang="en-US" sz="2400" dirty="0" err="1">
                <a:solidFill>
                  <a:srgbClr val="0000FF"/>
                </a:solidFill>
              </a:rPr>
              <a:t>thông</a:t>
            </a:r>
            <a:r>
              <a:rPr lang="en-US" sz="2400" dirty="0">
                <a:solidFill>
                  <a:srgbClr val="0000FF"/>
                </a:solidFill>
              </a:rPr>
              <a:t> tin </a:t>
            </a:r>
            <a:r>
              <a:rPr lang="en-US" sz="2400" dirty="0" err="1">
                <a:solidFill>
                  <a:srgbClr val="0000FF"/>
                </a:solidFill>
              </a:rPr>
              <a:t>SGK</a:t>
            </a:r>
            <a:r>
              <a:rPr lang="en-US" sz="2400" dirty="0">
                <a:solidFill>
                  <a:srgbClr val="0000FF"/>
                </a:solidFill>
              </a:rPr>
              <a:t> </a:t>
            </a:r>
            <a:r>
              <a:rPr lang="en-US" sz="2400" dirty="0" err="1">
                <a:solidFill>
                  <a:srgbClr val="0000FF"/>
                </a:solidFill>
              </a:rPr>
              <a:t>trang</a:t>
            </a:r>
            <a:r>
              <a:rPr lang="en-US" sz="2400" dirty="0">
                <a:solidFill>
                  <a:srgbClr val="0000FF"/>
                </a:solidFill>
              </a:rPr>
              <a:t> 171: </a:t>
            </a:r>
            <a:r>
              <a:rPr lang="en-US" sz="2400" dirty="0" err="1">
                <a:solidFill>
                  <a:srgbClr val="0000FF"/>
                </a:solidFill>
              </a:rPr>
              <a:t>Xác</a:t>
            </a:r>
            <a:r>
              <a:rPr lang="en-US" sz="2400" dirty="0">
                <a:solidFill>
                  <a:srgbClr val="0000FF"/>
                </a:solidFill>
              </a:rPr>
              <a:t> </a:t>
            </a:r>
            <a:r>
              <a:rPr lang="en-US" sz="2400" dirty="0" err="1">
                <a:solidFill>
                  <a:srgbClr val="0000FF"/>
                </a:solidFill>
              </a:rPr>
              <a:t>định</a:t>
            </a:r>
            <a:r>
              <a:rPr lang="en-US" sz="2400" dirty="0">
                <a:solidFill>
                  <a:srgbClr val="0000FF"/>
                </a:solidFill>
              </a:rPr>
              <a:t> </a:t>
            </a:r>
            <a:r>
              <a:rPr lang="en-US" sz="2400" dirty="0" err="1">
                <a:solidFill>
                  <a:srgbClr val="0000FF"/>
                </a:solidFill>
              </a:rPr>
              <a:t>thứ</a:t>
            </a:r>
            <a:r>
              <a:rPr lang="en-US" sz="2400" dirty="0">
                <a:solidFill>
                  <a:srgbClr val="0000FF"/>
                </a:solidFill>
              </a:rPr>
              <a:t> </a:t>
            </a:r>
            <a:r>
              <a:rPr lang="en-US" sz="2400" dirty="0" err="1">
                <a:solidFill>
                  <a:srgbClr val="0000FF"/>
                </a:solidFill>
              </a:rPr>
              <a:t>tự</a:t>
            </a:r>
            <a:r>
              <a:rPr lang="en-US" sz="2400" dirty="0">
                <a:solidFill>
                  <a:srgbClr val="0000FF"/>
                </a:solidFill>
              </a:rPr>
              <a:t> </a:t>
            </a:r>
            <a:r>
              <a:rPr lang="en-US" sz="2400" dirty="0" err="1">
                <a:solidFill>
                  <a:srgbClr val="0000FF"/>
                </a:solidFill>
              </a:rPr>
              <a:t>đúng</a:t>
            </a:r>
            <a:r>
              <a:rPr lang="en-US" sz="2400" dirty="0">
                <a:solidFill>
                  <a:srgbClr val="0000FF"/>
                </a:solidFill>
              </a:rPr>
              <a:t> </a:t>
            </a:r>
            <a:r>
              <a:rPr lang="en-US" sz="2400" dirty="0" err="1">
                <a:solidFill>
                  <a:srgbClr val="0000FF"/>
                </a:solidFill>
              </a:rPr>
              <a:t>của</a:t>
            </a:r>
            <a:r>
              <a:rPr lang="en-US" sz="2400" dirty="0">
                <a:solidFill>
                  <a:srgbClr val="0000FF"/>
                </a:solidFill>
              </a:rPr>
              <a:t> </a:t>
            </a:r>
            <a:r>
              <a:rPr lang="en-US" sz="2400" dirty="0" err="1">
                <a:solidFill>
                  <a:srgbClr val="0000FF"/>
                </a:solidFill>
              </a:rPr>
              <a:t>sự</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phấn</a:t>
            </a:r>
            <a:r>
              <a:rPr lang="en-US" sz="2400" dirty="0">
                <a:solidFill>
                  <a:srgbClr val="0000FF"/>
                </a:solidFill>
              </a:rPr>
              <a:t> </a:t>
            </a:r>
            <a:r>
              <a:rPr lang="en-US" sz="2400" dirty="0" err="1">
                <a:solidFill>
                  <a:srgbClr val="0000FF"/>
                </a:solidFill>
              </a:rPr>
              <a:t>và</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 </a:t>
            </a:r>
            <a:r>
              <a:rPr lang="en-US" sz="2400" dirty="0" err="1">
                <a:solidFill>
                  <a:srgbClr val="0000FF"/>
                </a:solidFill>
              </a:rPr>
              <a:t>bằng</a:t>
            </a:r>
            <a:r>
              <a:rPr lang="en-US" sz="2400" dirty="0">
                <a:solidFill>
                  <a:srgbClr val="0000FF"/>
                </a:solidFill>
              </a:rPr>
              <a:t> </a:t>
            </a:r>
            <a:r>
              <a:rPr lang="en-US" sz="2400" dirty="0" err="1">
                <a:solidFill>
                  <a:srgbClr val="0000FF"/>
                </a:solidFill>
              </a:rPr>
              <a:t>cách</a:t>
            </a:r>
            <a:r>
              <a:rPr lang="en-US" sz="2400" dirty="0">
                <a:solidFill>
                  <a:srgbClr val="0000FF"/>
                </a:solidFill>
              </a:rPr>
              <a:t> </a:t>
            </a:r>
            <a:r>
              <a:rPr lang="en-US" sz="2400" dirty="0" err="1">
                <a:solidFill>
                  <a:srgbClr val="0000FF"/>
                </a:solidFill>
              </a:rPr>
              <a:t>điền</a:t>
            </a:r>
            <a:r>
              <a:rPr lang="en-US" sz="2400" dirty="0">
                <a:solidFill>
                  <a:srgbClr val="0000FF"/>
                </a:solidFill>
              </a:rPr>
              <a:t> </a:t>
            </a:r>
            <a:r>
              <a:rPr lang="en-US" sz="2400" dirty="0" err="1">
                <a:solidFill>
                  <a:srgbClr val="0000FF"/>
                </a:solidFill>
              </a:rPr>
              <a:t>số</a:t>
            </a:r>
            <a:r>
              <a:rPr lang="en-US" sz="2400" dirty="0">
                <a:solidFill>
                  <a:srgbClr val="0000FF"/>
                </a:solidFill>
              </a:rPr>
              <a:t>  </a:t>
            </a:r>
            <a:r>
              <a:rPr lang="en-US" sz="2400" dirty="0" err="1">
                <a:solidFill>
                  <a:srgbClr val="0000FF"/>
                </a:solidFill>
              </a:rPr>
              <a:t>phù</a:t>
            </a:r>
            <a:r>
              <a:rPr lang="en-US" sz="2400" dirty="0">
                <a:solidFill>
                  <a:srgbClr val="0000FF"/>
                </a:solidFill>
              </a:rPr>
              <a:t> </a:t>
            </a:r>
            <a:r>
              <a:rPr lang="en-US" sz="2400" dirty="0" err="1">
                <a:solidFill>
                  <a:srgbClr val="0000FF"/>
                </a:solidFill>
              </a:rPr>
              <a:t>hợp</a:t>
            </a:r>
            <a:r>
              <a:rPr lang="en-US" sz="2400" dirty="0">
                <a:solidFill>
                  <a:srgbClr val="0000FF"/>
                </a:solidFill>
              </a:rPr>
              <a:t> </a:t>
            </a:r>
            <a:r>
              <a:rPr lang="en-US" sz="2400" dirty="0" err="1">
                <a:solidFill>
                  <a:srgbClr val="0000FF"/>
                </a:solidFill>
              </a:rPr>
              <a:t>vào</a:t>
            </a:r>
            <a:r>
              <a:rPr lang="en-US" sz="2400" dirty="0">
                <a:solidFill>
                  <a:srgbClr val="0000FF"/>
                </a:solidFill>
              </a:rPr>
              <a:t> </a:t>
            </a:r>
            <a:r>
              <a:rPr lang="en-US" sz="2400" dirty="0" err="1">
                <a:solidFill>
                  <a:srgbClr val="0000FF"/>
                </a:solidFill>
              </a:rPr>
              <a:t>PHT</a:t>
            </a:r>
            <a:r>
              <a:rPr lang="en-US" sz="2400" dirty="0">
                <a:solidFill>
                  <a:srgbClr val="0000FF"/>
                </a:solidFill>
              </a:rPr>
              <a:t> 7</a:t>
            </a:r>
          </a:p>
        </p:txBody>
      </p:sp>
      <p:graphicFrame>
        <p:nvGraphicFramePr>
          <p:cNvPr id="8" name="Table 7"/>
          <p:cNvGraphicFramePr>
            <a:graphicFrameLocks noGrp="1"/>
          </p:cNvGraphicFramePr>
          <p:nvPr>
            <p:extLst/>
          </p:nvPr>
        </p:nvGraphicFramePr>
        <p:xfrm>
          <a:off x="4995863" y="1905000"/>
          <a:ext cx="4071937" cy="3952354"/>
        </p:xfrm>
        <a:graphic>
          <a:graphicData uri="http://schemas.openxmlformats.org/drawingml/2006/table">
            <a:tbl>
              <a:tblPr firstRow="1" bandRow="1">
                <a:tableStyleId>{5C22544A-7EE6-4342-B048-85BDC9FD1C3A}</a:tableStyleId>
              </a:tblPr>
              <a:tblGrid>
                <a:gridCol w="3005137"/>
                <a:gridCol w="1066800"/>
              </a:tblGrid>
              <a:tr h="640277">
                <a:tc>
                  <a:txBody>
                    <a:bodyPr/>
                    <a:lstStyle/>
                    <a:p>
                      <a:r>
                        <a:rPr lang="en-US" sz="1800" dirty="0" err="1" smtClean="0">
                          <a:solidFill>
                            <a:srgbClr val="0000FF"/>
                          </a:solidFill>
                        </a:rPr>
                        <a:t>Các</a:t>
                      </a:r>
                      <a:r>
                        <a:rPr lang="en-US" sz="1800" baseline="0" dirty="0" smtClean="0">
                          <a:solidFill>
                            <a:srgbClr val="0000FF"/>
                          </a:solidFill>
                        </a:rPr>
                        <a:t> </a:t>
                      </a:r>
                      <a:r>
                        <a:rPr lang="en-US" sz="1800" baseline="0" dirty="0" err="1" smtClean="0">
                          <a:solidFill>
                            <a:srgbClr val="0000FF"/>
                          </a:solidFill>
                        </a:rPr>
                        <a:t>sự</a:t>
                      </a:r>
                      <a:r>
                        <a:rPr lang="en-US" sz="1800" baseline="0" dirty="0" smtClean="0">
                          <a:solidFill>
                            <a:srgbClr val="0000FF"/>
                          </a:solidFill>
                        </a:rPr>
                        <a:t> </a:t>
                      </a:r>
                      <a:r>
                        <a:rPr lang="en-US" sz="1800" baseline="0" dirty="0" err="1" smtClean="0">
                          <a:solidFill>
                            <a:srgbClr val="0000FF"/>
                          </a:solidFill>
                        </a:rPr>
                        <a:t>kiện</a:t>
                      </a:r>
                      <a:r>
                        <a:rPr lang="en-US" sz="1800" baseline="0" dirty="0" smtClean="0">
                          <a:solidFill>
                            <a:srgbClr val="0000FF"/>
                          </a:solidFill>
                        </a:rPr>
                        <a:t> </a:t>
                      </a:r>
                      <a:r>
                        <a:rPr lang="en-US" sz="1800" baseline="0" dirty="0" err="1" smtClean="0">
                          <a:solidFill>
                            <a:srgbClr val="0000FF"/>
                          </a:solidFill>
                        </a:rPr>
                        <a:t>trong</a:t>
                      </a:r>
                      <a:r>
                        <a:rPr lang="en-US" sz="1800" baseline="0" dirty="0" smtClean="0">
                          <a:solidFill>
                            <a:srgbClr val="0000FF"/>
                          </a:solidFill>
                        </a:rPr>
                        <a:t> </a:t>
                      </a:r>
                      <a:r>
                        <a:rPr lang="en-US" sz="1800" baseline="0" dirty="0" err="1" smtClean="0">
                          <a:solidFill>
                            <a:srgbClr val="0000FF"/>
                          </a:solidFill>
                        </a:rPr>
                        <a:t>qúa</a:t>
                      </a:r>
                      <a:r>
                        <a:rPr lang="en-US" sz="1800" baseline="0" dirty="0" smtClean="0">
                          <a:solidFill>
                            <a:srgbClr val="0000FF"/>
                          </a:solidFill>
                        </a:rPr>
                        <a:t> </a:t>
                      </a:r>
                      <a:r>
                        <a:rPr lang="en-US" sz="1800" baseline="0" dirty="0" err="1" smtClean="0">
                          <a:solidFill>
                            <a:srgbClr val="0000FF"/>
                          </a:solidFill>
                        </a:rPr>
                        <a:t>trình</a:t>
                      </a:r>
                      <a:r>
                        <a:rPr lang="en-US" sz="1800" baseline="0" dirty="0" smtClean="0">
                          <a:solidFill>
                            <a:srgbClr val="0000FF"/>
                          </a:solidFill>
                        </a:rPr>
                        <a:t> </a:t>
                      </a:r>
                      <a:r>
                        <a:rPr lang="en-US" sz="1800" baseline="0" dirty="0" err="1" smtClean="0">
                          <a:solidFill>
                            <a:srgbClr val="0000FF"/>
                          </a:solidFill>
                        </a:rPr>
                        <a:t>thụ</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thụ</a:t>
                      </a:r>
                      <a:r>
                        <a:rPr lang="en-US" sz="1800" baseline="0" dirty="0" smtClean="0">
                          <a:solidFill>
                            <a:srgbClr val="0000FF"/>
                          </a:solidFill>
                        </a:rPr>
                        <a:t> </a:t>
                      </a:r>
                      <a:r>
                        <a:rPr lang="en-US" sz="1800" baseline="0" dirty="0" err="1" smtClean="0">
                          <a:solidFill>
                            <a:srgbClr val="0000FF"/>
                          </a:solidFill>
                        </a:rPr>
                        <a:t>tinh</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Thứ</a:t>
                      </a:r>
                      <a:r>
                        <a:rPr lang="en-US" sz="1800" baseline="0" dirty="0" smtClean="0">
                          <a:solidFill>
                            <a:srgbClr val="0000FF"/>
                          </a:solidFill>
                        </a:rPr>
                        <a:t> </a:t>
                      </a:r>
                      <a:r>
                        <a:rPr lang="en-US" sz="1800" baseline="0" dirty="0" err="1" smtClean="0">
                          <a:solidFill>
                            <a:srgbClr val="0000FF"/>
                          </a:solidFill>
                        </a:rPr>
                        <a:t>tự</a:t>
                      </a:r>
                      <a:r>
                        <a:rPr lang="en-US" sz="1800" baseline="0" dirty="0" smtClean="0">
                          <a:solidFill>
                            <a:srgbClr val="0000FF"/>
                          </a:solidFill>
                        </a:rPr>
                        <a:t> </a:t>
                      </a:r>
                      <a:r>
                        <a:rPr lang="en-US" sz="1800" baseline="0" dirty="0" err="1" smtClean="0">
                          <a:solidFill>
                            <a:srgbClr val="0000FF"/>
                          </a:solidFill>
                        </a:rPr>
                        <a:t>đúng</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40277">
                <a:tc>
                  <a:txBody>
                    <a:bodyPr/>
                    <a:lstStyle/>
                    <a:p>
                      <a:r>
                        <a:rPr lang="en-US" sz="1800" dirty="0" err="1" smtClean="0">
                          <a:solidFill>
                            <a:srgbClr val="0000FF"/>
                          </a:solidFill>
                        </a:rPr>
                        <a:t>Ống</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tiếp</a:t>
                      </a:r>
                      <a:r>
                        <a:rPr lang="en-US" sz="1800" baseline="0" dirty="0" smtClean="0">
                          <a:solidFill>
                            <a:srgbClr val="0000FF"/>
                          </a:solidFill>
                        </a:rPr>
                        <a:t> </a:t>
                      </a:r>
                      <a:r>
                        <a:rPr lang="en-US" sz="1800" baseline="0" dirty="0" err="1" smtClean="0">
                          <a:solidFill>
                            <a:srgbClr val="0000FF"/>
                          </a:solidFill>
                        </a:rPr>
                        <a:t>xúc</a:t>
                      </a:r>
                      <a:r>
                        <a:rPr lang="en-US" sz="1800" baseline="0" dirty="0" smtClean="0">
                          <a:solidFill>
                            <a:srgbClr val="0000FF"/>
                          </a:solidFill>
                        </a:rPr>
                        <a:t> </a:t>
                      </a:r>
                      <a:r>
                        <a:rPr lang="en-US" sz="1800" baseline="0" dirty="0" err="1" smtClean="0">
                          <a:solidFill>
                            <a:srgbClr val="0000FF"/>
                          </a:solidFill>
                        </a:rPr>
                        <a:t>với</a:t>
                      </a:r>
                      <a:r>
                        <a:rPr lang="en-US" sz="1800" baseline="0" dirty="0" smtClean="0">
                          <a:solidFill>
                            <a:srgbClr val="0000FF"/>
                          </a:solidFill>
                        </a:rPr>
                        <a:t> </a:t>
                      </a:r>
                      <a:r>
                        <a:rPr lang="en-US" sz="1800" baseline="0" dirty="0" err="1" smtClean="0">
                          <a:solidFill>
                            <a:srgbClr val="0000FF"/>
                          </a:solidFill>
                        </a:rPr>
                        <a:t>noãn</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solidFill>
                            <a:srgbClr val="0000FF"/>
                          </a:solidFill>
                        </a:rPr>
                        <a:t>4</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914682">
                <a:tc>
                  <a:txBody>
                    <a:bodyPr/>
                    <a:lstStyle/>
                    <a:p>
                      <a:r>
                        <a:rPr lang="en-US" sz="1800" dirty="0" err="1" smtClean="0">
                          <a:solidFill>
                            <a:srgbClr val="0000FF"/>
                          </a:solidFill>
                        </a:rPr>
                        <a:t>Giao</a:t>
                      </a:r>
                      <a:r>
                        <a:rPr lang="en-US" sz="1800" dirty="0" smtClean="0">
                          <a:solidFill>
                            <a:srgbClr val="0000FF"/>
                          </a:solidFill>
                        </a:rPr>
                        <a:t> </a:t>
                      </a:r>
                      <a:r>
                        <a:rPr lang="en-US" sz="1800" dirty="0" err="1" smtClean="0">
                          <a:solidFill>
                            <a:srgbClr val="0000FF"/>
                          </a:solidFill>
                        </a:rPr>
                        <a:t>tử</a:t>
                      </a:r>
                      <a:r>
                        <a:rPr lang="en-US" sz="1800" baseline="0" dirty="0" smtClean="0">
                          <a:solidFill>
                            <a:srgbClr val="0000FF"/>
                          </a:solidFill>
                        </a:rPr>
                        <a:t> </a:t>
                      </a:r>
                      <a:r>
                        <a:rPr lang="en-US" sz="1800" baseline="0" dirty="0" err="1" smtClean="0">
                          <a:solidFill>
                            <a:srgbClr val="0000FF"/>
                          </a:solidFill>
                        </a:rPr>
                        <a:t>đực</a:t>
                      </a:r>
                      <a:r>
                        <a:rPr lang="en-US" sz="1800" baseline="0" dirty="0" smtClean="0">
                          <a:solidFill>
                            <a:srgbClr val="0000FF"/>
                          </a:solidFill>
                        </a:rPr>
                        <a:t> </a:t>
                      </a:r>
                      <a:r>
                        <a:rPr lang="en-US" sz="1800" baseline="0" dirty="0" err="1" smtClean="0">
                          <a:solidFill>
                            <a:srgbClr val="0000FF"/>
                          </a:solidFill>
                        </a:rPr>
                        <a:t>kết</a:t>
                      </a:r>
                      <a:r>
                        <a:rPr lang="en-US" sz="1800" baseline="0" dirty="0" smtClean="0">
                          <a:solidFill>
                            <a:srgbClr val="0000FF"/>
                          </a:solidFill>
                        </a:rPr>
                        <a:t> </a:t>
                      </a:r>
                      <a:r>
                        <a:rPr lang="en-US" sz="1800" baseline="0" dirty="0" err="1" smtClean="0">
                          <a:solidFill>
                            <a:srgbClr val="0000FF"/>
                          </a:solidFill>
                        </a:rPr>
                        <a:t>hợp</a:t>
                      </a:r>
                      <a:r>
                        <a:rPr lang="en-US" sz="1800" baseline="0" dirty="0" smtClean="0">
                          <a:solidFill>
                            <a:srgbClr val="0000FF"/>
                          </a:solidFill>
                        </a:rPr>
                        <a:t> </a:t>
                      </a:r>
                      <a:r>
                        <a:rPr lang="en-US" sz="1800" baseline="0" dirty="0" err="1" smtClean="0">
                          <a:solidFill>
                            <a:srgbClr val="0000FF"/>
                          </a:solidFill>
                        </a:rPr>
                        <a:t>với</a:t>
                      </a:r>
                      <a:r>
                        <a:rPr lang="en-US" sz="1800" baseline="0" dirty="0" smtClean="0">
                          <a:solidFill>
                            <a:srgbClr val="0000FF"/>
                          </a:solidFill>
                        </a:rPr>
                        <a:t> </a:t>
                      </a:r>
                      <a:r>
                        <a:rPr lang="en-US" sz="1800" baseline="0" dirty="0" err="1" smtClean="0">
                          <a:solidFill>
                            <a:srgbClr val="0000FF"/>
                          </a:solidFill>
                        </a:rPr>
                        <a:t>giao</a:t>
                      </a:r>
                      <a:r>
                        <a:rPr lang="en-US" sz="1800" baseline="0" dirty="0" smtClean="0">
                          <a:solidFill>
                            <a:srgbClr val="0000FF"/>
                          </a:solidFill>
                        </a:rPr>
                        <a:t> </a:t>
                      </a:r>
                      <a:r>
                        <a:rPr lang="en-US" sz="1800" baseline="0" dirty="0" err="1" smtClean="0">
                          <a:solidFill>
                            <a:srgbClr val="0000FF"/>
                          </a:solidFill>
                        </a:rPr>
                        <a:t>tử</a:t>
                      </a:r>
                      <a:r>
                        <a:rPr lang="en-US" sz="1800" baseline="0" dirty="0" smtClean="0">
                          <a:solidFill>
                            <a:srgbClr val="0000FF"/>
                          </a:solidFill>
                        </a:rPr>
                        <a:t> </a:t>
                      </a:r>
                      <a:r>
                        <a:rPr lang="en-US" sz="1800" baseline="0" dirty="0" err="1" smtClean="0">
                          <a:solidFill>
                            <a:srgbClr val="0000FF"/>
                          </a:solidFill>
                        </a:rPr>
                        <a:t>cái</a:t>
                      </a:r>
                      <a:r>
                        <a:rPr lang="en-US" sz="1800" baseline="0" dirty="0" smtClean="0">
                          <a:solidFill>
                            <a:srgbClr val="0000FF"/>
                          </a:solidFill>
                        </a:rPr>
                        <a:t> </a:t>
                      </a:r>
                      <a:r>
                        <a:rPr lang="en-US" sz="1800" baseline="0" dirty="0" err="1" smtClean="0">
                          <a:solidFill>
                            <a:srgbClr val="0000FF"/>
                          </a:solidFill>
                        </a:rPr>
                        <a:t>tạo</a:t>
                      </a:r>
                      <a:r>
                        <a:rPr lang="en-US" sz="1800" baseline="0" dirty="0" smtClean="0">
                          <a:solidFill>
                            <a:srgbClr val="0000FF"/>
                          </a:solidFill>
                        </a:rPr>
                        <a:t> </a:t>
                      </a:r>
                      <a:r>
                        <a:rPr lang="en-US" sz="1800" baseline="0" dirty="0" err="1" smtClean="0">
                          <a:solidFill>
                            <a:srgbClr val="0000FF"/>
                          </a:solidFill>
                        </a:rPr>
                        <a:t>thành</a:t>
                      </a:r>
                      <a:r>
                        <a:rPr lang="en-US" sz="1800" baseline="0" dirty="0" smtClean="0">
                          <a:solidFill>
                            <a:srgbClr val="0000FF"/>
                          </a:solidFill>
                        </a:rPr>
                        <a:t> </a:t>
                      </a:r>
                      <a:r>
                        <a:rPr lang="en-US" sz="1800" baseline="0" dirty="0" err="1" smtClean="0">
                          <a:solidFill>
                            <a:srgbClr val="0000FF"/>
                          </a:solidFill>
                        </a:rPr>
                        <a:t>hợp</a:t>
                      </a:r>
                      <a:r>
                        <a:rPr lang="en-US" sz="1800" baseline="0" dirty="0" smtClean="0">
                          <a:solidFill>
                            <a:srgbClr val="0000FF"/>
                          </a:solidFill>
                        </a:rPr>
                        <a:t> </a:t>
                      </a:r>
                      <a:r>
                        <a:rPr lang="en-US" sz="1800" baseline="0" dirty="0" err="1" smtClean="0">
                          <a:solidFill>
                            <a:srgbClr val="0000FF"/>
                          </a:solidFill>
                        </a:rPr>
                        <a:t>tử</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solidFill>
                            <a:srgbClr val="0000FF"/>
                          </a:solidFill>
                        </a:rPr>
                        <a:t>5</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40277">
                <a:tc>
                  <a:txBody>
                    <a:bodyPr/>
                    <a:lstStyle/>
                    <a:p>
                      <a:r>
                        <a:rPr lang="en-US" sz="1800" dirty="0" err="1" smtClean="0">
                          <a:solidFill>
                            <a:srgbClr val="0000FF"/>
                          </a:solidFill>
                        </a:rPr>
                        <a:t>Hạt</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rơi</a:t>
                      </a:r>
                      <a:r>
                        <a:rPr lang="en-US" sz="1800" baseline="0" dirty="0" smtClean="0">
                          <a:solidFill>
                            <a:srgbClr val="0000FF"/>
                          </a:solidFill>
                        </a:rPr>
                        <a:t> </a:t>
                      </a:r>
                      <a:r>
                        <a:rPr lang="en-US" sz="1800" baseline="0" dirty="0" err="1" smtClean="0">
                          <a:solidFill>
                            <a:srgbClr val="0000FF"/>
                          </a:solidFill>
                        </a:rPr>
                        <a:t>vào</a:t>
                      </a:r>
                      <a:r>
                        <a:rPr lang="en-US" sz="1800" baseline="0" dirty="0" smtClean="0">
                          <a:solidFill>
                            <a:srgbClr val="0000FF"/>
                          </a:solidFill>
                        </a:rPr>
                        <a:t> </a:t>
                      </a:r>
                      <a:r>
                        <a:rPr lang="en-US" sz="1800" baseline="0" dirty="0" err="1" smtClean="0">
                          <a:solidFill>
                            <a:srgbClr val="0000FF"/>
                          </a:solidFill>
                        </a:rPr>
                        <a:t>bầu</a:t>
                      </a:r>
                      <a:r>
                        <a:rPr lang="en-US" sz="1800" baseline="0" dirty="0" smtClean="0">
                          <a:solidFill>
                            <a:srgbClr val="0000FF"/>
                          </a:solidFill>
                        </a:rPr>
                        <a:t> </a:t>
                      </a:r>
                      <a:r>
                        <a:rPr lang="en-US" sz="1800" baseline="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nảy</a:t>
                      </a:r>
                      <a:r>
                        <a:rPr lang="en-US" sz="1800" baseline="0" dirty="0" smtClean="0">
                          <a:solidFill>
                            <a:srgbClr val="0000FF"/>
                          </a:solidFill>
                        </a:rPr>
                        <a:t> </a:t>
                      </a:r>
                      <a:r>
                        <a:rPr lang="en-US" sz="1800" baseline="0" dirty="0" err="1" smtClean="0">
                          <a:solidFill>
                            <a:srgbClr val="0000FF"/>
                          </a:solidFill>
                        </a:rPr>
                        <a:t>mầm</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solidFill>
                            <a:srgbClr val="0000FF"/>
                          </a:solidFill>
                        </a:rPr>
                        <a:t>2</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745887">
                <a:tc>
                  <a:txBody>
                    <a:bodyPr/>
                    <a:lstStyle/>
                    <a:p>
                      <a:r>
                        <a:rPr lang="en-US" sz="1800" dirty="0" err="1" smtClean="0">
                          <a:solidFill>
                            <a:srgbClr val="0000FF"/>
                          </a:solidFill>
                        </a:rPr>
                        <a:t>Ống</a:t>
                      </a:r>
                      <a:r>
                        <a:rPr lang="en-US" sz="1800" baseline="0" dirty="0" smtClean="0">
                          <a:solidFill>
                            <a:srgbClr val="0000FF"/>
                          </a:solidFill>
                        </a:rPr>
                        <a:t> </a:t>
                      </a:r>
                      <a:r>
                        <a:rPr lang="en-US" sz="1800" baseline="0" dirty="0" err="1" smtClean="0">
                          <a:solidFill>
                            <a:srgbClr val="0000FF"/>
                          </a:solidFill>
                        </a:rPr>
                        <a:t>phấn</a:t>
                      </a:r>
                      <a:r>
                        <a:rPr lang="en-US" sz="1800" baseline="0" dirty="0" smtClean="0">
                          <a:solidFill>
                            <a:srgbClr val="0000FF"/>
                          </a:solidFill>
                        </a:rPr>
                        <a:t> </a:t>
                      </a:r>
                      <a:r>
                        <a:rPr lang="en-US" sz="1800" baseline="0" dirty="0" err="1" smtClean="0">
                          <a:solidFill>
                            <a:srgbClr val="0000FF"/>
                          </a:solidFill>
                        </a:rPr>
                        <a:t>mọc</a:t>
                      </a:r>
                      <a:r>
                        <a:rPr lang="en-US" sz="1800" baseline="0" dirty="0" smtClean="0">
                          <a:solidFill>
                            <a:srgbClr val="0000FF"/>
                          </a:solidFill>
                        </a:rPr>
                        <a:t> </a:t>
                      </a:r>
                      <a:r>
                        <a:rPr lang="en-US" sz="1800" baseline="0" dirty="0" err="1" smtClean="0">
                          <a:solidFill>
                            <a:srgbClr val="0000FF"/>
                          </a:solidFill>
                        </a:rPr>
                        <a:t>dài</a:t>
                      </a:r>
                      <a:r>
                        <a:rPr lang="en-US" sz="1800" baseline="0" dirty="0" smtClean="0">
                          <a:solidFill>
                            <a:srgbClr val="0000FF"/>
                          </a:solidFill>
                        </a:rPr>
                        <a:t> </a:t>
                      </a:r>
                      <a:r>
                        <a:rPr lang="en-US" sz="1800" baseline="0" dirty="0" err="1" smtClean="0">
                          <a:solidFill>
                            <a:srgbClr val="0000FF"/>
                          </a:solidFill>
                        </a:rPr>
                        <a:t>trong</a:t>
                      </a:r>
                      <a:r>
                        <a:rPr lang="en-US" sz="1800" baseline="0" dirty="0" smtClean="0">
                          <a:solidFill>
                            <a:srgbClr val="0000FF"/>
                          </a:solidFill>
                        </a:rPr>
                        <a:t> </a:t>
                      </a:r>
                      <a:r>
                        <a:rPr lang="en-US" sz="1800" baseline="0" dirty="0" err="1" smtClean="0">
                          <a:solidFill>
                            <a:srgbClr val="0000FF"/>
                          </a:solidFill>
                        </a:rPr>
                        <a:t>vòi</a:t>
                      </a:r>
                      <a:r>
                        <a:rPr lang="en-US" sz="1800" baseline="0" dirty="0" smtClean="0">
                          <a:solidFill>
                            <a:srgbClr val="0000FF"/>
                          </a:solidFill>
                        </a:rPr>
                        <a:t> </a:t>
                      </a:r>
                      <a:r>
                        <a:rPr lang="en-US" sz="1800" baseline="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đi</a:t>
                      </a:r>
                      <a:r>
                        <a:rPr lang="en-US" sz="1800" baseline="0" dirty="0" smtClean="0">
                          <a:solidFill>
                            <a:srgbClr val="0000FF"/>
                          </a:solidFill>
                        </a:rPr>
                        <a:t> </a:t>
                      </a:r>
                      <a:r>
                        <a:rPr lang="en-US" sz="1800" baseline="0" dirty="0" err="1" smtClean="0">
                          <a:solidFill>
                            <a:srgbClr val="0000FF"/>
                          </a:solidFill>
                        </a:rPr>
                        <a:t>vào</a:t>
                      </a:r>
                      <a:r>
                        <a:rPr lang="en-US" sz="1800" baseline="0" dirty="0" smtClean="0">
                          <a:solidFill>
                            <a:srgbClr val="0000FF"/>
                          </a:solidFill>
                        </a:rPr>
                        <a:t> </a:t>
                      </a:r>
                      <a:r>
                        <a:rPr lang="en-US" sz="1800" baseline="0" dirty="0" err="1" smtClean="0">
                          <a:solidFill>
                            <a:srgbClr val="0000FF"/>
                          </a:solidFill>
                        </a:rPr>
                        <a:t>bầu</a:t>
                      </a:r>
                      <a:r>
                        <a:rPr lang="en-US" sz="1800" baseline="0" dirty="0" smtClean="0">
                          <a:solidFill>
                            <a:srgbClr val="0000FF"/>
                          </a:solidFill>
                        </a:rPr>
                        <a:t> </a:t>
                      </a:r>
                      <a:r>
                        <a:rPr lang="en-US" sz="1800" baseline="0" dirty="0" err="1" smtClean="0">
                          <a:solidFill>
                            <a:srgbClr val="0000FF"/>
                          </a:solidFill>
                        </a:rPr>
                        <a:t>nhụy</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solidFill>
                            <a:srgbClr val="0000FF"/>
                          </a:solidFill>
                        </a:rPr>
                        <a:t>3</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954">
                <a:tc>
                  <a:txBody>
                    <a:bodyPr/>
                    <a:lstStyle/>
                    <a:p>
                      <a:r>
                        <a:rPr lang="en-US" sz="1800" dirty="0" err="1" smtClean="0">
                          <a:solidFill>
                            <a:srgbClr val="0000FF"/>
                          </a:solidFill>
                        </a:rPr>
                        <a:t>Nhụy</a:t>
                      </a:r>
                      <a:r>
                        <a:rPr lang="en-US" sz="1800" baseline="0" dirty="0" smtClean="0">
                          <a:solidFill>
                            <a:srgbClr val="0000FF"/>
                          </a:solidFill>
                        </a:rPr>
                        <a:t> </a:t>
                      </a:r>
                      <a:r>
                        <a:rPr lang="en-US" sz="1800" baseline="0" dirty="0" err="1" smtClean="0">
                          <a:solidFill>
                            <a:srgbClr val="0000FF"/>
                          </a:solidFill>
                        </a:rPr>
                        <a:t>và</a:t>
                      </a:r>
                      <a:r>
                        <a:rPr lang="en-US" sz="1800" baseline="0" dirty="0" smtClean="0">
                          <a:solidFill>
                            <a:srgbClr val="0000FF"/>
                          </a:solidFill>
                        </a:rPr>
                        <a:t> </a:t>
                      </a:r>
                      <a:r>
                        <a:rPr lang="en-US" sz="1800" baseline="0" dirty="0" err="1" smtClean="0">
                          <a:solidFill>
                            <a:srgbClr val="0000FF"/>
                          </a:solidFill>
                        </a:rPr>
                        <a:t>nhị</a:t>
                      </a:r>
                      <a:r>
                        <a:rPr lang="en-US" sz="1800" baseline="0" dirty="0" smtClean="0">
                          <a:solidFill>
                            <a:srgbClr val="0000FF"/>
                          </a:solidFill>
                        </a:rPr>
                        <a:t> </a:t>
                      </a:r>
                      <a:r>
                        <a:rPr lang="en-US" sz="1800" baseline="0" dirty="0" err="1" smtClean="0">
                          <a:solidFill>
                            <a:srgbClr val="0000FF"/>
                          </a:solidFill>
                        </a:rPr>
                        <a:t>cùng</a:t>
                      </a:r>
                      <a:r>
                        <a:rPr lang="en-US" sz="1800" baseline="0" dirty="0" smtClean="0">
                          <a:solidFill>
                            <a:srgbClr val="0000FF"/>
                          </a:solidFill>
                        </a:rPr>
                        <a:t> </a:t>
                      </a:r>
                      <a:r>
                        <a:rPr lang="en-US" sz="1800" baseline="0" dirty="0" err="1" smtClean="0">
                          <a:solidFill>
                            <a:srgbClr val="0000FF"/>
                          </a:solidFill>
                        </a:rPr>
                        <a:t>chín</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solidFill>
                            <a:srgbClr val="0000FF"/>
                          </a:solidFill>
                        </a:rPr>
                        <a:t>1</a:t>
                      </a:r>
                      <a:endParaRPr lang="en-US" sz="1800" dirty="0">
                        <a:solidFill>
                          <a:srgbClr val="0000FF"/>
                        </a:solidFill>
                      </a:endParaRPr>
                    </a:p>
                  </a:txBody>
                  <a:tcPr marT="45734" marB="4573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7" name="Text Box 4"/>
          <p:cNvSpPr txBox="1">
            <a:spLocks noChangeArrowheads="1"/>
          </p:cNvSpPr>
          <p:nvPr/>
        </p:nvSpPr>
        <p:spPr bwMode="auto">
          <a:xfrm>
            <a:off x="152400" y="6020080"/>
            <a:ext cx="8763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400" dirty="0">
                <a:solidFill>
                  <a:srgbClr val="0000FF"/>
                </a:solidFill>
              </a:rPr>
              <a:t>6</a:t>
            </a:r>
            <a:r>
              <a:rPr lang="en-US" sz="2400" dirty="0" smtClean="0">
                <a:solidFill>
                  <a:srgbClr val="0000FF"/>
                </a:solidFill>
              </a:rPr>
              <a:t>. </a:t>
            </a:r>
            <a:r>
              <a:rPr lang="en-US" sz="2400" dirty="0" err="1">
                <a:solidFill>
                  <a:srgbClr val="0000FF"/>
                </a:solidFill>
              </a:rPr>
              <a:t>Phân</a:t>
            </a:r>
            <a:r>
              <a:rPr lang="en-US" sz="2400" dirty="0">
                <a:solidFill>
                  <a:srgbClr val="0000FF"/>
                </a:solidFill>
              </a:rPr>
              <a:t> </a:t>
            </a:r>
            <a:r>
              <a:rPr lang="en-US" sz="2400" dirty="0" err="1">
                <a:solidFill>
                  <a:srgbClr val="0000FF"/>
                </a:solidFill>
              </a:rPr>
              <a:t>biệt</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phấn</a:t>
            </a:r>
            <a:r>
              <a:rPr lang="en-US" sz="2400" dirty="0">
                <a:solidFill>
                  <a:srgbClr val="0000FF"/>
                </a:solidFill>
              </a:rPr>
              <a:t> </a:t>
            </a:r>
            <a:r>
              <a:rPr lang="en-US" sz="2400" dirty="0" err="1">
                <a:solidFill>
                  <a:srgbClr val="0000FF"/>
                </a:solidFill>
              </a:rPr>
              <a:t>và</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 </a:t>
            </a:r>
            <a:r>
              <a:rPr lang="en-US" sz="2400" dirty="0" err="1">
                <a:solidFill>
                  <a:srgbClr val="0000FF"/>
                </a:solidFill>
              </a:rPr>
              <a:t>Sản</a:t>
            </a:r>
            <a:r>
              <a:rPr lang="en-US" sz="2400" dirty="0">
                <a:solidFill>
                  <a:srgbClr val="0000FF"/>
                </a:solidFill>
              </a:rPr>
              <a:t> </a:t>
            </a:r>
            <a:r>
              <a:rPr lang="en-US" sz="2400" dirty="0" err="1">
                <a:solidFill>
                  <a:srgbClr val="0000FF"/>
                </a:solidFill>
              </a:rPr>
              <a:t>phẩm</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 ở </a:t>
            </a:r>
            <a:r>
              <a:rPr lang="en-US" sz="2400" dirty="0" err="1">
                <a:solidFill>
                  <a:srgbClr val="0000FF"/>
                </a:solidFill>
              </a:rPr>
              <a:t>thực</a:t>
            </a:r>
            <a:r>
              <a:rPr lang="en-US" sz="2400" dirty="0">
                <a:solidFill>
                  <a:srgbClr val="0000FF"/>
                </a:solidFill>
              </a:rPr>
              <a:t> </a:t>
            </a:r>
            <a:r>
              <a:rPr lang="en-US" sz="2400" dirty="0" err="1">
                <a:solidFill>
                  <a:srgbClr val="0000FF"/>
                </a:solidFill>
              </a:rPr>
              <a:t>vật</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hoa</a:t>
            </a:r>
            <a:r>
              <a:rPr lang="en-US" sz="2400" dirty="0">
                <a:solidFill>
                  <a:srgbClr val="0000FF"/>
                </a:solidFill>
              </a:rPr>
              <a:t> </a:t>
            </a:r>
            <a:r>
              <a:rPr lang="en-US" sz="2400" dirty="0" err="1">
                <a:solidFill>
                  <a:srgbClr val="0000FF"/>
                </a:solidFill>
              </a:rPr>
              <a:t>là</a:t>
            </a:r>
            <a:r>
              <a:rPr lang="en-US" sz="2400" dirty="0">
                <a:solidFill>
                  <a:srgbClr val="0000FF"/>
                </a:solidFill>
              </a:rPr>
              <a:t> </a:t>
            </a:r>
            <a:r>
              <a:rPr lang="en-US" sz="2400" dirty="0" err="1">
                <a:solidFill>
                  <a:srgbClr val="0000FF"/>
                </a:solidFill>
              </a:rPr>
              <a:t>gì</a:t>
            </a:r>
            <a:r>
              <a:rPr lang="en-US" sz="2400" dirty="0">
                <a:solidFill>
                  <a:srgbClr val="0000FF"/>
                </a:solidFill>
              </a:rPr>
              <a:t>?</a:t>
            </a:r>
          </a:p>
        </p:txBody>
      </p:sp>
      <p:sp>
        <p:nvSpPr>
          <p:cNvPr id="9" name="TextBox 8"/>
          <p:cNvSpPr txBox="1">
            <a:spLocks noChangeArrowheads="1"/>
          </p:cNvSpPr>
          <p:nvPr/>
        </p:nvSpPr>
        <p:spPr bwMode="auto">
          <a:xfrm>
            <a:off x="6954371" y="25400"/>
            <a:ext cx="21717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dirty="0" err="1">
                <a:solidFill>
                  <a:srgbClr val="0000FF"/>
                </a:solidFill>
              </a:rPr>
              <a:t>NHÓM</a:t>
            </a:r>
            <a:r>
              <a:rPr lang="en-US" dirty="0">
                <a:solidFill>
                  <a:srgbClr val="0000FF"/>
                </a:solidFill>
              </a:rPr>
              <a:t> 1,2</a:t>
            </a:r>
          </a:p>
        </p:txBody>
      </p:sp>
    </p:spTree>
    <p:extLst>
      <p:ext uri="{BB962C8B-B14F-4D97-AF65-F5344CB8AC3E}">
        <p14:creationId xmlns:p14="http://schemas.microsoft.com/office/powerpoint/2010/main" val="3417260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5" y="228600"/>
            <a:ext cx="3282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4437" name="Group 5"/>
          <p:cNvGrpSpPr>
            <a:grpSpLocks/>
          </p:cNvGrpSpPr>
          <p:nvPr/>
        </p:nvGrpSpPr>
        <p:grpSpPr bwMode="auto">
          <a:xfrm>
            <a:off x="905435" y="1295400"/>
            <a:ext cx="228600" cy="304800"/>
            <a:chOff x="2496" y="2544"/>
            <a:chExt cx="288" cy="336"/>
          </a:xfrm>
        </p:grpSpPr>
        <p:sp>
          <p:nvSpPr>
            <p:cNvPr id="12316" name="AutoShape 6"/>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grpSp>
          <p:nvGrpSpPr>
            <p:cNvPr id="12317" name="Group 7"/>
            <p:cNvGrpSpPr>
              <a:grpSpLocks/>
            </p:cNvGrpSpPr>
            <p:nvPr/>
          </p:nvGrpSpPr>
          <p:grpSpPr bwMode="auto">
            <a:xfrm>
              <a:off x="2526" y="2612"/>
              <a:ext cx="240" cy="202"/>
              <a:chOff x="2013" y="2043"/>
              <a:chExt cx="240" cy="202"/>
            </a:xfrm>
          </p:grpSpPr>
          <p:sp>
            <p:nvSpPr>
              <p:cNvPr id="12318" name="Oval 8"/>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9" name="AutoShape 9"/>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20" name="AutoShape 10"/>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21" name="Freeform 11"/>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grpSp>
      </p:grpSp>
      <p:sp>
        <p:nvSpPr>
          <p:cNvPr id="274458" name="Text Box 26"/>
          <p:cNvSpPr txBox="1">
            <a:spLocks noChangeArrowheads="1"/>
          </p:cNvSpPr>
          <p:nvPr/>
        </p:nvSpPr>
        <p:spPr bwMode="auto">
          <a:xfrm>
            <a:off x="228600" y="6172200"/>
            <a:ext cx="52578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spcBef>
                <a:spcPct val="50000"/>
              </a:spcBef>
            </a:pPr>
            <a:r>
              <a:rPr lang="en-US" sz="2400" dirty="0" smtClean="0">
                <a:solidFill>
                  <a:srgbClr val="000000"/>
                </a:solidFill>
              </a:rPr>
              <a:t>- </a:t>
            </a:r>
            <a:r>
              <a:rPr lang="en-US" sz="2400" dirty="0" err="1" smtClean="0">
                <a:solidFill>
                  <a:srgbClr val="000000"/>
                </a:solidFill>
              </a:rPr>
              <a:t>Có</a:t>
            </a:r>
            <a:r>
              <a:rPr lang="en-US" sz="2400" dirty="0" smtClean="0">
                <a:solidFill>
                  <a:srgbClr val="000000"/>
                </a:solidFill>
              </a:rPr>
              <a:t> 2 </a:t>
            </a:r>
            <a:r>
              <a:rPr lang="en-US" sz="2400" dirty="0" err="1" smtClean="0">
                <a:solidFill>
                  <a:srgbClr val="000000"/>
                </a:solidFill>
              </a:rPr>
              <a:t>hình</a:t>
            </a:r>
            <a:r>
              <a:rPr lang="en-US" sz="2400" dirty="0" smtClean="0">
                <a:solidFill>
                  <a:srgbClr val="000000"/>
                </a:solidFill>
              </a:rPr>
              <a:t> </a:t>
            </a:r>
            <a:r>
              <a:rPr lang="en-US" sz="2400" dirty="0" err="1" smtClean="0">
                <a:solidFill>
                  <a:srgbClr val="000000"/>
                </a:solidFill>
              </a:rPr>
              <a:t>thức</a:t>
            </a:r>
            <a:r>
              <a:rPr lang="en-US" sz="2400" dirty="0" smtClean="0">
                <a:solidFill>
                  <a:srgbClr val="000000"/>
                </a:solidFill>
              </a:rPr>
              <a:t> </a:t>
            </a:r>
            <a:r>
              <a:rPr lang="en-US" sz="2400" dirty="0" err="1" smtClean="0">
                <a:solidFill>
                  <a:srgbClr val="000000"/>
                </a:solidFill>
              </a:rPr>
              <a:t>thụ</a:t>
            </a:r>
            <a:r>
              <a:rPr lang="en-US" sz="2400" dirty="0" smtClean="0">
                <a:solidFill>
                  <a:srgbClr val="000000"/>
                </a:solidFill>
              </a:rPr>
              <a:t> </a:t>
            </a:r>
            <a:r>
              <a:rPr lang="en-US" sz="2400" dirty="0" err="1" smtClean="0">
                <a:solidFill>
                  <a:srgbClr val="000000"/>
                </a:solidFill>
              </a:rPr>
              <a:t>phấn</a:t>
            </a:r>
            <a:r>
              <a:rPr lang="en-US" sz="2400" b="0" dirty="0" smtClean="0">
                <a:solidFill>
                  <a:srgbClr val="000000"/>
                </a:solidFill>
              </a:rPr>
              <a:t> </a:t>
            </a:r>
          </a:p>
        </p:txBody>
      </p:sp>
      <p:sp>
        <p:nvSpPr>
          <p:cNvPr id="274459" name="Line 27"/>
          <p:cNvSpPr>
            <a:spLocks noChangeShapeType="1"/>
          </p:cNvSpPr>
          <p:nvPr/>
        </p:nvSpPr>
        <p:spPr bwMode="auto">
          <a:xfrm flipV="1">
            <a:off x="4038600" y="5562600"/>
            <a:ext cx="847772" cy="89815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sp>
        <p:nvSpPr>
          <p:cNvPr id="274460" name="Text Box 28"/>
          <p:cNvSpPr txBox="1">
            <a:spLocks noChangeArrowheads="1"/>
          </p:cNvSpPr>
          <p:nvPr/>
        </p:nvSpPr>
        <p:spPr bwMode="auto">
          <a:xfrm>
            <a:off x="4886372" y="5160548"/>
            <a:ext cx="3505201"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spcBef>
                <a:spcPct val="50000"/>
              </a:spcBef>
            </a:pPr>
            <a:r>
              <a:rPr lang="en-US" sz="1800" dirty="0" err="1" smtClean="0">
                <a:solidFill>
                  <a:srgbClr val="000000"/>
                </a:solidFill>
              </a:rPr>
              <a:t>Tự</a:t>
            </a:r>
            <a:r>
              <a:rPr lang="en-US" sz="1800" dirty="0" smtClean="0">
                <a:solidFill>
                  <a:srgbClr val="000000"/>
                </a:solidFill>
              </a:rPr>
              <a:t> </a:t>
            </a:r>
            <a:r>
              <a:rPr lang="en-US" sz="1800" dirty="0" err="1" smtClean="0">
                <a:solidFill>
                  <a:srgbClr val="000000"/>
                </a:solidFill>
              </a:rPr>
              <a:t>thụ</a:t>
            </a:r>
            <a:r>
              <a:rPr lang="en-US" sz="1800" dirty="0" smtClean="0">
                <a:solidFill>
                  <a:srgbClr val="000000"/>
                </a:solidFill>
              </a:rPr>
              <a:t> </a:t>
            </a:r>
            <a:r>
              <a:rPr lang="en-US" sz="1800" dirty="0" err="1" smtClean="0">
                <a:solidFill>
                  <a:srgbClr val="000000"/>
                </a:solidFill>
              </a:rPr>
              <a:t>phấn</a:t>
            </a:r>
            <a:r>
              <a:rPr lang="en-US" sz="1800" dirty="0" smtClean="0">
                <a:solidFill>
                  <a:srgbClr val="000000"/>
                </a:solidFill>
              </a:rPr>
              <a:t>: </a:t>
            </a:r>
            <a:r>
              <a:rPr lang="en-US" sz="1800" dirty="0" err="1">
                <a:solidFill>
                  <a:srgbClr val="000000"/>
                </a:solidFill>
              </a:rPr>
              <a:t>H</a:t>
            </a:r>
            <a:r>
              <a:rPr lang="en-US" sz="1800" dirty="0" err="1" smtClean="0">
                <a:solidFill>
                  <a:srgbClr val="000000"/>
                </a:solidFill>
              </a:rPr>
              <a:t>ạt</a:t>
            </a:r>
            <a:r>
              <a:rPr lang="en-US" sz="1800" dirty="0" smtClean="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rơi</a:t>
            </a:r>
            <a:r>
              <a:rPr lang="en-US" sz="1800" dirty="0">
                <a:solidFill>
                  <a:srgbClr val="000000"/>
                </a:solidFill>
              </a:rPr>
              <a:t> </a:t>
            </a:r>
            <a:r>
              <a:rPr lang="en-US" sz="1800" dirty="0" err="1">
                <a:solidFill>
                  <a:srgbClr val="000000"/>
                </a:solidFill>
              </a:rPr>
              <a:t>trên</a:t>
            </a:r>
            <a:r>
              <a:rPr lang="en-US" sz="1800" dirty="0">
                <a:solidFill>
                  <a:srgbClr val="000000"/>
                </a:solidFill>
              </a:rPr>
              <a:t> </a:t>
            </a:r>
            <a:r>
              <a:rPr lang="en-US" sz="1800" dirty="0" err="1">
                <a:solidFill>
                  <a:srgbClr val="000000"/>
                </a:solidFill>
              </a:rPr>
              <a:t>đầu</a:t>
            </a:r>
            <a:r>
              <a:rPr lang="en-US" sz="1800" dirty="0">
                <a:solidFill>
                  <a:srgbClr val="000000"/>
                </a:solidFill>
              </a:rPr>
              <a:t> </a:t>
            </a:r>
            <a:r>
              <a:rPr lang="en-US" sz="1800" dirty="0" err="1">
                <a:solidFill>
                  <a:srgbClr val="000000"/>
                </a:solidFill>
              </a:rPr>
              <a:t>nhụy</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a:solidFill>
                  <a:srgbClr val="000000"/>
                </a:solidFill>
              </a:rPr>
              <a:t>cùng</a:t>
            </a:r>
            <a:r>
              <a:rPr lang="en-US" sz="1800" dirty="0">
                <a:solidFill>
                  <a:srgbClr val="000000"/>
                </a:solidFill>
              </a:rPr>
              <a:t> 1 </a:t>
            </a:r>
            <a:r>
              <a:rPr lang="en-US" sz="1800" dirty="0" err="1">
                <a:solidFill>
                  <a:srgbClr val="000000"/>
                </a:solidFill>
              </a:rPr>
              <a:t>hoa</a:t>
            </a:r>
            <a:r>
              <a:rPr lang="en-US" sz="1800" dirty="0">
                <a:solidFill>
                  <a:srgbClr val="000000"/>
                </a:solidFill>
              </a:rPr>
              <a:t> </a:t>
            </a:r>
            <a:endParaRPr lang="en-US" sz="1800" dirty="0" smtClean="0">
              <a:solidFill>
                <a:srgbClr val="000000"/>
              </a:solidFill>
            </a:endParaRPr>
          </a:p>
        </p:txBody>
      </p:sp>
      <p:sp>
        <p:nvSpPr>
          <p:cNvPr id="274461" name="Line 29"/>
          <p:cNvSpPr>
            <a:spLocks noChangeShapeType="1"/>
          </p:cNvSpPr>
          <p:nvPr/>
        </p:nvSpPr>
        <p:spPr bwMode="auto">
          <a:xfrm flipV="1">
            <a:off x="4038600" y="6393597"/>
            <a:ext cx="838200" cy="6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sp>
        <p:nvSpPr>
          <p:cNvPr id="274462" name="Text Box 30"/>
          <p:cNvSpPr txBox="1">
            <a:spLocks noChangeArrowheads="1"/>
          </p:cNvSpPr>
          <p:nvPr/>
        </p:nvSpPr>
        <p:spPr bwMode="auto">
          <a:xfrm>
            <a:off x="4876800" y="6059269"/>
            <a:ext cx="4029028"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spcBef>
                <a:spcPct val="50000"/>
              </a:spcBef>
            </a:pPr>
            <a:r>
              <a:rPr lang="en-US" sz="1800" dirty="0" err="1" smtClean="0">
                <a:solidFill>
                  <a:srgbClr val="000000"/>
                </a:solidFill>
              </a:rPr>
              <a:t>Thụ</a:t>
            </a:r>
            <a:r>
              <a:rPr lang="en-US" sz="1800" dirty="0" smtClean="0">
                <a:solidFill>
                  <a:srgbClr val="000000"/>
                </a:solidFill>
              </a:rPr>
              <a:t> </a:t>
            </a:r>
            <a:r>
              <a:rPr lang="en-US" sz="1800" dirty="0" err="1" smtClean="0">
                <a:solidFill>
                  <a:srgbClr val="000000"/>
                </a:solidFill>
              </a:rPr>
              <a:t>phấn</a:t>
            </a:r>
            <a:r>
              <a:rPr lang="en-US" sz="1800" dirty="0" smtClean="0">
                <a:solidFill>
                  <a:srgbClr val="000000"/>
                </a:solidFill>
              </a:rPr>
              <a:t> </a:t>
            </a:r>
            <a:r>
              <a:rPr lang="en-US" sz="1800" dirty="0" err="1" smtClean="0">
                <a:solidFill>
                  <a:srgbClr val="000000"/>
                </a:solidFill>
              </a:rPr>
              <a:t>chéo</a:t>
            </a:r>
            <a:r>
              <a:rPr lang="en-US" sz="1800" dirty="0" smtClean="0">
                <a:solidFill>
                  <a:srgbClr val="000000"/>
                </a:solidFill>
              </a:rPr>
              <a:t>: </a:t>
            </a:r>
            <a:r>
              <a:rPr lang="en-US" sz="1800" dirty="0" err="1">
                <a:solidFill>
                  <a:srgbClr val="000000"/>
                </a:solidFill>
              </a:rPr>
              <a:t>H</a:t>
            </a:r>
            <a:r>
              <a:rPr lang="en-US" sz="1800" dirty="0" err="1" smtClean="0">
                <a:solidFill>
                  <a:srgbClr val="000000"/>
                </a:solidFill>
              </a:rPr>
              <a:t>ạt</a:t>
            </a:r>
            <a:r>
              <a:rPr lang="en-US" sz="1800" dirty="0" smtClean="0">
                <a:solidFill>
                  <a:srgbClr val="000000"/>
                </a:solidFill>
              </a:rPr>
              <a:t> </a:t>
            </a:r>
            <a:r>
              <a:rPr lang="en-US" sz="1800" dirty="0" err="1">
                <a:solidFill>
                  <a:srgbClr val="000000"/>
                </a:solidFill>
              </a:rPr>
              <a:t>phấn</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smtClean="0">
                <a:solidFill>
                  <a:srgbClr val="000000"/>
                </a:solidFill>
              </a:rPr>
              <a:t>hoa</a:t>
            </a:r>
            <a:r>
              <a:rPr lang="en-US" sz="1800" dirty="0" smtClean="0">
                <a:solidFill>
                  <a:srgbClr val="000000"/>
                </a:solidFill>
              </a:rPr>
              <a:t> </a:t>
            </a:r>
            <a:r>
              <a:rPr lang="en-US" sz="1800" dirty="0" err="1" smtClean="0">
                <a:solidFill>
                  <a:srgbClr val="000000"/>
                </a:solidFill>
              </a:rPr>
              <a:t>này</a:t>
            </a:r>
            <a:r>
              <a:rPr lang="en-US" sz="1800" dirty="0" smtClean="0">
                <a:solidFill>
                  <a:srgbClr val="000000"/>
                </a:solidFill>
              </a:rPr>
              <a:t> </a:t>
            </a:r>
            <a:r>
              <a:rPr lang="en-US" sz="1800" dirty="0" err="1" smtClean="0">
                <a:solidFill>
                  <a:srgbClr val="000000"/>
                </a:solidFill>
              </a:rPr>
              <a:t>rơi</a:t>
            </a:r>
            <a:r>
              <a:rPr lang="en-US" sz="1800" dirty="0" smtClean="0">
                <a:solidFill>
                  <a:srgbClr val="000000"/>
                </a:solidFill>
              </a:rPr>
              <a:t> </a:t>
            </a:r>
            <a:r>
              <a:rPr lang="en-US" sz="1800" dirty="0" err="1">
                <a:solidFill>
                  <a:srgbClr val="000000"/>
                </a:solidFill>
              </a:rPr>
              <a:t>vào</a:t>
            </a:r>
            <a:r>
              <a:rPr lang="en-US" sz="1800" dirty="0">
                <a:solidFill>
                  <a:srgbClr val="000000"/>
                </a:solidFill>
              </a:rPr>
              <a:t> </a:t>
            </a:r>
            <a:r>
              <a:rPr lang="en-US" sz="1800" dirty="0" err="1">
                <a:solidFill>
                  <a:srgbClr val="000000"/>
                </a:solidFill>
              </a:rPr>
              <a:t>đầu</a:t>
            </a:r>
            <a:r>
              <a:rPr lang="en-US" sz="1800" dirty="0">
                <a:solidFill>
                  <a:srgbClr val="000000"/>
                </a:solidFill>
              </a:rPr>
              <a:t> </a:t>
            </a:r>
            <a:r>
              <a:rPr lang="en-US" sz="1800" dirty="0" err="1">
                <a:solidFill>
                  <a:srgbClr val="000000"/>
                </a:solidFill>
              </a:rPr>
              <a:t>nhụy</a:t>
            </a:r>
            <a:r>
              <a:rPr lang="en-US" sz="1800" dirty="0">
                <a:solidFill>
                  <a:srgbClr val="000000"/>
                </a:solidFill>
              </a:rPr>
              <a:t> </a:t>
            </a:r>
            <a:r>
              <a:rPr lang="en-US" sz="1800" dirty="0" err="1">
                <a:solidFill>
                  <a:srgbClr val="000000"/>
                </a:solidFill>
              </a:rPr>
              <a:t>của</a:t>
            </a:r>
            <a:r>
              <a:rPr lang="en-US" sz="1800" dirty="0">
                <a:solidFill>
                  <a:srgbClr val="000000"/>
                </a:solidFill>
              </a:rPr>
              <a:t> </a:t>
            </a:r>
            <a:r>
              <a:rPr lang="en-US" sz="1800" dirty="0" err="1">
                <a:solidFill>
                  <a:srgbClr val="000000"/>
                </a:solidFill>
              </a:rPr>
              <a:t>hoa</a:t>
            </a:r>
            <a:r>
              <a:rPr lang="en-US" sz="1800" dirty="0">
                <a:solidFill>
                  <a:srgbClr val="000000"/>
                </a:solidFill>
              </a:rPr>
              <a:t> </a:t>
            </a:r>
            <a:r>
              <a:rPr lang="en-US" sz="1800" dirty="0" err="1" smtClean="0">
                <a:solidFill>
                  <a:srgbClr val="000000"/>
                </a:solidFill>
              </a:rPr>
              <a:t>khác</a:t>
            </a:r>
            <a:r>
              <a:rPr lang="en-US" sz="1800" dirty="0" smtClean="0">
                <a:solidFill>
                  <a:srgbClr val="000000"/>
                </a:solidFill>
              </a:rPr>
              <a:t> </a:t>
            </a:r>
            <a:r>
              <a:rPr lang="en-US" sz="1800" dirty="0" smtClean="0">
                <a:solidFill>
                  <a:srgbClr val="000000"/>
                </a:solidFill>
              </a:rPr>
              <a:t> </a:t>
            </a:r>
            <a:endParaRPr lang="en-US" sz="1800" dirty="0" smtClean="0">
              <a:solidFill>
                <a:srgbClr val="000000"/>
              </a:solidFill>
            </a:endParaRPr>
          </a:p>
        </p:txBody>
      </p:sp>
      <p:sp>
        <p:nvSpPr>
          <p:cNvPr id="274465" name="Text Box 33"/>
          <p:cNvSpPr txBox="1">
            <a:spLocks noChangeArrowheads="1"/>
          </p:cNvSpPr>
          <p:nvPr/>
        </p:nvSpPr>
        <p:spPr bwMode="auto">
          <a:xfrm>
            <a:off x="2433987" y="4563381"/>
            <a:ext cx="3733800" cy="457200"/>
          </a:xfrm>
          <a:prstGeom prst="rect">
            <a:avLst/>
          </a:prstGeom>
          <a:gradFill rotWithShape="1">
            <a:gsLst>
              <a:gs pos="0">
                <a:srgbClr val="00FF00"/>
              </a:gs>
              <a:gs pos="50000">
                <a:schemeClr val="bg1"/>
              </a:gs>
              <a:gs pos="100000">
                <a:srgbClr val="00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sz="2400" dirty="0" err="1" smtClean="0">
                <a:solidFill>
                  <a:srgbClr val="0000CC"/>
                </a:solidFill>
                <a:latin typeface="Times New Roman" pitchFamily="18" charset="0"/>
              </a:rPr>
              <a:t>QÚA</a:t>
            </a:r>
            <a:r>
              <a:rPr lang="en-US" sz="2400" dirty="0" smtClean="0">
                <a:solidFill>
                  <a:srgbClr val="0000CC"/>
                </a:solidFill>
                <a:latin typeface="Times New Roman" pitchFamily="18" charset="0"/>
              </a:rPr>
              <a:t> </a:t>
            </a:r>
            <a:r>
              <a:rPr lang="en-US" sz="2400" dirty="0" err="1">
                <a:solidFill>
                  <a:srgbClr val="0000CC"/>
                </a:solidFill>
                <a:latin typeface="Times New Roman" pitchFamily="18" charset="0"/>
              </a:rPr>
              <a:t>TRÌNH</a:t>
            </a:r>
            <a:r>
              <a:rPr lang="en-US" sz="2400" dirty="0">
                <a:solidFill>
                  <a:srgbClr val="0000CC"/>
                </a:solidFill>
                <a:latin typeface="Times New Roman" pitchFamily="18" charset="0"/>
              </a:rPr>
              <a:t> </a:t>
            </a:r>
            <a:r>
              <a:rPr lang="en-US" sz="2400" dirty="0" err="1">
                <a:solidFill>
                  <a:srgbClr val="0000CC"/>
                </a:solidFill>
                <a:latin typeface="Times New Roman" pitchFamily="18" charset="0"/>
              </a:rPr>
              <a:t>THỤ</a:t>
            </a:r>
            <a:r>
              <a:rPr lang="en-US" sz="2400" dirty="0">
                <a:solidFill>
                  <a:srgbClr val="0000CC"/>
                </a:solidFill>
                <a:latin typeface="Times New Roman" pitchFamily="18" charset="0"/>
              </a:rPr>
              <a:t> </a:t>
            </a:r>
            <a:r>
              <a:rPr lang="en-US" sz="2400" dirty="0" err="1" smtClean="0">
                <a:solidFill>
                  <a:srgbClr val="0000CC"/>
                </a:solidFill>
                <a:latin typeface="Times New Roman" pitchFamily="18" charset="0"/>
              </a:rPr>
              <a:t>PHẤN</a:t>
            </a:r>
            <a:endParaRPr lang="en-US" sz="2400" dirty="0">
              <a:solidFill>
                <a:srgbClr val="0000CC"/>
              </a:solidFill>
              <a:latin typeface="Times New Roman" pitchFamily="18" charset="0"/>
            </a:endParaRPr>
          </a:p>
        </p:txBody>
      </p:sp>
      <p:grpSp>
        <p:nvGrpSpPr>
          <p:cNvPr id="274467" name="Group 35"/>
          <p:cNvGrpSpPr>
            <a:grpSpLocks/>
          </p:cNvGrpSpPr>
          <p:nvPr/>
        </p:nvGrpSpPr>
        <p:grpSpPr bwMode="auto">
          <a:xfrm>
            <a:off x="905435" y="1295400"/>
            <a:ext cx="228600" cy="304800"/>
            <a:chOff x="2496" y="2544"/>
            <a:chExt cx="288" cy="336"/>
          </a:xfrm>
        </p:grpSpPr>
        <p:sp>
          <p:nvSpPr>
            <p:cNvPr id="12310" name="AutoShape 36"/>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grpSp>
          <p:nvGrpSpPr>
            <p:cNvPr id="12311" name="Group 37"/>
            <p:cNvGrpSpPr>
              <a:grpSpLocks/>
            </p:cNvGrpSpPr>
            <p:nvPr/>
          </p:nvGrpSpPr>
          <p:grpSpPr bwMode="auto">
            <a:xfrm>
              <a:off x="2526" y="2612"/>
              <a:ext cx="240" cy="202"/>
              <a:chOff x="2013" y="2043"/>
              <a:chExt cx="240" cy="202"/>
            </a:xfrm>
          </p:grpSpPr>
          <p:sp>
            <p:nvSpPr>
              <p:cNvPr id="12312" name="Oval 38"/>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3" name="AutoShape 39"/>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4" name="AutoShape 40"/>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15" name="Freeform 41"/>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grpSp>
      </p:grpSp>
      <p:grpSp>
        <p:nvGrpSpPr>
          <p:cNvPr id="274474" name="Group 42"/>
          <p:cNvGrpSpPr>
            <a:grpSpLocks/>
          </p:cNvGrpSpPr>
          <p:nvPr/>
        </p:nvGrpSpPr>
        <p:grpSpPr bwMode="auto">
          <a:xfrm>
            <a:off x="905435" y="1295400"/>
            <a:ext cx="228600" cy="304800"/>
            <a:chOff x="2496" y="2544"/>
            <a:chExt cx="288" cy="336"/>
          </a:xfrm>
        </p:grpSpPr>
        <p:sp>
          <p:nvSpPr>
            <p:cNvPr id="12304" name="AutoShape 43"/>
            <p:cNvSpPr>
              <a:spLocks noChangeArrowheads="1"/>
            </p:cNvSpPr>
            <p:nvPr/>
          </p:nvSpPr>
          <p:spPr bwMode="auto">
            <a:xfrm>
              <a:off x="2496" y="2544"/>
              <a:ext cx="288" cy="336"/>
            </a:xfrm>
            <a:prstGeom prst="star24">
              <a:avLst>
                <a:gd name="adj" fmla="val 375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grpSp>
          <p:nvGrpSpPr>
            <p:cNvPr id="12305" name="Group 44"/>
            <p:cNvGrpSpPr>
              <a:grpSpLocks/>
            </p:cNvGrpSpPr>
            <p:nvPr/>
          </p:nvGrpSpPr>
          <p:grpSpPr bwMode="auto">
            <a:xfrm>
              <a:off x="2526" y="2612"/>
              <a:ext cx="240" cy="202"/>
              <a:chOff x="2013" y="2043"/>
              <a:chExt cx="240" cy="202"/>
            </a:xfrm>
          </p:grpSpPr>
          <p:sp>
            <p:nvSpPr>
              <p:cNvPr id="12306" name="Oval 45"/>
              <p:cNvSpPr>
                <a:spLocks noChangeArrowheads="1"/>
              </p:cNvSpPr>
              <p:nvPr/>
            </p:nvSpPr>
            <p:spPr bwMode="auto">
              <a:xfrm>
                <a:off x="2013" y="2043"/>
                <a:ext cx="240" cy="192"/>
              </a:xfrm>
              <a:prstGeom prst="ellipse">
                <a:avLst/>
              </a:prstGeom>
              <a:solidFill>
                <a:srgbClr val="FFFF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07" name="AutoShape 46"/>
              <p:cNvSpPr>
                <a:spLocks noChangeArrowheads="1"/>
              </p:cNvSpPr>
              <p:nvPr/>
            </p:nvSpPr>
            <p:spPr bwMode="auto">
              <a:xfrm>
                <a:off x="2026" y="2118"/>
                <a:ext cx="48"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08" name="AutoShape 47"/>
              <p:cNvSpPr>
                <a:spLocks noChangeArrowheads="1"/>
              </p:cNvSpPr>
              <p:nvPr/>
            </p:nvSpPr>
            <p:spPr bwMode="auto">
              <a:xfrm>
                <a:off x="2130" y="2118"/>
                <a:ext cx="96" cy="48"/>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b="1">
                    <a:solidFill>
                      <a:srgbClr val="0000FF"/>
                    </a:solidFill>
                    <a:latin typeface="Arial" panose="020B0604020202020204" pitchFamily="34" charset="0"/>
                  </a:defRPr>
                </a:lvl1pPr>
                <a:lvl2pPr marL="742950" indent="-285750">
                  <a:defRPr sz="3200" b="1">
                    <a:solidFill>
                      <a:srgbClr val="0000FF"/>
                    </a:solidFill>
                    <a:latin typeface="Arial" panose="020B0604020202020204" pitchFamily="34" charset="0"/>
                  </a:defRPr>
                </a:lvl2pPr>
                <a:lvl3pPr marL="1143000" indent="-228600">
                  <a:defRPr sz="3200" b="1">
                    <a:solidFill>
                      <a:srgbClr val="0000FF"/>
                    </a:solidFill>
                    <a:latin typeface="Arial" panose="020B0604020202020204" pitchFamily="34" charset="0"/>
                  </a:defRPr>
                </a:lvl3pPr>
                <a:lvl4pPr marL="1600200" indent="-228600">
                  <a:defRPr sz="3200" b="1">
                    <a:solidFill>
                      <a:srgbClr val="0000FF"/>
                    </a:solidFill>
                    <a:latin typeface="Arial" panose="020B0604020202020204" pitchFamily="34" charset="0"/>
                  </a:defRPr>
                </a:lvl4pPr>
                <a:lvl5pPr marL="2057400" indent="-228600">
                  <a:defRPr sz="3200" b="1">
                    <a:solidFill>
                      <a:srgbClr val="0000FF"/>
                    </a:solidFill>
                    <a:latin typeface="Arial" panose="020B0604020202020204" pitchFamily="34" charset="0"/>
                  </a:defRPr>
                </a:lvl5pPr>
                <a:lvl6pPr marL="25146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6pPr>
                <a:lvl7pPr marL="29718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7pPr>
                <a:lvl8pPr marL="34290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8pPr>
                <a:lvl9pPr marL="3886200" indent="-228600" algn="ctr" eaLnBrk="0" fontAlgn="base" hangingPunct="0">
                  <a:lnSpc>
                    <a:spcPct val="150000"/>
                  </a:lnSpc>
                  <a:spcBef>
                    <a:spcPct val="50000"/>
                  </a:spcBef>
                  <a:spcAft>
                    <a:spcPct val="0"/>
                  </a:spcAft>
                  <a:defRPr sz="3200" b="1">
                    <a:solidFill>
                      <a:srgbClr val="0000FF"/>
                    </a:solidFill>
                    <a:latin typeface="Arial" panose="020B0604020202020204" pitchFamily="34" charset="0"/>
                  </a:defRPr>
                </a:lvl9pPr>
              </a:lstStyle>
              <a:p>
                <a:pPr algn="ctr">
                  <a:lnSpc>
                    <a:spcPct val="150000"/>
                  </a:lnSpc>
                  <a:spcBef>
                    <a:spcPct val="50000"/>
                  </a:spcBef>
                </a:pPr>
                <a:endParaRPr lang="en-US" smtClean="0"/>
              </a:p>
            </p:txBody>
          </p:sp>
          <p:sp>
            <p:nvSpPr>
              <p:cNvPr id="12309" name="Freeform 48"/>
              <p:cNvSpPr>
                <a:spLocks/>
              </p:cNvSpPr>
              <p:nvPr/>
            </p:nvSpPr>
            <p:spPr bwMode="auto">
              <a:xfrm>
                <a:off x="2055" y="2077"/>
                <a:ext cx="48" cy="168"/>
              </a:xfrm>
              <a:custGeom>
                <a:avLst/>
                <a:gdLst>
                  <a:gd name="T0" fmla="*/ 0 w 48"/>
                  <a:gd name="T1" fmla="*/ 0 h 168"/>
                  <a:gd name="T2" fmla="*/ 48 w 48"/>
                  <a:gd name="T3" fmla="*/ 144 h 168"/>
                  <a:gd name="T4" fmla="*/ 0 w 48"/>
                  <a:gd name="T5" fmla="*/ 144 h 168"/>
                  <a:gd name="T6" fmla="*/ 0 60000 65536"/>
                  <a:gd name="T7" fmla="*/ 0 60000 65536"/>
                  <a:gd name="T8" fmla="*/ 0 60000 65536"/>
                </a:gdLst>
                <a:ahLst/>
                <a:cxnLst>
                  <a:cxn ang="T6">
                    <a:pos x="T0" y="T1"/>
                  </a:cxn>
                  <a:cxn ang="T7">
                    <a:pos x="T2" y="T3"/>
                  </a:cxn>
                  <a:cxn ang="T8">
                    <a:pos x="T4" y="T5"/>
                  </a:cxn>
                </a:cxnLst>
                <a:rect l="0" t="0" r="r" b="b"/>
                <a:pathLst>
                  <a:path w="48" h="168">
                    <a:moveTo>
                      <a:pt x="0" y="0"/>
                    </a:moveTo>
                    <a:cubicBezTo>
                      <a:pt x="24" y="60"/>
                      <a:pt x="48" y="120"/>
                      <a:pt x="48" y="144"/>
                    </a:cubicBezTo>
                    <a:cubicBezTo>
                      <a:pt x="48" y="168"/>
                      <a:pt x="8" y="144"/>
                      <a:pt x="0" y="1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50000"/>
                  </a:lnSpc>
                  <a:spcBef>
                    <a:spcPct val="50000"/>
                  </a:spcBef>
                </a:pPr>
                <a:endParaRPr lang="en-US" smtClean="0"/>
              </a:p>
            </p:txBody>
          </p:sp>
        </p:grpSp>
      </p:grpSp>
      <p:pic>
        <p:nvPicPr>
          <p:cNvPr id="2" name="Thu phan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1135" y="244929"/>
            <a:ext cx="5727093" cy="4295320"/>
          </a:xfrm>
          <a:prstGeom prst="rect">
            <a:avLst/>
          </a:prstGeom>
        </p:spPr>
      </p:pic>
      <p:sp>
        <p:nvSpPr>
          <p:cNvPr id="3" name="Rectangle 2"/>
          <p:cNvSpPr/>
          <p:nvPr/>
        </p:nvSpPr>
        <p:spPr>
          <a:xfrm>
            <a:off x="228600" y="5256892"/>
            <a:ext cx="4648200" cy="830997"/>
          </a:xfrm>
          <a:prstGeom prst="rect">
            <a:avLst/>
          </a:prstGeom>
        </p:spPr>
        <p:txBody>
          <a:bodyPr wrap="square">
            <a:spAutoFit/>
          </a:bodyPr>
          <a:lstStyle/>
          <a:p>
            <a:r>
              <a:rPr lang="en-US" sz="2400" dirty="0"/>
              <a:t>6</a:t>
            </a:r>
            <a:r>
              <a:rPr lang="en-US" sz="2400" dirty="0" smtClean="0"/>
              <a:t>. - </a:t>
            </a:r>
            <a:r>
              <a:rPr lang="en-US" sz="2400" dirty="0" err="1" smtClean="0"/>
              <a:t>Thụ</a:t>
            </a:r>
            <a:r>
              <a:rPr lang="en-US" sz="2400" dirty="0" smtClean="0"/>
              <a:t> </a:t>
            </a:r>
            <a:r>
              <a:rPr lang="en-US" sz="2400" dirty="0" err="1"/>
              <a:t>phấn</a:t>
            </a:r>
            <a:r>
              <a:rPr lang="en-US" sz="2400" dirty="0"/>
              <a:t>: </a:t>
            </a:r>
            <a:r>
              <a:rPr lang="en-US" sz="2400" dirty="0" err="1">
                <a:solidFill>
                  <a:srgbClr val="000000"/>
                </a:solidFill>
              </a:rPr>
              <a:t>hạt</a:t>
            </a:r>
            <a:r>
              <a:rPr lang="en-US" sz="2400" dirty="0">
                <a:solidFill>
                  <a:srgbClr val="000000"/>
                </a:solidFill>
              </a:rPr>
              <a:t> </a:t>
            </a:r>
            <a:r>
              <a:rPr lang="en-US" sz="2400" dirty="0" err="1">
                <a:solidFill>
                  <a:srgbClr val="000000"/>
                </a:solidFill>
              </a:rPr>
              <a:t>phấn</a:t>
            </a:r>
            <a:r>
              <a:rPr lang="en-US" sz="2400" dirty="0">
                <a:solidFill>
                  <a:srgbClr val="000000"/>
                </a:solidFill>
              </a:rPr>
              <a:t> </a:t>
            </a:r>
            <a:r>
              <a:rPr lang="en-US" sz="2400" dirty="0" err="1" smtClean="0">
                <a:solidFill>
                  <a:srgbClr val="000000"/>
                </a:solidFill>
              </a:rPr>
              <a:t>được</a:t>
            </a:r>
            <a:r>
              <a:rPr lang="en-US" sz="2400" dirty="0" smtClean="0">
                <a:solidFill>
                  <a:srgbClr val="000000"/>
                </a:solidFill>
              </a:rPr>
              <a:t> </a:t>
            </a:r>
            <a:r>
              <a:rPr lang="en-US" sz="2400" dirty="0" err="1" smtClean="0">
                <a:solidFill>
                  <a:srgbClr val="000000"/>
                </a:solidFill>
              </a:rPr>
              <a:t>chuyển</a:t>
            </a:r>
            <a:r>
              <a:rPr lang="en-US" sz="2400" dirty="0" smtClean="0">
                <a:solidFill>
                  <a:srgbClr val="000000"/>
                </a:solidFill>
              </a:rPr>
              <a:t> </a:t>
            </a:r>
            <a:r>
              <a:rPr lang="en-US" sz="2400" dirty="0" err="1" smtClean="0">
                <a:solidFill>
                  <a:srgbClr val="000000"/>
                </a:solidFill>
              </a:rPr>
              <a:t>từ</a:t>
            </a:r>
            <a:r>
              <a:rPr lang="en-US" sz="2400" dirty="0" smtClean="0">
                <a:solidFill>
                  <a:srgbClr val="000000"/>
                </a:solidFill>
              </a:rPr>
              <a:t> </a:t>
            </a:r>
            <a:r>
              <a:rPr lang="en-US" sz="2400" dirty="0" err="1" smtClean="0">
                <a:solidFill>
                  <a:srgbClr val="000000"/>
                </a:solidFill>
              </a:rPr>
              <a:t>nhị</a:t>
            </a:r>
            <a:r>
              <a:rPr lang="en-US" sz="2400" dirty="0" smtClean="0">
                <a:solidFill>
                  <a:srgbClr val="000000"/>
                </a:solidFill>
              </a:rPr>
              <a:t> </a:t>
            </a:r>
            <a:r>
              <a:rPr lang="en-US" sz="2400" dirty="0" err="1" smtClean="0">
                <a:solidFill>
                  <a:srgbClr val="000000"/>
                </a:solidFill>
              </a:rPr>
              <a:t>đến</a:t>
            </a:r>
            <a:r>
              <a:rPr lang="en-US" sz="2400" dirty="0" smtClean="0">
                <a:solidFill>
                  <a:srgbClr val="000000"/>
                </a:solidFill>
              </a:rPr>
              <a:t> </a:t>
            </a:r>
            <a:r>
              <a:rPr lang="en-US" sz="2400" dirty="0" err="1" smtClean="0">
                <a:solidFill>
                  <a:srgbClr val="000000"/>
                </a:solidFill>
              </a:rPr>
              <a:t>nhụy</a:t>
            </a:r>
            <a:r>
              <a:rPr lang="en-US" sz="2400" dirty="0" smtClean="0">
                <a:solidFill>
                  <a:srgbClr val="000000"/>
                </a:solidFill>
              </a:rPr>
              <a:t> </a:t>
            </a:r>
            <a:endParaRPr lang="en-US" sz="2400" dirty="0">
              <a:solidFill>
                <a:srgbClr val="000000"/>
              </a:solidFill>
            </a:endParaRPr>
          </a:p>
        </p:txBody>
      </p:sp>
    </p:spTree>
    <p:extLst>
      <p:ext uri="{BB962C8B-B14F-4D97-AF65-F5344CB8AC3E}">
        <p14:creationId xmlns:p14="http://schemas.microsoft.com/office/powerpoint/2010/main" val="2741111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blinds(horizontal)">
                                      <p:cBhvr>
                                        <p:cTn id="7" dur="500"/>
                                        <p:tgtEl>
                                          <p:spTgt spid="274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11" dur="2000" fill="hold"/>
                                        <p:tgtEl>
                                          <p:spTgt spid="274437"/>
                                        </p:tgtEl>
                                        <p:attrNameLst>
                                          <p:attrName>ppt_x</p:attrName>
                                          <p:attrName>ppt_y</p:attrName>
                                        </p:attrNameLst>
                                      </p:cBhvr>
                                      <p:rCtr x="3177" y="-8426"/>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274467"/>
                                        </p:tgtEl>
                                        <p:attrNameLst>
                                          <p:attrName>style.visibility</p:attrName>
                                        </p:attrNameLst>
                                      </p:cBhvr>
                                      <p:to>
                                        <p:strVal val="visible"/>
                                      </p:to>
                                    </p:set>
                                    <p:animEffect transition="in" filter="blinds(horizontal)">
                                      <p:cBhvr>
                                        <p:cTn id="16" dur="500"/>
                                        <p:tgtEl>
                                          <p:spTgt spid="2744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20" dur="2000" fill="hold"/>
                                        <p:tgtEl>
                                          <p:spTgt spid="274467"/>
                                        </p:tgtEl>
                                        <p:attrNameLst>
                                          <p:attrName>ppt_x</p:attrName>
                                          <p:attrName>ppt_y</p:attrName>
                                        </p:attrNameLst>
                                      </p:cBhvr>
                                      <p:rCtr x="3177" y="-8426"/>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74474"/>
                                        </p:tgtEl>
                                        <p:attrNameLst>
                                          <p:attrName>style.visibility</p:attrName>
                                        </p:attrNameLst>
                                      </p:cBhvr>
                                      <p:to>
                                        <p:strVal val="visible"/>
                                      </p:to>
                                    </p:set>
                                    <p:animEffect transition="in" filter="blinds(horizontal)">
                                      <p:cBhvr>
                                        <p:cTn id="25" dur="500"/>
                                        <p:tgtEl>
                                          <p:spTgt spid="27447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nodeType="clickEffect">
                                  <p:stCondLst>
                                    <p:cond delay="0"/>
                                  </p:stCondLst>
                                  <p:childTnLst>
                                    <p:animMotion origin="layout" path="M 1.66667E-6 -1.11111E-6 C 0.00712 -0.08079 0.01441 -0.16157 0.025 -0.16782 C 0.03559 -0.17407 0.05712 -0.05903 0.06354 -0.03727 " pathEditMode="relative" rAng="0" ptsTypes="AAA">
                                      <p:cBhvr>
                                        <p:cTn id="29" dur="2000" fill="hold"/>
                                        <p:tgtEl>
                                          <p:spTgt spid="274474"/>
                                        </p:tgtEl>
                                        <p:attrNameLst>
                                          <p:attrName>ppt_x</p:attrName>
                                          <p:attrName>ppt_y</p:attrName>
                                        </p:attrNameLst>
                                      </p:cBhvr>
                                      <p:rCtr x="3177" y="-8426"/>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74458"/>
                                        </p:tgtEl>
                                        <p:attrNameLst>
                                          <p:attrName>style.visibility</p:attrName>
                                        </p:attrNameLst>
                                      </p:cBhvr>
                                      <p:to>
                                        <p:strVal val="visible"/>
                                      </p:to>
                                    </p:set>
                                    <p:animEffect transition="in" filter="box(in)">
                                      <p:cBhvr>
                                        <p:cTn id="39" dur="500"/>
                                        <p:tgtEl>
                                          <p:spTgt spid="274458"/>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274459"/>
                                        </p:tgtEl>
                                        <p:attrNameLst>
                                          <p:attrName>style.visibility</p:attrName>
                                        </p:attrNameLst>
                                      </p:cBhvr>
                                      <p:to>
                                        <p:strVal val="visible"/>
                                      </p:to>
                                    </p:set>
                                    <p:animEffect transition="in" filter="box(in)">
                                      <p:cBhvr>
                                        <p:cTn id="44" dur="500"/>
                                        <p:tgtEl>
                                          <p:spTgt spid="274459"/>
                                        </p:tgtEl>
                                      </p:cBhvr>
                                    </p:animEffect>
                                  </p:childTnLst>
                                </p:cTn>
                              </p:par>
                            </p:childTnLst>
                          </p:cTn>
                        </p:par>
                        <p:par>
                          <p:cTn id="45" fill="hold">
                            <p:stCondLst>
                              <p:cond delay="500"/>
                            </p:stCondLst>
                            <p:childTnLst>
                              <p:par>
                                <p:cTn id="46" presetID="4" presetClass="entr" presetSubtype="16" fill="hold" grpId="0" nodeType="afterEffect">
                                  <p:stCondLst>
                                    <p:cond delay="0"/>
                                  </p:stCondLst>
                                  <p:childTnLst>
                                    <p:set>
                                      <p:cBhvr>
                                        <p:cTn id="47" dur="1" fill="hold">
                                          <p:stCondLst>
                                            <p:cond delay="0"/>
                                          </p:stCondLst>
                                        </p:cTn>
                                        <p:tgtEl>
                                          <p:spTgt spid="274460"/>
                                        </p:tgtEl>
                                        <p:attrNameLst>
                                          <p:attrName>style.visibility</p:attrName>
                                        </p:attrNameLst>
                                      </p:cBhvr>
                                      <p:to>
                                        <p:strVal val="visible"/>
                                      </p:to>
                                    </p:set>
                                    <p:animEffect transition="in" filter="box(in)">
                                      <p:cBhvr>
                                        <p:cTn id="48" dur="500"/>
                                        <p:tgtEl>
                                          <p:spTgt spid="27446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274461"/>
                                        </p:tgtEl>
                                        <p:attrNameLst>
                                          <p:attrName>style.visibility</p:attrName>
                                        </p:attrNameLst>
                                      </p:cBhvr>
                                      <p:to>
                                        <p:strVal val="visible"/>
                                      </p:to>
                                    </p:set>
                                    <p:animEffect transition="in" filter="box(in)">
                                      <p:cBhvr>
                                        <p:cTn id="53" dur="500"/>
                                        <p:tgtEl>
                                          <p:spTgt spid="274461"/>
                                        </p:tgtEl>
                                      </p:cBhvr>
                                    </p:animEffect>
                                  </p:childTnLst>
                                </p:cTn>
                              </p:par>
                            </p:childTnLst>
                          </p:cTn>
                        </p:par>
                        <p:par>
                          <p:cTn id="54" fill="hold">
                            <p:stCondLst>
                              <p:cond delay="500"/>
                            </p:stCondLst>
                            <p:childTnLst>
                              <p:par>
                                <p:cTn id="55" presetID="4" presetClass="entr" presetSubtype="16" fill="hold" grpId="0" nodeType="afterEffect">
                                  <p:stCondLst>
                                    <p:cond delay="0"/>
                                  </p:stCondLst>
                                  <p:childTnLst>
                                    <p:set>
                                      <p:cBhvr>
                                        <p:cTn id="56" dur="1" fill="hold">
                                          <p:stCondLst>
                                            <p:cond delay="0"/>
                                          </p:stCondLst>
                                        </p:cTn>
                                        <p:tgtEl>
                                          <p:spTgt spid="274462"/>
                                        </p:tgtEl>
                                        <p:attrNameLst>
                                          <p:attrName>style.visibility</p:attrName>
                                        </p:attrNameLst>
                                      </p:cBhvr>
                                      <p:to>
                                        <p:strVal val="visible"/>
                                      </p:to>
                                    </p:set>
                                    <p:animEffect transition="in" filter="box(in)">
                                      <p:cBhvr>
                                        <p:cTn id="57" dur="500"/>
                                        <p:tgtEl>
                                          <p:spTgt spid="2744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bldLst>
      <p:bldP spid="274458" grpId="0"/>
      <p:bldP spid="274459" grpId="0" animBg="1"/>
      <p:bldP spid="274460" grpId="0" animBg="1"/>
      <p:bldP spid="274461" grpId="0" animBg="1"/>
      <p:bldP spid="274462"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24" y="76200"/>
            <a:ext cx="8229600" cy="1143000"/>
          </a:xfrm>
        </p:spPr>
        <p:txBody>
          <a:bodyPr/>
          <a:lstStyle/>
          <a:p>
            <a:r>
              <a:rPr lang="en-US" sz="3200" b="1" dirty="0" err="1" smtClean="0">
                <a:solidFill>
                  <a:srgbClr val="0000FF"/>
                </a:solidFill>
              </a:rPr>
              <a:t>CÁC</a:t>
            </a:r>
            <a:r>
              <a:rPr lang="en-US" sz="3200" b="1" dirty="0" smtClean="0">
                <a:solidFill>
                  <a:srgbClr val="0000FF"/>
                </a:solidFill>
              </a:rPr>
              <a:t> </a:t>
            </a:r>
            <a:r>
              <a:rPr lang="en-US" sz="3200" b="1" dirty="0" err="1" smtClean="0">
                <a:solidFill>
                  <a:srgbClr val="0000FF"/>
                </a:solidFill>
              </a:rPr>
              <a:t>YẾU</a:t>
            </a:r>
            <a:r>
              <a:rPr lang="en-US" sz="3200" b="1" dirty="0" smtClean="0">
                <a:solidFill>
                  <a:srgbClr val="0000FF"/>
                </a:solidFill>
              </a:rPr>
              <a:t> </a:t>
            </a:r>
            <a:r>
              <a:rPr lang="en-US" sz="3200" b="1" dirty="0" err="1" smtClean="0">
                <a:solidFill>
                  <a:srgbClr val="0000FF"/>
                </a:solidFill>
              </a:rPr>
              <a:t>TỐ</a:t>
            </a:r>
            <a:r>
              <a:rPr lang="en-US" sz="3200" b="1" dirty="0" smtClean="0">
                <a:solidFill>
                  <a:srgbClr val="0000FF"/>
                </a:solidFill>
              </a:rPr>
              <a:t> </a:t>
            </a:r>
            <a:r>
              <a:rPr lang="en-US" sz="3200" b="1" dirty="0" err="1" smtClean="0">
                <a:solidFill>
                  <a:srgbClr val="0000FF"/>
                </a:solidFill>
              </a:rPr>
              <a:t>THAM</a:t>
            </a:r>
            <a:r>
              <a:rPr lang="en-US" sz="3200" b="1" dirty="0" smtClean="0">
                <a:solidFill>
                  <a:srgbClr val="0000FF"/>
                </a:solidFill>
              </a:rPr>
              <a:t> </a:t>
            </a:r>
            <a:r>
              <a:rPr lang="en-US" sz="3200" b="1" dirty="0" err="1" smtClean="0">
                <a:solidFill>
                  <a:srgbClr val="0000FF"/>
                </a:solidFill>
              </a:rPr>
              <a:t>GIA</a:t>
            </a:r>
            <a:r>
              <a:rPr lang="en-US" sz="3200" b="1" dirty="0" smtClean="0">
                <a:solidFill>
                  <a:srgbClr val="0000FF"/>
                </a:solidFill>
              </a:rPr>
              <a:t> </a:t>
            </a:r>
            <a:r>
              <a:rPr lang="en-US" sz="3200" b="1" dirty="0" err="1" smtClean="0">
                <a:solidFill>
                  <a:srgbClr val="0000FF"/>
                </a:solidFill>
              </a:rPr>
              <a:t>QUÁ</a:t>
            </a:r>
            <a:r>
              <a:rPr lang="en-US" sz="3200" b="1" dirty="0" smtClean="0">
                <a:solidFill>
                  <a:srgbClr val="0000FF"/>
                </a:solidFill>
              </a:rPr>
              <a:t> </a:t>
            </a:r>
            <a:r>
              <a:rPr lang="en-US" sz="3200" b="1" dirty="0" err="1" smtClean="0">
                <a:solidFill>
                  <a:srgbClr val="0000FF"/>
                </a:solidFill>
              </a:rPr>
              <a:t>TRÌNH</a:t>
            </a:r>
            <a:r>
              <a:rPr lang="en-US" sz="3200" b="1" dirty="0" smtClean="0">
                <a:solidFill>
                  <a:srgbClr val="0000FF"/>
                </a:solidFill>
              </a:rPr>
              <a:t> </a:t>
            </a:r>
            <a:r>
              <a:rPr lang="en-US" sz="3200" b="1" dirty="0" err="1" smtClean="0">
                <a:solidFill>
                  <a:srgbClr val="0000FF"/>
                </a:solidFill>
              </a:rPr>
              <a:t>THỤ</a:t>
            </a:r>
            <a:r>
              <a:rPr lang="en-US" sz="3200" b="1" dirty="0" smtClean="0">
                <a:solidFill>
                  <a:srgbClr val="0000FF"/>
                </a:solidFill>
              </a:rPr>
              <a:t> </a:t>
            </a:r>
            <a:r>
              <a:rPr lang="en-US" sz="3200" b="1" dirty="0" err="1" smtClean="0">
                <a:solidFill>
                  <a:srgbClr val="0000FF"/>
                </a:solidFill>
              </a:rPr>
              <a:t>PHẤN</a:t>
            </a:r>
            <a:r>
              <a:rPr lang="en-US" sz="3200" b="1" dirty="0" smtClean="0">
                <a:solidFill>
                  <a:srgbClr val="0000FF"/>
                </a:solidFill>
              </a:rPr>
              <a:t> </a:t>
            </a:r>
            <a:r>
              <a:rPr lang="en-US" sz="3200" b="1" dirty="0" err="1" smtClean="0">
                <a:solidFill>
                  <a:srgbClr val="0000FF"/>
                </a:solidFill>
              </a:rPr>
              <a:t>CỦA</a:t>
            </a:r>
            <a:r>
              <a:rPr lang="en-US" sz="3200" b="1" dirty="0" smtClean="0">
                <a:solidFill>
                  <a:srgbClr val="0000FF"/>
                </a:solidFill>
              </a:rPr>
              <a:t> </a:t>
            </a:r>
            <a:r>
              <a:rPr lang="en-US" sz="3200" b="1" dirty="0" err="1" smtClean="0">
                <a:solidFill>
                  <a:srgbClr val="0000FF"/>
                </a:solidFill>
              </a:rPr>
              <a:t>HOA</a:t>
            </a:r>
            <a:endParaRPr lang="en-US" sz="3200" b="1" dirty="0">
              <a:solidFill>
                <a:srgbClr val="0000FF"/>
              </a:solidFill>
            </a:endParaRPr>
          </a:p>
        </p:txBody>
      </p:sp>
      <p:pic>
        <p:nvPicPr>
          <p:cNvPr id="4" name="Cac yeu to tham gia thu pha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95400"/>
            <a:ext cx="3566333" cy="3802250"/>
          </a:xfrm>
          <a:prstGeom prst="rect">
            <a:avLst/>
          </a:prstGeom>
        </p:spPr>
      </p:pic>
      <p:pic>
        <p:nvPicPr>
          <p:cNvPr id="5" name="Picture 3"/>
          <p:cNvPicPr>
            <a:picLocks noChangeAspect="1"/>
          </p:cNvPicPr>
          <p:nvPr/>
        </p:nvPicPr>
        <p:blipFill rotWithShape="1">
          <a:blip r:embed="rId5">
            <a:extLst>
              <a:ext uri="{28A0092B-C50C-407E-A947-70E740481C1C}">
                <a14:useLocalDpi xmlns:a14="http://schemas.microsoft.com/office/drawing/2010/main" val="0"/>
              </a:ext>
            </a:extLst>
          </a:blip>
          <a:srcRect l="17300" t="29305" r="43752" b="61753"/>
          <a:stretch/>
        </p:blipFill>
        <p:spPr bwMode="auto">
          <a:xfrm>
            <a:off x="0" y="5435041"/>
            <a:ext cx="910814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rotWithShape="1">
          <a:blip r:embed="rId5">
            <a:extLst>
              <a:ext uri="{28A0092B-C50C-407E-A947-70E740481C1C}">
                <a14:useLocalDpi xmlns:a14="http://schemas.microsoft.com/office/drawing/2010/main" val="0"/>
              </a:ext>
            </a:extLst>
          </a:blip>
          <a:srcRect l="21741" t="41457" r="47510" b="35210"/>
          <a:stretch/>
        </p:blipFill>
        <p:spPr bwMode="auto">
          <a:xfrm>
            <a:off x="3581399" y="1295400"/>
            <a:ext cx="5526741" cy="38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6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228600" y="152401"/>
            <a:ext cx="8610600" cy="885824"/>
          </a:xfrm>
        </p:spPr>
        <p:txBody>
          <a:bodyPr/>
          <a:lstStyle/>
          <a:p>
            <a:pPr algn="l"/>
            <a:r>
              <a:rPr lang="en-US" sz="2200" b="1" dirty="0" smtClean="0">
                <a:solidFill>
                  <a:srgbClr val="0000FF"/>
                </a:solidFill>
              </a:rPr>
              <a:t>6. - </a:t>
            </a:r>
            <a:r>
              <a:rPr lang="en-US" sz="2200" b="1" dirty="0" err="1" smtClean="0">
                <a:solidFill>
                  <a:srgbClr val="0000FF"/>
                </a:solidFill>
              </a:rPr>
              <a:t>Thụ</a:t>
            </a:r>
            <a:r>
              <a:rPr lang="en-US" sz="2200" b="1" dirty="0" smtClean="0">
                <a:solidFill>
                  <a:srgbClr val="0000FF"/>
                </a:solidFill>
              </a:rPr>
              <a:t> </a:t>
            </a:r>
            <a:r>
              <a:rPr lang="en-US" sz="2200" b="1" dirty="0" err="1" smtClean="0">
                <a:solidFill>
                  <a:srgbClr val="0000FF"/>
                </a:solidFill>
              </a:rPr>
              <a:t>tinh</a:t>
            </a:r>
            <a:r>
              <a:rPr lang="en-US" sz="2200" dirty="0" smtClean="0"/>
              <a:t>: </a:t>
            </a:r>
            <a:r>
              <a:rPr lang="en-US" sz="2200" dirty="0" err="1" smtClean="0"/>
              <a:t>Giao</a:t>
            </a:r>
            <a:r>
              <a:rPr lang="en-US" sz="2200" dirty="0" smtClean="0"/>
              <a:t> </a:t>
            </a:r>
            <a:r>
              <a:rPr lang="en-US" sz="2200" dirty="0" err="1" smtClean="0"/>
              <a:t>tử</a:t>
            </a:r>
            <a:r>
              <a:rPr lang="en-US" sz="2200" dirty="0" smtClean="0"/>
              <a:t> </a:t>
            </a:r>
            <a:r>
              <a:rPr lang="en-US" sz="2200" dirty="0" err="1" smtClean="0"/>
              <a:t>đực</a:t>
            </a:r>
            <a:r>
              <a:rPr lang="en-US" sz="2200" dirty="0" smtClean="0"/>
              <a:t> </a:t>
            </a:r>
            <a:r>
              <a:rPr lang="en-US" sz="2200" dirty="0" err="1" smtClean="0"/>
              <a:t>kết</a:t>
            </a:r>
            <a:r>
              <a:rPr lang="en-US" sz="2200" dirty="0" smtClean="0"/>
              <a:t> </a:t>
            </a:r>
            <a:r>
              <a:rPr lang="en-US" sz="2200" dirty="0" err="1" smtClean="0"/>
              <a:t>hợp</a:t>
            </a:r>
            <a:r>
              <a:rPr lang="en-US" sz="2200" dirty="0" smtClean="0"/>
              <a:t> </a:t>
            </a:r>
            <a:r>
              <a:rPr lang="en-US" sz="2200" dirty="0" err="1" smtClean="0"/>
              <a:t>với</a:t>
            </a:r>
            <a:r>
              <a:rPr lang="en-US" sz="2200" dirty="0" smtClean="0"/>
              <a:t> </a:t>
            </a:r>
            <a:r>
              <a:rPr lang="en-US" sz="2200" dirty="0" err="1" smtClean="0"/>
              <a:t>giao</a:t>
            </a:r>
            <a:r>
              <a:rPr lang="en-US" sz="2200" dirty="0" smtClean="0"/>
              <a:t> </a:t>
            </a:r>
            <a:r>
              <a:rPr lang="en-US" sz="2200" dirty="0" err="1" smtClean="0"/>
              <a:t>tử</a:t>
            </a:r>
            <a:r>
              <a:rPr lang="en-US" sz="2200" dirty="0" smtClean="0"/>
              <a:t> </a:t>
            </a:r>
            <a:r>
              <a:rPr lang="en-US" sz="2200" dirty="0" err="1" smtClean="0"/>
              <a:t>cái</a:t>
            </a:r>
            <a:r>
              <a:rPr lang="en-US" sz="2200" dirty="0" smtClean="0"/>
              <a:t>.</a:t>
            </a:r>
            <a:br>
              <a:rPr lang="en-US" sz="2200" dirty="0" smtClean="0"/>
            </a:br>
            <a:r>
              <a:rPr lang="en-US" sz="2200" dirty="0" err="1" smtClean="0"/>
              <a:t>Sản</a:t>
            </a:r>
            <a:r>
              <a:rPr lang="en-US" sz="2200" dirty="0" smtClean="0"/>
              <a:t> </a:t>
            </a:r>
            <a:r>
              <a:rPr lang="en-US" sz="2200" dirty="0" err="1" smtClean="0"/>
              <a:t>phẩm</a:t>
            </a:r>
            <a:r>
              <a:rPr lang="en-US" sz="2200" dirty="0" smtClean="0"/>
              <a:t> </a:t>
            </a:r>
            <a:r>
              <a:rPr lang="en-US" sz="2200" dirty="0" err="1" smtClean="0"/>
              <a:t>của</a:t>
            </a:r>
            <a:r>
              <a:rPr lang="en-US" sz="2200" dirty="0" smtClean="0"/>
              <a:t> </a:t>
            </a:r>
            <a:r>
              <a:rPr lang="en-US" sz="2200" dirty="0" err="1" smtClean="0"/>
              <a:t>thụ</a:t>
            </a:r>
            <a:r>
              <a:rPr lang="en-US" sz="2200" dirty="0" smtClean="0"/>
              <a:t> </a:t>
            </a:r>
            <a:r>
              <a:rPr lang="en-US" sz="2200" dirty="0" err="1" smtClean="0"/>
              <a:t>tinh</a:t>
            </a:r>
            <a:r>
              <a:rPr lang="en-US" sz="2200" dirty="0" smtClean="0"/>
              <a:t>: </a:t>
            </a:r>
            <a:r>
              <a:rPr lang="en-US" sz="2200" dirty="0" err="1" smtClean="0"/>
              <a:t>Hình</a:t>
            </a:r>
            <a:r>
              <a:rPr lang="en-US" sz="2200" dirty="0" smtClean="0"/>
              <a:t> </a:t>
            </a:r>
            <a:r>
              <a:rPr lang="en-US" sz="2200" dirty="0" err="1" smtClean="0"/>
              <a:t>thành</a:t>
            </a:r>
            <a:r>
              <a:rPr lang="en-US" sz="2200" dirty="0" smtClean="0"/>
              <a:t> </a:t>
            </a:r>
            <a:r>
              <a:rPr lang="en-US" sz="2200" dirty="0" err="1" smtClean="0"/>
              <a:t>hợp</a:t>
            </a:r>
            <a:r>
              <a:rPr lang="en-US" sz="2200" dirty="0" smtClean="0"/>
              <a:t> </a:t>
            </a:r>
            <a:r>
              <a:rPr lang="en-US" sz="2200" dirty="0" err="1" smtClean="0"/>
              <a:t>tử</a:t>
            </a:r>
            <a:r>
              <a:rPr lang="en-US" sz="2200" dirty="0" smtClean="0">
                <a:cs typeface="Arial" panose="020B0604020202020204" pitchFamily="34" charset="0"/>
              </a:rPr>
              <a:t>→ </a:t>
            </a:r>
            <a:r>
              <a:rPr lang="en-US" sz="2200" dirty="0" err="1" smtClean="0">
                <a:cs typeface="Arial" panose="020B0604020202020204" pitchFamily="34" charset="0"/>
              </a:rPr>
              <a:t>P</a:t>
            </a:r>
            <a:r>
              <a:rPr lang="en-US" sz="2200" dirty="0" err="1" smtClean="0"/>
              <a:t>hôi</a:t>
            </a:r>
            <a:r>
              <a:rPr lang="en-US" sz="2200" dirty="0" smtClean="0">
                <a:cs typeface="Arial" panose="020B0604020202020204" pitchFamily="34" charset="0"/>
              </a:rPr>
              <a:t> → </a:t>
            </a:r>
            <a:r>
              <a:rPr lang="en-US" sz="2200" dirty="0" err="1" smtClean="0">
                <a:cs typeface="Arial" panose="020B0604020202020204" pitchFamily="34" charset="0"/>
              </a:rPr>
              <a:t>Cơ</a:t>
            </a:r>
            <a:r>
              <a:rPr lang="en-US" sz="2200" dirty="0" smtClean="0">
                <a:cs typeface="Arial" panose="020B0604020202020204" pitchFamily="34" charset="0"/>
              </a:rPr>
              <a:t> </a:t>
            </a:r>
            <a:r>
              <a:rPr lang="en-US" sz="2200" dirty="0" err="1" smtClean="0">
                <a:cs typeface="Arial" panose="020B0604020202020204" pitchFamily="34" charset="0"/>
              </a:rPr>
              <a:t>thể</a:t>
            </a:r>
            <a:r>
              <a:rPr lang="en-US" sz="2200" dirty="0" smtClean="0">
                <a:cs typeface="Arial" panose="020B0604020202020204" pitchFamily="34" charset="0"/>
              </a:rPr>
              <a:t> </a:t>
            </a:r>
            <a:r>
              <a:rPr lang="en-US" sz="2200" dirty="0" err="1" smtClean="0">
                <a:cs typeface="Arial" panose="020B0604020202020204" pitchFamily="34" charset="0"/>
              </a:rPr>
              <a:t>mới</a:t>
            </a:r>
            <a:r>
              <a:rPr lang="en-US" sz="2200" dirty="0" smtClean="0">
                <a:cs typeface="Arial" panose="020B0604020202020204" pitchFamily="34" charset="0"/>
              </a:rPr>
              <a:t>.</a:t>
            </a:r>
            <a:r>
              <a:rPr lang="en-US" sz="2200" dirty="0" smtClean="0"/>
              <a:t>  </a:t>
            </a:r>
          </a:p>
        </p:txBody>
      </p:sp>
      <p:pic>
        <p:nvPicPr>
          <p:cNvPr id="4" name="Thu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459" y="1142999"/>
            <a:ext cx="8574741" cy="5181601"/>
          </a:xfrm>
          <a:prstGeom prst="rect">
            <a:avLst/>
          </a:prstGeom>
        </p:spPr>
      </p:pic>
    </p:spTree>
    <p:extLst>
      <p:ext uri="{BB962C8B-B14F-4D97-AF65-F5344CB8AC3E}">
        <p14:creationId xmlns:p14="http://schemas.microsoft.com/office/powerpoint/2010/main" val="1091341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124200"/>
            <a:ext cx="5486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2" descr="Quan sát Hình 37.15 và đọc thông tin, hãy mô tả sự thụ phấn và sự thụ  tinh...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99835"/>
            <a:ext cx="5497793" cy="203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34" descr="H42-21-Hat cay mot la m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3124200"/>
            <a:ext cx="35734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37"/>
          <p:cNvSpPr>
            <a:spLocks noChangeShapeType="1"/>
          </p:cNvSpPr>
          <p:nvPr/>
        </p:nvSpPr>
        <p:spPr bwMode="auto">
          <a:xfrm flipH="1" flipV="1">
            <a:off x="3124199" y="3859213"/>
            <a:ext cx="3040063" cy="1698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38"/>
          <p:cNvSpPr>
            <a:spLocks noChangeShapeType="1"/>
          </p:cNvSpPr>
          <p:nvPr/>
        </p:nvSpPr>
        <p:spPr bwMode="auto">
          <a:xfrm flipH="1" flipV="1">
            <a:off x="2590800" y="4872038"/>
            <a:ext cx="3657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39"/>
          <p:cNvSpPr txBox="1">
            <a:spLocks noChangeArrowheads="1"/>
          </p:cNvSpPr>
          <p:nvPr/>
        </p:nvSpPr>
        <p:spPr bwMode="auto">
          <a:xfrm>
            <a:off x="2870200" y="3319463"/>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solidFill>
                  <a:srgbClr val="000000"/>
                </a:solidFill>
              </a:rPr>
              <a:t>Hạt</a:t>
            </a:r>
          </a:p>
        </p:txBody>
      </p:sp>
      <p:sp>
        <p:nvSpPr>
          <p:cNvPr id="13" name="Text Box 40"/>
          <p:cNvSpPr txBox="1">
            <a:spLocks noChangeArrowheads="1"/>
          </p:cNvSpPr>
          <p:nvPr/>
        </p:nvSpPr>
        <p:spPr bwMode="auto">
          <a:xfrm>
            <a:off x="1828800" y="45720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a:solidFill>
                  <a:srgbClr val="000000"/>
                </a:solidFill>
              </a:rPr>
              <a:t>PHÔI</a:t>
            </a:r>
          </a:p>
        </p:txBody>
      </p:sp>
      <p:sp>
        <p:nvSpPr>
          <p:cNvPr id="77836" name="Text Box 26"/>
          <p:cNvSpPr txBox="1">
            <a:spLocks noChangeArrowheads="1"/>
          </p:cNvSpPr>
          <p:nvPr/>
        </p:nvSpPr>
        <p:spPr bwMode="auto">
          <a:xfrm>
            <a:off x="-135732" y="6379509"/>
            <a:ext cx="39290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Hình</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thành</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hạt</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và</a:t>
            </a:r>
            <a:r>
              <a:rPr lang="en-US" sz="2800" dirty="0">
                <a:solidFill>
                  <a:srgbClr val="FF0066"/>
                </a:solidFill>
                <a:latin typeface="Times New Roman" panose="02020603050405020304" pitchFamily="18" charset="0"/>
              </a:rPr>
              <a:t> </a:t>
            </a:r>
            <a:r>
              <a:rPr lang="en-US" sz="2800" dirty="0" err="1">
                <a:solidFill>
                  <a:srgbClr val="FF0066"/>
                </a:solidFill>
                <a:latin typeface="Times New Roman" panose="02020603050405020304" pitchFamily="18" charset="0"/>
              </a:rPr>
              <a:t>quả</a:t>
            </a:r>
            <a:endParaRPr lang="en-US" sz="2800" dirty="0">
              <a:solidFill>
                <a:srgbClr val="FF0066"/>
              </a:solidFill>
              <a:latin typeface="Times New Roman" panose="02020603050405020304" pitchFamily="18" charset="0"/>
            </a:endParaRPr>
          </a:p>
        </p:txBody>
      </p:sp>
      <p:sp>
        <p:nvSpPr>
          <p:cNvPr id="15" name="Title 1"/>
          <p:cNvSpPr txBox="1">
            <a:spLocks/>
          </p:cNvSpPr>
          <p:nvPr/>
        </p:nvSpPr>
        <p:spPr bwMode="auto">
          <a:xfrm>
            <a:off x="38100" y="15240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000" b="0" dirty="0" smtClean="0">
                <a:solidFill>
                  <a:srgbClr val="0000FF"/>
                </a:solidFill>
              </a:rPr>
              <a:t>- </a:t>
            </a:r>
            <a:r>
              <a:rPr lang="en-US" sz="2000" b="0" dirty="0" err="1" smtClean="0">
                <a:solidFill>
                  <a:srgbClr val="0000FF"/>
                </a:solidFill>
              </a:rPr>
              <a:t>Sau</a:t>
            </a:r>
            <a:r>
              <a:rPr lang="en-US" sz="2000" b="0" dirty="0" smtClean="0">
                <a:solidFill>
                  <a:srgbClr val="0000FF"/>
                </a:solidFill>
              </a:rPr>
              <a:t> </a:t>
            </a:r>
            <a:r>
              <a:rPr lang="en-US" sz="2000" b="0" dirty="0" err="1" smtClean="0">
                <a:solidFill>
                  <a:srgbClr val="0000FF"/>
                </a:solidFill>
              </a:rPr>
              <a:t>thụ</a:t>
            </a:r>
            <a:r>
              <a:rPr lang="en-US" sz="2000" b="0" dirty="0" smtClean="0">
                <a:solidFill>
                  <a:srgbClr val="0000FF"/>
                </a:solidFill>
              </a:rPr>
              <a:t> </a:t>
            </a:r>
            <a:r>
              <a:rPr lang="en-US" sz="2000" b="0" dirty="0" err="1" smtClean="0">
                <a:solidFill>
                  <a:srgbClr val="0000FF"/>
                </a:solidFill>
              </a:rPr>
              <a:t>tinh</a:t>
            </a:r>
            <a:r>
              <a:rPr lang="en-US" sz="2000" b="0" dirty="0" smtClean="0">
                <a:solidFill>
                  <a:srgbClr val="000000"/>
                </a:solidFill>
              </a:rPr>
              <a:t>: </a:t>
            </a:r>
            <a:r>
              <a:rPr lang="en-US" sz="2000" b="0" dirty="0" err="1" smtClean="0">
                <a:solidFill>
                  <a:srgbClr val="000000"/>
                </a:solidFill>
              </a:rPr>
              <a:t>Bầu</a:t>
            </a:r>
            <a:r>
              <a:rPr lang="en-US" sz="2000" b="0" dirty="0" smtClean="0">
                <a:solidFill>
                  <a:srgbClr val="000000"/>
                </a:solidFill>
              </a:rPr>
              <a:t> </a:t>
            </a:r>
            <a:r>
              <a:rPr lang="en-US" sz="2000" b="0" dirty="0" err="1">
                <a:solidFill>
                  <a:srgbClr val="000000"/>
                </a:solidFill>
              </a:rPr>
              <a:t>nhụy</a:t>
            </a:r>
            <a:r>
              <a:rPr lang="en-US" sz="2000" b="0" dirty="0">
                <a:solidFill>
                  <a:srgbClr val="000000"/>
                </a:solidFill>
              </a:rPr>
              <a:t> </a:t>
            </a:r>
            <a:r>
              <a:rPr lang="en-US" sz="2000" b="0" dirty="0" err="1">
                <a:solidFill>
                  <a:srgbClr val="000000"/>
                </a:solidFill>
              </a:rPr>
              <a:t>phát</a:t>
            </a:r>
            <a:r>
              <a:rPr lang="en-US" sz="2000" b="0" dirty="0">
                <a:solidFill>
                  <a:srgbClr val="000000"/>
                </a:solidFill>
              </a:rPr>
              <a:t> </a:t>
            </a:r>
            <a:r>
              <a:rPr lang="en-US" sz="2000" b="0" dirty="0" err="1">
                <a:solidFill>
                  <a:srgbClr val="000000"/>
                </a:solidFill>
              </a:rPr>
              <a:t>triển</a:t>
            </a:r>
            <a:r>
              <a:rPr lang="en-US" sz="2000" b="0" dirty="0">
                <a:solidFill>
                  <a:srgbClr val="000000"/>
                </a:solidFill>
              </a:rPr>
              <a:t> </a:t>
            </a:r>
            <a:r>
              <a:rPr lang="en-US" sz="2000" b="0" dirty="0" err="1">
                <a:solidFill>
                  <a:srgbClr val="000000"/>
                </a:solidFill>
              </a:rPr>
              <a:t>thành</a:t>
            </a:r>
            <a:r>
              <a:rPr lang="en-US" sz="2000" b="0" dirty="0">
                <a:solidFill>
                  <a:srgbClr val="000000"/>
                </a:solidFill>
              </a:rPr>
              <a:t> </a:t>
            </a:r>
            <a:r>
              <a:rPr lang="en-US" sz="2000" b="0" dirty="0" err="1">
                <a:solidFill>
                  <a:srgbClr val="000000"/>
                </a:solidFill>
              </a:rPr>
              <a:t>quả</a:t>
            </a:r>
            <a:r>
              <a:rPr lang="en-US" sz="2000" b="0" dirty="0">
                <a:solidFill>
                  <a:srgbClr val="000000"/>
                </a:solidFill>
              </a:rPr>
              <a:t>, </a:t>
            </a:r>
            <a:r>
              <a:rPr lang="en-US" sz="2000" b="0" dirty="0" err="1">
                <a:solidFill>
                  <a:srgbClr val="000000"/>
                </a:solidFill>
              </a:rPr>
              <a:t>noãn</a:t>
            </a:r>
            <a:r>
              <a:rPr lang="en-US" sz="2000" b="0" dirty="0">
                <a:solidFill>
                  <a:srgbClr val="000000"/>
                </a:solidFill>
              </a:rPr>
              <a:t> </a:t>
            </a:r>
            <a:r>
              <a:rPr lang="en-US" sz="2000" b="0" dirty="0" err="1" smtClean="0">
                <a:solidFill>
                  <a:srgbClr val="000000"/>
                </a:solidFill>
              </a:rPr>
              <a:t>phát</a:t>
            </a:r>
            <a:r>
              <a:rPr lang="en-US" sz="2000" b="0" dirty="0" smtClean="0">
                <a:solidFill>
                  <a:srgbClr val="000000"/>
                </a:solidFill>
              </a:rPr>
              <a:t> </a:t>
            </a:r>
            <a:r>
              <a:rPr lang="en-US" sz="2000" b="0" dirty="0" err="1">
                <a:solidFill>
                  <a:srgbClr val="000000"/>
                </a:solidFill>
              </a:rPr>
              <a:t>triển</a:t>
            </a:r>
            <a:r>
              <a:rPr lang="en-US" sz="2000" b="0" dirty="0">
                <a:solidFill>
                  <a:srgbClr val="000000"/>
                </a:solidFill>
              </a:rPr>
              <a:t> </a:t>
            </a:r>
            <a:r>
              <a:rPr lang="en-US" sz="2000" b="0" dirty="0" err="1">
                <a:solidFill>
                  <a:srgbClr val="000000"/>
                </a:solidFill>
              </a:rPr>
              <a:t>thành</a:t>
            </a:r>
            <a:r>
              <a:rPr lang="en-US" sz="2000" b="0" dirty="0">
                <a:solidFill>
                  <a:srgbClr val="000000"/>
                </a:solidFill>
              </a:rPr>
              <a:t> </a:t>
            </a:r>
            <a:r>
              <a:rPr lang="en-US" sz="2000" b="0" dirty="0" err="1">
                <a:solidFill>
                  <a:srgbClr val="000000"/>
                </a:solidFill>
              </a:rPr>
              <a:t>hạt</a:t>
            </a:r>
            <a:r>
              <a:rPr lang="en-US" sz="2000" b="0" dirty="0">
                <a:solidFill>
                  <a:srgbClr val="000000"/>
                </a:solidFill>
              </a:rPr>
              <a:t> (</a:t>
            </a:r>
            <a:r>
              <a:rPr lang="en-US" sz="2000" b="0" dirty="0" err="1">
                <a:solidFill>
                  <a:srgbClr val="000000"/>
                </a:solidFill>
              </a:rPr>
              <a:t>nằm</a:t>
            </a:r>
            <a:r>
              <a:rPr lang="en-US" sz="2000" b="0" dirty="0">
                <a:solidFill>
                  <a:srgbClr val="000000"/>
                </a:solidFill>
              </a:rPr>
              <a:t> </a:t>
            </a:r>
            <a:r>
              <a:rPr lang="en-US" sz="2000" b="0" dirty="0" err="1">
                <a:solidFill>
                  <a:srgbClr val="000000"/>
                </a:solidFill>
              </a:rPr>
              <a:t>trong</a:t>
            </a:r>
            <a:r>
              <a:rPr lang="en-US" sz="2000" b="0" dirty="0">
                <a:solidFill>
                  <a:srgbClr val="000000"/>
                </a:solidFill>
              </a:rPr>
              <a:t> </a:t>
            </a:r>
            <a:r>
              <a:rPr lang="en-US" sz="2000" b="0" dirty="0" err="1">
                <a:solidFill>
                  <a:srgbClr val="000000"/>
                </a:solidFill>
              </a:rPr>
              <a:t>quả</a:t>
            </a:r>
            <a:r>
              <a:rPr lang="en-US" sz="2000" b="0" dirty="0" smtClean="0">
                <a:solidFill>
                  <a:srgbClr val="000000"/>
                </a:solidFill>
              </a:rPr>
              <a:t>). </a:t>
            </a:r>
            <a:r>
              <a:rPr lang="en-US" sz="2000" b="0" dirty="0" err="1" smtClean="0">
                <a:solidFill>
                  <a:srgbClr val="000000"/>
                </a:solidFill>
              </a:rPr>
              <a:t>Hạt</a:t>
            </a:r>
            <a:r>
              <a:rPr lang="en-US" sz="2000" b="0" dirty="0" smtClean="0">
                <a:solidFill>
                  <a:srgbClr val="000000"/>
                </a:solidFill>
              </a:rPr>
              <a:t> </a:t>
            </a:r>
            <a:r>
              <a:rPr lang="en-US" sz="2000" b="0" dirty="0" err="1" smtClean="0">
                <a:solidFill>
                  <a:srgbClr val="000000"/>
                </a:solidFill>
              </a:rPr>
              <a:t>phát</a:t>
            </a:r>
            <a:r>
              <a:rPr lang="en-US" sz="2000" b="0" dirty="0" smtClean="0">
                <a:solidFill>
                  <a:srgbClr val="000000"/>
                </a:solidFill>
              </a:rPr>
              <a:t> </a:t>
            </a:r>
            <a:r>
              <a:rPr lang="en-US" sz="2000" b="0" dirty="0" err="1" smtClean="0">
                <a:solidFill>
                  <a:srgbClr val="000000"/>
                </a:solidFill>
              </a:rPr>
              <a:t>triển</a:t>
            </a:r>
            <a:r>
              <a:rPr lang="en-US" sz="2000" b="0" dirty="0" smtClean="0">
                <a:solidFill>
                  <a:srgbClr val="000000"/>
                </a:solidFill>
              </a:rPr>
              <a:t> </a:t>
            </a:r>
            <a:r>
              <a:rPr lang="en-US" sz="2000" b="0" dirty="0" err="1" smtClean="0">
                <a:solidFill>
                  <a:srgbClr val="000000"/>
                </a:solidFill>
              </a:rPr>
              <a:t>thành</a:t>
            </a:r>
            <a:r>
              <a:rPr lang="en-US" sz="2000" b="0" dirty="0" smtClean="0">
                <a:solidFill>
                  <a:srgbClr val="000000"/>
                </a:solidFill>
              </a:rPr>
              <a:t> </a:t>
            </a:r>
            <a:r>
              <a:rPr lang="en-US" sz="2000" b="0" dirty="0" err="1" smtClean="0">
                <a:solidFill>
                  <a:srgbClr val="000000"/>
                </a:solidFill>
              </a:rPr>
              <a:t>phôi</a:t>
            </a:r>
            <a:r>
              <a:rPr lang="en-US" sz="2000" b="0" dirty="0" smtClean="0">
                <a:solidFill>
                  <a:srgbClr val="000000"/>
                </a:solidFill>
              </a:rPr>
              <a:t> </a:t>
            </a:r>
            <a:r>
              <a:rPr lang="en-US" sz="2000" b="0" dirty="0" err="1" smtClean="0">
                <a:solidFill>
                  <a:srgbClr val="000000"/>
                </a:solidFill>
              </a:rPr>
              <a:t>hình</a:t>
            </a:r>
            <a:r>
              <a:rPr lang="en-US" sz="2000" b="0" dirty="0" smtClean="0">
                <a:solidFill>
                  <a:srgbClr val="000000"/>
                </a:solidFill>
              </a:rPr>
              <a:t> </a:t>
            </a:r>
            <a:r>
              <a:rPr lang="en-US" sz="2000" b="0" dirty="0" err="1" smtClean="0">
                <a:solidFill>
                  <a:srgbClr val="000000"/>
                </a:solidFill>
              </a:rPr>
              <a:t>thành</a:t>
            </a:r>
            <a:r>
              <a:rPr lang="en-US" sz="2000" b="0" dirty="0" smtClean="0">
                <a:solidFill>
                  <a:srgbClr val="000000"/>
                </a:solidFill>
              </a:rPr>
              <a:t> </a:t>
            </a:r>
            <a:r>
              <a:rPr lang="en-US" sz="2000" b="0" dirty="0" err="1" smtClean="0">
                <a:solidFill>
                  <a:srgbClr val="000000"/>
                </a:solidFill>
              </a:rPr>
              <a:t>cơ</a:t>
            </a:r>
            <a:r>
              <a:rPr lang="en-US" sz="2000" b="0" dirty="0" smtClean="0">
                <a:solidFill>
                  <a:srgbClr val="000000"/>
                </a:solidFill>
              </a:rPr>
              <a:t> </a:t>
            </a:r>
            <a:r>
              <a:rPr lang="en-US" sz="2000" b="0" dirty="0" err="1" smtClean="0">
                <a:solidFill>
                  <a:srgbClr val="000000"/>
                </a:solidFill>
              </a:rPr>
              <a:t>thể</a:t>
            </a:r>
            <a:r>
              <a:rPr lang="en-US" sz="2000" b="0" dirty="0" smtClean="0">
                <a:solidFill>
                  <a:srgbClr val="000000"/>
                </a:solidFill>
              </a:rPr>
              <a:t> </a:t>
            </a:r>
            <a:r>
              <a:rPr lang="en-US" sz="2000" b="0" dirty="0" err="1" smtClean="0">
                <a:solidFill>
                  <a:srgbClr val="000000"/>
                </a:solidFill>
              </a:rPr>
              <a:t>mới</a:t>
            </a:r>
            <a:r>
              <a:rPr lang="en-US" sz="2000" b="0" dirty="0" smtClean="0">
                <a:solidFill>
                  <a:srgbClr val="000000"/>
                </a:solidFill>
              </a:rPr>
              <a:t>.</a:t>
            </a:r>
            <a:endParaRPr lang="en-US" sz="2000" b="0" dirty="0">
              <a:solidFill>
                <a:srgbClr val="000000"/>
              </a:solidFill>
            </a:endParaRPr>
          </a:p>
        </p:txBody>
      </p:sp>
      <p:sp>
        <p:nvSpPr>
          <p:cNvPr id="16" name="Line 38"/>
          <p:cNvSpPr>
            <a:spLocks noChangeShapeType="1"/>
          </p:cNvSpPr>
          <p:nvPr/>
        </p:nvSpPr>
        <p:spPr bwMode="auto">
          <a:xfrm flipH="1" flipV="1">
            <a:off x="5791200" y="2680165"/>
            <a:ext cx="388937" cy="26538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Rectangle 2"/>
          <p:cNvSpPr/>
          <p:nvPr/>
        </p:nvSpPr>
        <p:spPr>
          <a:xfrm>
            <a:off x="54301" y="1109008"/>
            <a:ext cx="3509170" cy="1938992"/>
          </a:xfrm>
          <a:prstGeom prst="rect">
            <a:avLst/>
          </a:prstGeom>
        </p:spPr>
        <p:txBody>
          <a:bodyPr wrap="square">
            <a:spAutoFit/>
          </a:bodyPr>
          <a:lstStyle/>
          <a:p>
            <a:r>
              <a:rPr lang="en-US" sz="2000" b="0" dirty="0">
                <a:solidFill>
                  <a:srgbClr val="000000"/>
                </a:solidFill>
              </a:rPr>
              <a:t>- </a:t>
            </a:r>
            <a:r>
              <a:rPr lang="en-US" sz="2000" b="0" dirty="0" err="1" smtClean="0"/>
              <a:t>Quá</a:t>
            </a:r>
            <a:r>
              <a:rPr lang="en-US" sz="2000" b="0" dirty="0" smtClean="0"/>
              <a:t> </a:t>
            </a:r>
            <a:r>
              <a:rPr lang="en-US" sz="2000" b="0" dirty="0" err="1" smtClean="0"/>
              <a:t>trình</a:t>
            </a:r>
            <a:r>
              <a:rPr lang="en-US" sz="2000" b="0" dirty="0" smtClean="0"/>
              <a:t> </a:t>
            </a:r>
            <a:r>
              <a:rPr lang="en-US" sz="2000" b="0" dirty="0" err="1" smtClean="0"/>
              <a:t>lớn</a:t>
            </a:r>
            <a:r>
              <a:rPr lang="en-US" sz="2000" b="0" dirty="0" smtClean="0"/>
              <a:t> </a:t>
            </a:r>
            <a:r>
              <a:rPr lang="en-US" sz="2000" b="0" dirty="0" err="1" smtClean="0"/>
              <a:t>lên</a:t>
            </a:r>
            <a:r>
              <a:rPr lang="en-US" sz="2000" b="0" dirty="0" smtClean="0"/>
              <a:t> </a:t>
            </a:r>
            <a:r>
              <a:rPr lang="en-US" sz="2000" b="0" dirty="0" err="1" smtClean="0"/>
              <a:t>của</a:t>
            </a:r>
            <a:r>
              <a:rPr lang="en-US" sz="2000" b="0" dirty="0" smtClean="0"/>
              <a:t> </a:t>
            </a:r>
            <a:r>
              <a:rPr lang="en-US" sz="2000" b="0" dirty="0" err="1" smtClean="0"/>
              <a:t>quả</a:t>
            </a:r>
            <a:r>
              <a:rPr lang="en-US" sz="2000" b="0" dirty="0" smtClean="0"/>
              <a:t>: </a:t>
            </a:r>
            <a:r>
              <a:rPr lang="en-US" sz="2000" b="0" dirty="0" err="1" smtClean="0">
                <a:solidFill>
                  <a:srgbClr val="000000"/>
                </a:solidFill>
              </a:rPr>
              <a:t>Quả</a:t>
            </a:r>
            <a:r>
              <a:rPr lang="en-US" sz="2000" b="0" dirty="0" smtClean="0">
                <a:solidFill>
                  <a:srgbClr val="000000"/>
                </a:solidFill>
              </a:rPr>
              <a:t> </a:t>
            </a:r>
            <a:r>
              <a:rPr lang="en-US" sz="2000" b="0" dirty="0" err="1">
                <a:solidFill>
                  <a:srgbClr val="000000"/>
                </a:solidFill>
              </a:rPr>
              <a:t>phân</a:t>
            </a:r>
            <a:r>
              <a:rPr lang="en-US" sz="2000" b="0" dirty="0">
                <a:solidFill>
                  <a:srgbClr val="000000"/>
                </a:solidFill>
              </a:rPr>
              <a:t> chia </a:t>
            </a:r>
            <a:r>
              <a:rPr lang="en-US" sz="2000" b="0" dirty="0" err="1">
                <a:solidFill>
                  <a:srgbClr val="000000"/>
                </a:solidFill>
              </a:rPr>
              <a:t>và</a:t>
            </a:r>
            <a:r>
              <a:rPr lang="en-US" sz="2000" b="0" dirty="0">
                <a:solidFill>
                  <a:srgbClr val="000000"/>
                </a:solidFill>
              </a:rPr>
              <a:t> </a:t>
            </a:r>
            <a:r>
              <a:rPr lang="en-US" sz="2000" b="0" dirty="0" err="1">
                <a:solidFill>
                  <a:srgbClr val="000000"/>
                </a:solidFill>
              </a:rPr>
              <a:t>lớn</a:t>
            </a:r>
            <a:r>
              <a:rPr lang="en-US" sz="2000" b="0" dirty="0">
                <a:solidFill>
                  <a:srgbClr val="000000"/>
                </a:solidFill>
              </a:rPr>
              <a:t> </a:t>
            </a:r>
            <a:r>
              <a:rPr lang="en-US" sz="2000" b="0" dirty="0" err="1">
                <a:solidFill>
                  <a:srgbClr val="000000"/>
                </a:solidFill>
              </a:rPr>
              <a:t>lên</a:t>
            </a:r>
            <a:r>
              <a:rPr lang="en-US" sz="2000" b="0" dirty="0">
                <a:solidFill>
                  <a:srgbClr val="000000"/>
                </a:solidFill>
                <a:cs typeface="Arial" panose="020B0604020202020204" pitchFamily="34" charset="0"/>
              </a:rPr>
              <a:t> → </a:t>
            </a:r>
            <a:r>
              <a:rPr lang="en-US" sz="2000" b="0" dirty="0" err="1">
                <a:solidFill>
                  <a:srgbClr val="000000"/>
                </a:solidFill>
                <a:cs typeface="Arial" panose="020B0604020202020204" pitchFamily="34" charset="0"/>
              </a:rPr>
              <a:t>Quả</a:t>
            </a:r>
            <a:r>
              <a:rPr lang="en-US" sz="2000" b="0" dirty="0">
                <a:solidFill>
                  <a:srgbClr val="000000"/>
                </a:solidFill>
                <a:cs typeface="Arial" panose="020B0604020202020204" pitchFamily="34" charset="0"/>
              </a:rPr>
              <a:t> </a:t>
            </a:r>
            <a:r>
              <a:rPr lang="en-US" sz="2000" b="0" dirty="0" err="1">
                <a:solidFill>
                  <a:srgbClr val="000000"/>
                </a:solidFill>
                <a:cs typeface="Arial" panose="020B0604020202020204" pitchFamily="34" charset="0"/>
              </a:rPr>
              <a:t>xanh</a:t>
            </a:r>
            <a:r>
              <a:rPr lang="en-US" sz="2000" b="0" dirty="0">
                <a:solidFill>
                  <a:srgbClr val="000000"/>
                </a:solidFill>
                <a:cs typeface="Arial" panose="020B0604020202020204" pitchFamily="34" charset="0"/>
              </a:rPr>
              <a:t> → </a:t>
            </a:r>
            <a:r>
              <a:rPr lang="en-US" sz="2000" b="0" dirty="0" err="1">
                <a:solidFill>
                  <a:srgbClr val="000000"/>
                </a:solidFill>
                <a:cs typeface="Arial" panose="020B0604020202020204" pitchFamily="34" charset="0"/>
              </a:rPr>
              <a:t>Quả</a:t>
            </a:r>
            <a:r>
              <a:rPr lang="en-US" sz="2000" b="0" dirty="0">
                <a:solidFill>
                  <a:srgbClr val="000000"/>
                </a:solidFill>
                <a:cs typeface="Arial" panose="020B0604020202020204" pitchFamily="34" charset="0"/>
              </a:rPr>
              <a:t> </a:t>
            </a:r>
            <a:r>
              <a:rPr lang="en-US" sz="2000" b="0" dirty="0" err="1">
                <a:solidFill>
                  <a:srgbClr val="000000"/>
                </a:solidFill>
                <a:cs typeface="Arial" panose="020B0604020202020204" pitchFamily="34" charset="0"/>
              </a:rPr>
              <a:t>ương</a:t>
            </a:r>
            <a:r>
              <a:rPr lang="en-US" sz="2000" b="0" dirty="0">
                <a:solidFill>
                  <a:srgbClr val="000000"/>
                </a:solidFill>
                <a:cs typeface="Arial" panose="020B0604020202020204" pitchFamily="34" charset="0"/>
              </a:rPr>
              <a:t> → </a:t>
            </a:r>
            <a:r>
              <a:rPr lang="en-US" sz="2000" b="0" dirty="0" err="1">
                <a:solidFill>
                  <a:srgbClr val="000000"/>
                </a:solidFill>
                <a:cs typeface="Arial" panose="020B0604020202020204" pitchFamily="34" charset="0"/>
              </a:rPr>
              <a:t>Quả</a:t>
            </a:r>
            <a:r>
              <a:rPr lang="en-US" sz="2000" b="0" dirty="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chín</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có</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độ</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cứng</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hình</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dạng</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màu</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sắc</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và</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hương</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vị</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đặc</a:t>
            </a:r>
            <a:r>
              <a:rPr lang="en-US" sz="2000" b="0" dirty="0" smtClean="0">
                <a:solidFill>
                  <a:srgbClr val="000000"/>
                </a:solidFill>
                <a:cs typeface="Arial" panose="020B0604020202020204" pitchFamily="34" charset="0"/>
              </a:rPr>
              <a:t> </a:t>
            </a:r>
            <a:r>
              <a:rPr lang="en-US" sz="2000" b="0" dirty="0" err="1" smtClean="0">
                <a:solidFill>
                  <a:srgbClr val="000000"/>
                </a:solidFill>
                <a:cs typeface="Arial" panose="020B0604020202020204" pitchFamily="34" charset="0"/>
              </a:rPr>
              <a:t>trưng</a:t>
            </a:r>
            <a:r>
              <a:rPr lang="en-US" sz="2000" b="0" dirty="0" smtClean="0">
                <a:solidFill>
                  <a:srgbClr val="000000"/>
                </a:solidFill>
                <a:cs typeface="Arial" panose="020B0604020202020204" pitchFamily="34" charset="0"/>
              </a:rPr>
              <a:t>)</a:t>
            </a:r>
            <a:endParaRPr lang="en-US" sz="2000" b="0" dirty="0">
              <a:solidFill>
                <a:srgbClr val="000000"/>
              </a:solidFill>
            </a:endParaRPr>
          </a:p>
        </p:txBody>
      </p:sp>
      <p:sp>
        <p:nvSpPr>
          <p:cNvPr id="4" name="Rectangle 3"/>
          <p:cNvSpPr/>
          <p:nvPr/>
        </p:nvSpPr>
        <p:spPr>
          <a:xfrm>
            <a:off x="38100" y="-12055"/>
            <a:ext cx="8877300" cy="461665"/>
          </a:xfrm>
          <a:prstGeom prst="rect">
            <a:avLst/>
          </a:prstGeom>
        </p:spPr>
        <p:txBody>
          <a:bodyPr wrap="square">
            <a:spAutoFit/>
          </a:bodyPr>
          <a:lstStyle/>
          <a:p>
            <a:r>
              <a:rPr lang="en-US" sz="2400" dirty="0"/>
              <a:t>7</a:t>
            </a:r>
            <a:r>
              <a:rPr lang="en-US" sz="2400" dirty="0" smtClean="0"/>
              <a:t>. </a:t>
            </a:r>
            <a:r>
              <a:rPr lang="en-US" sz="2400" dirty="0" err="1" smtClean="0"/>
              <a:t>Quá</a:t>
            </a:r>
            <a:r>
              <a:rPr lang="en-US" sz="2400" dirty="0" smtClean="0"/>
              <a:t> </a:t>
            </a:r>
            <a:r>
              <a:rPr lang="en-US" sz="2400" dirty="0" err="1" smtClean="0"/>
              <a:t>trình</a:t>
            </a:r>
            <a:r>
              <a:rPr lang="en-US" sz="2400" dirty="0" smtClean="0"/>
              <a:t> </a:t>
            </a:r>
            <a:r>
              <a:rPr lang="en-US" sz="2400" dirty="0" err="1" smtClean="0"/>
              <a:t>hình</a:t>
            </a:r>
            <a:r>
              <a:rPr lang="en-US" sz="2400" dirty="0" smtClean="0"/>
              <a:t> </a:t>
            </a:r>
            <a:r>
              <a:rPr lang="en-US" sz="2400" dirty="0" err="1" smtClean="0"/>
              <a:t>thành</a:t>
            </a:r>
            <a:r>
              <a:rPr lang="en-US" sz="2400" dirty="0" smtClean="0"/>
              <a:t> </a:t>
            </a:r>
            <a:r>
              <a:rPr lang="en-US" sz="2400" dirty="0" err="1" smtClean="0"/>
              <a:t>và</a:t>
            </a:r>
            <a:r>
              <a:rPr lang="en-US" sz="2400" dirty="0" smtClean="0"/>
              <a:t> </a:t>
            </a:r>
            <a:r>
              <a:rPr lang="en-US" sz="2400" dirty="0" err="1" smtClean="0"/>
              <a:t>lớn</a:t>
            </a:r>
            <a:r>
              <a:rPr lang="en-US" sz="2400" dirty="0" smtClean="0"/>
              <a:t> </a:t>
            </a:r>
            <a:r>
              <a:rPr lang="en-US" sz="2400" dirty="0" err="1" smtClean="0"/>
              <a:t>lên</a:t>
            </a:r>
            <a:r>
              <a:rPr lang="en-US" sz="2400" dirty="0" smtClean="0"/>
              <a:t> </a:t>
            </a:r>
            <a:r>
              <a:rPr lang="en-US" sz="2400" dirty="0" err="1" smtClean="0"/>
              <a:t>của</a:t>
            </a:r>
            <a:r>
              <a:rPr lang="en-US" sz="2400" dirty="0" smtClean="0"/>
              <a:t> </a:t>
            </a:r>
            <a:r>
              <a:rPr lang="en-US" sz="2400" dirty="0" err="1" smtClean="0"/>
              <a:t>quả</a:t>
            </a:r>
            <a:endParaRPr lang="en-US" sz="2400" dirty="0"/>
          </a:p>
        </p:txBody>
      </p:sp>
    </p:spTree>
    <p:extLst>
      <p:ext uri="{BB962C8B-B14F-4D97-AF65-F5344CB8AC3E}">
        <p14:creationId xmlns:p14="http://schemas.microsoft.com/office/powerpoint/2010/main" val="1525080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6"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itle 1"/>
          <p:cNvSpPr txBox="1">
            <a:spLocks/>
          </p:cNvSpPr>
          <p:nvPr/>
        </p:nvSpPr>
        <p:spPr bwMode="auto">
          <a:xfrm>
            <a:off x="0" y="0"/>
            <a:ext cx="914400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200" dirty="0">
                <a:solidFill>
                  <a:srgbClr val="0000FF"/>
                </a:solidFill>
              </a:rPr>
              <a:t>8</a:t>
            </a:r>
            <a:r>
              <a:rPr lang="en-US" sz="2200" dirty="0" smtClean="0">
                <a:solidFill>
                  <a:srgbClr val="0000FF"/>
                </a:solidFill>
              </a:rPr>
              <a:t>. </a:t>
            </a:r>
            <a:r>
              <a:rPr lang="en-US" sz="2200" dirty="0">
                <a:solidFill>
                  <a:srgbClr val="0000FF"/>
                </a:solidFill>
              </a:rPr>
              <a:t>– </a:t>
            </a:r>
            <a:r>
              <a:rPr lang="en-US" sz="2200" dirty="0" err="1">
                <a:solidFill>
                  <a:srgbClr val="0000FF"/>
                </a:solidFill>
              </a:rPr>
              <a:t>Vai</a:t>
            </a:r>
            <a:r>
              <a:rPr lang="en-US" sz="2200" dirty="0">
                <a:solidFill>
                  <a:srgbClr val="0000FF"/>
                </a:solidFill>
              </a:rPr>
              <a:t> </a:t>
            </a:r>
            <a:r>
              <a:rPr lang="en-US" sz="2200" dirty="0" err="1">
                <a:solidFill>
                  <a:srgbClr val="0000FF"/>
                </a:solidFill>
              </a:rPr>
              <a:t>trò</a:t>
            </a:r>
            <a:r>
              <a:rPr lang="en-US" sz="2200" dirty="0">
                <a:solidFill>
                  <a:srgbClr val="0000FF"/>
                </a:solidFill>
              </a:rPr>
              <a:t> </a:t>
            </a:r>
            <a:r>
              <a:rPr lang="en-US" sz="2200" dirty="0" err="1">
                <a:solidFill>
                  <a:srgbClr val="0000FF"/>
                </a:solidFill>
              </a:rPr>
              <a:t>của</a:t>
            </a:r>
            <a:r>
              <a:rPr lang="en-US" sz="2200" dirty="0">
                <a:solidFill>
                  <a:srgbClr val="0000FF"/>
                </a:solidFill>
              </a:rPr>
              <a:t> </a:t>
            </a:r>
            <a:r>
              <a:rPr lang="en-US" sz="2200" dirty="0" err="1">
                <a:solidFill>
                  <a:srgbClr val="0000FF"/>
                </a:solidFill>
              </a:rPr>
              <a:t>quả</a:t>
            </a:r>
            <a:r>
              <a:rPr lang="en-US" sz="2200" dirty="0">
                <a:solidFill>
                  <a:srgbClr val="0000FF"/>
                </a:solidFill>
              </a:rPr>
              <a:t> </a:t>
            </a:r>
            <a:r>
              <a:rPr lang="en-US" sz="2200" dirty="0" err="1">
                <a:solidFill>
                  <a:srgbClr val="0000FF"/>
                </a:solidFill>
              </a:rPr>
              <a:t>đối</a:t>
            </a:r>
            <a:r>
              <a:rPr lang="en-US" sz="2200" dirty="0">
                <a:solidFill>
                  <a:srgbClr val="0000FF"/>
                </a:solidFill>
              </a:rPr>
              <a:t> </a:t>
            </a:r>
            <a:r>
              <a:rPr lang="en-US" sz="2200" dirty="0" err="1">
                <a:solidFill>
                  <a:srgbClr val="0000FF"/>
                </a:solidFill>
              </a:rPr>
              <a:t>với</a:t>
            </a:r>
            <a:r>
              <a:rPr lang="en-US" sz="2200" dirty="0">
                <a:solidFill>
                  <a:srgbClr val="0000FF"/>
                </a:solidFill>
              </a:rPr>
              <a:t> </a:t>
            </a:r>
            <a:r>
              <a:rPr lang="en-US" sz="2200" dirty="0" err="1">
                <a:solidFill>
                  <a:srgbClr val="0000FF"/>
                </a:solidFill>
              </a:rPr>
              <a:t>đời</a:t>
            </a:r>
            <a:r>
              <a:rPr lang="en-US" sz="2200" dirty="0">
                <a:solidFill>
                  <a:srgbClr val="0000FF"/>
                </a:solidFill>
              </a:rPr>
              <a:t> </a:t>
            </a:r>
            <a:r>
              <a:rPr lang="en-US" sz="2200" dirty="0" err="1">
                <a:solidFill>
                  <a:srgbClr val="0000FF"/>
                </a:solidFill>
              </a:rPr>
              <a:t>sống</a:t>
            </a:r>
            <a:r>
              <a:rPr lang="en-US" sz="2200" dirty="0">
                <a:solidFill>
                  <a:srgbClr val="0000FF"/>
                </a:solidFill>
              </a:rPr>
              <a:t> </a:t>
            </a:r>
            <a:r>
              <a:rPr lang="en-US" sz="2200" dirty="0" err="1" smtClean="0">
                <a:solidFill>
                  <a:srgbClr val="0000FF"/>
                </a:solidFill>
              </a:rPr>
              <a:t>cây</a:t>
            </a:r>
            <a:r>
              <a:rPr lang="en-US" sz="2200" dirty="0" smtClean="0">
                <a:solidFill>
                  <a:srgbClr val="0000FF"/>
                </a:solidFill>
              </a:rPr>
              <a:t>: </a:t>
            </a:r>
            <a:r>
              <a:rPr lang="en-US" sz="2200" b="0" dirty="0" err="1">
                <a:solidFill>
                  <a:srgbClr val="000000"/>
                </a:solidFill>
              </a:rPr>
              <a:t>Quả</a:t>
            </a:r>
            <a:r>
              <a:rPr lang="en-US" sz="2200" b="0" dirty="0">
                <a:solidFill>
                  <a:srgbClr val="000000"/>
                </a:solidFill>
              </a:rPr>
              <a:t> </a:t>
            </a:r>
            <a:r>
              <a:rPr lang="en-US" sz="2200" b="0" dirty="0" err="1">
                <a:solidFill>
                  <a:srgbClr val="000000"/>
                </a:solidFill>
              </a:rPr>
              <a:t>bảo</a:t>
            </a:r>
            <a:r>
              <a:rPr lang="en-US" sz="2200" b="0" dirty="0">
                <a:solidFill>
                  <a:srgbClr val="000000"/>
                </a:solidFill>
              </a:rPr>
              <a:t> </a:t>
            </a:r>
            <a:r>
              <a:rPr lang="en-US" sz="2200" b="0" dirty="0" err="1">
                <a:solidFill>
                  <a:srgbClr val="000000"/>
                </a:solidFill>
              </a:rPr>
              <a:t>vệ</a:t>
            </a:r>
            <a:r>
              <a:rPr lang="en-US" sz="2200" b="0" dirty="0">
                <a:solidFill>
                  <a:srgbClr val="000000"/>
                </a:solidFill>
              </a:rPr>
              <a:t> </a:t>
            </a:r>
            <a:r>
              <a:rPr lang="en-US" sz="2200" b="0" dirty="0" err="1">
                <a:solidFill>
                  <a:srgbClr val="000000"/>
                </a:solidFill>
              </a:rPr>
              <a:t>hạt</a:t>
            </a:r>
            <a:r>
              <a:rPr lang="en-US" sz="2200" b="0" dirty="0">
                <a:solidFill>
                  <a:srgbClr val="000000"/>
                </a:solidFill>
              </a:rPr>
              <a:t>, </a:t>
            </a:r>
            <a:r>
              <a:rPr lang="en-US" sz="2200" b="0" dirty="0" err="1">
                <a:solidFill>
                  <a:srgbClr val="000000"/>
                </a:solidFill>
              </a:rPr>
              <a:t>hạt</a:t>
            </a:r>
            <a:r>
              <a:rPr lang="en-US" sz="2200" b="0" dirty="0">
                <a:solidFill>
                  <a:srgbClr val="000000"/>
                </a:solidFill>
              </a:rPr>
              <a:t> </a:t>
            </a:r>
            <a:r>
              <a:rPr lang="en-US" sz="2200" b="0" dirty="0" err="1">
                <a:solidFill>
                  <a:srgbClr val="000000"/>
                </a:solidFill>
              </a:rPr>
              <a:t>bảo</a:t>
            </a:r>
            <a:r>
              <a:rPr lang="en-US" sz="2200" b="0" dirty="0">
                <a:solidFill>
                  <a:srgbClr val="000000"/>
                </a:solidFill>
              </a:rPr>
              <a:t> </a:t>
            </a:r>
            <a:r>
              <a:rPr lang="en-US" sz="2200" b="0" dirty="0" err="1">
                <a:solidFill>
                  <a:srgbClr val="000000"/>
                </a:solidFill>
              </a:rPr>
              <a:t>vệ</a:t>
            </a:r>
            <a:r>
              <a:rPr lang="en-US" sz="2200" b="0" dirty="0">
                <a:solidFill>
                  <a:srgbClr val="000000"/>
                </a:solidFill>
              </a:rPr>
              <a:t> </a:t>
            </a:r>
            <a:r>
              <a:rPr lang="en-US" sz="2200" b="0" dirty="0" err="1">
                <a:solidFill>
                  <a:srgbClr val="000000"/>
                </a:solidFill>
              </a:rPr>
              <a:t>phôi</a:t>
            </a:r>
            <a:r>
              <a:rPr lang="en-US" sz="2200" b="0" dirty="0">
                <a:solidFill>
                  <a:srgbClr val="000000"/>
                </a:solidFill>
              </a:rPr>
              <a:t> </a:t>
            </a:r>
            <a:r>
              <a:rPr lang="en-US" sz="2200" b="0" dirty="0" err="1">
                <a:solidFill>
                  <a:srgbClr val="000000"/>
                </a:solidFill>
              </a:rPr>
              <a:t>đảm</a:t>
            </a:r>
            <a:r>
              <a:rPr lang="en-US" sz="2200" b="0" dirty="0">
                <a:solidFill>
                  <a:srgbClr val="000000"/>
                </a:solidFill>
              </a:rPr>
              <a:t> </a:t>
            </a:r>
            <a:r>
              <a:rPr lang="en-US" sz="2200" b="0" dirty="0" err="1">
                <a:solidFill>
                  <a:srgbClr val="000000"/>
                </a:solidFill>
              </a:rPr>
              <a:t>bảo</a:t>
            </a:r>
            <a:r>
              <a:rPr lang="en-US" sz="2200" b="0" dirty="0">
                <a:solidFill>
                  <a:srgbClr val="000000"/>
                </a:solidFill>
              </a:rPr>
              <a:t> </a:t>
            </a:r>
            <a:r>
              <a:rPr lang="en-US" sz="2200" b="0" dirty="0" err="1">
                <a:solidFill>
                  <a:srgbClr val="000000"/>
                </a:solidFill>
              </a:rPr>
              <a:t>duy</a:t>
            </a:r>
            <a:r>
              <a:rPr lang="en-US" sz="2200" b="0" dirty="0">
                <a:solidFill>
                  <a:srgbClr val="000000"/>
                </a:solidFill>
              </a:rPr>
              <a:t> </a:t>
            </a:r>
            <a:r>
              <a:rPr lang="en-US" sz="2200" b="0" dirty="0" err="1">
                <a:solidFill>
                  <a:srgbClr val="000000"/>
                </a:solidFill>
              </a:rPr>
              <a:t>trì</a:t>
            </a:r>
            <a:r>
              <a:rPr lang="en-US" sz="2200" b="0" dirty="0">
                <a:solidFill>
                  <a:srgbClr val="000000"/>
                </a:solidFill>
              </a:rPr>
              <a:t> </a:t>
            </a:r>
            <a:r>
              <a:rPr lang="en-US" sz="2200" b="0" dirty="0" err="1">
                <a:solidFill>
                  <a:srgbClr val="000000"/>
                </a:solidFill>
              </a:rPr>
              <a:t>đời</a:t>
            </a:r>
            <a:r>
              <a:rPr lang="en-US" sz="2200" b="0" dirty="0">
                <a:solidFill>
                  <a:srgbClr val="000000"/>
                </a:solidFill>
              </a:rPr>
              <a:t> </a:t>
            </a:r>
            <a:r>
              <a:rPr lang="en-US" sz="2200" b="0" dirty="0" err="1">
                <a:solidFill>
                  <a:srgbClr val="000000"/>
                </a:solidFill>
              </a:rPr>
              <a:t>sống</a:t>
            </a:r>
            <a:r>
              <a:rPr lang="en-US" sz="2200" b="0" dirty="0">
                <a:solidFill>
                  <a:srgbClr val="000000"/>
                </a:solidFill>
              </a:rPr>
              <a:t> </a:t>
            </a:r>
            <a:r>
              <a:rPr lang="en-US" sz="2200" b="0" dirty="0" err="1">
                <a:solidFill>
                  <a:srgbClr val="000000"/>
                </a:solidFill>
              </a:rPr>
              <a:t>cây</a:t>
            </a:r>
            <a:r>
              <a:rPr lang="en-US" sz="2200" b="0" dirty="0">
                <a:solidFill>
                  <a:srgbClr val="000000"/>
                </a:solidFill>
              </a:rPr>
              <a:t> </a:t>
            </a:r>
            <a:r>
              <a:rPr lang="en-US" sz="2200" b="0" dirty="0" err="1">
                <a:solidFill>
                  <a:srgbClr val="000000"/>
                </a:solidFill>
              </a:rPr>
              <a:t>trồng</a:t>
            </a:r>
            <a:r>
              <a:rPr lang="en-US" sz="2200" b="0" dirty="0">
                <a:solidFill>
                  <a:srgbClr val="000000"/>
                </a:solidFill>
              </a:rPr>
              <a:t>.</a:t>
            </a:r>
          </a:p>
          <a:p>
            <a:pPr>
              <a:spcBef>
                <a:spcPct val="0"/>
              </a:spcBef>
              <a:buFontTx/>
              <a:buNone/>
            </a:pPr>
            <a:r>
              <a:rPr lang="en-US" sz="2200" b="0" dirty="0">
                <a:solidFill>
                  <a:srgbClr val="000000"/>
                </a:solidFill>
              </a:rPr>
              <a:t>- </a:t>
            </a:r>
            <a:r>
              <a:rPr lang="en-US" sz="2200" b="0" dirty="0" err="1">
                <a:solidFill>
                  <a:srgbClr val="000000"/>
                </a:solidFill>
              </a:rPr>
              <a:t>Vai</a:t>
            </a:r>
            <a:r>
              <a:rPr lang="en-US" sz="2200" b="0" dirty="0">
                <a:solidFill>
                  <a:srgbClr val="000000"/>
                </a:solidFill>
              </a:rPr>
              <a:t> </a:t>
            </a:r>
            <a:r>
              <a:rPr lang="en-US" sz="2200" b="0" dirty="0" err="1">
                <a:solidFill>
                  <a:srgbClr val="000000"/>
                </a:solidFill>
              </a:rPr>
              <a:t>trò</a:t>
            </a:r>
            <a:r>
              <a:rPr lang="en-US" sz="2200" b="0" dirty="0">
                <a:solidFill>
                  <a:srgbClr val="000000"/>
                </a:solidFill>
              </a:rPr>
              <a:t> </a:t>
            </a:r>
            <a:r>
              <a:rPr lang="en-US" sz="2200" b="0" dirty="0" err="1">
                <a:solidFill>
                  <a:srgbClr val="000000"/>
                </a:solidFill>
              </a:rPr>
              <a:t>của</a:t>
            </a:r>
            <a:r>
              <a:rPr lang="en-US" sz="2200" b="0" dirty="0">
                <a:solidFill>
                  <a:srgbClr val="000000"/>
                </a:solidFill>
              </a:rPr>
              <a:t> </a:t>
            </a:r>
            <a:r>
              <a:rPr lang="en-US" sz="2200" b="0" dirty="0" err="1">
                <a:solidFill>
                  <a:srgbClr val="000000"/>
                </a:solidFill>
              </a:rPr>
              <a:t>quả</a:t>
            </a:r>
            <a:r>
              <a:rPr lang="en-US" sz="2200" b="0" dirty="0">
                <a:solidFill>
                  <a:srgbClr val="000000"/>
                </a:solidFill>
              </a:rPr>
              <a:t> </a:t>
            </a:r>
            <a:r>
              <a:rPr lang="en-US" sz="2200" b="0" dirty="0" err="1">
                <a:solidFill>
                  <a:srgbClr val="000000"/>
                </a:solidFill>
              </a:rPr>
              <a:t>đối</a:t>
            </a:r>
            <a:r>
              <a:rPr lang="en-US" sz="2200" b="0" dirty="0">
                <a:solidFill>
                  <a:srgbClr val="000000"/>
                </a:solidFill>
              </a:rPr>
              <a:t> </a:t>
            </a:r>
            <a:r>
              <a:rPr lang="en-US" sz="2200" b="0" dirty="0" err="1">
                <a:solidFill>
                  <a:srgbClr val="000000"/>
                </a:solidFill>
              </a:rPr>
              <a:t>với</a:t>
            </a:r>
            <a:r>
              <a:rPr lang="en-US" sz="2200" b="0" dirty="0">
                <a:solidFill>
                  <a:srgbClr val="000000"/>
                </a:solidFill>
              </a:rPr>
              <a:t> </a:t>
            </a:r>
            <a:r>
              <a:rPr lang="en-US" sz="2200" b="0" dirty="0" err="1">
                <a:solidFill>
                  <a:srgbClr val="000000"/>
                </a:solidFill>
              </a:rPr>
              <a:t>đời</a:t>
            </a:r>
            <a:r>
              <a:rPr lang="en-US" sz="2200" b="0" dirty="0">
                <a:solidFill>
                  <a:srgbClr val="000000"/>
                </a:solidFill>
              </a:rPr>
              <a:t> </a:t>
            </a:r>
            <a:r>
              <a:rPr lang="en-US" sz="2200" b="0" dirty="0" err="1">
                <a:solidFill>
                  <a:srgbClr val="000000"/>
                </a:solidFill>
              </a:rPr>
              <a:t>sống</a:t>
            </a:r>
            <a:r>
              <a:rPr lang="en-US" sz="2200" b="0" dirty="0">
                <a:solidFill>
                  <a:srgbClr val="000000"/>
                </a:solidFill>
              </a:rPr>
              <a:t> con </a:t>
            </a:r>
            <a:r>
              <a:rPr lang="en-US" sz="2200" b="0" dirty="0" err="1">
                <a:solidFill>
                  <a:srgbClr val="000000"/>
                </a:solidFill>
              </a:rPr>
              <a:t>người</a:t>
            </a:r>
            <a:r>
              <a:rPr lang="en-US" sz="2200" b="0" dirty="0">
                <a:solidFill>
                  <a:srgbClr val="000000"/>
                </a:solidFill>
              </a:rPr>
              <a:t>: </a:t>
            </a:r>
            <a:r>
              <a:rPr lang="en-US" sz="2200" b="0" dirty="0" err="1">
                <a:solidFill>
                  <a:srgbClr val="000000"/>
                </a:solidFill>
              </a:rPr>
              <a:t>Nhiều</a:t>
            </a:r>
            <a:r>
              <a:rPr lang="en-US" sz="2200" b="0" dirty="0">
                <a:solidFill>
                  <a:srgbClr val="000000"/>
                </a:solidFill>
              </a:rPr>
              <a:t> </a:t>
            </a:r>
            <a:r>
              <a:rPr lang="en-US" sz="2200" b="0" dirty="0" err="1">
                <a:solidFill>
                  <a:srgbClr val="000000"/>
                </a:solidFill>
              </a:rPr>
              <a:t>loại</a:t>
            </a:r>
            <a:r>
              <a:rPr lang="en-US" sz="2200" b="0" dirty="0">
                <a:solidFill>
                  <a:srgbClr val="000000"/>
                </a:solidFill>
              </a:rPr>
              <a:t> </a:t>
            </a:r>
            <a:r>
              <a:rPr lang="en-US" sz="2200" b="0" dirty="0" err="1">
                <a:solidFill>
                  <a:srgbClr val="000000"/>
                </a:solidFill>
              </a:rPr>
              <a:t>quả</a:t>
            </a:r>
            <a:r>
              <a:rPr lang="en-US" sz="2200" b="0" dirty="0">
                <a:solidFill>
                  <a:srgbClr val="000000"/>
                </a:solidFill>
              </a:rPr>
              <a:t> </a:t>
            </a:r>
            <a:r>
              <a:rPr lang="en-US" sz="2200" b="0" dirty="0" err="1">
                <a:solidFill>
                  <a:srgbClr val="000000"/>
                </a:solidFill>
              </a:rPr>
              <a:t>có</a:t>
            </a:r>
            <a:r>
              <a:rPr lang="en-US" sz="2200" b="0" dirty="0">
                <a:solidFill>
                  <a:srgbClr val="000000"/>
                </a:solidFill>
              </a:rPr>
              <a:t> </a:t>
            </a:r>
            <a:r>
              <a:rPr lang="en-US" sz="2200" b="0" dirty="0" err="1">
                <a:solidFill>
                  <a:srgbClr val="000000"/>
                </a:solidFill>
              </a:rPr>
              <a:t>hàm</a:t>
            </a:r>
            <a:r>
              <a:rPr lang="en-US" sz="2200" b="0" dirty="0">
                <a:solidFill>
                  <a:srgbClr val="000000"/>
                </a:solidFill>
              </a:rPr>
              <a:t> </a:t>
            </a:r>
            <a:r>
              <a:rPr lang="en-US" sz="2200" b="0" dirty="0" err="1">
                <a:solidFill>
                  <a:srgbClr val="000000"/>
                </a:solidFill>
              </a:rPr>
              <a:t>lượng</a:t>
            </a:r>
            <a:r>
              <a:rPr lang="en-US" sz="2200" b="0" dirty="0">
                <a:solidFill>
                  <a:srgbClr val="000000"/>
                </a:solidFill>
              </a:rPr>
              <a:t> </a:t>
            </a:r>
            <a:r>
              <a:rPr lang="en-US" sz="2200" b="0" dirty="0" err="1">
                <a:solidFill>
                  <a:srgbClr val="000000"/>
                </a:solidFill>
              </a:rPr>
              <a:t>dinh</a:t>
            </a:r>
            <a:r>
              <a:rPr lang="en-US" sz="2200" b="0" dirty="0">
                <a:solidFill>
                  <a:srgbClr val="000000"/>
                </a:solidFill>
              </a:rPr>
              <a:t> </a:t>
            </a:r>
            <a:r>
              <a:rPr lang="en-US" sz="2200" b="0" dirty="0" err="1">
                <a:solidFill>
                  <a:srgbClr val="000000"/>
                </a:solidFill>
              </a:rPr>
              <a:t>dưỡng</a:t>
            </a:r>
            <a:r>
              <a:rPr lang="en-US" sz="2200" b="0" dirty="0">
                <a:solidFill>
                  <a:srgbClr val="000000"/>
                </a:solidFill>
              </a:rPr>
              <a:t> </a:t>
            </a:r>
            <a:r>
              <a:rPr lang="en-US" sz="2200" b="0" dirty="0" err="1">
                <a:solidFill>
                  <a:srgbClr val="000000"/>
                </a:solidFill>
              </a:rPr>
              <a:t>cao</a:t>
            </a:r>
            <a:r>
              <a:rPr lang="en-US" sz="2200" b="0" dirty="0">
                <a:solidFill>
                  <a:srgbClr val="000000"/>
                </a:solidFill>
              </a:rPr>
              <a:t>, </a:t>
            </a:r>
            <a:r>
              <a:rPr lang="en-US" sz="2200" b="0" dirty="0" err="1">
                <a:solidFill>
                  <a:srgbClr val="000000"/>
                </a:solidFill>
              </a:rPr>
              <a:t>giá</a:t>
            </a:r>
            <a:r>
              <a:rPr lang="en-US" sz="2200" b="0" dirty="0">
                <a:solidFill>
                  <a:srgbClr val="000000"/>
                </a:solidFill>
              </a:rPr>
              <a:t> </a:t>
            </a:r>
            <a:r>
              <a:rPr lang="en-US" sz="2200" b="0" dirty="0" err="1">
                <a:solidFill>
                  <a:srgbClr val="000000"/>
                </a:solidFill>
              </a:rPr>
              <a:t>trị</a:t>
            </a:r>
            <a:r>
              <a:rPr lang="en-US" sz="2200" b="0" dirty="0">
                <a:solidFill>
                  <a:srgbClr val="000000"/>
                </a:solidFill>
              </a:rPr>
              <a:t> </a:t>
            </a:r>
            <a:r>
              <a:rPr lang="en-US" sz="2200" b="0" dirty="0" err="1">
                <a:solidFill>
                  <a:srgbClr val="000000"/>
                </a:solidFill>
              </a:rPr>
              <a:t>trong</a:t>
            </a:r>
            <a:r>
              <a:rPr lang="en-US" sz="2200" b="0" dirty="0">
                <a:solidFill>
                  <a:srgbClr val="000000"/>
                </a:solidFill>
              </a:rPr>
              <a:t> </a:t>
            </a:r>
            <a:r>
              <a:rPr lang="en-US" sz="2200" b="0" dirty="0" err="1">
                <a:solidFill>
                  <a:srgbClr val="000000"/>
                </a:solidFill>
              </a:rPr>
              <a:t>thực</a:t>
            </a:r>
            <a:r>
              <a:rPr lang="en-US" sz="2200" b="0" dirty="0">
                <a:solidFill>
                  <a:srgbClr val="000000"/>
                </a:solidFill>
              </a:rPr>
              <a:t> </a:t>
            </a:r>
            <a:r>
              <a:rPr lang="en-US" sz="2200" b="0" dirty="0" err="1">
                <a:solidFill>
                  <a:srgbClr val="000000"/>
                </a:solidFill>
              </a:rPr>
              <a:t>phẩm</a:t>
            </a:r>
            <a:r>
              <a:rPr lang="en-US" sz="2200" b="0" dirty="0">
                <a:solidFill>
                  <a:srgbClr val="000000"/>
                </a:solidFill>
              </a:rPr>
              <a:t>. VD: </a:t>
            </a:r>
            <a:r>
              <a:rPr lang="en-US" sz="2200" b="0" dirty="0" err="1">
                <a:solidFill>
                  <a:srgbClr val="000000"/>
                </a:solidFill>
              </a:rPr>
              <a:t>Quả</a:t>
            </a:r>
            <a:r>
              <a:rPr lang="en-US" sz="2200" b="0" dirty="0">
                <a:solidFill>
                  <a:srgbClr val="000000"/>
                </a:solidFill>
              </a:rPr>
              <a:t> </a:t>
            </a:r>
            <a:r>
              <a:rPr lang="en-US" sz="2200" b="0" dirty="0" err="1">
                <a:solidFill>
                  <a:srgbClr val="000000"/>
                </a:solidFill>
              </a:rPr>
              <a:t>xoài</a:t>
            </a:r>
            <a:r>
              <a:rPr lang="en-US" sz="2200" b="0" dirty="0">
                <a:solidFill>
                  <a:srgbClr val="000000"/>
                </a:solidFill>
              </a:rPr>
              <a:t>, </a:t>
            </a:r>
            <a:r>
              <a:rPr lang="en-US" sz="2200" b="0" dirty="0" err="1">
                <a:solidFill>
                  <a:srgbClr val="000000"/>
                </a:solidFill>
              </a:rPr>
              <a:t>quả</a:t>
            </a:r>
            <a:r>
              <a:rPr lang="en-US" sz="2200" b="0" dirty="0">
                <a:solidFill>
                  <a:srgbClr val="000000"/>
                </a:solidFill>
              </a:rPr>
              <a:t> cam, </a:t>
            </a:r>
            <a:r>
              <a:rPr lang="en-US" sz="2200" b="0" dirty="0" err="1" smtClean="0">
                <a:solidFill>
                  <a:srgbClr val="000000"/>
                </a:solidFill>
              </a:rPr>
              <a:t>quả</a:t>
            </a:r>
            <a:r>
              <a:rPr lang="en-US" sz="2200" b="0" dirty="0" smtClean="0">
                <a:solidFill>
                  <a:srgbClr val="000000"/>
                </a:solidFill>
              </a:rPr>
              <a:t> </a:t>
            </a:r>
            <a:r>
              <a:rPr lang="en-US" sz="2200" b="0" dirty="0" err="1" smtClean="0">
                <a:solidFill>
                  <a:srgbClr val="000000"/>
                </a:solidFill>
              </a:rPr>
              <a:t>bơ</a:t>
            </a:r>
            <a:r>
              <a:rPr lang="en-US" sz="2200" b="0" dirty="0" smtClean="0">
                <a:solidFill>
                  <a:srgbClr val="000000"/>
                </a:solidFill>
              </a:rPr>
              <a:t>, </a:t>
            </a:r>
            <a:r>
              <a:rPr lang="en-US" sz="2200" b="0" dirty="0" err="1">
                <a:solidFill>
                  <a:srgbClr val="000000"/>
                </a:solidFill>
              </a:rPr>
              <a:t>quả</a:t>
            </a:r>
            <a:r>
              <a:rPr lang="en-US" sz="2200" b="0" dirty="0">
                <a:solidFill>
                  <a:srgbClr val="000000"/>
                </a:solidFill>
              </a:rPr>
              <a:t> </a:t>
            </a:r>
            <a:r>
              <a:rPr lang="en-US" sz="2200" b="0" dirty="0" err="1">
                <a:solidFill>
                  <a:srgbClr val="000000"/>
                </a:solidFill>
              </a:rPr>
              <a:t>mít</a:t>
            </a:r>
            <a:r>
              <a:rPr lang="en-US" sz="2200" b="0" dirty="0">
                <a:solidFill>
                  <a:srgbClr val="000000"/>
                </a:solidFill>
              </a:rPr>
              <a:t>,....</a:t>
            </a:r>
          </a:p>
        </p:txBody>
      </p:sp>
      <p:pic>
        <p:nvPicPr>
          <p:cNvPr id="78853" name="Picture 6"/>
          <p:cNvPicPr>
            <a:picLocks noChangeAspect="1"/>
          </p:cNvPicPr>
          <p:nvPr/>
        </p:nvPicPr>
        <p:blipFill>
          <a:blip r:embed="rId2">
            <a:extLst>
              <a:ext uri="{28A0092B-C50C-407E-A947-70E740481C1C}">
                <a14:useLocalDpi xmlns:a14="http://schemas.microsoft.com/office/drawing/2010/main" val="0"/>
              </a:ext>
            </a:extLst>
          </a:blip>
          <a:srcRect l="20132" t="59375" r="34187" b="27083"/>
          <a:stretch>
            <a:fillRect/>
          </a:stretch>
        </p:blipFill>
        <p:spPr bwMode="auto">
          <a:xfrm>
            <a:off x="63500" y="5195607"/>
            <a:ext cx="901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7"/>
          <p:cNvSpPr>
            <a:spLocks noChangeArrowheads="1"/>
          </p:cNvSpPr>
          <p:nvPr/>
        </p:nvSpPr>
        <p:spPr bwMode="auto">
          <a:xfrm>
            <a:off x="76200" y="4648200"/>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a:solidFill>
                  <a:srgbClr val="0000FF"/>
                </a:solidFill>
              </a:rPr>
              <a:t>8. </a:t>
            </a:r>
            <a:r>
              <a:rPr lang="en-US" sz="2400" dirty="0" err="1">
                <a:solidFill>
                  <a:srgbClr val="0000FF"/>
                </a:solidFill>
              </a:rPr>
              <a:t>Sơ</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sinh</a:t>
            </a:r>
            <a:r>
              <a:rPr lang="en-US" sz="2400" dirty="0">
                <a:solidFill>
                  <a:srgbClr val="0000FF"/>
                </a:solidFill>
              </a:rPr>
              <a:t> </a:t>
            </a:r>
            <a:r>
              <a:rPr lang="en-US" sz="2400" dirty="0" err="1">
                <a:solidFill>
                  <a:srgbClr val="0000FF"/>
                </a:solidFill>
              </a:rPr>
              <a:t>sản</a:t>
            </a:r>
            <a:r>
              <a:rPr lang="en-US" sz="2400" dirty="0">
                <a:solidFill>
                  <a:srgbClr val="0000FF"/>
                </a:solidFill>
              </a:rPr>
              <a:t> </a:t>
            </a:r>
            <a:r>
              <a:rPr lang="en-US" sz="2400" dirty="0" err="1">
                <a:solidFill>
                  <a:srgbClr val="0000FF"/>
                </a:solidFill>
              </a:rPr>
              <a:t>hữu</a:t>
            </a:r>
            <a:r>
              <a:rPr lang="en-US" sz="2400" dirty="0">
                <a:solidFill>
                  <a:srgbClr val="0000FF"/>
                </a:solidFill>
              </a:rPr>
              <a:t> </a:t>
            </a:r>
            <a:r>
              <a:rPr lang="en-US" sz="2400" dirty="0" err="1">
                <a:solidFill>
                  <a:srgbClr val="0000FF"/>
                </a:solidFill>
              </a:rPr>
              <a:t>tính</a:t>
            </a:r>
            <a:r>
              <a:rPr lang="en-US" sz="2400" dirty="0">
                <a:solidFill>
                  <a:srgbClr val="0000FF"/>
                </a:solidFill>
              </a:rPr>
              <a:t> ở </a:t>
            </a:r>
            <a:r>
              <a:rPr lang="en-US" sz="2400" dirty="0" err="1">
                <a:solidFill>
                  <a:srgbClr val="0000FF"/>
                </a:solidFill>
              </a:rPr>
              <a:t>thực</a:t>
            </a:r>
            <a:r>
              <a:rPr lang="en-US" sz="2400" dirty="0">
                <a:solidFill>
                  <a:srgbClr val="0000FF"/>
                </a:solidFill>
              </a:rPr>
              <a:t> </a:t>
            </a:r>
            <a:r>
              <a:rPr lang="en-US" sz="2400" dirty="0" err="1">
                <a:solidFill>
                  <a:srgbClr val="0000FF"/>
                </a:solidFill>
              </a:rPr>
              <a:t>vật</a:t>
            </a:r>
            <a:r>
              <a:rPr lang="en-US" sz="2400" dirty="0">
                <a:solidFill>
                  <a:srgbClr val="0000FF"/>
                </a:solidFill>
              </a:rPr>
              <a:t> </a:t>
            </a:r>
          </a:p>
        </p:txBody>
      </p:sp>
      <p:pic>
        <p:nvPicPr>
          <p:cNvPr id="8" name="Picture 11" descr="2013-0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729" y="2007019"/>
            <a:ext cx="3030071"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mon_an_doc_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007019"/>
            <a:ext cx="2895600" cy="247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Những công dụng tuyệt vời của quả xoài không phải ai cũng bi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729" y="2007020"/>
            <a:ext cx="3048000" cy="248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1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circle(in)">
                                      <p:cBhvr>
                                        <p:cTn id="7" dur="2000"/>
                                        <p:tgtEl>
                                          <p:spTgt spid="788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4"/>
                                        </p:tgtEl>
                                        <p:attrNameLst>
                                          <p:attrName>style.visibility</p:attrName>
                                        </p:attrNameLst>
                                      </p:cBhvr>
                                      <p:to>
                                        <p:strVal val="visible"/>
                                      </p:to>
                                    </p:set>
                                    <p:animEffect transition="in" filter="fade">
                                      <p:cBhvr>
                                        <p:cTn id="12" dur="500"/>
                                        <p:tgtEl>
                                          <p:spTgt spid="788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3"/>
                                        </p:tgtEl>
                                        <p:attrNameLst>
                                          <p:attrName>style.visibility</p:attrName>
                                        </p:attrNameLst>
                                      </p:cBhvr>
                                      <p:to>
                                        <p:strVal val="visible"/>
                                      </p:to>
                                    </p:set>
                                    <p:animEffect transition="in" filter="fade">
                                      <p:cBhvr>
                                        <p:cTn id="17"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p:cNvPicPr>
          <p:nvPr/>
        </p:nvPicPr>
        <p:blipFill>
          <a:blip r:embed="rId2">
            <a:extLst>
              <a:ext uri="{28A0092B-C50C-407E-A947-70E740481C1C}">
                <a14:useLocalDpi xmlns:a14="http://schemas.microsoft.com/office/drawing/2010/main" val="0"/>
              </a:ext>
            </a:extLst>
          </a:blip>
          <a:srcRect l="16618" t="23958" r="42386" b="38542"/>
          <a:stretch>
            <a:fillRect/>
          </a:stretch>
        </p:blipFill>
        <p:spPr bwMode="auto">
          <a:xfrm>
            <a:off x="-42863" y="838200"/>
            <a:ext cx="918686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0"/>
          <p:cNvSpPr txBox="1">
            <a:spLocks noChangeArrowheads="1"/>
          </p:cNvSpPr>
          <p:nvPr/>
        </p:nvSpPr>
        <p:spPr bwMode="auto">
          <a:xfrm>
            <a:off x="3657600" y="47625"/>
            <a:ext cx="2895600" cy="708025"/>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4000">
                <a:solidFill>
                  <a:srgbClr val="0000CC"/>
                </a:solidFill>
                <a:latin typeface="Times New Roman" panose="02020603050405020304" pitchFamily="18" charset="0"/>
              </a:rPr>
              <a:t>KẾT LUẬN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9688" y="0"/>
            <a:ext cx="77327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3.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HỮU</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ĐỘNG</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pic>
        <p:nvPicPr>
          <p:cNvPr id="81923" name="Picture 4"/>
          <p:cNvPicPr>
            <a:picLocks noChangeAspect="1"/>
          </p:cNvPicPr>
          <p:nvPr/>
        </p:nvPicPr>
        <p:blipFill>
          <a:blip r:embed="rId2">
            <a:extLst>
              <a:ext uri="{28A0092B-C50C-407E-A947-70E740481C1C}">
                <a14:useLocalDpi xmlns:a14="http://schemas.microsoft.com/office/drawing/2010/main" val="0"/>
              </a:ext>
            </a:extLst>
          </a:blip>
          <a:srcRect l="17789" t="27083" r="34187" b="14583"/>
          <a:stretch>
            <a:fillRect/>
          </a:stretch>
        </p:blipFill>
        <p:spPr bwMode="auto">
          <a:xfrm>
            <a:off x="47625" y="1590675"/>
            <a:ext cx="909637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6"/>
          <p:cNvSpPr txBox="1">
            <a:spLocks noChangeArrowheads="1"/>
          </p:cNvSpPr>
          <p:nvPr/>
        </p:nvSpPr>
        <p:spPr bwMode="auto">
          <a:xfrm>
            <a:off x="228600" y="760413"/>
            <a:ext cx="624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1.Quan sát hình 37.17 và 37.18, vẽ sơ đồ chung về sinh sản hữu tính ở động vật.</a:t>
            </a:r>
          </a:p>
        </p:txBody>
      </p:sp>
      <p:sp>
        <p:nvSpPr>
          <p:cNvPr id="81925" name="TextBox 5"/>
          <p:cNvSpPr txBox="1">
            <a:spLocks noChangeArrowheads="1"/>
          </p:cNvSpPr>
          <p:nvPr/>
        </p:nvSpPr>
        <p:spPr bwMode="auto">
          <a:xfrm>
            <a:off x="6972300" y="760413"/>
            <a:ext cx="2171700"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chemeClr val="bg1"/>
                </a:solidFill>
              </a:rPr>
              <a:t>NHÓM 3,4</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2225"/>
            <a:ext cx="8229600" cy="1143000"/>
          </a:xfrm>
        </p:spPr>
        <p:txBody>
          <a:bodyPr/>
          <a:lstStyle/>
          <a:p>
            <a:pPr algn="l"/>
            <a:r>
              <a:rPr lang="en-US" sz="2800" b="1" smtClean="0">
                <a:solidFill>
                  <a:srgbClr val="FF0000"/>
                </a:solidFill>
              </a:rPr>
              <a:t>1. Hoàn thành sơ đồ theo mẫu dưới đây về các thế hệ trong 1 gia đình?</a:t>
            </a:r>
          </a:p>
        </p:txBody>
      </p:sp>
      <p:pic>
        <p:nvPicPr>
          <p:cNvPr id="3379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19710" t="18520" r="32014" b="21275"/>
          <a:stretch>
            <a:fillRect/>
          </a:stretch>
        </p:blipFill>
        <p:spPr>
          <a:xfrm>
            <a:off x="152400" y="1155700"/>
            <a:ext cx="8839200" cy="4648200"/>
          </a:xfrm>
        </p:spPr>
      </p:pic>
      <p:sp>
        <p:nvSpPr>
          <p:cNvPr id="33796" name="Title 1"/>
          <p:cNvSpPr txBox="1">
            <a:spLocks/>
          </p:cNvSpPr>
          <p:nvPr/>
        </p:nvSpPr>
        <p:spPr bwMode="auto">
          <a:xfrm>
            <a:off x="93663" y="5715000"/>
            <a:ext cx="88979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400">
                <a:solidFill>
                  <a:srgbClr val="FF0000"/>
                </a:solidFill>
              </a:rPr>
              <a:t>2. Nhận xét số lượng các thành viên trong gia đình sau 3 thế hệ. Sự gia tăng các thành viên nhờ quá trình nào?</a:t>
            </a:r>
          </a:p>
        </p:txBody>
      </p:sp>
      <p:sp>
        <p:nvSpPr>
          <p:cNvPr id="7" name="Rounded Rectangle 6"/>
          <p:cNvSpPr>
            <a:spLocks noChangeArrowheads="1"/>
          </p:cNvSpPr>
          <p:nvPr/>
        </p:nvSpPr>
        <p:spPr bwMode="auto">
          <a:xfrm>
            <a:off x="4876800" y="1165225"/>
            <a:ext cx="3868738" cy="1882775"/>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pic>
        <p:nvPicPr>
          <p:cNvPr id="33798" name="Picture 2" descr="Điều kiện được công nhận gia đình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57525"/>
            <a:ext cx="49530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Line 4"/>
          <p:cNvSpPr>
            <a:spLocks noChangeShapeType="1"/>
          </p:cNvSpPr>
          <p:nvPr/>
        </p:nvSpPr>
        <p:spPr bwMode="auto">
          <a:xfrm flipH="1">
            <a:off x="3962400" y="2436813"/>
            <a:ext cx="6350" cy="6175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1" name="Line 8"/>
          <p:cNvSpPr>
            <a:spLocks noChangeShapeType="1"/>
          </p:cNvSpPr>
          <p:nvPr/>
        </p:nvSpPr>
        <p:spPr bwMode="auto">
          <a:xfrm>
            <a:off x="3924300" y="3709988"/>
            <a:ext cx="381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2" name="Line 9"/>
          <p:cNvSpPr>
            <a:spLocks noChangeShapeType="1"/>
          </p:cNvSpPr>
          <p:nvPr/>
        </p:nvSpPr>
        <p:spPr bwMode="auto">
          <a:xfrm>
            <a:off x="3943350" y="5210175"/>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3" name="Rectangle 32"/>
          <p:cNvSpPr>
            <a:spLocks noChangeArrowheads="1"/>
          </p:cNvSpPr>
          <p:nvPr/>
        </p:nvSpPr>
        <p:spPr bwMode="auto">
          <a:xfrm>
            <a:off x="2971800" y="3084513"/>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Hôïp töû (2n)</a:t>
            </a:r>
          </a:p>
        </p:txBody>
      </p:sp>
      <p:sp>
        <p:nvSpPr>
          <p:cNvPr id="83974" name="Rectangle 34"/>
          <p:cNvSpPr>
            <a:spLocks noChangeArrowheads="1"/>
          </p:cNvSpPr>
          <p:nvPr/>
        </p:nvSpPr>
        <p:spPr bwMode="auto">
          <a:xfrm>
            <a:off x="5130800" y="2025650"/>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Giao tử cái </a:t>
            </a:r>
          </a:p>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(Trứng) </a:t>
            </a:r>
          </a:p>
        </p:txBody>
      </p:sp>
      <p:sp>
        <p:nvSpPr>
          <p:cNvPr id="83975" name="Rectangle 36"/>
          <p:cNvSpPr>
            <a:spLocks noChangeArrowheads="1"/>
          </p:cNvSpPr>
          <p:nvPr/>
        </p:nvSpPr>
        <p:spPr bwMode="auto">
          <a:xfrm>
            <a:off x="1028700" y="2039938"/>
            <a:ext cx="19050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1800">
                <a:solidFill>
                  <a:srgbClr val="1C1CEA"/>
                </a:solidFill>
                <a:latin typeface="VNI-Times" pitchFamily="2" charset="0"/>
              </a:rPr>
              <a:t>Giao tử đực</a:t>
            </a:r>
          </a:p>
          <a:p>
            <a:pPr algn="ctr">
              <a:spcBef>
                <a:spcPct val="0"/>
              </a:spcBef>
              <a:buFontTx/>
              <a:buNone/>
            </a:pPr>
            <a:r>
              <a:rPr lang="en-US" altLang="vi-VN" sz="1800">
                <a:solidFill>
                  <a:srgbClr val="1C1CEA"/>
                </a:solidFill>
                <a:latin typeface="Times New Roman" panose="02020603050405020304" pitchFamily="18" charset="0"/>
                <a:cs typeface="Times New Roman" panose="02020603050405020304" pitchFamily="18" charset="0"/>
              </a:rPr>
              <a:t>(Tinh trùng)</a:t>
            </a:r>
          </a:p>
        </p:txBody>
      </p:sp>
      <p:sp>
        <p:nvSpPr>
          <p:cNvPr id="83976" name="Rectangle 36"/>
          <p:cNvSpPr>
            <a:spLocks noChangeArrowheads="1"/>
          </p:cNvSpPr>
          <p:nvPr/>
        </p:nvSpPr>
        <p:spPr bwMode="auto">
          <a:xfrm>
            <a:off x="1676400" y="103822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Bố</a:t>
            </a:r>
          </a:p>
        </p:txBody>
      </p:sp>
      <p:sp>
        <p:nvSpPr>
          <p:cNvPr id="83977" name="Line 4"/>
          <p:cNvSpPr>
            <a:spLocks noChangeShapeType="1"/>
          </p:cNvSpPr>
          <p:nvPr/>
        </p:nvSpPr>
        <p:spPr bwMode="auto">
          <a:xfrm>
            <a:off x="2108200" y="1636713"/>
            <a:ext cx="92075" cy="400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8" name="Rectangle 36"/>
          <p:cNvSpPr>
            <a:spLocks noChangeArrowheads="1"/>
          </p:cNvSpPr>
          <p:nvPr/>
        </p:nvSpPr>
        <p:spPr bwMode="auto">
          <a:xfrm>
            <a:off x="5402263" y="9715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Mẹ</a:t>
            </a:r>
          </a:p>
        </p:txBody>
      </p:sp>
      <p:sp>
        <p:nvSpPr>
          <p:cNvPr id="83979" name="Line 4"/>
          <p:cNvSpPr>
            <a:spLocks noChangeShapeType="1"/>
          </p:cNvSpPr>
          <p:nvPr/>
        </p:nvSpPr>
        <p:spPr bwMode="auto">
          <a:xfrm flipH="1">
            <a:off x="5734050" y="1484313"/>
            <a:ext cx="82550" cy="477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Connector 5"/>
          <p:cNvCxnSpPr>
            <a:stCxn id="83975" idx="3"/>
            <a:endCxn id="83974" idx="1"/>
          </p:cNvCxnSpPr>
          <p:nvPr/>
        </p:nvCxnSpPr>
        <p:spPr bwMode="auto">
          <a:xfrm flipV="1">
            <a:off x="2933700" y="2368550"/>
            <a:ext cx="2197100" cy="1428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81" name="Rectangle 32"/>
          <p:cNvSpPr>
            <a:spLocks noChangeArrowheads="1"/>
          </p:cNvSpPr>
          <p:nvPr/>
        </p:nvSpPr>
        <p:spPr bwMode="auto">
          <a:xfrm>
            <a:off x="2933700" y="1819275"/>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Thụ tinh</a:t>
            </a:r>
          </a:p>
        </p:txBody>
      </p:sp>
      <p:sp>
        <p:nvSpPr>
          <p:cNvPr id="83982" name="Rectangle 32"/>
          <p:cNvSpPr>
            <a:spLocks noChangeArrowheads="1"/>
          </p:cNvSpPr>
          <p:nvPr/>
        </p:nvSpPr>
        <p:spPr bwMode="auto">
          <a:xfrm>
            <a:off x="2954338" y="4524375"/>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Phôi</a:t>
            </a:r>
          </a:p>
        </p:txBody>
      </p:sp>
      <p:sp>
        <p:nvSpPr>
          <p:cNvPr id="83983" name="Rectangle 32"/>
          <p:cNvSpPr>
            <a:spLocks noChangeArrowheads="1"/>
          </p:cNvSpPr>
          <p:nvPr/>
        </p:nvSpPr>
        <p:spPr bwMode="auto">
          <a:xfrm>
            <a:off x="2895600" y="5715000"/>
            <a:ext cx="2057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Cơ thể mới</a:t>
            </a:r>
          </a:p>
        </p:txBody>
      </p:sp>
      <p:sp>
        <p:nvSpPr>
          <p:cNvPr id="83984" name="Rectangle 6"/>
          <p:cNvSpPr>
            <a:spLocks noChangeArrowheads="1"/>
          </p:cNvSpPr>
          <p:nvPr/>
        </p:nvSpPr>
        <p:spPr bwMode="auto">
          <a:xfrm>
            <a:off x="228600" y="85725"/>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a:solidFill>
                  <a:srgbClr val="0000FF"/>
                </a:solidFill>
              </a:rPr>
              <a:t>1. Sơ đồ chung về sinh sản hữu tính ở động vật.</a:t>
            </a:r>
          </a:p>
        </p:txBody>
      </p:sp>
      <p:sp>
        <p:nvSpPr>
          <p:cNvPr id="17" name="TextBox 5"/>
          <p:cNvSpPr txBox="1">
            <a:spLocks noChangeArrowheads="1"/>
          </p:cNvSpPr>
          <p:nvPr/>
        </p:nvSpPr>
        <p:spPr bwMode="auto">
          <a:xfrm>
            <a:off x="6972300" y="760413"/>
            <a:ext cx="2171700"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chemeClr val="bg1"/>
                </a:solidFill>
              </a:rPr>
              <a:t>NHÓM 3,4</a:t>
            </a: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Line 4"/>
          <p:cNvSpPr>
            <a:spLocks noChangeShapeType="1"/>
          </p:cNvSpPr>
          <p:nvPr/>
        </p:nvSpPr>
        <p:spPr bwMode="auto">
          <a:xfrm flipH="1">
            <a:off x="2895600" y="3217863"/>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5" name="Line 4"/>
          <p:cNvSpPr>
            <a:spLocks noChangeShapeType="1"/>
          </p:cNvSpPr>
          <p:nvPr/>
        </p:nvSpPr>
        <p:spPr bwMode="auto">
          <a:xfrm flipH="1">
            <a:off x="2933700" y="2270125"/>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6" name="Line 9"/>
          <p:cNvSpPr>
            <a:spLocks noChangeShapeType="1"/>
          </p:cNvSpPr>
          <p:nvPr/>
        </p:nvSpPr>
        <p:spPr bwMode="auto">
          <a:xfrm flipV="1">
            <a:off x="3467100" y="4048125"/>
            <a:ext cx="1295400"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7" name="Rectangle 32"/>
          <p:cNvSpPr>
            <a:spLocks noChangeArrowheads="1"/>
          </p:cNvSpPr>
          <p:nvPr/>
        </p:nvSpPr>
        <p:spPr bwMode="auto">
          <a:xfrm>
            <a:off x="2324100" y="2736850"/>
            <a:ext cx="1143000" cy="476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Hôïp töû </a:t>
            </a:r>
          </a:p>
        </p:txBody>
      </p:sp>
      <p:sp>
        <p:nvSpPr>
          <p:cNvPr id="84998" name="Rectangle 34"/>
          <p:cNvSpPr>
            <a:spLocks noChangeArrowheads="1"/>
          </p:cNvSpPr>
          <p:nvPr/>
        </p:nvSpPr>
        <p:spPr bwMode="auto">
          <a:xfrm>
            <a:off x="4102100" y="1889125"/>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Giao tử cái </a:t>
            </a:r>
          </a:p>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(Trứng) </a:t>
            </a:r>
          </a:p>
        </p:txBody>
      </p:sp>
      <p:sp>
        <p:nvSpPr>
          <p:cNvPr id="84999" name="Rectangle 36"/>
          <p:cNvSpPr>
            <a:spLocks noChangeArrowheads="1"/>
          </p:cNvSpPr>
          <p:nvPr/>
        </p:nvSpPr>
        <p:spPr bwMode="auto">
          <a:xfrm>
            <a:off x="228600" y="1889125"/>
            <a:ext cx="1676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1800">
                <a:solidFill>
                  <a:srgbClr val="1C1CEA"/>
                </a:solidFill>
                <a:latin typeface="VNI-Times" pitchFamily="2" charset="0"/>
              </a:rPr>
              <a:t>Giao tử đực</a:t>
            </a:r>
          </a:p>
          <a:p>
            <a:pPr algn="ctr">
              <a:spcBef>
                <a:spcPct val="0"/>
              </a:spcBef>
              <a:buFontTx/>
              <a:buNone/>
            </a:pPr>
            <a:r>
              <a:rPr lang="en-US" altLang="vi-VN" sz="1800">
                <a:solidFill>
                  <a:srgbClr val="1C1CEA"/>
                </a:solidFill>
                <a:latin typeface="Times New Roman" panose="02020603050405020304" pitchFamily="18" charset="0"/>
                <a:cs typeface="Times New Roman" panose="02020603050405020304" pitchFamily="18" charset="0"/>
              </a:rPr>
              <a:t>(Tinh trùng)</a:t>
            </a:r>
          </a:p>
        </p:txBody>
      </p:sp>
      <p:sp>
        <p:nvSpPr>
          <p:cNvPr id="85000" name="Rectangle 36"/>
          <p:cNvSpPr>
            <a:spLocks noChangeArrowheads="1"/>
          </p:cNvSpPr>
          <p:nvPr/>
        </p:nvSpPr>
        <p:spPr bwMode="auto">
          <a:xfrm>
            <a:off x="647700" y="9461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Bố</a:t>
            </a:r>
          </a:p>
        </p:txBody>
      </p:sp>
      <p:sp>
        <p:nvSpPr>
          <p:cNvPr id="85001" name="Line 4"/>
          <p:cNvSpPr>
            <a:spLocks noChangeShapeType="1"/>
          </p:cNvSpPr>
          <p:nvPr/>
        </p:nvSpPr>
        <p:spPr bwMode="auto">
          <a:xfrm>
            <a:off x="1079500" y="1479550"/>
            <a:ext cx="0"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2" name="Rectangle 36"/>
          <p:cNvSpPr>
            <a:spLocks noChangeArrowheads="1"/>
          </p:cNvSpPr>
          <p:nvPr/>
        </p:nvSpPr>
        <p:spPr bwMode="auto">
          <a:xfrm>
            <a:off x="4373563" y="87947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Mẹ</a:t>
            </a:r>
          </a:p>
        </p:txBody>
      </p:sp>
      <p:sp>
        <p:nvSpPr>
          <p:cNvPr id="85003" name="Line 4"/>
          <p:cNvSpPr>
            <a:spLocks noChangeShapeType="1"/>
          </p:cNvSpPr>
          <p:nvPr/>
        </p:nvSpPr>
        <p:spPr bwMode="auto">
          <a:xfrm flipH="1">
            <a:off x="4787900" y="1392238"/>
            <a:ext cx="0"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Connector 5"/>
          <p:cNvCxnSpPr>
            <a:stCxn id="84999" idx="3"/>
            <a:endCxn id="84998" idx="1"/>
          </p:cNvCxnSpPr>
          <p:nvPr/>
        </p:nvCxnSpPr>
        <p:spPr bwMode="auto">
          <a:xfrm>
            <a:off x="1905000" y="2232025"/>
            <a:ext cx="21971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005" name="Rectangle 32"/>
          <p:cNvSpPr>
            <a:spLocks noChangeArrowheads="1"/>
          </p:cNvSpPr>
          <p:nvPr/>
        </p:nvSpPr>
        <p:spPr bwMode="auto">
          <a:xfrm>
            <a:off x="1905000" y="17272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Thụ tinh</a:t>
            </a:r>
          </a:p>
        </p:txBody>
      </p:sp>
      <p:sp>
        <p:nvSpPr>
          <p:cNvPr id="85006" name="Rectangle 32"/>
          <p:cNvSpPr>
            <a:spLocks noChangeArrowheads="1"/>
          </p:cNvSpPr>
          <p:nvPr/>
        </p:nvSpPr>
        <p:spPr bwMode="auto">
          <a:xfrm>
            <a:off x="2290763" y="3768725"/>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Phôi</a:t>
            </a:r>
          </a:p>
        </p:txBody>
      </p:sp>
      <p:sp>
        <p:nvSpPr>
          <p:cNvPr id="85007" name="Rectangle 32"/>
          <p:cNvSpPr>
            <a:spLocks noChangeArrowheads="1"/>
          </p:cNvSpPr>
          <p:nvPr/>
        </p:nvSpPr>
        <p:spPr bwMode="auto">
          <a:xfrm>
            <a:off x="2324100" y="5257800"/>
            <a:ext cx="11430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Đẻ con</a:t>
            </a:r>
          </a:p>
        </p:txBody>
      </p:sp>
      <p:sp>
        <p:nvSpPr>
          <p:cNvPr id="85008" name="Rectangle 6"/>
          <p:cNvSpPr>
            <a:spLocks noChangeArrowheads="1"/>
          </p:cNvSpPr>
          <p:nvPr/>
        </p:nvSpPr>
        <p:spPr bwMode="auto">
          <a:xfrm>
            <a:off x="3617073" y="4886326"/>
            <a:ext cx="54435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b="0" dirty="0" err="1" smtClean="0"/>
              <a:t>Có</a:t>
            </a:r>
            <a:r>
              <a:rPr lang="en-US" sz="2800" b="0" dirty="0" smtClean="0"/>
              <a:t> </a:t>
            </a:r>
            <a:r>
              <a:rPr lang="en-US" sz="2800" b="0" dirty="0"/>
              <a:t>2 </a:t>
            </a:r>
            <a:r>
              <a:rPr lang="en-US" sz="2800" b="0" dirty="0" err="1"/>
              <a:t>hình</a:t>
            </a:r>
            <a:r>
              <a:rPr lang="en-US" sz="2800" b="0" dirty="0"/>
              <a:t> </a:t>
            </a:r>
            <a:r>
              <a:rPr lang="en-US" sz="2800" b="0" dirty="0" err="1"/>
              <a:t>thức</a:t>
            </a:r>
            <a:r>
              <a:rPr lang="en-US" sz="2800" b="0" dirty="0"/>
              <a:t> </a:t>
            </a:r>
            <a:r>
              <a:rPr lang="en-US" sz="2800" b="0" dirty="0" err="1"/>
              <a:t>sinh</a:t>
            </a:r>
            <a:r>
              <a:rPr lang="en-US" sz="2800" b="0" dirty="0"/>
              <a:t> </a:t>
            </a:r>
            <a:r>
              <a:rPr lang="en-US" sz="2800" b="0" dirty="0" err="1"/>
              <a:t>sản</a:t>
            </a:r>
            <a:r>
              <a:rPr lang="en-US" sz="2800" b="0" dirty="0"/>
              <a:t> </a:t>
            </a:r>
            <a:r>
              <a:rPr lang="en-US" sz="2800" b="0" dirty="0" err="1"/>
              <a:t>hữu</a:t>
            </a:r>
            <a:r>
              <a:rPr lang="en-US" sz="2800" b="0" dirty="0"/>
              <a:t> </a:t>
            </a:r>
            <a:r>
              <a:rPr lang="en-US" sz="2800" b="0" dirty="0" err="1"/>
              <a:t>tính</a:t>
            </a:r>
            <a:r>
              <a:rPr lang="en-US" sz="2800" b="0" dirty="0"/>
              <a:t> ở </a:t>
            </a:r>
            <a:r>
              <a:rPr lang="en-US" sz="2800" b="0" dirty="0" err="1"/>
              <a:t>động</a:t>
            </a:r>
            <a:r>
              <a:rPr lang="en-US" sz="2800" b="0" dirty="0"/>
              <a:t> </a:t>
            </a:r>
            <a:r>
              <a:rPr lang="en-US" sz="2800" b="0" dirty="0" err="1"/>
              <a:t>vật</a:t>
            </a:r>
            <a:r>
              <a:rPr lang="en-US" sz="2800" b="0" dirty="0"/>
              <a:t>: </a:t>
            </a:r>
            <a:r>
              <a:rPr lang="en-US" sz="2800" b="0" dirty="0" err="1"/>
              <a:t>Đẻ</a:t>
            </a:r>
            <a:r>
              <a:rPr lang="en-US" sz="2800" b="0" dirty="0"/>
              <a:t> </a:t>
            </a:r>
            <a:r>
              <a:rPr lang="en-US" sz="2800" b="0" dirty="0" err="1"/>
              <a:t>trứng</a:t>
            </a:r>
            <a:r>
              <a:rPr lang="en-US" sz="2800" b="0" dirty="0"/>
              <a:t>, </a:t>
            </a:r>
            <a:r>
              <a:rPr lang="en-US" sz="2800" b="0" dirty="0" err="1"/>
              <a:t>đẻ</a:t>
            </a:r>
            <a:r>
              <a:rPr lang="en-US" sz="2800" b="0" dirty="0"/>
              <a:t> con.</a:t>
            </a:r>
          </a:p>
        </p:txBody>
      </p:sp>
      <p:sp>
        <p:nvSpPr>
          <p:cNvPr id="85009" name="Rectangle 32"/>
          <p:cNvSpPr>
            <a:spLocks noChangeArrowheads="1"/>
          </p:cNvSpPr>
          <p:nvPr/>
        </p:nvSpPr>
        <p:spPr bwMode="auto">
          <a:xfrm>
            <a:off x="3700463" y="36655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trong trứng</a:t>
            </a:r>
          </a:p>
        </p:txBody>
      </p:sp>
      <p:sp>
        <p:nvSpPr>
          <p:cNvPr id="85010" name="Rectangle 32"/>
          <p:cNvSpPr>
            <a:spLocks noChangeArrowheads="1"/>
          </p:cNvSpPr>
          <p:nvPr/>
        </p:nvSpPr>
        <p:spPr bwMode="auto">
          <a:xfrm>
            <a:off x="4897438" y="3797300"/>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Đẻ trứng</a:t>
            </a:r>
          </a:p>
        </p:txBody>
      </p:sp>
      <p:sp>
        <p:nvSpPr>
          <p:cNvPr id="85011" name="Line 4"/>
          <p:cNvSpPr>
            <a:spLocks noChangeShapeType="1"/>
          </p:cNvSpPr>
          <p:nvPr/>
        </p:nvSpPr>
        <p:spPr bwMode="auto">
          <a:xfrm flipV="1">
            <a:off x="6107113" y="4065588"/>
            <a:ext cx="619125" cy="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2" name="Rectangle 32"/>
          <p:cNvSpPr>
            <a:spLocks noChangeArrowheads="1"/>
          </p:cNvSpPr>
          <p:nvPr/>
        </p:nvSpPr>
        <p:spPr bwMode="auto">
          <a:xfrm>
            <a:off x="5580063" y="3530600"/>
            <a:ext cx="1773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Nở</a:t>
            </a:r>
          </a:p>
        </p:txBody>
      </p:sp>
      <p:sp>
        <p:nvSpPr>
          <p:cNvPr id="85013" name="Rectangle 32"/>
          <p:cNvSpPr>
            <a:spLocks noChangeArrowheads="1"/>
          </p:cNvSpPr>
          <p:nvPr/>
        </p:nvSpPr>
        <p:spPr bwMode="auto">
          <a:xfrm>
            <a:off x="6761163" y="3781425"/>
            <a:ext cx="1273175" cy="546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Con non</a:t>
            </a:r>
          </a:p>
        </p:txBody>
      </p:sp>
      <p:sp>
        <p:nvSpPr>
          <p:cNvPr id="85014" name="Line 4"/>
          <p:cNvSpPr>
            <a:spLocks noChangeShapeType="1"/>
          </p:cNvSpPr>
          <p:nvPr/>
        </p:nvSpPr>
        <p:spPr bwMode="auto">
          <a:xfrm flipH="1">
            <a:off x="2933700" y="4322763"/>
            <a:ext cx="6350" cy="885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5" name="Rectangle 32"/>
          <p:cNvSpPr>
            <a:spLocks noChangeArrowheads="1"/>
          </p:cNvSpPr>
          <p:nvPr/>
        </p:nvSpPr>
        <p:spPr bwMode="auto">
          <a:xfrm>
            <a:off x="1449388" y="43894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trong</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 cơ thể mẹ</a:t>
            </a:r>
          </a:p>
        </p:txBody>
      </p:sp>
      <p:sp>
        <p:nvSpPr>
          <p:cNvPr id="24" name="TextBox 7"/>
          <p:cNvSpPr txBox="1">
            <a:spLocks noChangeArrowheads="1"/>
          </p:cNvSpPr>
          <p:nvPr/>
        </p:nvSpPr>
        <p:spPr bwMode="auto">
          <a:xfrm>
            <a:off x="192741" y="37261"/>
            <a:ext cx="8594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a:solidFill>
                  <a:srgbClr val="0000FF"/>
                </a:solidFill>
              </a:rPr>
              <a:t>2. </a:t>
            </a:r>
            <a:r>
              <a:rPr lang="en-US" sz="2400" dirty="0" err="1">
                <a:solidFill>
                  <a:srgbClr val="0000FF"/>
                </a:solidFill>
              </a:rPr>
              <a:t>Nêu</a:t>
            </a:r>
            <a:r>
              <a:rPr lang="en-US" sz="2400" dirty="0">
                <a:solidFill>
                  <a:srgbClr val="0000FF"/>
                </a:solidFill>
              </a:rPr>
              <a:t> 1 </a:t>
            </a:r>
            <a:r>
              <a:rPr lang="en-US" sz="2400" dirty="0" err="1">
                <a:solidFill>
                  <a:srgbClr val="0000FF"/>
                </a:solidFill>
              </a:rPr>
              <a:t>số</a:t>
            </a:r>
            <a:r>
              <a:rPr lang="en-US" sz="2400" dirty="0">
                <a:solidFill>
                  <a:srgbClr val="0000FF"/>
                </a:solidFill>
              </a:rPr>
              <a:t> </a:t>
            </a:r>
            <a:r>
              <a:rPr lang="en-US" sz="2400" dirty="0" err="1">
                <a:solidFill>
                  <a:srgbClr val="0000FF"/>
                </a:solidFill>
              </a:rPr>
              <a:t>hình</a:t>
            </a:r>
            <a:r>
              <a:rPr lang="en-US" sz="2400" dirty="0">
                <a:solidFill>
                  <a:srgbClr val="0000FF"/>
                </a:solidFill>
              </a:rPr>
              <a:t> </a:t>
            </a:r>
            <a:r>
              <a:rPr lang="en-US" sz="2400" dirty="0" err="1">
                <a:solidFill>
                  <a:srgbClr val="0000FF"/>
                </a:solidFill>
              </a:rPr>
              <a:t>thức</a:t>
            </a:r>
            <a:r>
              <a:rPr lang="en-US" sz="2400" dirty="0">
                <a:solidFill>
                  <a:srgbClr val="0000FF"/>
                </a:solidFill>
              </a:rPr>
              <a:t> </a:t>
            </a:r>
            <a:r>
              <a:rPr lang="en-US" sz="2400" dirty="0" err="1">
                <a:solidFill>
                  <a:srgbClr val="0000FF"/>
                </a:solidFill>
              </a:rPr>
              <a:t>sinh</a:t>
            </a:r>
            <a:r>
              <a:rPr lang="en-US" sz="2400" dirty="0">
                <a:solidFill>
                  <a:srgbClr val="0000FF"/>
                </a:solidFill>
              </a:rPr>
              <a:t> </a:t>
            </a:r>
            <a:r>
              <a:rPr lang="en-US" sz="2400" dirty="0" err="1">
                <a:solidFill>
                  <a:srgbClr val="0000FF"/>
                </a:solidFill>
              </a:rPr>
              <a:t>sản</a:t>
            </a:r>
            <a:r>
              <a:rPr lang="en-US" sz="2400" dirty="0">
                <a:solidFill>
                  <a:srgbClr val="0000FF"/>
                </a:solidFill>
              </a:rPr>
              <a:t> </a:t>
            </a:r>
            <a:r>
              <a:rPr lang="en-US" sz="2400" dirty="0" err="1">
                <a:solidFill>
                  <a:srgbClr val="0000FF"/>
                </a:solidFill>
              </a:rPr>
              <a:t>hữu</a:t>
            </a:r>
            <a:r>
              <a:rPr lang="en-US" sz="2400" dirty="0">
                <a:solidFill>
                  <a:srgbClr val="0000FF"/>
                </a:solidFill>
              </a:rPr>
              <a:t> </a:t>
            </a:r>
            <a:r>
              <a:rPr lang="en-US" sz="2400" dirty="0" err="1">
                <a:solidFill>
                  <a:srgbClr val="0000FF"/>
                </a:solidFill>
              </a:rPr>
              <a:t>tính</a:t>
            </a:r>
            <a:r>
              <a:rPr lang="en-US" sz="2400" dirty="0">
                <a:solidFill>
                  <a:srgbClr val="0000FF"/>
                </a:solidFill>
              </a:rPr>
              <a:t> ở </a:t>
            </a:r>
            <a:r>
              <a:rPr lang="en-US" sz="2400" dirty="0" err="1">
                <a:solidFill>
                  <a:srgbClr val="0000FF"/>
                </a:solidFill>
              </a:rPr>
              <a:t>động</a:t>
            </a:r>
            <a:r>
              <a:rPr lang="en-US" sz="2400" dirty="0">
                <a:solidFill>
                  <a:srgbClr val="0000FF"/>
                </a:solidFill>
              </a:rPr>
              <a:t> </a:t>
            </a:r>
            <a:r>
              <a:rPr lang="en-US" sz="2400" dirty="0" err="1">
                <a:solidFill>
                  <a:srgbClr val="0000FF"/>
                </a:solidFill>
              </a:rPr>
              <a:t>vật</a:t>
            </a:r>
            <a:r>
              <a:rPr lang="en-US" sz="2400" dirty="0">
                <a:solidFill>
                  <a:srgbClr val="0000FF"/>
                </a:solidFill>
              </a:rPr>
              <a:t>. </a:t>
            </a:r>
            <a:r>
              <a:rPr lang="en-US" sz="2400" dirty="0" err="1">
                <a:solidFill>
                  <a:srgbClr val="0000FF"/>
                </a:solidFill>
              </a:rPr>
              <a:t>Lấy</a:t>
            </a:r>
            <a:r>
              <a:rPr lang="en-US" sz="2400" dirty="0">
                <a:solidFill>
                  <a:srgbClr val="0000FF"/>
                </a:solidFill>
              </a:rPr>
              <a:t> VD. </a:t>
            </a:r>
            <a:r>
              <a:rPr lang="en-US" sz="2400" dirty="0" err="1">
                <a:solidFill>
                  <a:srgbClr val="0000FF"/>
                </a:solidFill>
              </a:rPr>
              <a:t>Vẽ</a:t>
            </a:r>
            <a:r>
              <a:rPr lang="en-US" sz="2400" dirty="0">
                <a:solidFill>
                  <a:srgbClr val="0000FF"/>
                </a:solidFill>
              </a:rPr>
              <a:t> </a:t>
            </a:r>
            <a:r>
              <a:rPr lang="en-US" sz="2400" dirty="0" err="1">
                <a:solidFill>
                  <a:srgbClr val="0000FF"/>
                </a:solidFill>
              </a:rPr>
              <a:t>sơ</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phân</a:t>
            </a:r>
            <a:r>
              <a:rPr lang="en-US" sz="2400" dirty="0">
                <a:solidFill>
                  <a:srgbClr val="0000FF"/>
                </a:solidFill>
              </a:rPr>
              <a:t> </a:t>
            </a:r>
            <a:r>
              <a:rPr lang="en-US" sz="2400" dirty="0" err="1">
                <a:solidFill>
                  <a:srgbClr val="0000FF"/>
                </a:solidFill>
              </a:rPr>
              <a:t>biệt</a:t>
            </a:r>
            <a:r>
              <a:rPr lang="en-US" sz="2400" dirty="0">
                <a:solidFill>
                  <a:srgbClr val="0000FF"/>
                </a:solidFill>
              </a:rPr>
              <a:t> </a:t>
            </a:r>
            <a:r>
              <a:rPr lang="en-US" sz="2400" dirty="0" err="1">
                <a:solidFill>
                  <a:srgbClr val="0000FF"/>
                </a:solidFill>
              </a:rPr>
              <a:t>các</a:t>
            </a:r>
            <a:r>
              <a:rPr lang="en-US" sz="2400" dirty="0">
                <a:solidFill>
                  <a:srgbClr val="0000FF"/>
                </a:solidFill>
              </a:rPr>
              <a:t> </a:t>
            </a:r>
            <a:r>
              <a:rPr lang="en-US" sz="2400" dirty="0" err="1">
                <a:solidFill>
                  <a:srgbClr val="0000FF"/>
                </a:solidFill>
              </a:rPr>
              <a:t>hình</a:t>
            </a:r>
            <a:r>
              <a:rPr lang="en-US" sz="2400" dirty="0">
                <a:solidFill>
                  <a:srgbClr val="0000FF"/>
                </a:solidFill>
              </a:rPr>
              <a:t> </a:t>
            </a:r>
            <a:r>
              <a:rPr lang="en-US" sz="2400" dirty="0" err="1">
                <a:solidFill>
                  <a:srgbClr val="0000FF"/>
                </a:solidFill>
              </a:rPr>
              <a:t>thức</a:t>
            </a:r>
            <a:r>
              <a:rPr lang="en-US" sz="2400" dirty="0">
                <a:solidFill>
                  <a:srgbClr val="0000FF"/>
                </a:solidFill>
              </a:rPr>
              <a:t> </a:t>
            </a:r>
            <a:r>
              <a:rPr lang="en-US" sz="2400" dirty="0" err="1">
                <a:solidFill>
                  <a:srgbClr val="0000FF"/>
                </a:solidFill>
              </a:rPr>
              <a:t>đó</a:t>
            </a:r>
            <a:r>
              <a:rPr lang="en-US" sz="2400" dirty="0">
                <a:solidFill>
                  <a:srgbClr val="0000FF"/>
                </a:solidFill>
              </a:rPr>
              <a:t>.</a:t>
            </a:r>
          </a:p>
        </p:txBody>
      </p:sp>
      <p:sp>
        <p:nvSpPr>
          <p:cNvPr id="25" name="TextBox 5"/>
          <p:cNvSpPr txBox="1">
            <a:spLocks noChangeArrowheads="1"/>
          </p:cNvSpPr>
          <p:nvPr/>
        </p:nvSpPr>
        <p:spPr bwMode="auto">
          <a:xfrm>
            <a:off x="6972300" y="760413"/>
            <a:ext cx="2171700"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chemeClr val="bg1"/>
                </a:solidFill>
              </a:rPr>
              <a:t>NHÓM 3,4</a:t>
            </a: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1" name="Group 31"/>
          <p:cNvGraphicFramePr>
            <a:graphicFrameLocks noGrp="1"/>
          </p:cNvGraphicFramePr>
          <p:nvPr>
            <p:ph sz="half" idx="1"/>
            <p:extLst/>
          </p:nvPr>
        </p:nvGraphicFramePr>
        <p:xfrm>
          <a:off x="76200" y="94129"/>
          <a:ext cx="8991600" cy="3214997"/>
        </p:xfrm>
        <a:graphic>
          <a:graphicData uri="http://schemas.openxmlformats.org/drawingml/2006/table">
            <a:tbl>
              <a:tblPr/>
              <a:tblGrid>
                <a:gridCol w="4805855"/>
                <a:gridCol w="4185745"/>
              </a:tblGrid>
              <a:tr h="32149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6031" name="Picture 17" descr="ca_ro_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28" y="1815729"/>
            <a:ext cx="2150249" cy="142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060617_polar_bear_02_h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9" y="1933576"/>
            <a:ext cx="1928813" cy="13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untitl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5317" y="1855279"/>
            <a:ext cx="2454275" cy="141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2"/>
          <p:cNvPicPr>
            <a:picLocks noChangeAspect="1"/>
          </p:cNvPicPr>
          <p:nvPr/>
        </p:nvPicPr>
        <p:blipFill>
          <a:blip r:embed="rId5" cstate="print">
            <a:extLst>
              <a:ext uri="{28A0092B-C50C-407E-A947-70E740481C1C}">
                <a14:useLocalDpi xmlns:a14="http://schemas.microsoft.com/office/drawing/2010/main" val="0"/>
              </a:ext>
            </a:extLst>
          </a:blip>
          <a:srcRect l="4762" t="14287" r="4762" b="2380"/>
          <a:stretch>
            <a:fillRect/>
          </a:stretch>
        </p:blipFill>
        <p:spPr bwMode="auto">
          <a:xfrm>
            <a:off x="4952999" y="228599"/>
            <a:ext cx="1955801"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2" descr="Chuột túi mẹ màu trắng sinh con màu nâu - KhoaHoc.t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6113" y="1933576"/>
            <a:ext cx="1843087" cy="13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8963" y="228599"/>
            <a:ext cx="1900237"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Oval 5"/>
          <p:cNvSpPr>
            <a:spLocks noChangeArrowheads="1"/>
          </p:cNvSpPr>
          <p:nvPr/>
        </p:nvSpPr>
        <p:spPr bwMode="auto">
          <a:xfrm>
            <a:off x="5389077" y="3309126"/>
            <a:ext cx="3577123" cy="805792"/>
          </a:xfrm>
          <a:prstGeom prst="ellipse">
            <a:avLst/>
          </a:prstGeom>
          <a:solidFill>
            <a:srgbClr val="C000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400" dirty="0" err="1">
                <a:solidFill>
                  <a:srgbClr val="FFFFFF"/>
                </a:solidFill>
                <a:latin typeface="Times New Roman" panose="02020603050405020304" pitchFamily="18" charset="0"/>
                <a:cs typeface="Times New Roman" panose="02020603050405020304" pitchFamily="18" charset="0"/>
              </a:rPr>
              <a:t>Động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vật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thụ</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tinh</a:t>
            </a:r>
            <a:r>
              <a:rPr lang="en-US" sz="2400" dirty="0" smtClean="0">
                <a:solidFill>
                  <a:srgbClr val="FFFFFF"/>
                </a:solidFill>
                <a:latin typeface="Times New Roman" panose="02020603050405020304" pitchFamily="18" charset="0"/>
                <a:cs typeface="Times New Roman" panose="02020603050405020304" pitchFamily="18" charset="0"/>
              </a:rPr>
              <a:t> </a:t>
            </a:r>
          </a:p>
          <a:p>
            <a:pPr algn="ctr">
              <a:spcBef>
                <a:spcPct val="0"/>
              </a:spcBef>
              <a:buFontTx/>
              <a:buNone/>
            </a:pPr>
            <a:r>
              <a:rPr lang="en-US" sz="2400" dirty="0" err="1" smtClean="0">
                <a:solidFill>
                  <a:srgbClr val="FFFFFF"/>
                </a:solidFill>
                <a:latin typeface="Times New Roman" panose="02020603050405020304" pitchFamily="18" charset="0"/>
                <a:cs typeface="Times New Roman" panose="02020603050405020304" pitchFamily="18" charset="0"/>
              </a:rPr>
              <a:t>trong</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err="1" smtClean="0">
                <a:solidFill>
                  <a:srgbClr val="FFFFFF"/>
                </a:solidFill>
                <a:latin typeface="Times New Roman" panose="02020603050405020304" pitchFamily="18" charset="0"/>
                <a:cs typeface="Times New Roman" panose="02020603050405020304" pitchFamily="18" charset="0"/>
              </a:rPr>
              <a:t>đẻ</a:t>
            </a:r>
            <a:r>
              <a:rPr lang="en-US" sz="2400" dirty="0" smtClean="0">
                <a:solidFill>
                  <a:srgbClr val="FFFFFF"/>
                </a:solidFill>
                <a:latin typeface="Times New Roman" panose="02020603050405020304" pitchFamily="18" charset="0"/>
                <a:cs typeface="Times New Roman" panose="02020603050405020304" pitchFamily="18" charset="0"/>
              </a:rPr>
              <a:t> </a:t>
            </a:r>
            <a:r>
              <a:rPr lang="en-US" sz="2400" dirty="0">
                <a:solidFill>
                  <a:srgbClr val="FFFFFF"/>
                </a:solidFill>
                <a:latin typeface="Times New Roman" panose="02020603050405020304" pitchFamily="18" charset="0"/>
                <a:cs typeface="Times New Roman" panose="02020603050405020304" pitchFamily="18" charset="0"/>
              </a:rPr>
              <a:t>con</a:t>
            </a:r>
          </a:p>
        </p:txBody>
      </p:sp>
      <p:grpSp>
        <p:nvGrpSpPr>
          <p:cNvPr id="15" name="Group 5"/>
          <p:cNvGrpSpPr>
            <a:grpSpLocks/>
          </p:cNvGrpSpPr>
          <p:nvPr/>
        </p:nvGrpSpPr>
        <p:grpSpPr bwMode="auto">
          <a:xfrm>
            <a:off x="3733454" y="4730670"/>
            <a:ext cx="5411073" cy="2051130"/>
            <a:chOff x="2258" y="1793"/>
            <a:chExt cx="3456" cy="1670"/>
          </a:xfrm>
        </p:grpSpPr>
        <p:pic>
          <p:nvPicPr>
            <p:cNvPr id="17" name="Picture 6" descr="cá kiếm"/>
            <p:cNvPicPr>
              <a:picLocks noChangeAspect="1" noChangeArrowheads="1"/>
            </p:cNvPicPr>
            <p:nvPr/>
          </p:nvPicPr>
          <p:blipFill rotWithShape="1">
            <a:blip r:embed="rId8">
              <a:extLst>
                <a:ext uri="{28A0092B-C50C-407E-A947-70E740481C1C}">
                  <a14:useLocalDpi xmlns:a14="http://schemas.microsoft.com/office/drawing/2010/main" val="0"/>
                </a:ext>
              </a:extLst>
            </a:blip>
            <a:srcRect l="4082" t="11214" b="11338"/>
            <a:stretch/>
          </p:blipFill>
          <p:spPr bwMode="auto">
            <a:xfrm>
              <a:off x="2315" y="1793"/>
              <a:ext cx="1632"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ran vipera"/>
            <p:cNvPicPr>
              <a:picLocks noChangeAspect="1" noChangeArrowheads="1"/>
            </p:cNvPicPr>
            <p:nvPr/>
          </p:nvPicPr>
          <p:blipFill rotWithShape="1">
            <a:blip r:embed="rId9">
              <a:extLst>
                <a:ext uri="{28A0092B-C50C-407E-A947-70E740481C1C}">
                  <a14:useLocalDpi xmlns:a14="http://schemas.microsoft.com/office/drawing/2010/main" val="0"/>
                </a:ext>
              </a:extLst>
            </a:blip>
            <a:srcRect t="12552" r="11628"/>
            <a:stretch/>
          </p:blipFill>
          <p:spPr bwMode="auto">
            <a:xfrm>
              <a:off x="3936" y="1793"/>
              <a:ext cx="1675"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ca map dau bu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5" y="2647"/>
              <a:ext cx="1621"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a mun"/>
            <p:cNvPicPr>
              <a:picLocks noChangeAspect="1" noChangeArrowheads="1"/>
            </p:cNvPicPr>
            <p:nvPr/>
          </p:nvPicPr>
          <p:blipFill rotWithShape="1">
            <a:blip r:embed="rId11">
              <a:extLst>
                <a:ext uri="{28A0092B-C50C-407E-A947-70E740481C1C}">
                  <a14:useLocalDpi xmlns:a14="http://schemas.microsoft.com/office/drawing/2010/main" val="0"/>
                </a:ext>
              </a:extLst>
            </a:blip>
            <a:srcRect l="16667" r="9524" b="20127"/>
            <a:stretch/>
          </p:blipFill>
          <p:spPr bwMode="auto">
            <a:xfrm>
              <a:off x="3936" y="2640"/>
              <a:ext cx="1676" cy="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
            <p:cNvSpPr txBox="1">
              <a:spLocks noChangeArrowheads="1"/>
            </p:cNvSpPr>
            <p:nvPr/>
          </p:nvSpPr>
          <p:spPr bwMode="auto">
            <a:xfrm>
              <a:off x="2302" y="3137"/>
              <a:ext cx="177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FFFFF"/>
                  </a:solidFill>
                  <a:latin typeface="Times New Roman" panose="02020603050405020304" pitchFamily="18" charset="0"/>
                </a:rPr>
                <a:t>Cá</a:t>
              </a:r>
              <a:r>
                <a:rPr lang="en-US" altLang="vi-VN" sz="2000" dirty="0">
                  <a:solidFill>
                    <a:srgbClr val="FFFFFF"/>
                  </a:solidFill>
                  <a:latin typeface="Times New Roman" panose="02020603050405020304" pitchFamily="18" charset="0"/>
                </a:rPr>
                <a:t> </a:t>
              </a:r>
              <a:r>
                <a:rPr lang="en-US" altLang="vi-VN" sz="2000" dirty="0" err="1">
                  <a:solidFill>
                    <a:srgbClr val="FFFFFF"/>
                  </a:solidFill>
                  <a:latin typeface="Times New Roman" panose="02020603050405020304" pitchFamily="18" charset="0"/>
                </a:rPr>
                <a:t>đầu</a:t>
              </a:r>
              <a:r>
                <a:rPr lang="en-US" altLang="vi-VN" sz="2000" dirty="0">
                  <a:solidFill>
                    <a:srgbClr val="FFFFFF"/>
                  </a:solidFill>
                  <a:latin typeface="Times New Roman" panose="02020603050405020304" pitchFamily="18" charset="0"/>
                </a:rPr>
                <a:t> </a:t>
              </a:r>
              <a:r>
                <a:rPr lang="en-US" altLang="vi-VN" sz="2000" dirty="0" err="1">
                  <a:solidFill>
                    <a:srgbClr val="FFFFFF"/>
                  </a:solidFill>
                  <a:latin typeface="Times New Roman" panose="02020603050405020304" pitchFamily="18" charset="0"/>
                </a:rPr>
                <a:t>búa</a:t>
              </a:r>
              <a:endParaRPr lang="en-US" altLang="vi-VN" sz="2000" dirty="0">
                <a:solidFill>
                  <a:srgbClr val="FFFFFF"/>
                </a:solidFill>
                <a:latin typeface="Times New Roman" panose="02020603050405020304" pitchFamily="18" charset="0"/>
              </a:endParaRPr>
            </a:p>
          </p:txBody>
        </p:sp>
        <p:sp>
          <p:nvSpPr>
            <p:cNvPr id="23" name="Text Box 11"/>
            <p:cNvSpPr txBox="1">
              <a:spLocks noChangeArrowheads="1"/>
            </p:cNvSpPr>
            <p:nvPr/>
          </p:nvSpPr>
          <p:spPr bwMode="auto">
            <a:xfrm>
              <a:off x="3919" y="3112"/>
              <a:ext cx="139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FFFFF"/>
                  </a:solidFill>
                  <a:latin typeface="Times New Roman" panose="02020603050405020304" pitchFamily="18" charset="0"/>
                </a:rPr>
                <a:t>Cá</a:t>
              </a:r>
              <a:r>
                <a:rPr lang="en-US" altLang="vi-VN" sz="2000" dirty="0">
                  <a:solidFill>
                    <a:srgbClr val="FFFFFF"/>
                  </a:solidFill>
                  <a:latin typeface="Times New Roman" panose="02020603050405020304" pitchFamily="18" charset="0"/>
                </a:rPr>
                <a:t> </a:t>
              </a:r>
              <a:r>
                <a:rPr lang="en-US" altLang="vi-VN" sz="2000" dirty="0" err="1">
                  <a:solidFill>
                    <a:srgbClr val="FFFFFF"/>
                  </a:solidFill>
                  <a:latin typeface="Times New Roman" panose="02020603050405020304" pitchFamily="18" charset="0"/>
                </a:rPr>
                <a:t>Mún</a:t>
              </a:r>
              <a:endParaRPr lang="en-US" altLang="vi-VN" sz="2000" dirty="0">
                <a:solidFill>
                  <a:srgbClr val="FFFFFF"/>
                </a:solidFill>
                <a:latin typeface="Times New Roman" panose="02020603050405020304" pitchFamily="18" charset="0"/>
              </a:endParaRPr>
            </a:p>
          </p:txBody>
        </p:sp>
        <p:sp>
          <p:nvSpPr>
            <p:cNvPr id="24" name="Text Box 12"/>
            <p:cNvSpPr txBox="1">
              <a:spLocks noChangeArrowheads="1"/>
            </p:cNvSpPr>
            <p:nvPr/>
          </p:nvSpPr>
          <p:spPr bwMode="auto">
            <a:xfrm>
              <a:off x="2258" y="2330"/>
              <a:ext cx="187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F0000"/>
                  </a:solidFill>
                  <a:latin typeface="Times New Roman" panose="02020603050405020304" pitchFamily="18" charset="0"/>
                </a:rPr>
                <a:t>Cá</a:t>
              </a:r>
              <a:r>
                <a:rPr lang="en-US" altLang="vi-VN" sz="2000" dirty="0">
                  <a:solidFill>
                    <a:srgbClr val="FF0000"/>
                  </a:solidFill>
                  <a:latin typeface="Times New Roman" panose="02020603050405020304" pitchFamily="18" charset="0"/>
                </a:rPr>
                <a:t> </a:t>
              </a:r>
              <a:r>
                <a:rPr lang="en-US" altLang="vi-VN" sz="2000" dirty="0" err="1">
                  <a:solidFill>
                    <a:srgbClr val="FF0000"/>
                  </a:solidFill>
                  <a:latin typeface="Times New Roman" panose="02020603050405020304" pitchFamily="18" charset="0"/>
                </a:rPr>
                <a:t>Kiếm</a:t>
              </a:r>
              <a:endParaRPr lang="en-US" altLang="vi-VN" sz="2000" dirty="0">
                <a:solidFill>
                  <a:srgbClr val="FF0000"/>
                </a:solidFill>
                <a:latin typeface="Times New Roman" panose="02020603050405020304" pitchFamily="18" charset="0"/>
              </a:endParaRPr>
            </a:p>
          </p:txBody>
        </p:sp>
        <p:sp>
          <p:nvSpPr>
            <p:cNvPr id="25" name="Text Box 13"/>
            <p:cNvSpPr txBox="1">
              <a:spLocks noChangeArrowheads="1"/>
            </p:cNvSpPr>
            <p:nvPr/>
          </p:nvSpPr>
          <p:spPr bwMode="auto">
            <a:xfrm>
              <a:off x="3890" y="2305"/>
              <a:ext cx="182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dirty="0" err="1">
                  <a:solidFill>
                    <a:srgbClr val="F8F8F8"/>
                  </a:solidFill>
                  <a:latin typeface="VNI-Times" pitchFamily="2" charset="0"/>
                </a:rPr>
                <a:t>Rắn</a:t>
              </a:r>
              <a:r>
                <a:rPr lang="en-US" altLang="vi-VN" sz="2000" dirty="0">
                  <a:solidFill>
                    <a:srgbClr val="F8F8F8"/>
                  </a:solidFill>
                  <a:latin typeface="VNI-Times" pitchFamily="2" charset="0"/>
                </a:rPr>
                <a:t> </a:t>
              </a:r>
              <a:r>
                <a:rPr lang="en-US" altLang="vi-VN" sz="2000" dirty="0" err="1">
                  <a:solidFill>
                    <a:srgbClr val="F8F8F8"/>
                  </a:solidFill>
                  <a:latin typeface="VNI-Times" pitchFamily="2" charset="0"/>
                </a:rPr>
                <a:t>Vipera</a:t>
              </a:r>
              <a:endParaRPr lang="en-US" altLang="vi-VN" sz="2000" dirty="0">
                <a:solidFill>
                  <a:srgbClr val="F8F8F8"/>
                </a:solidFill>
                <a:latin typeface="VNI-Times" pitchFamily="2" charset="0"/>
              </a:endParaRPr>
            </a:p>
          </p:txBody>
        </p:sp>
      </p:grpSp>
      <p:sp>
        <p:nvSpPr>
          <p:cNvPr id="26" name="TextBox 25"/>
          <p:cNvSpPr txBox="1">
            <a:spLocks noChangeArrowheads="1"/>
          </p:cNvSpPr>
          <p:nvPr/>
        </p:nvSpPr>
        <p:spPr bwMode="auto">
          <a:xfrm>
            <a:off x="152728" y="4813118"/>
            <a:ext cx="345365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en-US" altLang="vi-VN" sz="2000" b="0" dirty="0" smtClean="0">
                <a:solidFill>
                  <a:srgbClr val="0000FF"/>
                </a:solidFill>
                <a:latin typeface="Arial"/>
              </a:rPr>
              <a:t>1 </a:t>
            </a:r>
            <a:r>
              <a:rPr lang="en-US" altLang="vi-VN" sz="2000" b="0" dirty="0" err="1" smtClean="0">
                <a:solidFill>
                  <a:srgbClr val="0000FF"/>
                </a:solidFill>
                <a:latin typeface="Arial"/>
              </a:rPr>
              <a:t>số</a:t>
            </a:r>
            <a:r>
              <a:rPr lang="en-US" altLang="vi-VN" sz="2000" b="0" dirty="0" smtClean="0">
                <a:solidFill>
                  <a:srgbClr val="0000FF"/>
                </a:solidFill>
                <a:latin typeface="Arial"/>
              </a:rPr>
              <a:t> </a:t>
            </a:r>
            <a:r>
              <a:rPr lang="en-US" altLang="vi-VN" sz="2000" b="0" dirty="0" err="1" smtClean="0">
                <a:solidFill>
                  <a:srgbClr val="0000FF"/>
                </a:solidFill>
                <a:latin typeface="Arial"/>
              </a:rPr>
              <a:t>loài</a:t>
            </a:r>
            <a:r>
              <a:rPr lang="en-US" altLang="vi-VN" sz="2000" b="0" dirty="0" smtClean="0">
                <a:solidFill>
                  <a:srgbClr val="0000FF"/>
                </a:solidFill>
                <a:latin typeface="Arial"/>
              </a:rPr>
              <a:t> </a:t>
            </a:r>
            <a:r>
              <a:rPr lang="en-US" altLang="vi-VN" sz="2000" b="0" dirty="0" err="1" smtClean="0">
                <a:solidFill>
                  <a:srgbClr val="0000FF"/>
                </a:solidFill>
                <a:latin typeface="Arial"/>
              </a:rPr>
              <a:t>ĐV</a:t>
            </a:r>
            <a:r>
              <a:rPr lang="en-US" altLang="vi-VN" sz="2000" b="0" dirty="0" smtClean="0">
                <a:solidFill>
                  <a:srgbClr val="0000FF"/>
                </a:solidFill>
                <a:latin typeface="Arial"/>
              </a:rPr>
              <a:t> </a:t>
            </a:r>
            <a:r>
              <a:rPr lang="en-US" altLang="vi-VN" sz="2000" b="0" dirty="0" err="1" smtClean="0">
                <a:solidFill>
                  <a:srgbClr val="0000FF"/>
                </a:solidFill>
                <a:latin typeface="Arial"/>
              </a:rPr>
              <a:t>sinh</a:t>
            </a:r>
            <a:r>
              <a:rPr lang="en-US" altLang="vi-VN" sz="2000" b="0" dirty="0" smtClean="0">
                <a:solidFill>
                  <a:srgbClr val="0000FF"/>
                </a:solidFill>
                <a:latin typeface="Arial"/>
              </a:rPr>
              <a:t> </a:t>
            </a:r>
            <a:r>
              <a:rPr lang="en-US" altLang="vi-VN" sz="2000" b="0" dirty="0" err="1" smtClean="0">
                <a:solidFill>
                  <a:srgbClr val="0000FF"/>
                </a:solidFill>
                <a:latin typeface="Arial"/>
              </a:rPr>
              <a:t>sản</a:t>
            </a:r>
            <a:r>
              <a:rPr lang="en-US" altLang="vi-VN" sz="2000" b="0" dirty="0" smtClean="0">
                <a:solidFill>
                  <a:srgbClr val="0000FF"/>
                </a:solidFill>
                <a:latin typeface="Arial"/>
              </a:rPr>
              <a:t> </a:t>
            </a:r>
            <a:r>
              <a:rPr lang="en-US" altLang="vi-VN" sz="2000" b="0" dirty="0" err="1" smtClean="0">
                <a:solidFill>
                  <a:srgbClr val="0000FF"/>
                </a:solidFill>
                <a:latin typeface="Arial"/>
              </a:rPr>
              <a:t>theo</a:t>
            </a:r>
            <a:r>
              <a:rPr lang="en-US" altLang="vi-VN" sz="2000" b="0" dirty="0" smtClean="0">
                <a:solidFill>
                  <a:srgbClr val="0000FF"/>
                </a:solidFill>
                <a:latin typeface="Arial"/>
              </a:rPr>
              <a:t> </a:t>
            </a:r>
            <a:r>
              <a:rPr lang="en-US" altLang="vi-VN" sz="2000" b="0" dirty="0" err="1" smtClean="0">
                <a:solidFill>
                  <a:srgbClr val="0000FF"/>
                </a:solidFill>
                <a:latin typeface="Arial"/>
              </a:rPr>
              <a:t>kiểu</a:t>
            </a:r>
            <a:r>
              <a:rPr lang="en-US" altLang="vi-VN" sz="2000" b="0" dirty="0" smtClean="0">
                <a:solidFill>
                  <a:srgbClr val="0000FF"/>
                </a:solidFill>
                <a:latin typeface="Arial"/>
              </a:rPr>
              <a:t> </a:t>
            </a:r>
            <a:r>
              <a:rPr lang="en-US" altLang="vi-VN" sz="2000" b="0" dirty="0" err="1" smtClean="0">
                <a:solidFill>
                  <a:srgbClr val="0000FF"/>
                </a:solidFill>
                <a:latin typeface="Arial"/>
              </a:rPr>
              <a:t>noãn</a:t>
            </a:r>
            <a:r>
              <a:rPr lang="en-US" altLang="vi-VN" sz="2000" b="0" dirty="0" smtClean="0">
                <a:solidFill>
                  <a:srgbClr val="0000FF"/>
                </a:solidFill>
                <a:latin typeface="Arial"/>
              </a:rPr>
              <a:t> </a:t>
            </a:r>
            <a:r>
              <a:rPr lang="en-US" altLang="vi-VN" sz="2000" b="0" dirty="0" err="1" smtClean="0">
                <a:solidFill>
                  <a:srgbClr val="0000FF"/>
                </a:solidFill>
                <a:latin typeface="Arial"/>
              </a:rPr>
              <a:t>thai</a:t>
            </a:r>
            <a:r>
              <a:rPr lang="en-US" altLang="vi-VN" sz="2000" b="0" dirty="0" smtClean="0">
                <a:solidFill>
                  <a:srgbClr val="0000FF"/>
                </a:solidFill>
                <a:latin typeface="Arial"/>
              </a:rPr>
              <a:t> </a:t>
            </a:r>
            <a:r>
              <a:rPr lang="en-US" altLang="vi-VN" sz="2000" b="0" dirty="0" err="1" smtClean="0">
                <a:solidFill>
                  <a:srgbClr val="0000FF"/>
                </a:solidFill>
                <a:latin typeface="Arial"/>
              </a:rPr>
              <a:t>sinh</a:t>
            </a:r>
            <a:r>
              <a:rPr lang="en-US" altLang="vi-VN" sz="2000" b="0" dirty="0" smtClean="0">
                <a:solidFill>
                  <a:srgbClr val="0000FF"/>
                </a:solidFill>
                <a:latin typeface="Arial"/>
              </a:rPr>
              <a:t>: T</a:t>
            </a:r>
            <a:r>
              <a:rPr lang="vi-VN" sz="2000" b="0" dirty="0" smtClean="0">
                <a:solidFill>
                  <a:srgbClr val="0000FF"/>
                </a:solidFill>
                <a:latin typeface="Arial"/>
              </a:rPr>
              <a:t>hụ tinh </a:t>
            </a:r>
            <a:r>
              <a:rPr lang="en-US" sz="2000" b="0" dirty="0" err="1" smtClean="0">
                <a:solidFill>
                  <a:srgbClr val="0000FF"/>
                </a:solidFill>
                <a:latin typeface="Arial"/>
              </a:rPr>
              <a:t>tr</a:t>
            </a:r>
            <a:r>
              <a:rPr lang="vi-VN" sz="2000" b="0" dirty="0" smtClean="0">
                <a:solidFill>
                  <a:srgbClr val="0000FF"/>
                </a:solidFill>
                <a:latin typeface="Arial"/>
              </a:rPr>
              <a:t>ong. Trứng giàu noãn hoàng đã được thụ tinh nở </a:t>
            </a:r>
            <a:r>
              <a:rPr lang="en-US" sz="2000" b="0" dirty="0" smtClean="0">
                <a:solidFill>
                  <a:srgbClr val="0000FF"/>
                </a:solidFill>
                <a:latin typeface="Arial"/>
              </a:rPr>
              <a:t>t</a:t>
            </a:r>
            <a:r>
              <a:rPr lang="vi-VN" sz="2000" b="0" dirty="0" smtClean="0">
                <a:solidFill>
                  <a:srgbClr val="0000FF"/>
                </a:solidFill>
                <a:latin typeface="Arial"/>
              </a:rPr>
              <a:t>hành con sau đó mới được cá mẹ đẻ ra ngoài. </a:t>
            </a:r>
            <a:endParaRPr lang="en-US" altLang="vi-VN" sz="2000" b="0" dirty="0" smtClean="0">
              <a:solidFill>
                <a:srgbClr val="0000FF"/>
              </a:solidFill>
              <a:latin typeface="Arial"/>
            </a:endParaRPr>
          </a:p>
          <a:p>
            <a:pPr eaLnBrk="1" hangingPunct="1">
              <a:spcBef>
                <a:spcPct val="0"/>
              </a:spcBef>
              <a:buFontTx/>
              <a:buNone/>
              <a:defRPr/>
            </a:pPr>
            <a:endParaRPr lang="vi-VN" altLang="vi-VN" sz="1800" dirty="0" smtClean="0">
              <a:solidFill>
                <a:srgbClr val="0000FF"/>
              </a:solidFill>
              <a:latin typeface="Arial" panose="020B0604020202020204" pitchFamily="34" charset="0"/>
            </a:endParaRPr>
          </a:p>
        </p:txBody>
      </p:sp>
      <p:sp>
        <p:nvSpPr>
          <p:cNvPr id="2" name="Rounded Rectangle 1"/>
          <p:cNvSpPr/>
          <p:nvPr/>
        </p:nvSpPr>
        <p:spPr bwMode="auto">
          <a:xfrm>
            <a:off x="3606379" y="1371600"/>
            <a:ext cx="660821" cy="202873"/>
          </a:xfrm>
          <a:prstGeom prst="round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ctr">
              <a:lnSpc>
                <a:spcPct val="150000"/>
              </a:lnSpc>
              <a:spcBef>
                <a:spcPct val="50000"/>
              </a:spcBef>
            </a:pPr>
            <a:endParaRPr lang="en-US" smtClean="0"/>
          </a:p>
        </p:txBody>
      </p:sp>
      <p:sp>
        <p:nvSpPr>
          <p:cNvPr id="27" name="Oval 4"/>
          <p:cNvSpPr>
            <a:spLocks noChangeArrowheads="1"/>
          </p:cNvSpPr>
          <p:nvPr/>
        </p:nvSpPr>
        <p:spPr bwMode="auto">
          <a:xfrm>
            <a:off x="0" y="3318739"/>
            <a:ext cx="2646040" cy="769700"/>
          </a:xfrm>
          <a:prstGeom prst="ellipse">
            <a:avLst/>
          </a:pr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dirty="0" err="1">
                <a:solidFill>
                  <a:srgbClr val="333399"/>
                </a:solidFill>
                <a:latin typeface="Times New Roman" panose="02020603050405020304" pitchFamily="18" charset="0"/>
                <a:cs typeface="Times New Roman" panose="02020603050405020304" pitchFamily="18" charset="0"/>
              </a:rPr>
              <a:t>Động</a:t>
            </a:r>
            <a:r>
              <a:rPr lang="en-US" sz="1800" dirty="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vật</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thụ</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tinh</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ngoài</a:t>
            </a:r>
            <a:r>
              <a:rPr lang="en-US" sz="1800" dirty="0" smtClean="0">
                <a:solidFill>
                  <a:srgbClr val="333399"/>
                </a:solidFill>
                <a:latin typeface="Times New Roman" panose="02020603050405020304" pitchFamily="18" charset="0"/>
                <a:cs typeface="Times New Roman" panose="02020603050405020304" pitchFamily="18" charset="0"/>
              </a:rPr>
              <a:t> </a:t>
            </a:r>
          </a:p>
          <a:p>
            <a:pPr algn="ctr">
              <a:spcBef>
                <a:spcPct val="0"/>
              </a:spcBef>
              <a:buFontTx/>
              <a:buNone/>
            </a:pPr>
            <a:r>
              <a:rPr lang="en-US" sz="1800" dirty="0" err="1" smtClean="0">
                <a:solidFill>
                  <a:srgbClr val="333399"/>
                </a:solidFill>
                <a:latin typeface="Times New Roman" panose="02020603050405020304" pitchFamily="18" charset="0"/>
                <a:cs typeface="Times New Roman" panose="02020603050405020304" pitchFamily="18" charset="0"/>
              </a:rPr>
              <a:t>đẻ</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trứng</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dưới</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nước</a:t>
            </a:r>
            <a:endParaRPr lang="en-US" sz="1800" dirty="0">
              <a:solidFill>
                <a:srgbClr val="333399"/>
              </a:solidFill>
              <a:latin typeface="Times New Roman" panose="02020603050405020304" pitchFamily="18" charset="0"/>
              <a:cs typeface="Times New Roman" panose="02020603050405020304" pitchFamily="18" charset="0"/>
            </a:endParaRPr>
          </a:p>
        </p:txBody>
      </p:sp>
      <p:pic>
        <p:nvPicPr>
          <p:cNvPr id="28" name="Picture 4" descr="Scan006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728" y="266318"/>
            <a:ext cx="2150249" cy="1486659"/>
          </a:xfrm>
          <a:prstGeom prst="rect">
            <a:avLst/>
          </a:prstGeom>
          <a:noFill/>
          <a:ln w="57150" cmpd="thinThick">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4" descr="snails"/>
          <p:cNvPicPr>
            <a:picLocks noChangeAspect="1" noChangeArrowheads="1"/>
          </p:cNvPicPr>
          <p:nvPr/>
        </p:nvPicPr>
        <p:blipFill rotWithShape="1">
          <a:blip r:embed="rId13">
            <a:extLst>
              <a:ext uri="{28A0092B-C50C-407E-A947-70E740481C1C}">
                <a14:useLocalDpi xmlns:a14="http://schemas.microsoft.com/office/drawing/2010/main" val="0"/>
              </a:ext>
            </a:extLst>
          </a:blip>
          <a:srcRect l="2084" t="10230" b="12020"/>
          <a:stretch/>
        </p:blipFill>
        <p:spPr bwMode="auto">
          <a:xfrm>
            <a:off x="2373917" y="217782"/>
            <a:ext cx="2481848" cy="15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4"/>
          <p:cNvSpPr>
            <a:spLocks noChangeArrowheads="1"/>
          </p:cNvSpPr>
          <p:nvPr/>
        </p:nvSpPr>
        <p:spPr bwMode="auto">
          <a:xfrm>
            <a:off x="2552700" y="3317226"/>
            <a:ext cx="2667000" cy="769700"/>
          </a:xfrm>
          <a:prstGeom prst="ellipse">
            <a:avLst/>
          </a:prstGeom>
          <a:solidFill>
            <a:srgbClr val="FFFF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1800" dirty="0" err="1">
                <a:solidFill>
                  <a:srgbClr val="333399"/>
                </a:solidFill>
                <a:latin typeface="Times New Roman" panose="02020603050405020304" pitchFamily="18" charset="0"/>
                <a:cs typeface="Times New Roman" panose="02020603050405020304" pitchFamily="18" charset="0"/>
              </a:rPr>
              <a:t>Động</a:t>
            </a:r>
            <a:r>
              <a:rPr lang="en-US" sz="1800" dirty="0">
                <a:solidFill>
                  <a:srgbClr val="333399"/>
                </a:solidFill>
                <a:latin typeface="Times New Roman" panose="02020603050405020304" pitchFamily="18" charset="0"/>
                <a:cs typeface="Times New Roman" panose="02020603050405020304" pitchFamily="18" charset="0"/>
              </a:rPr>
              <a:t> </a:t>
            </a:r>
            <a:r>
              <a:rPr lang="en-US" sz="1800" dirty="0" err="1">
                <a:solidFill>
                  <a:srgbClr val="333399"/>
                </a:solidFill>
                <a:latin typeface="Times New Roman" panose="02020603050405020304" pitchFamily="18" charset="0"/>
                <a:cs typeface="Times New Roman" panose="02020603050405020304" pitchFamily="18" charset="0"/>
              </a:rPr>
              <a:t>vật</a:t>
            </a:r>
            <a:r>
              <a:rPr lang="en-US" sz="1800" dirty="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thụ</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tinh</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trong</a:t>
            </a:r>
            <a:endParaRPr lang="en-US" sz="1800" dirty="0" smtClean="0">
              <a:solidFill>
                <a:srgbClr val="333399"/>
              </a:solidFill>
              <a:latin typeface="Times New Roman" panose="02020603050405020304" pitchFamily="18" charset="0"/>
              <a:cs typeface="Times New Roman" panose="02020603050405020304" pitchFamily="18" charset="0"/>
            </a:endParaRPr>
          </a:p>
          <a:p>
            <a:pPr algn="ctr">
              <a:spcBef>
                <a:spcPct val="0"/>
              </a:spcBef>
              <a:buFontTx/>
              <a:buNone/>
            </a:pPr>
            <a:r>
              <a:rPr lang="en-US" sz="1800" dirty="0" err="1" smtClean="0">
                <a:solidFill>
                  <a:srgbClr val="333399"/>
                </a:solidFill>
                <a:latin typeface="Times New Roman" panose="02020603050405020304" pitchFamily="18" charset="0"/>
                <a:cs typeface="Times New Roman" panose="02020603050405020304" pitchFamily="18" charset="0"/>
              </a:rPr>
              <a:t>đẻ</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trứng</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trên</a:t>
            </a:r>
            <a:r>
              <a:rPr lang="en-US" sz="1800" dirty="0" smtClean="0">
                <a:solidFill>
                  <a:srgbClr val="333399"/>
                </a:solidFill>
                <a:latin typeface="Times New Roman" panose="02020603050405020304" pitchFamily="18" charset="0"/>
                <a:cs typeface="Times New Roman" panose="02020603050405020304" pitchFamily="18" charset="0"/>
              </a:rPr>
              <a:t> </a:t>
            </a:r>
            <a:r>
              <a:rPr lang="en-US" sz="1800" dirty="0" err="1" smtClean="0">
                <a:solidFill>
                  <a:srgbClr val="333399"/>
                </a:solidFill>
                <a:latin typeface="Times New Roman" panose="02020603050405020304" pitchFamily="18" charset="0"/>
                <a:cs typeface="Times New Roman" panose="02020603050405020304" pitchFamily="18" charset="0"/>
              </a:rPr>
              <a:t>cạn</a:t>
            </a:r>
            <a:endParaRPr lang="en-US" sz="1800" dirty="0">
              <a:solidFill>
                <a:srgbClr val="333399"/>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02977" y="4311347"/>
            <a:ext cx="3657272" cy="400110"/>
          </a:xfrm>
          <a:prstGeom prst="rect">
            <a:avLst/>
          </a:prstGeom>
          <a:solidFill>
            <a:srgbClr val="0000FF"/>
          </a:solidFill>
        </p:spPr>
        <p:txBody>
          <a:bodyPr wrap="square" rtlCol="0">
            <a:spAutoFit/>
          </a:bodyPr>
          <a:lstStyle/>
          <a:p>
            <a:pPr algn="ctr"/>
            <a:r>
              <a:rPr lang="en-US" sz="2000" dirty="0" err="1" smtClean="0">
                <a:solidFill>
                  <a:srgbClr val="FFFFFF"/>
                </a:solidFill>
              </a:rPr>
              <a:t>CÁC</a:t>
            </a:r>
            <a:r>
              <a:rPr lang="en-US" sz="2000" dirty="0" smtClean="0">
                <a:solidFill>
                  <a:srgbClr val="FFFFFF"/>
                </a:solidFill>
              </a:rPr>
              <a:t> </a:t>
            </a:r>
            <a:r>
              <a:rPr lang="en-US" sz="2000" dirty="0" err="1" smtClean="0">
                <a:solidFill>
                  <a:srgbClr val="FFFFFF"/>
                </a:solidFill>
              </a:rPr>
              <a:t>HÌNH</a:t>
            </a:r>
            <a:r>
              <a:rPr lang="en-US" sz="2000" dirty="0" smtClean="0">
                <a:solidFill>
                  <a:srgbClr val="FFFFFF"/>
                </a:solidFill>
              </a:rPr>
              <a:t> </a:t>
            </a:r>
            <a:r>
              <a:rPr lang="en-US" sz="2000" dirty="0" err="1" smtClean="0">
                <a:solidFill>
                  <a:srgbClr val="FFFFFF"/>
                </a:solidFill>
              </a:rPr>
              <a:t>THỨC</a:t>
            </a:r>
            <a:r>
              <a:rPr lang="en-US" sz="2000" dirty="0" smtClean="0">
                <a:solidFill>
                  <a:srgbClr val="FFFFFF"/>
                </a:solidFill>
              </a:rPr>
              <a:t> </a:t>
            </a:r>
            <a:r>
              <a:rPr lang="en-US" sz="2000" dirty="0" err="1" smtClean="0">
                <a:solidFill>
                  <a:srgbClr val="FFFFFF"/>
                </a:solidFill>
              </a:rPr>
              <a:t>THỤ</a:t>
            </a:r>
            <a:r>
              <a:rPr lang="en-US" sz="2000" dirty="0" smtClean="0">
                <a:solidFill>
                  <a:srgbClr val="FFFFFF"/>
                </a:solidFill>
              </a:rPr>
              <a:t> </a:t>
            </a:r>
            <a:r>
              <a:rPr lang="en-US" sz="2000" dirty="0" err="1" smtClean="0">
                <a:solidFill>
                  <a:srgbClr val="FFFFFF"/>
                </a:solidFill>
              </a:rPr>
              <a:t>TINH</a:t>
            </a:r>
            <a:endParaRPr lang="en-US" sz="2000" dirty="0">
              <a:solidFill>
                <a:srgbClr val="FFFFFF"/>
              </a:solidFill>
            </a:endParaRPr>
          </a:p>
        </p:txBody>
      </p:sp>
      <p:sp>
        <p:nvSpPr>
          <p:cNvPr id="31" name="Line 4"/>
          <p:cNvSpPr>
            <a:spLocks noChangeShapeType="1"/>
          </p:cNvSpPr>
          <p:nvPr/>
        </p:nvSpPr>
        <p:spPr bwMode="auto">
          <a:xfrm flipV="1">
            <a:off x="3818217" y="4086926"/>
            <a:ext cx="4482" cy="2244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
          <p:cNvSpPr>
            <a:spLocks noChangeShapeType="1"/>
          </p:cNvSpPr>
          <p:nvPr/>
        </p:nvSpPr>
        <p:spPr bwMode="auto">
          <a:xfrm flipV="1">
            <a:off x="3818217" y="4060032"/>
            <a:ext cx="2411505" cy="2427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
          <p:cNvSpPr>
            <a:spLocks noChangeShapeType="1"/>
          </p:cNvSpPr>
          <p:nvPr/>
        </p:nvSpPr>
        <p:spPr bwMode="auto">
          <a:xfrm flipH="1" flipV="1">
            <a:off x="1536699" y="4073479"/>
            <a:ext cx="2281518" cy="21865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50778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86031"/>
                                        </p:tgtEl>
                                        <p:attrNameLst>
                                          <p:attrName>style.visibility</p:attrName>
                                        </p:attrNameLst>
                                      </p:cBhvr>
                                      <p:to>
                                        <p:strVal val="visible"/>
                                      </p:to>
                                    </p:set>
                                    <p:animEffect transition="in" filter="wipe(down)">
                                      <p:cBhvr>
                                        <p:cTn id="10" dur="500"/>
                                        <p:tgtEl>
                                          <p:spTgt spid="8603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20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heckerboard(across)">
                                      <p:cBhvr>
                                        <p:cTn id="23" dur="500"/>
                                        <p:tgtEl>
                                          <p:spTgt spid="18"/>
                                        </p:tgtEl>
                                      </p:cBhvr>
                                    </p:animEffect>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par>
                                <p:cTn id="33" presetID="6" presetClass="entr" presetSubtype="16"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circle(in)">
                                      <p:cBhvr>
                                        <p:cTn id="35" dur="20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86035"/>
                                        </p:tgtEl>
                                        <p:attrNameLst>
                                          <p:attrName>style.visibility</p:attrName>
                                        </p:attrNameLst>
                                      </p:cBhvr>
                                      <p:to>
                                        <p:strVal val="visible"/>
                                      </p:to>
                                    </p:set>
                                    <p:animEffect transition="in" filter="wheel(1)">
                                      <p:cBhvr>
                                        <p:cTn id="40" dur="2000"/>
                                        <p:tgtEl>
                                          <p:spTgt spid="86035"/>
                                        </p:tgtEl>
                                      </p:cBhvr>
                                    </p:animEffect>
                                  </p:childTnLst>
                                </p:cTn>
                              </p:par>
                              <p:par>
                                <p:cTn id="41" presetID="21"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nodeType="withEffect">
                                  <p:stCondLst>
                                    <p:cond delay="0"/>
                                  </p:stCondLst>
                                  <p:childTnLst>
                                    <p:set>
                                      <p:cBhvr>
                                        <p:cTn id="45" dur="1" fill="hold">
                                          <p:stCondLst>
                                            <p:cond delay="0"/>
                                          </p:stCondLst>
                                        </p:cTn>
                                        <p:tgtEl>
                                          <p:spTgt spid="86037"/>
                                        </p:tgtEl>
                                        <p:attrNameLst>
                                          <p:attrName>style.visibility</p:attrName>
                                        </p:attrNameLst>
                                      </p:cBhvr>
                                      <p:to>
                                        <p:strVal val="visible"/>
                                      </p:to>
                                    </p:set>
                                    <p:animEffect transition="in" filter="wheel(1)">
                                      <p:cBhvr>
                                        <p:cTn id="46" dur="2000"/>
                                        <p:tgtEl>
                                          <p:spTgt spid="86037"/>
                                        </p:tgtEl>
                                      </p:cBhvr>
                                    </p:animEffect>
                                  </p:childTnLst>
                                </p:cTn>
                              </p:par>
                              <p:par>
                                <p:cTn id="47" presetID="21" presetClass="entr" presetSubtype="1" fill="hold" nodeType="withEffect">
                                  <p:stCondLst>
                                    <p:cond delay="0"/>
                                  </p:stCondLst>
                                  <p:childTnLst>
                                    <p:set>
                                      <p:cBhvr>
                                        <p:cTn id="48" dur="1" fill="hold">
                                          <p:stCondLst>
                                            <p:cond delay="0"/>
                                          </p:stCondLst>
                                        </p:cTn>
                                        <p:tgtEl>
                                          <p:spTgt spid="86036"/>
                                        </p:tgtEl>
                                        <p:attrNameLst>
                                          <p:attrName>style.visibility</p:attrName>
                                        </p:attrNameLst>
                                      </p:cBhvr>
                                      <p:to>
                                        <p:strVal val="visible"/>
                                      </p:to>
                                    </p:set>
                                    <p:animEffect transition="in" filter="wheel(1)">
                                      <p:cBhvr>
                                        <p:cTn id="49" dur="2000"/>
                                        <p:tgtEl>
                                          <p:spTgt spid="86036"/>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34827"/>
                                        </p:tgtEl>
                                        <p:attrNameLst>
                                          <p:attrName>style.visibility</p:attrName>
                                        </p:attrNameLst>
                                      </p:cBhvr>
                                      <p:to>
                                        <p:strVal val="visible"/>
                                      </p:to>
                                    </p:set>
                                    <p:animEffect transition="in" filter="fade">
                                      <p:cBhvr>
                                        <p:cTn id="52" dur="1000"/>
                                        <p:tgtEl>
                                          <p:spTgt spid="34827"/>
                                        </p:tgtEl>
                                      </p:cBhvr>
                                    </p:animEffect>
                                    <p:anim calcmode="lin" valueType="num">
                                      <p:cBhvr>
                                        <p:cTn id="53" dur="1000" fill="hold"/>
                                        <p:tgtEl>
                                          <p:spTgt spid="34827"/>
                                        </p:tgtEl>
                                        <p:attrNameLst>
                                          <p:attrName>ppt_x</p:attrName>
                                        </p:attrNameLst>
                                      </p:cBhvr>
                                      <p:tavLst>
                                        <p:tav tm="0">
                                          <p:val>
                                            <p:strVal val="#ppt_x"/>
                                          </p:val>
                                        </p:tav>
                                        <p:tav tm="100000">
                                          <p:val>
                                            <p:strVal val="#ppt_x"/>
                                          </p:val>
                                        </p:tav>
                                      </p:tavLst>
                                    </p:anim>
                                    <p:anim calcmode="lin" valueType="num">
                                      <p:cBhvr>
                                        <p:cTn id="54" dur="1000" fill="hold"/>
                                        <p:tgtEl>
                                          <p:spTgt spid="34827"/>
                                        </p:tgtEl>
                                        <p:attrNameLst>
                                          <p:attrName>ppt_y</p:attrName>
                                        </p:attrNameLst>
                                      </p:cBhvr>
                                      <p:tavLst>
                                        <p:tav tm="0">
                                          <p:val>
                                            <p:strVal val="#ppt_y+.1"/>
                                          </p:val>
                                        </p:tav>
                                        <p:tav tm="100000">
                                          <p:val>
                                            <p:strVal val="#ppt_y"/>
                                          </p:val>
                                        </p:tav>
                                      </p:tavLst>
                                    </p:anim>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circle(in)">
                                      <p:cBhvr>
                                        <p:cTn id="6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animBg="1"/>
      <p:bldP spid="26" grpId="0"/>
      <p:bldP spid="27" grpId="0" animBg="1"/>
      <p:bldP spid="30" grpId="0" animBg="1"/>
      <p:bldP spid="31" grpId="0" animBg="1"/>
      <p:bldP spid="32" grpId="0" animBg="1"/>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Box 12"/>
          <p:cNvSpPr txBox="1">
            <a:spLocks noChangeArrowheads="1"/>
          </p:cNvSpPr>
          <p:nvPr/>
        </p:nvSpPr>
        <p:spPr bwMode="auto">
          <a:xfrm>
            <a:off x="381000" y="228600"/>
            <a:ext cx="85947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b="0" dirty="0"/>
              <a:t>3. - </a:t>
            </a:r>
            <a:r>
              <a:rPr lang="en-US" sz="2400" b="0" dirty="0" err="1"/>
              <a:t>Cơ</a:t>
            </a:r>
            <a:r>
              <a:rPr lang="en-US" sz="2400" b="0" dirty="0"/>
              <a:t> </a:t>
            </a:r>
            <a:r>
              <a:rPr lang="en-US" sz="2400" b="0" dirty="0" err="1"/>
              <a:t>thể</a:t>
            </a:r>
            <a:r>
              <a:rPr lang="en-US" sz="2400" b="0" dirty="0"/>
              <a:t> </a:t>
            </a:r>
            <a:r>
              <a:rPr lang="en-US" sz="2400" b="0" dirty="0" err="1"/>
              <a:t>mới</a:t>
            </a:r>
            <a:r>
              <a:rPr lang="en-US" sz="2400" b="0" dirty="0"/>
              <a:t> </a:t>
            </a:r>
            <a:r>
              <a:rPr lang="en-US" sz="2400" b="0" dirty="0" err="1"/>
              <a:t>sinh</a:t>
            </a:r>
            <a:r>
              <a:rPr lang="en-US" sz="2400" b="0" dirty="0"/>
              <a:t> </a:t>
            </a:r>
            <a:r>
              <a:rPr lang="en-US" sz="2400" b="0" dirty="0" err="1"/>
              <a:t>ra</a:t>
            </a:r>
            <a:r>
              <a:rPr lang="en-US" sz="2400" b="0" dirty="0"/>
              <a:t> </a:t>
            </a:r>
            <a:r>
              <a:rPr lang="en-US" sz="2400" b="0" dirty="0" err="1" smtClean="0"/>
              <a:t>giống</a:t>
            </a:r>
            <a:r>
              <a:rPr lang="en-US" sz="2400" b="0" dirty="0" smtClean="0"/>
              <a:t> </a:t>
            </a:r>
            <a:r>
              <a:rPr lang="en-US" sz="2400" b="0" dirty="0" err="1" smtClean="0"/>
              <a:t>bố</a:t>
            </a:r>
            <a:r>
              <a:rPr lang="en-US" sz="2400" b="0" dirty="0" smtClean="0"/>
              <a:t>, </a:t>
            </a:r>
            <a:r>
              <a:rPr lang="en-US" sz="2400" b="0" dirty="0" err="1" smtClean="0"/>
              <a:t>mẹ</a:t>
            </a:r>
            <a:r>
              <a:rPr lang="en-US" sz="2400" b="0" dirty="0" smtClean="0"/>
              <a:t> </a:t>
            </a:r>
            <a:r>
              <a:rPr lang="en-US" sz="2400" b="0" dirty="0" err="1" smtClean="0"/>
              <a:t>vừa</a:t>
            </a:r>
            <a:r>
              <a:rPr lang="en-US" sz="2400" b="0" dirty="0" smtClean="0"/>
              <a:t> </a:t>
            </a:r>
            <a:r>
              <a:rPr lang="en-US" sz="2400" b="0" dirty="0" err="1" smtClean="0"/>
              <a:t>mang</a:t>
            </a:r>
            <a:r>
              <a:rPr lang="en-US" sz="2400" b="0" dirty="0" smtClean="0"/>
              <a:t> </a:t>
            </a:r>
            <a:r>
              <a:rPr lang="en-US" sz="2400" b="0" dirty="0" err="1"/>
              <a:t>đặc</a:t>
            </a:r>
            <a:r>
              <a:rPr lang="en-US" sz="2400" b="0" dirty="0"/>
              <a:t> </a:t>
            </a:r>
            <a:r>
              <a:rPr lang="en-US" sz="2400" b="0" dirty="0" err="1"/>
              <a:t>điểm</a:t>
            </a:r>
            <a:r>
              <a:rPr lang="en-US" sz="2400" b="0" dirty="0"/>
              <a:t> </a:t>
            </a:r>
            <a:r>
              <a:rPr lang="en-US" sz="2400" b="0" dirty="0" err="1" smtClean="0"/>
              <a:t>khác</a:t>
            </a:r>
            <a:r>
              <a:rPr lang="en-US" sz="2400" b="0" dirty="0" smtClean="0"/>
              <a:t> </a:t>
            </a:r>
            <a:r>
              <a:rPr lang="en-US" sz="2400" b="0" dirty="0" err="1" smtClean="0"/>
              <a:t>nhau</a:t>
            </a:r>
            <a:r>
              <a:rPr lang="en-US" sz="2400" b="0" dirty="0" smtClean="0"/>
              <a:t> </a:t>
            </a:r>
            <a:r>
              <a:rPr lang="en-US" sz="2400" b="0" dirty="0" err="1" smtClean="0"/>
              <a:t>và</a:t>
            </a:r>
            <a:r>
              <a:rPr lang="en-US" sz="2400" b="0" dirty="0" smtClean="0"/>
              <a:t> </a:t>
            </a:r>
            <a:r>
              <a:rPr lang="en-US" sz="2400" b="0" dirty="0" err="1" smtClean="0"/>
              <a:t>khác</a:t>
            </a:r>
            <a:r>
              <a:rPr lang="en-US" sz="2400" b="0" dirty="0" smtClean="0"/>
              <a:t> </a:t>
            </a:r>
            <a:r>
              <a:rPr lang="en-US" sz="2400" b="0" dirty="0" err="1"/>
              <a:t>bố</a:t>
            </a:r>
            <a:r>
              <a:rPr lang="en-US" sz="2400" b="0" dirty="0"/>
              <a:t> </a:t>
            </a:r>
            <a:r>
              <a:rPr lang="en-US" sz="2400" b="0" dirty="0" err="1"/>
              <a:t>và</a:t>
            </a:r>
            <a:r>
              <a:rPr lang="en-US" sz="2400" b="0" dirty="0"/>
              <a:t> </a:t>
            </a:r>
            <a:r>
              <a:rPr lang="en-US" sz="2400" b="0" dirty="0" err="1"/>
              <a:t>mẹ</a:t>
            </a:r>
            <a:r>
              <a:rPr lang="en-US" sz="2400" b="0" dirty="0"/>
              <a:t>. </a:t>
            </a:r>
            <a:r>
              <a:rPr lang="en-US" sz="2400" b="0" dirty="0" err="1"/>
              <a:t>Giới</a:t>
            </a:r>
            <a:r>
              <a:rPr lang="en-US" sz="2400" b="0" dirty="0"/>
              <a:t> </a:t>
            </a:r>
            <a:r>
              <a:rPr lang="en-US" sz="2400" b="0" dirty="0" err="1"/>
              <a:t>tính</a:t>
            </a:r>
            <a:r>
              <a:rPr lang="en-US" sz="2400" b="0" dirty="0"/>
              <a:t>: </a:t>
            </a:r>
            <a:r>
              <a:rPr lang="en-US" sz="2400" b="0" dirty="0" err="1"/>
              <a:t>Có</a:t>
            </a:r>
            <a:r>
              <a:rPr lang="en-US" sz="2400" b="0" dirty="0"/>
              <a:t> </a:t>
            </a:r>
            <a:r>
              <a:rPr lang="en-US" sz="2400" b="0" dirty="0" err="1"/>
              <a:t>thể</a:t>
            </a:r>
            <a:r>
              <a:rPr lang="en-US" sz="2400" b="0" dirty="0"/>
              <a:t> </a:t>
            </a:r>
            <a:r>
              <a:rPr lang="en-US" sz="2400" b="0" dirty="0" err="1"/>
              <a:t>là</a:t>
            </a:r>
            <a:r>
              <a:rPr lang="en-US" sz="2400" b="0" dirty="0"/>
              <a:t> con </a:t>
            </a:r>
            <a:r>
              <a:rPr lang="en-US" sz="2400" b="0" dirty="0" err="1"/>
              <a:t>đực</a:t>
            </a:r>
            <a:r>
              <a:rPr lang="en-US" sz="2400" b="0" dirty="0"/>
              <a:t> </a:t>
            </a:r>
            <a:r>
              <a:rPr lang="en-US" sz="2400" b="0" dirty="0" err="1"/>
              <a:t>hoặc</a:t>
            </a:r>
            <a:r>
              <a:rPr lang="en-US" sz="2400" b="0" dirty="0"/>
              <a:t> con </a:t>
            </a:r>
            <a:r>
              <a:rPr lang="en-US" sz="2400" b="0" dirty="0" err="1" smtClean="0"/>
              <a:t>cái</a:t>
            </a:r>
            <a:r>
              <a:rPr lang="en-US" sz="2400" b="0" dirty="0" smtClean="0"/>
              <a:t> </a:t>
            </a:r>
            <a:r>
              <a:rPr lang="en-US" sz="2400" b="0" dirty="0" err="1" smtClean="0"/>
              <a:t>hoặc</a:t>
            </a:r>
            <a:r>
              <a:rPr lang="en-US" sz="2400" b="0" dirty="0" smtClean="0"/>
              <a:t> </a:t>
            </a:r>
            <a:r>
              <a:rPr lang="en-US" sz="2400" b="0" dirty="0" err="1" smtClean="0"/>
              <a:t>lưỡng</a:t>
            </a:r>
            <a:r>
              <a:rPr lang="en-US" sz="2400" b="0" dirty="0" smtClean="0"/>
              <a:t> </a:t>
            </a:r>
            <a:r>
              <a:rPr lang="en-US" sz="2400" b="0" dirty="0" err="1" smtClean="0"/>
              <a:t>tính</a:t>
            </a:r>
            <a:r>
              <a:rPr lang="en-US" sz="2400" b="0" dirty="0" smtClean="0"/>
              <a:t>.</a:t>
            </a:r>
            <a:endParaRPr lang="en-US" sz="2400" b="0" dirty="0"/>
          </a:p>
          <a:p>
            <a:pPr>
              <a:spcBef>
                <a:spcPct val="0"/>
              </a:spcBef>
              <a:buFontTx/>
              <a:buNone/>
            </a:pPr>
            <a:r>
              <a:rPr lang="en-US" sz="2400" b="0" dirty="0"/>
              <a:t>- Ý </a:t>
            </a:r>
            <a:r>
              <a:rPr lang="en-US" sz="2400" b="0" dirty="0" err="1"/>
              <a:t>nghĩa</a:t>
            </a:r>
            <a:r>
              <a:rPr lang="en-US" sz="2400" b="0" dirty="0"/>
              <a:t>: </a:t>
            </a:r>
            <a:r>
              <a:rPr lang="en-US" sz="2400" b="0" dirty="0" err="1"/>
              <a:t>Kết</a:t>
            </a:r>
            <a:r>
              <a:rPr lang="en-US" sz="2400" b="0" dirty="0"/>
              <a:t> </a:t>
            </a:r>
            <a:r>
              <a:rPr lang="en-US" sz="2400" b="0" dirty="0" err="1"/>
              <a:t>hợp</a:t>
            </a:r>
            <a:r>
              <a:rPr lang="en-US" sz="2400" b="0" dirty="0"/>
              <a:t> </a:t>
            </a:r>
            <a:r>
              <a:rPr lang="en-US" sz="2400" b="0" dirty="0" err="1"/>
              <a:t>được</a:t>
            </a:r>
            <a:r>
              <a:rPr lang="en-US" sz="2400" b="0" dirty="0"/>
              <a:t> </a:t>
            </a:r>
            <a:r>
              <a:rPr lang="en-US" sz="2400" b="0" dirty="0" err="1"/>
              <a:t>các</a:t>
            </a:r>
            <a:r>
              <a:rPr lang="en-US" sz="2400" b="0" dirty="0"/>
              <a:t> </a:t>
            </a:r>
            <a:r>
              <a:rPr lang="en-US" sz="2400" b="0" dirty="0" err="1"/>
              <a:t>đặc</a:t>
            </a:r>
            <a:r>
              <a:rPr lang="en-US" sz="2400" b="0" dirty="0"/>
              <a:t> </a:t>
            </a:r>
            <a:r>
              <a:rPr lang="en-US" sz="2400" b="0" dirty="0" err="1"/>
              <a:t>tính</a:t>
            </a:r>
            <a:r>
              <a:rPr lang="en-US" sz="2400" b="0" dirty="0"/>
              <a:t> </a:t>
            </a:r>
            <a:r>
              <a:rPr lang="en-US" sz="2400" b="0" dirty="0" err="1"/>
              <a:t>tốt</a:t>
            </a:r>
            <a:r>
              <a:rPr lang="en-US" sz="2400" b="0" dirty="0"/>
              <a:t> </a:t>
            </a:r>
            <a:r>
              <a:rPr lang="en-US" sz="2400" b="0" dirty="0" err="1"/>
              <a:t>của</a:t>
            </a:r>
            <a:r>
              <a:rPr lang="en-US" sz="2400" b="0" dirty="0"/>
              <a:t> </a:t>
            </a:r>
            <a:r>
              <a:rPr lang="en-US" sz="2400" b="0" dirty="0" err="1"/>
              <a:t>bố</a:t>
            </a:r>
            <a:r>
              <a:rPr lang="en-US" sz="2400" b="0" dirty="0"/>
              <a:t> </a:t>
            </a:r>
            <a:r>
              <a:rPr lang="en-US" sz="2400" b="0" dirty="0" err="1"/>
              <a:t>và</a:t>
            </a:r>
            <a:r>
              <a:rPr lang="en-US" sz="2400" b="0" dirty="0"/>
              <a:t> </a:t>
            </a:r>
            <a:r>
              <a:rPr lang="en-US" sz="2400" b="0" dirty="0" err="1"/>
              <a:t>mẹ</a:t>
            </a:r>
            <a:r>
              <a:rPr lang="en-US" sz="2400" b="0" dirty="0"/>
              <a:t> </a:t>
            </a:r>
            <a:r>
              <a:rPr lang="en-US" sz="2400" b="0" dirty="0" err="1"/>
              <a:t>và</a:t>
            </a:r>
            <a:r>
              <a:rPr lang="en-US" sz="2400" b="0" dirty="0"/>
              <a:t> </a:t>
            </a:r>
            <a:r>
              <a:rPr lang="en-US" sz="2400" b="0" dirty="0" err="1"/>
              <a:t>thích</a:t>
            </a:r>
            <a:r>
              <a:rPr lang="en-US" sz="2400" b="0" dirty="0"/>
              <a:t> </a:t>
            </a:r>
            <a:r>
              <a:rPr lang="en-US" sz="2400" b="0" dirty="0" err="1"/>
              <a:t>nghi</a:t>
            </a:r>
            <a:r>
              <a:rPr lang="en-US" sz="2400" b="0" dirty="0"/>
              <a:t> </a:t>
            </a:r>
            <a:r>
              <a:rPr lang="en-US" sz="2400" b="0" dirty="0" err="1"/>
              <a:t>tốt</a:t>
            </a:r>
            <a:r>
              <a:rPr lang="en-US" sz="2400" b="0" dirty="0"/>
              <a:t> </a:t>
            </a:r>
            <a:r>
              <a:rPr lang="en-US" sz="2400" b="0" dirty="0" err="1"/>
              <a:t>hơn</a:t>
            </a:r>
            <a:r>
              <a:rPr lang="en-US" sz="2400" b="0" dirty="0"/>
              <a:t> </a:t>
            </a:r>
            <a:r>
              <a:rPr lang="en-US" sz="2400" b="0" dirty="0" err="1"/>
              <a:t>với</a:t>
            </a:r>
            <a:r>
              <a:rPr lang="en-US" sz="2400" b="0" dirty="0"/>
              <a:t> </a:t>
            </a:r>
            <a:r>
              <a:rPr lang="en-US" sz="2400" b="0" dirty="0" err="1"/>
              <a:t>các</a:t>
            </a:r>
            <a:r>
              <a:rPr lang="en-US" sz="2400" b="0" dirty="0"/>
              <a:t> </a:t>
            </a:r>
            <a:r>
              <a:rPr lang="en-US" sz="2400" b="0" dirty="0" err="1"/>
              <a:t>điều</a:t>
            </a:r>
            <a:r>
              <a:rPr lang="en-US" sz="2400" b="0" dirty="0"/>
              <a:t> </a:t>
            </a:r>
            <a:r>
              <a:rPr lang="en-US" sz="2400" b="0" dirty="0" err="1"/>
              <a:t>kiện</a:t>
            </a:r>
            <a:r>
              <a:rPr lang="en-US" sz="2400" b="0" dirty="0"/>
              <a:t> </a:t>
            </a:r>
            <a:r>
              <a:rPr lang="en-US" sz="2400" b="0" dirty="0" err="1"/>
              <a:t>môi</a:t>
            </a:r>
            <a:r>
              <a:rPr lang="en-US" sz="2400" b="0" dirty="0"/>
              <a:t> </a:t>
            </a:r>
            <a:r>
              <a:rPr lang="en-US" sz="2400" b="0" dirty="0" err="1" smtClean="0"/>
              <a:t>trường</a:t>
            </a:r>
            <a:r>
              <a:rPr lang="en-US" sz="2400" b="0" dirty="0" smtClean="0"/>
              <a:t> </a:t>
            </a:r>
            <a:r>
              <a:rPr lang="en-US" sz="2400" b="0" dirty="0" err="1" smtClean="0"/>
              <a:t>sống</a:t>
            </a:r>
            <a:r>
              <a:rPr lang="en-US" sz="2400" b="0" dirty="0" smtClean="0"/>
              <a:t>.</a:t>
            </a:r>
            <a:endParaRPr lang="en-US" sz="2400" b="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circle(in)">
                                      <p:cBhvr>
                                        <p:cTn id="7"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p:cNvPicPr>
            <a:picLocks noChangeAspect="1"/>
          </p:cNvPicPr>
          <p:nvPr/>
        </p:nvPicPr>
        <p:blipFill>
          <a:blip r:embed="rId2">
            <a:extLst>
              <a:ext uri="{28A0092B-C50C-407E-A947-70E740481C1C}">
                <a14:useLocalDpi xmlns:a14="http://schemas.microsoft.com/office/drawing/2010/main" val="0"/>
              </a:ext>
            </a:extLst>
          </a:blip>
          <a:srcRect l="16618" t="46875" r="41216" b="25000"/>
          <a:stretch>
            <a:fillRect/>
          </a:stretch>
        </p:blipFill>
        <p:spPr bwMode="auto">
          <a:xfrm>
            <a:off x="0" y="7620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0"/>
          <p:cNvSpPr txBox="1">
            <a:spLocks noChangeArrowheads="1"/>
          </p:cNvSpPr>
          <p:nvPr/>
        </p:nvSpPr>
        <p:spPr bwMode="auto">
          <a:xfrm>
            <a:off x="3657600" y="47625"/>
            <a:ext cx="2895600" cy="708025"/>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4000">
                <a:solidFill>
                  <a:srgbClr val="0000CC"/>
                </a:solidFill>
                <a:latin typeface="Times New Roman" panose="02020603050405020304" pitchFamily="18" charset="0"/>
              </a:rPr>
              <a:t>KẾT LUẬN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0"/>
          <p:cNvSpPr txBox="1">
            <a:spLocks noChangeArrowheads="1"/>
          </p:cNvSpPr>
          <p:nvPr/>
        </p:nvSpPr>
        <p:spPr bwMode="auto">
          <a:xfrm>
            <a:off x="152400" y="781050"/>
            <a:ext cx="8839200" cy="508000"/>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chemeClr val="accent1"/>
              </a:buClr>
              <a:buFontTx/>
              <a:buNone/>
            </a:pPr>
            <a:r>
              <a:rPr lang="en-US" sz="2700">
                <a:solidFill>
                  <a:srgbClr val="0000CC"/>
                </a:solidFill>
                <a:latin typeface="Times New Roman" panose="02020603050405020304" pitchFamily="18" charset="0"/>
              </a:rPr>
              <a:t>4. ỨNG DỤNG CỦA SINH SẢN HỮU TÍNH Ở SINH VẬT</a:t>
            </a:r>
          </a:p>
        </p:txBody>
      </p:sp>
      <p:sp>
        <p:nvSpPr>
          <p:cNvPr id="90115" name="Rectangle 6"/>
          <p:cNvSpPr>
            <a:spLocks noChangeArrowheads="1"/>
          </p:cNvSpPr>
          <p:nvPr/>
        </p:nvSpPr>
        <p:spPr bwMode="auto">
          <a:xfrm>
            <a:off x="152400" y="5903913"/>
            <a:ext cx="899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dirty="0">
                <a:solidFill>
                  <a:srgbClr val="0000FF"/>
                </a:solidFill>
              </a:rPr>
              <a:t>3. Con </a:t>
            </a:r>
            <a:r>
              <a:rPr lang="en-US" sz="2800" dirty="0" err="1">
                <a:solidFill>
                  <a:srgbClr val="0000FF"/>
                </a:solidFill>
              </a:rPr>
              <a:t>người</a:t>
            </a:r>
            <a:r>
              <a:rPr lang="en-US" sz="2800" dirty="0">
                <a:solidFill>
                  <a:srgbClr val="0000FF"/>
                </a:solidFill>
              </a:rPr>
              <a:t> </a:t>
            </a:r>
            <a:r>
              <a:rPr lang="en-US" sz="2800" dirty="0" err="1">
                <a:solidFill>
                  <a:srgbClr val="0000FF"/>
                </a:solidFill>
              </a:rPr>
              <a:t>đã</a:t>
            </a:r>
            <a:r>
              <a:rPr lang="en-US" sz="2800" dirty="0">
                <a:solidFill>
                  <a:srgbClr val="0000FF"/>
                </a:solidFill>
              </a:rPr>
              <a:t> </a:t>
            </a:r>
            <a:r>
              <a:rPr lang="en-US" sz="2800" dirty="0" err="1">
                <a:solidFill>
                  <a:srgbClr val="0000FF"/>
                </a:solidFill>
              </a:rPr>
              <a:t>ứng</a:t>
            </a:r>
            <a:r>
              <a:rPr lang="en-US" sz="2800" dirty="0">
                <a:solidFill>
                  <a:srgbClr val="0000FF"/>
                </a:solidFill>
              </a:rPr>
              <a:t> </a:t>
            </a:r>
            <a:r>
              <a:rPr lang="en-US" sz="2800" dirty="0" err="1">
                <a:solidFill>
                  <a:srgbClr val="0000FF"/>
                </a:solidFill>
              </a:rPr>
              <a:t>dụng</a:t>
            </a:r>
            <a:r>
              <a:rPr lang="en-US" sz="2800" dirty="0">
                <a:solidFill>
                  <a:srgbClr val="0000FF"/>
                </a:solidFill>
              </a:rPr>
              <a:t> </a:t>
            </a:r>
            <a:r>
              <a:rPr lang="en-US" sz="2800" dirty="0" err="1">
                <a:solidFill>
                  <a:srgbClr val="0000FF"/>
                </a:solidFill>
              </a:rPr>
              <a:t>sinh</a:t>
            </a:r>
            <a:r>
              <a:rPr lang="en-US" sz="2800" dirty="0">
                <a:solidFill>
                  <a:srgbClr val="0000FF"/>
                </a:solidFill>
              </a:rPr>
              <a:t> </a:t>
            </a:r>
            <a:r>
              <a:rPr lang="en-US" sz="2800" dirty="0" err="1">
                <a:solidFill>
                  <a:srgbClr val="0000FF"/>
                </a:solidFill>
              </a:rPr>
              <a:t>sản</a:t>
            </a:r>
            <a:r>
              <a:rPr lang="en-US" sz="2800" dirty="0">
                <a:solidFill>
                  <a:srgbClr val="0000FF"/>
                </a:solidFill>
              </a:rPr>
              <a:t> </a:t>
            </a:r>
            <a:r>
              <a:rPr lang="en-US" sz="2800" dirty="0" err="1">
                <a:solidFill>
                  <a:srgbClr val="0000FF"/>
                </a:solidFill>
              </a:rPr>
              <a:t>hữu</a:t>
            </a:r>
            <a:r>
              <a:rPr lang="en-US" sz="2800" dirty="0">
                <a:solidFill>
                  <a:srgbClr val="0000FF"/>
                </a:solidFill>
              </a:rPr>
              <a:t> </a:t>
            </a:r>
            <a:r>
              <a:rPr lang="en-US" sz="2800" dirty="0" err="1">
                <a:solidFill>
                  <a:srgbClr val="0000FF"/>
                </a:solidFill>
              </a:rPr>
              <a:t>tính</a:t>
            </a:r>
            <a:r>
              <a:rPr lang="en-US" sz="2800" dirty="0">
                <a:solidFill>
                  <a:srgbClr val="0000FF"/>
                </a:solidFill>
              </a:rPr>
              <a:t> </a:t>
            </a:r>
            <a:r>
              <a:rPr lang="en-US" sz="2800" dirty="0" err="1">
                <a:solidFill>
                  <a:srgbClr val="0000FF"/>
                </a:solidFill>
              </a:rPr>
              <a:t>vào</a:t>
            </a:r>
            <a:r>
              <a:rPr lang="en-US" sz="2800" dirty="0">
                <a:solidFill>
                  <a:srgbClr val="0000FF"/>
                </a:solidFill>
              </a:rPr>
              <a:t> </a:t>
            </a:r>
            <a:r>
              <a:rPr lang="en-US" sz="2800" dirty="0" err="1">
                <a:solidFill>
                  <a:srgbClr val="0000FF"/>
                </a:solidFill>
              </a:rPr>
              <a:t>thực</a:t>
            </a:r>
            <a:r>
              <a:rPr lang="en-US" sz="2800" dirty="0">
                <a:solidFill>
                  <a:srgbClr val="0000FF"/>
                </a:solidFill>
              </a:rPr>
              <a:t> </a:t>
            </a:r>
            <a:r>
              <a:rPr lang="en-US" sz="2800" dirty="0" err="1">
                <a:solidFill>
                  <a:srgbClr val="0000FF"/>
                </a:solidFill>
              </a:rPr>
              <a:t>tiễn</a:t>
            </a:r>
            <a:r>
              <a:rPr lang="en-US" sz="2800" dirty="0">
                <a:solidFill>
                  <a:srgbClr val="0000FF"/>
                </a:solidFill>
              </a:rPr>
              <a:t> </a:t>
            </a:r>
            <a:r>
              <a:rPr lang="en-US" sz="2800" dirty="0" err="1">
                <a:solidFill>
                  <a:srgbClr val="0000FF"/>
                </a:solidFill>
              </a:rPr>
              <a:t>như</a:t>
            </a:r>
            <a:r>
              <a:rPr lang="en-US" sz="2800" dirty="0">
                <a:solidFill>
                  <a:srgbClr val="0000FF"/>
                </a:solidFill>
              </a:rPr>
              <a:t> </a:t>
            </a:r>
            <a:r>
              <a:rPr lang="en-US" sz="2800" dirty="0" err="1">
                <a:solidFill>
                  <a:srgbClr val="0000FF"/>
                </a:solidFill>
              </a:rPr>
              <a:t>thế</a:t>
            </a:r>
            <a:r>
              <a:rPr lang="en-US" sz="2800" dirty="0">
                <a:solidFill>
                  <a:srgbClr val="0000FF"/>
                </a:solidFill>
              </a:rPr>
              <a:t> </a:t>
            </a:r>
            <a:r>
              <a:rPr lang="en-US" sz="2800" dirty="0" err="1">
                <a:solidFill>
                  <a:srgbClr val="0000FF"/>
                </a:solidFill>
              </a:rPr>
              <a:t>nào</a:t>
            </a:r>
            <a:r>
              <a:rPr lang="en-US" sz="2800" dirty="0">
                <a:solidFill>
                  <a:srgbClr val="0000FF"/>
                </a:solidFill>
              </a:rPr>
              <a:t>? </a:t>
            </a:r>
            <a:r>
              <a:rPr lang="en-US" sz="2800" dirty="0" err="1">
                <a:solidFill>
                  <a:srgbClr val="0000FF"/>
                </a:solidFill>
              </a:rPr>
              <a:t>Nhằm</a:t>
            </a:r>
            <a:r>
              <a:rPr lang="en-US" sz="2800" dirty="0">
                <a:solidFill>
                  <a:srgbClr val="0000FF"/>
                </a:solidFill>
              </a:rPr>
              <a:t> </a:t>
            </a:r>
            <a:r>
              <a:rPr lang="en-US" sz="2800" dirty="0" err="1">
                <a:solidFill>
                  <a:srgbClr val="0000FF"/>
                </a:solidFill>
              </a:rPr>
              <a:t>mục</a:t>
            </a:r>
            <a:r>
              <a:rPr lang="en-US" sz="2800" dirty="0">
                <a:solidFill>
                  <a:srgbClr val="0000FF"/>
                </a:solidFill>
              </a:rPr>
              <a:t> </a:t>
            </a:r>
            <a:r>
              <a:rPr lang="en-US" sz="2800" dirty="0" err="1">
                <a:solidFill>
                  <a:srgbClr val="0000FF"/>
                </a:solidFill>
              </a:rPr>
              <a:t>đích</a:t>
            </a:r>
            <a:r>
              <a:rPr lang="en-US" sz="2800" dirty="0">
                <a:solidFill>
                  <a:srgbClr val="0000FF"/>
                </a:solidFill>
              </a:rPr>
              <a:t> </a:t>
            </a:r>
            <a:r>
              <a:rPr lang="en-US" sz="2800" dirty="0" err="1">
                <a:solidFill>
                  <a:srgbClr val="0000FF"/>
                </a:solidFill>
              </a:rPr>
              <a:t>gì</a:t>
            </a:r>
            <a:r>
              <a:rPr lang="en-US" sz="2800" dirty="0">
                <a:solidFill>
                  <a:srgbClr val="0000FF"/>
                </a:solidFill>
              </a:rPr>
              <a:t>?</a:t>
            </a:r>
          </a:p>
        </p:txBody>
      </p:sp>
      <p:sp>
        <p:nvSpPr>
          <p:cNvPr id="8" name="TextBox 7"/>
          <p:cNvSpPr txBox="1">
            <a:spLocks noChangeArrowheads="1"/>
          </p:cNvSpPr>
          <p:nvPr/>
        </p:nvSpPr>
        <p:spPr bwMode="auto">
          <a:xfrm>
            <a:off x="179388" y="1384300"/>
            <a:ext cx="8458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a:solidFill>
                  <a:srgbClr val="0000FF"/>
                </a:solidFill>
              </a:rPr>
              <a:t>1. </a:t>
            </a:r>
            <a:r>
              <a:rPr lang="en-US" sz="2400" dirty="0" err="1">
                <a:solidFill>
                  <a:srgbClr val="0000FF"/>
                </a:solidFill>
              </a:rPr>
              <a:t>Sinh</a:t>
            </a:r>
            <a:r>
              <a:rPr lang="en-US" sz="2400" dirty="0">
                <a:solidFill>
                  <a:srgbClr val="0000FF"/>
                </a:solidFill>
              </a:rPr>
              <a:t> </a:t>
            </a:r>
            <a:r>
              <a:rPr lang="en-US" sz="2400" dirty="0" err="1">
                <a:solidFill>
                  <a:srgbClr val="0000FF"/>
                </a:solidFill>
              </a:rPr>
              <a:t>sản</a:t>
            </a:r>
            <a:r>
              <a:rPr lang="en-US" sz="2400" dirty="0">
                <a:solidFill>
                  <a:srgbClr val="0000FF"/>
                </a:solidFill>
              </a:rPr>
              <a:t> </a:t>
            </a:r>
            <a:r>
              <a:rPr lang="en-US" sz="2400" dirty="0" err="1">
                <a:solidFill>
                  <a:srgbClr val="0000FF"/>
                </a:solidFill>
              </a:rPr>
              <a:t>hữu</a:t>
            </a:r>
            <a:r>
              <a:rPr lang="en-US" sz="2400" dirty="0">
                <a:solidFill>
                  <a:srgbClr val="0000FF"/>
                </a:solidFill>
              </a:rPr>
              <a:t> </a:t>
            </a:r>
            <a:r>
              <a:rPr lang="en-US" sz="2400" dirty="0" err="1">
                <a:solidFill>
                  <a:srgbClr val="0000FF"/>
                </a:solidFill>
              </a:rPr>
              <a:t>tính</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những</a:t>
            </a:r>
            <a:r>
              <a:rPr lang="en-US" sz="2400" dirty="0">
                <a:solidFill>
                  <a:srgbClr val="0000FF"/>
                </a:solidFill>
              </a:rPr>
              <a:t> </a:t>
            </a:r>
            <a:r>
              <a:rPr lang="en-US" sz="2400" dirty="0" err="1">
                <a:solidFill>
                  <a:srgbClr val="0000FF"/>
                </a:solidFill>
              </a:rPr>
              <a:t>ưu</a:t>
            </a:r>
            <a:r>
              <a:rPr lang="en-US" sz="2400" dirty="0">
                <a:solidFill>
                  <a:srgbClr val="0000FF"/>
                </a:solidFill>
              </a:rPr>
              <a:t> </a:t>
            </a:r>
            <a:r>
              <a:rPr lang="en-US" sz="2400" dirty="0" err="1">
                <a:solidFill>
                  <a:srgbClr val="0000FF"/>
                </a:solidFill>
              </a:rPr>
              <a:t>điểm</a:t>
            </a:r>
            <a:r>
              <a:rPr lang="en-US" sz="2400" dirty="0">
                <a:solidFill>
                  <a:srgbClr val="0000FF"/>
                </a:solidFill>
              </a:rPr>
              <a:t>: </a:t>
            </a:r>
            <a:r>
              <a:rPr lang="en-US" sz="2400" b="0" dirty="0" err="1"/>
              <a:t>Kết</a:t>
            </a:r>
            <a:r>
              <a:rPr lang="en-US" sz="2400" b="0" dirty="0"/>
              <a:t> </a:t>
            </a:r>
            <a:r>
              <a:rPr lang="en-US" sz="2400" b="0" dirty="0" err="1"/>
              <a:t>hợp</a:t>
            </a:r>
            <a:r>
              <a:rPr lang="en-US" sz="2400" b="0" dirty="0"/>
              <a:t> </a:t>
            </a:r>
            <a:r>
              <a:rPr lang="en-US" sz="2400" b="0" dirty="0" err="1"/>
              <a:t>được</a:t>
            </a:r>
            <a:r>
              <a:rPr lang="en-US" sz="2400" b="0" dirty="0"/>
              <a:t> </a:t>
            </a:r>
            <a:r>
              <a:rPr lang="en-US" sz="2400" b="0" dirty="0" err="1"/>
              <a:t>các</a:t>
            </a:r>
            <a:r>
              <a:rPr lang="en-US" sz="2400" b="0" dirty="0"/>
              <a:t> </a:t>
            </a:r>
            <a:r>
              <a:rPr lang="en-US" sz="2400" b="0" dirty="0" err="1"/>
              <a:t>đặc</a:t>
            </a:r>
            <a:r>
              <a:rPr lang="en-US" sz="2400" b="0" dirty="0"/>
              <a:t> </a:t>
            </a:r>
            <a:r>
              <a:rPr lang="en-US" sz="2400" b="0" dirty="0" err="1"/>
              <a:t>tính</a:t>
            </a:r>
            <a:r>
              <a:rPr lang="en-US" sz="2400" b="0" dirty="0"/>
              <a:t> </a:t>
            </a:r>
            <a:r>
              <a:rPr lang="en-US" sz="2400" b="0" dirty="0" err="1"/>
              <a:t>tốt</a:t>
            </a:r>
            <a:r>
              <a:rPr lang="en-US" sz="2400" b="0" dirty="0"/>
              <a:t> </a:t>
            </a:r>
            <a:r>
              <a:rPr lang="en-US" sz="2400" b="0" dirty="0" err="1"/>
              <a:t>của</a:t>
            </a:r>
            <a:r>
              <a:rPr lang="en-US" sz="2400" b="0" dirty="0"/>
              <a:t> </a:t>
            </a:r>
            <a:r>
              <a:rPr lang="en-US" sz="2400" b="0" dirty="0" err="1"/>
              <a:t>cả</a:t>
            </a:r>
            <a:r>
              <a:rPr lang="en-US" sz="2400" b="0" dirty="0"/>
              <a:t> </a:t>
            </a:r>
            <a:r>
              <a:rPr lang="en-US" sz="2400" b="0" dirty="0" err="1"/>
              <a:t>cơ</a:t>
            </a:r>
            <a:r>
              <a:rPr lang="en-US" sz="2400" b="0" dirty="0"/>
              <a:t> </a:t>
            </a:r>
            <a:r>
              <a:rPr lang="en-US" sz="2400" b="0" dirty="0" err="1"/>
              <a:t>thể</a:t>
            </a:r>
            <a:r>
              <a:rPr lang="en-US" sz="2400" b="0" dirty="0"/>
              <a:t> </a:t>
            </a:r>
            <a:r>
              <a:rPr lang="en-US" sz="2400" b="0" dirty="0" err="1"/>
              <a:t>đực</a:t>
            </a:r>
            <a:r>
              <a:rPr lang="en-US" sz="2400" b="0" dirty="0"/>
              <a:t> </a:t>
            </a:r>
            <a:r>
              <a:rPr lang="en-US" sz="2400" b="0" dirty="0" err="1"/>
              <a:t>và</a:t>
            </a:r>
            <a:r>
              <a:rPr lang="en-US" sz="2400" b="0" dirty="0"/>
              <a:t> </a:t>
            </a:r>
            <a:r>
              <a:rPr lang="en-US" sz="2400" b="0" dirty="0" err="1"/>
              <a:t>cơ</a:t>
            </a:r>
            <a:r>
              <a:rPr lang="en-US" sz="2400" b="0" dirty="0"/>
              <a:t> </a:t>
            </a:r>
            <a:r>
              <a:rPr lang="en-US" sz="2400" b="0" dirty="0" err="1"/>
              <a:t>thể</a:t>
            </a:r>
            <a:r>
              <a:rPr lang="en-US" sz="2400" b="0" dirty="0"/>
              <a:t> </a:t>
            </a:r>
            <a:r>
              <a:rPr lang="en-US" sz="2400" b="0" dirty="0" err="1"/>
              <a:t>cái</a:t>
            </a:r>
            <a:r>
              <a:rPr lang="en-US" sz="2400" b="0" dirty="0"/>
              <a:t>, </a:t>
            </a:r>
            <a:r>
              <a:rPr lang="en-US" sz="2400" b="0" dirty="0" err="1"/>
              <a:t>đảm</a:t>
            </a:r>
            <a:r>
              <a:rPr lang="en-US" sz="2400" b="0" dirty="0"/>
              <a:t> </a:t>
            </a:r>
            <a:r>
              <a:rPr lang="en-US" sz="2400" b="0" dirty="0" err="1"/>
              <a:t>bảo</a:t>
            </a:r>
            <a:r>
              <a:rPr lang="en-US" sz="2400" b="0" dirty="0"/>
              <a:t> </a:t>
            </a:r>
            <a:r>
              <a:rPr lang="en-US" sz="2400" b="0" dirty="0" err="1"/>
              <a:t>sức</a:t>
            </a:r>
            <a:r>
              <a:rPr lang="en-US" sz="2400" b="0" dirty="0"/>
              <a:t> </a:t>
            </a:r>
            <a:r>
              <a:rPr lang="en-US" sz="2400" b="0" dirty="0" err="1"/>
              <a:t>sống</a:t>
            </a:r>
            <a:r>
              <a:rPr lang="en-US" sz="2400" b="0" dirty="0"/>
              <a:t> </a:t>
            </a:r>
            <a:r>
              <a:rPr lang="en-US" sz="2400" b="0" dirty="0" err="1"/>
              <a:t>của</a:t>
            </a:r>
            <a:r>
              <a:rPr lang="en-US" sz="2400" b="0" dirty="0"/>
              <a:t> </a:t>
            </a:r>
            <a:r>
              <a:rPr lang="en-US" sz="2400" b="0" dirty="0" err="1"/>
              <a:t>cơ</a:t>
            </a:r>
            <a:r>
              <a:rPr lang="en-US" sz="2400" b="0" dirty="0"/>
              <a:t> </a:t>
            </a:r>
            <a:r>
              <a:rPr lang="en-US" sz="2400" b="0" dirty="0" err="1"/>
              <a:t>thể</a:t>
            </a:r>
            <a:r>
              <a:rPr lang="en-US" sz="2400" b="0" dirty="0"/>
              <a:t> con </a:t>
            </a:r>
            <a:r>
              <a:rPr lang="en-US" sz="2400" b="0" dirty="0" err="1"/>
              <a:t>tốt</a:t>
            </a:r>
            <a:r>
              <a:rPr lang="en-US" sz="2400" b="0" dirty="0"/>
              <a:t>, </a:t>
            </a:r>
            <a:r>
              <a:rPr lang="en-US" sz="2400" b="0" dirty="0" err="1"/>
              <a:t>thích</a:t>
            </a:r>
            <a:r>
              <a:rPr lang="en-US" sz="2400" b="0" dirty="0"/>
              <a:t> </a:t>
            </a:r>
            <a:r>
              <a:rPr lang="en-US" sz="2400" b="0" dirty="0" err="1"/>
              <a:t>nghi</a:t>
            </a:r>
            <a:r>
              <a:rPr lang="en-US" sz="2400" b="0" dirty="0"/>
              <a:t> </a:t>
            </a:r>
            <a:r>
              <a:rPr lang="en-US" sz="2400" b="0" dirty="0" err="1"/>
              <a:t>được</a:t>
            </a:r>
            <a:r>
              <a:rPr lang="en-US" sz="2400" b="0" dirty="0"/>
              <a:t> </a:t>
            </a:r>
            <a:r>
              <a:rPr lang="en-US" sz="2400" b="0" dirty="0" err="1"/>
              <a:t>với</a:t>
            </a:r>
            <a:r>
              <a:rPr lang="en-US" sz="2400" b="0" dirty="0"/>
              <a:t> </a:t>
            </a:r>
            <a:r>
              <a:rPr lang="en-US" sz="2400" b="0" dirty="0" err="1"/>
              <a:t>các</a:t>
            </a:r>
            <a:r>
              <a:rPr lang="en-US" sz="2400" b="0" dirty="0"/>
              <a:t> </a:t>
            </a:r>
            <a:r>
              <a:rPr lang="en-US" sz="2400" b="0" dirty="0" err="1"/>
              <a:t>điều</a:t>
            </a:r>
            <a:r>
              <a:rPr lang="en-US" sz="2400" b="0" dirty="0"/>
              <a:t> </a:t>
            </a:r>
            <a:r>
              <a:rPr lang="en-US" sz="2400" b="0" dirty="0" err="1"/>
              <a:t>kiện</a:t>
            </a:r>
            <a:r>
              <a:rPr lang="en-US" sz="2400" b="0" dirty="0"/>
              <a:t> </a:t>
            </a:r>
            <a:r>
              <a:rPr lang="en-US" sz="2400" b="0" dirty="0" err="1"/>
              <a:t>môi</a:t>
            </a:r>
            <a:r>
              <a:rPr lang="en-US" sz="2400" b="0" dirty="0"/>
              <a:t> </a:t>
            </a:r>
            <a:r>
              <a:rPr lang="en-US" sz="2400" b="0" dirty="0" err="1"/>
              <a:t>trường</a:t>
            </a:r>
            <a:r>
              <a:rPr lang="en-US" sz="2400" b="0" dirty="0"/>
              <a:t> </a:t>
            </a:r>
            <a:r>
              <a:rPr lang="en-US" sz="2400" b="0" dirty="0" err="1"/>
              <a:t>khác</a:t>
            </a:r>
            <a:r>
              <a:rPr lang="en-US" sz="2400" b="0" dirty="0"/>
              <a:t> </a:t>
            </a:r>
            <a:r>
              <a:rPr lang="en-US" sz="2400" b="0" dirty="0" err="1"/>
              <a:t>nhau</a:t>
            </a:r>
            <a:endParaRPr lang="en-US" sz="2400" b="0" dirty="0"/>
          </a:p>
        </p:txBody>
      </p:sp>
      <p:sp>
        <p:nvSpPr>
          <p:cNvPr id="90117" name="TextBox 5"/>
          <p:cNvSpPr txBox="1">
            <a:spLocks noChangeArrowheads="1"/>
          </p:cNvSpPr>
          <p:nvPr/>
        </p:nvSpPr>
        <p:spPr bwMode="auto">
          <a:xfrm>
            <a:off x="6972300" y="0"/>
            <a:ext cx="2171700" cy="5842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solidFill>
                  <a:schemeClr val="bg1"/>
                </a:solidFill>
              </a:rPr>
              <a:t>NHÓM 5,6</a:t>
            </a:r>
          </a:p>
        </p:txBody>
      </p:sp>
      <p:sp>
        <p:nvSpPr>
          <p:cNvPr id="7" name="TextBox 6"/>
          <p:cNvSpPr txBox="1">
            <a:spLocks noChangeArrowheads="1"/>
          </p:cNvSpPr>
          <p:nvPr/>
        </p:nvSpPr>
        <p:spPr bwMode="auto">
          <a:xfrm>
            <a:off x="183870" y="3016250"/>
            <a:ext cx="484533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sz="2400" dirty="0">
                <a:solidFill>
                  <a:srgbClr val="FF0000"/>
                </a:solidFill>
                <a:cs typeface="Times New Roman" panose="02020603050405020304" pitchFamily="18" charset="0"/>
              </a:rPr>
              <a:t>2. </a:t>
            </a:r>
            <a:r>
              <a:rPr lang="en-US" sz="2400" dirty="0" err="1">
                <a:solidFill>
                  <a:srgbClr val="FF0000"/>
                </a:solidFill>
                <a:cs typeface="Times New Roman" panose="02020603050405020304" pitchFamily="18" charset="0"/>
              </a:rPr>
              <a:t>Em</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hãy</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quan</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sát</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hình</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ảnh</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và</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cho</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biết</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sự</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kiện</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đặc</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biệt</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này</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và</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xảy</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ra</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vào</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năm</a:t>
            </a:r>
            <a:r>
              <a:rPr lang="en-US" sz="2400" dirty="0">
                <a:solidFill>
                  <a:srgbClr val="FF0000"/>
                </a:solidFill>
                <a:cs typeface="Times New Roman" panose="02020603050405020304" pitchFamily="18" charset="0"/>
              </a:rPr>
              <a:t> </a:t>
            </a:r>
            <a:r>
              <a:rPr lang="en-US" sz="2400" dirty="0" err="1">
                <a:solidFill>
                  <a:srgbClr val="FF0000"/>
                </a:solidFill>
                <a:cs typeface="Times New Roman" panose="02020603050405020304" pitchFamily="18" charset="0"/>
              </a:rPr>
              <a:t>nào</a:t>
            </a:r>
            <a:r>
              <a:rPr lang="en-US" sz="2400" dirty="0">
                <a:solidFill>
                  <a:srgbClr val="FF0000"/>
                </a:solidFill>
                <a:cs typeface="Times New Roman" panose="02020603050405020304" pitchFamily="18" charset="0"/>
              </a:rPr>
              <a:t>?</a:t>
            </a:r>
          </a:p>
          <a:p>
            <a:pPr eaLnBrk="1" hangingPunct="1">
              <a:spcBef>
                <a:spcPct val="0"/>
              </a:spcBef>
              <a:buFontTx/>
              <a:buNone/>
              <a:defRPr/>
            </a:pPr>
            <a:r>
              <a:rPr lang="en-US" sz="2400" b="0" dirty="0" err="1" smtClean="0">
                <a:latin typeface="+mj-lt"/>
                <a:cs typeface="Times New Roman" panose="02020603050405020304" pitchFamily="18" charset="0"/>
              </a:rPr>
              <a:t>Cừu</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là</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ĐV</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sinh</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sản</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hữu</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tính</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trong</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tự</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nhiên</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Cừu</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Đôly</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được</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tạo</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ra</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bằng</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sinh</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sản</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vô</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tính</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Nhân</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bản</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vô</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tính</a:t>
            </a:r>
            <a:r>
              <a:rPr lang="en-US" sz="2400" b="0" dirty="0" smtClean="0">
                <a:latin typeface="+mj-lt"/>
                <a:cs typeface="Times New Roman" panose="02020603050405020304" pitchFamily="18" charset="0"/>
              </a:rPr>
              <a:t>) </a:t>
            </a:r>
            <a:r>
              <a:rPr lang="en-US" sz="2400" b="0" dirty="0" err="1" smtClean="0">
                <a:latin typeface="+mj-lt"/>
                <a:cs typeface="Times New Roman" panose="02020603050405020304" pitchFamily="18" charset="0"/>
              </a:rPr>
              <a:t>Năm</a:t>
            </a:r>
            <a:r>
              <a:rPr lang="en-US" sz="2400" b="0" dirty="0" smtClean="0">
                <a:latin typeface="+mj-lt"/>
                <a:cs typeface="Times New Roman" panose="02020603050405020304" pitchFamily="18" charset="0"/>
              </a:rPr>
              <a:t> 1990 </a:t>
            </a:r>
            <a:endParaRPr lang="en-US" sz="2400" b="0" dirty="0">
              <a:latin typeface="+mj-lt"/>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657475"/>
            <a:ext cx="3697288"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0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6" name="Picture 10" descr="hoa-dao-dep-ngay-t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524250" cy="27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6338_162260020589614_1886514320_n_zps0d8f9f5b"/>
          <p:cNvPicPr>
            <a:picLocks noChangeAspect="1" noChangeArrowheads="1"/>
          </p:cNvPicPr>
          <p:nvPr/>
        </p:nvPicPr>
        <p:blipFill>
          <a:blip r:embed="rId4">
            <a:extLst>
              <a:ext uri="{28A0092B-C50C-407E-A947-70E740481C1C}">
                <a14:useLocalDpi xmlns:a14="http://schemas.microsoft.com/office/drawing/2010/main" val="0"/>
              </a:ext>
            </a:extLst>
          </a:blip>
          <a:srcRect l="18420" r="26315" b="13397"/>
          <a:stretch>
            <a:fillRect/>
          </a:stretch>
        </p:blipFill>
        <p:spPr bwMode="auto">
          <a:xfrm>
            <a:off x="3524250" y="1219199"/>
            <a:ext cx="2365375"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AutoShape 6" descr="Nên mua cây quất chơi Tết 2020 ở đâu đẹp nhất?-Vườn cây Hòa Bình"/>
          <p:cNvSpPr>
            <a:spLocks noChangeAspect="1" noChangeArrowheads="1"/>
          </p:cNvSpPr>
          <p:nvPr/>
        </p:nvSpPr>
        <p:spPr bwMode="auto">
          <a:xfrm>
            <a:off x="204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pic>
        <p:nvPicPr>
          <p:cNvPr id="911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937840"/>
            <a:ext cx="3524250" cy="267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5" descr="thụ phấn nhân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8350" y="3949098"/>
            <a:ext cx="3219450" cy="265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Quả nho và 23 công dụng tuyệt vời của nó | Dây Ngũ Sắc Tập Gym Đàn Hồi Full  Bod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775" y="1230457"/>
            <a:ext cx="3248025" cy="270738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348223" y="52948"/>
            <a:ext cx="899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dirty="0">
                <a:solidFill>
                  <a:srgbClr val="0000FF"/>
                </a:solidFill>
              </a:rPr>
              <a:t>2</a:t>
            </a:r>
            <a:r>
              <a:rPr lang="en-US" sz="2800" dirty="0" smtClean="0">
                <a:solidFill>
                  <a:srgbClr val="0000FF"/>
                </a:solidFill>
              </a:rPr>
              <a:t>. </a:t>
            </a:r>
            <a:r>
              <a:rPr lang="en-US" sz="2800" dirty="0">
                <a:solidFill>
                  <a:srgbClr val="0000FF"/>
                </a:solidFill>
              </a:rPr>
              <a:t>Con </a:t>
            </a:r>
            <a:r>
              <a:rPr lang="en-US" sz="2800" dirty="0" err="1">
                <a:solidFill>
                  <a:srgbClr val="0000FF"/>
                </a:solidFill>
              </a:rPr>
              <a:t>người</a:t>
            </a:r>
            <a:r>
              <a:rPr lang="en-US" sz="2800" dirty="0">
                <a:solidFill>
                  <a:srgbClr val="0000FF"/>
                </a:solidFill>
              </a:rPr>
              <a:t> </a:t>
            </a:r>
            <a:r>
              <a:rPr lang="en-US" sz="2800" dirty="0" err="1">
                <a:solidFill>
                  <a:srgbClr val="0000FF"/>
                </a:solidFill>
              </a:rPr>
              <a:t>đã</a:t>
            </a:r>
            <a:r>
              <a:rPr lang="en-US" sz="2800" dirty="0">
                <a:solidFill>
                  <a:srgbClr val="0000FF"/>
                </a:solidFill>
              </a:rPr>
              <a:t> </a:t>
            </a:r>
            <a:r>
              <a:rPr lang="en-US" sz="2800" dirty="0" err="1">
                <a:solidFill>
                  <a:srgbClr val="0000FF"/>
                </a:solidFill>
              </a:rPr>
              <a:t>ứng</a:t>
            </a:r>
            <a:r>
              <a:rPr lang="en-US" sz="2800" dirty="0">
                <a:solidFill>
                  <a:srgbClr val="0000FF"/>
                </a:solidFill>
              </a:rPr>
              <a:t> </a:t>
            </a:r>
            <a:r>
              <a:rPr lang="en-US" sz="2800" dirty="0" err="1">
                <a:solidFill>
                  <a:srgbClr val="0000FF"/>
                </a:solidFill>
              </a:rPr>
              <a:t>dụng</a:t>
            </a:r>
            <a:r>
              <a:rPr lang="en-US" sz="2800" dirty="0">
                <a:solidFill>
                  <a:srgbClr val="0000FF"/>
                </a:solidFill>
              </a:rPr>
              <a:t> </a:t>
            </a:r>
            <a:r>
              <a:rPr lang="en-US" sz="2800" dirty="0" err="1">
                <a:solidFill>
                  <a:srgbClr val="0000FF"/>
                </a:solidFill>
              </a:rPr>
              <a:t>sinh</a:t>
            </a:r>
            <a:r>
              <a:rPr lang="en-US" sz="2800" dirty="0">
                <a:solidFill>
                  <a:srgbClr val="0000FF"/>
                </a:solidFill>
              </a:rPr>
              <a:t> </a:t>
            </a:r>
            <a:r>
              <a:rPr lang="en-US" sz="2800" dirty="0" err="1">
                <a:solidFill>
                  <a:srgbClr val="0000FF"/>
                </a:solidFill>
              </a:rPr>
              <a:t>sản</a:t>
            </a:r>
            <a:r>
              <a:rPr lang="en-US" sz="2800" dirty="0">
                <a:solidFill>
                  <a:srgbClr val="0000FF"/>
                </a:solidFill>
              </a:rPr>
              <a:t> </a:t>
            </a:r>
            <a:r>
              <a:rPr lang="en-US" sz="2800" dirty="0" err="1">
                <a:solidFill>
                  <a:srgbClr val="0000FF"/>
                </a:solidFill>
              </a:rPr>
              <a:t>hữu</a:t>
            </a:r>
            <a:r>
              <a:rPr lang="en-US" sz="2800" dirty="0">
                <a:solidFill>
                  <a:srgbClr val="0000FF"/>
                </a:solidFill>
              </a:rPr>
              <a:t> </a:t>
            </a:r>
            <a:r>
              <a:rPr lang="en-US" sz="2800" dirty="0" err="1">
                <a:solidFill>
                  <a:srgbClr val="0000FF"/>
                </a:solidFill>
              </a:rPr>
              <a:t>tính</a:t>
            </a:r>
            <a:r>
              <a:rPr lang="en-US" sz="2800" dirty="0">
                <a:solidFill>
                  <a:srgbClr val="0000FF"/>
                </a:solidFill>
              </a:rPr>
              <a:t> </a:t>
            </a:r>
            <a:r>
              <a:rPr lang="en-US" sz="2800" dirty="0" err="1">
                <a:solidFill>
                  <a:srgbClr val="0000FF"/>
                </a:solidFill>
              </a:rPr>
              <a:t>vào</a:t>
            </a:r>
            <a:r>
              <a:rPr lang="en-US" sz="2800" dirty="0">
                <a:solidFill>
                  <a:srgbClr val="0000FF"/>
                </a:solidFill>
              </a:rPr>
              <a:t> </a:t>
            </a:r>
            <a:r>
              <a:rPr lang="en-US" sz="2800" dirty="0" err="1">
                <a:solidFill>
                  <a:srgbClr val="0000FF"/>
                </a:solidFill>
              </a:rPr>
              <a:t>thực</a:t>
            </a:r>
            <a:r>
              <a:rPr lang="en-US" sz="2800" dirty="0">
                <a:solidFill>
                  <a:srgbClr val="0000FF"/>
                </a:solidFill>
              </a:rPr>
              <a:t> </a:t>
            </a:r>
            <a:r>
              <a:rPr lang="en-US" sz="2800" dirty="0" err="1">
                <a:solidFill>
                  <a:srgbClr val="0000FF"/>
                </a:solidFill>
              </a:rPr>
              <a:t>tiễn</a:t>
            </a:r>
            <a:r>
              <a:rPr lang="en-US" sz="2800" dirty="0">
                <a:solidFill>
                  <a:srgbClr val="0000FF"/>
                </a:solidFill>
              </a:rPr>
              <a:t> </a:t>
            </a:r>
            <a:r>
              <a:rPr lang="en-US" sz="2800" dirty="0" err="1">
                <a:solidFill>
                  <a:srgbClr val="0000FF"/>
                </a:solidFill>
              </a:rPr>
              <a:t>như</a:t>
            </a:r>
            <a:r>
              <a:rPr lang="en-US" sz="2800" dirty="0">
                <a:solidFill>
                  <a:srgbClr val="0000FF"/>
                </a:solidFill>
              </a:rPr>
              <a:t> </a:t>
            </a:r>
            <a:r>
              <a:rPr lang="en-US" sz="2800" dirty="0" err="1">
                <a:solidFill>
                  <a:srgbClr val="0000FF"/>
                </a:solidFill>
              </a:rPr>
              <a:t>thế</a:t>
            </a:r>
            <a:r>
              <a:rPr lang="en-US" sz="2800" dirty="0">
                <a:solidFill>
                  <a:srgbClr val="0000FF"/>
                </a:solidFill>
              </a:rPr>
              <a:t> </a:t>
            </a:r>
            <a:r>
              <a:rPr lang="en-US" sz="2800" dirty="0" err="1">
                <a:solidFill>
                  <a:srgbClr val="0000FF"/>
                </a:solidFill>
              </a:rPr>
              <a:t>nào</a:t>
            </a:r>
            <a:r>
              <a:rPr lang="en-US" sz="2800" dirty="0">
                <a:solidFill>
                  <a:srgbClr val="0000FF"/>
                </a:solidFill>
              </a:rPr>
              <a:t>? </a:t>
            </a:r>
            <a:r>
              <a:rPr lang="en-US" sz="2800" dirty="0" err="1">
                <a:solidFill>
                  <a:srgbClr val="0000FF"/>
                </a:solidFill>
              </a:rPr>
              <a:t>Nhằm</a:t>
            </a:r>
            <a:r>
              <a:rPr lang="en-US" sz="2800" dirty="0">
                <a:solidFill>
                  <a:srgbClr val="0000FF"/>
                </a:solidFill>
              </a:rPr>
              <a:t> </a:t>
            </a:r>
            <a:r>
              <a:rPr lang="en-US" sz="2800" dirty="0" err="1">
                <a:solidFill>
                  <a:srgbClr val="0000FF"/>
                </a:solidFill>
              </a:rPr>
              <a:t>mục</a:t>
            </a:r>
            <a:r>
              <a:rPr lang="en-US" sz="2800" dirty="0">
                <a:solidFill>
                  <a:srgbClr val="0000FF"/>
                </a:solidFill>
              </a:rPr>
              <a:t> </a:t>
            </a:r>
            <a:r>
              <a:rPr lang="en-US" sz="2800" dirty="0" err="1">
                <a:solidFill>
                  <a:srgbClr val="0000FF"/>
                </a:solidFill>
              </a:rPr>
              <a:t>đích</a:t>
            </a:r>
            <a:r>
              <a:rPr lang="en-US" sz="2800" dirty="0">
                <a:solidFill>
                  <a:srgbClr val="0000FF"/>
                </a:solidFill>
              </a:rPr>
              <a:t> </a:t>
            </a:r>
            <a:r>
              <a:rPr lang="en-US" sz="2800" dirty="0" err="1">
                <a:solidFill>
                  <a:srgbClr val="0000FF"/>
                </a:solidFill>
              </a:rPr>
              <a:t>gì</a:t>
            </a:r>
            <a:r>
              <a:rPr lang="en-US" sz="2800" dirty="0">
                <a:solidFill>
                  <a:srgbClr val="0000FF"/>
                </a:solidFill>
              </a:rPr>
              <a:t>?</a:t>
            </a:r>
          </a:p>
        </p:txBody>
      </p:sp>
    </p:spTree>
    <p:extLst>
      <p:ext uri="{BB962C8B-B14F-4D97-AF65-F5344CB8AC3E}">
        <p14:creationId xmlns:p14="http://schemas.microsoft.com/office/powerpoint/2010/main" val="2449257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nodeType="afterEffect">
                                  <p:stCondLst>
                                    <p:cond delay="0"/>
                                  </p:stCondLst>
                                  <p:childTnLst>
                                    <p:set>
                                      <p:cBhvr>
                                        <p:cTn id="6" dur="1" fill="hold">
                                          <p:stCondLst>
                                            <p:cond delay="0"/>
                                          </p:stCondLst>
                                        </p:cTn>
                                        <p:tgtEl>
                                          <p:spTgt spid="342026"/>
                                        </p:tgtEl>
                                        <p:attrNameLst>
                                          <p:attrName>style.visibility</p:attrName>
                                        </p:attrNameLst>
                                      </p:cBhvr>
                                      <p:to>
                                        <p:strVal val="visible"/>
                                      </p:to>
                                    </p:set>
                                    <p:animEffect transition="in" filter="checkerboard(across)">
                                      <p:cBhvr>
                                        <p:cTn id="7" dur="500"/>
                                        <p:tgtEl>
                                          <p:spTgt spid="342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5" name="Text Box 9"/>
          <p:cNvSpPr txBox="1">
            <a:spLocks noChangeArrowheads="1"/>
          </p:cNvSpPr>
          <p:nvPr/>
        </p:nvSpPr>
        <p:spPr bwMode="auto">
          <a:xfrm>
            <a:off x="304800" y="4853568"/>
            <a:ext cx="8455026"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solidFill>
                  <a:srgbClr val="000000"/>
                </a:solidFill>
              </a:rPr>
              <a:t>- </a:t>
            </a:r>
            <a:r>
              <a:rPr lang="en-US" sz="2000" b="0" dirty="0" err="1">
                <a:solidFill>
                  <a:srgbClr val="000000"/>
                </a:solidFill>
              </a:rPr>
              <a:t>Điều</a:t>
            </a:r>
            <a:r>
              <a:rPr lang="en-US" sz="2000" b="0" dirty="0">
                <a:solidFill>
                  <a:srgbClr val="000000"/>
                </a:solidFill>
              </a:rPr>
              <a:t> </a:t>
            </a:r>
            <a:r>
              <a:rPr lang="en-US" sz="2000" b="0" dirty="0" err="1">
                <a:solidFill>
                  <a:srgbClr val="000000"/>
                </a:solidFill>
              </a:rPr>
              <a:t>khiển</a:t>
            </a:r>
            <a:r>
              <a:rPr lang="en-US" sz="2000" b="0" dirty="0">
                <a:solidFill>
                  <a:srgbClr val="000000"/>
                </a:solidFill>
              </a:rPr>
              <a:t> </a:t>
            </a:r>
            <a:r>
              <a:rPr lang="en-US" sz="2000" b="0" dirty="0" err="1">
                <a:solidFill>
                  <a:srgbClr val="000000"/>
                </a:solidFill>
              </a:rPr>
              <a:t>sinh</a:t>
            </a:r>
            <a:r>
              <a:rPr lang="en-US" sz="2000" b="0" dirty="0">
                <a:solidFill>
                  <a:srgbClr val="000000"/>
                </a:solidFill>
              </a:rPr>
              <a:t> </a:t>
            </a:r>
            <a:r>
              <a:rPr lang="en-US" sz="2000" b="0" dirty="0" err="1">
                <a:solidFill>
                  <a:srgbClr val="000000"/>
                </a:solidFill>
              </a:rPr>
              <a:t>sản</a:t>
            </a:r>
            <a:r>
              <a:rPr lang="en-US" sz="2000" b="0" dirty="0">
                <a:solidFill>
                  <a:srgbClr val="000000"/>
                </a:solidFill>
              </a:rPr>
              <a:t> </a:t>
            </a:r>
            <a:r>
              <a:rPr lang="en-US" sz="2000" b="0" dirty="0" err="1">
                <a:solidFill>
                  <a:srgbClr val="000000"/>
                </a:solidFill>
              </a:rPr>
              <a:t>để</a:t>
            </a:r>
            <a:r>
              <a:rPr lang="en-US" sz="2000" b="0" dirty="0">
                <a:solidFill>
                  <a:srgbClr val="000000"/>
                </a:solidFill>
              </a:rPr>
              <a:t> </a:t>
            </a:r>
            <a:r>
              <a:rPr lang="en-US" sz="2000" b="0" dirty="0" err="1">
                <a:solidFill>
                  <a:srgbClr val="000000"/>
                </a:solidFill>
              </a:rPr>
              <a:t>có</a:t>
            </a:r>
            <a:r>
              <a:rPr lang="en-US" sz="2000" b="0" dirty="0">
                <a:solidFill>
                  <a:srgbClr val="000000"/>
                </a:solidFill>
              </a:rPr>
              <a:t> </a:t>
            </a:r>
            <a:r>
              <a:rPr lang="en-US" sz="2000" b="0" dirty="0" err="1">
                <a:solidFill>
                  <a:srgbClr val="000000"/>
                </a:solidFill>
              </a:rPr>
              <a:t>được</a:t>
            </a:r>
            <a:r>
              <a:rPr lang="en-US" sz="2000" b="0" dirty="0">
                <a:solidFill>
                  <a:srgbClr val="000000"/>
                </a:solidFill>
              </a:rPr>
              <a:t> </a:t>
            </a:r>
            <a:r>
              <a:rPr lang="en-US" sz="2000" b="0" dirty="0" err="1">
                <a:solidFill>
                  <a:srgbClr val="000000"/>
                </a:solidFill>
              </a:rPr>
              <a:t>những</a:t>
            </a:r>
            <a:r>
              <a:rPr lang="en-US" sz="2000" b="0" dirty="0">
                <a:solidFill>
                  <a:srgbClr val="000000"/>
                </a:solidFill>
              </a:rPr>
              <a:t> </a:t>
            </a:r>
            <a:r>
              <a:rPr lang="en-US" sz="2000" b="0" dirty="0" err="1">
                <a:solidFill>
                  <a:srgbClr val="000000"/>
                </a:solidFill>
              </a:rPr>
              <a:t>cây</a:t>
            </a:r>
            <a:r>
              <a:rPr lang="en-US" sz="2000" b="0" dirty="0">
                <a:solidFill>
                  <a:srgbClr val="000000"/>
                </a:solidFill>
              </a:rPr>
              <a:t> </a:t>
            </a:r>
            <a:r>
              <a:rPr lang="en-US" sz="2000" b="0" dirty="0" err="1">
                <a:solidFill>
                  <a:srgbClr val="000000"/>
                </a:solidFill>
              </a:rPr>
              <a:t>cảnh</a:t>
            </a:r>
            <a:r>
              <a:rPr lang="en-US" sz="2000" b="0" dirty="0">
                <a:solidFill>
                  <a:srgbClr val="000000"/>
                </a:solidFill>
              </a:rPr>
              <a:t> </a:t>
            </a:r>
            <a:r>
              <a:rPr lang="en-US" sz="2000" b="0" dirty="0" err="1">
                <a:solidFill>
                  <a:srgbClr val="000000"/>
                </a:solidFill>
              </a:rPr>
              <a:t>đẹp</a:t>
            </a:r>
            <a:r>
              <a:rPr lang="en-US" sz="2000" b="0" dirty="0">
                <a:solidFill>
                  <a:srgbClr val="000000"/>
                </a:solidFill>
              </a:rPr>
              <a:t> </a:t>
            </a:r>
            <a:r>
              <a:rPr lang="en-US" sz="2000" b="0" dirty="0" err="1">
                <a:solidFill>
                  <a:srgbClr val="000000"/>
                </a:solidFill>
              </a:rPr>
              <a:t>vào</a:t>
            </a:r>
            <a:r>
              <a:rPr lang="en-US" sz="2000" b="0" dirty="0">
                <a:solidFill>
                  <a:srgbClr val="000000"/>
                </a:solidFill>
              </a:rPr>
              <a:t> </a:t>
            </a:r>
            <a:r>
              <a:rPr lang="en-US" sz="2000" b="0" dirty="0" err="1">
                <a:solidFill>
                  <a:srgbClr val="000000"/>
                </a:solidFill>
              </a:rPr>
              <a:t>dịp</a:t>
            </a:r>
            <a:r>
              <a:rPr lang="en-US" sz="2000" b="0" dirty="0">
                <a:solidFill>
                  <a:srgbClr val="000000"/>
                </a:solidFill>
              </a:rPr>
              <a:t> </a:t>
            </a:r>
            <a:r>
              <a:rPr lang="en-US" sz="2000" b="0" dirty="0" err="1">
                <a:solidFill>
                  <a:srgbClr val="000000"/>
                </a:solidFill>
              </a:rPr>
              <a:t>tết</a:t>
            </a:r>
            <a:r>
              <a:rPr lang="en-US" sz="2000" b="0" dirty="0">
                <a:solidFill>
                  <a:srgbClr val="000000"/>
                </a:solidFill>
              </a:rPr>
              <a:t> </a:t>
            </a:r>
            <a:r>
              <a:rPr lang="en-US" sz="2000" b="0" dirty="0" err="1">
                <a:solidFill>
                  <a:srgbClr val="000000"/>
                </a:solidFill>
              </a:rPr>
              <a:t>nguyên</a:t>
            </a:r>
            <a:r>
              <a:rPr lang="en-US" sz="2000" b="0" dirty="0">
                <a:solidFill>
                  <a:srgbClr val="000000"/>
                </a:solidFill>
              </a:rPr>
              <a:t> </a:t>
            </a:r>
            <a:r>
              <a:rPr lang="en-US" sz="2000" b="0" dirty="0" err="1">
                <a:solidFill>
                  <a:srgbClr val="000000"/>
                </a:solidFill>
              </a:rPr>
              <a:t>đán</a:t>
            </a:r>
            <a:r>
              <a:rPr lang="en-US" sz="2000" b="0" dirty="0">
                <a:solidFill>
                  <a:srgbClr val="000000"/>
                </a:solidFill>
              </a:rPr>
              <a:t>, </a:t>
            </a:r>
            <a:r>
              <a:rPr lang="en-US" sz="2000" b="0" dirty="0" err="1">
                <a:solidFill>
                  <a:srgbClr val="000000"/>
                </a:solidFill>
              </a:rPr>
              <a:t>thụ</a:t>
            </a:r>
            <a:r>
              <a:rPr lang="en-US" sz="2000" b="0" dirty="0">
                <a:solidFill>
                  <a:srgbClr val="000000"/>
                </a:solidFill>
              </a:rPr>
              <a:t> </a:t>
            </a:r>
            <a:r>
              <a:rPr lang="en-US" sz="2000" b="0" dirty="0" err="1">
                <a:solidFill>
                  <a:srgbClr val="000000"/>
                </a:solidFill>
              </a:rPr>
              <a:t>phấn</a:t>
            </a:r>
            <a:r>
              <a:rPr lang="en-US" sz="2000" b="0" dirty="0">
                <a:solidFill>
                  <a:srgbClr val="000000"/>
                </a:solidFill>
              </a:rPr>
              <a:t> </a:t>
            </a:r>
            <a:r>
              <a:rPr lang="en-US" sz="2000" b="0" dirty="0" err="1">
                <a:solidFill>
                  <a:srgbClr val="000000"/>
                </a:solidFill>
              </a:rPr>
              <a:t>nhân</a:t>
            </a:r>
            <a:r>
              <a:rPr lang="en-US" sz="2000" b="0" dirty="0">
                <a:solidFill>
                  <a:srgbClr val="000000"/>
                </a:solidFill>
              </a:rPr>
              <a:t> </a:t>
            </a:r>
            <a:r>
              <a:rPr lang="en-US" sz="2000" b="0" dirty="0" err="1">
                <a:solidFill>
                  <a:srgbClr val="000000"/>
                </a:solidFill>
              </a:rPr>
              <a:t>tạo</a:t>
            </a:r>
            <a:r>
              <a:rPr lang="en-US" sz="2000" b="0" dirty="0">
                <a:solidFill>
                  <a:srgbClr val="000000"/>
                </a:solidFill>
              </a:rPr>
              <a:t> </a:t>
            </a:r>
            <a:r>
              <a:rPr lang="en-US" sz="2000" b="0" dirty="0" err="1">
                <a:solidFill>
                  <a:srgbClr val="000000"/>
                </a:solidFill>
              </a:rPr>
              <a:t>cho</a:t>
            </a:r>
            <a:r>
              <a:rPr lang="en-US" sz="2000" b="0" dirty="0">
                <a:solidFill>
                  <a:srgbClr val="000000"/>
                </a:solidFill>
              </a:rPr>
              <a:t> </a:t>
            </a:r>
            <a:r>
              <a:rPr lang="en-US" sz="2000" b="0" dirty="0" err="1" smtClean="0">
                <a:solidFill>
                  <a:srgbClr val="000000"/>
                </a:solidFill>
              </a:rPr>
              <a:t>ngô</a:t>
            </a:r>
            <a:r>
              <a:rPr lang="en-US" sz="2000" b="0" dirty="0" smtClean="0">
                <a:solidFill>
                  <a:srgbClr val="000000"/>
                </a:solidFill>
              </a:rPr>
              <a:t>,</a:t>
            </a:r>
            <a:r>
              <a:rPr lang="en-US" sz="2000" b="0" dirty="0">
                <a:solidFill>
                  <a:srgbClr val="000000"/>
                </a:solidFill>
              </a:rPr>
              <a:t> </a:t>
            </a:r>
            <a:r>
              <a:rPr lang="en-US" sz="2000" b="0" dirty="0" err="1">
                <a:solidFill>
                  <a:srgbClr val="000000"/>
                </a:solidFill>
              </a:rPr>
              <a:t>cây</a:t>
            </a:r>
            <a:r>
              <a:rPr lang="en-US" sz="2000" b="0" dirty="0">
                <a:solidFill>
                  <a:srgbClr val="000000"/>
                </a:solidFill>
              </a:rPr>
              <a:t> </a:t>
            </a:r>
            <a:r>
              <a:rPr lang="en-US" sz="2000" b="0" dirty="0" err="1">
                <a:solidFill>
                  <a:srgbClr val="000000"/>
                </a:solidFill>
              </a:rPr>
              <a:t>nhiều</a:t>
            </a:r>
            <a:r>
              <a:rPr lang="en-US" sz="2000" b="0" dirty="0">
                <a:solidFill>
                  <a:srgbClr val="000000"/>
                </a:solidFill>
              </a:rPr>
              <a:t> </a:t>
            </a:r>
            <a:r>
              <a:rPr lang="en-US" sz="2000" b="0" dirty="0" err="1" smtClean="0">
                <a:solidFill>
                  <a:srgbClr val="000000"/>
                </a:solidFill>
              </a:rPr>
              <a:t>quả</a:t>
            </a:r>
            <a:r>
              <a:rPr lang="en-US" sz="2000" b="0" dirty="0" smtClean="0">
                <a:solidFill>
                  <a:srgbClr val="000000"/>
                </a:solidFill>
              </a:rPr>
              <a:t>, </a:t>
            </a:r>
            <a:r>
              <a:rPr lang="en-US" sz="2000" b="0" dirty="0" err="1">
                <a:solidFill>
                  <a:srgbClr val="000000"/>
                </a:solidFill>
              </a:rPr>
              <a:t>gà</a:t>
            </a:r>
            <a:r>
              <a:rPr lang="en-US" sz="2000" b="0" dirty="0">
                <a:solidFill>
                  <a:srgbClr val="000000"/>
                </a:solidFill>
              </a:rPr>
              <a:t> </a:t>
            </a:r>
            <a:r>
              <a:rPr lang="en-US" sz="2000" b="0" dirty="0" err="1">
                <a:solidFill>
                  <a:srgbClr val="000000"/>
                </a:solidFill>
              </a:rPr>
              <a:t>đẻ</a:t>
            </a:r>
            <a:r>
              <a:rPr lang="en-US" sz="2000" b="0" dirty="0">
                <a:solidFill>
                  <a:srgbClr val="000000"/>
                </a:solidFill>
              </a:rPr>
              <a:t> </a:t>
            </a:r>
            <a:r>
              <a:rPr lang="en-US" sz="2000" b="0" dirty="0" err="1">
                <a:solidFill>
                  <a:srgbClr val="000000"/>
                </a:solidFill>
              </a:rPr>
              <a:t>siêu</a:t>
            </a:r>
            <a:r>
              <a:rPr lang="en-US" sz="2000" b="0" dirty="0">
                <a:solidFill>
                  <a:srgbClr val="000000"/>
                </a:solidFill>
              </a:rPr>
              <a:t> </a:t>
            </a:r>
            <a:r>
              <a:rPr lang="en-US" sz="2000" b="0" dirty="0" err="1">
                <a:solidFill>
                  <a:srgbClr val="000000"/>
                </a:solidFill>
              </a:rPr>
              <a:t>trứng</a:t>
            </a:r>
            <a:r>
              <a:rPr lang="en-US" sz="2000" b="0" dirty="0" smtClean="0">
                <a:solidFill>
                  <a:srgbClr val="000000"/>
                </a:solidFill>
              </a:rPr>
              <a:t>, </a:t>
            </a:r>
            <a:r>
              <a:rPr lang="en-US" sz="2000" b="0" dirty="0" err="1" smtClean="0">
                <a:solidFill>
                  <a:srgbClr val="000000"/>
                </a:solidFill>
              </a:rPr>
              <a:t>lợn</a:t>
            </a:r>
            <a:r>
              <a:rPr lang="en-US" sz="2000" b="0" dirty="0" smtClean="0">
                <a:solidFill>
                  <a:srgbClr val="000000"/>
                </a:solidFill>
              </a:rPr>
              <a:t> </a:t>
            </a:r>
            <a:r>
              <a:rPr lang="en-US" sz="2000" b="0" dirty="0" err="1" smtClean="0">
                <a:solidFill>
                  <a:srgbClr val="000000"/>
                </a:solidFill>
              </a:rPr>
              <a:t>siêu</a:t>
            </a:r>
            <a:r>
              <a:rPr lang="en-US" sz="2000" b="0" dirty="0" smtClean="0">
                <a:solidFill>
                  <a:srgbClr val="000000"/>
                </a:solidFill>
              </a:rPr>
              <a:t> </a:t>
            </a:r>
            <a:r>
              <a:rPr lang="en-US" sz="2000" b="0" dirty="0" err="1" smtClean="0">
                <a:solidFill>
                  <a:srgbClr val="000000"/>
                </a:solidFill>
              </a:rPr>
              <a:t>nạc</a:t>
            </a:r>
            <a:r>
              <a:rPr lang="en-US" sz="2000" b="0" dirty="0" smtClean="0">
                <a:solidFill>
                  <a:srgbClr val="000000"/>
                </a:solidFill>
              </a:rPr>
              <a:t>, </a:t>
            </a:r>
            <a:r>
              <a:rPr lang="en-US" sz="2000" b="0" dirty="0" err="1" smtClean="0">
                <a:solidFill>
                  <a:srgbClr val="000000"/>
                </a:solidFill>
              </a:rPr>
              <a:t>bò</a:t>
            </a:r>
            <a:r>
              <a:rPr lang="en-US" sz="2000" b="0" dirty="0" smtClean="0">
                <a:solidFill>
                  <a:srgbClr val="000000"/>
                </a:solidFill>
              </a:rPr>
              <a:t> </a:t>
            </a:r>
            <a:r>
              <a:rPr lang="en-US" sz="2000" b="0" dirty="0" err="1" smtClean="0">
                <a:solidFill>
                  <a:srgbClr val="000000"/>
                </a:solidFill>
              </a:rPr>
              <a:t>siêu</a:t>
            </a:r>
            <a:r>
              <a:rPr lang="en-US" sz="2000" b="0" dirty="0" smtClean="0">
                <a:solidFill>
                  <a:srgbClr val="000000"/>
                </a:solidFill>
              </a:rPr>
              <a:t> </a:t>
            </a:r>
            <a:r>
              <a:rPr lang="en-US" sz="2000" b="0" dirty="0" err="1" smtClean="0">
                <a:solidFill>
                  <a:srgbClr val="000000"/>
                </a:solidFill>
              </a:rPr>
              <a:t>sữa</a:t>
            </a:r>
            <a:r>
              <a:rPr lang="en-US" sz="2000" b="0" dirty="0" smtClean="0">
                <a:solidFill>
                  <a:srgbClr val="000000"/>
                </a:solidFill>
              </a:rPr>
              <a:t>, ...</a:t>
            </a:r>
            <a:endParaRPr lang="en-US" sz="2000" b="0" dirty="0">
              <a:solidFill>
                <a:srgbClr val="000000"/>
              </a:solidFill>
            </a:endParaRPr>
          </a:p>
        </p:txBody>
      </p:sp>
      <p:sp>
        <p:nvSpPr>
          <p:cNvPr id="91141" name="AutoShape 6" descr="Nên mua cây quất chơi Tết 2020 ở đâu đẹp nhất?-Vườn cây Hòa Bình"/>
          <p:cNvSpPr>
            <a:spLocks noChangeAspect="1" noChangeArrowheads="1"/>
          </p:cNvSpPr>
          <p:nvPr/>
        </p:nvSpPr>
        <p:spPr bwMode="auto">
          <a:xfrm>
            <a:off x="204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solidFill>
                <a:srgbClr val="0000FF"/>
              </a:solidFill>
            </a:endParaRPr>
          </a:p>
        </p:txBody>
      </p:sp>
      <p:sp>
        <p:nvSpPr>
          <p:cNvPr id="10" name="Text Box 9"/>
          <p:cNvSpPr txBox="1">
            <a:spLocks noChangeArrowheads="1"/>
          </p:cNvSpPr>
          <p:nvPr/>
        </p:nvSpPr>
        <p:spPr bwMode="auto">
          <a:xfrm>
            <a:off x="304800" y="5842337"/>
            <a:ext cx="8763000"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solidFill>
                  <a:srgbClr val="000000"/>
                </a:solidFill>
              </a:rPr>
              <a:t>- </a:t>
            </a:r>
            <a:r>
              <a:rPr lang="en-US" sz="2000" b="0" dirty="0" err="1">
                <a:solidFill>
                  <a:srgbClr val="000000"/>
                </a:solidFill>
              </a:rPr>
              <a:t>Mục</a:t>
            </a:r>
            <a:r>
              <a:rPr lang="en-US" sz="2000" b="0" dirty="0">
                <a:solidFill>
                  <a:srgbClr val="000000"/>
                </a:solidFill>
              </a:rPr>
              <a:t> </a:t>
            </a:r>
            <a:r>
              <a:rPr lang="en-US" sz="2000" b="0" dirty="0" err="1">
                <a:solidFill>
                  <a:srgbClr val="000000"/>
                </a:solidFill>
              </a:rPr>
              <a:t>đích</a:t>
            </a:r>
            <a:r>
              <a:rPr lang="en-US" sz="2000" b="0" dirty="0">
                <a:solidFill>
                  <a:srgbClr val="000000"/>
                </a:solidFill>
              </a:rPr>
              <a:t>: </a:t>
            </a:r>
            <a:r>
              <a:rPr lang="en-US" sz="2000" b="0" dirty="0" err="1">
                <a:solidFill>
                  <a:srgbClr val="000000"/>
                </a:solidFill>
              </a:rPr>
              <a:t>Tạo</a:t>
            </a:r>
            <a:r>
              <a:rPr lang="en-US" sz="2000" b="0" dirty="0">
                <a:solidFill>
                  <a:srgbClr val="000000"/>
                </a:solidFill>
              </a:rPr>
              <a:t> </a:t>
            </a:r>
            <a:r>
              <a:rPr lang="en-US" sz="2000" b="0" dirty="0" err="1">
                <a:solidFill>
                  <a:srgbClr val="000000"/>
                </a:solidFill>
              </a:rPr>
              <a:t>ra</a:t>
            </a:r>
            <a:r>
              <a:rPr lang="en-US" sz="2000" b="0" dirty="0">
                <a:solidFill>
                  <a:srgbClr val="000000"/>
                </a:solidFill>
              </a:rPr>
              <a:t> </a:t>
            </a:r>
            <a:r>
              <a:rPr lang="en-US" sz="2000" b="0" dirty="0" err="1">
                <a:solidFill>
                  <a:srgbClr val="000000"/>
                </a:solidFill>
              </a:rPr>
              <a:t>các</a:t>
            </a:r>
            <a:r>
              <a:rPr lang="en-US" sz="2000" b="0" dirty="0">
                <a:solidFill>
                  <a:srgbClr val="000000"/>
                </a:solidFill>
              </a:rPr>
              <a:t> </a:t>
            </a:r>
            <a:r>
              <a:rPr lang="en-US" sz="2000" b="0" dirty="0" err="1">
                <a:solidFill>
                  <a:srgbClr val="000000"/>
                </a:solidFill>
              </a:rPr>
              <a:t>giống</a:t>
            </a:r>
            <a:r>
              <a:rPr lang="en-US" sz="2000" b="0" dirty="0">
                <a:solidFill>
                  <a:srgbClr val="000000"/>
                </a:solidFill>
              </a:rPr>
              <a:t> </a:t>
            </a:r>
            <a:r>
              <a:rPr lang="en-US" sz="2000" b="0" dirty="0" err="1">
                <a:solidFill>
                  <a:srgbClr val="000000"/>
                </a:solidFill>
              </a:rPr>
              <a:t>vật</a:t>
            </a:r>
            <a:r>
              <a:rPr lang="en-US" sz="2000" b="0" dirty="0">
                <a:solidFill>
                  <a:srgbClr val="000000"/>
                </a:solidFill>
              </a:rPr>
              <a:t> </a:t>
            </a:r>
            <a:r>
              <a:rPr lang="en-US" sz="2000" b="0" dirty="0" err="1">
                <a:solidFill>
                  <a:srgbClr val="000000"/>
                </a:solidFill>
              </a:rPr>
              <a:t>nuôi</a:t>
            </a:r>
            <a:r>
              <a:rPr lang="en-US" sz="2000" b="0" dirty="0">
                <a:solidFill>
                  <a:srgbClr val="000000"/>
                </a:solidFill>
              </a:rPr>
              <a:t>, </a:t>
            </a:r>
            <a:r>
              <a:rPr lang="en-US" sz="2000" b="0" dirty="0" err="1">
                <a:solidFill>
                  <a:srgbClr val="000000"/>
                </a:solidFill>
              </a:rPr>
              <a:t>cây</a:t>
            </a:r>
            <a:r>
              <a:rPr lang="en-US" sz="2000" b="0" dirty="0">
                <a:solidFill>
                  <a:srgbClr val="000000"/>
                </a:solidFill>
              </a:rPr>
              <a:t> </a:t>
            </a:r>
            <a:r>
              <a:rPr lang="en-US" sz="2000" b="0" dirty="0" err="1">
                <a:solidFill>
                  <a:srgbClr val="000000"/>
                </a:solidFill>
              </a:rPr>
              <a:t>trồng</a:t>
            </a:r>
            <a:r>
              <a:rPr lang="en-US" sz="2000" b="0" dirty="0">
                <a:solidFill>
                  <a:srgbClr val="000000"/>
                </a:solidFill>
              </a:rPr>
              <a:t> </a:t>
            </a:r>
            <a:r>
              <a:rPr lang="en-US" sz="2000" b="0" dirty="0" err="1">
                <a:solidFill>
                  <a:srgbClr val="000000"/>
                </a:solidFill>
              </a:rPr>
              <a:t>theo</a:t>
            </a:r>
            <a:r>
              <a:rPr lang="en-US" sz="2000" b="0" dirty="0">
                <a:solidFill>
                  <a:srgbClr val="000000"/>
                </a:solidFill>
              </a:rPr>
              <a:t> </a:t>
            </a:r>
            <a:r>
              <a:rPr lang="en-US" sz="2000" b="0" dirty="0" err="1">
                <a:solidFill>
                  <a:srgbClr val="000000"/>
                </a:solidFill>
              </a:rPr>
              <a:t>nhu</a:t>
            </a:r>
            <a:r>
              <a:rPr lang="en-US" sz="2000" b="0" dirty="0">
                <a:solidFill>
                  <a:srgbClr val="000000"/>
                </a:solidFill>
              </a:rPr>
              <a:t> </a:t>
            </a:r>
            <a:r>
              <a:rPr lang="en-US" sz="2000" b="0" dirty="0" err="1">
                <a:solidFill>
                  <a:srgbClr val="000000"/>
                </a:solidFill>
              </a:rPr>
              <a:t>cầu</a:t>
            </a:r>
            <a:r>
              <a:rPr lang="en-US" sz="2000" b="0" dirty="0">
                <a:solidFill>
                  <a:srgbClr val="000000"/>
                </a:solidFill>
              </a:rPr>
              <a:t>, </a:t>
            </a:r>
            <a:r>
              <a:rPr lang="en-US" sz="2000" b="0" dirty="0" err="1">
                <a:solidFill>
                  <a:srgbClr val="000000"/>
                </a:solidFill>
              </a:rPr>
              <a:t>tạo</a:t>
            </a:r>
            <a:r>
              <a:rPr lang="en-US" sz="2000" b="0" dirty="0">
                <a:solidFill>
                  <a:srgbClr val="000000"/>
                </a:solidFill>
              </a:rPr>
              <a:t> </a:t>
            </a:r>
            <a:r>
              <a:rPr lang="en-US" sz="2000" b="0" dirty="0" err="1">
                <a:solidFill>
                  <a:srgbClr val="000000"/>
                </a:solidFill>
              </a:rPr>
              <a:t>cơ</a:t>
            </a:r>
            <a:r>
              <a:rPr lang="en-US" sz="2000" b="0" dirty="0">
                <a:solidFill>
                  <a:srgbClr val="000000"/>
                </a:solidFill>
              </a:rPr>
              <a:t> </a:t>
            </a:r>
            <a:r>
              <a:rPr lang="en-US" sz="2000" b="0" dirty="0" err="1">
                <a:solidFill>
                  <a:srgbClr val="000000"/>
                </a:solidFill>
              </a:rPr>
              <a:t>thể</a:t>
            </a:r>
            <a:r>
              <a:rPr lang="en-US" sz="2000" b="0" dirty="0">
                <a:solidFill>
                  <a:srgbClr val="000000"/>
                </a:solidFill>
              </a:rPr>
              <a:t> con </a:t>
            </a:r>
            <a:r>
              <a:rPr lang="en-US" sz="2000" b="0" dirty="0" err="1">
                <a:solidFill>
                  <a:srgbClr val="000000"/>
                </a:solidFill>
              </a:rPr>
              <a:t>có</a:t>
            </a:r>
            <a:r>
              <a:rPr lang="en-US" sz="2000" b="0" dirty="0">
                <a:solidFill>
                  <a:srgbClr val="000000"/>
                </a:solidFill>
              </a:rPr>
              <a:t> </a:t>
            </a:r>
            <a:r>
              <a:rPr lang="en-US" sz="2000" b="0" dirty="0" err="1">
                <a:solidFill>
                  <a:srgbClr val="000000"/>
                </a:solidFill>
              </a:rPr>
              <a:t>sức</a:t>
            </a:r>
            <a:r>
              <a:rPr lang="en-US" sz="2000" b="0" dirty="0">
                <a:solidFill>
                  <a:srgbClr val="000000"/>
                </a:solidFill>
              </a:rPr>
              <a:t> </a:t>
            </a:r>
            <a:r>
              <a:rPr lang="en-US" sz="2000" b="0" dirty="0" err="1">
                <a:solidFill>
                  <a:srgbClr val="000000"/>
                </a:solidFill>
              </a:rPr>
              <a:t>sống</a:t>
            </a:r>
            <a:r>
              <a:rPr lang="en-US" sz="2000" b="0" dirty="0">
                <a:solidFill>
                  <a:srgbClr val="000000"/>
                </a:solidFill>
              </a:rPr>
              <a:t> </a:t>
            </a:r>
            <a:r>
              <a:rPr lang="en-US" sz="2000" b="0" dirty="0" err="1">
                <a:solidFill>
                  <a:srgbClr val="000000"/>
                </a:solidFill>
              </a:rPr>
              <a:t>tốt</a:t>
            </a:r>
            <a:r>
              <a:rPr lang="en-US" sz="2000" b="0" dirty="0">
                <a:solidFill>
                  <a:srgbClr val="000000"/>
                </a:solidFill>
              </a:rPr>
              <a:t> </a:t>
            </a:r>
            <a:r>
              <a:rPr lang="en-US" sz="2000" b="0" dirty="0" err="1">
                <a:solidFill>
                  <a:srgbClr val="000000"/>
                </a:solidFill>
              </a:rPr>
              <a:t>hơn</a:t>
            </a:r>
            <a:r>
              <a:rPr lang="en-US" sz="2000" b="0" dirty="0">
                <a:solidFill>
                  <a:srgbClr val="000000"/>
                </a:solidFill>
              </a:rPr>
              <a:t>, </a:t>
            </a:r>
            <a:r>
              <a:rPr lang="en-US" sz="2000" b="0" dirty="0" err="1">
                <a:solidFill>
                  <a:srgbClr val="000000"/>
                </a:solidFill>
              </a:rPr>
              <a:t>cho</a:t>
            </a:r>
            <a:r>
              <a:rPr lang="en-US" sz="2000" b="0" dirty="0">
                <a:solidFill>
                  <a:srgbClr val="000000"/>
                </a:solidFill>
              </a:rPr>
              <a:t> </a:t>
            </a:r>
            <a:r>
              <a:rPr lang="en-US" sz="2000" b="0" dirty="0" err="1">
                <a:solidFill>
                  <a:srgbClr val="000000"/>
                </a:solidFill>
              </a:rPr>
              <a:t>năng</a:t>
            </a:r>
            <a:r>
              <a:rPr lang="en-US" sz="2000" b="0" dirty="0">
                <a:solidFill>
                  <a:srgbClr val="000000"/>
                </a:solidFill>
              </a:rPr>
              <a:t> </a:t>
            </a:r>
            <a:r>
              <a:rPr lang="en-US" sz="2000" b="0" dirty="0" err="1">
                <a:solidFill>
                  <a:srgbClr val="000000"/>
                </a:solidFill>
              </a:rPr>
              <a:t>suất</a:t>
            </a:r>
            <a:r>
              <a:rPr lang="en-US" sz="2000" b="0" dirty="0">
                <a:solidFill>
                  <a:srgbClr val="000000"/>
                </a:solidFill>
              </a:rPr>
              <a:t> </a:t>
            </a:r>
            <a:r>
              <a:rPr lang="en-US" sz="2000" b="0" dirty="0" err="1">
                <a:solidFill>
                  <a:srgbClr val="000000"/>
                </a:solidFill>
              </a:rPr>
              <a:t>cao</a:t>
            </a:r>
            <a:r>
              <a:rPr lang="en-US" sz="2000" b="0" dirty="0">
                <a:solidFill>
                  <a:srgbClr val="000000"/>
                </a:solidFill>
              </a:rPr>
              <a:t>, </a:t>
            </a:r>
            <a:r>
              <a:rPr lang="en-US" sz="2000" b="0" dirty="0" err="1">
                <a:solidFill>
                  <a:srgbClr val="000000"/>
                </a:solidFill>
              </a:rPr>
              <a:t>thích</a:t>
            </a:r>
            <a:r>
              <a:rPr lang="en-US" sz="2000" b="0" dirty="0">
                <a:solidFill>
                  <a:srgbClr val="000000"/>
                </a:solidFill>
              </a:rPr>
              <a:t> </a:t>
            </a:r>
            <a:r>
              <a:rPr lang="en-US" sz="2000" b="0" dirty="0" err="1">
                <a:solidFill>
                  <a:srgbClr val="000000"/>
                </a:solidFill>
              </a:rPr>
              <a:t>nghi</a:t>
            </a:r>
            <a:r>
              <a:rPr lang="en-US" sz="2000" b="0" dirty="0">
                <a:solidFill>
                  <a:srgbClr val="000000"/>
                </a:solidFill>
              </a:rPr>
              <a:t> </a:t>
            </a:r>
            <a:r>
              <a:rPr lang="en-US" sz="2000" b="0" dirty="0" err="1">
                <a:solidFill>
                  <a:srgbClr val="000000"/>
                </a:solidFill>
              </a:rPr>
              <a:t>tốt</a:t>
            </a:r>
            <a:r>
              <a:rPr lang="en-US" sz="2000" b="0" dirty="0">
                <a:solidFill>
                  <a:srgbClr val="000000"/>
                </a:solidFill>
              </a:rPr>
              <a:t> </a:t>
            </a:r>
            <a:r>
              <a:rPr lang="en-US" sz="2000" b="0" dirty="0" err="1">
                <a:solidFill>
                  <a:srgbClr val="000000"/>
                </a:solidFill>
              </a:rPr>
              <a:t>với</a:t>
            </a:r>
            <a:r>
              <a:rPr lang="en-US" sz="2000" b="0" dirty="0">
                <a:solidFill>
                  <a:srgbClr val="000000"/>
                </a:solidFill>
              </a:rPr>
              <a:t> </a:t>
            </a:r>
            <a:r>
              <a:rPr lang="en-US" sz="2000" b="0" dirty="0" err="1">
                <a:solidFill>
                  <a:srgbClr val="000000"/>
                </a:solidFill>
              </a:rPr>
              <a:t>ĐK</a:t>
            </a:r>
            <a:r>
              <a:rPr lang="en-US" sz="2000" b="0" dirty="0">
                <a:solidFill>
                  <a:srgbClr val="000000"/>
                </a:solidFill>
              </a:rPr>
              <a:t> </a:t>
            </a:r>
            <a:r>
              <a:rPr lang="en-US" sz="2000" b="0" dirty="0" err="1">
                <a:solidFill>
                  <a:srgbClr val="000000"/>
                </a:solidFill>
              </a:rPr>
              <a:t>ngoại</a:t>
            </a:r>
            <a:r>
              <a:rPr lang="en-US" sz="2000" b="0" dirty="0">
                <a:solidFill>
                  <a:srgbClr val="000000"/>
                </a:solidFill>
              </a:rPr>
              <a:t> </a:t>
            </a:r>
            <a:r>
              <a:rPr lang="en-US" sz="2000" b="0" dirty="0" err="1" smtClean="0">
                <a:solidFill>
                  <a:srgbClr val="000000"/>
                </a:solidFill>
              </a:rPr>
              <a:t>cảnh</a:t>
            </a:r>
            <a:r>
              <a:rPr lang="en-US" sz="2000" b="0" dirty="0" smtClean="0">
                <a:solidFill>
                  <a:srgbClr val="000000"/>
                </a:solidFill>
              </a:rPr>
              <a:t>, </a:t>
            </a:r>
            <a:r>
              <a:rPr lang="en-US" sz="2000" b="0" dirty="0" err="1" smtClean="0">
                <a:solidFill>
                  <a:srgbClr val="000000"/>
                </a:solidFill>
              </a:rPr>
              <a:t>đáp</a:t>
            </a:r>
            <a:r>
              <a:rPr lang="en-US" sz="2000" b="0" dirty="0" smtClean="0">
                <a:solidFill>
                  <a:srgbClr val="000000"/>
                </a:solidFill>
              </a:rPr>
              <a:t> </a:t>
            </a:r>
            <a:r>
              <a:rPr lang="en-US" sz="2000" b="0" dirty="0" err="1" smtClean="0">
                <a:solidFill>
                  <a:srgbClr val="000000"/>
                </a:solidFill>
              </a:rPr>
              <a:t>ứng</a:t>
            </a:r>
            <a:r>
              <a:rPr lang="en-US" sz="2000" b="0" dirty="0" smtClean="0">
                <a:solidFill>
                  <a:srgbClr val="000000"/>
                </a:solidFill>
              </a:rPr>
              <a:t> </a:t>
            </a:r>
            <a:r>
              <a:rPr lang="en-US" sz="2000" b="0" dirty="0" err="1" smtClean="0">
                <a:solidFill>
                  <a:srgbClr val="000000"/>
                </a:solidFill>
              </a:rPr>
              <a:t>nhu</a:t>
            </a:r>
            <a:r>
              <a:rPr lang="en-US" sz="2000" b="0" dirty="0" smtClean="0">
                <a:solidFill>
                  <a:srgbClr val="000000"/>
                </a:solidFill>
              </a:rPr>
              <a:t> </a:t>
            </a:r>
            <a:r>
              <a:rPr lang="en-US" sz="2000" b="0" dirty="0" err="1" smtClean="0">
                <a:solidFill>
                  <a:srgbClr val="000000"/>
                </a:solidFill>
              </a:rPr>
              <a:t>cầu</a:t>
            </a:r>
            <a:r>
              <a:rPr lang="en-US" sz="2000" b="0" dirty="0" smtClean="0">
                <a:solidFill>
                  <a:srgbClr val="000000"/>
                </a:solidFill>
              </a:rPr>
              <a:t> </a:t>
            </a:r>
            <a:r>
              <a:rPr lang="en-US" sz="2000" b="0" dirty="0" err="1" smtClean="0">
                <a:solidFill>
                  <a:srgbClr val="000000"/>
                </a:solidFill>
              </a:rPr>
              <a:t>và</a:t>
            </a:r>
            <a:r>
              <a:rPr lang="en-US" sz="2000" b="0" dirty="0" smtClean="0">
                <a:solidFill>
                  <a:srgbClr val="000000"/>
                </a:solidFill>
              </a:rPr>
              <a:t> </a:t>
            </a:r>
            <a:r>
              <a:rPr lang="en-US" sz="2000" b="0" dirty="0" err="1" smtClean="0">
                <a:solidFill>
                  <a:srgbClr val="000000"/>
                </a:solidFill>
              </a:rPr>
              <a:t>thị</a:t>
            </a:r>
            <a:r>
              <a:rPr lang="en-US" sz="2000" b="0" dirty="0" smtClean="0">
                <a:solidFill>
                  <a:srgbClr val="000000"/>
                </a:solidFill>
              </a:rPr>
              <a:t> </a:t>
            </a:r>
            <a:r>
              <a:rPr lang="en-US" sz="2000" b="0" dirty="0" err="1" smtClean="0">
                <a:solidFill>
                  <a:srgbClr val="000000"/>
                </a:solidFill>
              </a:rPr>
              <a:t>hiếu</a:t>
            </a:r>
            <a:r>
              <a:rPr lang="en-US" sz="2000" b="0" dirty="0" smtClean="0">
                <a:solidFill>
                  <a:srgbClr val="000000"/>
                </a:solidFill>
              </a:rPr>
              <a:t> </a:t>
            </a:r>
            <a:r>
              <a:rPr lang="en-US" sz="2000" b="0" dirty="0" err="1" smtClean="0">
                <a:solidFill>
                  <a:srgbClr val="000000"/>
                </a:solidFill>
              </a:rPr>
              <a:t>của</a:t>
            </a:r>
            <a:r>
              <a:rPr lang="en-US" sz="2000" b="0" dirty="0" smtClean="0">
                <a:solidFill>
                  <a:srgbClr val="000000"/>
                </a:solidFill>
              </a:rPr>
              <a:t> con </a:t>
            </a:r>
            <a:r>
              <a:rPr lang="en-US" sz="2000" b="0" dirty="0" err="1" smtClean="0">
                <a:solidFill>
                  <a:srgbClr val="000000"/>
                </a:solidFill>
              </a:rPr>
              <a:t>người</a:t>
            </a:r>
            <a:r>
              <a:rPr lang="en-US" sz="2000" b="0" dirty="0" smtClean="0">
                <a:solidFill>
                  <a:srgbClr val="000000"/>
                </a:solidFill>
              </a:rPr>
              <a:t>.</a:t>
            </a:r>
            <a:endParaRPr lang="en-US" sz="2000" b="0" dirty="0">
              <a:solidFill>
                <a:srgbClr val="000000"/>
              </a:solidFill>
            </a:endParaRPr>
          </a:p>
        </p:txBody>
      </p:sp>
      <p:pic>
        <p:nvPicPr>
          <p:cNvPr id="91144" name="Picture 8" descr="Nguyên nhân khiến gà mái không chịu ấp trứng và cách khắc phụ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150" y="533400"/>
            <a:ext cx="3219450" cy="202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Thịt Nạc Heo - Thực Phẩm Tươi Xa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111" t="12494" r="5778" b="15712"/>
          <a:stretch/>
        </p:blipFill>
        <p:spPr>
          <a:xfrm>
            <a:off x="2552701" y="533400"/>
            <a:ext cx="3219449" cy="2023482"/>
          </a:xfrm>
          <a:prstGeom prst="rect">
            <a:avLst/>
          </a:prstGeom>
        </p:spPr>
      </p:pic>
      <p:pic>
        <p:nvPicPr>
          <p:cNvPr id="1028" name="Picture 4" descr="Kỹ thuật nuôi lợn thịt siêu nạc cơ bản nhất đạt hiệu quả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46" y="533400"/>
            <a:ext cx="2539254" cy="20234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bò sữa Holstein Friesian (HF) - Mỹ | VẬT TƯ CHĂN NUÔI"/>
          <p:cNvPicPr>
            <a:picLocks noChangeAspect="1" noChangeArrowheads="1"/>
          </p:cNvPicPr>
          <p:nvPr/>
        </p:nvPicPr>
        <p:blipFill rotWithShape="1">
          <a:blip r:embed="rId6">
            <a:extLst>
              <a:ext uri="{28A0092B-C50C-407E-A947-70E740481C1C}">
                <a14:useLocalDpi xmlns:a14="http://schemas.microsoft.com/office/drawing/2010/main" val="0"/>
              </a:ext>
            </a:extLst>
          </a:blip>
          <a:srcRect l="12166" t="16647" r="9433" b="17752"/>
          <a:stretch/>
        </p:blipFill>
        <p:spPr bwMode="auto">
          <a:xfrm>
            <a:off x="13446" y="2592928"/>
            <a:ext cx="4253753" cy="222296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giao sữa dê tươi nguyên chất tận nhà tại tph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Giao sữa dê tươi nguyên chất 100% tận nhà tại TpHCM, Sài Gò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Tại sao sữa tươi tiệt trùng bảo quản được lâu? - Sữa Mount Victoria"/>
          <p:cNvPicPr>
            <a:picLocks noChangeAspect="1" noChangeArrowheads="1"/>
          </p:cNvPicPr>
          <p:nvPr/>
        </p:nvPicPr>
        <p:blipFill rotWithShape="1">
          <a:blip r:embed="rId7">
            <a:extLst>
              <a:ext uri="{28A0092B-C50C-407E-A947-70E740481C1C}">
                <a14:useLocalDpi xmlns:a14="http://schemas.microsoft.com/office/drawing/2010/main" val="0"/>
              </a:ext>
            </a:extLst>
          </a:blip>
          <a:srcRect l="40875" t="6698" r="4826" b="3877"/>
          <a:stretch/>
        </p:blipFill>
        <p:spPr bwMode="auto">
          <a:xfrm>
            <a:off x="4343400" y="2592928"/>
            <a:ext cx="4648200" cy="2222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0"/>
          <p:cNvSpPr txBox="1">
            <a:spLocks noChangeArrowheads="1"/>
          </p:cNvSpPr>
          <p:nvPr/>
        </p:nvSpPr>
        <p:spPr bwMode="auto">
          <a:xfrm>
            <a:off x="13446" y="-4482"/>
            <a:ext cx="8980394" cy="507831"/>
          </a:xfrm>
          <a:prstGeom prst="rect">
            <a:avLst/>
          </a:prstGeom>
          <a:gradFill rotWithShape="1">
            <a:gsLst>
              <a:gs pos="0">
                <a:srgbClr val="FF0066"/>
              </a:gs>
              <a:gs pos="50000">
                <a:srgbClr val="FFFF00"/>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828800" indent="-457200">
              <a:spcBef>
                <a:spcPct val="20000"/>
              </a:spcBef>
              <a:buChar char="–"/>
              <a:defRPr sz="2000">
                <a:solidFill>
                  <a:schemeClr val="tx1"/>
                </a:solidFill>
                <a:latin typeface="Arial" panose="020B0604020202020204" pitchFamily="34" charset="0"/>
              </a:defRPr>
            </a:lvl4pPr>
            <a:lvl5pPr marL="2286000" indent="-457200">
              <a:spcBef>
                <a:spcPct val="20000"/>
              </a:spcBef>
              <a:buChar char="»"/>
              <a:defRPr sz="2000">
                <a:solidFill>
                  <a:schemeClr val="tx1"/>
                </a:solidFill>
                <a:latin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BBE0E3"/>
              </a:buClr>
              <a:buFontTx/>
              <a:buNone/>
            </a:pPr>
            <a:r>
              <a:rPr lang="en-US" sz="2700" dirty="0">
                <a:solidFill>
                  <a:srgbClr val="0000CC"/>
                </a:solidFill>
                <a:latin typeface="Times New Roman" panose="02020603050405020304" pitchFamily="18" charset="0"/>
              </a:rPr>
              <a:t>4. </a:t>
            </a:r>
            <a:r>
              <a:rPr lang="en-US" sz="2700" dirty="0" err="1">
                <a:solidFill>
                  <a:srgbClr val="0000CC"/>
                </a:solidFill>
                <a:latin typeface="Times New Roman" panose="02020603050405020304" pitchFamily="18" charset="0"/>
              </a:rPr>
              <a:t>ỨNG</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DỤNG</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CỦA</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SINH</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SẢN</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HỮU</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TÍNH</a:t>
            </a:r>
            <a:r>
              <a:rPr lang="en-US" sz="2700" dirty="0">
                <a:solidFill>
                  <a:srgbClr val="0000CC"/>
                </a:solidFill>
                <a:latin typeface="Times New Roman" panose="02020603050405020304" pitchFamily="18" charset="0"/>
              </a:rPr>
              <a:t> Ở </a:t>
            </a:r>
            <a:r>
              <a:rPr lang="en-US" sz="2700" dirty="0" err="1">
                <a:solidFill>
                  <a:srgbClr val="0000CC"/>
                </a:solidFill>
                <a:latin typeface="Times New Roman" panose="02020603050405020304" pitchFamily="18" charset="0"/>
              </a:rPr>
              <a:t>SINH</a:t>
            </a:r>
            <a:r>
              <a:rPr lang="en-US" sz="2700" dirty="0">
                <a:solidFill>
                  <a:srgbClr val="0000CC"/>
                </a:solidFill>
                <a:latin typeface="Times New Roman" panose="02020603050405020304" pitchFamily="18" charset="0"/>
              </a:rPr>
              <a:t> </a:t>
            </a:r>
            <a:r>
              <a:rPr lang="en-US" sz="2700" dirty="0" err="1">
                <a:solidFill>
                  <a:srgbClr val="0000CC"/>
                </a:solidFill>
                <a:latin typeface="Times New Roman" panose="02020603050405020304" pitchFamily="18" charset="0"/>
              </a:rPr>
              <a:t>VẬT</a:t>
            </a:r>
            <a:endParaRPr lang="en-US" sz="2700" dirty="0">
              <a:solidFill>
                <a:srgbClr val="0000CC"/>
              </a:solidFill>
              <a:latin typeface="Times New Roman" panose="02020603050405020304" pitchFamily="18" charset="0"/>
            </a:endParaRPr>
          </a:p>
        </p:txBody>
      </p:sp>
    </p:spTree>
    <p:extLst>
      <p:ext uri="{BB962C8B-B14F-4D97-AF65-F5344CB8AC3E}">
        <p14:creationId xmlns:p14="http://schemas.microsoft.com/office/powerpoint/2010/main" val="3233708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42025"/>
                                        </p:tgtEl>
                                        <p:attrNameLst>
                                          <p:attrName>style.visibility</p:attrName>
                                        </p:attrNameLst>
                                      </p:cBhvr>
                                      <p:to>
                                        <p:strVal val="visible"/>
                                      </p:to>
                                    </p:set>
                                    <p:animEffect transition="in" filter="blinds(horizontal)">
                                      <p:cBhvr>
                                        <p:cTn id="7" dur="500"/>
                                        <p:tgtEl>
                                          <p:spTgt spid="342025"/>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5" grpId="0" autoUpdateAnimBg="0"/>
      <p:bldP spid="1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5"/>
          <p:cNvSpPr>
            <a:spLocks noGrp="1"/>
          </p:cNvSpPr>
          <p:nvPr>
            <p:ph type="title"/>
          </p:nvPr>
        </p:nvSpPr>
        <p:spPr>
          <a:xfrm>
            <a:off x="76200" y="762000"/>
            <a:ext cx="8991600" cy="1009650"/>
          </a:xfrm>
        </p:spPr>
        <p:txBody>
          <a:bodyPr/>
          <a:lstStyle/>
          <a:p>
            <a:pPr eaLnBrk="1" hangingPunct="1"/>
            <a:r>
              <a:rPr lang="en-US" sz="2800" b="1" dirty="0" err="1" smtClean="0">
                <a:solidFill>
                  <a:srgbClr val="FFFFFF"/>
                </a:solidFill>
              </a:rPr>
              <a:t>Tổng</a:t>
            </a:r>
            <a:r>
              <a:rPr lang="en-US" sz="2800" b="1" dirty="0" smtClean="0">
                <a:solidFill>
                  <a:srgbClr val="FFFFFF"/>
                </a:solidFill>
              </a:rPr>
              <a:t> </a:t>
            </a:r>
            <a:r>
              <a:rPr lang="en-US" sz="2800" b="1" dirty="0" err="1" smtClean="0">
                <a:solidFill>
                  <a:srgbClr val="FFFFFF"/>
                </a:solidFill>
              </a:rPr>
              <a:t>kết</a:t>
            </a:r>
            <a:r>
              <a:rPr lang="en-US" sz="2800" b="1" dirty="0" smtClean="0">
                <a:solidFill>
                  <a:srgbClr val="FFFFFF"/>
                </a:solidFill>
              </a:rPr>
              <a:t>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sản</a:t>
            </a:r>
            <a:r>
              <a:rPr lang="en-US" sz="2800" b="1" dirty="0" smtClean="0">
                <a:solidFill>
                  <a:srgbClr val="FFFFFF"/>
                </a:solidFill>
              </a:rPr>
              <a:t> ở </a:t>
            </a:r>
            <a:r>
              <a:rPr lang="en-US" sz="2800" b="1" dirty="0" err="1" smtClean="0">
                <a:solidFill>
                  <a:srgbClr val="FFFFFF"/>
                </a:solidFill>
              </a:rPr>
              <a:t>sinh</a:t>
            </a:r>
            <a:r>
              <a:rPr lang="en-US" sz="2800" b="1" dirty="0" smtClean="0">
                <a:solidFill>
                  <a:srgbClr val="FFFFFF"/>
                </a:solidFill>
              </a:rPr>
              <a:t> </a:t>
            </a:r>
            <a:r>
              <a:rPr lang="en-US" sz="2800" b="1" dirty="0" err="1" smtClean="0">
                <a:solidFill>
                  <a:srgbClr val="FFFFFF"/>
                </a:solidFill>
              </a:rPr>
              <a:t>vật</a:t>
            </a:r>
            <a:r>
              <a:rPr lang="en-US" sz="2800" b="1" dirty="0" smtClean="0">
                <a:solidFill>
                  <a:srgbClr val="FFFFFF"/>
                </a:solidFill>
              </a:rPr>
              <a:t> </a:t>
            </a:r>
            <a:r>
              <a:rPr lang="en-US" sz="2800" b="1" dirty="0" err="1" smtClean="0">
                <a:solidFill>
                  <a:srgbClr val="FFFFFF"/>
                </a:solidFill>
              </a:rPr>
              <a:t>bằng</a:t>
            </a:r>
            <a:r>
              <a:rPr lang="en-US" sz="2800" b="1" dirty="0" smtClean="0">
                <a:solidFill>
                  <a:srgbClr val="FFFFFF"/>
                </a:solidFill>
              </a:rPr>
              <a:t> </a:t>
            </a:r>
            <a:r>
              <a:rPr lang="en-US" sz="2800" b="1" dirty="0" err="1" smtClean="0">
                <a:solidFill>
                  <a:srgbClr val="FFFFFF"/>
                </a:solidFill>
              </a:rPr>
              <a:t>sơ</a:t>
            </a:r>
            <a:r>
              <a:rPr lang="en-US" sz="2800" b="1" dirty="0" smtClean="0">
                <a:solidFill>
                  <a:srgbClr val="FFFFFF"/>
                </a:solidFill>
              </a:rPr>
              <a:t> </a:t>
            </a:r>
            <a:r>
              <a:rPr lang="en-US" sz="2800" b="1" dirty="0" err="1" smtClean="0">
                <a:solidFill>
                  <a:srgbClr val="FFFFFF"/>
                </a:solidFill>
              </a:rPr>
              <a:t>đồ</a:t>
            </a:r>
            <a:r>
              <a:rPr lang="en-US" sz="2800" b="1" dirty="0" smtClean="0">
                <a:solidFill>
                  <a:srgbClr val="FFFFFF"/>
                </a:solidFill>
              </a:rPr>
              <a:t> </a:t>
            </a:r>
            <a:r>
              <a:rPr lang="en-US" sz="2800" b="1" dirty="0" err="1" smtClean="0">
                <a:solidFill>
                  <a:srgbClr val="FFFFFF"/>
                </a:solidFill>
              </a:rPr>
              <a:t>hoặc</a:t>
            </a:r>
            <a:r>
              <a:rPr lang="en-US" sz="2800" b="1" dirty="0" smtClean="0">
                <a:solidFill>
                  <a:srgbClr val="FFFFFF"/>
                </a:solidFill>
              </a:rPr>
              <a:t> </a:t>
            </a:r>
            <a:r>
              <a:rPr lang="en-US" sz="2800" b="1" dirty="0" err="1" smtClean="0">
                <a:solidFill>
                  <a:srgbClr val="FFFFFF"/>
                </a:solidFill>
              </a:rPr>
              <a:t>tranh</a:t>
            </a:r>
            <a:r>
              <a:rPr lang="en-US" sz="2800" b="1" dirty="0" smtClean="0">
                <a:solidFill>
                  <a:srgbClr val="FFFFFF"/>
                </a:solidFill>
              </a:rPr>
              <a:t> </a:t>
            </a:r>
            <a:r>
              <a:rPr lang="en-US" sz="2800" b="1" dirty="0" err="1" smtClean="0">
                <a:solidFill>
                  <a:srgbClr val="FFFFFF"/>
                </a:solidFill>
              </a:rPr>
              <a:t>trên</a:t>
            </a:r>
            <a:r>
              <a:rPr lang="en-US" sz="2800" b="1" dirty="0" smtClean="0">
                <a:solidFill>
                  <a:srgbClr val="FFFFFF"/>
                </a:solidFill>
              </a:rPr>
              <a:t> power point </a:t>
            </a:r>
            <a:r>
              <a:rPr lang="en-US" sz="2800" b="1" dirty="0" err="1" smtClean="0">
                <a:solidFill>
                  <a:srgbClr val="FFFFFF"/>
                </a:solidFill>
              </a:rPr>
              <a:t>hoặc</a:t>
            </a:r>
            <a:r>
              <a:rPr lang="en-US" sz="2800" b="1" dirty="0" smtClean="0">
                <a:solidFill>
                  <a:srgbClr val="FFFFFF"/>
                </a:solidFill>
              </a:rPr>
              <a:t> </a:t>
            </a:r>
            <a:r>
              <a:rPr lang="en-US" sz="2800" b="1" dirty="0" err="1" smtClean="0">
                <a:solidFill>
                  <a:srgbClr val="FFFFFF"/>
                </a:solidFill>
              </a:rPr>
              <a:t>giấy</a:t>
            </a:r>
            <a:r>
              <a:rPr lang="en-US" sz="2800" b="1" dirty="0" smtClean="0">
                <a:solidFill>
                  <a:srgbClr val="FFFFFF"/>
                </a:solidFill>
              </a:rPr>
              <a:t> </a:t>
            </a:r>
            <a:r>
              <a:rPr lang="en-US" sz="2800" b="1" dirty="0" err="1" smtClean="0">
                <a:solidFill>
                  <a:srgbClr val="FFFFFF"/>
                </a:solidFill>
              </a:rPr>
              <a:t>A0</a:t>
            </a:r>
            <a:r>
              <a:rPr lang="en-US" sz="2800" b="1" dirty="0" smtClean="0">
                <a:solidFill>
                  <a:srgbClr val="FFFFFF"/>
                </a:solidFill>
              </a:rPr>
              <a:t>, A1</a:t>
            </a:r>
          </a:p>
        </p:txBody>
      </p:sp>
      <p:graphicFrame>
        <p:nvGraphicFramePr>
          <p:cNvPr id="8" name="Diagram 7">
            <a:extLst>
              <a:ext uri="{FF2B5EF4-FFF2-40B4-BE49-F238E27FC236}"/>
            </a:extLst>
          </p:cNvPr>
          <p:cNvGraphicFramePr/>
          <p:nvPr>
            <p:extLst>
              <p:ext uri="{D42A27DB-BD31-4B8C-83A1-F6EECF244321}">
                <p14:modId xmlns:p14="http://schemas.microsoft.com/office/powerpoint/2010/main" val="1745943145"/>
              </p:ext>
            </p:extLst>
          </p:nvPr>
        </p:nvGraphicFramePr>
        <p:xfrm>
          <a:off x="914400" y="1905000"/>
          <a:ext cx="6781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5"/>
          <p:cNvSpPr txBox="1">
            <a:spLocks/>
          </p:cNvSpPr>
          <p:nvPr/>
        </p:nvSpPr>
        <p:spPr bwMode="auto">
          <a:xfrm>
            <a:off x="134471" y="0"/>
            <a:ext cx="89916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sz="4800" b="1" dirty="0" err="1" smtClean="0">
                <a:solidFill>
                  <a:srgbClr val="FFFFFF"/>
                </a:solidFill>
              </a:rPr>
              <a:t>CHUẨN</a:t>
            </a:r>
            <a:r>
              <a:rPr lang="en-US" sz="4800" b="1" dirty="0" smtClean="0">
                <a:solidFill>
                  <a:srgbClr val="FFFFFF"/>
                </a:solidFill>
              </a:rPr>
              <a:t> </a:t>
            </a:r>
            <a:r>
              <a:rPr lang="en-US" sz="4800" b="1" dirty="0" err="1" smtClean="0">
                <a:solidFill>
                  <a:srgbClr val="FFFFFF"/>
                </a:solidFill>
              </a:rPr>
              <a:t>BỊ</a:t>
            </a:r>
            <a:r>
              <a:rPr lang="en-US" sz="4800" b="1" dirty="0" smtClean="0">
                <a:solidFill>
                  <a:srgbClr val="FFFFFF"/>
                </a:solidFill>
              </a:rPr>
              <a:t> </a:t>
            </a:r>
            <a:r>
              <a:rPr lang="en-US" sz="4800" b="1" dirty="0" err="1" smtClean="0">
                <a:solidFill>
                  <a:srgbClr val="FFFFFF"/>
                </a:solidFill>
              </a:rPr>
              <a:t>BÀI</a:t>
            </a:r>
            <a:r>
              <a:rPr lang="en-US" sz="4800" b="1" dirty="0" smtClean="0">
                <a:solidFill>
                  <a:srgbClr val="FFFFFF"/>
                </a:solidFill>
              </a:rPr>
              <a:t> Ở </a:t>
            </a:r>
            <a:r>
              <a:rPr lang="en-US" sz="4800" b="1" dirty="0" err="1" smtClean="0">
                <a:solidFill>
                  <a:srgbClr val="FFFFFF"/>
                </a:solidFill>
              </a:rPr>
              <a:t>NHÀ</a:t>
            </a:r>
            <a:r>
              <a:rPr lang="en-US" sz="4800" b="1" dirty="0" smtClean="0">
                <a:solidFill>
                  <a:srgbClr val="FFFFFF"/>
                </a:solidFill>
              </a:rPr>
              <a:t> THEO </a:t>
            </a:r>
            <a:r>
              <a:rPr lang="en-US" sz="4800" b="1" dirty="0" err="1" smtClean="0">
                <a:solidFill>
                  <a:srgbClr val="FFFFFF"/>
                </a:solidFill>
              </a:rPr>
              <a:t>NHÓM</a:t>
            </a:r>
            <a:endParaRPr lang="en-US" sz="4800" b="1" dirty="0" smtClean="0">
              <a:solidFill>
                <a:srgbClr val="FFFFFF"/>
              </a:solidFill>
            </a:endParaRPr>
          </a:p>
        </p:txBody>
      </p:sp>
      <p:pic>
        <p:nvPicPr>
          <p:cNvPr id="6" name="Picture 23" descr="grade school stude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753721"/>
            <a:ext cx="212248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6" name="Text Box 8"/>
          <p:cNvSpPr txBox="1">
            <a:spLocks noChangeArrowheads="1"/>
          </p:cNvSpPr>
          <p:nvPr/>
        </p:nvSpPr>
        <p:spPr bwMode="auto">
          <a:xfrm>
            <a:off x="304800" y="14288"/>
            <a:ext cx="8356600" cy="1785104"/>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rPr>
              <a:t>LUYỆN</a:t>
            </a:r>
            <a:r>
              <a:rPr lang="en-US" sz="4400" dirty="0">
                <a:solidFill>
                  <a:srgbClr val="FF0000"/>
                </a:solidFill>
                <a:effectLst>
                  <a:outerShdw blurRad="38100" dist="38100" dir="2700000" algn="tl">
                    <a:srgbClr val="000000"/>
                  </a:outerShdw>
                </a:effectLst>
              </a:rPr>
              <a:t> </a:t>
            </a:r>
            <a:r>
              <a:rPr lang="en-US" sz="4400" dirty="0" err="1">
                <a:solidFill>
                  <a:srgbClr val="FF0000"/>
                </a:solidFill>
                <a:effectLst>
                  <a:outerShdw blurRad="38100" dist="38100" dir="2700000" algn="tl">
                    <a:srgbClr val="000000"/>
                  </a:outerShdw>
                </a:effectLst>
              </a:rPr>
              <a:t>TẬP</a:t>
            </a:r>
            <a:endParaRPr lang="en-US" sz="4400" dirty="0">
              <a:solidFill>
                <a:srgbClr val="FF0000"/>
              </a:solidFill>
              <a:effectLst>
                <a:outerShdw blurRad="38100" dist="38100" dir="2700000" algn="tl">
                  <a:srgbClr val="000000"/>
                </a:outerShdw>
              </a:effectLst>
            </a:endParaRPr>
          </a:p>
          <a:p>
            <a:pPr algn="ctr">
              <a:spcBef>
                <a:spcPct val="50000"/>
              </a:spcBef>
              <a:defRPr/>
            </a:pPr>
            <a:r>
              <a:rPr lang="en-US" sz="4400" dirty="0" err="1" smtClean="0">
                <a:solidFill>
                  <a:srgbClr val="FFC000"/>
                </a:solidFill>
                <a:effectLst>
                  <a:outerShdw blurRad="38100" dist="38100" dir="2700000" algn="tl">
                    <a:srgbClr val="000000"/>
                  </a:outerShdw>
                </a:effectLst>
              </a:rPr>
              <a:t>TỔNG</a:t>
            </a:r>
            <a:r>
              <a:rPr lang="en-US" sz="4400" dirty="0" smtClean="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KẾT</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BÀI</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HỌC</a:t>
            </a:r>
            <a:endParaRPr lang="en-US" sz="4400" dirty="0">
              <a:solidFill>
                <a:srgbClr val="FFC000"/>
              </a:solidFill>
              <a:effectLst>
                <a:outerShdw blurRad="38100" dist="38100" dir="2700000" algn="tl">
                  <a:srgbClr val="000000"/>
                </a:outerShdw>
              </a:effectLst>
            </a:endParaRPr>
          </a:p>
        </p:txBody>
      </p:sp>
      <p:pic>
        <p:nvPicPr>
          <p:cNvPr id="93187" name="Picture 2" descr="Bài 32. Khái quát về sinh sản và sinh sản vô tính ở sinh vật trang 147,  148, 149, 159 Khoa học tự nhiên 7 - Cánh diều | SGK Khoa học tự nhiên 7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1" y="2093119"/>
            <a:ext cx="6038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p:cNvPicPr>
            <a:picLocks noChangeAspect="1"/>
          </p:cNvPicPr>
          <p:nvPr/>
        </p:nvPicPr>
        <p:blipFill>
          <a:blip r:embed="rId4">
            <a:extLst>
              <a:ext uri="{28A0092B-C50C-407E-A947-70E740481C1C}">
                <a14:useLocalDpi xmlns:a14="http://schemas.microsoft.com/office/drawing/2010/main" val="0"/>
              </a:ext>
            </a:extLst>
          </a:blip>
          <a:srcRect l="12495" r="18745"/>
          <a:stretch>
            <a:fillRect/>
          </a:stretch>
        </p:blipFill>
        <p:spPr bwMode="auto">
          <a:xfrm>
            <a:off x="6048188" y="2093119"/>
            <a:ext cx="29940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0" descr="S GIO DC V O TO IN BIN"/>
          <p:cNvPicPr>
            <a:picLocks noChangeAspect="1" noChangeArrowheads="1"/>
          </p:cNvPicPr>
          <p:nvPr/>
        </p:nvPicPr>
        <p:blipFill>
          <a:blip r:embed="rId5">
            <a:extLst>
              <a:ext uri="{28A0092B-C50C-407E-A947-70E740481C1C}">
                <a14:useLocalDpi xmlns:a14="http://schemas.microsoft.com/office/drawing/2010/main" val="0"/>
              </a:ext>
            </a:extLst>
          </a:blip>
          <a:srcRect t="6790" r="1666" b="10248"/>
          <a:stretch>
            <a:fillRect/>
          </a:stretch>
        </p:blipFill>
        <p:spPr bwMode="auto">
          <a:xfrm>
            <a:off x="6064343" y="4026694"/>
            <a:ext cx="309403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7"/>
          <p:cNvSpPr txBox="1">
            <a:spLocks noChangeArrowheads="1"/>
          </p:cNvSpPr>
          <p:nvPr/>
        </p:nvSpPr>
        <p:spPr bwMode="auto">
          <a:xfrm>
            <a:off x="6816725" y="2482850"/>
            <a:ext cx="2357438" cy="3381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a:solidFill>
                  <a:schemeClr val="bg1"/>
                </a:solidFill>
              </a:rPr>
              <a:t>Sinh sản ở thủy tức</a:t>
            </a:r>
          </a:p>
        </p:txBody>
      </p:sp>
      <p:sp>
        <p:nvSpPr>
          <p:cNvPr id="93191" name="Text Box 7"/>
          <p:cNvSpPr txBox="1">
            <a:spLocks noChangeArrowheads="1"/>
          </p:cNvSpPr>
          <p:nvPr/>
        </p:nvSpPr>
        <p:spPr bwMode="auto">
          <a:xfrm>
            <a:off x="6115050" y="6041232"/>
            <a:ext cx="3028950" cy="3381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600" dirty="0" err="1"/>
              <a:t>Sinh</a:t>
            </a:r>
            <a:r>
              <a:rPr lang="en-US" sz="1600" dirty="0"/>
              <a:t> </a:t>
            </a:r>
            <a:r>
              <a:rPr lang="en-US" sz="1600" dirty="0" err="1"/>
              <a:t>sản</a:t>
            </a:r>
            <a:r>
              <a:rPr lang="en-US" sz="1600" dirty="0"/>
              <a:t> </a:t>
            </a:r>
            <a:r>
              <a:rPr lang="en-US" sz="1600" dirty="0" err="1"/>
              <a:t>vô</a:t>
            </a:r>
            <a:r>
              <a:rPr lang="en-US" sz="1600" dirty="0"/>
              <a:t> </a:t>
            </a:r>
            <a:r>
              <a:rPr lang="en-US" sz="1600" dirty="0" err="1"/>
              <a:t>tính</a:t>
            </a:r>
            <a:r>
              <a:rPr lang="en-US" sz="1600" dirty="0"/>
              <a:t> ở </a:t>
            </a:r>
            <a:r>
              <a:rPr lang="en-US" sz="1600" dirty="0" err="1"/>
              <a:t>động</a:t>
            </a:r>
            <a:r>
              <a:rPr lang="en-US" sz="1600" dirty="0"/>
              <a:t> </a:t>
            </a:r>
            <a:r>
              <a:rPr lang="en-US" sz="1600" dirty="0" err="1"/>
              <a:t>vật</a:t>
            </a:r>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pic>
        <p:nvPicPr>
          <p:cNvPr id="34819" name="Picture 1"/>
          <p:cNvPicPr>
            <a:picLocks noChangeAspect="1"/>
          </p:cNvPicPr>
          <p:nvPr/>
        </p:nvPicPr>
        <p:blipFill>
          <a:blip r:embed="rId2">
            <a:extLst>
              <a:ext uri="{28A0092B-C50C-407E-A947-70E740481C1C}">
                <a14:useLocalDpi xmlns:a14="http://schemas.microsoft.com/office/drawing/2010/main" val="0"/>
              </a:ext>
            </a:extLst>
          </a:blip>
          <a:srcRect l="16618" t="53125" r="48830" b="21875"/>
          <a:stretch>
            <a:fillRect/>
          </a:stretch>
        </p:blipFill>
        <p:spPr bwMode="auto">
          <a:xfrm>
            <a:off x="152400" y="460375"/>
            <a:ext cx="88773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7"/>
          <p:cNvSpPr txBox="1">
            <a:spLocks noChangeArrowheads="1"/>
          </p:cNvSpPr>
          <p:nvPr/>
        </p:nvSpPr>
        <p:spPr bwMode="auto">
          <a:xfrm>
            <a:off x="304800" y="3810000"/>
            <a:ext cx="8534400" cy="4619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Thảo luận nhóm đôi (5 phút): 3. Hoàn thành PHT 1:</a:t>
            </a:r>
          </a:p>
        </p:txBody>
      </p:sp>
      <p:sp>
        <p:nvSpPr>
          <p:cNvPr id="34821" name="Rectangle 8"/>
          <p:cNvSpPr>
            <a:spLocks noChangeArrowheads="1"/>
          </p:cNvSpPr>
          <p:nvPr/>
        </p:nvSpPr>
        <p:spPr bwMode="auto">
          <a:xfrm>
            <a:off x="304800" y="6122988"/>
            <a:ext cx="87249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200">
                <a:solidFill>
                  <a:srgbClr val="0000FF"/>
                </a:solidFill>
              </a:rPr>
              <a:t>4. Sinh sản của sư tử có gì khác với sinh sản của cây dâu tây? </a:t>
            </a:r>
          </a:p>
        </p:txBody>
      </p:sp>
      <p:sp>
        <p:nvSpPr>
          <p:cNvPr id="26" name="Text Box 4"/>
          <p:cNvSpPr txBox="1">
            <a:spLocks noChangeArrowheads="1"/>
          </p:cNvSpPr>
          <p:nvPr/>
        </p:nvSpPr>
        <p:spPr bwMode="auto">
          <a:xfrm>
            <a:off x="39688" y="0"/>
            <a:ext cx="49133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I. </a:t>
            </a:r>
            <a:r>
              <a:rPr lang="en-US" dirty="0" err="1">
                <a:solidFill>
                  <a:srgbClr val="FF0000"/>
                </a:solidFill>
                <a:sym typeface="Wingdings" panose="05000000000000000000" pitchFamily="2" charset="2"/>
              </a:rPr>
              <a:t>KHÁI</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NIỆM</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endParaRPr lang="en-US" u="sng" dirty="0">
              <a:solidFill>
                <a:srgbClr val="FF0000"/>
              </a:solidFill>
              <a:effectLst>
                <a:outerShdw blurRad="38100" dist="38100" dir="2700000" algn="tl">
                  <a:srgbClr val="000000"/>
                </a:outerShdw>
              </a:effectLst>
            </a:endParaRPr>
          </a:p>
        </p:txBody>
      </p:sp>
      <p:graphicFrame>
        <p:nvGraphicFramePr>
          <p:cNvPr id="2" name="Table 1"/>
          <p:cNvGraphicFramePr>
            <a:graphicFrameLocks noGrp="1"/>
          </p:cNvGraphicFramePr>
          <p:nvPr/>
        </p:nvGraphicFramePr>
        <p:xfrm>
          <a:off x="298450" y="4343400"/>
          <a:ext cx="8731251" cy="1752600"/>
        </p:xfrm>
        <a:graphic>
          <a:graphicData uri="http://schemas.openxmlformats.org/drawingml/2006/table">
            <a:tbl>
              <a:tblPr firstRow="1" bandRow="1">
                <a:tableStyleId>{5C22544A-7EE6-4342-B048-85BDC9FD1C3A}</a:tableStyleId>
              </a:tblPr>
              <a:tblGrid>
                <a:gridCol w="3168889"/>
                <a:gridCol w="2651945"/>
                <a:gridCol w="2910417"/>
              </a:tblGrid>
              <a:tr h="370840">
                <a:tc>
                  <a:txBody>
                    <a:bodyPr/>
                    <a:lstStyle/>
                    <a:p>
                      <a:r>
                        <a:rPr lang="en-US" dirty="0" err="1" smtClean="0">
                          <a:solidFill>
                            <a:srgbClr val="0000FF"/>
                          </a:solidFill>
                        </a:rPr>
                        <a:t>Tiêu</a:t>
                      </a:r>
                      <a:r>
                        <a:rPr lang="en-US" baseline="0" dirty="0" smtClean="0">
                          <a:solidFill>
                            <a:srgbClr val="0000FF"/>
                          </a:solidFill>
                        </a:rPr>
                        <a:t> </a:t>
                      </a:r>
                      <a:r>
                        <a:rPr lang="en-US" baseline="0" dirty="0" err="1" smtClean="0">
                          <a:solidFill>
                            <a:srgbClr val="0000FF"/>
                          </a:solidFill>
                        </a:rPr>
                        <a:t>chí</a:t>
                      </a:r>
                      <a:r>
                        <a:rPr lang="en-US" baseline="0" dirty="0" smtClean="0">
                          <a:solidFill>
                            <a:srgbClr val="0000FF"/>
                          </a:solidFill>
                        </a:rPr>
                        <a:t> </a:t>
                      </a:r>
                      <a:endParaRPr lang="en-US" dirty="0">
                        <a:solidFill>
                          <a:srgbClr val="0000FF"/>
                        </a:solidFill>
                      </a:endParaRPr>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dirty="0" err="1" smtClean="0">
                          <a:solidFill>
                            <a:srgbClr val="0000FF"/>
                          </a:solidFill>
                        </a:rPr>
                        <a:t>Sư</a:t>
                      </a:r>
                      <a:r>
                        <a:rPr lang="en-US" baseline="0" dirty="0" smtClean="0">
                          <a:solidFill>
                            <a:srgbClr val="0000FF"/>
                          </a:solidFill>
                        </a:rPr>
                        <a:t> </a:t>
                      </a:r>
                      <a:r>
                        <a:rPr lang="en-US" baseline="0" dirty="0" err="1" smtClean="0">
                          <a:solidFill>
                            <a:srgbClr val="0000FF"/>
                          </a:solidFill>
                        </a:rPr>
                        <a:t>tử</a:t>
                      </a:r>
                      <a:endParaRPr lang="en-US" dirty="0">
                        <a:solidFill>
                          <a:srgbClr val="0000FF"/>
                        </a:solidFill>
                      </a:endParaRPr>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dirty="0" err="1" smtClean="0">
                          <a:solidFill>
                            <a:srgbClr val="0000FF"/>
                          </a:solidFill>
                        </a:rPr>
                        <a:t>Cây</a:t>
                      </a:r>
                      <a:r>
                        <a:rPr lang="en-US" baseline="0" dirty="0" smtClean="0">
                          <a:solidFill>
                            <a:srgbClr val="0000FF"/>
                          </a:solidFill>
                        </a:rPr>
                        <a:t> </a:t>
                      </a:r>
                      <a:r>
                        <a:rPr lang="en-US" baseline="0" dirty="0" err="1" smtClean="0">
                          <a:solidFill>
                            <a:srgbClr val="0000FF"/>
                          </a:solidFill>
                        </a:rPr>
                        <a:t>dâu</a:t>
                      </a:r>
                      <a:r>
                        <a:rPr lang="en-US" baseline="0" dirty="0" smtClean="0">
                          <a:solidFill>
                            <a:srgbClr val="0000FF"/>
                          </a:solidFill>
                        </a:rPr>
                        <a:t> </a:t>
                      </a:r>
                      <a:r>
                        <a:rPr lang="en-US" baseline="0" dirty="0" err="1" smtClean="0">
                          <a:solidFill>
                            <a:srgbClr val="0000FF"/>
                          </a:solidFill>
                        </a:rPr>
                        <a:t>tây</a:t>
                      </a:r>
                      <a:endParaRPr lang="en-US" dirty="0">
                        <a:solidFill>
                          <a:srgbClr val="0000FF"/>
                        </a:solidFill>
                      </a:endParaRPr>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Số</a:t>
                      </a:r>
                      <a:r>
                        <a:rPr lang="en-US" baseline="0" dirty="0" smtClean="0"/>
                        <a:t> </a:t>
                      </a:r>
                      <a:r>
                        <a:rPr lang="en-US" baseline="0" dirty="0" err="1" smtClean="0"/>
                        <a:t>lượng</a:t>
                      </a:r>
                      <a:r>
                        <a:rPr lang="en-US" baseline="0" dirty="0" smtClean="0"/>
                        <a:t> </a:t>
                      </a:r>
                      <a:r>
                        <a:rPr lang="en-US" baseline="0" dirty="0" err="1" smtClean="0"/>
                        <a:t>bố</a:t>
                      </a:r>
                      <a:r>
                        <a:rPr lang="en-US" baseline="0" dirty="0" smtClean="0"/>
                        <a:t>, </a:t>
                      </a:r>
                      <a:r>
                        <a:rPr lang="en-US" baseline="0" dirty="0" err="1" smtClean="0"/>
                        <a:t>mẹ</a:t>
                      </a:r>
                      <a:r>
                        <a:rPr lang="en-US" baseline="0" dirty="0" smtClean="0"/>
                        <a:t> </a:t>
                      </a:r>
                      <a:r>
                        <a:rPr lang="en-US" baseline="0" dirty="0" err="1" smtClean="0"/>
                        <a:t>sinh</a:t>
                      </a:r>
                      <a:r>
                        <a:rPr lang="en-US" baseline="0" dirty="0" smtClean="0"/>
                        <a:t> </a:t>
                      </a:r>
                      <a:r>
                        <a:rPr lang="en-US" baseline="0" dirty="0" err="1" smtClean="0"/>
                        <a:t>ra</a:t>
                      </a:r>
                      <a:r>
                        <a:rPr lang="en-US" baseline="0" dirty="0" smtClean="0"/>
                        <a:t> con</a:t>
                      </a:r>
                      <a:endParaRPr lang="en-US" dirty="0" smtClean="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dirty="0" err="1" smtClean="0"/>
                        <a:t>Đặc</a:t>
                      </a:r>
                      <a:r>
                        <a:rPr lang="en-US" baseline="0" dirty="0" smtClean="0"/>
                        <a:t> </a:t>
                      </a:r>
                      <a:r>
                        <a:rPr lang="en-US" baseline="0" dirty="0" err="1" smtClean="0"/>
                        <a:t>điểm</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con so </a:t>
                      </a:r>
                      <a:r>
                        <a:rPr lang="en-US" baseline="0" dirty="0" err="1" smtClean="0"/>
                        <a:t>với</a:t>
                      </a:r>
                      <a:r>
                        <a:rPr lang="en-US" baseline="0" dirty="0" smtClean="0"/>
                        <a:t> </a:t>
                      </a:r>
                      <a:r>
                        <a:rPr lang="en-US" baseline="0" dirty="0" err="1" smtClean="0"/>
                        <a:t>bố</a:t>
                      </a:r>
                      <a:r>
                        <a:rPr lang="en-US" baseline="0" dirty="0" smtClean="0"/>
                        <a:t> </a:t>
                      </a:r>
                      <a:r>
                        <a:rPr lang="en-US" baseline="0" dirty="0" err="1" smtClean="0"/>
                        <a:t>mẹ</a:t>
                      </a:r>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40">
                <a:tc>
                  <a:txBody>
                    <a:bodyPr/>
                    <a:lstStyle/>
                    <a:p>
                      <a:r>
                        <a:rPr lang="en-US" dirty="0" err="1" smtClean="0"/>
                        <a:t>Dự</a:t>
                      </a:r>
                      <a:r>
                        <a:rPr lang="en-US" baseline="0" dirty="0" smtClean="0"/>
                        <a:t> </a:t>
                      </a:r>
                      <a:r>
                        <a:rPr lang="en-US" baseline="0" dirty="0" err="1" smtClean="0"/>
                        <a:t>đoán</a:t>
                      </a:r>
                      <a:r>
                        <a:rPr lang="en-US" baseline="0" dirty="0" smtClean="0"/>
                        <a:t> </a:t>
                      </a:r>
                      <a:r>
                        <a:rPr lang="en-US" baseline="0" dirty="0" err="1" smtClean="0"/>
                        <a:t>hình</a:t>
                      </a:r>
                      <a:r>
                        <a:rPr lang="en-US" baseline="0" dirty="0" smtClean="0"/>
                        <a:t> </a:t>
                      </a:r>
                      <a:r>
                        <a:rPr lang="en-US" baseline="0" dirty="0" err="1" smtClean="0"/>
                        <a:t>thức</a:t>
                      </a:r>
                      <a:r>
                        <a:rPr lang="en-US" baseline="0" dirty="0" smtClean="0"/>
                        <a:t> </a:t>
                      </a:r>
                      <a:r>
                        <a:rPr lang="en-US" baseline="0" dirty="0" err="1" smtClean="0"/>
                        <a:t>sinh</a:t>
                      </a:r>
                      <a:r>
                        <a:rPr lang="en-US" baseline="0" dirty="0" smtClean="0"/>
                        <a:t> </a:t>
                      </a:r>
                      <a:r>
                        <a:rPr lang="en-US" baseline="0" dirty="0" err="1" smtClean="0"/>
                        <a:t>sản</a:t>
                      </a:r>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dirty="0"/>
                    </a:p>
                  </a:txBody>
                  <a:tcPr marL="91436" marR="91436">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6"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C000"/>
                </a:solidFill>
                <a:effectLst>
                  <a:outerShdw blurRad="38100" dist="38100" dir="2700000" algn="tl">
                    <a:srgbClr val="000000"/>
                  </a:outerShdw>
                </a:effectLst>
              </a:rPr>
              <a:t>TỔNG</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KẾT</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BÀI</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HỌC</a:t>
            </a:r>
            <a:endParaRPr lang="en-US" sz="4400" dirty="0">
              <a:solidFill>
                <a:srgbClr val="FFC000"/>
              </a:solidFill>
              <a:effectLst>
                <a:outerShdw blurRad="38100" dist="38100" dir="2700000" algn="tl">
                  <a:srgbClr val="000000"/>
                </a:outerShdw>
              </a:effectLst>
            </a:endParaRPr>
          </a:p>
        </p:txBody>
      </p:sp>
      <p:pic>
        <p:nvPicPr>
          <p:cNvPr id="95235" name="Picture 3" descr="k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Line 4"/>
          <p:cNvSpPr>
            <a:spLocks noChangeShapeType="1"/>
          </p:cNvSpPr>
          <p:nvPr/>
        </p:nvSpPr>
        <p:spPr bwMode="auto">
          <a:xfrm flipH="1">
            <a:off x="2895600" y="4132263"/>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3" name="Line 4"/>
          <p:cNvSpPr>
            <a:spLocks noChangeShapeType="1"/>
          </p:cNvSpPr>
          <p:nvPr/>
        </p:nvSpPr>
        <p:spPr bwMode="auto">
          <a:xfrm flipH="1">
            <a:off x="2933700" y="3184525"/>
            <a:ext cx="6350"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4" name="Line 9"/>
          <p:cNvSpPr>
            <a:spLocks noChangeShapeType="1"/>
          </p:cNvSpPr>
          <p:nvPr/>
        </p:nvSpPr>
        <p:spPr bwMode="auto">
          <a:xfrm flipV="1">
            <a:off x="3467100" y="4962525"/>
            <a:ext cx="1295400" cy="14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5" name="Rectangle 32"/>
          <p:cNvSpPr>
            <a:spLocks noChangeArrowheads="1"/>
          </p:cNvSpPr>
          <p:nvPr/>
        </p:nvSpPr>
        <p:spPr bwMode="auto">
          <a:xfrm>
            <a:off x="2324100" y="3651250"/>
            <a:ext cx="1143000" cy="4762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Hôïp töû </a:t>
            </a:r>
          </a:p>
        </p:txBody>
      </p:sp>
      <p:sp>
        <p:nvSpPr>
          <p:cNvPr id="97286" name="Rectangle 34"/>
          <p:cNvSpPr>
            <a:spLocks noChangeArrowheads="1"/>
          </p:cNvSpPr>
          <p:nvPr/>
        </p:nvSpPr>
        <p:spPr bwMode="auto">
          <a:xfrm>
            <a:off x="4102100" y="2803525"/>
            <a:ext cx="1600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Giao tử cái </a:t>
            </a:r>
          </a:p>
          <a:p>
            <a:pPr algn="ctr">
              <a:spcBef>
                <a:spcPct val="0"/>
              </a:spcBef>
              <a:buFontTx/>
              <a:buNone/>
            </a:pPr>
            <a:r>
              <a:rPr lang="en-GB" altLang="vi-VN" sz="1800">
                <a:solidFill>
                  <a:srgbClr val="0000FF"/>
                </a:solidFill>
                <a:latin typeface="Times New Roman" panose="02020603050405020304" pitchFamily="18" charset="0"/>
                <a:cs typeface="Times New Roman" panose="02020603050405020304" pitchFamily="18" charset="0"/>
              </a:rPr>
              <a:t>(Trứng) </a:t>
            </a:r>
          </a:p>
        </p:txBody>
      </p:sp>
      <p:sp>
        <p:nvSpPr>
          <p:cNvPr id="97287" name="Rectangle 36"/>
          <p:cNvSpPr>
            <a:spLocks noChangeArrowheads="1"/>
          </p:cNvSpPr>
          <p:nvPr/>
        </p:nvSpPr>
        <p:spPr bwMode="auto">
          <a:xfrm>
            <a:off x="228600" y="2803525"/>
            <a:ext cx="16764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1800">
                <a:solidFill>
                  <a:srgbClr val="1C1CEA"/>
                </a:solidFill>
                <a:latin typeface="VNI-Times" pitchFamily="2" charset="0"/>
              </a:rPr>
              <a:t>Giao tử đực</a:t>
            </a:r>
          </a:p>
          <a:p>
            <a:pPr algn="ctr">
              <a:spcBef>
                <a:spcPct val="0"/>
              </a:spcBef>
              <a:buFontTx/>
              <a:buNone/>
            </a:pPr>
            <a:r>
              <a:rPr lang="en-US" altLang="vi-VN" sz="1800">
                <a:solidFill>
                  <a:srgbClr val="1C1CEA"/>
                </a:solidFill>
                <a:latin typeface="Times New Roman" panose="02020603050405020304" pitchFamily="18" charset="0"/>
                <a:cs typeface="Times New Roman" panose="02020603050405020304" pitchFamily="18" charset="0"/>
              </a:rPr>
              <a:t>(Tinh trùng)</a:t>
            </a:r>
          </a:p>
        </p:txBody>
      </p:sp>
      <p:sp>
        <p:nvSpPr>
          <p:cNvPr id="97288" name="Rectangle 36"/>
          <p:cNvSpPr>
            <a:spLocks noChangeArrowheads="1"/>
          </p:cNvSpPr>
          <p:nvPr/>
        </p:nvSpPr>
        <p:spPr bwMode="auto">
          <a:xfrm>
            <a:off x="647700" y="1860550"/>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Bố</a:t>
            </a:r>
          </a:p>
        </p:txBody>
      </p:sp>
      <p:sp>
        <p:nvSpPr>
          <p:cNvPr id="97289" name="Line 4"/>
          <p:cNvSpPr>
            <a:spLocks noChangeShapeType="1"/>
          </p:cNvSpPr>
          <p:nvPr/>
        </p:nvSpPr>
        <p:spPr bwMode="auto">
          <a:xfrm>
            <a:off x="1079500" y="2393950"/>
            <a:ext cx="0"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0" name="Rectangle 36"/>
          <p:cNvSpPr>
            <a:spLocks noChangeArrowheads="1"/>
          </p:cNvSpPr>
          <p:nvPr/>
        </p:nvSpPr>
        <p:spPr bwMode="auto">
          <a:xfrm>
            <a:off x="4373563" y="1793875"/>
            <a:ext cx="984250" cy="533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2400">
                <a:solidFill>
                  <a:srgbClr val="1C1CEA"/>
                </a:solidFill>
                <a:latin typeface="VNI-Times" pitchFamily="2" charset="0"/>
              </a:rPr>
              <a:t>Mẹ</a:t>
            </a:r>
          </a:p>
        </p:txBody>
      </p:sp>
      <p:sp>
        <p:nvSpPr>
          <p:cNvPr id="97291" name="Line 4"/>
          <p:cNvSpPr>
            <a:spLocks noChangeShapeType="1"/>
          </p:cNvSpPr>
          <p:nvPr/>
        </p:nvSpPr>
        <p:spPr bwMode="auto">
          <a:xfrm flipH="1">
            <a:off x="4787900" y="2306638"/>
            <a:ext cx="0"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Connector 5"/>
          <p:cNvCxnSpPr>
            <a:stCxn id="97287" idx="3"/>
            <a:endCxn id="97286" idx="1"/>
          </p:cNvCxnSpPr>
          <p:nvPr/>
        </p:nvCxnSpPr>
        <p:spPr bwMode="auto">
          <a:xfrm>
            <a:off x="1905000" y="3146425"/>
            <a:ext cx="21971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293" name="Rectangle 32"/>
          <p:cNvSpPr>
            <a:spLocks noChangeArrowheads="1"/>
          </p:cNvSpPr>
          <p:nvPr/>
        </p:nvSpPr>
        <p:spPr bwMode="auto">
          <a:xfrm>
            <a:off x="1905000" y="26416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Thụ tinh</a:t>
            </a:r>
          </a:p>
        </p:txBody>
      </p:sp>
      <p:sp>
        <p:nvSpPr>
          <p:cNvPr id="97294" name="Rectangle 32"/>
          <p:cNvSpPr>
            <a:spLocks noChangeArrowheads="1"/>
          </p:cNvSpPr>
          <p:nvPr/>
        </p:nvSpPr>
        <p:spPr bwMode="auto">
          <a:xfrm>
            <a:off x="2290763" y="4683125"/>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Phôi</a:t>
            </a:r>
          </a:p>
        </p:txBody>
      </p:sp>
      <p:sp>
        <p:nvSpPr>
          <p:cNvPr id="97295" name="Rectangle 32"/>
          <p:cNvSpPr>
            <a:spLocks noChangeArrowheads="1"/>
          </p:cNvSpPr>
          <p:nvPr/>
        </p:nvSpPr>
        <p:spPr bwMode="auto">
          <a:xfrm>
            <a:off x="2324100" y="6172200"/>
            <a:ext cx="1143000" cy="4794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Đẻ con</a:t>
            </a:r>
          </a:p>
        </p:txBody>
      </p:sp>
      <p:sp>
        <p:nvSpPr>
          <p:cNvPr id="97296" name="Rectangle 6"/>
          <p:cNvSpPr>
            <a:spLocks noChangeArrowheads="1"/>
          </p:cNvSpPr>
          <p:nvPr/>
        </p:nvSpPr>
        <p:spPr bwMode="auto">
          <a:xfrm>
            <a:off x="228600" y="908050"/>
            <a:ext cx="891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800" b="0" dirty="0" smtClean="0"/>
              <a:t> </a:t>
            </a:r>
            <a:r>
              <a:rPr lang="en-US" sz="2800" b="0" dirty="0" err="1"/>
              <a:t>Có</a:t>
            </a:r>
            <a:r>
              <a:rPr lang="en-US" sz="2800" b="0" dirty="0"/>
              <a:t> 2 </a:t>
            </a:r>
            <a:r>
              <a:rPr lang="en-US" sz="2800" b="0" dirty="0" err="1"/>
              <a:t>hình</a:t>
            </a:r>
            <a:r>
              <a:rPr lang="en-US" sz="2800" b="0" dirty="0"/>
              <a:t> </a:t>
            </a:r>
            <a:r>
              <a:rPr lang="en-US" sz="2800" b="0" dirty="0" err="1"/>
              <a:t>thức</a:t>
            </a:r>
            <a:r>
              <a:rPr lang="en-US" sz="2800" b="0" dirty="0"/>
              <a:t> </a:t>
            </a:r>
            <a:r>
              <a:rPr lang="en-US" sz="2800" b="0" dirty="0" err="1"/>
              <a:t>sinh</a:t>
            </a:r>
            <a:r>
              <a:rPr lang="en-US" sz="2800" b="0" dirty="0"/>
              <a:t> </a:t>
            </a:r>
            <a:r>
              <a:rPr lang="en-US" sz="2800" b="0" dirty="0" err="1"/>
              <a:t>sản</a:t>
            </a:r>
            <a:r>
              <a:rPr lang="en-US" sz="2800" b="0" dirty="0"/>
              <a:t> </a:t>
            </a:r>
            <a:r>
              <a:rPr lang="en-US" sz="2800" b="0" dirty="0" err="1"/>
              <a:t>hữu</a:t>
            </a:r>
            <a:r>
              <a:rPr lang="en-US" sz="2800" b="0" dirty="0"/>
              <a:t> </a:t>
            </a:r>
            <a:r>
              <a:rPr lang="en-US" sz="2800" b="0" dirty="0" err="1"/>
              <a:t>tính</a:t>
            </a:r>
            <a:r>
              <a:rPr lang="en-US" sz="2800" b="0" dirty="0"/>
              <a:t> ở </a:t>
            </a:r>
            <a:r>
              <a:rPr lang="en-US" sz="2800" b="0" dirty="0" err="1"/>
              <a:t>động</a:t>
            </a:r>
            <a:r>
              <a:rPr lang="en-US" sz="2800" b="0" dirty="0"/>
              <a:t> </a:t>
            </a:r>
            <a:r>
              <a:rPr lang="en-US" sz="2800" b="0" dirty="0" err="1"/>
              <a:t>vật</a:t>
            </a:r>
            <a:r>
              <a:rPr lang="en-US" sz="2800" b="0" dirty="0"/>
              <a:t>: </a:t>
            </a:r>
            <a:r>
              <a:rPr lang="en-US" sz="2800" b="0" dirty="0" err="1"/>
              <a:t>Đẻ</a:t>
            </a:r>
            <a:r>
              <a:rPr lang="en-US" sz="2800" b="0" dirty="0"/>
              <a:t> </a:t>
            </a:r>
            <a:r>
              <a:rPr lang="en-US" sz="2800" b="0" dirty="0" err="1"/>
              <a:t>trứng</a:t>
            </a:r>
            <a:r>
              <a:rPr lang="en-US" sz="2800" b="0" dirty="0"/>
              <a:t>, </a:t>
            </a:r>
            <a:r>
              <a:rPr lang="en-US" sz="2800" b="0" dirty="0" err="1"/>
              <a:t>đẻ</a:t>
            </a:r>
            <a:r>
              <a:rPr lang="en-US" sz="2800" b="0" dirty="0"/>
              <a:t> con.</a:t>
            </a:r>
          </a:p>
        </p:txBody>
      </p:sp>
      <p:sp>
        <p:nvSpPr>
          <p:cNvPr id="97297" name="Rectangle 32"/>
          <p:cNvSpPr>
            <a:spLocks noChangeArrowheads="1"/>
          </p:cNvSpPr>
          <p:nvPr/>
        </p:nvSpPr>
        <p:spPr bwMode="auto">
          <a:xfrm>
            <a:off x="3700463" y="45799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trong trứng</a:t>
            </a:r>
          </a:p>
        </p:txBody>
      </p:sp>
      <p:sp>
        <p:nvSpPr>
          <p:cNvPr id="97298" name="Rectangle 32"/>
          <p:cNvSpPr>
            <a:spLocks noChangeArrowheads="1"/>
          </p:cNvSpPr>
          <p:nvPr/>
        </p:nvSpPr>
        <p:spPr bwMode="auto">
          <a:xfrm>
            <a:off x="4897438" y="4711700"/>
            <a:ext cx="1143000" cy="495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Đẻ trứng</a:t>
            </a:r>
          </a:p>
        </p:txBody>
      </p:sp>
      <p:sp>
        <p:nvSpPr>
          <p:cNvPr id="97299" name="Line 4"/>
          <p:cNvSpPr>
            <a:spLocks noChangeShapeType="1"/>
          </p:cNvSpPr>
          <p:nvPr/>
        </p:nvSpPr>
        <p:spPr bwMode="auto">
          <a:xfrm flipV="1">
            <a:off x="6107113" y="4979988"/>
            <a:ext cx="619125" cy="7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0" name="Rectangle 32"/>
          <p:cNvSpPr>
            <a:spLocks noChangeArrowheads="1"/>
          </p:cNvSpPr>
          <p:nvPr/>
        </p:nvSpPr>
        <p:spPr bwMode="auto">
          <a:xfrm>
            <a:off x="5580063" y="4445000"/>
            <a:ext cx="17732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Nở</a:t>
            </a:r>
          </a:p>
        </p:txBody>
      </p:sp>
      <p:sp>
        <p:nvSpPr>
          <p:cNvPr id="97301" name="Rectangle 32"/>
          <p:cNvSpPr>
            <a:spLocks noChangeArrowheads="1"/>
          </p:cNvSpPr>
          <p:nvPr/>
        </p:nvSpPr>
        <p:spPr bwMode="auto">
          <a:xfrm>
            <a:off x="6761163" y="4695825"/>
            <a:ext cx="1273175" cy="5461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VNI-Times" pitchFamily="2" charset="0"/>
              </a:rPr>
              <a:t>Con non</a:t>
            </a:r>
          </a:p>
        </p:txBody>
      </p:sp>
      <p:sp>
        <p:nvSpPr>
          <p:cNvPr id="97302" name="Line 4"/>
          <p:cNvSpPr>
            <a:spLocks noChangeShapeType="1"/>
          </p:cNvSpPr>
          <p:nvPr/>
        </p:nvSpPr>
        <p:spPr bwMode="auto">
          <a:xfrm flipH="1">
            <a:off x="2933700" y="5237163"/>
            <a:ext cx="6350" cy="885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3" name="Rectangle 32"/>
          <p:cNvSpPr>
            <a:spLocks noChangeArrowheads="1"/>
          </p:cNvSpPr>
          <p:nvPr/>
        </p:nvSpPr>
        <p:spPr bwMode="auto">
          <a:xfrm>
            <a:off x="1449388" y="5303838"/>
            <a:ext cx="944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Phát triển trong</a:t>
            </a:r>
          </a:p>
          <a:p>
            <a:pPr algn="ctr">
              <a:spcBef>
                <a:spcPct val="0"/>
              </a:spcBef>
              <a:buFontTx/>
              <a:buNone/>
            </a:pPr>
            <a:r>
              <a:rPr lang="en-GB" altLang="vi-VN" sz="2000">
                <a:solidFill>
                  <a:srgbClr val="1C1CEA"/>
                </a:solidFill>
                <a:latin typeface="Times New Roman" panose="02020603050405020304" pitchFamily="18" charset="0"/>
                <a:cs typeface="Times New Roman" panose="02020603050405020304" pitchFamily="18" charset="0"/>
              </a:rPr>
              <a:t> cơ thể mẹ</a:t>
            </a:r>
          </a:p>
        </p:txBody>
      </p:sp>
      <p:sp>
        <p:nvSpPr>
          <p:cNvPr id="24"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C000"/>
                </a:solidFill>
                <a:effectLst>
                  <a:outerShdw blurRad="38100" dist="38100" dir="2700000" algn="tl">
                    <a:srgbClr val="000000"/>
                  </a:outerShdw>
                </a:effectLst>
              </a:rPr>
              <a:t>TỔNG</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KẾT</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BÀI</a:t>
            </a:r>
            <a:r>
              <a:rPr lang="en-US" sz="4400" dirty="0">
                <a:solidFill>
                  <a:srgbClr val="FFC000"/>
                </a:solidFill>
                <a:effectLst>
                  <a:outerShdw blurRad="38100" dist="38100" dir="2700000" algn="tl">
                    <a:srgbClr val="000000"/>
                  </a:outerShdw>
                </a:effectLst>
              </a:rPr>
              <a:t> </a:t>
            </a:r>
            <a:r>
              <a:rPr lang="en-US" sz="4400" dirty="0" err="1">
                <a:solidFill>
                  <a:srgbClr val="FFC000"/>
                </a:solidFill>
                <a:effectLst>
                  <a:outerShdw blurRad="38100" dist="38100" dir="2700000" algn="tl">
                    <a:srgbClr val="000000"/>
                  </a:outerShdw>
                </a:effectLst>
              </a:rPr>
              <a:t>HỌC</a:t>
            </a:r>
            <a:endParaRPr lang="en-US" sz="4400" dirty="0">
              <a:solidFill>
                <a:srgbClr val="FFC000"/>
              </a:solidFill>
              <a:effectLst>
                <a:outerShdw blurRad="38100" dist="38100" dir="2700000" algn="tl">
                  <a:srgbClr val="000000"/>
                </a:outerShdw>
              </a:effectLst>
            </a:endParaRP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609600" y="1143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sp>
        <p:nvSpPr>
          <p:cNvPr id="99331" name="Text Box 3"/>
          <p:cNvSpPr txBox="1">
            <a:spLocks noChangeArrowheads="1"/>
          </p:cNvSpPr>
          <p:nvPr/>
        </p:nvSpPr>
        <p:spPr bwMode="auto">
          <a:xfrm>
            <a:off x="533400" y="9906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graphicFrame>
        <p:nvGraphicFramePr>
          <p:cNvPr id="311352" name="Group 56"/>
          <p:cNvGraphicFramePr>
            <a:graphicFrameLocks noGrp="1"/>
          </p:cNvGraphicFramePr>
          <p:nvPr>
            <p:ph/>
            <p:extLst>
              <p:ext uri="{D42A27DB-BD31-4B8C-83A1-F6EECF244321}">
                <p14:modId xmlns:p14="http://schemas.microsoft.com/office/powerpoint/2010/main" val="3918757811"/>
              </p:ext>
            </p:extLst>
          </p:nvPr>
        </p:nvGraphicFramePr>
        <p:xfrm>
          <a:off x="152400" y="1409700"/>
          <a:ext cx="8839200" cy="4388376"/>
        </p:xfrm>
        <a:graphic>
          <a:graphicData uri="http://schemas.openxmlformats.org/drawingml/2006/table">
            <a:tbl>
              <a:tblPr/>
              <a:tblGrid>
                <a:gridCol w="2617788"/>
                <a:gridCol w="3111500"/>
                <a:gridCol w="3109912"/>
              </a:tblGrid>
              <a:tr h="4191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Chỉ</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tiêu</a:t>
                      </a:r>
                      <a:r>
                        <a:rPr kumimoji="0" lang="en-US" sz="2000" b="0" i="0" u="none" strike="noStrike" cap="none" normalizeH="0" baseline="0" dirty="0" smtClean="0">
                          <a:ln>
                            <a:noFill/>
                          </a:ln>
                          <a:solidFill>
                            <a:schemeClr val="tx1"/>
                          </a:solidFill>
                          <a:effectLst/>
                          <a:latin typeface="Arial" panose="020B0604020202020204" pitchFamily="34" charset="0"/>
                        </a:rPr>
                        <a:t> so </a:t>
                      </a:r>
                      <a:r>
                        <a:rPr kumimoji="0" lang="en-US" sz="2000" b="0" i="0" u="none" strike="noStrike" cap="none" normalizeH="0" baseline="0" dirty="0" err="1" smtClean="0">
                          <a:ln>
                            <a:noFill/>
                          </a:ln>
                          <a:solidFill>
                            <a:schemeClr val="tx1"/>
                          </a:solidFill>
                          <a:effectLst/>
                          <a:latin typeface="Arial" panose="020B0604020202020204" pitchFamily="34" charset="0"/>
                        </a:rPr>
                        <a:t>sánh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anose="020B0604020202020204" pitchFamily="34" charset="0"/>
                        </a:rPr>
                        <a:t>Sinh sản vô tính</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hữu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tính</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4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Khái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niệm</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221">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Số</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lượng</a:t>
                      </a:r>
                      <a:r>
                        <a:rPr kumimoji="0" lang="en-US" sz="2000" b="0" i="0" u="none" strike="noStrike" cap="none" normalizeH="0" baseline="0" dirty="0" smtClean="0">
                          <a:ln>
                            <a:noFill/>
                          </a:ln>
                          <a:solidFill>
                            <a:schemeClr val="tx1"/>
                          </a:solidFill>
                          <a:effectLst/>
                          <a:latin typeface="Arial" panose="020B0604020202020204" pitchFamily="34" charset="0"/>
                        </a:rPr>
                        <a:t> con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ra</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179">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Đặc</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điểm</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của</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thế</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hệ</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sau</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3517">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để</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sinh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sản</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59">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anose="020B0604020202020204" pitchFamily="34" charset="0"/>
                        </a:rPr>
                        <a:t>Khả</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năng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thích</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nghi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với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điều</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kiện</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môi</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trường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sống</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thay</a:t>
                      </a:r>
                      <a:r>
                        <a:rPr kumimoji="0" lang="en-US" sz="2000" b="0" i="0" u="none" strike="noStrike" cap="none" normalizeH="0" baseline="0" dirty="0" smtClean="0">
                          <a:ln>
                            <a:noFill/>
                          </a:ln>
                          <a:solidFill>
                            <a:schemeClr val="tx1"/>
                          </a:solidFill>
                          <a:effectLst/>
                          <a:latin typeface="Arial" panose="020B0604020202020204" pitchFamily="34" charset="0"/>
                        </a:rPr>
                        <a:t> </a:t>
                      </a:r>
                      <a:r>
                        <a:rPr kumimoji="0" lang="en-US" sz="2000" b="0" i="0" u="none" strike="noStrike" cap="none" normalizeH="0" baseline="0" dirty="0" err="1" smtClean="0">
                          <a:ln>
                            <a:noFill/>
                          </a:ln>
                          <a:solidFill>
                            <a:schemeClr val="tx1"/>
                          </a:solidFill>
                          <a:effectLst/>
                          <a:latin typeface="Arial" panose="020B0604020202020204" pitchFamily="34" charset="0"/>
                        </a:rPr>
                        <a:t>đổi</a:t>
                      </a:r>
                      <a:endParaRPr kumimoji="0" lang="en-US" sz="2000" b="0" i="0" u="none" strike="noStrike" cap="none" normalizeH="0" baseline="0" dirty="0" smtClean="0">
                        <a:ln>
                          <a:noFill/>
                        </a:ln>
                        <a:solidFill>
                          <a:schemeClr val="tx1"/>
                        </a:solidFill>
                        <a:effectLst/>
                        <a:latin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62" name="Text Box 38"/>
          <p:cNvSpPr txBox="1">
            <a:spLocks noChangeArrowheads="1"/>
          </p:cNvSpPr>
          <p:nvPr/>
        </p:nvSpPr>
        <p:spPr bwMode="auto">
          <a:xfrm>
            <a:off x="762000" y="6477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sz="2400" b="0"/>
          </a:p>
        </p:txBody>
      </p:sp>
      <p:sp>
        <p:nvSpPr>
          <p:cNvPr id="311335" name="Text Box 39"/>
          <p:cNvSpPr txBox="1">
            <a:spLocks noChangeArrowheads="1"/>
          </p:cNvSpPr>
          <p:nvPr/>
        </p:nvSpPr>
        <p:spPr bwMode="auto">
          <a:xfrm>
            <a:off x="2725271" y="1775012"/>
            <a:ext cx="3200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t>Con </a:t>
            </a:r>
            <a:r>
              <a:rPr lang="en-US" sz="2000" b="0" dirty="0" err="1"/>
              <a:t>sinh</a:t>
            </a:r>
            <a:r>
              <a:rPr lang="en-US" sz="2000" b="0" dirty="0"/>
              <a:t> </a:t>
            </a:r>
            <a:r>
              <a:rPr lang="en-US" sz="2000" b="0" dirty="0" err="1"/>
              <a:t>ra</a:t>
            </a:r>
            <a:r>
              <a:rPr lang="en-US" sz="2000" b="0" dirty="0"/>
              <a:t> </a:t>
            </a:r>
            <a:r>
              <a:rPr lang="en-US" sz="2000" b="0" dirty="0" err="1"/>
              <a:t>từ</a:t>
            </a:r>
            <a:r>
              <a:rPr lang="en-US" sz="2000" b="0" dirty="0"/>
              <a:t> </a:t>
            </a:r>
            <a:r>
              <a:rPr lang="en-US" sz="2000" b="0" dirty="0" err="1"/>
              <a:t>cơ</a:t>
            </a:r>
            <a:r>
              <a:rPr lang="en-US" sz="2000" b="0" dirty="0"/>
              <a:t> </a:t>
            </a:r>
            <a:r>
              <a:rPr lang="en-US" sz="2000" b="0" dirty="0" err="1"/>
              <a:t>thể</a:t>
            </a:r>
            <a:r>
              <a:rPr lang="en-US" sz="2000" b="0" dirty="0"/>
              <a:t> </a:t>
            </a:r>
            <a:r>
              <a:rPr lang="en-US" sz="2000" b="0" dirty="0" err="1"/>
              <a:t>mẹ</a:t>
            </a:r>
            <a:r>
              <a:rPr lang="en-US" sz="2000" b="0" dirty="0"/>
              <a:t>. </a:t>
            </a:r>
            <a:r>
              <a:rPr lang="en-US" sz="2000" b="0" dirty="0" err="1"/>
              <a:t>Không</a:t>
            </a:r>
            <a:r>
              <a:rPr lang="en-US" sz="2000" b="0" dirty="0"/>
              <a:t> </a:t>
            </a:r>
            <a:r>
              <a:rPr lang="en-US" sz="2000" b="0" dirty="0" err="1"/>
              <a:t>có</a:t>
            </a:r>
            <a:r>
              <a:rPr lang="en-US" sz="2000" b="0" dirty="0"/>
              <a:t> </a:t>
            </a:r>
            <a:r>
              <a:rPr lang="en-US" sz="2000" b="0" dirty="0" err="1"/>
              <a:t>sự</a:t>
            </a:r>
            <a:r>
              <a:rPr lang="en-US" sz="2000" b="0" dirty="0"/>
              <a:t> </a:t>
            </a:r>
            <a:r>
              <a:rPr lang="en-US" sz="2000" b="0" dirty="0" err="1"/>
              <a:t>kết</a:t>
            </a:r>
            <a:r>
              <a:rPr lang="en-US" sz="2000" b="0" dirty="0"/>
              <a:t> </a:t>
            </a:r>
            <a:r>
              <a:rPr lang="en-US" sz="2000" b="0" dirty="0" err="1"/>
              <a:t>hợp</a:t>
            </a:r>
            <a:r>
              <a:rPr lang="en-US" sz="2000" b="0" dirty="0"/>
              <a:t> </a:t>
            </a:r>
            <a:r>
              <a:rPr lang="en-US" sz="2000" b="0" dirty="0" err="1"/>
              <a:t>của</a:t>
            </a:r>
            <a:r>
              <a:rPr lang="en-US" sz="2000" b="0" dirty="0"/>
              <a:t> </a:t>
            </a:r>
            <a:r>
              <a:rPr lang="en-US" sz="2000" b="0" dirty="0" err="1"/>
              <a:t>giao</a:t>
            </a:r>
            <a:r>
              <a:rPr lang="en-US" sz="2000" b="0" dirty="0"/>
              <a:t> </a:t>
            </a:r>
            <a:r>
              <a:rPr lang="en-US" sz="2000" b="0" dirty="0" err="1"/>
              <a:t>tử</a:t>
            </a:r>
            <a:r>
              <a:rPr lang="en-US" sz="2000" b="0" dirty="0"/>
              <a:t> </a:t>
            </a:r>
            <a:r>
              <a:rPr lang="en-US" sz="2000" b="0" dirty="0" err="1"/>
              <a:t>đực</a:t>
            </a:r>
            <a:r>
              <a:rPr lang="en-US" sz="2000" b="0" dirty="0"/>
              <a:t> </a:t>
            </a:r>
            <a:r>
              <a:rPr lang="en-US" sz="2000" b="0" dirty="0" err="1"/>
              <a:t>và</a:t>
            </a:r>
            <a:r>
              <a:rPr lang="en-US" sz="2000" b="0" dirty="0"/>
              <a:t> </a:t>
            </a:r>
            <a:r>
              <a:rPr lang="en-US" sz="2000" b="0" dirty="0" err="1"/>
              <a:t>giao</a:t>
            </a:r>
            <a:r>
              <a:rPr lang="en-US" sz="2000" b="0" dirty="0"/>
              <a:t> </a:t>
            </a:r>
            <a:r>
              <a:rPr lang="en-US" sz="2000" b="0" dirty="0" err="1"/>
              <a:t>tử</a:t>
            </a:r>
            <a:r>
              <a:rPr lang="en-US" sz="2000" b="0" dirty="0"/>
              <a:t> </a:t>
            </a:r>
            <a:r>
              <a:rPr lang="en-US" sz="2000" b="0" dirty="0" err="1"/>
              <a:t>cái</a:t>
            </a:r>
            <a:r>
              <a:rPr lang="en-US" sz="2000" b="0" dirty="0"/>
              <a:t>.</a:t>
            </a:r>
          </a:p>
        </p:txBody>
      </p:sp>
      <p:sp>
        <p:nvSpPr>
          <p:cNvPr id="311336" name="Text Box 40"/>
          <p:cNvSpPr txBox="1">
            <a:spLocks noChangeArrowheads="1"/>
          </p:cNvSpPr>
          <p:nvPr/>
        </p:nvSpPr>
        <p:spPr bwMode="auto">
          <a:xfrm>
            <a:off x="5994960" y="1810778"/>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Có</a:t>
            </a:r>
            <a:r>
              <a:rPr lang="en-US" sz="2000" b="0" dirty="0"/>
              <a:t> </a:t>
            </a:r>
            <a:r>
              <a:rPr lang="en-US" sz="2000" b="0" dirty="0" err="1"/>
              <a:t>sự</a:t>
            </a:r>
            <a:r>
              <a:rPr lang="en-US" sz="2000" b="0" dirty="0"/>
              <a:t> </a:t>
            </a:r>
            <a:r>
              <a:rPr lang="en-US" sz="2000" b="0" dirty="0" err="1"/>
              <a:t>kết</a:t>
            </a:r>
            <a:r>
              <a:rPr lang="en-US" sz="2000" b="0" dirty="0"/>
              <a:t> </a:t>
            </a:r>
            <a:r>
              <a:rPr lang="en-US" sz="2000" b="0" dirty="0" err="1"/>
              <a:t>hợp</a:t>
            </a:r>
            <a:r>
              <a:rPr lang="en-US" sz="2000" b="0" dirty="0"/>
              <a:t> </a:t>
            </a:r>
            <a:r>
              <a:rPr lang="en-US" sz="2000" b="0" dirty="0" err="1"/>
              <a:t>của</a:t>
            </a:r>
            <a:r>
              <a:rPr lang="en-US" sz="2000" b="0" dirty="0"/>
              <a:t> </a:t>
            </a:r>
            <a:r>
              <a:rPr lang="en-US" sz="2000" b="0" dirty="0" err="1"/>
              <a:t>giao</a:t>
            </a:r>
            <a:r>
              <a:rPr lang="en-US" sz="2000" b="0" dirty="0"/>
              <a:t> </a:t>
            </a:r>
            <a:r>
              <a:rPr lang="en-US" sz="2000" b="0" dirty="0" err="1"/>
              <a:t>tử</a:t>
            </a:r>
            <a:r>
              <a:rPr lang="en-US" sz="2000" b="0" dirty="0"/>
              <a:t> </a:t>
            </a:r>
            <a:r>
              <a:rPr lang="en-US" sz="2000" b="0" dirty="0" err="1"/>
              <a:t>đực</a:t>
            </a:r>
            <a:r>
              <a:rPr lang="en-US" sz="2000" b="0" dirty="0"/>
              <a:t> </a:t>
            </a:r>
            <a:r>
              <a:rPr lang="en-US" sz="2000" b="0" dirty="0" err="1"/>
              <a:t>và</a:t>
            </a:r>
            <a:r>
              <a:rPr lang="en-US" sz="2000" b="0" dirty="0"/>
              <a:t> </a:t>
            </a:r>
            <a:r>
              <a:rPr lang="en-US" sz="2000" b="0" dirty="0" err="1"/>
              <a:t>giao</a:t>
            </a:r>
            <a:r>
              <a:rPr lang="en-US" sz="2000" b="0" dirty="0"/>
              <a:t> </a:t>
            </a:r>
            <a:r>
              <a:rPr lang="en-US" sz="2000" b="0" dirty="0" err="1"/>
              <a:t>tử</a:t>
            </a:r>
            <a:r>
              <a:rPr lang="en-US" sz="2000" b="0" dirty="0"/>
              <a:t> </a:t>
            </a:r>
            <a:r>
              <a:rPr lang="en-US" sz="2000" b="0" dirty="0" err="1"/>
              <a:t>cái</a:t>
            </a:r>
            <a:r>
              <a:rPr lang="en-US" sz="2000" b="0" dirty="0">
                <a:sym typeface="Symbol" panose="05050102010706020507" pitchFamily="18" charset="2"/>
              </a:rPr>
              <a:t> </a:t>
            </a:r>
            <a:r>
              <a:rPr lang="en-US" sz="2000" b="0" dirty="0" err="1">
                <a:sym typeface="Symbol" panose="05050102010706020507" pitchFamily="18" charset="2"/>
              </a:rPr>
              <a:t>Hợp</a:t>
            </a:r>
            <a:r>
              <a:rPr lang="en-US" sz="2000" b="0" dirty="0">
                <a:sym typeface="Symbol" panose="05050102010706020507" pitchFamily="18" charset="2"/>
              </a:rPr>
              <a:t> </a:t>
            </a:r>
            <a:r>
              <a:rPr lang="en-US" sz="2000" b="0" dirty="0" err="1">
                <a:sym typeface="Symbol" panose="05050102010706020507" pitchFamily="18" charset="2"/>
              </a:rPr>
              <a:t>tử</a:t>
            </a:r>
            <a:r>
              <a:rPr lang="en-US" sz="2000" b="0" dirty="0">
                <a:sym typeface="Symbol" panose="05050102010706020507" pitchFamily="18" charset="2"/>
              </a:rPr>
              <a:t>  </a:t>
            </a:r>
            <a:r>
              <a:rPr lang="en-US" sz="2000" b="0" dirty="0" err="1">
                <a:sym typeface="Symbol" panose="05050102010706020507" pitchFamily="18" charset="2"/>
              </a:rPr>
              <a:t>Cơ</a:t>
            </a:r>
            <a:r>
              <a:rPr lang="en-US" sz="2000" b="0" dirty="0">
                <a:sym typeface="Symbol" panose="05050102010706020507" pitchFamily="18" charset="2"/>
              </a:rPr>
              <a:t> </a:t>
            </a:r>
            <a:r>
              <a:rPr lang="en-US" sz="2000" b="0" dirty="0" err="1">
                <a:sym typeface="Symbol" panose="05050102010706020507" pitchFamily="18" charset="2"/>
              </a:rPr>
              <a:t>thể</a:t>
            </a:r>
            <a:r>
              <a:rPr lang="en-US" sz="2000" b="0" dirty="0">
                <a:sym typeface="Symbol" panose="05050102010706020507" pitchFamily="18" charset="2"/>
              </a:rPr>
              <a:t> </a:t>
            </a:r>
            <a:r>
              <a:rPr lang="en-US" sz="2000" b="0" dirty="0" err="1">
                <a:sym typeface="Symbol" panose="05050102010706020507" pitchFamily="18" charset="2"/>
              </a:rPr>
              <a:t>mới</a:t>
            </a:r>
            <a:r>
              <a:rPr lang="en-US" sz="2000" b="0" dirty="0">
                <a:sym typeface="Symbol" panose="05050102010706020507" pitchFamily="18" charset="2"/>
              </a:rPr>
              <a:t>.</a:t>
            </a:r>
          </a:p>
        </p:txBody>
      </p:sp>
      <p:sp>
        <p:nvSpPr>
          <p:cNvPr id="311339" name="Text Box 43"/>
          <p:cNvSpPr txBox="1">
            <a:spLocks noChangeArrowheads="1"/>
          </p:cNvSpPr>
          <p:nvPr/>
        </p:nvSpPr>
        <p:spPr bwMode="auto">
          <a:xfrm>
            <a:off x="3619500" y="2808008"/>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Nhiều</a:t>
            </a:r>
            <a:endParaRPr lang="en-US" sz="2000" b="0" dirty="0"/>
          </a:p>
        </p:txBody>
      </p:sp>
      <p:sp>
        <p:nvSpPr>
          <p:cNvPr id="311340" name="Text Box 44"/>
          <p:cNvSpPr txBox="1">
            <a:spLocks noChangeArrowheads="1"/>
          </p:cNvSpPr>
          <p:nvPr/>
        </p:nvSpPr>
        <p:spPr bwMode="auto">
          <a:xfrm>
            <a:off x="6594569" y="283966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Ít</a:t>
            </a:r>
            <a:endParaRPr lang="en-US" sz="2000" b="0" dirty="0"/>
          </a:p>
        </p:txBody>
      </p:sp>
      <p:sp>
        <p:nvSpPr>
          <p:cNvPr id="311342" name="Text Box 46"/>
          <p:cNvSpPr txBox="1">
            <a:spLocks noChangeArrowheads="1"/>
          </p:cNvSpPr>
          <p:nvPr/>
        </p:nvSpPr>
        <p:spPr bwMode="auto">
          <a:xfrm>
            <a:off x="2877484" y="3268803"/>
            <a:ext cx="32004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t>Con </a:t>
            </a:r>
            <a:r>
              <a:rPr lang="en-US" sz="2000" b="0" dirty="0" err="1"/>
              <a:t>giống</a:t>
            </a:r>
            <a:r>
              <a:rPr lang="en-US" sz="2000" b="0" dirty="0"/>
              <a:t> </a:t>
            </a:r>
            <a:r>
              <a:rPr lang="en-US" sz="2000" b="0" dirty="0" err="1"/>
              <a:t>hệt</a:t>
            </a:r>
            <a:r>
              <a:rPr lang="en-US" sz="2000" b="0" dirty="0"/>
              <a:t> </a:t>
            </a:r>
            <a:r>
              <a:rPr lang="en-US" sz="2000" b="0" dirty="0" err="1"/>
              <a:t>nhau</a:t>
            </a:r>
            <a:r>
              <a:rPr lang="en-US" sz="2000" b="0" dirty="0"/>
              <a:t> </a:t>
            </a:r>
            <a:r>
              <a:rPr lang="en-US" sz="2000" b="0" dirty="0" err="1"/>
              <a:t>và</a:t>
            </a:r>
            <a:r>
              <a:rPr lang="en-US" sz="2000" b="0" dirty="0"/>
              <a:t> </a:t>
            </a:r>
            <a:r>
              <a:rPr lang="en-US" sz="2000" b="0" dirty="0" err="1"/>
              <a:t>giống</a:t>
            </a:r>
            <a:r>
              <a:rPr lang="en-US" sz="2000" b="0" dirty="0"/>
              <a:t> </a:t>
            </a:r>
            <a:r>
              <a:rPr lang="en-US" sz="2000" b="0" dirty="0" err="1"/>
              <a:t>mẹ</a:t>
            </a:r>
            <a:endParaRPr lang="en-US" sz="1800" b="0" dirty="0"/>
          </a:p>
        </p:txBody>
      </p:sp>
      <p:sp>
        <p:nvSpPr>
          <p:cNvPr id="311343" name="Text Box 47"/>
          <p:cNvSpPr txBox="1">
            <a:spLocks noChangeArrowheads="1"/>
          </p:cNvSpPr>
          <p:nvPr/>
        </p:nvSpPr>
        <p:spPr bwMode="auto">
          <a:xfrm>
            <a:off x="5925671" y="3421996"/>
            <a:ext cx="2971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a:t>Con </a:t>
            </a:r>
            <a:r>
              <a:rPr lang="en-US" sz="2000" b="0" dirty="0" err="1"/>
              <a:t>sinh</a:t>
            </a:r>
            <a:r>
              <a:rPr lang="en-US" sz="2000" b="0" dirty="0"/>
              <a:t> </a:t>
            </a:r>
            <a:r>
              <a:rPr lang="en-US" sz="2000" b="0" dirty="0" err="1"/>
              <a:t>ra</a:t>
            </a:r>
            <a:r>
              <a:rPr lang="en-US" sz="2000" b="0" dirty="0"/>
              <a:t> </a:t>
            </a:r>
            <a:r>
              <a:rPr lang="en-US" sz="2000" b="0" dirty="0" err="1"/>
              <a:t>giống</a:t>
            </a:r>
            <a:r>
              <a:rPr lang="en-US" sz="2000" b="0" dirty="0"/>
              <a:t> </a:t>
            </a:r>
            <a:r>
              <a:rPr lang="en-US" sz="2000" b="0" dirty="0" err="1"/>
              <a:t>bố</a:t>
            </a:r>
            <a:r>
              <a:rPr lang="en-US" sz="2000" b="0" dirty="0"/>
              <a:t> </a:t>
            </a:r>
            <a:r>
              <a:rPr lang="en-US" sz="2000" b="0" dirty="0" err="1"/>
              <a:t>mẹ</a:t>
            </a:r>
            <a:endParaRPr lang="en-US" sz="2000" b="0" dirty="0"/>
          </a:p>
        </p:txBody>
      </p:sp>
      <p:sp>
        <p:nvSpPr>
          <p:cNvPr id="311344" name="Text Box 48"/>
          <p:cNvSpPr txBox="1">
            <a:spLocks noChangeArrowheads="1"/>
          </p:cNvSpPr>
          <p:nvPr/>
        </p:nvSpPr>
        <p:spPr bwMode="auto">
          <a:xfrm>
            <a:off x="3154363" y="5036390"/>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Kém</a:t>
            </a:r>
            <a:endParaRPr lang="en-US" sz="2000" b="0" dirty="0"/>
          </a:p>
        </p:txBody>
      </p:sp>
      <p:sp>
        <p:nvSpPr>
          <p:cNvPr id="311345" name="Text Box 49"/>
          <p:cNvSpPr txBox="1">
            <a:spLocks noChangeArrowheads="1"/>
          </p:cNvSpPr>
          <p:nvPr/>
        </p:nvSpPr>
        <p:spPr bwMode="auto">
          <a:xfrm>
            <a:off x="6172200" y="5050023"/>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Tốt</a:t>
            </a:r>
            <a:r>
              <a:rPr lang="en-US" sz="2000" b="0" dirty="0"/>
              <a:t> </a:t>
            </a:r>
            <a:r>
              <a:rPr lang="en-US" sz="2000" b="0" dirty="0" err="1"/>
              <a:t>hơn</a:t>
            </a:r>
            <a:endParaRPr lang="en-US" sz="2000" b="0" dirty="0"/>
          </a:p>
        </p:txBody>
      </p:sp>
      <p:sp>
        <p:nvSpPr>
          <p:cNvPr id="99371" name="Text Box 50"/>
          <p:cNvSpPr txBox="1">
            <a:spLocks noChangeArrowheads="1"/>
          </p:cNvSpPr>
          <p:nvPr/>
        </p:nvSpPr>
        <p:spPr bwMode="auto">
          <a:xfrm>
            <a:off x="6308725" y="47831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2400" b="0"/>
          </a:p>
        </p:txBody>
      </p:sp>
      <p:sp>
        <p:nvSpPr>
          <p:cNvPr id="311347" name="Text Box 51"/>
          <p:cNvSpPr txBox="1">
            <a:spLocks noChangeArrowheads="1"/>
          </p:cNvSpPr>
          <p:nvPr/>
        </p:nvSpPr>
        <p:spPr bwMode="auto">
          <a:xfrm>
            <a:off x="2895600" y="4039160"/>
            <a:ext cx="2514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Chỉ</a:t>
            </a:r>
            <a:r>
              <a:rPr lang="en-US" sz="2000" b="0" dirty="0"/>
              <a:t> </a:t>
            </a:r>
            <a:r>
              <a:rPr lang="en-US" sz="2000" b="0" dirty="0" err="1"/>
              <a:t>cần</a:t>
            </a:r>
            <a:r>
              <a:rPr lang="en-US" sz="2000" b="0" dirty="0"/>
              <a:t> </a:t>
            </a:r>
            <a:r>
              <a:rPr lang="en-US" sz="2000" b="0" dirty="0" err="1"/>
              <a:t>cơ</a:t>
            </a:r>
            <a:r>
              <a:rPr lang="en-US" sz="2000" b="0" dirty="0"/>
              <a:t> </a:t>
            </a:r>
            <a:r>
              <a:rPr lang="en-US" sz="2000" b="0" dirty="0" err="1"/>
              <a:t>thể</a:t>
            </a:r>
            <a:r>
              <a:rPr lang="en-US" sz="2000" b="0" dirty="0"/>
              <a:t> </a:t>
            </a:r>
            <a:r>
              <a:rPr lang="en-US" sz="2000" b="0" dirty="0" err="1"/>
              <a:t>mẹ</a:t>
            </a:r>
            <a:r>
              <a:rPr lang="en-US" sz="2000" b="0" dirty="0"/>
              <a:t> </a:t>
            </a:r>
            <a:r>
              <a:rPr lang="en-US" sz="2000" b="0" dirty="0" err="1"/>
              <a:t>vẫn</a:t>
            </a:r>
            <a:r>
              <a:rPr lang="en-US" sz="2000" b="0" dirty="0"/>
              <a:t> </a:t>
            </a:r>
            <a:r>
              <a:rPr lang="en-US" sz="2000" b="0" dirty="0" err="1"/>
              <a:t>có</a:t>
            </a:r>
            <a:r>
              <a:rPr lang="en-US" sz="2000" b="0" dirty="0"/>
              <a:t> </a:t>
            </a:r>
            <a:r>
              <a:rPr lang="en-US" sz="2000" b="0" dirty="0" err="1"/>
              <a:t>thể</a:t>
            </a:r>
            <a:r>
              <a:rPr lang="en-US" sz="2000" b="0" dirty="0"/>
              <a:t> </a:t>
            </a:r>
            <a:r>
              <a:rPr lang="en-US" sz="2000" b="0" dirty="0" err="1"/>
              <a:t>sinh</a:t>
            </a:r>
            <a:r>
              <a:rPr lang="en-US" sz="2000" b="0" dirty="0"/>
              <a:t> con</a:t>
            </a:r>
          </a:p>
        </p:txBody>
      </p:sp>
      <p:sp>
        <p:nvSpPr>
          <p:cNvPr id="311348" name="Text Box 52"/>
          <p:cNvSpPr txBox="1">
            <a:spLocks noChangeArrowheads="1"/>
          </p:cNvSpPr>
          <p:nvPr/>
        </p:nvSpPr>
        <p:spPr bwMode="auto">
          <a:xfrm>
            <a:off x="6147360" y="4066990"/>
            <a:ext cx="2819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000" b="0" dirty="0" err="1"/>
              <a:t>Cần</a:t>
            </a:r>
            <a:r>
              <a:rPr lang="en-US" sz="2000" b="0" dirty="0"/>
              <a:t> </a:t>
            </a:r>
            <a:r>
              <a:rPr lang="en-US" sz="2000" b="0" dirty="0" err="1"/>
              <a:t>có</a:t>
            </a:r>
            <a:r>
              <a:rPr lang="en-US" sz="2000" b="0" dirty="0"/>
              <a:t> </a:t>
            </a:r>
            <a:r>
              <a:rPr lang="en-US" sz="2000" b="0" dirty="0" err="1"/>
              <a:t>sự</a:t>
            </a:r>
            <a:r>
              <a:rPr lang="en-US" sz="2000" b="0" dirty="0"/>
              <a:t> </a:t>
            </a:r>
            <a:r>
              <a:rPr lang="en-US" sz="2000" b="0" dirty="0" err="1"/>
              <a:t>kết</a:t>
            </a:r>
            <a:r>
              <a:rPr lang="en-US" sz="2000" b="0" dirty="0"/>
              <a:t> </a:t>
            </a:r>
            <a:r>
              <a:rPr lang="en-US" sz="2000" b="0" dirty="0" err="1"/>
              <a:t>hợp</a:t>
            </a:r>
            <a:r>
              <a:rPr lang="en-US" sz="2000" b="0" dirty="0"/>
              <a:t> </a:t>
            </a:r>
            <a:r>
              <a:rPr lang="en-US" sz="2000" b="0" dirty="0" err="1"/>
              <a:t>giữa</a:t>
            </a:r>
            <a:r>
              <a:rPr lang="en-US" sz="2000" b="0" dirty="0"/>
              <a:t> </a:t>
            </a:r>
            <a:r>
              <a:rPr lang="en-US" sz="2000" b="0" dirty="0" err="1"/>
              <a:t>bố</a:t>
            </a:r>
            <a:r>
              <a:rPr lang="en-US" sz="2000" b="0" dirty="0"/>
              <a:t> </a:t>
            </a:r>
            <a:r>
              <a:rPr lang="en-US" sz="2000" b="0" dirty="0" err="1"/>
              <a:t>và</a:t>
            </a:r>
            <a:r>
              <a:rPr lang="en-US" sz="2000" b="0" dirty="0"/>
              <a:t> </a:t>
            </a:r>
            <a:r>
              <a:rPr lang="en-US" sz="2000" b="0" dirty="0" err="1"/>
              <a:t>mẹ</a:t>
            </a:r>
            <a:r>
              <a:rPr lang="en-US" sz="2000" b="0" dirty="0"/>
              <a:t> </a:t>
            </a:r>
          </a:p>
        </p:txBody>
      </p:sp>
      <p:sp>
        <p:nvSpPr>
          <p:cNvPr id="311351" name="Text Box 55"/>
          <p:cNvSpPr txBox="1">
            <a:spLocks noChangeArrowheads="1"/>
          </p:cNvSpPr>
          <p:nvPr/>
        </p:nvSpPr>
        <p:spPr bwMode="auto">
          <a:xfrm>
            <a:off x="0" y="711200"/>
            <a:ext cx="9144000" cy="5842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algn="l">
              <a:spcBef>
                <a:spcPct val="0"/>
              </a:spcBef>
              <a:defRPr>
                <a:solidFill>
                  <a:schemeClr val="tx1"/>
                </a:solidFill>
                <a:latin typeface="Arial" panose="020B0604020202020204" pitchFamily="34" charset="0"/>
              </a:defRPr>
            </a:lvl1pPr>
            <a:lvl2pPr marL="1485900" algn="l">
              <a:spcBef>
                <a:spcPct val="0"/>
              </a:spcBef>
              <a:defRPr>
                <a:solidFill>
                  <a:schemeClr val="tx1"/>
                </a:solidFill>
                <a:latin typeface="Arial" panose="020B0604020202020204" pitchFamily="34" charset="0"/>
              </a:defRPr>
            </a:lvl2pPr>
            <a:lvl3pPr marL="1600200" algn="l">
              <a:spcBef>
                <a:spcPct val="0"/>
              </a:spcBef>
              <a:defRPr>
                <a:solidFill>
                  <a:schemeClr val="tx1"/>
                </a:solidFill>
                <a:latin typeface="Arial" panose="020B0604020202020204" pitchFamily="34" charset="0"/>
              </a:defRPr>
            </a:lvl3pPr>
            <a:lvl4pPr marL="1714500"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dirty="0" smtClean="0">
                <a:solidFill>
                  <a:srgbClr val="FF0000"/>
                </a:solidFill>
                <a:latin typeface="Times New Roman" panose="02020603050405020304" pitchFamily="18" charset="0"/>
              </a:rPr>
              <a:t>3. </a:t>
            </a:r>
            <a:r>
              <a:rPr lang="en-US" dirty="0" err="1" smtClean="0">
                <a:solidFill>
                  <a:srgbClr val="FF0000"/>
                </a:solidFill>
                <a:latin typeface="Times New Roman" panose="02020603050405020304" pitchFamily="18" charset="0"/>
              </a:rPr>
              <a:t>Phân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biệt</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sinh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sản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vô</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tính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với</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sinh</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sản</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hữu</a:t>
            </a:r>
            <a:r>
              <a:rPr lang="en-US" dirty="0" smtClean="0">
                <a:solidFill>
                  <a:srgbClr val="FF0000"/>
                </a:solidFill>
                <a:latin typeface="Times New Roman" panose="02020603050405020304" pitchFamily="18" charset="0"/>
              </a:rPr>
              <a:t> </a:t>
            </a:r>
            <a:r>
              <a:rPr lang="en-US" dirty="0" err="1" smtClean="0">
                <a:solidFill>
                  <a:srgbClr val="FF0000"/>
                </a:solidFill>
                <a:latin typeface="Times New Roman" panose="02020603050405020304" pitchFamily="18" charset="0"/>
              </a:rPr>
              <a:t>tính</a:t>
            </a:r>
            <a:r>
              <a:rPr lang="en-US" dirty="0" smtClean="0">
                <a:solidFill>
                  <a:srgbClr val="FF0000"/>
                </a:solidFill>
                <a:latin typeface="Times New Roman" panose="02020603050405020304" pitchFamily="18" charset="0"/>
              </a:rPr>
              <a:t>?</a:t>
            </a:r>
          </a:p>
        </p:txBody>
      </p:sp>
      <p:sp>
        <p:nvSpPr>
          <p:cNvPr id="18" name="Text Box 8"/>
          <p:cNvSpPr txBox="1">
            <a:spLocks noChangeArrowheads="1"/>
          </p:cNvSpPr>
          <p:nvPr/>
        </p:nvSpPr>
        <p:spPr bwMode="auto">
          <a:xfrm>
            <a:off x="304800" y="14288"/>
            <a:ext cx="8356600" cy="762000"/>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400" dirty="0" err="1">
                <a:solidFill>
                  <a:srgbClr val="FF0000"/>
                </a:solidFill>
                <a:effectLst>
                  <a:outerShdw blurRad="38100" dist="38100" dir="2700000" algn="tl">
                    <a:srgbClr val="000000"/>
                  </a:outerShdw>
                </a:effectLst>
              </a:rPr>
              <a:t>LUYỆN</a:t>
            </a:r>
            <a:r>
              <a:rPr lang="en-US" sz="4400" dirty="0">
                <a:solidFill>
                  <a:srgbClr val="FF0000"/>
                </a:solidFill>
                <a:effectLst>
                  <a:outerShdw blurRad="38100" dist="38100" dir="2700000" algn="tl">
                    <a:srgbClr val="000000"/>
                  </a:outerShdw>
                </a:effectLst>
              </a:rPr>
              <a:t> </a:t>
            </a:r>
            <a:r>
              <a:rPr lang="en-US" sz="4400" dirty="0" err="1">
                <a:solidFill>
                  <a:srgbClr val="FF0000"/>
                </a:solidFill>
                <a:effectLst>
                  <a:outerShdw blurRad="38100" dist="38100" dir="2700000" algn="tl">
                    <a:srgbClr val="000000"/>
                  </a:outerShdw>
                </a:effectLst>
              </a:rPr>
              <a:t>TẬP</a:t>
            </a:r>
            <a:endParaRPr lang="en-US" sz="44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1335"/>
                                        </p:tgtEl>
                                        <p:attrNameLst>
                                          <p:attrName>style.visibility</p:attrName>
                                        </p:attrNameLst>
                                      </p:cBhvr>
                                      <p:to>
                                        <p:strVal val="visible"/>
                                      </p:to>
                                    </p:set>
                                    <p:animEffect transition="in" filter="box(in)">
                                      <p:cBhvr>
                                        <p:cTn id="7" dur="500"/>
                                        <p:tgtEl>
                                          <p:spTgt spid="311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1336"/>
                                        </p:tgtEl>
                                        <p:attrNameLst>
                                          <p:attrName>style.visibility</p:attrName>
                                        </p:attrNameLst>
                                      </p:cBhvr>
                                      <p:to>
                                        <p:strVal val="visible"/>
                                      </p:to>
                                    </p:set>
                                    <p:animEffect transition="in" filter="box(in)">
                                      <p:cBhvr>
                                        <p:cTn id="12" dur="500"/>
                                        <p:tgtEl>
                                          <p:spTgt spid="311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1339"/>
                                        </p:tgtEl>
                                        <p:attrNameLst>
                                          <p:attrName>style.visibility</p:attrName>
                                        </p:attrNameLst>
                                      </p:cBhvr>
                                      <p:to>
                                        <p:strVal val="visible"/>
                                      </p:to>
                                    </p:set>
                                    <p:animEffect transition="in" filter="box(in)">
                                      <p:cBhvr>
                                        <p:cTn id="17" dur="500"/>
                                        <p:tgtEl>
                                          <p:spTgt spid="3113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1340"/>
                                        </p:tgtEl>
                                        <p:attrNameLst>
                                          <p:attrName>style.visibility</p:attrName>
                                        </p:attrNameLst>
                                      </p:cBhvr>
                                      <p:to>
                                        <p:strVal val="visible"/>
                                      </p:to>
                                    </p:set>
                                    <p:animEffect transition="in" filter="box(in)">
                                      <p:cBhvr>
                                        <p:cTn id="22" dur="500"/>
                                        <p:tgtEl>
                                          <p:spTgt spid="3113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1342"/>
                                        </p:tgtEl>
                                        <p:attrNameLst>
                                          <p:attrName>style.visibility</p:attrName>
                                        </p:attrNameLst>
                                      </p:cBhvr>
                                      <p:to>
                                        <p:strVal val="visible"/>
                                      </p:to>
                                    </p:set>
                                    <p:animEffect transition="in" filter="box(in)">
                                      <p:cBhvr>
                                        <p:cTn id="27" dur="500"/>
                                        <p:tgtEl>
                                          <p:spTgt spid="3113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1343"/>
                                        </p:tgtEl>
                                        <p:attrNameLst>
                                          <p:attrName>style.visibility</p:attrName>
                                        </p:attrNameLst>
                                      </p:cBhvr>
                                      <p:to>
                                        <p:strVal val="visible"/>
                                      </p:to>
                                    </p:set>
                                    <p:animEffect transition="in" filter="box(in)">
                                      <p:cBhvr>
                                        <p:cTn id="32" dur="500"/>
                                        <p:tgtEl>
                                          <p:spTgt spid="31134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1347"/>
                                        </p:tgtEl>
                                        <p:attrNameLst>
                                          <p:attrName>style.visibility</p:attrName>
                                        </p:attrNameLst>
                                      </p:cBhvr>
                                      <p:to>
                                        <p:strVal val="visible"/>
                                      </p:to>
                                    </p:set>
                                    <p:animEffect transition="in" filter="box(in)">
                                      <p:cBhvr>
                                        <p:cTn id="37" dur="500"/>
                                        <p:tgtEl>
                                          <p:spTgt spid="31134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11348"/>
                                        </p:tgtEl>
                                        <p:attrNameLst>
                                          <p:attrName>style.visibility</p:attrName>
                                        </p:attrNameLst>
                                      </p:cBhvr>
                                      <p:to>
                                        <p:strVal val="visible"/>
                                      </p:to>
                                    </p:set>
                                    <p:animEffect transition="in" filter="box(in)">
                                      <p:cBhvr>
                                        <p:cTn id="42" dur="500"/>
                                        <p:tgtEl>
                                          <p:spTgt spid="31134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1344"/>
                                        </p:tgtEl>
                                        <p:attrNameLst>
                                          <p:attrName>style.visibility</p:attrName>
                                        </p:attrNameLst>
                                      </p:cBhvr>
                                      <p:to>
                                        <p:strVal val="visible"/>
                                      </p:to>
                                    </p:set>
                                    <p:animEffect transition="in" filter="box(in)">
                                      <p:cBhvr>
                                        <p:cTn id="47" dur="500"/>
                                        <p:tgtEl>
                                          <p:spTgt spid="3113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11345"/>
                                        </p:tgtEl>
                                        <p:attrNameLst>
                                          <p:attrName>style.visibility</p:attrName>
                                        </p:attrNameLst>
                                      </p:cBhvr>
                                      <p:to>
                                        <p:strVal val="visible"/>
                                      </p:to>
                                    </p:set>
                                    <p:animEffect transition="in" filter="box(in)">
                                      <p:cBhvr>
                                        <p:cTn id="52" dur="500"/>
                                        <p:tgtEl>
                                          <p:spTgt spid="311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35" grpId="0" autoUpdateAnimBg="0"/>
      <p:bldP spid="311336" grpId="0" autoUpdateAnimBg="0"/>
      <p:bldP spid="311339" grpId="0" autoUpdateAnimBg="0"/>
      <p:bldP spid="311340" grpId="0" autoUpdateAnimBg="0"/>
      <p:bldP spid="311342" grpId="0" autoUpdateAnimBg="0"/>
      <p:bldP spid="311343" grpId="0" autoUpdateAnimBg="0"/>
      <p:bldP spid="311344" grpId="0" autoUpdateAnimBg="0"/>
      <p:bldP spid="311345" grpId="0" autoUpdateAnimBg="0"/>
      <p:bldP spid="311347" grpId="0" autoUpdateAnimBg="0"/>
      <p:bldP spid="311348"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Oval 3"/>
          <p:cNvSpPr>
            <a:spLocks noChangeArrowheads="1"/>
          </p:cNvSpPr>
          <p:nvPr/>
        </p:nvSpPr>
        <p:spPr bwMode="auto">
          <a:xfrm>
            <a:off x="327025" y="2043113"/>
            <a:ext cx="3810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3346" name="Oval 2"/>
          <p:cNvSpPr>
            <a:spLocks noChangeArrowheads="1"/>
          </p:cNvSpPr>
          <p:nvPr/>
        </p:nvSpPr>
        <p:spPr bwMode="auto">
          <a:xfrm>
            <a:off x="327025" y="4973638"/>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3350" name="Text Box 6"/>
          <p:cNvSpPr txBox="1">
            <a:spLocks noChangeArrowheads="1"/>
          </p:cNvSpPr>
          <p:nvPr/>
        </p:nvSpPr>
        <p:spPr bwMode="auto">
          <a:xfrm>
            <a:off x="304800" y="14288"/>
            <a:ext cx="8356600" cy="823912"/>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800">
                <a:solidFill>
                  <a:srgbClr val="FF0000"/>
                </a:solidFill>
                <a:effectLst>
                  <a:outerShdw blurRad="38100" dist="38100" dir="2700000" algn="tl">
                    <a:srgbClr val="000000"/>
                  </a:outerShdw>
                </a:effectLst>
              </a:rPr>
              <a:t>CHỌN CÂU TRẢ LỜI ĐÚNG</a:t>
            </a:r>
          </a:p>
        </p:txBody>
      </p:sp>
      <p:sp>
        <p:nvSpPr>
          <p:cNvPr id="101381" name="Text Box 4"/>
          <p:cNvSpPr txBox="1">
            <a:spLocks noChangeArrowheads="1"/>
          </p:cNvSpPr>
          <p:nvPr/>
        </p:nvSpPr>
        <p:spPr bwMode="auto">
          <a:xfrm>
            <a:off x="327025" y="838200"/>
            <a:ext cx="8816975" cy="334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sz="2400" dirty="0"/>
              <a:t>Câu </a:t>
            </a:r>
            <a:r>
              <a:rPr lang="en-US" sz="2400" dirty="0"/>
              <a:t>1</a:t>
            </a:r>
            <a:r>
              <a:rPr lang="vi-VN" sz="2400" dirty="0"/>
              <a:t>.</a:t>
            </a:r>
            <a:r>
              <a:rPr lang="vi-VN" sz="2400" b="0" dirty="0"/>
              <a:t> Sinh sản vô tính ở thực vật là cây </a:t>
            </a:r>
            <a:r>
              <a:rPr lang="en-US" sz="2400" b="0" dirty="0"/>
              <a:t>c</a:t>
            </a:r>
            <a:r>
              <a:rPr lang="vi-VN" sz="2400" b="0" dirty="0"/>
              <a:t>on sinh ra mang đặc </a:t>
            </a:r>
            <a:r>
              <a:rPr lang="en-US" sz="2400" b="0" dirty="0" err="1"/>
              <a:t>điểm</a:t>
            </a:r>
            <a:endParaRPr lang="vi-VN" sz="2400" b="0" dirty="0"/>
          </a:p>
          <a:p>
            <a:pPr>
              <a:buFontTx/>
              <a:buNone/>
            </a:pPr>
            <a:r>
              <a:rPr lang="vi-VN" sz="2400" b="0" dirty="0"/>
              <a:t>A. giống cây mẹ, có sự kết hợp giữa giao tử đực và giao tử cái</a:t>
            </a:r>
          </a:p>
          <a:p>
            <a:pPr>
              <a:buFontTx/>
              <a:buNone/>
            </a:pPr>
            <a:r>
              <a:rPr lang="vi-VN" sz="2400" b="0" dirty="0"/>
              <a:t>B. giống cây mẹ, không có sự kết hợp giữa giao tử đực và giao tử cái</a:t>
            </a:r>
          </a:p>
          <a:p>
            <a:pPr>
              <a:buFontTx/>
              <a:buNone/>
            </a:pPr>
            <a:r>
              <a:rPr lang="vi-VN" sz="2400" b="0" dirty="0"/>
              <a:t>C. giống bố mẹ, có sự kết hợp giữa giao tử đực và giao tử cái</a:t>
            </a:r>
          </a:p>
          <a:p>
            <a:pPr>
              <a:buFontTx/>
              <a:buNone/>
            </a:pPr>
            <a:r>
              <a:rPr lang="vi-VN" sz="2400" b="0" dirty="0"/>
              <a:t>D. giống và khác cây mẹ, không có sự kết hợp giữa giao tử đực và giao tử cái</a:t>
            </a:r>
            <a:endParaRPr lang="en-US" sz="2400" b="0" dirty="0"/>
          </a:p>
        </p:txBody>
      </p:sp>
      <p:sp>
        <p:nvSpPr>
          <p:cNvPr id="101382" name="Text Box 5"/>
          <p:cNvSpPr txBox="1">
            <a:spLocks noChangeArrowheads="1"/>
          </p:cNvSpPr>
          <p:nvPr/>
        </p:nvSpPr>
        <p:spPr bwMode="auto">
          <a:xfrm>
            <a:off x="381000" y="4210050"/>
            <a:ext cx="84582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sz="2400"/>
              <a:t>Câu </a:t>
            </a:r>
            <a:r>
              <a:rPr lang="en-US" sz="2400"/>
              <a:t>2</a:t>
            </a:r>
            <a:r>
              <a:rPr lang="vi-VN" sz="2400"/>
              <a:t>.</a:t>
            </a:r>
            <a:r>
              <a:rPr lang="vi-VN" sz="2400" b="0"/>
              <a:t> Trong sinh sản sinh dưỡng ở thực vật, cây mới được tạo ra</a:t>
            </a:r>
          </a:p>
          <a:p>
            <a:pPr>
              <a:buFontTx/>
              <a:buNone/>
            </a:pPr>
            <a:r>
              <a:rPr lang="vi-VN" sz="2400" b="0"/>
              <a:t>A. từ một phần của cơ quan sinh dưỡng của cây</a:t>
            </a:r>
          </a:p>
          <a:p>
            <a:pPr>
              <a:buFontTx/>
              <a:buNone/>
            </a:pPr>
            <a:r>
              <a:rPr lang="vi-VN" sz="2400" b="0"/>
              <a:t>B. chỉ từ rễ của cây</a:t>
            </a:r>
          </a:p>
          <a:p>
            <a:pPr>
              <a:buFontTx/>
              <a:buNone/>
            </a:pPr>
            <a:r>
              <a:rPr lang="vi-VN" sz="2400" b="0"/>
              <a:t>C. chỉ từ một phần thân của cây</a:t>
            </a:r>
          </a:p>
          <a:p>
            <a:pPr>
              <a:buFontTx/>
              <a:buNone/>
            </a:pPr>
            <a:r>
              <a:rPr lang="vi-VN" sz="2400" b="0"/>
              <a:t>D. chỉ từ lá của cây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box(in)">
                                      <p:cBhvr>
                                        <p:cTn id="7" dur="500"/>
                                        <p:tgtEl>
                                          <p:spTgt spid="313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3346"/>
                                        </p:tgtEl>
                                        <p:attrNameLst>
                                          <p:attrName>style.visibility</p:attrName>
                                        </p:attrNameLst>
                                      </p:cBhvr>
                                      <p:to>
                                        <p:strVal val="visible"/>
                                      </p:to>
                                    </p:set>
                                    <p:animEffect transition="in" filter="box(in)">
                                      <p:cBhvr>
                                        <p:cTn id="12" dur="500"/>
                                        <p:tgtEl>
                                          <p:spTgt spid="313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animBg="1"/>
      <p:bldP spid="31334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Oval 4"/>
          <p:cNvSpPr>
            <a:spLocks noChangeArrowheads="1"/>
          </p:cNvSpPr>
          <p:nvPr/>
        </p:nvSpPr>
        <p:spPr bwMode="auto">
          <a:xfrm>
            <a:off x="228600" y="2514600"/>
            <a:ext cx="381000" cy="3460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3427" name="Text Box 5"/>
          <p:cNvSpPr txBox="1">
            <a:spLocks noChangeArrowheads="1"/>
          </p:cNvSpPr>
          <p:nvPr/>
        </p:nvSpPr>
        <p:spPr bwMode="auto">
          <a:xfrm>
            <a:off x="228600" y="685800"/>
            <a:ext cx="9067800"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vi-VN" sz="2400"/>
              <a:t>Câu </a:t>
            </a:r>
            <a:r>
              <a:rPr lang="en-US" sz="2400"/>
              <a:t>3</a:t>
            </a:r>
            <a:r>
              <a:rPr lang="vi-VN" sz="2400"/>
              <a:t>.</a:t>
            </a:r>
            <a:r>
              <a:rPr lang="vi-VN" sz="2400" b="0"/>
              <a:t> Điều không đúng với sinh sản vô tính ở động vật là</a:t>
            </a:r>
          </a:p>
          <a:p>
            <a:pPr>
              <a:buFontTx/>
              <a:buNone/>
            </a:pPr>
            <a:r>
              <a:rPr lang="vi-VN" sz="2400" b="0"/>
              <a:t>A. cá thể có thể sống độc lập, đơn lẻ vẫn sinh sản bình thường</a:t>
            </a:r>
          </a:p>
          <a:p>
            <a:pPr>
              <a:buFontTx/>
              <a:buNone/>
            </a:pPr>
            <a:r>
              <a:rPr lang="vi-VN" sz="2400" b="0"/>
              <a:t>B. đảm bảo sự ổn định về mặt di truyền qua các  thế hệ cơ thể</a:t>
            </a:r>
          </a:p>
          <a:p>
            <a:pPr>
              <a:buFontTx/>
              <a:buNone/>
            </a:pPr>
            <a:r>
              <a:rPr lang="vi-VN" sz="2400" b="0"/>
              <a:t>C. tạo ra số lượng lớn con cháu trong thời gian ngắn</a:t>
            </a:r>
          </a:p>
          <a:p>
            <a:pPr>
              <a:buFontTx/>
              <a:buNone/>
            </a:pPr>
            <a:r>
              <a:rPr lang="vi-VN" sz="2400" b="0"/>
              <a:t>D. có khả năng thích nghi cao với sự thay đổi của điều kiện môi trường</a:t>
            </a:r>
          </a:p>
        </p:txBody>
      </p:sp>
      <p:sp>
        <p:nvSpPr>
          <p:cNvPr id="315394" name="Oval 2"/>
          <p:cNvSpPr>
            <a:spLocks noChangeArrowheads="1"/>
          </p:cNvSpPr>
          <p:nvPr/>
        </p:nvSpPr>
        <p:spPr bwMode="auto">
          <a:xfrm>
            <a:off x="211138" y="5356225"/>
            <a:ext cx="398462" cy="3587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5400" name="Text Box 8"/>
          <p:cNvSpPr txBox="1">
            <a:spLocks noChangeArrowheads="1"/>
          </p:cNvSpPr>
          <p:nvPr/>
        </p:nvSpPr>
        <p:spPr bwMode="auto">
          <a:xfrm>
            <a:off x="304800" y="-61913"/>
            <a:ext cx="8356600" cy="823913"/>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800">
                <a:solidFill>
                  <a:srgbClr val="FF0000"/>
                </a:solidFill>
                <a:effectLst>
                  <a:outerShdw blurRad="38100" dist="38100" dir="2700000" algn="tl">
                    <a:srgbClr val="000000"/>
                  </a:outerShdw>
                </a:effectLst>
              </a:rPr>
              <a:t>CHỌN CÂU TRẢ LỜI ĐÚNG</a:t>
            </a:r>
          </a:p>
        </p:txBody>
      </p:sp>
      <p:sp>
        <p:nvSpPr>
          <p:cNvPr id="4" name="Rectangle 3"/>
          <p:cNvSpPr/>
          <p:nvPr/>
        </p:nvSpPr>
        <p:spPr>
          <a:xfrm>
            <a:off x="179388" y="3333750"/>
            <a:ext cx="8763000" cy="3570288"/>
          </a:xfrm>
          <a:prstGeom prst="rect">
            <a:avLst/>
          </a:prstGeom>
        </p:spPr>
        <p:txBody>
          <a:bodyPr>
            <a:spAutoFit/>
          </a:bodyPr>
          <a:lstStyle/>
          <a:p>
            <a:pPr algn="just">
              <a:spcBef>
                <a:spcPts val="300"/>
              </a:spcBef>
              <a:defRPr/>
            </a:pPr>
            <a:r>
              <a:rPr lang="en-US" sz="2400" dirty="0" err="1">
                <a:solidFill>
                  <a:schemeClr val="tx1"/>
                </a:solidFill>
                <a:latin typeface="+mj-lt"/>
              </a:rPr>
              <a:t>Câu</a:t>
            </a:r>
            <a:r>
              <a:rPr lang="en-US" sz="2400" dirty="0">
                <a:solidFill>
                  <a:schemeClr val="tx1"/>
                </a:solidFill>
                <a:latin typeface="+mj-lt"/>
              </a:rPr>
              <a:t> 4.</a:t>
            </a:r>
            <a:r>
              <a:rPr lang="en-US" sz="2400" b="0" dirty="0">
                <a:solidFill>
                  <a:srgbClr val="000000"/>
                </a:solidFill>
                <a:latin typeface="+mj-lt"/>
              </a:rPr>
              <a:t>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sản</a:t>
            </a:r>
            <a:r>
              <a:rPr lang="en-US" sz="2400" b="0" dirty="0">
                <a:solidFill>
                  <a:srgbClr val="000000"/>
                </a:solidFill>
                <a:latin typeface="+mj-lt"/>
              </a:rPr>
              <a:t> </a:t>
            </a:r>
            <a:r>
              <a:rPr lang="en-US" sz="2400" b="0" dirty="0" err="1">
                <a:solidFill>
                  <a:srgbClr val="000000"/>
                </a:solidFill>
                <a:latin typeface="+mj-lt"/>
              </a:rPr>
              <a:t>vô</a:t>
            </a:r>
            <a:r>
              <a:rPr lang="en-US" sz="2400" b="0" dirty="0">
                <a:solidFill>
                  <a:srgbClr val="000000"/>
                </a:solidFill>
                <a:latin typeface="+mj-lt"/>
              </a:rPr>
              <a:t> </a:t>
            </a:r>
            <a:r>
              <a:rPr lang="en-US" sz="2400" b="0" dirty="0" err="1">
                <a:solidFill>
                  <a:srgbClr val="000000"/>
                </a:solidFill>
                <a:latin typeface="+mj-lt"/>
              </a:rPr>
              <a:t>tính</a:t>
            </a:r>
            <a:r>
              <a:rPr lang="en-US" sz="2400" b="0" dirty="0">
                <a:solidFill>
                  <a:srgbClr val="000000"/>
                </a:solidFill>
                <a:latin typeface="+mj-lt"/>
              </a:rPr>
              <a:t> ở </a:t>
            </a:r>
            <a:r>
              <a:rPr lang="en-US" sz="2400" b="0" dirty="0" err="1">
                <a:solidFill>
                  <a:srgbClr val="000000"/>
                </a:solidFill>
                <a:latin typeface="+mj-lt"/>
              </a:rPr>
              <a:t>động</a:t>
            </a:r>
            <a:r>
              <a:rPr lang="en-US" sz="2400" b="0" dirty="0">
                <a:solidFill>
                  <a:srgbClr val="000000"/>
                </a:solidFill>
                <a:latin typeface="+mj-lt"/>
              </a:rPr>
              <a:t> </a:t>
            </a:r>
            <a:r>
              <a:rPr lang="en-US" sz="2400" b="0" dirty="0" err="1">
                <a:solidFill>
                  <a:srgbClr val="000000"/>
                </a:solidFill>
                <a:latin typeface="+mj-lt"/>
              </a:rPr>
              <a:t>vật</a:t>
            </a:r>
            <a:r>
              <a:rPr lang="en-US" sz="2400" b="0" dirty="0">
                <a:solidFill>
                  <a:srgbClr val="000000"/>
                </a:solidFill>
                <a:latin typeface="+mj-lt"/>
              </a:rPr>
              <a:t> </a:t>
            </a:r>
            <a:r>
              <a:rPr lang="en-US" sz="2400" b="0" dirty="0" err="1">
                <a:solidFill>
                  <a:srgbClr val="000000"/>
                </a:solidFill>
                <a:latin typeface="+mj-lt"/>
              </a:rPr>
              <a:t>là</a:t>
            </a:r>
            <a:r>
              <a:rPr lang="en-US" sz="2400" b="0" dirty="0">
                <a:solidFill>
                  <a:srgbClr val="000000"/>
                </a:solidFill>
                <a:latin typeface="+mj-lt"/>
              </a:rPr>
              <a:t> </a:t>
            </a:r>
            <a:r>
              <a:rPr lang="en-US" sz="2400" b="0" dirty="0" err="1">
                <a:solidFill>
                  <a:srgbClr val="000000"/>
                </a:solidFill>
                <a:latin typeface="+mj-lt"/>
              </a:rPr>
              <a:t>từ</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A.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hay </a:t>
            </a:r>
            <a:r>
              <a:rPr lang="en-US" sz="2400" b="0" dirty="0" err="1">
                <a:solidFill>
                  <a:srgbClr val="000000"/>
                </a:solidFill>
                <a:latin typeface="+mj-lt"/>
              </a:rPr>
              <a:t>nhiều</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hoặc</a:t>
            </a:r>
            <a:r>
              <a:rPr lang="en-US" sz="2400" b="0" dirty="0">
                <a:solidFill>
                  <a:srgbClr val="000000"/>
                </a:solidFill>
                <a:latin typeface="+mj-lt"/>
              </a:rPr>
              <a:t> </a:t>
            </a:r>
            <a:r>
              <a:rPr lang="en-US" sz="2400" b="0" dirty="0" err="1">
                <a:solidFill>
                  <a:srgbClr val="000000"/>
                </a:solidFill>
                <a:latin typeface="+mj-lt"/>
              </a:rPr>
              <a:t>khác</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B. </a:t>
            </a:r>
            <a:r>
              <a:rPr lang="en-US" sz="2400" b="0" dirty="0" err="1">
                <a:solidFill>
                  <a:srgbClr val="000000"/>
                </a:solidFill>
                <a:latin typeface="+mj-lt"/>
              </a:rPr>
              <a:t>luôn</a:t>
            </a:r>
            <a:r>
              <a:rPr lang="en-US" sz="2400" b="0" dirty="0">
                <a:solidFill>
                  <a:srgbClr val="000000"/>
                </a:solidFill>
                <a:latin typeface="+mj-lt"/>
              </a:rPr>
              <a:t> </a:t>
            </a:r>
            <a:r>
              <a:rPr lang="en-US" sz="2400" b="0" dirty="0" err="1">
                <a:solidFill>
                  <a:srgbClr val="000000"/>
                </a:solidFill>
                <a:latin typeface="+mj-lt"/>
              </a:rPr>
              <a:t>xinh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nhiều</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C.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hay </a:t>
            </a:r>
            <a:r>
              <a:rPr lang="en-US" sz="2400" b="0" dirty="0" err="1">
                <a:solidFill>
                  <a:srgbClr val="000000"/>
                </a:solidFill>
                <a:latin typeface="+mj-lt"/>
              </a:rPr>
              <a:t>nhiều</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a:p>
            <a:pPr algn="just">
              <a:spcBef>
                <a:spcPts val="300"/>
              </a:spcBef>
              <a:defRPr/>
            </a:pPr>
            <a:r>
              <a:rPr lang="en-US" sz="2400" b="0" dirty="0">
                <a:solidFill>
                  <a:srgbClr val="000000"/>
                </a:solidFill>
                <a:latin typeface="+mj-lt"/>
              </a:rPr>
              <a:t>D. </a:t>
            </a:r>
            <a:r>
              <a:rPr lang="en-US" sz="2400" b="0" dirty="0" err="1">
                <a:solidFill>
                  <a:srgbClr val="000000"/>
                </a:solidFill>
                <a:latin typeface="+mj-lt"/>
              </a:rPr>
              <a:t>luôn</a:t>
            </a:r>
            <a:r>
              <a:rPr lang="en-US" sz="2400" b="0" dirty="0">
                <a:solidFill>
                  <a:srgbClr val="000000"/>
                </a:solidFill>
                <a:latin typeface="+mj-lt"/>
              </a:rPr>
              <a:t> </a:t>
            </a:r>
            <a:r>
              <a:rPr lang="en-US" sz="2400" b="0" dirty="0" err="1">
                <a:solidFill>
                  <a:srgbClr val="000000"/>
                </a:solidFill>
                <a:latin typeface="+mj-lt"/>
              </a:rPr>
              <a:t>sinh</a:t>
            </a:r>
            <a:r>
              <a:rPr lang="en-US" sz="2400" b="0" dirty="0">
                <a:solidFill>
                  <a:srgbClr val="000000"/>
                </a:solidFill>
                <a:latin typeface="+mj-lt"/>
              </a:rPr>
              <a:t> </a:t>
            </a:r>
            <a:r>
              <a:rPr lang="en-US" sz="2400" b="0" dirty="0" err="1">
                <a:solidFill>
                  <a:srgbClr val="000000"/>
                </a:solidFill>
                <a:latin typeface="+mj-lt"/>
              </a:rPr>
              <a:t>ra</a:t>
            </a:r>
            <a:r>
              <a:rPr lang="en-US" sz="2400" b="0" dirty="0">
                <a:solidFill>
                  <a:srgbClr val="000000"/>
                </a:solidFill>
                <a:latin typeface="+mj-lt"/>
              </a:rPr>
              <a:t> </a:t>
            </a:r>
            <a:r>
              <a:rPr lang="en-US" sz="2400" b="0" dirty="0" err="1">
                <a:solidFill>
                  <a:srgbClr val="000000"/>
                </a:solidFill>
                <a:latin typeface="+mj-lt"/>
              </a:rPr>
              <a:t>chỉ</a:t>
            </a:r>
            <a:r>
              <a:rPr lang="en-US" sz="2400" b="0" dirty="0">
                <a:solidFill>
                  <a:srgbClr val="000000"/>
                </a:solidFill>
                <a:latin typeface="+mj-lt"/>
              </a:rPr>
              <a:t> </a:t>
            </a:r>
            <a:r>
              <a:rPr lang="en-US" sz="2400" b="0" dirty="0" err="1">
                <a:solidFill>
                  <a:srgbClr val="000000"/>
                </a:solidFill>
                <a:latin typeface="+mj-lt"/>
              </a:rPr>
              <a:t>một</a:t>
            </a:r>
            <a:r>
              <a:rPr lang="en-US" sz="2400" b="0" dirty="0">
                <a:solidFill>
                  <a:srgbClr val="000000"/>
                </a:solidFill>
                <a:latin typeface="+mj-lt"/>
              </a:rPr>
              <a:t> </a:t>
            </a:r>
            <a:r>
              <a:rPr lang="en-US" sz="2400" b="0" dirty="0" err="1">
                <a:solidFill>
                  <a:srgbClr val="000000"/>
                </a:solidFill>
                <a:latin typeface="+mj-lt"/>
              </a:rPr>
              <a:t>cá</a:t>
            </a:r>
            <a:r>
              <a:rPr lang="en-US" sz="2400" b="0" dirty="0">
                <a:solidFill>
                  <a:srgbClr val="000000"/>
                </a:solidFill>
                <a:latin typeface="+mj-lt"/>
              </a:rPr>
              <a:t> </a:t>
            </a:r>
            <a:r>
              <a:rPr lang="en-US" sz="2400" b="0" dirty="0" err="1">
                <a:solidFill>
                  <a:srgbClr val="000000"/>
                </a:solidFill>
                <a:latin typeface="+mj-lt"/>
              </a:rPr>
              <a:t>thể</a:t>
            </a:r>
            <a:r>
              <a:rPr lang="en-US" sz="2400" b="0" dirty="0">
                <a:solidFill>
                  <a:srgbClr val="000000"/>
                </a:solidFill>
                <a:latin typeface="+mj-lt"/>
              </a:rPr>
              <a:t> </a:t>
            </a:r>
            <a:r>
              <a:rPr lang="en-US" sz="2400" b="0" dirty="0" err="1">
                <a:solidFill>
                  <a:srgbClr val="000000"/>
                </a:solidFill>
                <a:latin typeface="+mj-lt"/>
              </a:rPr>
              <a:t>giống</a:t>
            </a:r>
            <a:r>
              <a:rPr lang="en-US" sz="2400" b="0" dirty="0">
                <a:solidFill>
                  <a:srgbClr val="000000"/>
                </a:solidFill>
                <a:latin typeface="+mj-lt"/>
              </a:rPr>
              <a:t> </a:t>
            </a:r>
            <a:r>
              <a:rPr lang="en-US" sz="2400" b="0" dirty="0" err="1">
                <a:solidFill>
                  <a:srgbClr val="000000"/>
                </a:solidFill>
                <a:latin typeface="+mj-lt"/>
              </a:rPr>
              <a:t>mình</a:t>
            </a:r>
            <a:r>
              <a:rPr lang="en-US" sz="2400" b="0" dirty="0">
                <a:solidFill>
                  <a:srgbClr val="000000"/>
                </a:solidFill>
                <a:latin typeface="+mj-lt"/>
              </a:rPr>
              <a:t>, </a:t>
            </a:r>
            <a:r>
              <a:rPr lang="en-US" sz="2400" b="0" dirty="0" err="1">
                <a:solidFill>
                  <a:srgbClr val="000000"/>
                </a:solidFill>
                <a:latin typeface="+mj-lt"/>
              </a:rPr>
              <a:t>không</a:t>
            </a:r>
            <a:r>
              <a:rPr lang="en-US" sz="2400" b="0" dirty="0">
                <a:solidFill>
                  <a:srgbClr val="000000"/>
                </a:solidFill>
                <a:latin typeface="+mj-lt"/>
              </a:rPr>
              <a:t> </a:t>
            </a:r>
            <a:r>
              <a:rPr lang="en-US" sz="2400" b="0" dirty="0" err="1">
                <a:solidFill>
                  <a:srgbClr val="000000"/>
                </a:solidFill>
                <a:latin typeface="+mj-lt"/>
              </a:rPr>
              <a:t>có</a:t>
            </a:r>
            <a:r>
              <a:rPr lang="en-US" sz="2400" b="0" dirty="0">
                <a:solidFill>
                  <a:srgbClr val="000000"/>
                </a:solidFill>
                <a:latin typeface="+mj-lt"/>
              </a:rPr>
              <a:t> </a:t>
            </a:r>
            <a:r>
              <a:rPr lang="en-US" sz="2400" b="0" dirty="0" err="1">
                <a:solidFill>
                  <a:srgbClr val="000000"/>
                </a:solidFill>
                <a:latin typeface="+mj-lt"/>
              </a:rPr>
              <a:t>sự</a:t>
            </a:r>
            <a:r>
              <a:rPr lang="en-US" sz="2400" b="0" dirty="0">
                <a:solidFill>
                  <a:srgbClr val="000000"/>
                </a:solidFill>
                <a:latin typeface="+mj-lt"/>
              </a:rPr>
              <a:t> </a:t>
            </a:r>
            <a:r>
              <a:rPr lang="en-US" sz="2400" b="0" dirty="0" err="1">
                <a:solidFill>
                  <a:srgbClr val="000000"/>
                </a:solidFill>
                <a:latin typeface="+mj-lt"/>
              </a:rPr>
              <a:t>kết</a:t>
            </a:r>
            <a:r>
              <a:rPr lang="en-US" sz="2400" b="0" dirty="0">
                <a:solidFill>
                  <a:srgbClr val="000000"/>
                </a:solidFill>
                <a:latin typeface="+mj-lt"/>
              </a:rPr>
              <a:t> </a:t>
            </a:r>
            <a:r>
              <a:rPr lang="en-US" sz="2400" b="0" dirty="0" err="1">
                <a:solidFill>
                  <a:srgbClr val="000000"/>
                </a:solidFill>
                <a:latin typeface="+mj-lt"/>
              </a:rPr>
              <a:t>hợp</a:t>
            </a:r>
            <a:r>
              <a:rPr lang="en-US" sz="2400" b="0" dirty="0">
                <a:solidFill>
                  <a:srgbClr val="000000"/>
                </a:solidFill>
                <a:latin typeface="+mj-lt"/>
              </a:rPr>
              <a:t> </a:t>
            </a:r>
            <a:r>
              <a:rPr lang="en-US" sz="2400" b="0" dirty="0" err="1">
                <a:solidFill>
                  <a:srgbClr val="000000"/>
                </a:solidFill>
                <a:latin typeface="+mj-lt"/>
              </a:rPr>
              <a:t>giữa</a:t>
            </a:r>
            <a:r>
              <a:rPr lang="en-US" sz="2400" b="0" dirty="0">
                <a:solidFill>
                  <a:srgbClr val="000000"/>
                </a:solidFill>
                <a:latin typeface="+mj-lt"/>
              </a:rPr>
              <a:t> </a:t>
            </a:r>
            <a:r>
              <a:rPr lang="en-US" sz="2400" b="0" dirty="0" err="1">
                <a:solidFill>
                  <a:srgbClr val="000000"/>
                </a:solidFill>
                <a:latin typeface="+mj-lt"/>
              </a:rPr>
              <a:t>tinh</a:t>
            </a:r>
            <a:r>
              <a:rPr lang="en-US" sz="2400" b="0" dirty="0">
                <a:solidFill>
                  <a:srgbClr val="000000"/>
                </a:solidFill>
                <a:latin typeface="+mj-lt"/>
              </a:rPr>
              <a:t> </a:t>
            </a:r>
            <a:r>
              <a:rPr lang="en-US" sz="2400" b="0" dirty="0" err="1">
                <a:solidFill>
                  <a:srgbClr val="000000"/>
                </a:solidFill>
                <a:latin typeface="+mj-lt"/>
              </a:rPr>
              <a:t>trùng</a:t>
            </a:r>
            <a:r>
              <a:rPr lang="en-US" sz="2400" b="0" dirty="0">
                <a:solidFill>
                  <a:srgbClr val="000000"/>
                </a:solidFill>
                <a:latin typeface="+mj-lt"/>
              </a:rPr>
              <a:t> </a:t>
            </a:r>
            <a:r>
              <a:rPr lang="en-US" sz="2400" b="0" dirty="0" err="1">
                <a:solidFill>
                  <a:srgbClr val="000000"/>
                </a:solidFill>
                <a:latin typeface="+mj-lt"/>
              </a:rPr>
              <a:t>và</a:t>
            </a:r>
            <a:r>
              <a:rPr lang="en-US" sz="2400" b="0" dirty="0">
                <a:solidFill>
                  <a:srgbClr val="000000"/>
                </a:solidFill>
                <a:latin typeface="+mj-lt"/>
              </a:rPr>
              <a:t> </a:t>
            </a:r>
            <a:r>
              <a:rPr lang="en-US" sz="2400" b="0" dirty="0" err="1">
                <a:solidFill>
                  <a:srgbClr val="000000"/>
                </a:solidFill>
                <a:latin typeface="+mj-lt"/>
              </a:rPr>
              <a:t>trứng</a:t>
            </a:r>
            <a:endParaRPr lang="en-US" sz="2400" b="0" dirty="0">
              <a:solidFill>
                <a:srgbClr val="0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5396"/>
                                        </p:tgtEl>
                                        <p:attrNameLst>
                                          <p:attrName>style.visibility</p:attrName>
                                        </p:attrNameLst>
                                      </p:cBhvr>
                                      <p:to>
                                        <p:strVal val="visible"/>
                                      </p:to>
                                    </p:set>
                                    <p:animEffect transition="in" filter="box(in)">
                                      <p:cBhvr>
                                        <p:cTn id="7" dur="500"/>
                                        <p:tgtEl>
                                          <p:spTgt spid="315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5394"/>
                                        </p:tgtEl>
                                        <p:attrNameLst>
                                          <p:attrName>style.visibility</p:attrName>
                                        </p:attrNameLst>
                                      </p:cBhvr>
                                      <p:to>
                                        <p:strVal val="visible"/>
                                      </p:to>
                                    </p:set>
                                    <p:animEffect transition="in" filter="box(in)">
                                      <p:cBhvr>
                                        <p:cTn id="12" dur="500"/>
                                        <p:tgtEl>
                                          <p:spTgt spid="315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p:bldP spid="31539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p:cNvSpPr>
            <a:spLocks noChangeArrowheads="1"/>
          </p:cNvSpPr>
          <p:nvPr/>
        </p:nvSpPr>
        <p:spPr bwMode="auto">
          <a:xfrm>
            <a:off x="4486275" y="5921375"/>
            <a:ext cx="457200" cy="533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317442" name="Oval 2"/>
          <p:cNvSpPr>
            <a:spLocks noChangeArrowheads="1"/>
          </p:cNvSpPr>
          <p:nvPr/>
        </p:nvSpPr>
        <p:spPr bwMode="auto">
          <a:xfrm>
            <a:off x="295275" y="3281363"/>
            <a:ext cx="390525" cy="4524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5476" name="Text Box 5"/>
          <p:cNvSpPr txBox="1">
            <a:spLocks noChangeArrowheads="1"/>
          </p:cNvSpPr>
          <p:nvPr/>
        </p:nvSpPr>
        <p:spPr bwMode="auto">
          <a:xfrm>
            <a:off x="295275" y="2084388"/>
            <a:ext cx="8839200"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300"/>
              </a:spcBef>
              <a:buFontTx/>
              <a:buNone/>
            </a:pPr>
            <a:r>
              <a:rPr lang="vi-VN" sz="2400" b="0"/>
              <a:t>Câu </a:t>
            </a:r>
            <a:r>
              <a:rPr lang="en-US" sz="2400" b="0"/>
              <a:t>6</a:t>
            </a:r>
            <a:r>
              <a:rPr lang="vi-VN" sz="2400" b="0"/>
              <a:t>. Sinh sản hữu tính ở động vật là sự kết hợp</a:t>
            </a:r>
          </a:p>
          <a:p>
            <a:pPr>
              <a:spcBef>
                <a:spcPts val="300"/>
              </a:spcBef>
              <a:buFontTx/>
              <a:buNone/>
            </a:pPr>
            <a:r>
              <a:rPr lang="vi-VN" sz="2400" b="0"/>
              <a:t>A. của nhiều giao tử đực với một giao tử cái tạo nên hợp tử phát triển thành cơ thể mới</a:t>
            </a:r>
          </a:p>
          <a:p>
            <a:pPr>
              <a:spcBef>
                <a:spcPts val="300"/>
              </a:spcBef>
              <a:buFontTx/>
              <a:buNone/>
            </a:pPr>
            <a:r>
              <a:rPr lang="vi-VN" sz="2400" b="0"/>
              <a:t>B. ngẫu nhiên của giao tử đực và giao tử cái tạo nên hợp tử phát triển thành cơ thể mới</a:t>
            </a:r>
          </a:p>
          <a:p>
            <a:pPr>
              <a:spcBef>
                <a:spcPts val="300"/>
              </a:spcBef>
              <a:buFontTx/>
              <a:buNone/>
            </a:pPr>
            <a:r>
              <a:rPr lang="vi-VN" sz="2400" b="0"/>
              <a:t>C. có chọn lọc của hai giao tử đực và một giao tử cái tạo nên hợp tác phát triển thành cơ thể mới</a:t>
            </a:r>
          </a:p>
          <a:p>
            <a:pPr>
              <a:spcBef>
                <a:spcPts val="300"/>
              </a:spcBef>
              <a:buFontTx/>
              <a:buNone/>
            </a:pPr>
            <a:r>
              <a:rPr lang="vi-VN" sz="2400" b="0"/>
              <a:t>D. có chọn lọc của giao tử cái với nhiều giao tử đực và một tạo nên hợp tử phát triển thành cơ thể mới</a:t>
            </a:r>
          </a:p>
        </p:txBody>
      </p:sp>
      <p:sp>
        <p:nvSpPr>
          <p:cNvPr id="317447" name="Oval 7"/>
          <p:cNvSpPr>
            <a:spLocks noChangeArrowheads="1"/>
          </p:cNvSpPr>
          <p:nvPr/>
        </p:nvSpPr>
        <p:spPr bwMode="auto">
          <a:xfrm>
            <a:off x="427038" y="1501775"/>
            <a:ext cx="381000" cy="457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105478" name="Text Box 4"/>
          <p:cNvSpPr txBox="1">
            <a:spLocks noChangeArrowheads="1"/>
          </p:cNvSpPr>
          <p:nvPr/>
        </p:nvSpPr>
        <p:spPr bwMode="auto">
          <a:xfrm>
            <a:off x="381000" y="682625"/>
            <a:ext cx="876300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300"/>
              </a:spcBef>
              <a:buFontTx/>
              <a:buNone/>
            </a:pPr>
            <a:r>
              <a:rPr lang="en-US" sz="2400" b="0" dirty="0" err="1"/>
              <a:t>Câu</a:t>
            </a:r>
            <a:r>
              <a:rPr lang="en-US" sz="2400" b="0" dirty="0"/>
              <a:t> 5: </a:t>
            </a:r>
            <a:r>
              <a:rPr lang="en-US" sz="2400" b="0" dirty="0" err="1"/>
              <a:t>Hạt</a:t>
            </a:r>
            <a:r>
              <a:rPr lang="en-US" sz="2400" b="0" dirty="0"/>
              <a:t> </a:t>
            </a:r>
            <a:r>
              <a:rPr lang="en-US" sz="2400" b="0" dirty="0" err="1"/>
              <a:t>được</a:t>
            </a:r>
            <a:r>
              <a:rPr lang="en-US" sz="2400" b="0" dirty="0"/>
              <a:t> </a:t>
            </a:r>
            <a:r>
              <a:rPr lang="en-US" sz="2400" b="0" dirty="0" err="1"/>
              <a:t>hình</a:t>
            </a:r>
            <a:r>
              <a:rPr lang="en-US" sz="2400" b="0" dirty="0"/>
              <a:t> </a:t>
            </a:r>
            <a:r>
              <a:rPr lang="en-US" sz="2400" b="0" dirty="0" err="1"/>
              <a:t>thành</a:t>
            </a:r>
            <a:r>
              <a:rPr lang="en-US" sz="2400" b="0" dirty="0"/>
              <a:t> </a:t>
            </a:r>
            <a:r>
              <a:rPr lang="en-US" sz="2400" b="0" dirty="0" err="1"/>
              <a:t>từ</a:t>
            </a:r>
            <a:endParaRPr lang="en-US" sz="2400" b="0" dirty="0"/>
          </a:p>
          <a:p>
            <a:pPr>
              <a:spcBef>
                <a:spcPts val="300"/>
              </a:spcBef>
              <a:buFontTx/>
              <a:buAutoNum type="alphaUcPeriod"/>
            </a:pPr>
            <a:r>
              <a:rPr lang="en-US" sz="2400" b="0" dirty="0" err="1"/>
              <a:t>Bầu</a:t>
            </a:r>
            <a:r>
              <a:rPr lang="en-US" sz="2400" b="0" dirty="0"/>
              <a:t> </a:t>
            </a:r>
            <a:r>
              <a:rPr lang="en-US" sz="2400" b="0" dirty="0" err="1"/>
              <a:t>nhụy</a:t>
            </a:r>
            <a:r>
              <a:rPr lang="en-US" sz="2400" b="0" dirty="0"/>
              <a:t>.                                       B. </a:t>
            </a:r>
            <a:r>
              <a:rPr lang="en-US" sz="2400" b="0" dirty="0" err="1"/>
              <a:t>Bầu</a:t>
            </a:r>
            <a:r>
              <a:rPr lang="en-US" sz="2400" b="0" dirty="0"/>
              <a:t> </a:t>
            </a:r>
            <a:r>
              <a:rPr lang="en-US" sz="2400" b="0" dirty="0" err="1"/>
              <a:t>nhị</a:t>
            </a:r>
            <a:endParaRPr lang="en-US" sz="2400" b="0" dirty="0"/>
          </a:p>
          <a:p>
            <a:pPr>
              <a:spcBef>
                <a:spcPts val="300"/>
              </a:spcBef>
              <a:buFontTx/>
              <a:buNone/>
            </a:pPr>
            <a:r>
              <a:rPr lang="en-US" sz="2400" b="0" dirty="0"/>
              <a:t>C. </a:t>
            </a:r>
            <a:r>
              <a:rPr lang="en-US" sz="2400" b="0" dirty="0" err="1"/>
              <a:t>Noãn</a:t>
            </a:r>
            <a:r>
              <a:rPr lang="en-US" sz="2400" b="0" dirty="0"/>
              <a:t> </a:t>
            </a:r>
            <a:r>
              <a:rPr lang="en-US" sz="2400" b="0" dirty="0" err="1"/>
              <a:t>đã</a:t>
            </a:r>
            <a:r>
              <a:rPr lang="en-US" sz="2400" b="0" dirty="0"/>
              <a:t> </a:t>
            </a:r>
            <a:r>
              <a:rPr lang="en-US" sz="2400" b="0" dirty="0" err="1"/>
              <a:t>được</a:t>
            </a:r>
            <a:r>
              <a:rPr lang="en-US" sz="2400" b="0" dirty="0"/>
              <a:t> </a:t>
            </a:r>
            <a:r>
              <a:rPr lang="en-US" sz="2400" b="0" dirty="0" err="1"/>
              <a:t>thụ</a:t>
            </a:r>
            <a:r>
              <a:rPr lang="en-US" sz="2400" b="0" dirty="0"/>
              <a:t> </a:t>
            </a:r>
            <a:r>
              <a:rPr lang="en-US" sz="2400" b="0" dirty="0" err="1"/>
              <a:t>tinh</a:t>
            </a:r>
            <a:r>
              <a:rPr lang="en-US" sz="2400" b="0" dirty="0"/>
              <a:t>.                 D. </a:t>
            </a:r>
            <a:r>
              <a:rPr lang="en-US" sz="2400" b="0" dirty="0" err="1"/>
              <a:t>Hạt</a:t>
            </a:r>
            <a:r>
              <a:rPr lang="en-US" sz="2400" b="0" dirty="0"/>
              <a:t> </a:t>
            </a:r>
            <a:r>
              <a:rPr lang="en-US" sz="2400" b="0" dirty="0" err="1"/>
              <a:t>phấn</a:t>
            </a:r>
            <a:endParaRPr lang="en-US" sz="2400" b="0" dirty="0"/>
          </a:p>
        </p:txBody>
      </p:sp>
      <p:sp>
        <p:nvSpPr>
          <p:cNvPr id="317446" name="Text Box 6"/>
          <p:cNvSpPr txBox="1">
            <a:spLocks noChangeArrowheads="1"/>
          </p:cNvSpPr>
          <p:nvPr/>
        </p:nvSpPr>
        <p:spPr bwMode="auto">
          <a:xfrm>
            <a:off x="304800" y="-61913"/>
            <a:ext cx="8356600" cy="823913"/>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800" dirty="0" err="1">
                <a:solidFill>
                  <a:srgbClr val="FF0000"/>
                </a:solidFill>
                <a:effectLst>
                  <a:outerShdw blurRad="38100" dist="38100" dir="2700000" algn="tl">
                    <a:srgbClr val="000000"/>
                  </a:outerShdw>
                </a:effectLst>
              </a:rPr>
              <a:t>CHỌN</a:t>
            </a:r>
            <a:r>
              <a:rPr lang="en-US" sz="4800" dirty="0">
                <a:solidFill>
                  <a:srgbClr val="FF0000"/>
                </a:solidFill>
                <a:effectLst>
                  <a:outerShdw blurRad="38100" dist="38100" dir="2700000" algn="tl">
                    <a:srgbClr val="000000"/>
                  </a:outerShdw>
                </a:effectLst>
              </a:rPr>
              <a:t> </a:t>
            </a:r>
            <a:r>
              <a:rPr lang="en-US" sz="4800" dirty="0" err="1">
                <a:solidFill>
                  <a:srgbClr val="FF0000"/>
                </a:solidFill>
                <a:effectLst>
                  <a:outerShdw blurRad="38100" dist="38100" dir="2700000" algn="tl">
                    <a:srgbClr val="000000"/>
                  </a:outerShdw>
                </a:effectLst>
              </a:rPr>
              <a:t>CÂU</a:t>
            </a:r>
            <a:r>
              <a:rPr lang="en-US" sz="4800" dirty="0">
                <a:solidFill>
                  <a:srgbClr val="FF0000"/>
                </a:solidFill>
                <a:effectLst>
                  <a:outerShdw blurRad="38100" dist="38100" dir="2700000" algn="tl">
                    <a:srgbClr val="000000"/>
                  </a:outerShdw>
                </a:effectLst>
              </a:rPr>
              <a:t> </a:t>
            </a:r>
            <a:r>
              <a:rPr lang="en-US" sz="4800" dirty="0" err="1">
                <a:solidFill>
                  <a:srgbClr val="FF0000"/>
                </a:solidFill>
                <a:effectLst>
                  <a:outerShdw blurRad="38100" dist="38100" dir="2700000" algn="tl">
                    <a:srgbClr val="000000"/>
                  </a:outerShdw>
                </a:effectLst>
              </a:rPr>
              <a:t>TRẢ</a:t>
            </a:r>
            <a:r>
              <a:rPr lang="en-US" sz="4800" dirty="0">
                <a:solidFill>
                  <a:srgbClr val="FF0000"/>
                </a:solidFill>
                <a:effectLst>
                  <a:outerShdw blurRad="38100" dist="38100" dir="2700000" algn="tl">
                    <a:srgbClr val="000000"/>
                  </a:outerShdw>
                </a:effectLst>
              </a:rPr>
              <a:t> </a:t>
            </a:r>
            <a:r>
              <a:rPr lang="en-US" sz="4800" dirty="0" err="1">
                <a:solidFill>
                  <a:srgbClr val="FF0000"/>
                </a:solidFill>
                <a:effectLst>
                  <a:outerShdw blurRad="38100" dist="38100" dir="2700000" algn="tl">
                    <a:srgbClr val="000000"/>
                  </a:outerShdw>
                </a:effectLst>
              </a:rPr>
              <a:t>LỜI</a:t>
            </a:r>
            <a:r>
              <a:rPr lang="en-US" sz="4800" dirty="0">
                <a:solidFill>
                  <a:srgbClr val="FF0000"/>
                </a:solidFill>
                <a:effectLst>
                  <a:outerShdw blurRad="38100" dist="38100" dir="2700000" algn="tl">
                    <a:srgbClr val="000000"/>
                  </a:outerShdw>
                </a:effectLst>
              </a:rPr>
              <a:t> </a:t>
            </a:r>
            <a:r>
              <a:rPr lang="en-US" sz="4800" dirty="0" err="1">
                <a:solidFill>
                  <a:srgbClr val="FF0000"/>
                </a:solidFill>
                <a:effectLst>
                  <a:outerShdw blurRad="38100" dist="38100" dir="2700000" algn="tl">
                    <a:srgbClr val="000000"/>
                  </a:outerShdw>
                </a:effectLst>
              </a:rPr>
              <a:t>ĐÚNG</a:t>
            </a:r>
            <a:endParaRPr lang="en-US" sz="4800" dirty="0">
              <a:solidFill>
                <a:srgbClr val="FF0000"/>
              </a:solidFill>
              <a:effectLst>
                <a:outerShdw blurRad="38100" dist="38100" dir="2700000" algn="tl">
                  <a:srgbClr val="000000"/>
                </a:outerShdw>
              </a:effectLst>
            </a:endParaRPr>
          </a:p>
        </p:txBody>
      </p:sp>
      <p:sp>
        <p:nvSpPr>
          <p:cNvPr id="105480" name="Text Box 6"/>
          <p:cNvSpPr txBox="1">
            <a:spLocks noChangeArrowheads="1"/>
          </p:cNvSpPr>
          <p:nvPr/>
        </p:nvSpPr>
        <p:spPr bwMode="auto">
          <a:xfrm>
            <a:off x="304800" y="5584825"/>
            <a:ext cx="8534400"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300"/>
              </a:spcBef>
              <a:buFontTx/>
              <a:buNone/>
            </a:pPr>
            <a:r>
              <a:rPr lang="en-US" sz="2400" b="0" dirty="0" err="1"/>
              <a:t>Câu</a:t>
            </a:r>
            <a:r>
              <a:rPr lang="en-US" sz="2400" b="0" dirty="0"/>
              <a:t> 7: </a:t>
            </a:r>
            <a:r>
              <a:rPr lang="en-US" sz="2400" b="0" dirty="0" err="1"/>
              <a:t>Quả</a:t>
            </a:r>
            <a:r>
              <a:rPr lang="en-US" sz="2400" b="0" dirty="0"/>
              <a:t> </a:t>
            </a:r>
            <a:r>
              <a:rPr lang="en-US" sz="2400" b="0" dirty="0" err="1"/>
              <a:t>được</a:t>
            </a:r>
            <a:r>
              <a:rPr lang="en-US" sz="2400" b="0" dirty="0"/>
              <a:t> </a:t>
            </a:r>
            <a:r>
              <a:rPr lang="en-US" sz="2400" b="0" dirty="0" err="1"/>
              <a:t>hình</a:t>
            </a:r>
            <a:r>
              <a:rPr lang="en-US" sz="2400" b="0" dirty="0"/>
              <a:t> </a:t>
            </a:r>
            <a:r>
              <a:rPr lang="en-US" sz="2400" b="0" dirty="0" err="1"/>
              <a:t>thành</a:t>
            </a:r>
            <a:r>
              <a:rPr lang="en-US" sz="2400" b="0" dirty="0"/>
              <a:t> </a:t>
            </a:r>
            <a:r>
              <a:rPr lang="en-US" sz="2400" b="0" dirty="0" err="1"/>
              <a:t>từ</a:t>
            </a:r>
            <a:endParaRPr lang="en-US" sz="2400" b="0" dirty="0"/>
          </a:p>
          <a:p>
            <a:pPr>
              <a:spcBef>
                <a:spcPts val="300"/>
              </a:spcBef>
              <a:buFontTx/>
              <a:buAutoNum type="alphaUcPeriod"/>
            </a:pPr>
            <a:r>
              <a:rPr lang="en-US" sz="2400" b="0" dirty="0" err="1"/>
              <a:t>Noãn</a:t>
            </a:r>
            <a:r>
              <a:rPr lang="en-US" sz="2400" b="0" dirty="0"/>
              <a:t> </a:t>
            </a:r>
            <a:r>
              <a:rPr lang="en-US" sz="2400" b="0" dirty="0" err="1"/>
              <a:t>được</a:t>
            </a:r>
            <a:r>
              <a:rPr lang="en-US" sz="2400" b="0" dirty="0"/>
              <a:t> </a:t>
            </a:r>
            <a:r>
              <a:rPr lang="en-US" sz="2400" b="0" dirty="0" err="1"/>
              <a:t>thụ</a:t>
            </a:r>
            <a:r>
              <a:rPr lang="en-US" sz="2400" b="0" dirty="0"/>
              <a:t> </a:t>
            </a:r>
            <a:r>
              <a:rPr lang="en-US" sz="2400" b="0" dirty="0" err="1"/>
              <a:t>tinh</a:t>
            </a:r>
            <a:r>
              <a:rPr lang="en-US" sz="2400" b="0" dirty="0"/>
              <a:t>               B. </a:t>
            </a:r>
            <a:r>
              <a:rPr lang="en-US" sz="2400" b="0" dirty="0" err="1"/>
              <a:t>Bầu</a:t>
            </a:r>
            <a:r>
              <a:rPr lang="en-US" sz="2400" b="0" dirty="0"/>
              <a:t> </a:t>
            </a:r>
            <a:r>
              <a:rPr lang="en-US" sz="2400" b="0" dirty="0" err="1"/>
              <a:t>nhụy</a:t>
            </a:r>
            <a:endParaRPr lang="en-US" sz="2400" b="0" dirty="0"/>
          </a:p>
          <a:p>
            <a:pPr>
              <a:spcBef>
                <a:spcPts val="300"/>
              </a:spcBef>
              <a:buFontTx/>
              <a:buNone/>
            </a:pPr>
            <a:r>
              <a:rPr lang="en-US" sz="2400" b="0" dirty="0"/>
              <a:t>C. </a:t>
            </a:r>
            <a:r>
              <a:rPr lang="en-US" sz="2400" b="0" dirty="0" err="1"/>
              <a:t>Bầu</a:t>
            </a:r>
            <a:r>
              <a:rPr lang="en-US" sz="2400" b="0" dirty="0"/>
              <a:t> </a:t>
            </a:r>
            <a:r>
              <a:rPr lang="en-US" sz="2400" b="0" dirty="0" err="1"/>
              <a:t>nhị</a:t>
            </a:r>
            <a:r>
              <a:rPr lang="en-US" sz="2400" b="0" dirty="0"/>
              <a:t>                                  D. </a:t>
            </a:r>
            <a:r>
              <a:rPr lang="en-US" sz="2400" b="0" dirty="0" err="1"/>
              <a:t>Noãn</a:t>
            </a:r>
            <a:r>
              <a:rPr lang="en-US" sz="2400" b="0" dirty="0"/>
              <a:t> </a:t>
            </a:r>
            <a:r>
              <a:rPr lang="en-US" sz="2400" b="0" dirty="0" err="1"/>
              <a:t>không</a:t>
            </a:r>
            <a:r>
              <a:rPr lang="en-US" sz="2400" b="0" dirty="0"/>
              <a:t> </a:t>
            </a:r>
            <a:r>
              <a:rPr lang="en-US" sz="2400" b="0" dirty="0" err="1"/>
              <a:t>được</a:t>
            </a:r>
            <a:r>
              <a:rPr lang="en-US" sz="2400" b="0" dirty="0"/>
              <a:t> </a:t>
            </a:r>
            <a:r>
              <a:rPr lang="en-US" sz="2400" b="0" dirty="0" err="1"/>
              <a:t>thụ</a:t>
            </a:r>
            <a:r>
              <a:rPr lang="en-US" sz="2400" b="0" dirty="0"/>
              <a:t> </a:t>
            </a:r>
            <a:r>
              <a:rPr lang="en-US" sz="2400" b="0" dirty="0" err="1"/>
              <a:t>tinh</a:t>
            </a:r>
            <a:r>
              <a:rPr lang="en-US" sz="2400" b="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47"/>
                                        </p:tgtEl>
                                        <p:attrNameLst>
                                          <p:attrName>style.visibility</p:attrName>
                                        </p:attrNameLst>
                                      </p:cBhvr>
                                      <p:to>
                                        <p:strVal val="visible"/>
                                      </p:to>
                                    </p:set>
                                    <p:animEffect transition="in" filter="box(in)">
                                      <p:cBhvr>
                                        <p:cTn id="7" dur="500"/>
                                        <p:tgtEl>
                                          <p:spTgt spid="3174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42"/>
                                        </p:tgtEl>
                                        <p:attrNameLst>
                                          <p:attrName>style.visibility</p:attrName>
                                        </p:attrNameLst>
                                      </p:cBhvr>
                                      <p:to>
                                        <p:strVal val="visible"/>
                                      </p:to>
                                    </p:set>
                                    <p:animEffect transition="in" filter="box(in)">
                                      <p:cBhvr>
                                        <p:cTn id="12" dur="500"/>
                                        <p:tgtEl>
                                          <p:spTgt spid="3174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7442" grpId="0" animBg="1"/>
      <p:bldP spid="31744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4" name="Rectangle 100"/>
          <p:cNvSpPr>
            <a:spLocks noChangeArrowheads="1"/>
          </p:cNvSpPr>
          <p:nvPr/>
        </p:nvSpPr>
        <p:spPr bwMode="auto">
          <a:xfrm>
            <a:off x="304800" y="1066800"/>
            <a:ext cx="85344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3200400" algn="ctr"/>
              </a:tabLst>
              <a:defRPr sz="3200">
                <a:solidFill>
                  <a:schemeClr val="tx1"/>
                </a:solidFill>
                <a:latin typeface="Arial" panose="020B0604020202020204" pitchFamily="34" charset="0"/>
              </a:defRPr>
            </a:lvl1pPr>
            <a:lvl2pPr marL="742950" indent="-285750">
              <a:spcBef>
                <a:spcPct val="20000"/>
              </a:spcBef>
              <a:buChar char="–"/>
              <a:tabLst>
                <a:tab pos="3200400" algn="ctr"/>
              </a:tabLst>
              <a:defRPr sz="2800">
                <a:solidFill>
                  <a:schemeClr val="tx1"/>
                </a:solidFill>
                <a:latin typeface="Arial" panose="020B0604020202020204" pitchFamily="34" charset="0"/>
              </a:defRPr>
            </a:lvl2pPr>
            <a:lvl3pPr marL="1143000" indent="-228600">
              <a:spcBef>
                <a:spcPct val="20000"/>
              </a:spcBef>
              <a:buChar char="•"/>
              <a:tabLst>
                <a:tab pos="3200400" algn="ctr"/>
              </a:tabLst>
              <a:defRPr sz="2400">
                <a:solidFill>
                  <a:schemeClr val="tx1"/>
                </a:solidFill>
                <a:latin typeface="Arial" panose="020B0604020202020204" pitchFamily="34" charset="0"/>
              </a:defRPr>
            </a:lvl3pPr>
            <a:lvl4pPr marL="1600200" indent="-228600">
              <a:spcBef>
                <a:spcPct val="20000"/>
              </a:spcBef>
              <a:buChar char="–"/>
              <a:tabLst>
                <a:tab pos="3200400" algn="ctr"/>
              </a:tabLst>
              <a:defRPr sz="2000">
                <a:solidFill>
                  <a:schemeClr val="tx1"/>
                </a:solidFill>
                <a:latin typeface="Arial" panose="020B0604020202020204" pitchFamily="34" charset="0"/>
              </a:defRPr>
            </a:lvl4pPr>
            <a:lvl5pPr marL="2057400" indent="-228600">
              <a:spcBef>
                <a:spcPct val="20000"/>
              </a:spcBef>
              <a:buChar char="»"/>
              <a:tabLst>
                <a:tab pos="3200400" algn="ct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9pPr>
          </a:lstStyle>
          <a:p>
            <a:pPr algn="ctr">
              <a:buFontTx/>
              <a:buNone/>
            </a:pPr>
            <a:r>
              <a:rPr lang="fr-FR" sz="2400" dirty="0" err="1">
                <a:solidFill>
                  <a:srgbClr val="FF0000"/>
                </a:solidFill>
              </a:rPr>
              <a:t>TÌNH</a:t>
            </a:r>
            <a:r>
              <a:rPr lang="fr-FR" sz="2400" dirty="0">
                <a:solidFill>
                  <a:srgbClr val="FF0000"/>
                </a:solidFill>
              </a:rPr>
              <a:t> </a:t>
            </a:r>
            <a:r>
              <a:rPr lang="fr-FR" sz="2400" dirty="0" err="1">
                <a:solidFill>
                  <a:srgbClr val="FF0000"/>
                </a:solidFill>
              </a:rPr>
              <a:t>HUỐNG</a:t>
            </a:r>
            <a:endParaRPr lang="fr-FR" sz="2400" dirty="0">
              <a:solidFill>
                <a:srgbClr val="FF0000"/>
              </a:solidFill>
            </a:endParaRPr>
          </a:p>
          <a:p>
            <a:pPr algn="just">
              <a:buFontTx/>
              <a:buNone/>
            </a:pPr>
            <a:r>
              <a:rPr lang="fr-FR" sz="2400" dirty="0" err="1" smtClean="0"/>
              <a:t>Câu</a:t>
            </a:r>
            <a:r>
              <a:rPr lang="fr-FR" sz="2400" dirty="0" smtClean="0"/>
              <a:t> 1. </a:t>
            </a:r>
            <a:r>
              <a:rPr lang="fr-FR" sz="2400" dirty="0" err="1" smtClean="0"/>
              <a:t>Ông</a:t>
            </a:r>
            <a:r>
              <a:rPr lang="fr-FR" sz="2400" dirty="0" smtClean="0"/>
              <a:t> </a:t>
            </a:r>
            <a:r>
              <a:rPr lang="fr-FR" sz="2400" dirty="0"/>
              <a:t>A </a:t>
            </a:r>
            <a:r>
              <a:rPr lang="fr-FR" sz="2400" dirty="0" err="1"/>
              <a:t>có</a:t>
            </a:r>
            <a:r>
              <a:rPr lang="fr-FR" sz="2400" dirty="0"/>
              <a:t> </a:t>
            </a:r>
            <a:r>
              <a:rPr lang="fr-FR" sz="2400" dirty="0" err="1"/>
              <a:t>cây</a:t>
            </a:r>
            <a:r>
              <a:rPr lang="fr-FR" sz="2400" dirty="0"/>
              <a:t> Cam </a:t>
            </a:r>
            <a:r>
              <a:rPr lang="fr-FR" sz="2400" dirty="0" err="1"/>
              <a:t>bù</a:t>
            </a:r>
            <a:r>
              <a:rPr lang="fr-FR" sz="2400" dirty="0"/>
              <a:t> </a:t>
            </a:r>
            <a:r>
              <a:rPr lang="fr-FR" sz="2400" dirty="0" err="1"/>
              <a:t>Hương</a:t>
            </a:r>
            <a:r>
              <a:rPr lang="fr-FR" sz="2400" dirty="0"/>
              <a:t> </a:t>
            </a:r>
            <a:r>
              <a:rPr lang="fr-FR" sz="2400" dirty="0" err="1"/>
              <a:t>Sơn</a:t>
            </a:r>
            <a:r>
              <a:rPr lang="fr-FR" sz="2400" dirty="0"/>
              <a:t> </a:t>
            </a:r>
            <a:r>
              <a:rPr lang="fr-FR" sz="2400" dirty="0" err="1"/>
              <a:t>quả</a:t>
            </a:r>
            <a:r>
              <a:rPr lang="fr-FR" sz="2400" dirty="0"/>
              <a:t> </a:t>
            </a:r>
            <a:r>
              <a:rPr lang="fr-FR" sz="2400" dirty="0" err="1"/>
              <a:t>sai</a:t>
            </a:r>
            <a:r>
              <a:rPr lang="fr-FR" sz="2400" dirty="0"/>
              <a:t>, </a:t>
            </a:r>
            <a:r>
              <a:rPr lang="fr-FR" sz="2400" dirty="0" err="1"/>
              <a:t>ngọt</a:t>
            </a:r>
            <a:r>
              <a:rPr lang="fr-FR" sz="2400" dirty="0"/>
              <a:t>, </a:t>
            </a:r>
            <a:r>
              <a:rPr lang="fr-FR" sz="2400" dirty="0" err="1"/>
              <a:t>ít</a:t>
            </a:r>
            <a:r>
              <a:rPr lang="fr-FR" sz="2400" dirty="0"/>
              <a:t> </a:t>
            </a:r>
            <a:r>
              <a:rPr lang="fr-FR" sz="2400" dirty="0" err="1"/>
              <a:t>sâu</a:t>
            </a:r>
            <a:r>
              <a:rPr lang="fr-FR" sz="2400" dirty="0"/>
              <a:t> </a:t>
            </a:r>
            <a:r>
              <a:rPr lang="fr-FR" sz="2400" dirty="0" err="1"/>
              <a:t>bệnh</a:t>
            </a:r>
            <a:r>
              <a:rPr lang="fr-FR" sz="2400" dirty="0"/>
              <a:t>. </a:t>
            </a:r>
            <a:r>
              <a:rPr lang="fr-FR" sz="2400" dirty="0" err="1"/>
              <a:t>Sau</a:t>
            </a:r>
            <a:r>
              <a:rPr lang="fr-FR" sz="2400" dirty="0"/>
              <a:t> </a:t>
            </a:r>
            <a:r>
              <a:rPr lang="fr-FR" sz="2400" dirty="0" err="1"/>
              <a:t>nhiều</a:t>
            </a:r>
            <a:r>
              <a:rPr lang="fr-FR" sz="2400" dirty="0"/>
              <a:t> </a:t>
            </a:r>
            <a:r>
              <a:rPr lang="fr-FR" sz="2400" dirty="0" err="1"/>
              <a:t>mùa</a:t>
            </a:r>
            <a:r>
              <a:rPr lang="fr-FR" sz="2400" dirty="0"/>
              <a:t> </a:t>
            </a:r>
            <a:r>
              <a:rPr lang="fr-FR" sz="2400" dirty="0" err="1"/>
              <a:t>sử</a:t>
            </a:r>
            <a:r>
              <a:rPr lang="fr-FR" sz="2400" dirty="0"/>
              <a:t> </a:t>
            </a:r>
            <a:r>
              <a:rPr lang="fr-FR" sz="2400" dirty="0" err="1"/>
              <a:t>dụng</a:t>
            </a:r>
            <a:r>
              <a:rPr lang="fr-FR" sz="2400" dirty="0"/>
              <a:t> </a:t>
            </a:r>
            <a:r>
              <a:rPr lang="fr-FR" sz="2400" dirty="0" err="1"/>
              <a:t>phương</a:t>
            </a:r>
            <a:r>
              <a:rPr lang="fr-FR" sz="2400" dirty="0"/>
              <a:t> </a:t>
            </a:r>
            <a:r>
              <a:rPr lang="fr-FR" sz="2400" dirty="0" err="1"/>
              <a:t>pháp</a:t>
            </a:r>
            <a:r>
              <a:rPr lang="fr-FR" sz="2400" dirty="0"/>
              <a:t> </a:t>
            </a:r>
            <a:r>
              <a:rPr lang="fr-FR" sz="2400" dirty="0" err="1"/>
              <a:t>chiết</a:t>
            </a:r>
            <a:r>
              <a:rPr lang="fr-FR" sz="2400" dirty="0"/>
              <a:t> </a:t>
            </a:r>
            <a:r>
              <a:rPr lang="fr-FR" sz="2400" dirty="0" err="1"/>
              <a:t>cành</a:t>
            </a:r>
            <a:r>
              <a:rPr lang="fr-FR" sz="2400" dirty="0"/>
              <a:t> </a:t>
            </a:r>
            <a:r>
              <a:rPr lang="fr-FR" sz="2400" dirty="0" err="1"/>
              <a:t>để</a:t>
            </a:r>
            <a:r>
              <a:rPr lang="fr-FR" sz="2400" dirty="0"/>
              <a:t> </a:t>
            </a:r>
            <a:r>
              <a:rPr lang="fr-FR" sz="2400" dirty="0" err="1"/>
              <a:t>nhân</a:t>
            </a:r>
            <a:r>
              <a:rPr lang="fr-FR" sz="2400" dirty="0"/>
              <a:t> </a:t>
            </a:r>
            <a:r>
              <a:rPr lang="fr-FR" sz="2400" dirty="0" err="1"/>
              <a:t>giống</a:t>
            </a:r>
            <a:r>
              <a:rPr lang="fr-FR" sz="2400" dirty="0"/>
              <a:t> </a:t>
            </a:r>
            <a:r>
              <a:rPr lang="fr-FR" sz="2400" dirty="0" err="1"/>
              <a:t>thì</a:t>
            </a:r>
            <a:r>
              <a:rPr lang="fr-FR" sz="2400" dirty="0"/>
              <a:t> </a:t>
            </a:r>
            <a:r>
              <a:rPr lang="fr-FR" sz="2400" dirty="0" err="1"/>
              <a:t>nhận</a:t>
            </a:r>
            <a:r>
              <a:rPr lang="fr-FR" sz="2400" dirty="0"/>
              <a:t> </a:t>
            </a:r>
            <a:r>
              <a:rPr lang="fr-FR" sz="2400" dirty="0" err="1"/>
              <a:t>thấy</a:t>
            </a:r>
            <a:r>
              <a:rPr lang="fr-FR" sz="2400" dirty="0"/>
              <a:t> </a:t>
            </a:r>
            <a:r>
              <a:rPr lang="fr-FR" sz="2400" dirty="0" err="1"/>
              <a:t>các</a:t>
            </a:r>
            <a:r>
              <a:rPr lang="fr-FR" sz="2400" dirty="0"/>
              <a:t> </a:t>
            </a:r>
            <a:r>
              <a:rPr lang="fr-FR" sz="2400" dirty="0" err="1"/>
              <a:t>tính</a:t>
            </a:r>
            <a:r>
              <a:rPr lang="fr-FR" sz="2400" dirty="0"/>
              <a:t> </a:t>
            </a:r>
            <a:r>
              <a:rPr lang="fr-FR" sz="2400" dirty="0" err="1"/>
              <a:t>trạng</a:t>
            </a:r>
            <a:r>
              <a:rPr lang="fr-FR" sz="2400" dirty="0"/>
              <a:t> ban </a:t>
            </a:r>
            <a:r>
              <a:rPr lang="fr-FR" sz="2400" dirty="0" err="1"/>
              <a:t>đầu</a:t>
            </a:r>
            <a:r>
              <a:rPr lang="fr-FR" sz="2400" dirty="0"/>
              <a:t> </a:t>
            </a:r>
            <a:r>
              <a:rPr lang="fr-FR" sz="2400" dirty="0" err="1"/>
              <a:t>giảm</a:t>
            </a:r>
            <a:r>
              <a:rPr lang="fr-FR" sz="2400" dirty="0"/>
              <a:t> </a:t>
            </a:r>
            <a:r>
              <a:rPr lang="fr-FR" sz="2400" dirty="0" err="1"/>
              <a:t>dần</a:t>
            </a:r>
            <a:r>
              <a:rPr lang="fr-FR" sz="2400" dirty="0"/>
              <a:t> (</a:t>
            </a:r>
            <a:r>
              <a:rPr lang="fr-FR" sz="2400" dirty="0" err="1"/>
              <a:t>thoái</a:t>
            </a:r>
            <a:r>
              <a:rPr lang="fr-FR" sz="2400" dirty="0"/>
              <a:t> </a:t>
            </a:r>
            <a:r>
              <a:rPr lang="fr-FR" sz="2400" dirty="0" err="1"/>
              <a:t>hóa</a:t>
            </a:r>
            <a:r>
              <a:rPr lang="fr-FR" sz="2400" dirty="0"/>
              <a:t> </a:t>
            </a:r>
            <a:r>
              <a:rPr lang="fr-FR" sz="2400" dirty="0" err="1"/>
              <a:t>giống</a:t>
            </a:r>
            <a:r>
              <a:rPr lang="fr-FR" sz="2400" dirty="0"/>
              <a:t>).</a:t>
            </a:r>
            <a:endParaRPr lang="en-US" sz="2400" dirty="0"/>
          </a:p>
          <a:p>
            <a:pPr algn="just">
              <a:buFontTx/>
              <a:buNone/>
            </a:pPr>
            <a:r>
              <a:rPr lang="fr-FR" sz="2400" dirty="0">
                <a:solidFill>
                  <a:srgbClr val="0000FF"/>
                </a:solidFill>
              </a:rPr>
              <a:t>1. </a:t>
            </a:r>
            <a:r>
              <a:rPr lang="fr-FR" sz="2400" dirty="0" err="1">
                <a:solidFill>
                  <a:srgbClr val="0000FF"/>
                </a:solidFill>
              </a:rPr>
              <a:t>Hãy</a:t>
            </a:r>
            <a:r>
              <a:rPr lang="fr-FR" sz="2400" dirty="0">
                <a:solidFill>
                  <a:srgbClr val="0000FF"/>
                </a:solidFill>
              </a:rPr>
              <a:t> </a:t>
            </a:r>
            <a:r>
              <a:rPr lang="fr-FR" sz="2400" dirty="0" err="1">
                <a:solidFill>
                  <a:srgbClr val="0000FF"/>
                </a:solidFill>
              </a:rPr>
              <a:t>giải</a:t>
            </a:r>
            <a:r>
              <a:rPr lang="fr-FR" sz="2400" dirty="0">
                <a:solidFill>
                  <a:srgbClr val="0000FF"/>
                </a:solidFill>
              </a:rPr>
              <a:t> </a:t>
            </a:r>
            <a:r>
              <a:rPr lang="fr-FR" sz="2400" dirty="0" err="1">
                <a:solidFill>
                  <a:srgbClr val="0000FF"/>
                </a:solidFill>
              </a:rPr>
              <a:t>thích</a:t>
            </a:r>
            <a:r>
              <a:rPr lang="fr-FR" sz="2400" dirty="0">
                <a:solidFill>
                  <a:srgbClr val="0000FF"/>
                </a:solidFill>
              </a:rPr>
              <a:t> </a:t>
            </a:r>
            <a:r>
              <a:rPr lang="fr-FR" sz="2400" dirty="0" err="1">
                <a:solidFill>
                  <a:srgbClr val="0000FF"/>
                </a:solidFill>
              </a:rPr>
              <a:t>cho</a:t>
            </a:r>
            <a:r>
              <a:rPr lang="fr-FR" sz="2400" dirty="0">
                <a:solidFill>
                  <a:srgbClr val="0000FF"/>
                </a:solidFill>
              </a:rPr>
              <a:t> </a:t>
            </a:r>
            <a:r>
              <a:rPr lang="fr-FR" sz="2400" dirty="0" err="1">
                <a:solidFill>
                  <a:srgbClr val="0000FF"/>
                </a:solidFill>
              </a:rPr>
              <a:t>ông</a:t>
            </a:r>
            <a:r>
              <a:rPr lang="fr-FR" sz="2400" dirty="0">
                <a:solidFill>
                  <a:srgbClr val="0000FF"/>
                </a:solidFill>
              </a:rPr>
              <a:t> A </a:t>
            </a:r>
            <a:r>
              <a:rPr lang="fr-FR" sz="2400" dirty="0" err="1">
                <a:solidFill>
                  <a:srgbClr val="0000FF"/>
                </a:solidFill>
              </a:rPr>
              <a:t>rõ</a:t>
            </a:r>
            <a:r>
              <a:rPr lang="fr-FR" sz="2400" dirty="0">
                <a:solidFill>
                  <a:srgbClr val="0000FF"/>
                </a:solidFill>
              </a:rPr>
              <a:t> </a:t>
            </a:r>
            <a:r>
              <a:rPr lang="fr-FR" sz="2400" dirty="0" err="1">
                <a:solidFill>
                  <a:srgbClr val="0000FF"/>
                </a:solidFill>
              </a:rPr>
              <a:t>nguyên</a:t>
            </a:r>
            <a:r>
              <a:rPr lang="fr-FR" sz="2400" dirty="0">
                <a:solidFill>
                  <a:srgbClr val="0000FF"/>
                </a:solidFill>
              </a:rPr>
              <a:t> </a:t>
            </a:r>
            <a:r>
              <a:rPr lang="fr-FR" sz="2400" dirty="0" err="1">
                <a:solidFill>
                  <a:srgbClr val="0000FF"/>
                </a:solidFill>
              </a:rPr>
              <a:t>nhân</a:t>
            </a:r>
            <a:r>
              <a:rPr lang="fr-FR" sz="2400" dirty="0">
                <a:solidFill>
                  <a:srgbClr val="0000FF"/>
                </a:solidFill>
              </a:rPr>
              <a:t> </a:t>
            </a:r>
            <a:r>
              <a:rPr lang="fr-FR" sz="2400" dirty="0" err="1">
                <a:solidFill>
                  <a:srgbClr val="0000FF"/>
                </a:solidFill>
              </a:rPr>
              <a:t>của</a:t>
            </a:r>
            <a:r>
              <a:rPr lang="fr-FR" sz="2400" dirty="0">
                <a:solidFill>
                  <a:srgbClr val="0000FF"/>
                </a:solidFill>
              </a:rPr>
              <a:t> </a:t>
            </a:r>
            <a:r>
              <a:rPr lang="fr-FR" sz="2400" dirty="0" err="1">
                <a:solidFill>
                  <a:srgbClr val="0000FF"/>
                </a:solidFill>
              </a:rPr>
              <a:t>hiện</a:t>
            </a:r>
            <a:r>
              <a:rPr lang="fr-FR" sz="2400" dirty="0">
                <a:solidFill>
                  <a:srgbClr val="0000FF"/>
                </a:solidFill>
              </a:rPr>
              <a:t> </a:t>
            </a:r>
            <a:r>
              <a:rPr lang="fr-FR" sz="2400" dirty="0" err="1">
                <a:solidFill>
                  <a:srgbClr val="0000FF"/>
                </a:solidFill>
              </a:rPr>
              <a:t>tượng</a:t>
            </a:r>
            <a:r>
              <a:rPr lang="fr-FR" sz="2400" dirty="0">
                <a:solidFill>
                  <a:srgbClr val="0000FF"/>
                </a:solidFill>
              </a:rPr>
              <a:t> </a:t>
            </a:r>
            <a:r>
              <a:rPr lang="fr-FR" sz="2400" dirty="0" err="1">
                <a:solidFill>
                  <a:srgbClr val="0000FF"/>
                </a:solidFill>
              </a:rPr>
              <a:t>trên</a:t>
            </a:r>
            <a:r>
              <a:rPr lang="fr-FR" sz="2400" dirty="0">
                <a:solidFill>
                  <a:srgbClr val="0000FF"/>
                </a:solidFill>
              </a:rPr>
              <a:t>?</a:t>
            </a:r>
            <a:endParaRPr lang="en-US" sz="2400" dirty="0">
              <a:solidFill>
                <a:srgbClr val="0000FF"/>
              </a:solidFill>
            </a:endParaRPr>
          </a:p>
          <a:p>
            <a:pPr algn="just">
              <a:buFontTx/>
              <a:buNone/>
            </a:pPr>
            <a:r>
              <a:rPr lang="fr-FR" sz="2400" dirty="0">
                <a:solidFill>
                  <a:srgbClr val="0000FF"/>
                </a:solidFill>
              </a:rPr>
              <a:t>2. </a:t>
            </a:r>
            <a:r>
              <a:rPr lang="fr-FR" sz="2400" dirty="0" err="1">
                <a:solidFill>
                  <a:srgbClr val="0000FF"/>
                </a:solidFill>
              </a:rPr>
              <a:t>Hãy</a:t>
            </a:r>
            <a:r>
              <a:rPr lang="fr-FR" sz="2400" dirty="0">
                <a:solidFill>
                  <a:srgbClr val="0000FF"/>
                </a:solidFill>
              </a:rPr>
              <a:t> </a:t>
            </a:r>
            <a:r>
              <a:rPr lang="fr-FR" sz="2400" dirty="0" err="1">
                <a:solidFill>
                  <a:srgbClr val="0000FF"/>
                </a:solidFill>
              </a:rPr>
              <a:t>đề</a:t>
            </a:r>
            <a:r>
              <a:rPr lang="fr-FR" sz="2400" dirty="0">
                <a:solidFill>
                  <a:srgbClr val="0000FF"/>
                </a:solidFill>
              </a:rPr>
              <a:t> </a:t>
            </a:r>
            <a:r>
              <a:rPr lang="fr-FR" sz="2400" dirty="0" err="1">
                <a:solidFill>
                  <a:srgbClr val="0000FF"/>
                </a:solidFill>
              </a:rPr>
              <a:t>xuất</a:t>
            </a:r>
            <a:r>
              <a:rPr lang="fr-FR" sz="2400" dirty="0">
                <a:solidFill>
                  <a:srgbClr val="0000FF"/>
                </a:solidFill>
              </a:rPr>
              <a:t> </a:t>
            </a:r>
            <a:r>
              <a:rPr lang="fr-FR" sz="2400" dirty="0" err="1">
                <a:solidFill>
                  <a:srgbClr val="0000FF"/>
                </a:solidFill>
              </a:rPr>
              <a:t>các</a:t>
            </a:r>
            <a:r>
              <a:rPr lang="fr-FR" sz="2400" dirty="0">
                <a:solidFill>
                  <a:srgbClr val="0000FF"/>
                </a:solidFill>
              </a:rPr>
              <a:t> </a:t>
            </a:r>
            <a:r>
              <a:rPr lang="fr-FR" sz="2400" dirty="0" err="1">
                <a:solidFill>
                  <a:srgbClr val="0000FF"/>
                </a:solidFill>
              </a:rPr>
              <a:t>biện</a:t>
            </a:r>
            <a:r>
              <a:rPr lang="fr-FR" sz="2400" dirty="0">
                <a:solidFill>
                  <a:srgbClr val="0000FF"/>
                </a:solidFill>
              </a:rPr>
              <a:t> </a:t>
            </a:r>
            <a:r>
              <a:rPr lang="fr-FR" sz="2400" dirty="0" err="1">
                <a:solidFill>
                  <a:srgbClr val="0000FF"/>
                </a:solidFill>
              </a:rPr>
              <a:t>pháp</a:t>
            </a:r>
            <a:r>
              <a:rPr lang="fr-FR" sz="2400" dirty="0">
                <a:solidFill>
                  <a:srgbClr val="0000FF"/>
                </a:solidFill>
              </a:rPr>
              <a:t> </a:t>
            </a:r>
            <a:r>
              <a:rPr lang="fr-FR" sz="2400" dirty="0" err="1">
                <a:solidFill>
                  <a:srgbClr val="0000FF"/>
                </a:solidFill>
              </a:rPr>
              <a:t>để</a:t>
            </a:r>
            <a:r>
              <a:rPr lang="fr-FR" sz="2400" dirty="0">
                <a:solidFill>
                  <a:srgbClr val="0000FF"/>
                </a:solidFill>
              </a:rPr>
              <a:t> </a:t>
            </a:r>
            <a:r>
              <a:rPr lang="fr-FR" sz="2400" dirty="0" err="1">
                <a:solidFill>
                  <a:srgbClr val="0000FF"/>
                </a:solidFill>
              </a:rPr>
              <a:t>ngăn</a:t>
            </a:r>
            <a:r>
              <a:rPr lang="fr-FR" sz="2400" dirty="0">
                <a:solidFill>
                  <a:srgbClr val="0000FF"/>
                </a:solidFill>
              </a:rPr>
              <a:t> </a:t>
            </a:r>
            <a:r>
              <a:rPr lang="fr-FR" sz="2400" dirty="0" err="1">
                <a:solidFill>
                  <a:srgbClr val="0000FF"/>
                </a:solidFill>
              </a:rPr>
              <a:t>chặn</a:t>
            </a:r>
            <a:r>
              <a:rPr lang="fr-FR" sz="2400" dirty="0">
                <a:solidFill>
                  <a:srgbClr val="0000FF"/>
                </a:solidFill>
              </a:rPr>
              <a:t> </a:t>
            </a:r>
            <a:r>
              <a:rPr lang="fr-FR" sz="2400" dirty="0" err="1">
                <a:solidFill>
                  <a:srgbClr val="0000FF"/>
                </a:solidFill>
              </a:rPr>
              <a:t>hiện</a:t>
            </a:r>
            <a:r>
              <a:rPr lang="fr-FR" sz="2400" dirty="0">
                <a:solidFill>
                  <a:srgbClr val="0000FF"/>
                </a:solidFill>
              </a:rPr>
              <a:t> </a:t>
            </a:r>
            <a:r>
              <a:rPr lang="fr-FR" sz="2400" dirty="0" err="1">
                <a:solidFill>
                  <a:srgbClr val="0000FF"/>
                </a:solidFill>
              </a:rPr>
              <a:t>tượng</a:t>
            </a:r>
            <a:r>
              <a:rPr lang="fr-FR" sz="2400" dirty="0">
                <a:solidFill>
                  <a:srgbClr val="0000FF"/>
                </a:solidFill>
              </a:rPr>
              <a:t> </a:t>
            </a:r>
            <a:r>
              <a:rPr lang="fr-FR" sz="2400" dirty="0" err="1">
                <a:solidFill>
                  <a:srgbClr val="0000FF"/>
                </a:solidFill>
              </a:rPr>
              <a:t>trên</a:t>
            </a:r>
            <a:r>
              <a:rPr lang="fr-FR" sz="2400" dirty="0">
                <a:solidFill>
                  <a:srgbClr val="0000FF"/>
                </a:solidFill>
              </a:rPr>
              <a:t>?</a:t>
            </a:r>
            <a:endParaRPr lang="en-US" sz="2400" dirty="0">
              <a:solidFill>
                <a:srgbClr val="0000FF"/>
              </a:solidFill>
            </a:endParaRPr>
          </a:p>
        </p:txBody>
      </p:sp>
      <p:sp>
        <p:nvSpPr>
          <p:cNvPr id="3" name="Rectangle 100"/>
          <p:cNvSpPr>
            <a:spLocks noChangeArrowheads="1"/>
          </p:cNvSpPr>
          <p:nvPr/>
        </p:nvSpPr>
        <p:spPr bwMode="auto">
          <a:xfrm>
            <a:off x="304800" y="4808538"/>
            <a:ext cx="8534400"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74638">
              <a:spcBef>
                <a:spcPct val="20000"/>
              </a:spcBef>
              <a:buChar char="•"/>
              <a:tabLst>
                <a:tab pos="3200400" algn="ctr"/>
              </a:tabLst>
              <a:defRPr sz="3200">
                <a:solidFill>
                  <a:schemeClr val="tx1"/>
                </a:solidFill>
                <a:latin typeface="Arial" panose="020B0604020202020204" pitchFamily="34" charset="0"/>
              </a:defRPr>
            </a:lvl1pPr>
            <a:lvl2pPr marL="742950" indent="-285750">
              <a:spcBef>
                <a:spcPct val="20000"/>
              </a:spcBef>
              <a:buChar char="–"/>
              <a:tabLst>
                <a:tab pos="3200400" algn="ctr"/>
              </a:tabLst>
              <a:defRPr sz="2800">
                <a:solidFill>
                  <a:schemeClr val="tx1"/>
                </a:solidFill>
                <a:latin typeface="Arial" panose="020B0604020202020204" pitchFamily="34" charset="0"/>
              </a:defRPr>
            </a:lvl2pPr>
            <a:lvl3pPr marL="1143000" indent="-228600">
              <a:spcBef>
                <a:spcPct val="20000"/>
              </a:spcBef>
              <a:buChar char="•"/>
              <a:tabLst>
                <a:tab pos="3200400" algn="ctr"/>
              </a:tabLst>
              <a:defRPr sz="2400">
                <a:solidFill>
                  <a:schemeClr val="tx1"/>
                </a:solidFill>
                <a:latin typeface="Arial" panose="020B0604020202020204" pitchFamily="34" charset="0"/>
              </a:defRPr>
            </a:lvl3pPr>
            <a:lvl4pPr marL="1600200" indent="-228600">
              <a:spcBef>
                <a:spcPct val="20000"/>
              </a:spcBef>
              <a:buChar char="–"/>
              <a:tabLst>
                <a:tab pos="3200400" algn="ctr"/>
              </a:tabLst>
              <a:defRPr sz="2000">
                <a:solidFill>
                  <a:schemeClr val="tx1"/>
                </a:solidFill>
                <a:latin typeface="Arial" panose="020B0604020202020204" pitchFamily="34" charset="0"/>
              </a:defRPr>
            </a:lvl4pPr>
            <a:lvl5pPr marL="2057400" indent="-228600">
              <a:spcBef>
                <a:spcPct val="20000"/>
              </a:spcBef>
              <a:buChar char="»"/>
              <a:tabLst>
                <a:tab pos="3200400" algn="ct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9pPr>
          </a:lstStyle>
          <a:p>
            <a:r>
              <a:rPr lang="en-US" altLang="en-US">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a:t> </a:t>
            </a:r>
            <a:r>
              <a:rPr lang="fr-FR" altLang="en-US">
                <a:solidFill>
                  <a:srgbClr val="FF0000"/>
                </a:solidFill>
              </a:rPr>
              <a:t> </a:t>
            </a:r>
            <a:r>
              <a:rPr lang="fr-FR" altLang="en-US">
                <a:solidFill>
                  <a:srgbClr val="0000FF"/>
                </a:solidFill>
              </a:rPr>
              <a:t>Viết câu trả lời ngắn gọn vào phiếu học tập và nộp lại cho giáo viên.</a:t>
            </a:r>
          </a:p>
          <a:p>
            <a:r>
              <a:rPr lang="fr-FR" altLang="en-US">
                <a:solidFill>
                  <a:srgbClr val="0000FF"/>
                </a:solidFill>
              </a:rPr>
              <a:t>Thời gian: 3 phút</a:t>
            </a:r>
            <a:endParaRPr lang="vi-VN" altLang="en-US">
              <a:solidFill>
                <a:srgbClr val="0000FF"/>
              </a:solidFill>
            </a:endParaRPr>
          </a:p>
        </p:txBody>
      </p:sp>
      <p:sp>
        <p:nvSpPr>
          <p:cNvPr id="4" name="Text Box 6"/>
          <p:cNvSpPr txBox="1">
            <a:spLocks noChangeArrowheads="1"/>
          </p:cNvSpPr>
          <p:nvPr/>
        </p:nvSpPr>
        <p:spPr bwMode="auto">
          <a:xfrm>
            <a:off x="304800" y="57150"/>
            <a:ext cx="8356600" cy="823913"/>
          </a:xfrm>
          <a:prstGeom prst="rect">
            <a:avLst/>
          </a:prstGeom>
          <a:noFill/>
          <a:ln>
            <a:noFill/>
          </a:ln>
          <a:effectLst>
            <a:prstShdw prst="shdw17" dist="12700" dir="5400000">
              <a:srgbClr val="00FFFF">
                <a:gamma/>
                <a:shade val="60000"/>
                <a:invGamma/>
                <a:alpha val="50000"/>
              </a:srgbClr>
            </a:prstShdw>
          </a:effectLst>
          <a:extLst>
            <a:ext uri="{909E8E84-426E-40DD-AFC4-6F175D3DCCD1}">
              <a14:hiddenFill xmlns:a14="http://schemas.microsoft.com/office/drawing/2010/main">
                <a:gradFill rotWithShape="1">
                  <a:gsLst>
                    <a:gs pos="0">
                      <a:srgbClr val="FFCCFF"/>
                    </a:gs>
                    <a:gs pos="50000">
                      <a:srgbClr val="00FFFF"/>
                    </a:gs>
                    <a:gs pos="100000">
                      <a:srgbClr val="FFCCFF"/>
                    </a:gs>
                  </a:gsLst>
                  <a:lin ang="5400000" scaled="1"/>
                </a:gradFill>
              </a14:hiddenFill>
            </a:ex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sz="4800" dirty="0" err="1">
                <a:solidFill>
                  <a:srgbClr val="FF0000"/>
                </a:solidFill>
                <a:effectLst>
                  <a:outerShdw blurRad="38100" dist="38100" dir="2700000" algn="tl">
                    <a:srgbClr val="000000"/>
                  </a:outerShdw>
                </a:effectLst>
              </a:rPr>
              <a:t>VẬN</a:t>
            </a:r>
            <a:r>
              <a:rPr lang="en-US" sz="4800" dirty="0">
                <a:solidFill>
                  <a:srgbClr val="FF0000"/>
                </a:solidFill>
                <a:effectLst>
                  <a:outerShdw blurRad="38100" dist="38100" dir="2700000" algn="tl">
                    <a:srgbClr val="000000"/>
                  </a:outerShdw>
                </a:effectLst>
              </a:rPr>
              <a:t> </a:t>
            </a:r>
            <a:r>
              <a:rPr lang="en-US" sz="4800" dirty="0" err="1">
                <a:solidFill>
                  <a:srgbClr val="FF0000"/>
                </a:solidFill>
                <a:effectLst>
                  <a:outerShdw blurRad="38100" dist="38100" dir="2700000" algn="tl">
                    <a:srgbClr val="000000"/>
                  </a:outerShdw>
                </a:effectLst>
              </a:rPr>
              <a:t>DỤNG</a:t>
            </a:r>
            <a:r>
              <a:rPr lang="en-US" sz="4800" dirty="0">
                <a:solidFill>
                  <a:srgbClr val="FF0000"/>
                </a:solidFill>
                <a:effectLst>
                  <a:outerShdw blurRad="38100" dist="38100" dir="2700000" algn="tl">
                    <a:srgbClr val="000000"/>
                  </a:outerShdw>
                </a:effectLst>
              </a:rPr>
              <a:t> – </a:t>
            </a:r>
            <a:r>
              <a:rPr lang="en-US" sz="4800" dirty="0" err="1">
                <a:solidFill>
                  <a:srgbClr val="FF0000"/>
                </a:solidFill>
                <a:effectLst>
                  <a:outerShdw blurRad="38100" dist="38100" dir="2700000" algn="tl">
                    <a:srgbClr val="000000"/>
                  </a:outerShdw>
                </a:effectLst>
              </a:rPr>
              <a:t>MỞ</a:t>
            </a:r>
            <a:r>
              <a:rPr lang="en-US" sz="4800" dirty="0">
                <a:solidFill>
                  <a:srgbClr val="FF0000"/>
                </a:solidFill>
                <a:effectLst>
                  <a:outerShdw blurRad="38100" dist="38100" dir="2700000" algn="tl">
                    <a:srgbClr val="000000"/>
                  </a:outerShdw>
                </a:effectLst>
              </a:rPr>
              <a:t> </a:t>
            </a:r>
            <a:r>
              <a:rPr lang="en-US" sz="4800" dirty="0" err="1">
                <a:solidFill>
                  <a:srgbClr val="FF0000"/>
                </a:solidFill>
                <a:effectLst>
                  <a:outerShdw blurRad="38100" dist="38100" dir="2700000" algn="tl">
                    <a:srgbClr val="000000"/>
                  </a:outerShdw>
                </a:effectLst>
              </a:rPr>
              <a:t>RỘNG</a:t>
            </a:r>
            <a:endParaRPr lang="en-US" sz="4800"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484">
                                            <p:txEl>
                                              <p:pRg st="0" end="0"/>
                                            </p:txEl>
                                          </p:spTgt>
                                        </p:tgtEl>
                                        <p:attrNameLst>
                                          <p:attrName>style.visibility</p:attrName>
                                        </p:attrNameLst>
                                      </p:cBhvr>
                                      <p:to>
                                        <p:strVal val="visible"/>
                                      </p:to>
                                    </p:set>
                                    <p:animEffect transition="in" filter="barn(inVertical)">
                                      <p:cBhvr>
                                        <p:cTn id="7" dur="500"/>
                                        <p:tgtEl>
                                          <p:spTgt spid="16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6484">
                                            <p:txEl>
                                              <p:pRg st="1" end="1"/>
                                            </p:txEl>
                                          </p:spTgt>
                                        </p:tgtEl>
                                        <p:attrNameLst>
                                          <p:attrName>style.visibility</p:attrName>
                                        </p:attrNameLst>
                                      </p:cBhvr>
                                      <p:to>
                                        <p:strVal val="visible"/>
                                      </p:to>
                                    </p:set>
                                    <p:animEffect transition="in" filter="barn(inVertical)">
                                      <p:cBhvr>
                                        <p:cTn id="12" dur="500"/>
                                        <p:tgtEl>
                                          <p:spTgt spid="164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6484">
                                            <p:txEl>
                                              <p:pRg st="2" end="2"/>
                                            </p:txEl>
                                          </p:spTgt>
                                        </p:tgtEl>
                                        <p:attrNameLst>
                                          <p:attrName>style.visibility</p:attrName>
                                        </p:attrNameLst>
                                      </p:cBhvr>
                                      <p:to>
                                        <p:strVal val="visible"/>
                                      </p:to>
                                    </p:set>
                                    <p:animEffect transition="in" filter="barn(inVertical)">
                                      <p:cBhvr>
                                        <p:cTn id="17" dur="500"/>
                                        <p:tgtEl>
                                          <p:spTgt spid="1648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6484">
                                            <p:txEl>
                                              <p:pRg st="3" end="3"/>
                                            </p:txEl>
                                          </p:spTgt>
                                        </p:tgtEl>
                                        <p:attrNameLst>
                                          <p:attrName>style.visibility</p:attrName>
                                        </p:attrNameLst>
                                      </p:cBhvr>
                                      <p:to>
                                        <p:strVal val="visible"/>
                                      </p:to>
                                    </p:set>
                                    <p:animEffect transition="in" filter="barn(inVertical)">
                                      <p:cBhvr>
                                        <p:cTn id="22" dur="500"/>
                                        <p:tgtEl>
                                          <p:spTgt spid="1648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4" name="Rectangle 100"/>
          <p:cNvSpPr>
            <a:spLocks noChangeArrowheads="1"/>
          </p:cNvSpPr>
          <p:nvPr/>
        </p:nvSpPr>
        <p:spPr bwMode="auto">
          <a:xfrm>
            <a:off x="304800" y="350838"/>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74638">
              <a:spcBef>
                <a:spcPct val="20000"/>
              </a:spcBef>
              <a:buChar char="•"/>
              <a:tabLst>
                <a:tab pos="3200400" algn="ctr"/>
              </a:tabLst>
              <a:defRPr sz="3200">
                <a:solidFill>
                  <a:schemeClr val="tx1"/>
                </a:solidFill>
                <a:latin typeface="Arial" panose="020B0604020202020204" pitchFamily="34" charset="0"/>
              </a:defRPr>
            </a:lvl1pPr>
            <a:lvl2pPr marL="742950" indent="-285750">
              <a:spcBef>
                <a:spcPct val="20000"/>
              </a:spcBef>
              <a:buChar char="–"/>
              <a:tabLst>
                <a:tab pos="3200400" algn="ctr"/>
              </a:tabLst>
              <a:defRPr sz="2800">
                <a:solidFill>
                  <a:schemeClr val="tx1"/>
                </a:solidFill>
                <a:latin typeface="Arial" panose="020B0604020202020204" pitchFamily="34" charset="0"/>
              </a:defRPr>
            </a:lvl2pPr>
            <a:lvl3pPr marL="1143000" indent="-228600">
              <a:spcBef>
                <a:spcPct val="20000"/>
              </a:spcBef>
              <a:buChar char="•"/>
              <a:tabLst>
                <a:tab pos="3200400" algn="ctr"/>
              </a:tabLst>
              <a:defRPr sz="2400">
                <a:solidFill>
                  <a:schemeClr val="tx1"/>
                </a:solidFill>
                <a:latin typeface="Arial" panose="020B0604020202020204" pitchFamily="34" charset="0"/>
              </a:defRPr>
            </a:lvl3pPr>
            <a:lvl4pPr marL="1600200" indent="-228600">
              <a:spcBef>
                <a:spcPct val="20000"/>
              </a:spcBef>
              <a:buChar char="–"/>
              <a:tabLst>
                <a:tab pos="3200400" algn="ctr"/>
              </a:tabLst>
              <a:defRPr sz="2000">
                <a:solidFill>
                  <a:schemeClr val="tx1"/>
                </a:solidFill>
                <a:latin typeface="Arial" panose="020B0604020202020204" pitchFamily="34" charset="0"/>
              </a:defRPr>
            </a:lvl4pPr>
            <a:lvl5pPr marL="2057400" indent="-228600">
              <a:spcBef>
                <a:spcPct val="20000"/>
              </a:spcBef>
              <a:buChar char="»"/>
              <a:tabLst>
                <a:tab pos="3200400" algn="ct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200400" algn="ctr"/>
              </a:tabLst>
              <a:defRPr sz="2000">
                <a:solidFill>
                  <a:schemeClr val="tx1"/>
                </a:solidFill>
                <a:latin typeface="Arial" panose="020B0604020202020204" pitchFamily="34" charset="0"/>
              </a:defRPr>
            </a:lvl9pPr>
          </a:lstStyle>
          <a:p>
            <a:pPr indent="0" algn="just">
              <a:buFontTx/>
              <a:buNone/>
              <a:defRPr/>
            </a:pPr>
            <a:r>
              <a:rPr lang="en-US" altLang="en-US" sz="2400"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1. </a:t>
            </a:r>
            <a:r>
              <a:rPr lang="en-US" altLang="en-US" sz="2400" dirty="0" smtClean="0"/>
              <a:t>Do </a:t>
            </a:r>
            <a:r>
              <a:rPr lang="en-US" altLang="en-US" sz="2400" dirty="0" err="1" smtClean="0"/>
              <a:t>chiết</a:t>
            </a:r>
            <a:r>
              <a:rPr lang="en-US" altLang="en-US" sz="2400" dirty="0" smtClean="0"/>
              <a:t> </a:t>
            </a:r>
            <a:r>
              <a:rPr lang="en-US" altLang="en-US" sz="2400" dirty="0" err="1" smtClean="0"/>
              <a:t>cành</a:t>
            </a:r>
            <a:r>
              <a:rPr lang="en-US" altLang="en-US" sz="2400" dirty="0" smtClean="0"/>
              <a:t> </a:t>
            </a:r>
            <a:r>
              <a:rPr lang="en-US" altLang="en-US" sz="2400" dirty="0" err="1" smtClean="0"/>
              <a:t>là</a:t>
            </a:r>
            <a:r>
              <a:rPr lang="en-US" altLang="en-US" sz="2400" dirty="0" smtClean="0"/>
              <a:t> </a:t>
            </a:r>
            <a:r>
              <a:rPr lang="en-US" altLang="en-US" sz="2400" dirty="0" err="1" smtClean="0"/>
              <a:t>phương</a:t>
            </a:r>
            <a:r>
              <a:rPr lang="en-US" altLang="en-US" sz="2400" dirty="0" smtClean="0"/>
              <a:t> </a:t>
            </a:r>
            <a:r>
              <a:rPr lang="en-US" altLang="en-US" sz="2400" dirty="0" err="1" smtClean="0"/>
              <a:t>pháp</a:t>
            </a:r>
            <a:r>
              <a:rPr lang="en-US" altLang="en-US" sz="2400" dirty="0" smtClean="0"/>
              <a:t> </a:t>
            </a:r>
            <a:r>
              <a:rPr lang="en-US" altLang="en-US" sz="2400" dirty="0" err="1" smtClean="0"/>
              <a:t>sinh</a:t>
            </a:r>
            <a:r>
              <a:rPr lang="en-US" altLang="en-US" sz="2400" dirty="0" smtClean="0"/>
              <a:t> </a:t>
            </a:r>
            <a:r>
              <a:rPr lang="en-US" altLang="en-US" sz="2400" dirty="0" err="1" smtClean="0"/>
              <a:t>sản</a:t>
            </a:r>
            <a:r>
              <a:rPr lang="en-US" altLang="en-US" sz="2400" dirty="0" smtClean="0"/>
              <a:t> </a:t>
            </a:r>
            <a:r>
              <a:rPr lang="en-US" altLang="en-US" sz="2400" dirty="0" err="1" smtClean="0"/>
              <a:t>sinh</a:t>
            </a:r>
            <a:r>
              <a:rPr lang="en-US" altLang="en-US" sz="2400" dirty="0" smtClean="0"/>
              <a:t> </a:t>
            </a:r>
            <a:r>
              <a:rPr lang="en-US" altLang="en-US" sz="2400" dirty="0" err="1" smtClean="0"/>
              <a:t>dưỡng</a:t>
            </a:r>
            <a:r>
              <a:rPr lang="en-US" altLang="en-US" sz="2400" dirty="0" smtClean="0"/>
              <a:t>, con </a:t>
            </a:r>
            <a:r>
              <a:rPr lang="en-US" altLang="en-US" sz="2400" dirty="0" err="1" smtClean="0"/>
              <a:t>sinh</a:t>
            </a:r>
            <a:r>
              <a:rPr lang="en-US" altLang="en-US" sz="2400" dirty="0" smtClean="0"/>
              <a:t> </a:t>
            </a:r>
            <a:r>
              <a:rPr lang="en-US" altLang="en-US" sz="2400" dirty="0" err="1" smtClean="0"/>
              <a:t>ra</a:t>
            </a:r>
            <a:r>
              <a:rPr lang="en-US" altLang="en-US" sz="2400" dirty="0" smtClean="0"/>
              <a:t> </a:t>
            </a:r>
            <a:r>
              <a:rPr lang="en-US" altLang="en-US" sz="2400" dirty="0" err="1" smtClean="0"/>
              <a:t>giống</a:t>
            </a:r>
            <a:r>
              <a:rPr lang="en-US" altLang="en-US" sz="2400" dirty="0" smtClean="0"/>
              <a:t> </a:t>
            </a:r>
            <a:r>
              <a:rPr lang="en-US" altLang="en-US" sz="2400" dirty="0" err="1" smtClean="0"/>
              <a:t>hệt</a:t>
            </a:r>
            <a:r>
              <a:rPr lang="en-US" altLang="en-US" sz="2400" dirty="0" smtClean="0"/>
              <a:t> </a:t>
            </a:r>
            <a:r>
              <a:rPr lang="en-US" altLang="en-US" sz="2400" dirty="0" err="1" smtClean="0"/>
              <a:t>mẹ</a:t>
            </a:r>
            <a:r>
              <a:rPr lang="en-US" altLang="en-US" sz="2400" dirty="0" smtClean="0"/>
              <a:t>, </a:t>
            </a:r>
            <a:r>
              <a:rPr lang="en-US" altLang="en-US" sz="2400" dirty="0" err="1" smtClean="0"/>
              <a:t>Mẹ</a:t>
            </a:r>
            <a:r>
              <a:rPr lang="en-US" altLang="en-US" sz="2400" dirty="0" smtClean="0"/>
              <a:t> </a:t>
            </a:r>
            <a:r>
              <a:rPr lang="en-US" altLang="en-US" sz="2400" dirty="0" err="1" smtClean="0"/>
              <a:t>có</a:t>
            </a:r>
            <a:r>
              <a:rPr lang="en-US" altLang="en-US" sz="2400" dirty="0" smtClean="0"/>
              <a:t> </a:t>
            </a:r>
            <a:r>
              <a:rPr lang="en-US" altLang="en-US" sz="2400" dirty="0" err="1" smtClean="0"/>
              <a:t>đặc</a:t>
            </a:r>
            <a:r>
              <a:rPr lang="en-US" altLang="en-US" sz="2400" dirty="0" smtClean="0"/>
              <a:t> </a:t>
            </a:r>
            <a:r>
              <a:rPr lang="en-US" altLang="en-US" sz="2400" dirty="0" err="1" smtClean="0"/>
              <a:t>điểm</a:t>
            </a:r>
            <a:r>
              <a:rPr lang="en-US" altLang="en-US" sz="2400" dirty="0" smtClean="0"/>
              <a:t> </a:t>
            </a:r>
            <a:r>
              <a:rPr lang="en-US" altLang="en-US" sz="2400" dirty="0" err="1" smtClean="0"/>
              <a:t>xấu</a:t>
            </a:r>
            <a:r>
              <a:rPr lang="en-US" altLang="en-US" sz="2400" dirty="0" smtClean="0"/>
              <a:t> (</a:t>
            </a:r>
            <a:r>
              <a:rPr lang="en-US" altLang="en-US" sz="2400" dirty="0" err="1" smtClean="0"/>
              <a:t>già</a:t>
            </a:r>
            <a:r>
              <a:rPr lang="en-US" altLang="en-US" sz="2400" dirty="0" smtClean="0"/>
              <a:t> </a:t>
            </a:r>
            <a:r>
              <a:rPr lang="en-US" altLang="en-US" sz="2400" dirty="0" err="1" smtClean="0"/>
              <a:t>cỗi</a:t>
            </a:r>
            <a:r>
              <a:rPr lang="en-US" altLang="en-US" sz="2400" dirty="0" smtClean="0"/>
              <a:t>, </a:t>
            </a:r>
            <a:r>
              <a:rPr lang="en-US" altLang="en-US" sz="2400" dirty="0" err="1" smtClean="0"/>
              <a:t>còi</a:t>
            </a:r>
            <a:r>
              <a:rPr lang="en-US" altLang="en-US" sz="2400" dirty="0" smtClean="0"/>
              <a:t> </a:t>
            </a:r>
            <a:r>
              <a:rPr lang="en-US" altLang="en-US" sz="2400" dirty="0" err="1" smtClean="0"/>
              <a:t>cọc</a:t>
            </a:r>
            <a:r>
              <a:rPr lang="en-US" altLang="en-US" sz="2400" dirty="0" smtClean="0"/>
              <a:t>,...) Con </a:t>
            </a:r>
            <a:r>
              <a:rPr lang="en-US" altLang="en-US" sz="2400" dirty="0" err="1" smtClean="0"/>
              <a:t>sinh</a:t>
            </a:r>
            <a:r>
              <a:rPr lang="en-US" altLang="en-US" sz="2400" dirty="0" smtClean="0"/>
              <a:t> </a:t>
            </a:r>
            <a:r>
              <a:rPr lang="en-US" altLang="en-US" sz="2400" dirty="0" err="1" smtClean="0"/>
              <a:t>ra</a:t>
            </a:r>
            <a:r>
              <a:rPr lang="en-US" altLang="en-US" sz="2400" dirty="0" smtClean="0"/>
              <a:t> </a:t>
            </a:r>
            <a:r>
              <a:rPr lang="en-US" altLang="en-US" sz="2400" dirty="0" err="1" smtClean="0"/>
              <a:t>có</a:t>
            </a:r>
            <a:r>
              <a:rPr lang="en-US" altLang="en-US" sz="2400" dirty="0" smtClean="0"/>
              <a:t> </a:t>
            </a:r>
            <a:r>
              <a:rPr lang="en-US" altLang="en-US" sz="2400" dirty="0" err="1" smtClean="0"/>
              <a:t>đặc</a:t>
            </a:r>
            <a:r>
              <a:rPr lang="en-US" altLang="en-US" sz="2400" dirty="0" smtClean="0"/>
              <a:t> </a:t>
            </a:r>
            <a:r>
              <a:rPr lang="en-US" altLang="en-US" sz="2400" dirty="0" err="1" smtClean="0"/>
              <a:t>điểm</a:t>
            </a:r>
            <a:r>
              <a:rPr lang="en-US" altLang="en-US" sz="2400" dirty="0" smtClean="0"/>
              <a:t> </a:t>
            </a:r>
            <a:r>
              <a:rPr lang="en-US" altLang="en-US" sz="2400" dirty="0" err="1" smtClean="0"/>
              <a:t>không</a:t>
            </a:r>
            <a:r>
              <a:rPr lang="en-US" altLang="en-US" sz="2400" dirty="0" smtClean="0"/>
              <a:t> </a:t>
            </a:r>
            <a:r>
              <a:rPr lang="en-US" altLang="en-US" sz="2400" dirty="0" err="1" smtClean="0"/>
              <a:t>tốt</a:t>
            </a:r>
            <a:r>
              <a:rPr lang="en-US" altLang="en-US" sz="2400" dirty="0" smtClean="0"/>
              <a:t> </a:t>
            </a:r>
            <a:r>
              <a:rPr lang="en-US" altLang="en-US" sz="2400" dirty="0" smtClean="0">
                <a:cs typeface="Arial" panose="020B0604020202020204" pitchFamily="34" charset="0"/>
              </a:rPr>
              <a:t>→ </a:t>
            </a:r>
            <a:r>
              <a:rPr lang="en-US" altLang="en-US" sz="2400" dirty="0" err="1" smtClean="0">
                <a:solidFill>
                  <a:srgbClr val="FF0000"/>
                </a:solidFill>
              </a:rPr>
              <a:t>môi</a:t>
            </a:r>
            <a:r>
              <a:rPr lang="en-US" altLang="en-US" sz="2400" dirty="0" smtClean="0">
                <a:solidFill>
                  <a:srgbClr val="FF0000"/>
                </a:solidFill>
              </a:rPr>
              <a:t> </a:t>
            </a:r>
            <a:r>
              <a:rPr lang="en-US" altLang="en-US" sz="2400" dirty="0" err="1" smtClean="0">
                <a:solidFill>
                  <a:srgbClr val="FF0000"/>
                </a:solidFill>
              </a:rPr>
              <a:t>trường</a:t>
            </a:r>
            <a:r>
              <a:rPr lang="en-US" altLang="en-US" sz="2400" dirty="0" smtClean="0">
                <a:solidFill>
                  <a:srgbClr val="FF0000"/>
                </a:solidFill>
              </a:rPr>
              <a:t> </a:t>
            </a:r>
            <a:r>
              <a:rPr lang="en-US" altLang="en-US" sz="2400" dirty="0" err="1" smtClean="0">
                <a:solidFill>
                  <a:srgbClr val="FF0000"/>
                </a:solidFill>
              </a:rPr>
              <a:t>thay</a:t>
            </a:r>
            <a:r>
              <a:rPr lang="en-US" altLang="en-US" sz="2400" dirty="0" smtClean="0">
                <a:solidFill>
                  <a:srgbClr val="FF0000"/>
                </a:solidFill>
              </a:rPr>
              <a:t> </a:t>
            </a:r>
            <a:r>
              <a:rPr lang="en-US" altLang="en-US" sz="2400" dirty="0" err="1" smtClean="0">
                <a:solidFill>
                  <a:srgbClr val="FF0000"/>
                </a:solidFill>
              </a:rPr>
              <a:t>đổi</a:t>
            </a:r>
            <a:r>
              <a:rPr lang="en-US" altLang="en-US" sz="2400" dirty="0" smtClean="0"/>
              <a:t> </a:t>
            </a:r>
            <a:r>
              <a:rPr lang="en-US" altLang="en-US" sz="2400" dirty="0" err="1" smtClean="0"/>
              <a:t>có</a:t>
            </a:r>
            <a:r>
              <a:rPr lang="en-US" altLang="en-US" sz="2400" dirty="0" smtClean="0"/>
              <a:t> </a:t>
            </a:r>
            <a:r>
              <a:rPr lang="en-US" altLang="en-US" sz="2400" dirty="0" err="1" smtClean="0"/>
              <a:t>thể</a:t>
            </a:r>
            <a:r>
              <a:rPr lang="en-US" altLang="en-US" sz="2400" dirty="0" smtClean="0"/>
              <a:t> </a:t>
            </a:r>
            <a:r>
              <a:rPr lang="en-US" altLang="en-US" sz="2400" dirty="0" err="1" smtClean="0"/>
              <a:t>gây</a:t>
            </a:r>
            <a:r>
              <a:rPr lang="en-US" altLang="en-US" sz="2400" dirty="0" smtClean="0"/>
              <a:t> </a:t>
            </a:r>
            <a:r>
              <a:rPr lang="en-US" altLang="en-US" sz="2400" dirty="0" err="1" smtClean="0"/>
              <a:t>chết</a:t>
            </a:r>
            <a:r>
              <a:rPr lang="en-US" altLang="en-US" sz="2400" dirty="0" smtClean="0"/>
              <a:t> </a:t>
            </a:r>
            <a:r>
              <a:rPr lang="en-US" altLang="en-US" sz="2400" dirty="0" err="1" smtClean="0"/>
              <a:t>nhiều</a:t>
            </a:r>
            <a:r>
              <a:rPr lang="en-US" altLang="en-US" sz="2400" dirty="0" smtClean="0"/>
              <a:t> </a:t>
            </a:r>
            <a:r>
              <a:rPr lang="en-US" altLang="en-US" sz="2400" dirty="0" err="1" smtClean="0"/>
              <a:t>SV</a:t>
            </a:r>
            <a:r>
              <a:rPr lang="en-US" altLang="en-US" sz="2400" dirty="0" smtClean="0"/>
              <a:t>.</a:t>
            </a:r>
          </a:p>
          <a:p>
            <a:pPr indent="0" algn="just">
              <a:buFontTx/>
              <a:buNone/>
              <a:defRPr/>
            </a:pPr>
            <a:r>
              <a:rPr lang="en-US" altLang="en-US" sz="2400" dirty="0" smtClean="0">
                <a:solidFill>
                  <a:srgbClr val="0000FF"/>
                </a:solidFill>
              </a:rPr>
              <a:t>2. </a:t>
            </a:r>
            <a:r>
              <a:rPr lang="en-US" altLang="en-US" sz="2400" dirty="0" err="1" smtClean="0">
                <a:solidFill>
                  <a:srgbClr val="0000FF"/>
                </a:solidFill>
              </a:rPr>
              <a:t>Biện</a:t>
            </a:r>
            <a:r>
              <a:rPr lang="en-US" altLang="en-US" sz="2400" dirty="0" smtClean="0">
                <a:solidFill>
                  <a:srgbClr val="0000FF"/>
                </a:solidFill>
              </a:rPr>
              <a:t> </a:t>
            </a:r>
            <a:r>
              <a:rPr lang="en-US" altLang="en-US" sz="2400" dirty="0" err="1" smtClean="0">
                <a:solidFill>
                  <a:srgbClr val="0000FF"/>
                </a:solidFill>
              </a:rPr>
              <a:t>pháp</a:t>
            </a:r>
            <a:r>
              <a:rPr lang="en-US" altLang="en-US" sz="2400" dirty="0" smtClean="0">
                <a:solidFill>
                  <a:srgbClr val="0000FF"/>
                </a:solidFill>
              </a:rPr>
              <a:t>:</a:t>
            </a:r>
          </a:p>
          <a:p>
            <a:pPr algn="just">
              <a:defRPr/>
            </a:pPr>
            <a:r>
              <a:rPr lang="en-US" altLang="en-US" sz="2400" dirty="0" err="1" smtClean="0"/>
              <a:t>Chọn</a:t>
            </a:r>
            <a:r>
              <a:rPr lang="en-US" altLang="en-US" sz="2400" dirty="0" smtClean="0"/>
              <a:t> </a:t>
            </a:r>
            <a:r>
              <a:rPr lang="en-US" altLang="en-US" sz="2400" dirty="0" err="1" smtClean="0"/>
              <a:t>cành</a:t>
            </a:r>
            <a:r>
              <a:rPr lang="en-US" altLang="en-US" sz="2400" dirty="0" smtClean="0"/>
              <a:t> </a:t>
            </a:r>
            <a:r>
              <a:rPr lang="en-US" altLang="en-US" sz="2400" dirty="0" err="1" smtClean="0"/>
              <a:t>chiết</a:t>
            </a:r>
            <a:r>
              <a:rPr lang="en-US" altLang="en-US" sz="2400" dirty="0" smtClean="0"/>
              <a:t> </a:t>
            </a:r>
            <a:r>
              <a:rPr lang="en-US" altLang="en-US" sz="2400" dirty="0" err="1" smtClean="0"/>
              <a:t>từ</a:t>
            </a:r>
            <a:r>
              <a:rPr lang="en-US" altLang="en-US" sz="2400" dirty="0" smtClean="0"/>
              <a:t> </a:t>
            </a:r>
            <a:r>
              <a:rPr lang="en-US" altLang="en-US" sz="2400" dirty="0" err="1" smtClean="0"/>
              <a:t>cành</a:t>
            </a:r>
            <a:r>
              <a:rPr lang="en-US" altLang="en-US" sz="2400" dirty="0" smtClean="0"/>
              <a:t> </a:t>
            </a:r>
            <a:r>
              <a:rPr lang="en-US" altLang="en-US" sz="2400" dirty="0" err="1" smtClean="0"/>
              <a:t>hoặc</a:t>
            </a:r>
            <a:r>
              <a:rPr lang="en-US" altLang="en-US" sz="2400" dirty="0" smtClean="0"/>
              <a:t> </a:t>
            </a:r>
            <a:r>
              <a:rPr lang="en-US" altLang="en-US" sz="2400" dirty="0" err="1" smtClean="0"/>
              <a:t>cây</a:t>
            </a:r>
            <a:r>
              <a:rPr lang="en-US" altLang="en-US" sz="2400" dirty="0" smtClean="0"/>
              <a:t> </a:t>
            </a:r>
            <a:r>
              <a:rPr lang="en-US" altLang="en-US" sz="2400" dirty="0" err="1" smtClean="0"/>
              <a:t>mang</a:t>
            </a:r>
            <a:r>
              <a:rPr lang="en-US" altLang="en-US" sz="2400" dirty="0" smtClean="0"/>
              <a:t> </a:t>
            </a:r>
            <a:r>
              <a:rPr lang="en-US" altLang="en-US" sz="2400" dirty="0" err="1" smtClean="0"/>
              <a:t>nhiều</a:t>
            </a:r>
            <a:r>
              <a:rPr lang="en-US" altLang="en-US" sz="2400" dirty="0" smtClean="0"/>
              <a:t> </a:t>
            </a:r>
            <a:r>
              <a:rPr lang="en-US" altLang="en-US" sz="2400" dirty="0" err="1" smtClean="0"/>
              <a:t>ưu</a:t>
            </a:r>
            <a:r>
              <a:rPr lang="en-US" altLang="en-US" sz="2400" dirty="0" smtClean="0"/>
              <a:t> </a:t>
            </a:r>
            <a:r>
              <a:rPr lang="en-US" altLang="en-US" sz="2400" dirty="0" err="1" smtClean="0"/>
              <a:t>điểm</a:t>
            </a:r>
            <a:r>
              <a:rPr lang="en-US" altLang="en-US" sz="2400" dirty="0" smtClean="0"/>
              <a:t>.</a:t>
            </a:r>
          </a:p>
          <a:p>
            <a:pPr algn="just">
              <a:defRPr/>
            </a:pPr>
            <a:r>
              <a:rPr lang="en-US" altLang="en-US" sz="2400" dirty="0" err="1" smtClean="0"/>
              <a:t>Không</a:t>
            </a:r>
            <a:r>
              <a:rPr lang="en-US" altLang="en-US" sz="2400" dirty="0" smtClean="0"/>
              <a:t> </a:t>
            </a:r>
            <a:r>
              <a:rPr lang="en-US" altLang="en-US" sz="2400" dirty="0" err="1" smtClean="0"/>
              <a:t>chọn</a:t>
            </a:r>
            <a:r>
              <a:rPr lang="en-US" altLang="en-US" sz="2400" dirty="0" smtClean="0"/>
              <a:t> </a:t>
            </a:r>
            <a:r>
              <a:rPr lang="en-US" altLang="en-US" sz="2400" dirty="0" err="1" smtClean="0"/>
              <a:t>cành</a:t>
            </a:r>
            <a:r>
              <a:rPr lang="en-US" altLang="en-US" sz="2400" dirty="0" smtClean="0"/>
              <a:t> </a:t>
            </a:r>
            <a:r>
              <a:rPr lang="en-US" altLang="en-US" sz="2400" dirty="0" err="1" smtClean="0"/>
              <a:t>chiết</a:t>
            </a:r>
            <a:r>
              <a:rPr lang="en-US" altLang="en-US" sz="2400" dirty="0" smtClean="0"/>
              <a:t> </a:t>
            </a:r>
            <a:r>
              <a:rPr lang="en-US" altLang="en-US" sz="2400" dirty="0" err="1" smtClean="0"/>
              <a:t>từ</a:t>
            </a:r>
            <a:r>
              <a:rPr lang="en-US" altLang="en-US" sz="2400" dirty="0" smtClean="0"/>
              <a:t> </a:t>
            </a:r>
            <a:r>
              <a:rPr lang="en-US" altLang="en-US" sz="2400" dirty="0" err="1" smtClean="0"/>
              <a:t>cây</a:t>
            </a:r>
            <a:r>
              <a:rPr lang="en-US" altLang="en-US" sz="2400" dirty="0" smtClean="0"/>
              <a:t> </a:t>
            </a:r>
            <a:r>
              <a:rPr lang="en-US" altLang="en-US" sz="2400" dirty="0" err="1" smtClean="0"/>
              <a:t>già</a:t>
            </a:r>
            <a:r>
              <a:rPr lang="en-US" altLang="en-US" sz="2400" dirty="0" smtClean="0"/>
              <a:t> </a:t>
            </a:r>
            <a:r>
              <a:rPr lang="en-US" altLang="en-US" sz="2400" dirty="0" err="1" smtClean="0"/>
              <a:t>yếu</a:t>
            </a:r>
            <a:r>
              <a:rPr lang="en-US" altLang="en-US" sz="2400" dirty="0" smtClean="0"/>
              <a:t>, </a:t>
            </a:r>
            <a:r>
              <a:rPr lang="en-US" altLang="en-US" sz="2400" dirty="0" err="1" smtClean="0"/>
              <a:t>năng</a:t>
            </a:r>
            <a:r>
              <a:rPr lang="en-US" altLang="en-US" sz="2400" dirty="0" smtClean="0"/>
              <a:t> </a:t>
            </a:r>
            <a:r>
              <a:rPr lang="en-US" altLang="en-US" sz="2400" dirty="0" err="1" smtClean="0"/>
              <a:t>suất</a:t>
            </a:r>
            <a:r>
              <a:rPr lang="en-US" altLang="en-US" sz="2400" dirty="0" smtClean="0"/>
              <a:t> </a:t>
            </a:r>
            <a:r>
              <a:rPr lang="en-US" altLang="en-US" sz="2400" dirty="0" err="1" smtClean="0"/>
              <a:t>thấp</a:t>
            </a:r>
            <a:r>
              <a:rPr lang="en-US" altLang="en-US" sz="2400" dirty="0" smtClean="0"/>
              <a:t>.</a:t>
            </a:r>
          </a:p>
          <a:p>
            <a:pPr algn="just">
              <a:defRPr/>
            </a:pPr>
            <a:r>
              <a:rPr lang="en-US" altLang="en-US" sz="2400" dirty="0" err="1" smtClean="0"/>
              <a:t>Chọn</a:t>
            </a:r>
            <a:r>
              <a:rPr lang="en-US" altLang="en-US" sz="2400" dirty="0" smtClean="0"/>
              <a:t> </a:t>
            </a:r>
            <a:r>
              <a:rPr lang="en-US" altLang="en-US" sz="2400" dirty="0" err="1" smtClean="0"/>
              <a:t>cảnh</a:t>
            </a:r>
            <a:r>
              <a:rPr lang="en-US" altLang="en-US" sz="2400" dirty="0" smtClean="0"/>
              <a:t> </a:t>
            </a:r>
            <a:r>
              <a:rPr lang="en-US" altLang="en-US" sz="2400" dirty="0" err="1" smtClean="0"/>
              <a:t>chiết</a:t>
            </a:r>
            <a:r>
              <a:rPr lang="en-US" altLang="en-US" sz="2400" dirty="0" smtClean="0"/>
              <a:t> </a:t>
            </a:r>
            <a:r>
              <a:rPr lang="en-US" altLang="en-US" sz="2400" dirty="0" err="1" smtClean="0"/>
              <a:t>có</a:t>
            </a:r>
            <a:r>
              <a:rPr lang="en-US" altLang="en-US" sz="2400" dirty="0" smtClean="0"/>
              <a:t> </a:t>
            </a:r>
            <a:r>
              <a:rPr lang="en-US" altLang="en-US" sz="2400" dirty="0" err="1" smtClean="0"/>
              <a:t>cành</a:t>
            </a:r>
            <a:r>
              <a:rPr lang="en-US" altLang="en-US" sz="2400" dirty="0" smtClean="0"/>
              <a:t> to </a:t>
            </a:r>
            <a:r>
              <a:rPr lang="en-US" altLang="en-US" sz="2400" dirty="0" err="1" smtClean="0"/>
              <a:t>tán</a:t>
            </a:r>
            <a:r>
              <a:rPr lang="en-US" altLang="en-US" sz="2400" dirty="0" smtClean="0"/>
              <a:t> </a:t>
            </a:r>
            <a:r>
              <a:rPr lang="en-US" altLang="en-US" sz="2400" dirty="0" err="1" smtClean="0"/>
              <a:t>trên</a:t>
            </a:r>
            <a:r>
              <a:rPr lang="en-US" altLang="en-US" sz="2400" dirty="0" smtClean="0"/>
              <a:t> </a:t>
            </a:r>
            <a:r>
              <a:rPr lang="en-US" altLang="en-US" sz="2400" dirty="0" err="1" smtClean="0"/>
              <a:t>của</a:t>
            </a:r>
            <a:r>
              <a:rPr lang="en-US" altLang="en-US" sz="2400" dirty="0" smtClean="0"/>
              <a:t> </a:t>
            </a:r>
            <a:r>
              <a:rPr lang="en-US" altLang="en-US" sz="2400" dirty="0" err="1" smtClean="0"/>
              <a:t>cây</a:t>
            </a:r>
            <a:r>
              <a:rPr lang="en-US" altLang="en-US" sz="2400" dirty="0" smtClean="0"/>
              <a:t>, </a:t>
            </a:r>
            <a:r>
              <a:rPr lang="en-US" altLang="en-US" sz="2400" dirty="0" err="1" smtClean="0"/>
              <a:t>nhiều</a:t>
            </a:r>
            <a:r>
              <a:rPr lang="en-US" altLang="en-US" sz="2400" dirty="0" smtClean="0"/>
              <a:t> </a:t>
            </a:r>
            <a:r>
              <a:rPr lang="en-US" altLang="en-US" sz="2400" dirty="0" err="1" smtClean="0"/>
              <a:t>nắng</a:t>
            </a:r>
            <a:r>
              <a:rPr lang="en-US" altLang="en-US" sz="2400" dirty="0" smtClean="0"/>
              <a:t>, </a:t>
            </a:r>
            <a:r>
              <a:rPr lang="en-US" altLang="en-US" sz="2400" dirty="0" err="1" smtClean="0"/>
              <a:t>lá</a:t>
            </a:r>
            <a:r>
              <a:rPr lang="en-US" altLang="en-US" sz="2400" dirty="0" smtClean="0"/>
              <a:t> </a:t>
            </a:r>
            <a:r>
              <a:rPr lang="en-US" altLang="en-US" sz="2400" dirty="0" err="1" smtClean="0"/>
              <a:t>dày</a:t>
            </a:r>
            <a:r>
              <a:rPr lang="en-US" altLang="en-US" sz="2400" dirty="0" smtClean="0"/>
              <a:t>.</a:t>
            </a:r>
          </a:p>
          <a:p>
            <a:pPr algn="just">
              <a:defRPr/>
            </a:pPr>
            <a:r>
              <a:rPr lang="en-US" altLang="en-US" sz="2400" dirty="0" err="1" smtClean="0"/>
              <a:t>Tuổi</a:t>
            </a:r>
            <a:r>
              <a:rPr lang="en-US" altLang="en-US" sz="2400" dirty="0" smtClean="0"/>
              <a:t> </a:t>
            </a:r>
            <a:r>
              <a:rPr lang="en-US" altLang="en-US" sz="2400" dirty="0" err="1" smtClean="0"/>
              <a:t>cây</a:t>
            </a:r>
            <a:r>
              <a:rPr lang="en-US" altLang="en-US" sz="2400" dirty="0" smtClean="0"/>
              <a:t> </a:t>
            </a:r>
            <a:r>
              <a:rPr lang="en-US" altLang="en-US" sz="2400" dirty="0" err="1" smtClean="0"/>
              <a:t>từ</a:t>
            </a:r>
            <a:r>
              <a:rPr lang="en-US" altLang="en-US" sz="2400" dirty="0" smtClean="0"/>
              <a:t> 1-3 </a:t>
            </a:r>
            <a:r>
              <a:rPr lang="en-US" altLang="en-US" sz="2400" dirty="0" err="1" smtClean="0"/>
              <a:t>năm</a:t>
            </a:r>
            <a:r>
              <a:rPr lang="en-US" altLang="en-US" sz="24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6484">
                                            <p:txEl>
                                              <p:pRg st="0" end="0"/>
                                            </p:txEl>
                                          </p:spTgt>
                                        </p:tgtEl>
                                        <p:attrNameLst>
                                          <p:attrName>style.visibility</p:attrName>
                                        </p:attrNameLst>
                                      </p:cBhvr>
                                      <p:to>
                                        <p:strVal val="visible"/>
                                      </p:to>
                                    </p:set>
                                    <p:animEffect transition="in" filter="barn(inVertical)">
                                      <p:cBhvr>
                                        <p:cTn id="7" dur="500"/>
                                        <p:tgtEl>
                                          <p:spTgt spid="16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6484">
                                            <p:txEl>
                                              <p:pRg st="1" end="1"/>
                                            </p:txEl>
                                          </p:spTgt>
                                        </p:tgtEl>
                                        <p:attrNameLst>
                                          <p:attrName>style.visibility</p:attrName>
                                        </p:attrNameLst>
                                      </p:cBhvr>
                                      <p:to>
                                        <p:strVal val="visible"/>
                                      </p:to>
                                    </p:set>
                                    <p:animEffect transition="in" filter="barn(inVertical)">
                                      <p:cBhvr>
                                        <p:cTn id="12" dur="500"/>
                                        <p:tgtEl>
                                          <p:spTgt spid="164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6484">
                                            <p:txEl>
                                              <p:pRg st="2" end="2"/>
                                            </p:txEl>
                                          </p:spTgt>
                                        </p:tgtEl>
                                        <p:attrNameLst>
                                          <p:attrName>style.visibility</p:attrName>
                                        </p:attrNameLst>
                                      </p:cBhvr>
                                      <p:to>
                                        <p:strVal val="visible"/>
                                      </p:to>
                                    </p:set>
                                    <p:animEffect transition="in" filter="barn(inVertical)">
                                      <p:cBhvr>
                                        <p:cTn id="17" dur="500"/>
                                        <p:tgtEl>
                                          <p:spTgt spid="1648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6484">
                                            <p:txEl>
                                              <p:pRg st="3" end="3"/>
                                            </p:txEl>
                                          </p:spTgt>
                                        </p:tgtEl>
                                        <p:attrNameLst>
                                          <p:attrName>style.visibility</p:attrName>
                                        </p:attrNameLst>
                                      </p:cBhvr>
                                      <p:to>
                                        <p:strVal val="visible"/>
                                      </p:to>
                                    </p:set>
                                    <p:animEffect transition="in" filter="barn(inVertical)">
                                      <p:cBhvr>
                                        <p:cTn id="22" dur="500"/>
                                        <p:tgtEl>
                                          <p:spTgt spid="1648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6484">
                                            <p:txEl>
                                              <p:pRg st="4" end="4"/>
                                            </p:txEl>
                                          </p:spTgt>
                                        </p:tgtEl>
                                        <p:attrNameLst>
                                          <p:attrName>style.visibility</p:attrName>
                                        </p:attrNameLst>
                                      </p:cBhvr>
                                      <p:to>
                                        <p:strVal val="visible"/>
                                      </p:to>
                                    </p:set>
                                    <p:animEffect transition="in" filter="barn(inVertical)">
                                      <p:cBhvr>
                                        <p:cTn id="27" dur="500"/>
                                        <p:tgtEl>
                                          <p:spTgt spid="1648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6484">
                                            <p:txEl>
                                              <p:pRg st="5" end="5"/>
                                            </p:txEl>
                                          </p:spTgt>
                                        </p:tgtEl>
                                        <p:attrNameLst>
                                          <p:attrName>style.visibility</p:attrName>
                                        </p:attrNameLst>
                                      </p:cBhvr>
                                      <p:to>
                                        <p:strVal val="visible"/>
                                      </p:to>
                                    </p:set>
                                    <p:animEffect transition="in" filter="barn(inVertical)">
                                      <p:cBhvr>
                                        <p:cTn id="32" dur="500"/>
                                        <p:tgtEl>
                                          <p:spTgt spid="164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39" name="Text Box 15"/>
          <p:cNvSpPr txBox="1">
            <a:spLocks noChangeArrowheads="1"/>
          </p:cNvSpPr>
          <p:nvPr/>
        </p:nvSpPr>
        <p:spPr bwMode="auto">
          <a:xfrm>
            <a:off x="152400" y="5867400"/>
            <a:ext cx="876300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2800" dirty="0" err="1" smtClean="0">
                <a:solidFill>
                  <a:srgbClr val="0000FF"/>
                </a:solidFill>
              </a:rPr>
              <a:t>Câu</a:t>
            </a:r>
            <a:r>
              <a:rPr lang="en-US" sz="2800" dirty="0" smtClean="0">
                <a:solidFill>
                  <a:srgbClr val="0000FF"/>
                </a:solidFill>
              </a:rPr>
              <a:t> 2. </a:t>
            </a:r>
            <a:r>
              <a:rPr lang="en-US" sz="2800" dirty="0" err="1">
                <a:solidFill>
                  <a:srgbClr val="0000FF"/>
                </a:solidFill>
              </a:rPr>
              <a:t>Tại</a:t>
            </a:r>
            <a:r>
              <a:rPr lang="en-US" sz="2800" dirty="0">
                <a:solidFill>
                  <a:srgbClr val="0000FF"/>
                </a:solidFill>
              </a:rPr>
              <a:t> </a:t>
            </a:r>
            <a:r>
              <a:rPr lang="en-US" sz="2800" dirty="0" err="1">
                <a:solidFill>
                  <a:srgbClr val="0000FF"/>
                </a:solidFill>
              </a:rPr>
              <a:t>sao</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loại</a:t>
            </a:r>
            <a:r>
              <a:rPr lang="en-US" sz="2800" dirty="0">
                <a:solidFill>
                  <a:srgbClr val="0000FF"/>
                </a:solidFill>
              </a:rPr>
              <a:t> </a:t>
            </a:r>
            <a:r>
              <a:rPr lang="en-US" sz="2800" dirty="0" err="1">
                <a:solidFill>
                  <a:srgbClr val="0000FF"/>
                </a:solidFill>
              </a:rPr>
              <a:t>quả</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nhiều</a:t>
            </a:r>
            <a:r>
              <a:rPr lang="en-US" sz="2800" dirty="0">
                <a:solidFill>
                  <a:srgbClr val="0000FF"/>
                </a:solidFill>
              </a:rPr>
              <a:t> </a:t>
            </a:r>
            <a:r>
              <a:rPr lang="en-US" sz="2800" dirty="0" err="1">
                <a:solidFill>
                  <a:srgbClr val="0000FF"/>
                </a:solidFill>
              </a:rPr>
              <a:t>hạt</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loại</a:t>
            </a:r>
            <a:r>
              <a:rPr lang="en-US" sz="2800" dirty="0">
                <a:solidFill>
                  <a:srgbClr val="0000FF"/>
                </a:solidFill>
              </a:rPr>
              <a:t> </a:t>
            </a:r>
            <a:r>
              <a:rPr lang="en-US" sz="2800" dirty="0" err="1">
                <a:solidFill>
                  <a:srgbClr val="0000FF"/>
                </a:solidFill>
              </a:rPr>
              <a:t>quả</a:t>
            </a:r>
            <a:r>
              <a:rPr lang="en-US" sz="2800" dirty="0">
                <a:solidFill>
                  <a:srgbClr val="0000FF"/>
                </a:solidFill>
              </a:rPr>
              <a:t> </a:t>
            </a:r>
            <a:r>
              <a:rPr lang="en-US" sz="2800" dirty="0" err="1">
                <a:solidFill>
                  <a:srgbClr val="0000FF"/>
                </a:solidFill>
              </a:rPr>
              <a:t>chỉ</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một</a:t>
            </a:r>
            <a:r>
              <a:rPr lang="en-US" sz="2800" dirty="0">
                <a:solidFill>
                  <a:srgbClr val="0000FF"/>
                </a:solidFill>
              </a:rPr>
              <a:t> </a:t>
            </a:r>
            <a:r>
              <a:rPr lang="en-US" sz="2800" dirty="0" err="1">
                <a:solidFill>
                  <a:srgbClr val="0000FF"/>
                </a:solidFill>
              </a:rPr>
              <a:t>hạt</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quả</a:t>
            </a:r>
            <a:r>
              <a:rPr lang="en-US" sz="2800" dirty="0">
                <a:solidFill>
                  <a:srgbClr val="0000FF"/>
                </a:solidFill>
              </a:rPr>
              <a:t> </a:t>
            </a:r>
            <a:r>
              <a:rPr lang="en-US" sz="2800" dirty="0" err="1">
                <a:solidFill>
                  <a:srgbClr val="0000FF"/>
                </a:solidFill>
              </a:rPr>
              <a:t>không</a:t>
            </a:r>
            <a:r>
              <a:rPr lang="en-US" sz="2800" dirty="0">
                <a:solidFill>
                  <a:srgbClr val="0000FF"/>
                </a:solidFill>
              </a:rPr>
              <a:t> </a:t>
            </a:r>
            <a:r>
              <a:rPr lang="en-US" sz="2800" dirty="0" err="1">
                <a:solidFill>
                  <a:srgbClr val="0000FF"/>
                </a:solidFill>
              </a:rPr>
              <a:t>hạt</a:t>
            </a:r>
            <a:r>
              <a:rPr lang="en-US" sz="2800" dirty="0">
                <a:solidFill>
                  <a:srgbClr val="0000FF"/>
                </a:solidFill>
              </a:rPr>
              <a:t>?</a:t>
            </a:r>
          </a:p>
        </p:txBody>
      </p:sp>
      <p:pic>
        <p:nvPicPr>
          <p:cNvPr id="109571" name="Picture 10" descr="2012-06-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862"/>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11" descr="2013-0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031075"/>
            <a:ext cx="3124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2" descr="mon_an_doc_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175"/>
            <a:ext cx="3124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13" descr="vsg13579019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30282"/>
            <a:ext cx="3124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11" descr="H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3813"/>
            <a:ext cx="28956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9" descr="c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2965450"/>
            <a:ext cx="28956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33839"/>
                                        </p:tgtEl>
                                      </p:cBhvr>
                                    </p:animEffect>
                                    <p:set>
                                      <p:cBhvr>
                                        <p:cTn id="7" dur="1" fill="hold">
                                          <p:stCondLst>
                                            <p:cond delay="499"/>
                                          </p:stCondLst>
                                        </p:cTn>
                                        <p:tgtEl>
                                          <p:spTgt spid="3338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0" descr="2012-06-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24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1" descr="2013-0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4663"/>
            <a:ext cx="31242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2" descr="mon_an_doc_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0"/>
            <a:ext cx="31242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13" descr="vsg13579019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014663"/>
            <a:ext cx="31242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1" descr="H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3813"/>
            <a:ext cx="2895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9" descr="c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2965450"/>
            <a:ext cx="2895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6215063" y="5257800"/>
            <a:ext cx="29289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đơn</a:t>
            </a:r>
            <a:r>
              <a:rPr lang="en-US" sz="2400" dirty="0">
                <a:solidFill>
                  <a:srgbClr val="0000FF"/>
                </a:solidFill>
              </a:rPr>
              <a:t> </a:t>
            </a:r>
            <a:r>
              <a:rPr lang="en-US" sz="2400" dirty="0" err="1">
                <a:solidFill>
                  <a:srgbClr val="0000FF"/>
                </a:solidFill>
              </a:rPr>
              <a:t>tính</a:t>
            </a: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giả</a:t>
            </a:r>
            <a:r>
              <a:rPr lang="en-US" sz="2400" dirty="0">
                <a:solidFill>
                  <a:srgbClr val="0000FF"/>
                </a:solidFill>
              </a:rPr>
              <a:t>): </a:t>
            </a:r>
            <a:r>
              <a:rPr lang="en-US" sz="2400" dirty="0" err="1">
                <a:solidFill>
                  <a:srgbClr val="0000FF"/>
                </a:solidFill>
              </a:rPr>
              <a:t>không</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 </a:t>
            </a:r>
            <a:r>
              <a:rPr lang="en-US" sz="2400" dirty="0" err="1">
                <a:solidFill>
                  <a:srgbClr val="0000FF"/>
                </a:solidFill>
              </a:rPr>
              <a:t>noãn</a:t>
            </a:r>
            <a:r>
              <a:rPr lang="en-US" sz="2400" dirty="0">
                <a:solidFill>
                  <a:srgbClr val="0000FF"/>
                </a:solidFill>
              </a:rPr>
              <a:t>.</a:t>
            </a:r>
          </a:p>
        </p:txBody>
      </p:sp>
      <p:sp>
        <p:nvSpPr>
          <p:cNvPr id="11" name="Text Box 15"/>
          <p:cNvSpPr txBox="1">
            <a:spLocks noChangeArrowheads="1"/>
          </p:cNvSpPr>
          <p:nvPr/>
        </p:nvSpPr>
        <p:spPr bwMode="auto">
          <a:xfrm>
            <a:off x="3452813" y="5302250"/>
            <a:ext cx="24669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có</a:t>
            </a:r>
            <a:r>
              <a:rPr lang="en-US" sz="2400" dirty="0">
                <a:solidFill>
                  <a:srgbClr val="0000FF"/>
                </a:solidFill>
              </a:rPr>
              <a:t> </a:t>
            </a:r>
            <a:r>
              <a:rPr lang="en-US" sz="2400" dirty="0" err="1">
                <a:solidFill>
                  <a:srgbClr val="0000FF"/>
                </a:solidFill>
              </a:rPr>
              <a:t>nhiều</a:t>
            </a:r>
            <a:r>
              <a:rPr lang="en-US" sz="2400" dirty="0">
                <a:solidFill>
                  <a:srgbClr val="0000FF"/>
                </a:solidFill>
              </a:rPr>
              <a:t> </a:t>
            </a:r>
            <a:r>
              <a:rPr lang="en-US" sz="2400" dirty="0" err="1">
                <a:solidFill>
                  <a:srgbClr val="0000FF"/>
                </a:solidFill>
              </a:rPr>
              <a:t>noãn</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a:t>
            </a:r>
          </a:p>
        </p:txBody>
      </p:sp>
      <p:sp>
        <p:nvSpPr>
          <p:cNvPr id="12" name="Text Box 15"/>
          <p:cNvSpPr txBox="1">
            <a:spLocks noChangeArrowheads="1"/>
          </p:cNvSpPr>
          <p:nvPr/>
        </p:nvSpPr>
        <p:spPr bwMode="auto">
          <a:xfrm>
            <a:off x="228600" y="5302250"/>
            <a:ext cx="2319338"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sz="2400" dirty="0">
                <a:solidFill>
                  <a:srgbClr val="0000FF"/>
                </a:solidFill>
              </a:rPr>
              <a:t>- </a:t>
            </a:r>
            <a:r>
              <a:rPr lang="en-US" sz="2400" dirty="0" err="1">
                <a:solidFill>
                  <a:srgbClr val="0000FF"/>
                </a:solidFill>
              </a:rPr>
              <a:t>Quả</a:t>
            </a:r>
            <a:r>
              <a:rPr lang="en-US" sz="2400" dirty="0">
                <a:solidFill>
                  <a:srgbClr val="0000FF"/>
                </a:solidFill>
              </a:rPr>
              <a:t> </a:t>
            </a:r>
            <a:r>
              <a:rPr lang="en-US" sz="2400" dirty="0" err="1">
                <a:solidFill>
                  <a:srgbClr val="0000FF"/>
                </a:solidFill>
              </a:rPr>
              <a:t>chỉ</a:t>
            </a:r>
            <a:r>
              <a:rPr lang="en-US" sz="2400" dirty="0">
                <a:solidFill>
                  <a:srgbClr val="0000FF"/>
                </a:solidFill>
              </a:rPr>
              <a:t> </a:t>
            </a:r>
            <a:r>
              <a:rPr lang="en-US" sz="2400" dirty="0" err="1">
                <a:solidFill>
                  <a:srgbClr val="0000FF"/>
                </a:solidFill>
              </a:rPr>
              <a:t>có</a:t>
            </a:r>
            <a:r>
              <a:rPr lang="en-US" sz="2400" dirty="0">
                <a:solidFill>
                  <a:srgbClr val="0000FF"/>
                </a:solidFill>
              </a:rPr>
              <a:t> 1 </a:t>
            </a:r>
            <a:r>
              <a:rPr lang="en-US" sz="2400" dirty="0" err="1">
                <a:solidFill>
                  <a:srgbClr val="0000FF"/>
                </a:solidFill>
              </a:rPr>
              <a:t>noãn</a:t>
            </a:r>
            <a:r>
              <a:rPr lang="en-US" sz="2400" dirty="0">
                <a:solidFill>
                  <a:srgbClr val="0000FF"/>
                </a:solidFill>
              </a:rPr>
              <a:t> </a:t>
            </a:r>
            <a:r>
              <a:rPr lang="en-US" sz="2400" dirty="0" err="1">
                <a:solidFill>
                  <a:srgbClr val="0000FF"/>
                </a:solidFill>
              </a:rPr>
              <a:t>thụ</a:t>
            </a:r>
            <a:r>
              <a:rPr lang="en-US" sz="2400" dirty="0">
                <a:solidFill>
                  <a:srgbClr val="0000FF"/>
                </a:solidFill>
              </a:rPr>
              <a:t> </a:t>
            </a:r>
            <a:r>
              <a:rPr lang="en-US" sz="2400" dirty="0" err="1">
                <a:solidFill>
                  <a:srgbClr val="0000FF"/>
                </a:solidFill>
              </a:rPr>
              <a:t>tinh</a:t>
            </a:r>
            <a:r>
              <a:rPr lang="en-US" sz="2400" dirty="0">
                <a:solidFill>
                  <a:srgbClr val="0000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par>
                          <p:cTn id="10" fill="hold" nodeType="afterGroup">
                            <p:stCondLst>
                              <p:cond delay="16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1"/>
                                        </p:tgtEl>
                                        <p:attrNameLst>
                                          <p:attrName>style.visibility</p:attrName>
                                        </p:attrNameLst>
                                      </p:cBhvr>
                                      <p:to>
                                        <p:strVal val="visible"/>
                                      </p:to>
                                    </p:set>
                                    <p:anim calcmode="discrete" valueType="clr">
                                      <p:cBhvr override="childStyle">
                                        <p:cTn id="1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
                                        </p:tgtEl>
                                        <p:attrNameLst>
                                          <p:attrName>fillcolor</p:attrName>
                                        </p:attrNameLst>
                                      </p:cBhvr>
                                      <p:tavLst>
                                        <p:tav tm="0">
                                          <p:val>
                                            <p:clrVal>
                                              <a:schemeClr val="accent2"/>
                                            </p:clrVal>
                                          </p:val>
                                        </p:tav>
                                        <p:tav tm="50000">
                                          <p:val>
                                            <p:clrVal>
                                              <a:schemeClr val="hlink"/>
                                            </p:clrVal>
                                          </p:val>
                                        </p:tav>
                                      </p:tavLst>
                                    </p:anim>
                                    <p:set>
                                      <p:cBhvr>
                                        <p:cTn id="15" dur="80"/>
                                        <p:tgtEl>
                                          <p:spTgt spid="11"/>
                                        </p:tgtEl>
                                        <p:attrNameLst>
                                          <p:attrName>fill.type</p:attrName>
                                        </p:attrNameLst>
                                      </p:cBhvr>
                                      <p:to>
                                        <p:strVal val="solid"/>
                                      </p:to>
                                    </p:set>
                                  </p:childTnLst>
                                </p:cTn>
                              </p:par>
                            </p:childTnLst>
                          </p:cTn>
                        </p:par>
                        <p:par>
                          <p:cTn id="16" fill="hold" nodeType="afterGroup">
                            <p:stCondLst>
                              <p:cond delay="25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
                                        </p:tgtEl>
                                        <p:attrNameLst>
                                          <p:attrName>style.visibility</p:attrName>
                                        </p:attrNameLst>
                                      </p:cBhvr>
                                      <p:to>
                                        <p:strVal val="visible"/>
                                      </p:to>
                                    </p:set>
                                    <p:anim calcmode="discrete" valueType="clr">
                                      <p:cBhvr override="childStyle">
                                        <p:cTn id="1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
                                        </p:tgtEl>
                                        <p:attrNameLst>
                                          <p:attrName>fillcolor</p:attrName>
                                        </p:attrNameLst>
                                      </p:cBhvr>
                                      <p:tavLst>
                                        <p:tav tm="0">
                                          <p:val>
                                            <p:clrVal>
                                              <a:schemeClr val="accent2"/>
                                            </p:clrVal>
                                          </p:val>
                                        </p:tav>
                                        <p:tav tm="50000">
                                          <p:val>
                                            <p:clrVal>
                                              <a:schemeClr val="hlink"/>
                                            </p:clrVal>
                                          </p:val>
                                        </p:tav>
                                      </p:tavLst>
                                    </p:anim>
                                    <p:set>
                                      <p:cBhvr>
                                        <p:cTn id="2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pic>
        <p:nvPicPr>
          <p:cNvPr id="35843" name="Picture 1"/>
          <p:cNvPicPr>
            <a:picLocks noChangeAspect="1"/>
          </p:cNvPicPr>
          <p:nvPr/>
        </p:nvPicPr>
        <p:blipFill>
          <a:blip r:embed="rId2">
            <a:extLst>
              <a:ext uri="{28A0092B-C50C-407E-A947-70E740481C1C}">
                <a14:useLocalDpi xmlns:a14="http://schemas.microsoft.com/office/drawing/2010/main" val="0"/>
              </a:ext>
            </a:extLst>
          </a:blip>
          <a:srcRect l="16618" t="53125" r="48830" b="21875"/>
          <a:stretch>
            <a:fillRect/>
          </a:stretch>
        </p:blipFill>
        <p:spPr bwMode="auto">
          <a:xfrm>
            <a:off x="152400" y="460375"/>
            <a:ext cx="88773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7"/>
          <p:cNvSpPr txBox="1">
            <a:spLocks noChangeArrowheads="1"/>
          </p:cNvSpPr>
          <p:nvPr/>
        </p:nvSpPr>
        <p:spPr bwMode="auto">
          <a:xfrm>
            <a:off x="304800" y="3103563"/>
            <a:ext cx="8534400" cy="4616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dirty="0" smtClean="0">
                <a:solidFill>
                  <a:srgbClr val="0000FF"/>
                </a:solidFill>
              </a:rPr>
              <a:t>3. </a:t>
            </a:r>
            <a:r>
              <a:rPr lang="en-US" sz="2400" dirty="0" err="1" smtClean="0">
                <a:solidFill>
                  <a:srgbClr val="0000FF"/>
                </a:solidFill>
              </a:rPr>
              <a:t>PHT</a:t>
            </a:r>
            <a:r>
              <a:rPr lang="en-US" sz="2400" dirty="0" smtClean="0">
                <a:solidFill>
                  <a:srgbClr val="0000FF"/>
                </a:solidFill>
              </a:rPr>
              <a:t> </a:t>
            </a:r>
            <a:r>
              <a:rPr lang="en-US" sz="2400" dirty="0">
                <a:solidFill>
                  <a:srgbClr val="0000FF"/>
                </a:solidFill>
              </a:rPr>
              <a:t>1:</a:t>
            </a:r>
          </a:p>
        </p:txBody>
      </p:sp>
      <p:sp>
        <p:nvSpPr>
          <p:cNvPr id="35845" name="Rectangle 8"/>
          <p:cNvSpPr>
            <a:spLocks noChangeArrowheads="1"/>
          </p:cNvSpPr>
          <p:nvPr/>
        </p:nvSpPr>
        <p:spPr bwMode="auto">
          <a:xfrm>
            <a:off x="314325" y="5867400"/>
            <a:ext cx="87249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200">
                <a:solidFill>
                  <a:srgbClr val="0000FF"/>
                </a:solidFill>
              </a:rPr>
              <a:t>4. PHT 1 </a:t>
            </a:r>
          </a:p>
        </p:txBody>
      </p:sp>
      <p:sp>
        <p:nvSpPr>
          <p:cNvPr id="26" name="Text Box 4"/>
          <p:cNvSpPr txBox="1">
            <a:spLocks noChangeArrowheads="1"/>
          </p:cNvSpPr>
          <p:nvPr/>
        </p:nvSpPr>
        <p:spPr bwMode="auto">
          <a:xfrm>
            <a:off x="39688" y="0"/>
            <a:ext cx="49133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I. </a:t>
            </a:r>
            <a:r>
              <a:rPr lang="en-US" dirty="0" err="1">
                <a:solidFill>
                  <a:srgbClr val="FF0000"/>
                </a:solidFill>
                <a:sym typeface="Wingdings" panose="05000000000000000000" pitchFamily="2" charset="2"/>
              </a:rPr>
              <a:t>KHÁI</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NIỆM</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endParaRPr lang="en-US" u="sng" dirty="0">
              <a:solidFill>
                <a:srgbClr val="FF0000"/>
              </a:solidFill>
              <a:effectLst>
                <a:outerShdw blurRad="38100" dist="38100" dir="2700000" algn="tl">
                  <a:srgbClr val="000000"/>
                </a:outerShdw>
              </a:effectLst>
            </a:endParaRPr>
          </a:p>
        </p:txBody>
      </p:sp>
      <p:sp>
        <p:nvSpPr>
          <p:cNvPr id="9246" name="Rectangle 26"/>
          <p:cNvSpPr>
            <a:spLocks noChangeArrowheads="1"/>
          </p:cNvSpPr>
          <p:nvPr/>
        </p:nvSpPr>
        <p:spPr bwMode="auto">
          <a:xfrm>
            <a:off x="-304800" y="6257925"/>
            <a:ext cx="975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sz="2200">
                <a:solidFill>
                  <a:srgbClr val="0000FF"/>
                </a:solidFill>
              </a:rPr>
              <a:t>5. Sinh sản là gì? Ở sinh vật có những hình thức sinh sản nào?</a:t>
            </a:r>
          </a:p>
        </p:txBody>
      </p:sp>
      <p:graphicFrame>
        <p:nvGraphicFramePr>
          <p:cNvPr id="2" name="Table 1"/>
          <p:cNvGraphicFramePr>
            <a:graphicFrameLocks noGrp="1"/>
          </p:cNvGraphicFramePr>
          <p:nvPr/>
        </p:nvGraphicFramePr>
        <p:xfrm>
          <a:off x="298450" y="3589338"/>
          <a:ext cx="8731250" cy="2297113"/>
        </p:xfrm>
        <a:graphic>
          <a:graphicData uri="http://schemas.openxmlformats.org/drawingml/2006/table">
            <a:tbl>
              <a:tblPr firstRow="1" bandRow="1">
                <a:tableStyleId>{5C22544A-7EE6-4342-B048-85BDC9FD1C3A}</a:tableStyleId>
              </a:tblPr>
              <a:tblGrid>
                <a:gridCol w="3130789"/>
                <a:gridCol w="2690044"/>
                <a:gridCol w="2910417"/>
              </a:tblGrid>
              <a:tr h="370990">
                <a:tc>
                  <a:txBody>
                    <a:bodyPr/>
                    <a:lstStyle/>
                    <a:p>
                      <a:r>
                        <a:rPr lang="en-US" sz="1800" dirty="0" err="1" smtClean="0">
                          <a:solidFill>
                            <a:srgbClr val="0000FF"/>
                          </a:solidFill>
                        </a:rPr>
                        <a:t>Tiêu</a:t>
                      </a:r>
                      <a:r>
                        <a:rPr lang="en-US" sz="1800" baseline="0" dirty="0" smtClean="0">
                          <a:solidFill>
                            <a:srgbClr val="0000FF"/>
                          </a:solidFill>
                        </a:rPr>
                        <a:t> </a:t>
                      </a:r>
                      <a:r>
                        <a:rPr lang="en-US" sz="1800" baseline="0" dirty="0" err="1" smtClean="0">
                          <a:solidFill>
                            <a:srgbClr val="0000FF"/>
                          </a:solidFill>
                        </a:rPr>
                        <a:t>chí</a:t>
                      </a:r>
                      <a:r>
                        <a:rPr lang="en-US" sz="1800" baseline="0" dirty="0" smtClean="0">
                          <a:solidFill>
                            <a:srgbClr val="0000FF"/>
                          </a:solidFill>
                        </a:rPr>
                        <a:t> </a:t>
                      </a:r>
                      <a:endParaRPr lang="en-US" sz="1800" dirty="0">
                        <a:solidFill>
                          <a:srgbClr val="0000FF"/>
                        </a:solidFill>
                      </a:endParaRPr>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Sư</a:t>
                      </a:r>
                      <a:r>
                        <a:rPr lang="en-US" sz="1800" baseline="0" dirty="0" smtClean="0">
                          <a:solidFill>
                            <a:srgbClr val="0000FF"/>
                          </a:solidFill>
                        </a:rPr>
                        <a:t> </a:t>
                      </a:r>
                      <a:r>
                        <a:rPr lang="en-US" sz="1800" baseline="0" dirty="0" err="1" smtClean="0">
                          <a:solidFill>
                            <a:srgbClr val="0000FF"/>
                          </a:solidFill>
                        </a:rPr>
                        <a:t>tử</a:t>
                      </a:r>
                      <a:endParaRPr lang="en-US" sz="1800" dirty="0">
                        <a:solidFill>
                          <a:srgbClr val="0000FF"/>
                        </a:solidFill>
                      </a:endParaRPr>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Cây</a:t>
                      </a:r>
                      <a:r>
                        <a:rPr lang="en-US" sz="1800" baseline="0" dirty="0" smtClean="0">
                          <a:solidFill>
                            <a:srgbClr val="0000FF"/>
                          </a:solidFill>
                        </a:rPr>
                        <a:t> </a:t>
                      </a:r>
                      <a:r>
                        <a:rPr lang="en-US" sz="1800" baseline="0" dirty="0" err="1" smtClean="0">
                          <a:solidFill>
                            <a:srgbClr val="0000FF"/>
                          </a:solidFill>
                        </a:rPr>
                        <a:t>dâu</a:t>
                      </a:r>
                      <a:r>
                        <a:rPr lang="en-US" sz="1800" baseline="0" dirty="0" smtClean="0">
                          <a:solidFill>
                            <a:srgbClr val="0000FF"/>
                          </a:solidFill>
                        </a:rPr>
                        <a:t> </a:t>
                      </a:r>
                      <a:r>
                        <a:rPr lang="en-US" sz="1800" baseline="0" dirty="0" err="1" smtClean="0">
                          <a:solidFill>
                            <a:srgbClr val="0000FF"/>
                          </a:solidFill>
                        </a:rPr>
                        <a:t>tây</a:t>
                      </a:r>
                      <a:endParaRPr lang="en-US" sz="1800" dirty="0">
                        <a:solidFill>
                          <a:srgbClr val="0000FF"/>
                        </a:solidFill>
                      </a:endParaRPr>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9147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Số</a:t>
                      </a:r>
                      <a:r>
                        <a:rPr lang="en-US" sz="1800" baseline="0" dirty="0" smtClean="0"/>
                        <a:t> </a:t>
                      </a:r>
                      <a:r>
                        <a:rPr lang="en-US" sz="1800" baseline="0" dirty="0" err="1" smtClean="0"/>
                        <a:t>lượng</a:t>
                      </a:r>
                      <a:r>
                        <a:rPr lang="en-US" sz="1800" baseline="0" dirty="0" smtClean="0"/>
                        <a:t> </a:t>
                      </a:r>
                      <a:r>
                        <a:rPr lang="en-US" sz="1800" baseline="0" dirty="0" err="1" smtClean="0"/>
                        <a:t>bố</a:t>
                      </a:r>
                      <a:r>
                        <a:rPr lang="en-US" sz="1800" baseline="0" dirty="0" smtClean="0"/>
                        <a:t>, </a:t>
                      </a:r>
                      <a:r>
                        <a:rPr lang="en-US" sz="1800" baseline="0" dirty="0" err="1" smtClean="0"/>
                        <a:t>mẹ</a:t>
                      </a:r>
                      <a:r>
                        <a:rPr lang="en-US" sz="1800" baseline="0" dirty="0" smtClean="0"/>
                        <a:t> </a:t>
                      </a:r>
                      <a:r>
                        <a:rPr lang="en-US" sz="1800" baseline="0" dirty="0" err="1" smtClean="0"/>
                        <a:t>sinh</a:t>
                      </a:r>
                      <a:r>
                        <a:rPr lang="en-US" sz="1800" baseline="0" dirty="0" smtClean="0"/>
                        <a:t> </a:t>
                      </a:r>
                      <a:r>
                        <a:rPr lang="en-US" sz="1800" baseline="0" dirty="0" err="1" smtClean="0"/>
                        <a:t>ra</a:t>
                      </a:r>
                      <a:r>
                        <a:rPr lang="en-US" sz="1800" baseline="0" dirty="0" smtClean="0"/>
                        <a:t> con</a:t>
                      </a:r>
                      <a:endParaRPr lang="en-US" sz="1800" dirty="0" smtClean="0"/>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t>Từ</a:t>
                      </a:r>
                      <a:r>
                        <a:rPr lang="en-US" sz="1800" baseline="0" dirty="0" smtClean="0"/>
                        <a:t> 2 </a:t>
                      </a:r>
                      <a:r>
                        <a:rPr lang="en-US" sz="1800" baseline="0" dirty="0" err="1" smtClean="0"/>
                        <a:t>các</a:t>
                      </a:r>
                      <a:r>
                        <a:rPr lang="en-US" sz="1800" baseline="0" dirty="0" smtClean="0"/>
                        <a:t> </a:t>
                      </a:r>
                      <a:r>
                        <a:rPr lang="en-US" sz="1800" baseline="0" dirty="0" err="1" smtClean="0"/>
                        <a:t>thể</a:t>
                      </a:r>
                      <a:r>
                        <a:rPr lang="en-US" sz="1800" baseline="0" dirty="0" smtClean="0"/>
                        <a:t>: </a:t>
                      </a:r>
                      <a:r>
                        <a:rPr lang="en-US" sz="1800" dirty="0" err="1" smtClean="0"/>
                        <a:t>Bố</a:t>
                      </a:r>
                      <a:r>
                        <a:rPr lang="en-US" sz="1800" baseline="0" dirty="0" smtClean="0"/>
                        <a:t> </a:t>
                      </a:r>
                      <a:r>
                        <a:rPr lang="en-US" sz="1800" baseline="0" dirty="0" err="1" smtClean="0"/>
                        <a:t>và</a:t>
                      </a:r>
                      <a:r>
                        <a:rPr lang="en-US" sz="1800" baseline="0" dirty="0" smtClean="0"/>
                        <a:t> </a:t>
                      </a:r>
                      <a:r>
                        <a:rPr lang="en-US" sz="1800" baseline="0" dirty="0" err="1" smtClean="0"/>
                        <a:t>mẹ</a:t>
                      </a:r>
                      <a:r>
                        <a:rPr lang="en-US" sz="1800" baseline="0" dirty="0" smtClean="0"/>
                        <a:t> </a:t>
                      </a:r>
                      <a:r>
                        <a:rPr lang="en-US" sz="1800" baseline="0" dirty="0" err="1" smtClean="0"/>
                        <a:t>sinh</a:t>
                      </a:r>
                      <a:r>
                        <a:rPr lang="en-US" sz="1800" baseline="0" dirty="0" smtClean="0"/>
                        <a:t> </a:t>
                      </a:r>
                      <a:r>
                        <a:rPr lang="en-US" sz="1800" baseline="0" dirty="0" err="1" smtClean="0"/>
                        <a:t>ra</a:t>
                      </a:r>
                      <a:r>
                        <a:rPr lang="en-US" sz="1800" baseline="0" dirty="0" smtClean="0"/>
                        <a:t> con</a:t>
                      </a:r>
                      <a:endParaRPr lang="en-US" sz="1800" dirty="0"/>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t>Một</a:t>
                      </a:r>
                      <a:r>
                        <a:rPr lang="en-US" sz="1800" baseline="0" dirty="0" smtClean="0"/>
                        <a:t> </a:t>
                      </a:r>
                      <a:r>
                        <a:rPr lang="en-US" sz="1800" baseline="0" dirty="0" err="1" smtClean="0"/>
                        <a:t>bộ</a:t>
                      </a:r>
                      <a:r>
                        <a:rPr lang="en-US" sz="1800" baseline="0" dirty="0" smtClean="0"/>
                        <a:t> </a:t>
                      </a:r>
                      <a:r>
                        <a:rPr lang="en-US" sz="1800" baseline="0" dirty="0" err="1" smtClean="0"/>
                        <a:t>phận</a:t>
                      </a:r>
                      <a:r>
                        <a:rPr lang="en-US" sz="1800" baseline="0" dirty="0" smtClean="0"/>
                        <a:t> </a:t>
                      </a:r>
                      <a:r>
                        <a:rPr lang="en-US" sz="1800" baseline="0" dirty="0" err="1" smtClean="0"/>
                        <a:t>của</a:t>
                      </a:r>
                      <a:r>
                        <a:rPr lang="en-US" sz="1800" baseline="0" dirty="0" smtClean="0"/>
                        <a:t> </a:t>
                      </a:r>
                      <a:r>
                        <a:rPr lang="en-US" sz="1800" baseline="0" dirty="0" err="1" smtClean="0"/>
                        <a:t>cơ</a:t>
                      </a:r>
                      <a:r>
                        <a:rPr lang="en-US" sz="1800" baseline="0" dirty="0" smtClean="0"/>
                        <a:t> </a:t>
                      </a:r>
                      <a:r>
                        <a:rPr lang="en-US" sz="1800" baseline="0" dirty="0" err="1" smtClean="0"/>
                        <a:t>thể</a:t>
                      </a:r>
                      <a:r>
                        <a:rPr lang="en-US" sz="1800" baseline="0" dirty="0" smtClean="0"/>
                        <a:t> </a:t>
                      </a:r>
                      <a:r>
                        <a:rPr lang="en-US" sz="1800" baseline="0" dirty="0" err="1" smtClean="0"/>
                        <a:t>mẹ</a:t>
                      </a:r>
                      <a:r>
                        <a:rPr lang="en-US" sz="1800" baseline="0" dirty="0" smtClean="0"/>
                        <a:t> (1 </a:t>
                      </a:r>
                      <a:r>
                        <a:rPr lang="en-US" sz="1800" baseline="0" dirty="0" err="1" smtClean="0"/>
                        <a:t>cá</a:t>
                      </a:r>
                      <a:r>
                        <a:rPr lang="en-US" sz="1800" baseline="0" dirty="0" smtClean="0"/>
                        <a:t> </a:t>
                      </a:r>
                      <a:r>
                        <a:rPr lang="en-US" sz="1800" baseline="0" dirty="0" err="1" smtClean="0"/>
                        <a:t>thể</a:t>
                      </a:r>
                      <a:r>
                        <a:rPr lang="en-US" sz="1800" baseline="0" dirty="0" smtClean="0"/>
                        <a:t> </a:t>
                      </a:r>
                      <a:r>
                        <a:rPr lang="en-US" sz="1800" baseline="0" dirty="0" err="1" smtClean="0"/>
                        <a:t>mẹ</a:t>
                      </a:r>
                      <a:r>
                        <a:rPr lang="en-US" sz="1800" baseline="0" dirty="0" smtClean="0"/>
                        <a:t>) </a:t>
                      </a:r>
                      <a:r>
                        <a:rPr lang="en-US" sz="1800" baseline="0" dirty="0" err="1" smtClean="0"/>
                        <a:t>có</a:t>
                      </a:r>
                      <a:r>
                        <a:rPr lang="en-US" sz="1800" baseline="0" dirty="0" smtClean="0"/>
                        <a:t> </a:t>
                      </a:r>
                      <a:r>
                        <a:rPr lang="en-US" sz="1800" baseline="0" dirty="0" err="1" smtClean="0"/>
                        <a:t>thể</a:t>
                      </a:r>
                      <a:r>
                        <a:rPr lang="en-US" sz="1800" baseline="0" dirty="0" smtClean="0"/>
                        <a:t> </a:t>
                      </a:r>
                      <a:r>
                        <a:rPr lang="en-US" sz="1800" baseline="0" dirty="0" err="1" smtClean="0"/>
                        <a:t>sinh</a:t>
                      </a:r>
                      <a:r>
                        <a:rPr lang="en-US" sz="1800" baseline="0" dirty="0" smtClean="0"/>
                        <a:t> </a:t>
                      </a:r>
                      <a:r>
                        <a:rPr lang="en-US" sz="1800" baseline="0" dirty="0" err="1" smtClean="0"/>
                        <a:t>ra</a:t>
                      </a:r>
                      <a:r>
                        <a:rPr lang="en-US" sz="1800" baseline="0" dirty="0" smtClean="0"/>
                        <a:t> con</a:t>
                      </a:r>
                      <a:endParaRPr lang="en-US" sz="1800" dirty="0"/>
                    </a:p>
                  </a:txBody>
                  <a:tcPr marL="91436" marR="91436" marT="45751" marB="45751">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40338">
                <a:tc>
                  <a:txBody>
                    <a:bodyPr/>
                    <a:lstStyle/>
                    <a:p>
                      <a:r>
                        <a:rPr lang="en-US" sz="1800" dirty="0" err="1" smtClean="0"/>
                        <a:t>Đặc</a:t>
                      </a:r>
                      <a:r>
                        <a:rPr lang="en-US" sz="1800" baseline="0" dirty="0" smtClean="0"/>
                        <a:t> </a:t>
                      </a:r>
                      <a:r>
                        <a:rPr lang="en-US" sz="1800" baseline="0" dirty="0" err="1" smtClean="0"/>
                        <a:t>điểm</a:t>
                      </a:r>
                      <a:r>
                        <a:rPr lang="en-US" sz="1800" baseline="0" dirty="0" smtClean="0"/>
                        <a:t> </a:t>
                      </a:r>
                      <a:r>
                        <a:rPr lang="en-US" sz="1800" baseline="0" dirty="0" err="1" smtClean="0"/>
                        <a:t>cơ</a:t>
                      </a:r>
                      <a:r>
                        <a:rPr lang="en-US" sz="1800" baseline="0" dirty="0" smtClean="0"/>
                        <a:t> </a:t>
                      </a:r>
                      <a:r>
                        <a:rPr lang="en-US" sz="1800" baseline="0" dirty="0" err="1" smtClean="0"/>
                        <a:t>thể</a:t>
                      </a:r>
                      <a:r>
                        <a:rPr lang="en-US" sz="1800" baseline="0" dirty="0" smtClean="0"/>
                        <a:t> con so </a:t>
                      </a:r>
                      <a:r>
                        <a:rPr lang="en-US" sz="1800" baseline="0" dirty="0" err="1" smtClean="0"/>
                        <a:t>với</a:t>
                      </a:r>
                      <a:r>
                        <a:rPr lang="en-US" sz="1800" baseline="0" dirty="0" smtClean="0"/>
                        <a:t> </a:t>
                      </a:r>
                      <a:r>
                        <a:rPr lang="en-US" sz="1800" baseline="0" dirty="0" err="1" smtClean="0"/>
                        <a:t>bố</a:t>
                      </a:r>
                      <a:r>
                        <a:rPr lang="en-US" sz="1800" baseline="0" dirty="0" smtClean="0"/>
                        <a:t> </a:t>
                      </a:r>
                      <a:r>
                        <a:rPr lang="en-US" sz="1800" baseline="0" dirty="0" err="1" smtClean="0"/>
                        <a:t>mẹ</a:t>
                      </a:r>
                      <a:endParaRPr lang="en-US" sz="1800" dirty="0"/>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 </a:t>
                      </a:r>
                      <a:r>
                        <a:rPr lang="en-US" sz="1800" dirty="0" err="1" smtClean="0"/>
                        <a:t>giống</a:t>
                      </a:r>
                      <a:r>
                        <a:rPr lang="en-US" sz="1800" baseline="0" dirty="0" smtClean="0"/>
                        <a:t> </a:t>
                      </a:r>
                      <a:r>
                        <a:rPr lang="en-US" sz="1800" baseline="0" dirty="0" err="1" smtClean="0"/>
                        <a:t>bố</a:t>
                      </a:r>
                      <a:r>
                        <a:rPr lang="en-US" sz="1800" baseline="0" dirty="0" smtClean="0"/>
                        <a:t> </a:t>
                      </a:r>
                      <a:r>
                        <a:rPr lang="en-US" sz="1800" baseline="0" dirty="0" err="1" smtClean="0"/>
                        <a:t>và</a:t>
                      </a:r>
                      <a:r>
                        <a:rPr lang="en-US" sz="1800" baseline="0" dirty="0" smtClean="0"/>
                        <a:t> </a:t>
                      </a:r>
                      <a:r>
                        <a:rPr lang="en-US" sz="1800" baseline="0" dirty="0" err="1" smtClean="0"/>
                        <a:t>mẹ</a:t>
                      </a:r>
                      <a:r>
                        <a:rPr lang="en-US" sz="1800" baseline="0" dirty="0" smtClean="0"/>
                        <a:t> </a:t>
                      </a:r>
                      <a:endParaRPr lang="en-US" sz="1800" dirty="0" smtClean="0"/>
                    </a:p>
                    <a:p>
                      <a:endParaRPr lang="en-US" sz="1800" dirty="0"/>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smtClean="0"/>
                        <a:t>Con </a:t>
                      </a:r>
                      <a:r>
                        <a:rPr lang="en-US" sz="1800" dirty="0" err="1" smtClean="0"/>
                        <a:t>giống</a:t>
                      </a:r>
                      <a:r>
                        <a:rPr lang="en-US" sz="1800" baseline="0" dirty="0" smtClean="0"/>
                        <a:t> </a:t>
                      </a:r>
                      <a:r>
                        <a:rPr lang="en-US" sz="1800" baseline="0" dirty="0" err="1" smtClean="0"/>
                        <a:t>hệt</a:t>
                      </a:r>
                      <a:r>
                        <a:rPr lang="en-US" sz="1800" baseline="0" dirty="0" smtClean="0"/>
                        <a:t> </a:t>
                      </a:r>
                      <a:r>
                        <a:rPr lang="en-US" sz="1800" baseline="0" dirty="0" err="1" smtClean="0"/>
                        <a:t>mẹ</a:t>
                      </a:r>
                      <a:endParaRPr lang="en-US" sz="1800" dirty="0"/>
                    </a:p>
                  </a:txBody>
                  <a:tcPr marL="91436" marR="91436" marT="45751" marB="45751">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990">
                <a:tc>
                  <a:txBody>
                    <a:bodyPr/>
                    <a:lstStyle/>
                    <a:p>
                      <a:r>
                        <a:rPr lang="en-US" sz="1800" dirty="0" err="1" smtClean="0"/>
                        <a:t>Dự</a:t>
                      </a:r>
                      <a:r>
                        <a:rPr lang="en-US" sz="1800" baseline="0" dirty="0" smtClean="0"/>
                        <a:t> </a:t>
                      </a:r>
                      <a:r>
                        <a:rPr lang="en-US" sz="1800" baseline="0" dirty="0" err="1" smtClean="0"/>
                        <a:t>đoán</a:t>
                      </a:r>
                      <a:r>
                        <a:rPr lang="en-US" sz="1800" baseline="0" dirty="0" smtClean="0"/>
                        <a:t> </a:t>
                      </a:r>
                      <a:r>
                        <a:rPr lang="en-US" sz="1800" baseline="0" dirty="0" err="1" smtClean="0"/>
                        <a:t>hình</a:t>
                      </a:r>
                      <a:r>
                        <a:rPr lang="en-US" sz="1800" baseline="0" dirty="0" smtClean="0"/>
                        <a:t> </a:t>
                      </a:r>
                      <a:r>
                        <a:rPr lang="en-US" sz="1800" baseline="0" dirty="0" err="1" smtClean="0"/>
                        <a:t>thức</a:t>
                      </a:r>
                      <a:r>
                        <a:rPr lang="en-US" sz="1800" baseline="0" dirty="0" smtClean="0"/>
                        <a:t> </a:t>
                      </a:r>
                      <a:r>
                        <a:rPr lang="en-US" sz="1800" baseline="0" dirty="0" err="1" smtClean="0"/>
                        <a:t>sinh</a:t>
                      </a:r>
                      <a:r>
                        <a:rPr lang="en-US" sz="1800" baseline="0" dirty="0" smtClean="0"/>
                        <a:t> </a:t>
                      </a:r>
                      <a:r>
                        <a:rPr lang="en-US" sz="1800" baseline="0" dirty="0" err="1" smtClean="0"/>
                        <a:t>sản</a:t>
                      </a:r>
                      <a:endParaRPr lang="en-US" sz="1800" dirty="0"/>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chemeClr val="tx1"/>
                          </a:solidFill>
                        </a:rPr>
                        <a:t>Sinh</a:t>
                      </a:r>
                      <a:r>
                        <a:rPr lang="en-US" sz="1800" dirty="0" smtClean="0">
                          <a:solidFill>
                            <a:schemeClr val="tx1"/>
                          </a:solidFill>
                        </a:rPr>
                        <a:t> </a:t>
                      </a:r>
                      <a:r>
                        <a:rPr lang="en-US" sz="1800" dirty="0" err="1" smtClean="0">
                          <a:solidFill>
                            <a:schemeClr val="tx1"/>
                          </a:solidFill>
                        </a:rPr>
                        <a:t>sản</a:t>
                      </a:r>
                      <a:r>
                        <a:rPr lang="en-US" sz="1800" dirty="0" smtClean="0">
                          <a:solidFill>
                            <a:schemeClr val="tx1"/>
                          </a:solidFill>
                        </a:rPr>
                        <a:t> </a:t>
                      </a:r>
                      <a:r>
                        <a:rPr lang="en-US" sz="1800" dirty="0" err="1" smtClean="0">
                          <a:solidFill>
                            <a:schemeClr val="tx1"/>
                          </a:solidFill>
                        </a:rPr>
                        <a:t>hữu</a:t>
                      </a:r>
                      <a:r>
                        <a:rPr lang="en-US" sz="1800" dirty="0" smtClean="0">
                          <a:solidFill>
                            <a:schemeClr val="tx1"/>
                          </a:solidFill>
                        </a:rPr>
                        <a:t> </a:t>
                      </a:r>
                      <a:r>
                        <a:rPr lang="en-US" sz="1800" dirty="0" err="1" smtClean="0">
                          <a:solidFill>
                            <a:schemeClr val="tx1"/>
                          </a:solidFill>
                        </a:rPr>
                        <a:t>tính</a:t>
                      </a:r>
                      <a:r>
                        <a:rPr lang="en-US" sz="1800" dirty="0" smtClean="0">
                          <a:solidFill>
                            <a:schemeClr val="tx1"/>
                          </a:solidFill>
                        </a:rPr>
                        <a:t>. </a:t>
                      </a:r>
                      <a:endParaRPr lang="en-US" sz="1800" dirty="0"/>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chemeClr val="tx1"/>
                          </a:solidFill>
                        </a:rPr>
                        <a:t>Sinh</a:t>
                      </a:r>
                      <a:r>
                        <a:rPr lang="en-US" sz="1800" dirty="0" smtClean="0">
                          <a:solidFill>
                            <a:schemeClr val="tx1"/>
                          </a:solidFill>
                        </a:rPr>
                        <a:t> </a:t>
                      </a:r>
                      <a:r>
                        <a:rPr lang="en-US" sz="1800" dirty="0" err="1" smtClean="0">
                          <a:solidFill>
                            <a:schemeClr val="tx1"/>
                          </a:solidFill>
                        </a:rPr>
                        <a:t>sản</a:t>
                      </a:r>
                      <a:r>
                        <a:rPr lang="en-US" sz="1800" dirty="0" smtClean="0">
                          <a:solidFill>
                            <a:schemeClr val="tx1"/>
                          </a:solidFill>
                        </a:rPr>
                        <a:t> </a:t>
                      </a:r>
                      <a:r>
                        <a:rPr lang="en-US" sz="1800" dirty="0" err="1" smtClean="0">
                          <a:solidFill>
                            <a:schemeClr val="tx1"/>
                          </a:solidFill>
                        </a:rPr>
                        <a:t>vô</a:t>
                      </a:r>
                      <a:r>
                        <a:rPr lang="en-US" sz="1800" dirty="0" smtClean="0">
                          <a:solidFill>
                            <a:schemeClr val="tx1"/>
                          </a:solidFill>
                        </a:rPr>
                        <a:t> </a:t>
                      </a:r>
                      <a:r>
                        <a:rPr lang="en-US" sz="1800" dirty="0" err="1" smtClean="0">
                          <a:solidFill>
                            <a:schemeClr val="tx1"/>
                          </a:solidFill>
                        </a:rPr>
                        <a:t>tính</a:t>
                      </a:r>
                      <a:endParaRPr lang="en-US" sz="1800" dirty="0"/>
                    </a:p>
                  </a:txBody>
                  <a:tcPr marL="91436" marR="91436" marT="45738" marB="45738">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113667" name="TextBox 19"/>
          <p:cNvSpPr txBox="1">
            <a:spLocks noChangeArrowheads="1"/>
          </p:cNvSpPr>
          <p:nvPr/>
        </p:nvSpPr>
        <p:spPr bwMode="auto">
          <a:xfrm>
            <a:off x="4381500" y="3306763"/>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50000"/>
              </a:lnSpc>
              <a:spcBef>
                <a:spcPct val="50000"/>
              </a:spcBef>
              <a:buFontTx/>
              <a:buNone/>
            </a:pPr>
            <a:r>
              <a:rPr lang="en-US" sz="2000">
                <a:cs typeface="Arial" panose="020B0604020202020204" pitchFamily="34" charset="0"/>
              </a:rPr>
              <a:t>Thằn lằn đứt đuôi </a:t>
            </a:r>
            <a:r>
              <a:rPr lang="en-US" sz="2000">
                <a:cs typeface="Arial" panose="020B0604020202020204" pitchFamily="34" charset="0"/>
                <a:sym typeface="Wingdings" panose="05000000000000000000" pitchFamily="2" charset="2"/>
              </a:rPr>
              <a:t></a:t>
            </a:r>
            <a:r>
              <a:rPr lang="en-US" sz="2000">
                <a:cs typeface="Arial" panose="020B0604020202020204" pitchFamily="34" charset="0"/>
              </a:rPr>
              <a:t> mọc đuôi mới</a:t>
            </a:r>
          </a:p>
        </p:txBody>
      </p:sp>
      <p:pic>
        <p:nvPicPr>
          <p:cNvPr id="28" name="Picture 15" descr="C:\Users\DELL\Desktop\giac-mo-thay-than-lan2.jpg"/>
          <p:cNvPicPr>
            <a:picLocks noChangeAspect="1" noChangeArrowheads="1"/>
          </p:cNvPicPr>
          <p:nvPr/>
        </p:nvPicPr>
        <p:blipFill>
          <a:blip r:embed="rId2">
            <a:extLst>
              <a:ext uri="{28A0092B-C50C-407E-A947-70E740481C1C}">
                <a14:useLocalDpi xmlns:a14="http://schemas.microsoft.com/office/drawing/2010/main" val="0"/>
              </a:ext>
            </a:extLst>
          </a:blip>
          <a:srcRect r="60800"/>
          <a:stretch>
            <a:fillRect/>
          </a:stretch>
        </p:blipFill>
        <p:spPr bwMode="auto">
          <a:xfrm>
            <a:off x="4527550" y="1279525"/>
            <a:ext cx="220186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6" descr="C:\Users\DELL\Desktop\giac-mo-thay-than-lan2.jpg"/>
          <p:cNvPicPr>
            <a:picLocks noChangeAspect="1" noChangeArrowheads="1"/>
          </p:cNvPicPr>
          <p:nvPr/>
        </p:nvPicPr>
        <p:blipFill>
          <a:blip r:embed="rId2">
            <a:extLst>
              <a:ext uri="{28A0092B-C50C-407E-A947-70E740481C1C}">
                <a14:useLocalDpi xmlns:a14="http://schemas.microsoft.com/office/drawing/2010/main" val="0"/>
              </a:ext>
            </a:extLst>
          </a:blip>
          <a:srcRect l="38634"/>
          <a:stretch>
            <a:fillRect/>
          </a:stretch>
        </p:blipFill>
        <p:spPr bwMode="auto">
          <a:xfrm>
            <a:off x="6629400" y="1279525"/>
            <a:ext cx="238601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
          <p:cNvSpPr txBox="1">
            <a:spLocks noChangeArrowheads="1"/>
          </p:cNvSpPr>
          <p:nvPr/>
        </p:nvSpPr>
        <p:spPr bwMode="auto">
          <a:xfrm>
            <a:off x="304800" y="106363"/>
            <a:ext cx="8594725" cy="1077912"/>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spcBef>
                <a:spcPct val="50000"/>
              </a:spcBef>
              <a:defRPr/>
            </a:pPr>
            <a:r>
              <a:rPr lang="en-US" b="0" dirty="0">
                <a:sym typeface="Wingdings" panose="05000000000000000000" pitchFamily="2" charset="2"/>
              </a:rPr>
              <a:t>4. </a:t>
            </a:r>
            <a:r>
              <a:rPr lang="en-US" b="0" dirty="0" err="1">
                <a:sym typeface="Wingdings" panose="05000000000000000000" pitchFamily="2" charset="2"/>
              </a:rPr>
              <a:t>Vì</a:t>
            </a:r>
            <a:r>
              <a:rPr lang="en-US" b="0" dirty="0">
                <a:sym typeface="Wingdings" panose="05000000000000000000" pitchFamily="2" charset="2"/>
              </a:rPr>
              <a:t> </a:t>
            </a:r>
            <a:r>
              <a:rPr lang="en-US" b="0" dirty="0" err="1">
                <a:sym typeface="Wingdings" panose="05000000000000000000" pitchFamily="2" charset="2"/>
              </a:rPr>
              <a:t>sao</a:t>
            </a:r>
            <a:r>
              <a:rPr lang="en-US" b="0" dirty="0">
                <a:sym typeface="Wingdings" panose="05000000000000000000" pitchFamily="2" charset="2"/>
              </a:rPr>
              <a:t> </a:t>
            </a:r>
            <a:r>
              <a:rPr lang="en-US" b="0" dirty="0" err="1">
                <a:sym typeface="Wingdings" panose="05000000000000000000" pitchFamily="2" charset="2"/>
              </a:rPr>
              <a:t>thằn</a:t>
            </a:r>
            <a:r>
              <a:rPr lang="en-US" b="0" dirty="0">
                <a:sym typeface="Wingdings" panose="05000000000000000000" pitchFamily="2" charset="2"/>
              </a:rPr>
              <a:t> </a:t>
            </a:r>
            <a:r>
              <a:rPr lang="en-US" b="0" dirty="0" err="1">
                <a:sym typeface="Wingdings" panose="05000000000000000000" pitchFamily="2" charset="2"/>
              </a:rPr>
              <a:t>lằn</a:t>
            </a:r>
            <a:r>
              <a:rPr lang="en-US" b="0" dirty="0">
                <a:sym typeface="Wingdings" panose="05000000000000000000" pitchFamily="2" charset="2"/>
              </a:rPr>
              <a:t> </a:t>
            </a:r>
            <a:r>
              <a:rPr lang="en-US" b="0" dirty="0" err="1">
                <a:sym typeface="Wingdings" panose="05000000000000000000" pitchFamily="2" charset="2"/>
              </a:rPr>
              <a:t>đứt</a:t>
            </a:r>
            <a:r>
              <a:rPr lang="en-US" b="0" dirty="0">
                <a:sym typeface="Wingdings" panose="05000000000000000000" pitchFamily="2" charset="2"/>
              </a:rPr>
              <a:t> </a:t>
            </a:r>
            <a:r>
              <a:rPr lang="en-US" b="0" dirty="0" err="1">
                <a:sym typeface="Wingdings" panose="05000000000000000000" pitchFamily="2" charset="2"/>
              </a:rPr>
              <a:t>đuôi</a:t>
            </a:r>
            <a:r>
              <a:rPr lang="en-US" b="0" dirty="0">
                <a:sym typeface="Wingdings" panose="05000000000000000000" pitchFamily="2" charset="2"/>
              </a:rPr>
              <a:t> </a:t>
            </a:r>
            <a:r>
              <a:rPr lang="en-US" b="0" dirty="0" err="1">
                <a:sym typeface="Wingdings" panose="05000000000000000000" pitchFamily="2" charset="2"/>
              </a:rPr>
              <a:t>và</a:t>
            </a:r>
            <a:r>
              <a:rPr lang="en-US" b="0" dirty="0">
                <a:sym typeface="Wingdings" panose="05000000000000000000" pitchFamily="2" charset="2"/>
              </a:rPr>
              <a:t> </a:t>
            </a:r>
            <a:r>
              <a:rPr lang="en-US" b="0" dirty="0" err="1">
                <a:sym typeface="Wingdings" panose="05000000000000000000" pitchFamily="2" charset="2"/>
              </a:rPr>
              <a:t>mọc</a:t>
            </a:r>
            <a:r>
              <a:rPr lang="en-US" b="0" dirty="0">
                <a:sym typeface="Wingdings" panose="05000000000000000000" pitchFamily="2" charset="2"/>
              </a:rPr>
              <a:t> </a:t>
            </a:r>
            <a:r>
              <a:rPr lang="en-US" b="0" dirty="0" err="1">
                <a:sym typeface="Wingdings" panose="05000000000000000000" pitchFamily="2" charset="2"/>
              </a:rPr>
              <a:t>lại</a:t>
            </a:r>
            <a:r>
              <a:rPr lang="en-US" b="0" dirty="0">
                <a:sym typeface="Wingdings" panose="05000000000000000000" pitchFamily="2" charset="2"/>
              </a:rPr>
              <a:t> </a:t>
            </a:r>
            <a:r>
              <a:rPr lang="en-US" b="0" dirty="0" err="1">
                <a:sym typeface="Wingdings" panose="05000000000000000000" pitchFamily="2" charset="2"/>
              </a:rPr>
              <a:t>đuôi</a:t>
            </a:r>
            <a:r>
              <a:rPr lang="en-US" b="0" dirty="0">
                <a:sym typeface="Wingdings" panose="05000000000000000000" pitchFamily="2" charset="2"/>
              </a:rPr>
              <a:t> </a:t>
            </a:r>
            <a:r>
              <a:rPr lang="en-US" b="0" dirty="0" err="1">
                <a:sym typeface="Wingdings" panose="05000000000000000000" pitchFamily="2" charset="2"/>
              </a:rPr>
              <a:t>mới</a:t>
            </a:r>
            <a:r>
              <a:rPr lang="en-US" b="0" dirty="0">
                <a:sym typeface="Wingdings" panose="05000000000000000000" pitchFamily="2" charset="2"/>
              </a:rPr>
              <a:t> </a:t>
            </a:r>
            <a:r>
              <a:rPr lang="en-US" b="0" dirty="0" err="1">
                <a:sym typeface="Wingdings" panose="05000000000000000000" pitchFamily="2" charset="2"/>
              </a:rPr>
              <a:t>không</a:t>
            </a:r>
            <a:r>
              <a:rPr lang="en-US" b="0" dirty="0">
                <a:sym typeface="Wingdings" panose="05000000000000000000" pitchFamily="2" charset="2"/>
              </a:rPr>
              <a:t> </a:t>
            </a:r>
            <a:r>
              <a:rPr lang="en-US" b="0" dirty="0" err="1">
                <a:sym typeface="Wingdings" panose="05000000000000000000" pitchFamily="2" charset="2"/>
              </a:rPr>
              <a:t>phải</a:t>
            </a:r>
            <a:r>
              <a:rPr lang="en-US" b="0" dirty="0">
                <a:sym typeface="Wingdings" panose="05000000000000000000" pitchFamily="2" charset="2"/>
              </a:rPr>
              <a:t> </a:t>
            </a:r>
            <a:r>
              <a:rPr lang="en-US" b="0" dirty="0" err="1">
                <a:sym typeface="Wingdings" panose="05000000000000000000" pitchFamily="2" charset="2"/>
              </a:rPr>
              <a:t>là</a:t>
            </a:r>
            <a:r>
              <a:rPr lang="en-US" b="0" dirty="0">
                <a:sym typeface="Wingdings" panose="05000000000000000000" pitchFamily="2" charset="2"/>
              </a:rPr>
              <a:t> </a:t>
            </a:r>
            <a:r>
              <a:rPr lang="en-US" b="0" dirty="0" err="1">
                <a:sym typeface="Wingdings" panose="05000000000000000000" pitchFamily="2" charset="2"/>
              </a:rPr>
              <a:t>biểu</a:t>
            </a:r>
            <a:r>
              <a:rPr lang="en-US" b="0" dirty="0">
                <a:sym typeface="Wingdings" panose="05000000000000000000" pitchFamily="2" charset="2"/>
              </a:rPr>
              <a:t> </a:t>
            </a:r>
            <a:r>
              <a:rPr lang="en-US" b="0" dirty="0" err="1">
                <a:sym typeface="Wingdings" panose="05000000000000000000" pitchFamily="2" charset="2"/>
              </a:rPr>
              <a:t>hiện</a:t>
            </a:r>
            <a:r>
              <a:rPr lang="en-US" b="0" dirty="0">
                <a:sym typeface="Wingdings" panose="05000000000000000000" pitchFamily="2" charset="2"/>
              </a:rPr>
              <a:t> </a:t>
            </a:r>
            <a:r>
              <a:rPr lang="en-US" b="0" dirty="0" err="1">
                <a:sym typeface="Wingdings" panose="05000000000000000000" pitchFamily="2" charset="2"/>
              </a:rPr>
              <a:t>của</a:t>
            </a:r>
            <a:r>
              <a:rPr lang="en-US" b="0" dirty="0">
                <a:sym typeface="Wingdings" panose="05000000000000000000" pitchFamily="2" charset="2"/>
              </a:rPr>
              <a:t> </a:t>
            </a:r>
            <a:r>
              <a:rPr lang="en-US" b="0" dirty="0" err="1">
                <a:sym typeface="Wingdings" panose="05000000000000000000" pitchFamily="2" charset="2"/>
              </a:rPr>
              <a:t>sinh</a:t>
            </a:r>
            <a:r>
              <a:rPr lang="en-US" b="0" dirty="0">
                <a:sym typeface="Wingdings" panose="05000000000000000000" pitchFamily="2" charset="2"/>
              </a:rPr>
              <a:t> </a:t>
            </a:r>
            <a:r>
              <a:rPr lang="en-US" b="0" dirty="0" err="1">
                <a:sym typeface="Wingdings" panose="05000000000000000000" pitchFamily="2" charset="2"/>
              </a:rPr>
              <a:t>sản</a:t>
            </a:r>
            <a:r>
              <a:rPr lang="en-US" b="0" dirty="0">
                <a:sym typeface="Wingdings" panose="05000000000000000000" pitchFamily="2" charset="2"/>
              </a:rPr>
              <a:t>?</a:t>
            </a:r>
            <a:endParaRPr lang="en-US" u="sng" dirty="0">
              <a:effectLst>
                <a:outerShdw blurRad="38100" dist="38100" dir="2700000" algn="tl">
                  <a:srgbClr val="000000"/>
                </a:outerShdw>
              </a:effectLst>
            </a:endParaRPr>
          </a:p>
        </p:txBody>
      </p:sp>
      <p:cxnSp>
        <p:nvCxnSpPr>
          <p:cNvPr id="3" name="Straight Connector 2"/>
          <p:cNvCxnSpPr/>
          <p:nvPr/>
        </p:nvCxnSpPr>
        <p:spPr bwMode="auto">
          <a:xfrm>
            <a:off x="4572000" y="1243013"/>
            <a:ext cx="4443413" cy="2063750"/>
          </a:xfrm>
          <a:prstGeom prst="line">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19"/>
          <p:cNvSpPr txBox="1">
            <a:spLocks noChangeArrowheads="1"/>
          </p:cNvSpPr>
          <p:nvPr/>
        </p:nvSpPr>
        <p:spPr bwMode="auto">
          <a:xfrm>
            <a:off x="200025" y="1316038"/>
            <a:ext cx="43053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FontTx/>
              <a:buNone/>
            </a:pPr>
            <a:r>
              <a:rPr lang="en-US" sz="2400" dirty="0" err="1">
                <a:cs typeface="Arial" panose="020B0604020202020204" pitchFamily="34" charset="0"/>
              </a:rPr>
              <a:t>Hình</a:t>
            </a:r>
            <a:r>
              <a:rPr lang="en-US" sz="2400" dirty="0">
                <a:cs typeface="Arial" panose="020B0604020202020204" pitchFamily="34" charset="0"/>
              </a:rPr>
              <a:t> </a:t>
            </a:r>
            <a:r>
              <a:rPr lang="en-US" sz="2400" dirty="0" err="1">
                <a:cs typeface="Arial" panose="020B0604020202020204" pitchFamily="34" charset="0"/>
              </a:rPr>
              <a:t>thức</a:t>
            </a:r>
            <a:r>
              <a:rPr lang="en-US" sz="2400" dirty="0">
                <a:cs typeface="Arial" panose="020B0604020202020204" pitchFamily="34" charset="0"/>
              </a:rPr>
              <a:t> </a:t>
            </a:r>
            <a:r>
              <a:rPr lang="en-US" sz="2400" dirty="0" err="1">
                <a:cs typeface="Arial" panose="020B0604020202020204" pitchFamily="34" charset="0"/>
              </a:rPr>
              <a:t>tái</a:t>
            </a:r>
            <a:r>
              <a:rPr lang="en-US" sz="2400" dirty="0">
                <a:cs typeface="Arial" panose="020B0604020202020204" pitchFamily="34" charset="0"/>
              </a:rPr>
              <a:t> </a:t>
            </a:r>
            <a:r>
              <a:rPr lang="en-US" sz="2400" dirty="0" err="1">
                <a:cs typeface="Arial" panose="020B0604020202020204" pitchFamily="34" charset="0"/>
              </a:rPr>
              <a:t>sinh</a:t>
            </a:r>
            <a:r>
              <a:rPr lang="en-US" sz="2400" dirty="0">
                <a:cs typeface="Arial" panose="020B0604020202020204" pitchFamily="34" charset="0"/>
              </a:rPr>
              <a:t> </a:t>
            </a:r>
            <a:r>
              <a:rPr lang="en-US" sz="2400" dirty="0" err="1">
                <a:cs typeface="Arial" panose="020B0604020202020204" pitchFamily="34" charset="0"/>
              </a:rPr>
              <a:t>đuôi</a:t>
            </a:r>
            <a:r>
              <a:rPr lang="en-US" sz="2400" dirty="0">
                <a:cs typeface="Arial" panose="020B0604020202020204" pitchFamily="34" charset="0"/>
              </a:rPr>
              <a:t> ở </a:t>
            </a:r>
            <a:r>
              <a:rPr lang="en-US" sz="2400" dirty="0" err="1">
                <a:cs typeface="Arial" panose="020B0604020202020204" pitchFamily="34" charset="0"/>
              </a:rPr>
              <a:t>thạch</a:t>
            </a:r>
            <a:r>
              <a:rPr lang="en-US" sz="2400" dirty="0">
                <a:cs typeface="Arial" panose="020B0604020202020204" pitchFamily="34" charset="0"/>
              </a:rPr>
              <a:t> </a:t>
            </a:r>
            <a:r>
              <a:rPr lang="en-US" sz="2400" dirty="0" err="1">
                <a:cs typeface="Arial" panose="020B0604020202020204" pitchFamily="34" charset="0"/>
              </a:rPr>
              <a:t>sùng</a:t>
            </a:r>
            <a:r>
              <a:rPr lang="en-US" sz="2400" dirty="0">
                <a:cs typeface="Arial" panose="020B0604020202020204" pitchFamily="34" charset="0"/>
              </a:rPr>
              <a:t> </a:t>
            </a:r>
            <a:r>
              <a:rPr lang="en-US" sz="2400" dirty="0" err="1">
                <a:cs typeface="Arial" panose="020B0604020202020204" pitchFamily="34" charset="0"/>
              </a:rPr>
              <a:t>chỉ</a:t>
            </a:r>
            <a:r>
              <a:rPr lang="en-US" sz="2400" dirty="0">
                <a:cs typeface="Arial" panose="020B0604020202020204" pitchFamily="34" charset="0"/>
              </a:rPr>
              <a:t> </a:t>
            </a:r>
            <a:r>
              <a:rPr lang="en-US" sz="2400" dirty="0" err="1">
                <a:cs typeface="Arial" panose="020B0604020202020204" pitchFamily="34" charset="0"/>
              </a:rPr>
              <a:t>là</a:t>
            </a:r>
            <a:r>
              <a:rPr lang="en-US" sz="2400" dirty="0">
                <a:cs typeface="Arial" panose="020B0604020202020204" pitchFamily="34" charset="0"/>
              </a:rPr>
              <a:t> </a:t>
            </a:r>
            <a:r>
              <a:rPr lang="en-US" sz="2400" dirty="0" err="1">
                <a:cs typeface="Arial" panose="020B0604020202020204" pitchFamily="34" charset="0"/>
              </a:rPr>
              <a:t>sự</a:t>
            </a:r>
            <a:r>
              <a:rPr lang="en-US" sz="2400" dirty="0">
                <a:cs typeface="Arial" panose="020B0604020202020204" pitchFamily="34" charset="0"/>
              </a:rPr>
              <a:t> </a:t>
            </a:r>
            <a:r>
              <a:rPr lang="en-US" sz="2400" dirty="0" err="1">
                <a:cs typeface="Arial" panose="020B0604020202020204" pitchFamily="34" charset="0"/>
              </a:rPr>
              <a:t>sinh</a:t>
            </a:r>
            <a:r>
              <a:rPr lang="en-US" sz="2400" dirty="0">
                <a:cs typeface="Arial" panose="020B0604020202020204" pitchFamily="34" charset="0"/>
              </a:rPr>
              <a:t> </a:t>
            </a:r>
            <a:r>
              <a:rPr lang="en-US" sz="2400" dirty="0" err="1">
                <a:cs typeface="Arial" panose="020B0604020202020204" pitchFamily="34" charset="0"/>
              </a:rPr>
              <a:t>sản</a:t>
            </a:r>
            <a:r>
              <a:rPr lang="en-US" sz="2400" dirty="0">
                <a:cs typeface="Arial" panose="020B0604020202020204" pitchFamily="34" charset="0"/>
              </a:rPr>
              <a:t> </a:t>
            </a:r>
            <a:r>
              <a:rPr lang="en-US" sz="2400" dirty="0" err="1">
                <a:cs typeface="Arial" panose="020B0604020202020204" pitchFamily="34" charset="0"/>
              </a:rPr>
              <a:t>của</a:t>
            </a:r>
            <a:r>
              <a:rPr lang="en-US" sz="2400" dirty="0">
                <a:cs typeface="Arial" panose="020B0604020202020204" pitchFamily="34" charset="0"/>
              </a:rPr>
              <a:t> </a:t>
            </a:r>
            <a:r>
              <a:rPr lang="en-US" sz="2400" dirty="0" err="1">
                <a:cs typeface="Arial" panose="020B0604020202020204" pitchFamily="34" charset="0"/>
              </a:rPr>
              <a:t>tế</a:t>
            </a:r>
            <a:r>
              <a:rPr lang="en-US" sz="2400" dirty="0">
                <a:cs typeface="Arial" panose="020B0604020202020204" pitchFamily="34" charset="0"/>
              </a:rPr>
              <a:t> </a:t>
            </a:r>
            <a:r>
              <a:rPr lang="en-US" sz="2400" dirty="0" err="1">
                <a:cs typeface="Arial" panose="020B0604020202020204" pitchFamily="34" charset="0"/>
              </a:rPr>
              <a:t>bàoở</a:t>
            </a:r>
            <a:r>
              <a:rPr lang="en-US" sz="2400" dirty="0">
                <a:cs typeface="Arial" panose="020B0604020202020204" pitchFamily="34" charset="0"/>
              </a:rPr>
              <a:t> </a:t>
            </a:r>
            <a:r>
              <a:rPr lang="en-US" sz="2400" dirty="0" err="1">
                <a:cs typeface="Arial" panose="020B0604020202020204" pitchFamily="34" charset="0"/>
              </a:rPr>
              <a:t>động</a:t>
            </a:r>
            <a:r>
              <a:rPr lang="en-US" sz="2400" dirty="0">
                <a:cs typeface="Arial" panose="020B0604020202020204" pitchFamily="34" charset="0"/>
              </a:rPr>
              <a:t> </a:t>
            </a:r>
            <a:r>
              <a:rPr lang="en-US" sz="2400" dirty="0" err="1">
                <a:cs typeface="Arial" panose="020B0604020202020204" pitchFamily="34" charset="0"/>
              </a:rPr>
              <a:t>vật</a:t>
            </a:r>
            <a:r>
              <a:rPr lang="en-US" sz="2400" dirty="0">
                <a:cs typeface="Arial" panose="020B0604020202020204" pitchFamily="34" charset="0"/>
              </a:rPr>
              <a:t> </a:t>
            </a:r>
            <a:r>
              <a:rPr lang="en-US" sz="2400" dirty="0" err="1">
                <a:cs typeface="Arial" panose="020B0604020202020204" pitchFamily="34" charset="0"/>
              </a:rPr>
              <a:t>đa</a:t>
            </a:r>
            <a:r>
              <a:rPr lang="en-US" sz="2400" dirty="0">
                <a:cs typeface="Arial" panose="020B0604020202020204" pitchFamily="34" charset="0"/>
              </a:rPr>
              <a:t> </a:t>
            </a:r>
            <a:r>
              <a:rPr lang="en-US" sz="2400" dirty="0" err="1">
                <a:cs typeface="Arial" panose="020B0604020202020204" pitchFamily="34" charset="0"/>
              </a:rPr>
              <a:t>bào</a:t>
            </a:r>
            <a:r>
              <a:rPr lang="en-US" sz="2400" dirty="0">
                <a:cs typeface="Arial" panose="020B0604020202020204" pitchFamily="34" charset="0"/>
              </a:rPr>
              <a:t>. </a:t>
            </a:r>
            <a:r>
              <a:rPr lang="en-US" sz="2400" dirty="0" err="1">
                <a:cs typeface="Arial" panose="020B0604020202020204" pitchFamily="34" charset="0"/>
              </a:rPr>
              <a:t>Không</a:t>
            </a:r>
            <a:r>
              <a:rPr lang="en-US" sz="2400" dirty="0">
                <a:cs typeface="Arial" panose="020B0604020202020204" pitchFamily="34" charset="0"/>
              </a:rPr>
              <a:t> </a:t>
            </a:r>
            <a:r>
              <a:rPr lang="en-US" sz="2400" dirty="0" err="1">
                <a:cs typeface="Arial" panose="020B0604020202020204" pitchFamily="34" charset="0"/>
              </a:rPr>
              <a:t>tạo</a:t>
            </a:r>
            <a:r>
              <a:rPr lang="en-US" sz="2400" dirty="0">
                <a:cs typeface="Arial" panose="020B0604020202020204" pitchFamily="34" charset="0"/>
              </a:rPr>
              <a:t> </a:t>
            </a:r>
            <a:r>
              <a:rPr lang="en-US" sz="2400" dirty="0" err="1">
                <a:cs typeface="Arial" panose="020B0604020202020204" pitchFamily="34" charset="0"/>
              </a:rPr>
              <a:t>ra</a:t>
            </a:r>
            <a:r>
              <a:rPr lang="en-US" sz="2400" dirty="0">
                <a:cs typeface="Arial" panose="020B0604020202020204" pitchFamily="34" charset="0"/>
              </a:rPr>
              <a:t> </a:t>
            </a:r>
            <a:r>
              <a:rPr lang="en-US" sz="2400" dirty="0" err="1">
                <a:cs typeface="Arial" panose="020B0604020202020204" pitchFamily="34" charset="0"/>
              </a:rPr>
              <a:t>cơ</a:t>
            </a:r>
            <a:r>
              <a:rPr lang="en-US" sz="2400" dirty="0">
                <a:cs typeface="Arial" panose="020B0604020202020204" pitchFamily="34" charset="0"/>
              </a:rPr>
              <a:t> </a:t>
            </a:r>
            <a:r>
              <a:rPr lang="en-US" sz="2400" dirty="0" err="1">
                <a:cs typeface="Arial" panose="020B0604020202020204" pitchFamily="34" charset="0"/>
              </a:rPr>
              <a:t>thể</a:t>
            </a:r>
            <a:r>
              <a:rPr lang="en-US" sz="2400" dirty="0">
                <a:cs typeface="Arial" panose="020B0604020202020204" pitchFamily="34" charset="0"/>
              </a:rPr>
              <a:t> </a:t>
            </a:r>
            <a:r>
              <a:rPr lang="en-US" sz="2400" dirty="0" err="1">
                <a:cs typeface="Arial" panose="020B0604020202020204" pitchFamily="34" charset="0"/>
              </a:rPr>
              <a:t>mới</a:t>
            </a:r>
            <a:r>
              <a:rPr lang="en-US" sz="2400" dirty="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descr="Newsprint"/>
          <p:cNvSpPr>
            <a:spLocks noChangeArrowheads="1"/>
          </p:cNvSpPr>
          <p:nvPr/>
        </p:nvSpPr>
        <p:spPr bwMode="auto">
          <a:xfrm>
            <a:off x="1981200" y="0"/>
            <a:ext cx="5943600" cy="685800"/>
          </a:xfrm>
          <a:prstGeom prst="roundRect">
            <a:avLst>
              <a:gd name="adj" fmla="val 16667"/>
            </a:avLst>
          </a:prstGeom>
          <a:blipFill dpi="0" rotWithShape="1">
            <a:blip r:embed="rId4"/>
            <a:srcRect/>
            <a:tile tx="0" ty="0" sx="100000" sy="100000" flip="none" algn="tl"/>
          </a:blipFill>
          <a:ln w="76200" cmpd="tri">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4600">
                <a:solidFill>
                  <a:srgbClr val="FF0000"/>
                </a:solidFill>
                <a:latin typeface="Times New Roman" panose="02020603050405020304" pitchFamily="18" charset="0"/>
              </a:rPr>
              <a:t>HƯỚNG DẪN HỌC</a:t>
            </a:r>
          </a:p>
        </p:txBody>
      </p:sp>
      <p:sp>
        <p:nvSpPr>
          <p:cNvPr id="114692" name="AutoShape 4"/>
          <p:cNvSpPr>
            <a:spLocks noChangeArrowheads="1"/>
          </p:cNvSpPr>
          <p:nvPr/>
        </p:nvSpPr>
        <p:spPr bwMode="auto">
          <a:xfrm>
            <a:off x="914400" y="1066800"/>
            <a:ext cx="7391400" cy="4495800"/>
          </a:xfrm>
          <a:prstGeom prst="roundRect">
            <a:avLst>
              <a:gd name="adj" fmla="val 16667"/>
            </a:avLst>
          </a:prstGeom>
          <a:solidFill>
            <a:srgbClr val="FFFF99"/>
          </a:solidFill>
          <a:ln w="76200" cmpd="tri">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endParaRPr lang="en-US">
              <a:solidFill>
                <a:srgbClr val="0000FF"/>
              </a:solidFill>
            </a:endParaRPr>
          </a:p>
        </p:txBody>
      </p:sp>
      <p:sp>
        <p:nvSpPr>
          <p:cNvPr id="73733" name="Text Box 5"/>
          <p:cNvSpPr txBox="1">
            <a:spLocks noChangeArrowheads="1"/>
          </p:cNvSpPr>
          <p:nvPr/>
        </p:nvSpPr>
        <p:spPr bwMode="auto">
          <a:xfrm>
            <a:off x="990600" y="1143000"/>
            <a:ext cx="7848600" cy="4638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rabicPeriod"/>
              <a:defRPr/>
            </a:pPr>
            <a:r>
              <a:rPr lang="en-US" dirty="0" err="1" smtClean="0">
                <a:solidFill>
                  <a:srgbClr val="0000FF"/>
                </a:solidFill>
                <a:latin typeface="Times New Roman" panose="02020603050405020304" pitchFamily="18" charset="0"/>
              </a:rPr>
              <a:t>Tìm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hiểu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hình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thức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sản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của</a:t>
            </a:r>
            <a:r>
              <a:rPr lang="en-US" dirty="0" smtClean="0">
                <a:solidFill>
                  <a:srgbClr val="0000FF"/>
                </a:solidFill>
                <a:latin typeface="Times New Roman" panose="02020603050405020304" pitchFamily="18" charset="0"/>
              </a:rPr>
              <a:t> 1 </a:t>
            </a:r>
            <a:r>
              <a:rPr lang="en-US" dirty="0" err="1" smtClean="0">
                <a:solidFill>
                  <a:srgbClr val="0000FF"/>
                </a:solidFill>
                <a:latin typeface="Times New Roman" panose="02020603050405020304" pitchFamily="18" charset="0"/>
              </a:rPr>
              <a:t>vài</a:t>
            </a:r>
            <a:r>
              <a:rPr lang="en-US" dirty="0" smtClean="0">
                <a:solidFill>
                  <a:srgbClr val="0000FF"/>
                </a:solidFill>
                <a:latin typeface="Times New Roman" panose="02020603050405020304" pitchFamily="18" charset="0"/>
              </a:rPr>
              <a:t> </a:t>
            </a:r>
          </a:p>
          <a:p>
            <a:pPr marL="0" indent="0" eaLnBrk="1" hangingPunct="1">
              <a:spcBef>
                <a:spcPct val="50000"/>
              </a:spcBef>
              <a:buFontTx/>
              <a:buNone/>
              <a:defRPr/>
            </a:pPr>
            <a:r>
              <a:rPr lang="en-US" dirty="0" err="1" smtClean="0">
                <a:solidFill>
                  <a:srgbClr val="0000FF"/>
                </a:solidFill>
                <a:latin typeface="Times New Roman" panose="02020603050405020304" pitchFamily="18" charset="0"/>
              </a:rPr>
              <a:t>loài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vật</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quanh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em</a:t>
            </a:r>
            <a:r>
              <a:rPr lang="en-US" dirty="0" smtClean="0">
                <a:solidFill>
                  <a:srgbClr val="0000FF"/>
                </a:solidFill>
                <a:latin typeface="Times New Roman" panose="02020603050405020304" pitchFamily="18" charset="0"/>
              </a:rPr>
              <a:t>.</a:t>
            </a:r>
            <a:endParaRPr lang="en-US" dirty="0" smtClean="0">
              <a:solidFill>
                <a:srgbClr val="FF00FF"/>
              </a:solidFill>
              <a:latin typeface="Times New Roman" panose="02020603050405020304" pitchFamily="18" charset="0"/>
            </a:endParaRPr>
          </a:p>
          <a:p>
            <a:pPr eaLnBrk="1" hangingPunct="1">
              <a:spcBef>
                <a:spcPct val="50000"/>
              </a:spcBef>
              <a:buFontTx/>
              <a:buNone/>
              <a:defRPr/>
            </a:pPr>
            <a:r>
              <a:rPr lang="en-US" dirty="0" smtClean="0">
                <a:solidFill>
                  <a:srgbClr val="0000FF"/>
                </a:solidFill>
                <a:latin typeface="Times New Roman" panose="02020603050405020304" pitchFamily="18" charset="0"/>
              </a:rPr>
              <a:t>2. </a:t>
            </a:r>
            <a:r>
              <a:rPr lang="en-US" dirty="0" err="1" smtClean="0">
                <a:solidFill>
                  <a:srgbClr val="0000FF"/>
                </a:solidFill>
                <a:latin typeface="Times New Roman" panose="02020603050405020304" pitchFamily="18" charset="0"/>
              </a:rPr>
              <a:t>Trả</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lời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các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câu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hỏi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và</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tập</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trong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a:t>
            </a:r>
          </a:p>
          <a:p>
            <a:pPr eaLnBrk="1" hangingPunct="1">
              <a:spcBef>
                <a:spcPct val="50000"/>
              </a:spcBef>
              <a:buFontTx/>
              <a:buNone/>
              <a:defRPr/>
            </a:pPr>
            <a:r>
              <a:rPr lang="en-US" dirty="0" smtClean="0">
                <a:solidFill>
                  <a:srgbClr val="0000FF"/>
                </a:solidFill>
                <a:latin typeface="Times New Roman" panose="02020603050405020304" pitchFamily="18" charset="0"/>
              </a:rPr>
              <a:t>3. </a:t>
            </a:r>
            <a:r>
              <a:rPr lang="en-US" dirty="0" err="1" smtClean="0">
                <a:solidFill>
                  <a:srgbClr val="0000FF"/>
                </a:solidFill>
                <a:latin typeface="Times New Roman" panose="02020603050405020304" pitchFamily="18" charset="0"/>
              </a:rPr>
              <a:t>Đọc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trước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bài</a:t>
            </a:r>
            <a:r>
              <a:rPr lang="en-US" dirty="0" smtClean="0">
                <a:solidFill>
                  <a:srgbClr val="0000FF"/>
                </a:solidFill>
                <a:latin typeface="Times New Roman" panose="02020603050405020304" pitchFamily="18" charset="0"/>
              </a:rPr>
              <a:t> 38: </a:t>
            </a:r>
            <a:r>
              <a:rPr lang="en-US" dirty="0" err="1" smtClean="0">
                <a:solidFill>
                  <a:srgbClr val="0000FF"/>
                </a:solidFill>
                <a:latin typeface="Times New Roman" panose="02020603050405020304" pitchFamily="18" charset="0"/>
              </a:rPr>
              <a:t>tìm</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hiểu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các</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yếu</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tố</a:t>
            </a:r>
            <a:r>
              <a:rPr lang="en-US" dirty="0" smtClean="0">
                <a:solidFill>
                  <a:srgbClr val="0000FF"/>
                </a:solidFill>
                <a:latin typeface="Times New Roman" panose="02020603050405020304" pitchFamily="18" charset="0"/>
              </a:rPr>
              <a:t> </a:t>
            </a:r>
          </a:p>
          <a:p>
            <a:pPr eaLnBrk="1" hangingPunct="1">
              <a:spcBef>
                <a:spcPct val="50000"/>
              </a:spcBef>
              <a:buFontTx/>
              <a:buNone/>
              <a:defRPr/>
            </a:pPr>
            <a:r>
              <a:rPr lang="en-US" dirty="0" err="1" smtClean="0">
                <a:solidFill>
                  <a:srgbClr val="0000FF"/>
                </a:solidFill>
                <a:latin typeface="Times New Roman" panose="02020603050405020304" pitchFamily="18" charset="0"/>
              </a:rPr>
              <a:t>ảnh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hưởng</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đến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sản</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của</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sinh</a:t>
            </a:r>
            <a:r>
              <a:rPr lang="en-US" dirty="0" smtClean="0">
                <a:solidFill>
                  <a:srgbClr val="0000FF"/>
                </a:solidFill>
                <a:latin typeface="Times New Roman" panose="02020603050405020304" pitchFamily="18" charset="0"/>
              </a:rPr>
              <a:t> </a:t>
            </a:r>
            <a:r>
              <a:rPr lang="en-US" dirty="0" err="1" smtClean="0">
                <a:solidFill>
                  <a:srgbClr val="0000FF"/>
                </a:solidFill>
                <a:latin typeface="Times New Roman" panose="02020603050405020304" pitchFamily="18" charset="0"/>
              </a:rPr>
              <a:t>vật</a:t>
            </a:r>
            <a:endParaRPr lang="en-US" dirty="0" smtClean="0">
              <a:solidFill>
                <a:srgbClr val="0000FF"/>
              </a:solidFill>
              <a:latin typeface="Times New Roman" panose="02020603050405020304" pitchFamily="18" charset="0"/>
            </a:endParaRPr>
          </a:p>
          <a:p>
            <a:pPr eaLnBrk="1" hangingPunct="1">
              <a:spcBef>
                <a:spcPct val="50000"/>
              </a:spcBef>
              <a:buFontTx/>
              <a:buNone/>
              <a:defRPr/>
            </a:pPr>
            <a:endParaRPr lang="en-US" dirty="0" smtClean="0">
              <a:solidFill>
                <a:srgbClr val="00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endParaRPr lang="en-US" dirty="0" smtClean="0">
              <a:solidFill>
                <a:srgbClr val="FF00FF"/>
              </a:solidFill>
              <a:latin typeface="Times New Roman" panose="02020603050405020304" pitchFamily="18" charset="0"/>
            </a:endParaRPr>
          </a:p>
          <a:p>
            <a:pPr eaLnBrk="1" hangingPunct="1">
              <a:spcBef>
                <a:spcPct val="50000"/>
              </a:spcBef>
              <a:buFontTx/>
              <a:buNone/>
              <a:defRPr/>
            </a:pPr>
            <a:r>
              <a:rPr lang="en-US" dirty="0" smtClean="0">
                <a:solidFill>
                  <a:srgbClr val="FF00FF"/>
                </a:solidFill>
                <a:latin typeface="Times New Roman" panose="02020603050405020304" pitchFamily="18" charset="0"/>
              </a:rPr>
              <a:t>.</a:t>
            </a:r>
          </a:p>
          <a:p>
            <a:pPr>
              <a:spcBef>
                <a:spcPct val="50000"/>
              </a:spcBef>
              <a:buFontTx/>
              <a:buNone/>
              <a:defRPr/>
            </a:pPr>
            <a:endParaRPr lang="en-US" b="0" dirty="0" smtClean="0">
              <a:solidFill>
                <a:srgbClr val="FF00FF"/>
              </a:solidFill>
              <a:latin typeface="Times New Roman" panose="02020603050405020304" pitchFamily="18" charset="0"/>
            </a:endParaRPr>
          </a:p>
        </p:txBody>
      </p:sp>
      <p:pic>
        <p:nvPicPr>
          <p:cNvPr id="114694" name="Picture 6" descr="blumenpflanzen108[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343400"/>
            <a:ext cx="129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7" descr="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724400"/>
            <a:ext cx="76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8" descr="2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724400"/>
            <a:ext cx="762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7"/>
          <p:cNvSpPr txBox="1">
            <a:spLocks noChangeArrowheads="1"/>
          </p:cNvSpPr>
          <p:nvPr/>
        </p:nvSpPr>
        <p:spPr bwMode="auto">
          <a:xfrm>
            <a:off x="228600" y="381000"/>
            <a:ext cx="7848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solidFill>
                  <a:srgbClr val="0000CC"/>
                </a:solidFill>
                <a:latin typeface=".VnTimeH" panose="020B7200000000000000" pitchFamily="34" charset="0"/>
                <a:cs typeface="Arial" panose="020B0604020202020204" pitchFamily="34" charset="0"/>
              </a:rPr>
              <a:t>1. Kh¸i niÖm vÒ sinh s¶n</a:t>
            </a:r>
            <a:endParaRPr lang="en-US" sz="2800">
              <a:solidFill>
                <a:srgbClr val="0000CC"/>
              </a:solidFill>
              <a:latin typeface=".VnTimeH" panose="020B7200000000000000" pitchFamily="34" charset="0"/>
              <a:cs typeface="Arial" panose="020B0604020202020204" pitchFamily="34" charset="0"/>
            </a:endParaRPr>
          </a:p>
        </p:txBody>
      </p:sp>
      <p:sp>
        <p:nvSpPr>
          <p:cNvPr id="8" name="Rectangle 2"/>
          <p:cNvSpPr txBox="1">
            <a:spLocks noChangeArrowheads="1"/>
          </p:cNvSpPr>
          <p:nvPr/>
        </p:nvSpPr>
        <p:spPr bwMode="auto">
          <a:xfrm>
            <a:off x="1588" y="1371600"/>
            <a:ext cx="9144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Char char="-"/>
            </a:pPr>
            <a:r>
              <a:rPr lang="en-US" sz="3600">
                <a:solidFill>
                  <a:schemeClr val="tx2"/>
                </a:solidFill>
                <a:latin typeface="Times New Roman" panose="02020603050405020304" pitchFamily="18" charset="0"/>
                <a:cs typeface="Times New Roman" panose="02020603050405020304" pitchFamily="18" charset="0"/>
              </a:rPr>
              <a:t>Sinh sản là quá trình tạo ra những cá thể </a:t>
            </a:r>
          </a:p>
          <a:p>
            <a:pPr algn="ctr">
              <a:lnSpc>
                <a:spcPct val="150000"/>
              </a:lnSpc>
              <a:spcBef>
                <a:spcPct val="50000"/>
              </a:spcBef>
              <a:buFontTx/>
              <a:buNone/>
            </a:pPr>
            <a:r>
              <a:rPr lang="en-US" sz="3600">
                <a:solidFill>
                  <a:schemeClr val="tx2"/>
                </a:solidFill>
                <a:latin typeface="Times New Roman" panose="02020603050405020304" pitchFamily="18" charset="0"/>
                <a:cs typeface="Times New Roman" panose="02020603050405020304" pitchFamily="18" charset="0"/>
              </a:rPr>
              <a:t>mới, đảm bảo sự phát triển liên tục của loài.</a:t>
            </a:r>
          </a:p>
          <a:p>
            <a:pPr algn="ctr">
              <a:lnSpc>
                <a:spcPct val="150000"/>
              </a:lnSpc>
              <a:spcBef>
                <a:spcPct val="50000"/>
              </a:spcBef>
              <a:buFontTx/>
              <a:buNone/>
            </a:pPr>
            <a:r>
              <a:rPr lang="en-US" sz="3600">
                <a:solidFill>
                  <a:schemeClr val="tx2"/>
                </a:solidFill>
                <a:latin typeface="Times New Roman" panose="02020603050405020304" pitchFamily="18" charset="0"/>
                <a:cs typeface="Times New Roman" panose="02020603050405020304" pitchFamily="18" charset="0"/>
              </a:rPr>
              <a:t> - Gồm 2 hình thức:   + Sinh sản vô tính</a:t>
            </a:r>
          </a:p>
          <a:p>
            <a:pPr algn="ctr">
              <a:lnSpc>
                <a:spcPct val="150000"/>
              </a:lnSpc>
              <a:spcBef>
                <a:spcPct val="50000"/>
              </a:spcBef>
              <a:buFontTx/>
              <a:buNone/>
            </a:pPr>
            <a:r>
              <a:rPr lang="en-US" sz="3600">
                <a:solidFill>
                  <a:schemeClr val="tx2"/>
                </a:solidFill>
                <a:latin typeface="Times New Roman" panose="02020603050405020304" pitchFamily="18" charset="0"/>
                <a:cs typeface="Times New Roman" panose="02020603050405020304" pitchFamily="18" charset="0"/>
              </a:rPr>
              <a:t>                                    </a:t>
            </a:r>
            <a:r>
              <a:rPr lang="en-US" sz="360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 </a:t>
            </a:r>
            <a:r>
              <a:rPr lang="en-US" sz="3600">
                <a:solidFill>
                  <a:schemeClr val="tx2"/>
                </a:solidFill>
                <a:latin typeface="Times New Roman" panose="02020603050405020304" pitchFamily="18" charset="0"/>
                <a:cs typeface="Times New Roman" panose="02020603050405020304" pitchFamily="18" charset="0"/>
              </a:rPr>
              <a:t>Sinh sản hữu tính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ox(in)">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ox(in)">
                                      <p:cBhvr>
                                        <p:cTn id="17" dur="500"/>
                                        <p:tgtEl>
                                          <p:spTgt spid="8">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ox(in)">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858000"/>
          </a:xfrm>
          <a:prstGeom prst="rect">
            <a:avLst/>
          </a:prstGeom>
          <a:noFill/>
          <a:ln w="25400" algn="ctr">
            <a:solidFill>
              <a:srgbClr val="89A4A7"/>
            </a:solidFill>
            <a:miter lim="800000"/>
            <a:headEnd/>
            <a:tailEnd/>
          </a:ln>
          <a:extLst>
            <a:ext uri="{909E8E84-426E-40DD-AFC4-6F175D3DCCD1}">
              <a14:hiddenFill xmlns:a14="http://schemas.microsoft.com/office/drawing/2010/main">
                <a:solidFill>
                  <a:schemeClr val="tx1"/>
                </a:solidFill>
              </a14:hiddenFill>
            </a:ext>
          </a:extLst>
        </p:spPr>
        <p:txBody>
          <a:bodyPr anchor="ctr"/>
          <a:lstStyle/>
          <a:p>
            <a:pPr algn="ctr">
              <a:lnSpc>
                <a:spcPct val="150000"/>
              </a:lnSpc>
              <a:spcBef>
                <a:spcPct val="50000"/>
              </a:spcBef>
              <a:defRPr/>
            </a:pPr>
            <a:endParaRPr lang="en-US">
              <a:solidFill>
                <a:schemeClr val="lt1"/>
              </a:solidFill>
              <a:latin typeface="+mn-lt"/>
            </a:endParaRPr>
          </a:p>
        </p:txBody>
      </p:sp>
      <p:sp>
        <p:nvSpPr>
          <p:cNvPr id="37891" name="Rectangle 8"/>
          <p:cNvSpPr>
            <a:spLocks noChangeArrowheads="1"/>
          </p:cNvSpPr>
          <p:nvPr/>
        </p:nvSpPr>
        <p:spPr bwMode="auto">
          <a:xfrm>
            <a:off x="152400" y="5592763"/>
            <a:ext cx="475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a:solidFill>
                  <a:srgbClr val="0000FF"/>
                </a:solidFill>
              </a:rPr>
              <a:t>2. Sinh sản ở trùng biến hình và cây dây nhện có sự kết hợp giữa giao tử đực và giao tử cái không? Vì sao?</a:t>
            </a:r>
          </a:p>
        </p:txBody>
      </p:sp>
      <p:sp>
        <p:nvSpPr>
          <p:cNvPr id="26" name="Text Box 4"/>
          <p:cNvSpPr txBox="1">
            <a:spLocks noChangeArrowheads="1"/>
          </p:cNvSpPr>
          <p:nvPr/>
        </p:nvSpPr>
        <p:spPr bwMode="auto">
          <a:xfrm>
            <a:off x="39688" y="0"/>
            <a:ext cx="6894512" cy="584200"/>
          </a:xfrm>
          <a:prstGeom prst="rect">
            <a:avLst/>
          </a:prstGeom>
          <a:gradFill rotWithShape="1">
            <a:gsLst>
              <a:gs pos="0">
                <a:srgbClr val="FFCCFF"/>
              </a:gs>
              <a:gs pos="50000">
                <a:srgbClr val="00FFFF"/>
              </a:gs>
              <a:gs pos="100000">
                <a:srgbClr val="FFCCFF"/>
              </a:gs>
            </a:gsLst>
            <a:lin ang="5400000" scaled="1"/>
          </a:gradFill>
          <a:ln>
            <a:noFill/>
          </a:ln>
          <a:effectLst>
            <a:prstShdw prst="shdw17" dist="12700" dir="5400000">
              <a:srgbClr val="00FFFF">
                <a:gamma/>
                <a:shade val="60000"/>
                <a:invGamma/>
                <a:alpha val="50000"/>
              </a:srgbClr>
            </a:prstShdw>
          </a:effectLst>
          <a:extLst>
            <a:ext uri="{91240B29-F687-4F45-9708-019B960494DF}">
              <a14:hiddenLine xmlns:a14="http://schemas.microsoft.com/office/drawing/2010/main" w="9525" algn="ctr">
                <a:solidFill>
                  <a:srgbClr val="00FF99"/>
                </a:solidFill>
                <a:miter lim="800000"/>
                <a:headEnd/>
                <a:tailEnd/>
              </a14:hiddenLine>
            </a:ext>
          </a:extLst>
        </p:spPr>
        <p:txBody>
          <a:bodyPr>
            <a:spAutoFit/>
          </a:bodyPr>
          <a:lstStyle/>
          <a:p>
            <a:pPr algn="ctr">
              <a:spcBef>
                <a:spcPct val="50000"/>
              </a:spcBef>
              <a:defRPr/>
            </a:pPr>
            <a:r>
              <a:rPr lang="en-US" dirty="0">
                <a:solidFill>
                  <a:srgbClr val="FF0000"/>
                </a:solidFill>
                <a:sym typeface="Wingdings" panose="05000000000000000000" pitchFamily="2" charset="2"/>
              </a:rPr>
              <a:t>II.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SẢN</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VÔ</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TÍNH</a:t>
            </a:r>
            <a:r>
              <a:rPr lang="en-US" dirty="0">
                <a:solidFill>
                  <a:srgbClr val="FF0000"/>
                </a:solidFill>
                <a:sym typeface="Wingdings" panose="05000000000000000000" pitchFamily="2" charset="2"/>
              </a:rPr>
              <a:t> Ở </a:t>
            </a:r>
            <a:r>
              <a:rPr lang="en-US" dirty="0" err="1">
                <a:solidFill>
                  <a:srgbClr val="FF0000"/>
                </a:solidFill>
                <a:sym typeface="Wingdings" panose="05000000000000000000" pitchFamily="2" charset="2"/>
              </a:rPr>
              <a:t>SINH</a:t>
            </a:r>
            <a:r>
              <a:rPr lang="en-US" dirty="0">
                <a:solidFill>
                  <a:srgbClr val="FF0000"/>
                </a:solidFill>
                <a:sym typeface="Wingdings" panose="05000000000000000000" pitchFamily="2" charset="2"/>
              </a:rPr>
              <a:t> </a:t>
            </a:r>
            <a:r>
              <a:rPr lang="en-US" dirty="0" err="1">
                <a:solidFill>
                  <a:srgbClr val="FF0000"/>
                </a:solidFill>
                <a:sym typeface="Wingdings" panose="05000000000000000000" pitchFamily="2" charset="2"/>
              </a:rPr>
              <a:t>VẬT</a:t>
            </a:r>
            <a:endParaRPr lang="en-US" u="sng" dirty="0">
              <a:solidFill>
                <a:srgbClr val="FF0000"/>
              </a:solidFill>
              <a:effectLst>
                <a:outerShdw blurRad="38100" dist="38100" dir="2700000" algn="tl">
                  <a:srgbClr val="000000"/>
                </a:outerShdw>
              </a:effectLst>
            </a:endParaRPr>
          </a:p>
        </p:txBody>
      </p:sp>
      <p:sp>
        <p:nvSpPr>
          <p:cNvPr id="37893" name="Rectangle 28"/>
          <p:cNvSpPr>
            <a:spLocks noChangeArrowheads="1"/>
          </p:cNvSpPr>
          <p:nvPr/>
        </p:nvSpPr>
        <p:spPr bwMode="auto">
          <a:xfrm>
            <a:off x="5457825" y="5583238"/>
            <a:ext cx="3778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FontTx/>
              <a:buNone/>
            </a:pPr>
            <a:r>
              <a:rPr lang="en-US" sz="2000">
                <a:solidFill>
                  <a:srgbClr val="0000FF"/>
                </a:solidFill>
              </a:rPr>
              <a:t>3. Sinh sản ở cây dây nhện có gì giống và khác với sinh sản ở trùng biến hình?</a:t>
            </a:r>
          </a:p>
        </p:txBody>
      </p:sp>
      <p:pic>
        <p:nvPicPr>
          <p:cNvPr id="37894" name="Picture 4"/>
          <p:cNvPicPr>
            <a:picLocks noChangeAspect="1"/>
          </p:cNvPicPr>
          <p:nvPr/>
        </p:nvPicPr>
        <p:blipFill>
          <a:blip r:embed="rId2">
            <a:extLst>
              <a:ext uri="{28A0092B-C50C-407E-A947-70E740481C1C}">
                <a14:useLocalDpi xmlns:a14="http://schemas.microsoft.com/office/drawing/2010/main" val="0"/>
              </a:ext>
            </a:extLst>
          </a:blip>
          <a:srcRect l="17203" t="43750" r="50586" b="31250"/>
          <a:stretch>
            <a:fillRect/>
          </a:stretch>
        </p:blipFill>
        <p:spPr bwMode="auto">
          <a:xfrm>
            <a:off x="106363" y="627063"/>
            <a:ext cx="89312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306388" y="3817938"/>
          <a:ext cx="8731251" cy="1752600"/>
        </p:xfrm>
        <a:graphic>
          <a:graphicData uri="http://schemas.openxmlformats.org/drawingml/2006/table">
            <a:tbl>
              <a:tblPr firstRow="1" bandRow="1">
                <a:tableStyleId>{5C22544A-7EE6-4342-B048-85BDC9FD1C3A}</a:tableStyleId>
              </a:tblPr>
              <a:tblGrid>
                <a:gridCol w="3168889"/>
                <a:gridCol w="2651945"/>
                <a:gridCol w="2910417"/>
              </a:tblGrid>
              <a:tr h="370824">
                <a:tc>
                  <a:txBody>
                    <a:bodyPr/>
                    <a:lstStyle/>
                    <a:p>
                      <a:r>
                        <a:rPr lang="en-US" sz="1800" dirty="0" err="1" smtClean="0">
                          <a:solidFill>
                            <a:srgbClr val="0000FF"/>
                          </a:solidFill>
                        </a:rPr>
                        <a:t>Tiêu</a:t>
                      </a:r>
                      <a:r>
                        <a:rPr lang="en-US" sz="1800" baseline="0" dirty="0" smtClean="0">
                          <a:solidFill>
                            <a:srgbClr val="0000FF"/>
                          </a:solidFill>
                        </a:rPr>
                        <a:t> </a:t>
                      </a:r>
                      <a:r>
                        <a:rPr lang="en-US" sz="1800" baseline="0" dirty="0" err="1" smtClean="0">
                          <a:solidFill>
                            <a:srgbClr val="0000FF"/>
                          </a:solidFill>
                        </a:rPr>
                        <a:t>chí</a:t>
                      </a:r>
                      <a:r>
                        <a:rPr lang="en-US" sz="1800" baseline="0" dirty="0" smtClean="0">
                          <a:solidFill>
                            <a:srgbClr val="0000FF"/>
                          </a:solidFill>
                        </a:rPr>
                        <a:t> </a:t>
                      </a:r>
                      <a:endParaRPr lang="en-US" sz="1800" dirty="0">
                        <a:solidFill>
                          <a:srgbClr val="0000FF"/>
                        </a:solidFill>
                      </a:endParaRPr>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Trùng</a:t>
                      </a:r>
                      <a:r>
                        <a:rPr lang="en-US" sz="1800" baseline="0" dirty="0" smtClean="0">
                          <a:solidFill>
                            <a:srgbClr val="0000FF"/>
                          </a:solidFill>
                        </a:rPr>
                        <a:t> </a:t>
                      </a:r>
                      <a:r>
                        <a:rPr lang="en-US" sz="1800" baseline="0" dirty="0" err="1" smtClean="0">
                          <a:solidFill>
                            <a:srgbClr val="0000FF"/>
                          </a:solidFill>
                        </a:rPr>
                        <a:t>biến</a:t>
                      </a:r>
                      <a:r>
                        <a:rPr lang="en-US" sz="1800" baseline="0" dirty="0" smtClean="0">
                          <a:solidFill>
                            <a:srgbClr val="0000FF"/>
                          </a:solidFill>
                        </a:rPr>
                        <a:t> </a:t>
                      </a:r>
                      <a:r>
                        <a:rPr lang="en-US" sz="1800" baseline="0" dirty="0" err="1" smtClean="0">
                          <a:solidFill>
                            <a:srgbClr val="0000FF"/>
                          </a:solidFill>
                        </a:rPr>
                        <a:t>hình</a:t>
                      </a:r>
                      <a:endParaRPr lang="en-US" sz="1800" dirty="0">
                        <a:solidFill>
                          <a:srgbClr val="0000FF"/>
                        </a:solidFill>
                      </a:endParaRPr>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r>
                        <a:rPr lang="en-US" sz="1800" dirty="0" err="1" smtClean="0">
                          <a:solidFill>
                            <a:srgbClr val="0000FF"/>
                          </a:solidFill>
                        </a:rPr>
                        <a:t>Cây</a:t>
                      </a:r>
                      <a:r>
                        <a:rPr lang="en-US" sz="1800" baseline="0" dirty="0" smtClean="0">
                          <a:solidFill>
                            <a:srgbClr val="0000FF"/>
                          </a:solidFill>
                        </a:rPr>
                        <a:t> </a:t>
                      </a:r>
                      <a:r>
                        <a:rPr lang="en-US" sz="1800" baseline="0" dirty="0" err="1" smtClean="0">
                          <a:solidFill>
                            <a:srgbClr val="0000FF"/>
                          </a:solidFill>
                        </a:rPr>
                        <a:t>dây</a:t>
                      </a:r>
                      <a:r>
                        <a:rPr lang="en-US" sz="1800" baseline="0" dirty="0" smtClean="0">
                          <a:solidFill>
                            <a:srgbClr val="0000FF"/>
                          </a:solidFill>
                        </a:rPr>
                        <a:t> </a:t>
                      </a:r>
                      <a:r>
                        <a:rPr lang="en-US" sz="1800" baseline="0" dirty="0" err="1" smtClean="0">
                          <a:solidFill>
                            <a:srgbClr val="0000FF"/>
                          </a:solidFill>
                        </a:rPr>
                        <a:t>nhện</a:t>
                      </a:r>
                      <a:endParaRPr lang="en-US" sz="1800" dirty="0">
                        <a:solidFill>
                          <a:srgbClr val="0000FF"/>
                        </a:solidFill>
                      </a:endParaRPr>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24">
                <a:tc>
                  <a:txBody>
                    <a:bodyPr/>
                    <a:lstStyle/>
                    <a:p>
                      <a:r>
                        <a:rPr lang="en-US" sz="1800" dirty="0" err="1" smtClean="0"/>
                        <a:t>Số</a:t>
                      </a:r>
                      <a:r>
                        <a:rPr lang="en-US" sz="1800" baseline="0" dirty="0" smtClean="0"/>
                        <a:t> </a:t>
                      </a:r>
                      <a:r>
                        <a:rPr lang="en-US" sz="1800" baseline="0" dirty="0" err="1" smtClean="0"/>
                        <a:t>cá</a:t>
                      </a:r>
                      <a:r>
                        <a:rPr lang="en-US" sz="1800" baseline="0" dirty="0" smtClean="0"/>
                        <a:t> </a:t>
                      </a:r>
                      <a:r>
                        <a:rPr lang="en-US" sz="1800" baseline="0" dirty="0" err="1" smtClean="0"/>
                        <a:t>thể</a:t>
                      </a:r>
                      <a:r>
                        <a:rPr lang="en-US" sz="1800" baseline="0" dirty="0" smtClean="0"/>
                        <a:t> </a:t>
                      </a:r>
                      <a:r>
                        <a:rPr lang="en-US" sz="1800" baseline="0" dirty="0" err="1" smtClean="0"/>
                        <a:t>tham</a:t>
                      </a:r>
                      <a:r>
                        <a:rPr lang="en-US" sz="1800" baseline="0" dirty="0" smtClean="0"/>
                        <a:t> </a:t>
                      </a:r>
                      <a:r>
                        <a:rPr lang="en-US" sz="1800" baseline="0" dirty="0" err="1" smtClean="0"/>
                        <a:t>gia</a:t>
                      </a:r>
                      <a:r>
                        <a:rPr lang="en-US" sz="1800" baseline="0" dirty="0" smtClean="0"/>
                        <a:t> </a:t>
                      </a:r>
                      <a:r>
                        <a:rPr lang="en-US" sz="1800" baseline="0" dirty="0" err="1" smtClean="0"/>
                        <a:t>sinh</a:t>
                      </a:r>
                      <a:r>
                        <a:rPr lang="en-US" sz="1800" baseline="0" dirty="0" smtClean="0"/>
                        <a:t> </a:t>
                      </a:r>
                      <a:r>
                        <a:rPr lang="en-US" sz="1800" baseline="0" dirty="0" err="1" smtClean="0"/>
                        <a:t>sản</a:t>
                      </a:r>
                      <a:endParaRPr lang="en-US" sz="1800" dirty="0"/>
                    </a:p>
                  </a:txBody>
                  <a:tcPr marT="45744" marB="457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640127">
                <a:tc>
                  <a:txBody>
                    <a:bodyPr/>
                    <a:lstStyle/>
                    <a:p>
                      <a:r>
                        <a:rPr lang="en-US" sz="1800" dirty="0" err="1" smtClean="0"/>
                        <a:t>Số</a:t>
                      </a:r>
                      <a:r>
                        <a:rPr lang="en-US" sz="1800" baseline="0" dirty="0" smtClean="0"/>
                        <a:t> </a:t>
                      </a:r>
                      <a:r>
                        <a:rPr lang="en-US" sz="1800" baseline="0" dirty="0" err="1" smtClean="0"/>
                        <a:t>cá</a:t>
                      </a:r>
                      <a:r>
                        <a:rPr lang="en-US" sz="1800" baseline="0" dirty="0" smtClean="0"/>
                        <a:t> </a:t>
                      </a:r>
                      <a:r>
                        <a:rPr lang="en-US" sz="1800" baseline="0" dirty="0" err="1" smtClean="0"/>
                        <a:t>thể</a:t>
                      </a:r>
                      <a:r>
                        <a:rPr lang="en-US" sz="1800" baseline="0" dirty="0" smtClean="0"/>
                        <a:t> con </a:t>
                      </a:r>
                      <a:r>
                        <a:rPr lang="en-US" sz="1800" baseline="0" dirty="0" err="1" smtClean="0"/>
                        <a:t>tạo</a:t>
                      </a:r>
                      <a:r>
                        <a:rPr lang="en-US" sz="1800" baseline="0" dirty="0" smtClean="0"/>
                        <a:t> </a:t>
                      </a:r>
                      <a:r>
                        <a:rPr lang="en-US" sz="1800" baseline="0" dirty="0" err="1" smtClean="0"/>
                        <a:t>thành</a:t>
                      </a:r>
                      <a:r>
                        <a:rPr lang="en-US" sz="1800" baseline="0" dirty="0" smtClean="0"/>
                        <a:t> </a:t>
                      </a:r>
                      <a:r>
                        <a:rPr lang="en-US" sz="1800" baseline="0" dirty="0" err="1" smtClean="0"/>
                        <a:t>sau</a:t>
                      </a:r>
                      <a:r>
                        <a:rPr lang="en-US" sz="1800" baseline="0" dirty="0" smtClean="0"/>
                        <a:t> </a:t>
                      </a:r>
                      <a:r>
                        <a:rPr lang="en-US" sz="1800" baseline="0" dirty="0" err="1" smtClean="0"/>
                        <a:t>sinh</a:t>
                      </a:r>
                      <a:r>
                        <a:rPr lang="en-US" sz="1800" baseline="0" dirty="0" smtClean="0"/>
                        <a:t> </a:t>
                      </a:r>
                      <a:r>
                        <a:rPr lang="en-US" sz="1800" baseline="0" dirty="0" err="1" smtClean="0"/>
                        <a:t>sản</a:t>
                      </a:r>
                      <a:endParaRPr lang="en-US" sz="1800" dirty="0"/>
                    </a:p>
                  </a:txBody>
                  <a:tcPr marT="45744" marB="457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r h="370824">
                <a:tc>
                  <a:txBody>
                    <a:bodyPr/>
                    <a:lstStyle/>
                    <a:p>
                      <a:r>
                        <a:rPr lang="en-US" sz="1800" dirty="0" err="1" smtClean="0"/>
                        <a:t>Đặc</a:t>
                      </a:r>
                      <a:r>
                        <a:rPr lang="en-US" sz="1800" baseline="0" dirty="0" smtClean="0"/>
                        <a:t> </a:t>
                      </a:r>
                      <a:r>
                        <a:rPr lang="en-US" sz="1800" baseline="0" dirty="0" err="1" smtClean="0"/>
                        <a:t>điểm</a:t>
                      </a:r>
                      <a:r>
                        <a:rPr lang="en-US" sz="1800" baseline="0" dirty="0" smtClean="0"/>
                        <a:t> </a:t>
                      </a:r>
                      <a:r>
                        <a:rPr lang="en-US" sz="1800" baseline="0" dirty="0" err="1" smtClean="0"/>
                        <a:t>cơ</a:t>
                      </a:r>
                      <a:r>
                        <a:rPr lang="en-US" sz="1800" baseline="0" dirty="0" smtClean="0"/>
                        <a:t> </a:t>
                      </a:r>
                      <a:r>
                        <a:rPr lang="en-US" sz="1800" baseline="0" dirty="0" err="1" smtClean="0"/>
                        <a:t>thể</a:t>
                      </a:r>
                      <a:r>
                        <a:rPr lang="en-US" sz="1800" baseline="0" dirty="0" smtClean="0"/>
                        <a:t> con</a:t>
                      </a:r>
                      <a:endParaRPr lang="en-US" sz="1800" dirty="0"/>
                    </a:p>
                  </a:txBody>
                  <a:tcPr marT="45744" marB="45744">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c>
                  <a:txBody>
                    <a:bodyPr/>
                    <a:lstStyle/>
                    <a:p>
                      <a:endParaRPr lang="en-US" sz="1800" dirty="0"/>
                    </a:p>
                  </a:txBody>
                  <a:tcPr marL="91436" marR="91436" marT="45719" marB="45719">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1"/>
                    </a:solidFill>
                  </a:tcPr>
                </a:tc>
              </a:tr>
            </a:tbl>
          </a:graphicData>
        </a:graphic>
      </p:graphicFrame>
      <p:sp>
        <p:nvSpPr>
          <p:cNvPr id="37917" name="Text Box 7"/>
          <p:cNvSpPr txBox="1">
            <a:spLocks noChangeArrowheads="1"/>
          </p:cNvSpPr>
          <p:nvPr/>
        </p:nvSpPr>
        <p:spPr bwMode="auto">
          <a:xfrm>
            <a:off x="503238" y="3354388"/>
            <a:ext cx="8534400" cy="4619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2400">
                <a:solidFill>
                  <a:srgbClr val="0000FF"/>
                </a:solidFill>
              </a:rPr>
              <a:t>Thảo luận nhóm đôi (5 phút): 1. Hoàn thành PHT 2:</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2700000" scaled="1"/>
              </a:gra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50000"/>
          </a:lnSpc>
          <a:spcBef>
            <a:spcPct val="50000"/>
          </a:spcBef>
          <a:spcAft>
            <a:spcPct val="0"/>
          </a:spcAft>
          <a:buClrTx/>
          <a:buSzTx/>
          <a:buFontTx/>
          <a:buNone/>
          <a:tabLst/>
          <a:defRPr kumimoji="0" lang="en-US" sz="3200" b="1" i="0" u="none" strike="noStrike" cap="none" normalizeH="0" baseline="0" smtClean="0">
            <a:ln>
              <a:noFill/>
            </a:ln>
            <a:solidFill>
              <a:srgbClr val="0000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7880</TotalTime>
  <Words>4957</Words>
  <Application>Microsoft Office PowerPoint</Application>
  <PresentationFormat>On-screen Show (4:3)</PresentationFormat>
  <Paragraphs>665</Paragraphs>
  <Slides>71</Slides>
  <Notes>16</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71</vt:i4>
      </vt:variant>
    </vt:vector>
  </HeadingPairs>
  <TitlesOfParts>
    <vt:vector size="86" baseType="lpstr">
      <vt:lpstr>.Vn3DH</vt:lpstr>
      <vt:lpstr>.VnBahamasBH</vt:lpstr>
      <vt:lpstr>.VnTimeH</vt:lpstr>
      <vt:lpstr>Arial</vt:lpstr>
      <vt:lpstr>Calibri</vt:lpstr>
      <vt:lpstr>Gill Sans MT</vt:lpstr>
      <vt:lpstr>Symbol</vt:lpstr>
      <vt:lpstr>Tahoma</vt:lpstr>
      <vt:lpstr>Times New Roman</vt:lpstr>
      <vt:lpstr>VNI-Times</vt:lpstr>
      <vt:lpstr>Wingdings</vt:lpstr>
      <vt:lpstr>Default Design</vt:lpstr>
      <vt:lpstr>Office Theme</vt:lpstr>
      <vt:lpstr>1_Office Theme</vt:lpstr>
      <vt:lpstr>1_Default Design</vt:lpstr>
      <vt:lpstr>PowerPoint Presentation</vt:lpstr>
      <vt:lpstr>PowerPoint Presentation</vt:lpstr>
      <vt:lpstr>PowerPoint Presentation</vt:lpstr>
      <vt:lpstr>PowerPoint Presentation</vt:lpstr>
      <vt:lpstr>1. Hoàn thành sơ đồ theo mẫu dưới đây về các thế hệ trong 1 gia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Điền (dán) từ còn thiếu vào chỗ trống để hoàn thành sơ đồ</vt:lpstr>
      <vt:lpstr>CHUẨN BỊ BÀI Ở NHÀ THEO NHÓM</vt:lpstr>
      <vt:lpstr>PowerPoint Presentation</vt:lpstr>
      <vt:lpstr>PowerPoint Presentation</vt:lpstr>
      <vt:lpstr>6. Quan sát các hình sau và cho biết: Quả được hình thành và lớn lên như thế nào? 7. Quả có vai trò gì đối với đời sống của cây và con người?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YẾU TỐ THAM GIA QUÁ TRÌNH THỤ PHẤN CỦA HOA</vt:lpstr>
      <vt:lpstr>6. - Thụ tinh: Giao tử đực kết hợp với giao tử cái. Sản phẩm của thụ tinh: Hình thành hợp tử→ Phôi → Cơ thể mới.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 sinh sản ở sinh vật bằng sơ đồ hoặc tranh trên power point hoặc giấy A0, A1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TRAN KHAI NGUYEN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VAN QUANG</dc:creator>
  <cp:lastModifiedBy>User</cp:lastModifiedBy>
  <cp:revision>991</cp:revision>
  <dcterms:created xsi:type="dcterms:W3CDTF">2009-02-22T03:00:58Z</dcterms:created>
  <dcterms:modified xsi:type="dcterms:W3CDTF">2022-07-14T16:17:04Z</dcterms:modified>
</cp:coreProperties>
</file>