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19"/>
  </p:notesMasterIdLst>
  <p:sldIdLst>
    <p:sldId id="303" r:id="rId2"/>
    <p:sldId id="301" r:id="rId3"/>
    <p:sldId id="306" r:id="rId4"/>
    <p:sldId id="257" r:id="rId5"/>
    <p:sldId id="260" r:id="rId6"/>
    <p:sldId id="304" r:id="rId7"/>
    <p:sldId id="278" r:id="rId8"/>
    <p:sldId id="305" r:id="rId9"/>
    <p:sldId id="266" r:id="rId10"/>
    <p:sldId id="267" r:id="rId11"/>
    <p:sldId id="307" r:id="rId12"/>
    <p:sldId id="309" r:id="rId13"/>
    <p:sldId id="310" r:id="rId14"/>
    <p:sldId id="311" r:id="rId15"/>
    <p:sldId id="268" r:id="rId16"/>
    <p:sldId id="269" r:id="rId17"/>
    <p:sldId id="270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66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4B3A0-D619-4BAA-B6CE-7867B3DD89EE}" type="datetimeFigureOut">
              <a:rPr lang="en-SG" smtClean="0"/>
              <a:t>9/8/2021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7BD-7448-4D48-83A0-AEE4073955A7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5691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- </a:t>
            </a:r>
            <a:r>
              <a:rPr lang="en-SG" dirty="0" err="1"/>
              <a:t>hoạt</a:t>
            </a:r>
            <a:r>
              <a:rPr lang="en-SG" dirty="0"/>
              <a:t> </a:t>
            </a:r>
            <a:r>
              <a:rPr lang="en-SG" dirty="0" err="1"/>
              <a:t>động</a:t>
            </a:r>
            <a:r>
              <a:rPr lang="en-SG" dirty="0"/>
              <a:t> </a:t>
            </a:r>
            <a:r>
              <a:rPr lang="en-SG" dirty="0" err="1"/>
              <a:t>cá</a:t>
            </a:r>
            <a:r>
              <a:rPr lang="en-SG" dirty="0"/>
              <a:t> </a:t>
            </a:r>
            <a:r>
              <a:rPr lang="en-SG" dirty="0" err="1"/>
              <a:t>nhân</a:t>
            </a:r>
            <a:r>
              <a:rPr lang="en-SG" dirty="0"/>
              <a:t>, </a:t>
            </a:r>
            <a:r>
              <a:rPr lang="en-SG" dirty="0" err="1"/>
              <a:t>xem</a:t>
            </a:r>
            <a:r>
              <a:rPr lang="en-SG" dirty="0"/>
              <a:t> </a:t>
            </a:r>
            <a:r>
              <a:rPr lang="en-SG" dirty="0" err="1"/>
              <a:t>đoạn</a:t>
            </a:r>
            <a:r>
              <a:rPr lang="en-SG" dirty="0"/>
              <a:t> </a:t>
            </a:r>
            <a:r>
              <a:rPr lang="en-SG" dirty="0" err="1"/>
              <a:t>phim</a:t>
            </a:r>
            <a:r>
              <a:rPr lang="en-SG" dirty="0"/>
              <a:t> </a:t>
            </a:r>
            <a:r>
              <a:rPr lang="en-SG" dirty="0" err="1"/>
              <a:t>và</a:t>
            </a:r>
            <a:r>
              <a:rPr lang="en-SG" dirty="0"/>
              <a:t> </a:t>
            </a:r>
            <a:r>
              <a:rPr lang="en-SG" dirty="0" err="1"/>
              <a:t>nhớ</a:t>
            </a:r>
            <a:r>
              <a:rPr lang="en-SG" dirty="0"/>
              <a:t> </a:t>
            </a:r>
            <a:r>
              <a:rPr lang="en-SG" dirty="0" err="1"/>
              <a:t>lại</a:t>
            </a:r>
            <a:r>
              <a:rPr lang="en-SG" dirty="0"/>
              <a:t> </a:t>
            </a:r>
            <a:r>
              <a:rPr lang="en-SG" dirty="0" err="1"/>
              <a:t>kiến</a:t>
            </a:r>
            <a:r>
              <a:rPr lang="en-SG" dirty="0"/>
              <a:t> </a:t>
            </a:r>
            <a:r>
              <a:rPr lang="en-SG" dirty="0" err="1"/>
              <a:t>thức</a:t>
            </a:r>
            <a:r>
              <a:rPr lang="en-SG" dirty="0"/>
              <a:t> </a:t>
            </a:r>
            <a:r>
              <a:rPr lang="en-SG" dirty="0" err="1"/>
              <a:t>đã</a:t>
            </a:r>
            <a:r>
              <a:rPr lang="en-SG" dirty="0"/>
              <a:t>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về</a:t>
            </a:r>
            <a:r>
              <a:rPr lang="en-SG" dirty="0"/>
              <a:t> </a:t>
            </a:r>
            <a:r>
              <a:rPr lang="en-SG" dirty="0" err="1"/>
              <a:t>nhiễm</a:t>
            </a:r>
            <a:r>
              <a:rPr lang="en-SG" dirty="0"/>
              <a:t> </a:t>
            </a:r>
            <a:r>
              <a:rPr lang="en-SG" dirty="0" err="1"/>
              <a:t>điện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các</a:t>
            </a:r>
            <a:r>
              <a:rPr lang="en-SG" dirty="0"/>
              <a:t> </a:t>
            </a:r>
            <a:r>
              <a:rPr lang="en-SG" dirty="0" err="1"/>
              <a:t>vật</a:t>
            </a:r>
            <a:r>
              <a:rPr lang="en-SG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7BD-7448-4D48-83A0-AEE4073955A7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368397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Cu-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(Charles Coulomb) (1736-1806),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endParaRPr lang="en-US" altLang="en-US" sz="1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7BD-7448-4D48-83A0-AEE4073955A7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7424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- </a:t>
            </a:r>
            <a:r>
              <a:rPr lang="en-SG" dirty="0" err="1"/>
              <a:t>Kết</a:t>
            </a:r>
            <a:r>
              <a:rPr lang="en-SG" dirty="0"/>
              <a:t> </a:t>
            </a:r>
            <a:r>
              <a:rPr lang="en-SG" dirty="0" err="1"/>
              <a:t>quả</a:t>
            </a:r>
            <a:r>
              <a:rPr lang="en-SG" dirty="0"/>
              <a:t> </a:t>
            </a:r>
            <a:r>
              <a:rPr lang="en-SG" dirty="0" err="1"/>
              <a:t>với</a:t>
            </a:r>
            <a:r>
              <a:rPr lang="en-SG" dirty="0"/>
              <a:t> </a:t>
            </a:r>
            <a:r>
              <a:rPr lang="en-SG" dirty="0" err="1"/>
              <a:t>nhiều</a:t>
            </a:r>
            <a:r>
              <a:rPr lang="en-SG" dirty="0"/>
              <a:t> </a:t>
            </a:r>
            <a:r>
              <a:rPr lang="en-SG" dirty="0" err="1"/>
              <a:t>thí</a:t>
            </a:r>
            <a:r>
              <a:rPr lang="en-SG" dirty="0"/>
              <a:t> </a:t>
            </a:r>
            <a:r>
              <a:rPr lang="en-SG" dirty="0" err="1"/>
              <a:t>nghiệm</a:t>
            </a:r>
            <a:r>
              <a:rPr lang="en-SG" dirty="0"/>
              <a:t> </a:t>
            </a:r>
            <a:r>
              <a:rPr lang="en-SG" dirty="0" err="1"/>
              <a:t>ông</a:t>
            </a:r>
            <a:r>
              <a:rPr lang="en-SG" dirty="0"/>
              <a:t> </a:t>
            </a:r>
            <a:r>
              <a:rPr lang="en-SG" dirty="0" err="1"/>
              <a:t>thấy</a:t>
            </a:r>
            <a:r>
              <a:rPr lang="en-SG" dirty="0"/>
              <a:t> </a:t>
            </a:r>
            <a:r>
              <a:rPr lang="en-SG" dirty="0" err="1"/>
              <a:t>lực</a:t>
            </a:r>
            <a:r>
              <a:rPr lang="en-SG" dirty="0"/>
              <a:t> </a:t>
            </a:r>
            <a:r>
              <a:rPr lang="en-SG" dirty="0" err="1"/>
              <a:t>tương</a:t>
            </a:r>
            <a:r>
              <a:rPr lang="en-SG" dirty="0"/>
              <a:t> </a:t>
            </a:r>
            <a:r>
              <a:rPr lang="en-SG" dirty="0" err="1"/>
              <a:t>tác</a:t>
            </a:r>
            <a:r>
              <a:rPr lang="en-SG" dirty="0"/>
              <a:t> </a:t>
            </a:r>
            <a:r>
              <a:rPr lang="en-SG" dirty="0" err="1"/>
              <a:t>giữa</a:t>
            </a:r>
            <a:r>
              <a:rPr lang="en-SG" dirty="0"/>
              <a:t> </a:t>
            </a:r>
            <a:r>
              <a:rPr lang="en-SG" dirty="0" err="1"/>
              <a:t>hai</a:t>
            </a:r>
            <a:r>
              <a:rPr lang="en-SG" dirty="0"/>
              <a:t> </a:t>
            </a:r>
            <a:r>
              <a:rPr lang="en-SG" dirty="0" err="1"/>
              <a:t>điện</a:t>
            </a:r>
            <a:r>
              <a:rPr lang="en-SG" dirty="0"/>
              <a:t> </a:t>
            </a:r>
            <a:r>
              <a:rPr lang="en-SG" dirty="0" err="1"/>
              <a:t>tích</a:t>
            </a:r>
            <a:r>
              <a:rPr lang="en-SG" dirty="0"/>
              <a:t> </a:t>
            </a:r>
            <a:r>
              <a:rPr lang="en-SG" dirty="0" err="1"/>
              <a:t>điểm</a:t>
            </a:r>
            <a:r>
              <a:rPr lang="en-SG" dirty="0"/>
              <a:t> </a:t>
            </a:r>
            <a:r>
              <a:rPr lang="en-SG" dirty="0" err="1"/>
              <a:t>trong</a:t>
            </a:r>
            <a:r>
              <a:rPr lang="en-SG" dirty="0"/>
              <a:t> </a:t>
            </a:r>
            <a:r>
              <a:rPr lang="en-SG" dirty="0" err="1"/>
              <a:t>chân</a:t>
            </a:r>
            <a:r>
              <a:rPr lang="en-SG" dirty="0"/>
              <a:t> </a:t>
            </a:r>
            <a:r>
              <a:rPr lang="en-SG" dirty="0" err="1"/>
              <a:t>không</a:t>
            </a:r>
            <a:r>
              <a:rPr lang="en-SG" dirty="0"/>
              <a:t> </a:t>
            </a:r>
            <a:r>
              <a:rPr lang="en-SG" dirty="0" err="1"/>
              <a:t>tỉ</a:t>
            </a:r>
            <a:r>
              <a:rPr lang="en-SG" dirty="0"/>
              <a:t> </a:t>
            </a:r>
            <a:r>
              <a:rPr lang="en-SG" dirty="0" err="1"/>
              <a:t>lệ</a:t>
            </a:r>
            <a:r>
              <a:rPr lang="en-SG" dirty="0"/>
              <a:t> </a:t>
            </a:r>
            <a:r>
              <a:rPr lang="en-SG" dirty="0" err="1"/>
              <a:t>nghịch</a:t>
            </a:r>
            <a:r>
              <a:rPr lang="en-SG" dirty="0"/>
              <a:t> </a:t>
            </a:r>
            <a:r>
              <a:rPr lang="en-SG" dirty="0" err="1"/>
              <a:t>với</a:t>
            </a:r>
            <a:r>
              <a:rPr lang="en-SG" dirty="0"/>
              <a:t> </a:t>
            </a:r>
            <a:r>
              <a:rPr lang="en-SG" dirty="0" err="1"/>
              <a:t>bình</a:t>
            </a:r>
            <a:r>
              <a:rPr lang="en-SG" dirty="0"/>
              <a:t> </a:t>
            </a:r>
            <a:r>
              <a:rPr lang="en-SG" dirty="0" err="1"/>
              <a:t>phương</a:t>
            </a:r>
            <a:r>
              <a:rPr lang="en-SG" dirty="0"/>
              <a:t> </a:t>
            </a:r>
            <a:r>
              <a:rPr lang="en-SG" dirty="0" err="1"/>
              <a:t>khoảng</a:t>
            </a:r>
            <a:r>
              <a:rPr lang="en-SG" dirty="0"/>
              <a:t> </a:t>
            </a:r>
            <a:r>
              <a:rPr lang="en-SG" dirty="0" err="1"/>
              <a:t>cách</a:t>
            </a:r>
            <a:r>
              <a:rPr lang="en-SG" dirty="0"/>
              <a:t> </a:t>
            </a:r>
            <a:r>
              <a:rPr lang="en-SG" dirty="0" err="1"/>
              <a:t>giữa</a:t>
            </a:r>
            <a:r>
              <a:rPr lang="en-SG" dirty="0"/>
              <a:t> </a:t>
            </a:r>
            <a:r>
              <a:rPr lang="en-SG" dirty="0" err="1"/>
              <a:t>chúng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7BD-7448-4D48-83A0-AEE4073955A7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0030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8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79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2337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59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7897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89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3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B057EB3-174B-4DFE-BEAD-73D73BB2E6D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36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E85D8055-9A34-45F0-AECF-D15F37A7C81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5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2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8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8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6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52699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-273228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83A6E-B37E-40AA-B1F8-F58C508A39B4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BDA967D-2E21-424C-B4ED-AAEF62FA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3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Ba%20Thi&#769;%20Nghie&#803;&#770;m%20&#272;o&#803;&#770;c%20&#272;a&#769;o%20Ve&#770;&#768;%20&#272;ie&#803;&#770;n%20Ti&#769;ch%20-%20Pha&#770;&#768;n%202.mp4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9525"/>
            <a:ext cx="12192635" cy="6854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661268" y="1808820"/>
            <a:ext cx="6999128" cy="1315744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Stop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050" b="1" i="0" u="none" strike="noStrike" kern="1200" cap="none" spc="0" normalizeH="0" baseline="0" noProof="1">
                <a:ln w="1905"/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cả lớp đến buổi học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4050" b="1" i="0" u="none" strike="noStrike" kern="1200" cap="none" spc="0" normalizeH="0" baseline="0" noProof="1">
                <a:ln w="1905"/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ngày hôm nay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8234" y="2255887"/>
            <a:ext cx="5398440" cy="2346226"/>
          </a:xfrm>
          <a:gradFill>
            <a:gsLst>
              <a:gs pos="10000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anose="05000000000000000000" charset="0"/>
              <a:buChar char="q"/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Cu-lông dùng cân xoắn để đo lực đẩy giữa hai quả cầu nhỏ tích điện cùng dấu.</a:t>
            </a:r>
          </a:p>
          <a:p>
            <a:pPr>
              <a:lnSpc>
                <a:spcPct val="90000"/>
              </a:lnSpc>
              <a:buFont typeface="Wingdings" panose="05000000000000000000" charset="0"/>
              <a:buChar char="q"/>
            </a:pP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quả cầu nhỏ coi như hai điện tích điểm.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184525" y="3008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vi-VN" altLang="en-US"/>
          </a:p>
        </p:txBody>
      </p:sp>
      <p:pic>
        <p:nvPicPr>
          <p:cNvPr id="2" name="Video dạy học Vật lí - Cân xoắn Cu-lô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6674" y="383734"/>
            <a:ext cx="6471004" cy="4919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A3FB40C-1327-4A2C-9EF8-801141736651}"/>
                  </a:ext>
                </a:extLst>
              </p:cNvPr>
              <p:cNvSpPr>
                <a:spLocks noGrp="1"/>
              </p:cNvSpPr>
              <p:nvPr>
                <p:ph/>
              </p:nvPr>
            </p:nvSpPr>
            <p:spPr>
              <a:xfrm>
                <a:off x="609600" y="246504"/>
                <a:ext cx="10972800" cy="55880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endParaRPr lang="en-SG" sz="2800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r>
                  <a:rPr lang="en-SG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Lực</a:t>
                </a:r>
                <a:r>
                  <a:rPr lang="en-SG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hút</a:t>
                </a:r>
                <a:r>
                  <a:rPr lang="en-SG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SG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đẩy</a:t>
                </a:r>
                <a:r>
                  <a:rPr lang="en-SG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SG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SG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en-SG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SG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SG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SG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SG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chân</a:t>
                </a:r>
                <a:r>
                  <a:rPr lang="en-SG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SG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SG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endParaRPr lang="en-SG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SG" sz="2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SG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𝑃h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ươ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𝑛𝑔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𝑡𝑟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ù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𝑛𝑔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ớ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đườ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𝑛𝑔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𝑡h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ẳ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𝑛𝑔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ố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2 đ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ệ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𝑐h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đ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ể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         </m:t>
                            </m:r>
                          </m:e>
                          <m:e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𝐶h𝑖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ề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𝐻𝑎𝑖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đ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ệ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í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𝑐h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ù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𝑛𝑔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ấ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đẩ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𝑛h𝑎𝑢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𝑡𝑟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á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ấ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ú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𝑛h𝑎𝑢</m:t>
                            </m:r>
                          </m:e>
                          <m:e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+ Độ 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ớ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f>
                              <m:fPr>
                                <m:ctrlPr>
                                  <a:rPr lang="en-SG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SG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SG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SG" sz="2800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SG" sz="2800" b="0" i="1" smtClean="0">
                                            <a:latin typeface="Cambria Math" panose="02040503050406030204" pitchFamily="18" charset="0"/>
                                          </a:rPr>
                                          <m:t>1 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SG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SG" sz="2800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SG" sz="2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sSup>
                                  <m:sSupPr>
                                    <m:ctrlPr>
                                      <a:rPr lang="en-SG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SG" sz="28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SG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SG" sz="2800" b="0" i="1" smtClean="0">
                                <a:latin typeface="Cambria Math" panose="02040503050406030204" pitchFamily="18" charset="0"/>
                              </a:rPr>
                              <m:t>                                                                             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vi-VN"/>
                              <m:t>k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= 9.109: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h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ệ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s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ố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t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ỉ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l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ệ (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Nm</m:t>
                            </m:r>
                            <m:r>
                              <m:rPr>
                                <m:nor/>
                              </m:rPr>
                              <a:rPr lang="vi-VN" baseline="30000"/>
                              <m:t>2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/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C</m:t>
                            </m:r>
                            <m:r>
                              <m:rPr>
                                <m:nor/>
                              </m:rPr>
                              <a:rPr lang="vi-VN" baseline="30000"/>
                              <m:t>2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SG" b="0" i="0" smtClean="0"/>
                              <m:t>                                                                      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   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vi-VN"/>
                              <m:t>q</m:t>
                            </m:r>
                            <m:r>
                              <m:rPr>
                                <m:nor/>
                              </m:rPr>
                              <a:rPr lang="vi-VN" baseline="-25000"/>
                              <m:t>1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,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q</m:t>
                            </m:r>
                            <m:r>
                              <m:rPr>
                                <m:nor/>
                              </m:rPr>
                              <a:rPr lang="vi-VN" baseline="-25000"/>
                              <m:t>2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: đ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i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ệ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n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t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í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ch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c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ủ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a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2 đ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i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ệ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n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t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í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ch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(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C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SG" b="0" i="0" smtClean="0"/>
                              <m:t>                                                                 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  </m:t>
                            </m:r>
                          </m:e>
                          <m:e>
                            <m:r>
                              <m:rPr>
                                <m:nor/>
                              </m:rPr>
                              <a:rPr lang="vi-VN"/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r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: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kho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ả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ng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c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á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ch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gi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ữ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a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2 đ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i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ệ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n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t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í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ch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(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m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)</m:t>
                            </m:r>
                            <m:r>
                              <m:rPr>
                                <m:nor/>
                              </m:rPr>
                              <a:rPr lang="en-SG" b="0" i="0" smtClean="0"/>
                              <m:t>                                                                    </m:t>
                            </m:r>
                            <m:r>
                              <m:rPr>
                                <m:nor/>
                              </m:rPr>
                              <a:rPr lang="vi-VN"/>
                              <m:t> </m:t>
                            </m:r>
                          </m:e>
                        </m:eqArr>
                      </m:e>
                    </m:d>
                  </m:oMath>
                </a14:m>
                <a:endParaRPr lang="en-SG" sz="2800" dirty="0"/>
              </a:p>
              <a:p>
                <a:pPr marL="0" indent="0">
                  <a:buNone/>
                </a:pPr>
                <a:endParaRPr lang="en-SG" sz="2800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A3FB40C-1327-4A2C-9EF8-8011417366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/>
              </p:nvPr>
            </p:nvSpPr>
            <p:spPr>
              <a:xfrm>
                <a:off x="609600" y="246504"/>
                <a:ext cx="10972800" cy="558801"/>
              </a:xfrm>
              <a:blipFill>
                <a:blip r:embed="rId2"/>
                <a:stretch>
                  <a:fillRect l="-1111" b="-62391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4">
            <a:extLst>
              <a:ext uri="{FF2B5EF4-FFF2-40B4-BE49-F238E27FC236}">
                <a16:creationId xmlns:a16="http://schemas.microsoft.com/office/drawing/2014/main" id="{D8FE08BF-A913-471A-9080-DEE75F207A03}"/>
              </a:ext>
            </a:extLst>
          </p:cNvPr>
          <p:cNvGrpSpPr/>
          <p:nvPr/>
        </p:nvGrpSpPr>
        <p:grpSpPr bwMode="auto">
          <a:xfrm>
            <a:off x="8102715" y="4325201"/>
            <a:ext cx="342900" cy="558800"/>
            <a:chOff x="385" y="2863"/>
            <a:chExt cx="684" cy="1206"/>
          </a:xfrm>
        </p:grpSpPr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F8023882-FCEA-437F-9911-D6931D20C3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" y="3207"/>
              <a:ext cx="0" cy="86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EA57C9E4-D554-4E4D-ADEB-1D351B9D6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2863"/>
              <a:ext cx="684" cy="684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FF00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round/>
                  <a:head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8C323174-2FEE-4F3C-A261-1915D2F90DCE}"/>
                </a:ext>
              </a:extLst>
            </p:cNvPr>
            <p:cNvGrpSpPr/>
            <p:nvPr/>
          </p:nvGrpSpPr>
          <p:grpSpPr bwMode="auto">
            <a:xfrm>
              <a:off x="542" y="2992"/>
              <a:ext cx="386" cy="426"/>
              <a:chOff x="912" y="1620"/>
              <a:chExt cx="240" cy="240"/>
            </a:xfrm>
          </p:grpSpPr>
          <p:sp>
            <p:nvSpPr>
              <p:cNvPr id="8" name="Line 8">
                <a:extLst>
                  <a:ext uri="{FF2B5EF4-FFF2-40B4-BE49-F238E27FC236}">
                    <a16:creationId xmlns:a16="http://schemas.microsoft.com/office/drawing/2014/main" id="{5FB25B63-D01C-47BE-A5F7-26BE7446C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740"/>
                <a:ext cx="240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9">
                <a:extLst>
                  <a:ext uri="{FF2B5EF4-FFF2-40B4-BE49-F238E27FC236}">
                    <a16:creationId xmlns:a16="http://schemas.microsoft.com/office/drawing/2014/main" id="{F89E8DFC-CE01-4B19-937A-2FFC53B81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912" y="1740"/>
                <a:ext cx="240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FDF8F508-C6A9-468A-BA31-39B72B801199}"/>
              </a:ext>
            </a:extLst>
          </p:cNvPr>
          <p:cNvGrpSpPr/>
          <p:nvPr/>
        </p:nvGrpSpPr>
        <p:grpSpPr bwMode="auto">
          <a:xfrm>
            <a:off x="10470720" y="4323920"/>
            <a:ext cx="342901" cy="627156"/>
            <a:chOff x="4736" y="2863"/>
            <a:chExt cx="684" cy="1206"/>
          </a:xfrm>
        </p:grpSpPr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09A095C3-907A-4903-8387-EB3E47DE23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93" y="3207"/>
              <a:ext cx="0" cy="86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F5D786DB-3BB4-41D4-AA9B-96B085B2F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6" y="2863"/>
              <a:ext cx="684" cy="684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FF00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round/>
                  <a:head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altLang="en-US" sz="3200" b="1" dirty="0">
                <a:solidFill>
                  <a:srgbClr val="FFFF00"/>
                </a:solidFill>
                <a:latin typeface="VNI-Helve" pitchFamily="2" charset="0"/>
                <a:sym typeface="Symbol" panose="05050102010706020507" pitchFamily="18" charset="2"/>
              </a:endParaRPr>
            </a:p>
          </p:txBody>
        </p:sp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D97B41AF-83AF-4F81-8089-299C51925572}"/>
                </a:ext>
              </a:extLst>
            </p:cNvPr>
            <p:cNvGrpSpPr/>
            <p:nvPr/>
          </p:nvGrpSpPr>
          <p:grpSpPr bwMode="auto">
            <a:xfrm>
              <a:off x="4895" y="3003"/>
              <a:ext cx="386" cy="426"/>
              <a:chOff x="912" y="1620"/>
              <a:chExt cx="240" cy="240"/>
            </a:xfrm>
          </p:grpSpPr>
          <p:sp>
            <p:nvSpPr>
              <p:cNvPr id="14" name="Line 14">
                <a:extLst>
                  <a:ext uri="{FF2B5EF4-FFF2-40B4-BE49-F238E27FC236}">
                    <a16:creationId xmlns:a16="http://schemas.microsoft.com/office/drawing/2014/main" id="{67CD3415-4770-46F6-B9C4-A8A006F009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740"/>
                <a:ext cx="240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15">
                <a:extLst>
                  <a:ext uri="{FF2B5EF4-FFF2-40B4-BE49-F238E27FC236}">
                    <a16:creationId xmlns:a16="http://schemas.microsoft.com/office/drawing/2014/main" id="{88935E4F-099A-468B-B2FF-146978F9F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912" y="1740"/>
                <a:ext cx="240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" name="Text Box 17">
            <a:extLst>
              <a:ext uri="{FF2B5EF4-FFF2-40B4-BE49-F238E27FC236}">
                <a16:creationId xmlns:a16="http://schemas.microsoft.com/office/drawing/2014/main" id="{38221690-AB17-4AF5-B937-59390698C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6995" y="3687125"/>
            <a:ext cx="4539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/>
              <a:t>q</a:t>
            </a:r>
            <a:r>
              <a:rPr lang="en-US" altLang="en-US" sz="2400" b="1" baseline="-25000" dirty="0"/>
              <a:t>1</a:t>
            </a:r>
            <a:endParaRPr lang="en-US" altLang="en-US" sz="2400" b="1" dirty="0"/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0A7A3A5F-FBCF-4832-A94F-9795278BD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1518" y="3704668"/>
            <a:ext cx="5017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/>
              <a:t>q</a:t>
            </a:r>
            <a:r>
              <a:rPr lang="en-US" altLang="en-US" sz="2400" b="1" baseline="-25000" dirty="0"/>
              <a:t>2</a:t>
            </a:r>
            <a:endParaRPr lang="en-US" altLang="en-US" sz="2400" b="1" dirty="0"/>
          </a:p>
        </p:txBody>
      </p:sp>
      <p:cxnSp>
        <p:nvCxnSpPr>
          <p:cNvPr id="18" name="AutoShape 19">
            <a:extLst>
              <a:ext uri="{FF2B5EF4-FFF2-40B4-BE49-F238E27FC236}">
                <a16:creationId xmlns:a16="http://schemas.microsoft.com/office/drawing/2014/main" id="{7C9F850D-A27B-401B-9003-E3EB9CD7C00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268174" y="4880284"/>
            <a:ext cx="2375525" cy="10776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 Box 20">
            <a:extLst>
              <a:ext uri="{FF2B5EF4-FFF2-40B4-BE49-F238E27FC236}">
                <a16:creationId xmlns:a16="http://schemas.microsoft.com/office/drawing/2014/main" id="{9DE3AC78-768E-432F-8C83-05315B119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969" y="4426469"/>
            <a:ext cx="3429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/>
              <a:t>r</a:t>
            </a:r>
          </a:p>
        </p:txBody>
      </p:sp>
      <p:cxnSp>
        <p:nvCxnSpPr>
          <p:cNvPr id="20" name="AutoShape 21">
            <a:extLst>
              <a:ext uri="{FF2B5EF4-FFF2-40B4-BE49-F238E27FC236}">
                <a16:creationId xmlns:a16="http://schemas.microsoft.com/office/drawing/2014/main" id="{FBF25F4F-A3FC-4861-942F-DE73B95F53B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329268" y="4483496"/>
            <a:ext cx="944897" cy="0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AutoShape 22">
            <a:extLst>
              <a:ext uri="{FF2B5EF4-FFF2-40B4-BE49-F238E27FC236}">
                <a16:creationId xmlns:a16="http://schemas.microsoft.com/office/drawing/2014/main" id="{FC6B93E5-3B00-4E93-940A-A8F192F951A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773504" y="4489861"/>
            <a:ext cx="808896" cy="4762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Object 23">
                <a:extLst>
                  <a:ext uri="{FF2B5EF4-FFF2-40B4-BE49-F238E27FC236}">
                    <a16:creationId xmlns:a16="http://schemas.microsoft.com/office/drawing/2014/main" id="{2BC97E3B-F768-43C9-A811-D40F17F7DC5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 flipH="1">
                <a:off x="11239500" y="3737116"/>
                <a:ext cx="342900" cy="53205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 3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SG" sz="2800" dirty="0"/>
              </a:p>
            </p:txBody>
          </p:sp>
        </mc:Choice>
        <mc:Fallback>
          <p:sp>
            <p:nvSpPr>
              <p:cNvPr id="22" name="Object 23">
                <a:extLst>
                  <a:ext uri="{FF2B5EF4-FFF2-40B4-BE49-F238E27FC236}">
                    <a16:creationId xmlns:a16="http://schemas.microsoft.com/office/drawing/2014/main" id="{2BC97E3B-F768-43C9-A811-D40F17F7D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11239500" y="3737116"/>
                <a:ext cx="342900" cy="532056"/>
              </a:xfrm>
              <a:prstGeom prst="rect">
                <a:avLst/>
              </a:prstGeom>
              <a:blipFill>
                <a:blip r:embed="rId3"/>
                <a:stretch>
                  <a:fillRect r="-5892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Object 28">
                <a:extLst>
                  <a:ext uri="{FF2B5EF4-FFF2-40B4-BE49-F238E27FC236}">
                    <a16:creationId xmlns:a16="http://schemas.microsoft.com/office/drawing/2014/main" id="{DF412A49-C117-4A63-B4A4-C98355ED662D}"/>
                  </a:ext>
                </a:extLst>
              </p:cNvPr>
              <p:cNvSpPr txBox="1"/>
              <p:nvPr/>
            </p:nvSpPr>
            <p:spPr bwMode="auto">
              <a:xfrm>
                <a:off x="7208980" y="3457716"/>
                <a:ext cx="838200" cy="558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SG" sz="2800" dirty="0"/>
              </a:p>
            </p:txBody>
          </p:sp>
        </mc:Choice>
        <mc:Fallback>
          <p:sp>
            <p:nvSpPr>
              <p:cNvPr id="23" name="Object 28">
                <a:extLst>
                  <a:ext uri="{FF2B5EF4-FFF2-40B4-BE49-F238E27FC236}">
                    <a16:creationId xmlns:a16="http://schemas.microsoft.com/office/drawing/2014/main" id="{DF412A49-C117-4A63-B4A4-C98355ED6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8980" y="3457716"/>
                <a:ext cx="838200" cy="5588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4388F8C-6925-4A04-A7F1-E1633DA16669}"/>
              </a:ext>
            </a:extLst>
          </p:cNvPr>
          <p:cNvCxnSpPr>
            <a:cxnSpLocks/>
          </p:cNvCxnSpPr>
          <p:nvPr/>
        </p:nvCxnSpPr>
        <p:spPr>
          <a:xfrm>
            <a:off x="7109437" y="4485373"/>
            <a:ext cx="5138834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">
            <a:extLst>
              <a:ext uri="{FF2B5EF4-FFF2-40B4-BE49-F238E27FC236}">
                <a16:creationId xmlns:a16="http://schemas.microsoft.com/office/drawing/2014/main" id="{BA7E75AC-314B-4707-9AAE-4340200BBEA2}"/>
              </a:ext>
            </a:extLst>
          </p:cNvPr>
          <p:cNvGrpSpPr/>
          <p:nvPr/>
        </p:nvGrpSpPr>
        <p:grpSpPr bwMode="auto">
          <a:xfrm>
            <a:off x="8122515" y="5511936"/>
            <a:ext cx="342900" cy="558800"/>
            <a:chOff x="385" y="2863"/>
            <a:chExt cx="684" cy="1206"/>
          </a:xfrm>
        </p:grpSpPr>
        <p:sp>
          <p:nvSpPr>
            <p:cNvPr id="47" name="Line 5">
              <a:extLst>
                <a:ext uri="{FF2B5EF4-FFF2-40B4-BE49-F238E27FC236}">
                  <a16:creationId xmlns:a16="http://schemas.microsoft.com/office/drawing/2014/main" id="{10B1D84D-3A55-4E93-89FC-44F9826525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" y="3207"/>
              <a:ext cx="0" cy="862"/>
            </a:xfrm>
            <a:prstGeom prst="line">
              <a:avLst/>
            </a:prstGeom>
            <a:noFill/>
            <a:ln w="28575">
              <a:solidFill>
                <a:srgbClr val="FFFF66"/>
              </a:solidFill>
              <a:round/>
              <a:head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Oval 6">
              <a:extLst>
                <a:ext uri="{FF2B5EF4-FFF2-40B4-BE49-F238E27FC236}">
                  <a16:creationId xmlns:a16="http://schemas.microsoft.com/office/drawing/2014/main" id="{9ED771C0-9374-4A12-8F87-6A1389FC5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2863"/>
              <a:ext cx="684" cy="684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FF0066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round/>
                  <a:head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" name="Group 7">
              <a:extLst>
                <a:ext uri="{FF2B5EF4-FFF2-40B4-BE49-F238E27FC236}">
                  <a16:creationId xmlns:a16="http://schemas.microsoft.com/office/drawing/2014/main" id="{D6A51985-9D2C-4BB7-9857-F946938E1C6F}"/>
                </a:ext>
              </a:extLst>
            </p:cNvPr>
            <p:cNvGrpSpPr/>
            <p:nvPr/>
          </p:nvGrpSpPr>
          <p:grpSpPr bwMode="auto">
            <a:xfrm>
              <a:off x="542" y="2992"/>
              <a:ext cx="386" cy="426"/>
              <a:chOff x="912" y="1620"/>
              <a:chExt cx="240" cy="240"/>
            </a:xfrm>
          </p:grpSpPr>
          <p:sp>
            <p:nvSpPr>
              <p:cNvPr id="53" name="Line 8">
                <a:extLst>
                  <a:ext uri="{FF2B5EF4-FFF2-40B4-BE49-F238E27FC236}">
                    <a16:creationId xmlns:a16="http://schemas.microsoft.com/office/drawing/2014/main" id="{F717C6A6-8D20-42E2-8734-FDA17EA8E7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740"/>
                <a:ext cx="240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9">
                <a:extLst>
                  <a:ext uri="{FF2B5EF4-FFF2-40B4-BE49-F238E27FC236}">
                    <a16:creationId xmlns:a16="http://schemas.microsoft.com/office/drawing/2014/main" id="{F44F877F-67BF-4DB0-9A8D-142C9C5499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912" y="1740"/>
                <a:ext cx="240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1" name="Text Box 17">
            <a:extLst>
              <a:ext uri="{FF2B5EF4-FFF2-40B4-BE49-F238E27FC236}">
                <a16:creationId xmlns:a16="http://schemas.microsoft.com/office/drawing/2014/main" id="{AED8EA03-4562-4F76-87F4-D95F62AA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7180" y="6005500"/>
            <a:ext cx="4539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/>
              <a:t>q</a:t>
            </a:r>
            <a:r>
              <a:rPr lang="en-US" altLang="en-US" sz="2400" b="1" baseline="-25000" dirty="0"/>
              <a:t>1</a:t>
            </a:r>
            <a:endParaRPr lang="en-US" altLang="en-US" sz="2400" b="1" dirty="0"/>
          </a:p>
        </p:txBody>
      </p:sp>
      <p:sp>
        <p:nvSpPr>
          <p:cNvPr id="62" name="Text Box 18">
            <a:extLst>
              <a:ext uri="{FF2B5EF4-FFF2-40B4-BE49-F238E27FC236}">
                <a16:creationId xmlns:a16="http://schemas.microsoft.com/office/drawing/2014/main" id="{597A3301-9AE9-4C69-BDE6-E653937D6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4379" y="5870052"/>
            <a:ext cx="5017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/>
              <a:t>q</a:t>
            </a:r>
            <a:r>
              <a:rPr lang="en-US" altLang="en-US" sz="2400" b="1" baseline="-25000" dirty="0"/>
              <a:t>2</a:t>
            </a:r>
            <a:endParaRPr lang="en-US" altLang="en-US" sz="2400" b="1" dirty="0"/>
          </a:p>
        </p:txBody>
      </p:sp>
      <p:cxnSp>
        <p:nvCxnSpPr>
          <p:cNvPr id="65" name="AutoShape 21">
            <a:extLst>
              <a:ext uri="{FF2B5EF4-FFF2-40B4-BE49-F238E27FC236}">
                <a16:creationId xmlns:a16="http://schemas.microsoft.com/office/drawing/2014/main" id="{9BB46991-F043-48E8-9F45-8FEFAC37230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404144" y="5670231"/>
            <a:ext cx="720000" cy="0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AutoShape 22">
            <a:extLst>
              <a:ext uri="{FF2B5EF4-FFF2-40B4-BE49-F238E27FC236}">
                <a16:creationId xmlns:a16="http://schemas.microsoft.com/office/drawing/2014/main" id="{6B43DA04-07BD-41EB-9492-0E8D544AD83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850765" y="5676596"/>
            <a:ext cx="720000" cy="0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Object 23">
                <a:extLst>
                  <a:ext uri="{FF2B5EF4-FFF2-40B4-BE49-F238E27FC236}">
                    <a16:creationId xmlns:a16="http://schemas.microsoft.com/office/drawing/2014/main" id="{87B2DCF6-B0D8-4113-95E3-A411BBAC8AA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 flipH="1">
                <a:off x="9862462" y="5088540"/>
                <a:ext cx="342900" cy="53205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Font typeface="Wingdings 3" charset="2"/>
                  <a:buChar char="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 3" charset="2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m:oMathPara>
                </a14:m>
                <a:endParaRPr lang="en-SG" sz="2800" dirty="0"/>
              </a:p>
            </p:txBody>
          </p:sp>
        </mc:Choice>
        <mc:Fallback>
          <p:sp>
            <p:nvSpPr>
              <p:cNvPr id="67" name="Object 23">
                <a:extLst>
                  <a:ext uri="{FF2B5EF4-FFF2-40B4-BE49-F238E27FC236}">
                    <a16:creationId xmlns:a16="http://schemas.microsoft.com/office/drawing/2014/main" id="{87B2DCF6-B0D8-4113-95E3-A411BBAC8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9862462" y="5088540"/>
                <a:ext cx="342900" cy="532056"/>
              </a:xfrm>
              <a:prstGeom prst="rect">
                <a:avLst/>
              </a:prstGeom>
              <a:blipFill>
                <a:blip r:embed="rId5"/>
                <a:stretch>
                  <a:fillRect r="-58929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Object 28">
                <a:extLst>
                  <a:ext uri="{FF2B5EF4-FFF2-40B4-BE49-F238E27FC236}">
                    <a16:creationId xmlns:a16="http://schemas.microsoft.com/office/drawing/2014/main" id="{028AD7BE-BD23-4C3D-8B9A-BBB5425587AA}"/>
                  </a:ext>
                </a:extLst>
              </p:cNvPr>
              <p:cNvSpPr txBox="1"/>
              <p:nvPr/>
            </p:nvSpPr>
            <p:spPr bwMode="auto">
              <a:xfrm>
                <a:off x="8465415" y="5124671"/>
                <a:ext cx="838200" cy="5588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en-SG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</m:oMath>
                  </m:oMathPara>
                </a14:m>
                <a:endParaRPr lang="en-SG" sz="2800" dirty="0"/>
              </a:p>
            </p:txBody>
          </p:sp>
        </mc:Choice>
        <mc:Fallback>
          <p:sp>
            <p:nvSpPr>
              <p:cNvPr id="68" name="Object 28">
                <a:extLst>
                  <a:ext uri="{FF2B5EF4-FFF2-40B4-BE49-F238E27FC236}">
                    <a16:creationId xmlns:a16="http://schemas.microsoft.com/office/drawing/2014/main" id="{028AD7BE-BD23-4C3D-8B9A-BBB542558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65415" y="5124671"/>
                <a:ext cx="838200" cy="5588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B6CA8EF-ED50-4F93-891D-FFB19E405BA8}"/>
              </a:ext>
            </a:extLst>
          </p:cNvPr>
          <p:cNvCxnSpPr>
            <a:cxnSpLocks/>
          </p:cNvCxnSpPr>
          <p:nvPr/>
        </p:nvCxnSpPr>
        <p:spPr>
          <a:xfrm>
            <a:off x="6962972" y="5670231"/>
            <a:ext cx="5188721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9C9D9CF-C8DF-4B6B-A422-AA1D746F2510}"/>
              </a:ext>
            </a:extLst>
          </p:cNvPr>
          <p:cNvGrpSpPr/>
          <p:nvPr/>
        </p:nvGrpSpPr>
        <p:grpSpPr>
          <a:xfrm>
            <a:off x="10490520" y="4993226"/>
            <a:ext cx="342901" cy="1144586"/>
            <a:chOff x="10490520" y="4993226"/>
            <a:chExt cx="342901" cy="1144586"/>
          </a:xfrm>
        </p:grpSpPr>
        <p:grpSp>
          <p:nvGrpSpPr>
            <p:cNvPr id="55" name="Group 10">
              <a:extLst>
                <a:ext uri="{FF2B5EF4-FFF2-40B4-BE49-F238E27FC236}">
                  <a16:creationId xmlns:a16="http://schemas.microsoft.com/office/drawing/2014/main" id="{6C8E7332-E95D-4335-8DF6-4048D55B7164}"/>
                </a:ext>
              </a:extLst>
            </p:cNvPr>
            <p:cNvGrpSpPr/>
            <p:nvPr/>
          </p:nvGrpSpPr>
          <p:grpSpPr bwMode="auto">
            <a:xfrm>
              <a:off x="10490520" y="4993226"/>
              <a:ext cx="342901" cy="1144586"/>
              <a:chOff x="4736" y="1868"/>
              <a:chExt cx="684" cy="2201"/>
            </a:xfrm>
          </p:grpSpPr>
          <p:sp>
            <p:nvSpPr>
              <p:cNvPr id="56" name="Line 11">
                <a:extLst>
                  <a:ext uri="{FF2B5EF4-FFF2-40B4-BE49-F238E27FC236}">
                    <a16:creationId xmlns:a16="http://schemas.microsoft.com/office/drawing/2014/main" id="{189ABD18-FBD8-4F07-859E-7C5DAC4246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3" y="3207"/>
                <a:ext cx="0" cy="862"/>
              </a:xfrm>
              <a:prstGeom prst="line">
                <a:avLst/>
              </a:prstGeom>
              <a:noFill/>
              <a:ln w="28575">
                <a:solidFill>
                  <a:srgbClr val="FFFF66"/>
                </a:solidFill>
                <a:round/>
                <a:head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Oval 12">
                <a:extLst>
                  <a:ext uri="{FF2B5EF4-FFF2-40B4-BE49-F238E27FC236}">
                    <a16:creationId xmlns:a16="http://schemas.microsoft.com/office/drawing/2014/main" id="{BEF9AD64-6E9F-48DC-B9CF-4D45A2301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6" y="2863"/>
                <a:ext cx="684" cy="684"/>
              </a:xfrm>
              <a:prstGeom prst="ellipse">
                <a:avLst/>
              </a:prstGeom>
              <a:gradFill rotWithShape="1">
                <a:gsLst>
                  <a:gs pos="0">
                    <a:srgbClr val="FF0066"/>
                  </a:gs>
                  <a:gs pos="100000">
                    <a:srgbClr val="FF0066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76200">
                    <a:solidFill>
                      <a:srgbClr val="FFFF66"/>
                    </a:solidFill>
                    <a:round/>
                    <a:head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vi-VN" altLang="en-US" sz="3200" b="1" dirty="0">
                  <a:solidFill>
                    <a:srgbClr val="FFFF00"/>
                  </a:solidFill>
                  <a:latin typeface="VNI-Helve" pitchFamily="2" charset="0"/>
                  <a:sym typeface="Symbol" panose="05050102010706020507" pitchFamily="18" charset="2"/>
                </a:endParaRPr>
              </a:p>
            </p:txBody>
          </p:sp>
          <p:sp>
            <p:nvSpPr>
              <p:cNvPr id="59" name="Line 14">
                <a:extLst>
                  <a:ext uri="{FF2B5EF4-FFF2-40B4-BE49-F238E27FC236}">
                    <a16:creationId xmlns:a16="http://schemas.microsoft.com/office/drawing/2014/main" id="{92C0A7AD-F68A-46C1-A564-BB162A6C2C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5" y="1868"/>
                <a:ext cx="386" cy="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C097FF7-2252-4DE1-9CEC-6F6C14309AF9}"/>
                </a:ext>
              </a:extLst>
            </p:cNvPr>
            <p:cNvCxnSpPr/>
            <p:nvPr/>
          </p:nvCxnSpPr>
          <p:spPr>
            <a:xfrm>
              <a:off x="10561576" y="5692823"/>
              <a:ext cx="180000" cy="0"/>
            </a:xfrm>
            <a:prstGeom prst="line">
              <a:avLst/>
            </a:prstGeom>
            <a:ln w="762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4">
            <a:extLst>
              <a:ext uri="{FF2B5EF4-FFF2-40B4-BE49-F238E27FC236}">
                <a16:creationId xmlns:a16="http://schemas.microsoft.com/office/drawing/2014/main" id="{19A52594-E9B1-43D8-B7A3-5B4ED4D3E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915" y="219467"/>
            <a:ext cx="8229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800" b="1" u="sng" dirty="0">
                <a:solidFill>
                  <a:srgbClr val="C00000"/>
                </a:solidFill>
              </a:rPr>
              <a:t>II. ĐỊNH LUẬT CU-LÔNG</a:t>
            </a:r>
          </a:p>
        </p:txBody>
      </p:sp>
    </p:spTree>
    <p:extLst>
      <p:ext uri="{BB962C8B-B14F-4D97-AF65-F5344CB8AC3E}">
        <p14:creationId xmlns:p14="http://schemas.microsoft.com/office/powerpoint/2010/main" val="23315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6" grpId="0"/>
      <p:bldP spid="17" grpId="0"/>
      <p:bldP spid="19" grpId="0"/>
      <p:bldP spid="22" grpId="0"/>
      <p:bldP spid="23" grpId="0"/>
      <p:bldP spid="61" grpId="0"/>
      <p:bldP spid="62" grpId="0"/>
      <p:bldP spid="67" grpId="0"/>
      <p:bldP spid="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CAEB74D-9357-4CA9-847A-B6D40E4D7CAC}"/>
                  </a:ext>
                </a:extLst>
              </p:cNvPr>
              <p:cNvSpPr>
                <a:spLocks noGrp="1"/>
              </p:cNvSpPr>
              <p:nvPr>
                <p:ph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en-US" sz="2800" b="1" u="sng" dirty="0">
                    <a:solidFill>
                      <a:srgbClr val="C00000"/>
                    </a:solidFill>
                  </a:rPr>
                  <a:t>III. LỰC TƯƠNG TÁC GIỮA HAI ĐIỆN TÍCH ĐIỂM ĐẶT TRONG ĐIỆN MÔI ĐỒNG TÍNH. </a:t>
                </a:r>
              </a:p>
              <a:p>
                <a:pPr marL="0" indent="0">
                  <a:buNone/>
                </a:pPr>
                <a:r>
                  <a:rPr lang="en-US" altLang="en-US" sz="2800" b="1" u="sng" dirty="0">
                    <a:solidFill>
                      <a:srgbClr val="C00000"/>
                    </a:solidFill>
                  </a:rPr>
                  <a:t>HẰNG SỐ ĐIỆN MÔI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SG" sz="2800" b="0" i="0" dirty="0">
                    <a:solidFill>
                      <a:srgbClr val="0070C0"/>
                    </a:solidFill>
                    <a:effectLst/>
                    <a:latin typeface="Open Sans" panose="020B0606030504020204" pitchFamily="34" charset="0"/>
                  </a:rPr>
                  <a:t>1. </a:t>
                </a:r>
                <a:r>
                  <a:rPr lang="en-SG" sz="2800" b="0" i="0" dirty="0" err="1">
                    <a:solidFill>
                      <a:srgbClr val="0070C0"/>
                    </a:solidFill>
                    <a:effectLst/>
                    <a:latin typeface="Open Sans" panose="020B0606030504020204" pitchFamily="34" charset="0"/>
                  </a:rPr>
                  <a:t>Điện</a:t>
                </a:r>
                <a:r>
                  <a:rPr lang="en-SG" sz="2800" b="0" i="0" dirty="0">
                    <a:solidFill>
                      <a:srgbClr val="0070C0"/>
                    </a:solidFill>
                    <a:effectLst/>
                    <a:latin typeface="Open Sans" panose="020B0606030504020204" pitchFamily="34" charset="0"/>
                  </a:rPr>
                  <a:t> </a:t>
                </a:r>
                <a:r>
                  <a:rPr lang="en-SG" sz="2800" b="0" i="0" dirty="0" err="1">
                    <a:solidFill>
                      <a:srgbClr val="0070C0"/>
                    </a:solidFill>
                    <a:effectLst/>
                    <a:latin typeface="Open Sans" panose="020B0606030504020204" pitchFamily="34" charset="0"/>
                  </a:rPr>
                  <a:t>môi</a:t>
                </a:r>
                <a:r>
                  <a:rPr lang="en-SG" sz="2800" b="0" i="0" dirty="0">
                    <a:solidFill>
                      <a:srgbClr val="0070C0"/>
                    </a:solidFill>
                    <a:effectLst/>
                    <a:latin typeface="Open Sans" panose="020B0606030504020204" pitchFamily="34" charset="0"/>
                  </a:rPr>
                  <a:t>: 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Điện môi là môi trường cách điện.</a:t>
                </a:r>
                <a:endParaRPr lang="en-SG" sz="28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2.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Lực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tương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tác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giữa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hai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điện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tích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điểm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đặt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trong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môi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trường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điện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môi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đồng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tính</a:t>
                </a:r>
                <a:endParaRPr lang="en-SG" sz="28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SG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SG" sz="2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SG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sub>
                      </m:sSub>
                      <m:r>
                        <a:rPr lang="en-SG" sz="2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SG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SG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8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SG" sz="2800" i="1">
                                  <a:latin typeface="Cambria Math" panose="02040503050406030204" pitchFamily="18" charset="0"/>
                                </a:rPr>
                                <m:t>𝑐𝑘</m:t>
                              </m:r>
                            </m:sub>
                          </m:sSub>
                        </m:num>
                        <m:den>
                          <m:r>
                            <a:rPr lang="en-SG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r>
                        <a:rPr lang="en-SG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SG" sz="2800" i="1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SG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SG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SG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28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SG" sz="2800" i="1">
                                      <a:latin typeface="Cambria Math" panose="02040503050406030204" pitchFamily="18" charset="0"/>
                                    </a:rPr>
                                    <m:t>1 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SG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SG" sz="28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SG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SG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SG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SG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SG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SG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SG" sz="28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endParaRPr>
              </a:p>
              <a:p>
                <a:pPr marL="0" indent="0">
                  <a:buNone/>
                </a:pPr>
                <a:endParaRPr lang="en-SG" sz="2800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CAEB74D-9357-4CA9-847A-B6D40E4D7C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/>
              </p:nvPr>
            </p:nvSpPr>
            <p:spPr>
              <a:blipFill>
                <a:blip r:embed="rId2"/>
                <a:stretch>
                  <a:fillRect l="-1111" t="-1250" r="-166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268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CAEB74D-9357-4CA9-847A-B6D40E4D7CAC}"/>
                  </a:ext>
                </a:extLst>
              </p:cNvPr>
              <p:cNvSpPr>
                <a:spLocks noGrp="1"/>
              </p:cNvSpPr>
              <p:nvPr>
                <p:ph/>
              </p:nvPr>
            </p:nvSpPr>
            <p:spPr>
              <a:xfrm>
                <a:off x="609600" y="274639"/>
                <a:ext cx="6185095" cy="5851525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:r>
                  <a:rPr lang="en-US" altLang="en-US" sz="2800" b="1" u="sng" dirty="0">
                    <a:solidFill>
                      <a:srgbClr val="C00000"/>
                    </a:solidFill>
                  </a:rPr>
                  <a:t>III. LỰC TƯƠNG TÁC GIỮA HAI ĐIỆN TÍCH ĐIỂM ĐẶT TRONG ĐIỆN MÔI ĐỒNG TÍNH. </a:t>
                </a:r>
              </a:p>
              <a:p>
                <a:pPr marL="0" indent="0">
                  <a:buNone/>
                </a:pPr>
                <a:r>
                  <a:rPr lang="en-US" altLang="en-US" sz="2800" b="1" u="sng" dirty="0">
                    <a:solidFill>
                      <a:srgbClr val="C00000"/>
                    </a:solidFill>
                  </a:rPr>
                  <a:t>HẰNG SỐ ĐIỆN MÔI</a:t>
                </a:r>
              </a:p>
              <a:p>
                <a:pPr marL="0" indent="0">
                  <a:buNone/>
                </a:pPr>
                <a:endParaRPr lang="en-US" altLang="en-US" sz="2800" b="1" u="sng" dirty="0">
                  <a:solidFill>
                    <a:srgbClr val="C00000"/>
                  </a:solidFill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3.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Hằng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số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điện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:r>
                  <a:rPr lang="en-SG" sz="2800" dirty="0" err="1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môi</a:t>
                </a:r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SG" sz="28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SG" sz="28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SG" sz="2800" dirty="0">
                    <a:solidFill>
                      <a:srgbClr val="0070C0"/>
                    </a:solidFill>
                    <a:latin typeface="Open Sans" panose="020B0606030504020204" pitchFamily="34" charset="0"/>
                  </a:rPr>
                  <a:t>: 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Hằng số điện môi </a:t>
                </a:r>
                <a:r>
                  <a:rPr lang="el-GR" sz="28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ε 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đặc trưng cho tính chất điện của một chất cách điện. Khi đặt điện tích trong điện môi, lực tương tác sẽ nhỏ đi </a:t>
                </a:r>
                <a:r>
                  <a:rPr lang="el-GR" sz="28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ε 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Open Sans" panose="020B0606030504020204" pitchFamily="34" charset="0"/>
                  </a:rPr>
                  <a:t>so với đặt trong chân không.</a:t>
                </a:r>
                <a:endParaRPr lang="en-SG" sz="28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endParaRPr>
              </a:p>
              <a:p>
                <a:pPr marL="0" indent="0">
                  <a:buNone/>
                </a:pPr>
                <a:endParaRPr lang="en-SG" sz="2800" dirty="0"/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CAEB74D-9357-4CA9-847A-B6D40E4D7C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/>
              </p:nvPr>
            </p:nvSpPr>
            <p:spPr>
              <a:xfrm>
                <a:off x="609600" y="274639"/>
                <a:ext cx="6185095" cy="5851525"/>
              </a:xfrm>
              <a:blipFill>
                <a:blip r:embed="rId2"/>
                <a:stretch>
                  <a:fillRect l="-1773" t="-1146" r="-197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Không có mô tả.">
            <a:extLst>
              <a:ext uri="{FF2B5EF4-FFF2-40B4-BE49-F238E27FC236}">
                <a16:creationId xmlns:a16="http://schemas.microsoft.com/office/drawing/2014/main" id="{BEAE717E-CE14-43B1-A22A-311A6E84A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518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5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5175F01-709A-4E47-9C3B-C17E401CAEC5}"/>
                  </a:ext>
                </a:extLst>
              </p:cNvPr>
              <p:cNvSpPr>
                <a:spLocks noGrp="1"/>
              </p:cNvSpPr>
              <p:nvPr>
                <p:ph/>
              </p:nvPr>
            </p:nvSpPr>
            <p:spPr>
              <a:xfrm>
                <a:off x="609600" y="274639"/>
                <a:ext cx="11582400" cy="5851525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en-SG" sz="28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sz="2800" b="1" i="0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 Nguyên lý chồng chất lực điện:</a:t>
                </a:r>
                <a:endParaRPr lang="en-SG" sz="2800" b="1" i="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50000"/>
                  </a:lnSpc>
                  <a:buNone/>
                </a:pP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Giả sử có n điện tích điểm q</a:t>
                </a:r>
                <a:r>
                  <a:rPr lang="vi-VN" sz="2800" b="0" i="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q</a:t>
                </a:r>
                <a:r>
                  <a:rPr lang="vi-VN" sz="2800" b="0" i="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, ...,q</a:t>
                </a:r>
                <a:r>
                  <a:rPr lang="vi-VN" sz="2800" b="0" i="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tác dụng lên điện tích điểm q</a:t>
                </a:r>
                <a:r>
                  <a:rPr lang="en-SG" sz="2800" b="0" i="0" baseline="-25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những lực tương tác tĩnh điện 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vi-VN" sz="2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G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SG" sz="28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SG" sz="2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G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SG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SG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vi-VN" sz="28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G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SG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SG" sz="28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,….</m:t>
                    </m:r>
                    <m:acc>
                      <m:accPr>
                        <m:chr m:val="⃗"/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vi-VN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SG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SG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acc>
                  </m:oMath>
                </a14:m>
                <a:r>
                  <a:rPr lang="en-SG" sz="28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800" b="0" i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thì lực điện tổng hợp do các điện tích điểm trên tác dụng lên điện tích q tuân theo nguyên lý chồng chất lực điện.</a:t>
                </a:r>
              </a:p>
              <a:p>
                <a:pPr marL="0" indent="0" algn="just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vi-VN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r>
                        <a:rPr lang="en-SG" sz="2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vi-VN" sz="28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vi-VN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SG" sz="2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vi-VN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vi-V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SG" sz="2800" b="0" i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vi-VN" sz="28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vi-VN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vi-V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SG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SG" sz="28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SG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vi-VN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vi-V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SG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SG" sz="2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acc>
                      <m:r>
                        <a:rPr lang="en-SG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</m:t>
                      </m:r>
                    </m:oMath>
                  </m:oMathPara>
                </a14:m>
                <a:endParaRPr lang="vi-VN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SG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5175F01-709A-4E47-9C3B-C17E401CAE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/>
              </p:nvPr>
            </p:nvSpPr>
            <p:spPr>
              <a:xfrm>
                <a:off x="609600" y="274639"/>
                <a:ext cx="11582400" cy="5851525"/>
              </a:xfrm>
              <a:blipFill>
                <a:blip r:embed="rId2"/>
                <a:stretch>
                  <a:fillRect l="-1053" t="-1042" r="-105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A38922B-C331-43B8-A773-A2DB749CE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045" y="3200401"/>
            <a:ext cx="5166955" cy="33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/>
              <a:t>Trả lời câu C3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3429000"/>
          </a:xfrm>
        </p:spPr>
        <p:txBody>
          <a:bodyPr>
            <a:noAutofit/>
          </a:bodyPr>
          <a:lstStyle/>
          <a:p>
            <a:pPr marL="609600" indent="-609600">
              <a:buNone/>
            </a:pPr>
            <a:r>
              <a:rPr lang="en-US" altLang="en-US" sz="3600" dirty="0"/>
              <a:t>Không thể nói về hằng số của chất nào dưới đây?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600" dirty="0">
                <a:solidFill>
                  <a:schemeClr val="accent2"/>
                </a:solidFill>
              </a:rPr>
              <a:t>Không khí khô.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600" dirty="0">
                <a:solidFill>
                  <a:schemeClr val="accent2"/>
                </a:solidFill>
              </a:rPr>
              <a:t>Nước tinh khiết.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600" dirty="0">
                <a:solidFill>
                  <a:schemeClr val="accent2"/>
                </a:solidFill>
              </a:rPr>
              <a:t>Thủy tinh.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600" dirty="0">
                <a:solidFill>
                  <a:schemeClr val="accent2"/>
                </a:solidFill>
              </a:rPr>
              <a:t>Đồng.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/>
              <a:t>BÀI TẬP CỦNG CỐ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94155"/>
            <a:ext cx="10515600" cy="43513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609600" indent="-609600">
              <a:buNone/>
            </a:pPr>
            <a:r>
              <a:rPr lang="en-US" altLang="en-US" sz="3200" b="1" i="1" u="sng" dirty="0">
                <a:solidFill>
                  <a:schemeClr val="accent2"/>
                </a:solidFill>
              </a:rPr>
              <a:t>Câu 1:</a:t>
            </a:r>
            <a:r>
              <a:rPr lang="en-US" altLang="en-US" sz="3200" b="1" dirty="0">
                <a:solidFill>
                  <a:schemeClr val="accent2"/>
                </a:solidFill>
              </a:rPr>
              <a:t> Chọn phát biểu đúng.</a:t>
            </a:r>
          </a:p>
          <a:p>
            <a:pPr marL="609600" indent="-609600">
              <a:buNone/>
            </a:pPr>
            <a:r>
              <a:rPr lang="en-US" altLang="en-US" sz="3200" b="1" dirty="0">
                <a:solidFill>
                  <a:srgbClr val="CC0000"/>
                </a:solidFill>
              </a:rPr>
              <a:t>Độ lớn lực tương tác giữa hai điện tích điểm đặt trong không khí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200" b="1" dirty="0"/>
              <a:t>Tỉ lệ nghịch với bình phương khoảng cách giữa hai điện tích.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200" b="1" dirty="0"/>
              <a:t>Tỉ lệ thuận với khoảng cách giữa hai điện tích.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200" b="1" dirty="0"/>
              <a:t>Tỉ lệ thuận với bình phương khoảng cách giữa hai điện tích.</a:t>
            </a:r>
          </a:p>
          <a:p>
            <a:pPr marL="609600" indent="-609600">
              <a:buFontTx/>
              <a:buAutoNum type="alphaUcPeriod"/>
            </a:pPr>
            <a:r>
              <a:rPr lang="en-US" altLang="en-US" sz="3200" b="1" dirty="0"/>
              <a:t>Tỉ lệ nghịch với khoảng cách giữa hai điện tích.</a:t>
            </a:r>
          </a:p>
        </p:txBody>
      </p:sp>
      <p:sp>
        <p:nvSpPr>
          <p:cNvPr id="47108" name="Oval 4"/>
          <p:cNvSpPr>
            <a:spLocks noChangeArrowheads="1"/>
          </p:cNvSpPr>
          <p:nvPr/>
        </p:nvSpPr>
        <p:spPr bwMode="auto">
          <a:xfrm>
            <a:off x="9220200" y="-609600"/>
            <a:ext cx="609600" cy="6096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FF62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48090"/>
            <a:ext cx="10972800" cy="1143000"/>
          </a:xfrm>
        </p:spPr>
        <p:txBody>
          <a:bodyPr/>
          <a:lstStyle/>
          <a:p>
            <a:r>
              <a:rPr lang="en-US" altLang="en-US" sz="2800" b="1" u="sng" dirty="0"/>
              <a:t>BÀI TẬP CỦNG CỐ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8020" y="776288"/>
            <a:ext cx="11633980" cy="4442826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609600" indent="-609600">
              <a:lnSpc>
                <a:spcPct val="80000"/>
              </a:lnSpc>
              <a:buNone/>
            </a:pPr>
            <a:r>
              <a:rPr lang="en-US" altLang="en-US" sz="2800" b="1" i="1" u="sng" dirty="0"/>
              <a:t>Câu 2:</a:t>
            </a:r>
            <a:r>
              <a:rPr lang="en-US" altLang="en-US" sz="2800" b="1" dirty="0"/>
              <a:t> Chọn đáp án đúng.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800" b="1" dirty="0">
                <a:solidFill>
                  <a:srgbClr val="CC0000"/>
                </a:solidFill>
              </a:rPr>
              <a:t>Hai quả cầu nhỏ q</a:t>
            </a:r>
            <a:r>
              <a:rPr lang="en-US" altLang="en-US" sz="2800" b="1" baseline="-25000" dirty="0">
                <a:solidFill>
                  <a:srgbClr val="CC0000"/>
                </a:solidFill>
              </a:rPr>
              <a:t>1</a:t>
            </a:r>
            <a:r>
              <a:rPr lang="en-US" altLang="en-US" sz="2800" b="1" dirty="0">
                <a:solidFill>
                  <a:srgbClr val="CC0000"/>
                </a:solidFill>
              </a:rPr>
              <a:t> = q</a:t>
            </a:r>
            <a:r>
              <a:rPr lang="en-US" altLang="en-US" sz="2800" b="1" baseline="-25000" dirty="0">
                <a:solidFill>
                  <a:srgbClr val="CC0000"/>
                </a:solidFill>
              </a:rPr>
              <a:t>2</a:t>
            </a:r>
            <a:r>
              <a:rPr lang="en-US" altLang="en-US" sz="2800" b="1" dirty="0">
                <a:solidFill>
                  <a:srgbClr val="CC0000"/>
                </a:solidFill>
              </a:rPr>
              <a:t> = -1.10</a:t>
            </a:r>
            <a:r>
              <a:rPr lang="en-US" altLang="en-US" sz="2800" b="1" baseline="30000" dirty="0">
                <a:solidFill>
                  <a:srgbClr val="CC0000"/>
                </a:solidFill>
              </a:rPr>
              <a:t>-7</a:t>
            </a:r>
            <a:r>
              <a:rPr lang="en-US" altLang="en-US" sz="2800" b="1" dirty="0">
                <a:solidFill>
                  <a:srgbClr val="CC0000"/>
                </a:solidFill>
              </a:rPr>
              <a:t>C đặt trong chân không thì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800" b="1" dirty="0">
                <a:solidFill>
                  <a:srgbClr val="CC0000"/>
                </a:solidFill>
              </a:rPr>
              <a:t>tác dụng lên nhau một lực là F = 9.10</a:t>
            </a:r>
            <a:r>
              <a:rPr lang="en-US" altLang="en-US" sz="2800" b="1" baseline="30000" dirty="0">
                <a:solidFill>
                  <a:srgbClr val="CC0000"/>
                </a:solidFill>
              </a:rPr>
              <a:t>-3</a:t>
            </a:r>
            <a:r>
              <a:rPr lang="en-US" altLang="en-US" sz="2800" b="1" dirty="0">
                <a:solidFill>
                  <a:srgbClr val="CC0000"/>
                </a:solidFill>
              </a:rPr>
              <a:t>N. Hỏi hai quả cầu đặt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en-US" altLang="en-US" sz="2800" b="1" dirty="0">
                <a:solidFill>
                  <a:srgbClr val="CC0000"/>
                </a:solidFill>
              </a:rPr>
              <a:t>cách  nhau một đoạn bằng bao nhiêu?</a:t>
            </a:r>
          </a:p>
          <a:p>
            <a:pPr marL="609600" indent="-609600">
              <a:lnSpc>
                <a:spcPct val="80000"/>
              </a:lnSpc>
              <a:buFontTx/>
              <a:buAutoNum type="alphaUcPeriod"/>
            </a:pPr>
            <a:r>
              <a:rPr lang="en-US" altLang="en-US" sz="2800" b="1" dirty="0"/>
              <a:t>100 cm.</a:t>
            </a:r>
          </a:p>
          <a:p>
            <a:pPr marL="609600" indent="-609600">
              <a:lnSpc>
                <a:spcPct val="80000"/>
              </a:lnSpc>
              <a:buFontTx/>
              <a:buAutoNum type="alphaUcPeriod"/>
            </a:pPr>
            <a:r>
              <a:rPr lang="en-US" altLang="en-US" sz="2800" b="1" dirty="0"/>
              <a:t>200 cm.</a:t>
            </a:r>
          </a:p>
          <a:p>
            <a:pPr marL="609600" indent="-609600">
              <a:lnSpc>
                <a:spcPct val="80000"/>
              </a:lnSpc>
              <a:buFontTx/>
              <a:buAutoNum type="alphaUcPeriod"/>
            </a:pPr>
            <a:r>
              <a:rPr lang="en-US" altLang="en-US" sz="2800" b="1" dirty="0"/>
              <a:t>20 cm.</a:t>
            </a:r>
          </a:p>
          <a:p>
            <a:pPr marL="609600" indent="-609600">
              <a:lnSpc>
                <a:spcPct val="80000"/>
              </a:lnSpc>
              <a:buFontTx/>
              <a:buAutoNum type="alphaUcPeriod"/>
            </a:pPr>
            <a:r>
              <a:rPr lang="en-US" altLang="en-US" sz="2800" b="1" dirty="0"/>
              <a:t>10 cm.</a:t>
            </a:r>
          </a:p>
        </p:txBody>
      </p:sp>
      <p:graphicFrame>
        <p:nvGraphicFramePr>
          <p:cNvPr id="5018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7213600" y="3519488"/>
          <a:ext cx="33528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52800" imgH="685800" progId="Equation.DSMT4">
                  <p:embed/>
                </p:oleObj>
              </mc:Choice>
              <mc:Fallback>
                <p:oleObj name="Equation" r:id="rId2" imgW="3352800" imgH="685800" progId="Equation.DSMT4">
                  <p:embed/>
                  <p:pic>
                    <p:nvPicPr>
                      <p:cNvPr id="5018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3600" y="3519488"/>
                        <a:ext cx="33528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0" name="Oval 4"/>
          <p:cNvSpPr>
            <a:spLocks noChangeArrowheads="1"/>
          </p:cNvSpPr>
          <p:nvPr/>
        </p:nvSpPr>
        <p:spPr bwMode="auto">
          <a:xfrm>
            <a:off x="1851992" y="4394033"/>
            <a:ext cx="609600" cy="609600"/>
          </a:xfrm>
          <a:prstGeom prst="ellipse">
            <a:avLst/>
          </a:prstGeom>
          <a:noFill/>
          <a:ln w="9525">
            <a:solidFill>
              <a:srgbClr val="FF33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/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5159590" y="3748150"/>
            <a:ext cx="93641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/>
              <a:t>Ta có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uiExpand="1" build="p" animBg="1"/>
      <p:bldP spid="50180" grpId="0" animBg="1"/>
      <p:bldP spid="501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WordArt 4"/>
          <p:cNvSpPr>
            <a:spLocks noChangeArrowheads="1" noChangeShapeType="1" noTextEdit="1"/>
          </p:cNvSpPr>
          <p:nvPr/>
        </p:nvSpPr>
        <p:spPr bwMode="auto">
          <a:xfrm>
            <a:off x="4495800" y="2057400"/>
            <a:ext cx="56769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227000" prstMaterial="legacyMatte">
              <a:extrusionClr>
                <a:srgbClr val="00CCFF"/>
              </a:extrusionClr>
              <a:contourClr>
                <a:srgbClr val="FF3300"/>
              </a:contourClr>
            </a:sp3d>
          </a:bodyPr>
          <a:lstStyle/>
          <a:p>
            <a:pPr algn="ctr"/>
            <a:r>
              <a:rPr lang="en-US" sz="3600" b="1" kern="10">
                <a:ln w="9525">
                  <a:round/>
                </a:ln>
                <a:solidFill>
                  <a:srgbClr val="FF3300"/>
                </a:solidFill>
                <a:cs typeface="Arial" panose="020B0604020202020204" pitchFamily="34" charset="0"/>
              </a:rPr>
              <a:t>ĐIỆN TÍCH</a:t>
            </a:r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1828801" y="3200400"/>
            <a:ext cx="8480425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227000" prstMaterial="legacyMatte">
              <a:extrusionClr>
                <a:srgbClr val="00CCFF"/>
              </a:extrusionClr>
              <a:contourClr>
                <a:srgbClr val="FF3300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</a:ln>
                <a:solidFill>
                  <a:srgbClr val="FF3300"/>
                </a:solidFill>
                <a:cs typeface="Arial" panose="020B0604020202020204" pitchFamily="34" charset="0"/>
              </a:rPr>
              <a:t>ĐỊNH LUẬT CU-LÔNG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955925" y="355600"/>
            <a:ext cx="33778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</p:spTree>
  </p:cSld>
  <p:clrMapOvr>
    <a:masterClrMapping/>
  </p:clrMapOvr>
  <p:transition>
    <p:random/>
    <p:sndAc>
      <p:stSnd>
        <p:snd r:embed="rId2" name="109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2679AC-FC2E-40CB-99A8-FC6969A8621E}"/>
              </a:ext>
            </a:extLst>
          </p:cNvPr>
          <p:cNvGrpSpPr>
            <a:grpSpLocks/>
          </p:cNvGrpSpPr>
          <p:nvPr/>
        </p:nvGrpSpPr>
        <p:grpSpPr bwMode="auto">
          <a:xfrm>
            <a:off x="3288219" y="1270949"/>
            <a:ext cx="5615562" cy="1245877"/>
            <a:chOff x="912" y="1008"/>
            <a:chExt cx="3984" cy="912"/>
          </a:xfrm>
        </p:grpSpPr>
        <p:sp>
          <p:nvSpPr>
            <p:cNvPr id="19" name="AutoShape 4">
              <a:extLst>
                <a:ext uri="{FF2B5EF4-FFF2-40B4-BE49-F238E27FC236}">
                  <a16:creationId xmlns:a16="http://schemas.microsoft.com/office/drawing/2014/main" id="{BE124248-6532-4382-BDB2-0F4823BD77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1008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6471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399D81A-3204-478E-A6FE-0FCA707713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9" y="1092"/>
              <a:ext cx="768" cy="746"/>
              <a:chOff x="999" y="1092"/>
              <a:chExt cx="768" cy="746"/>
            </a:xfrm>
          </p:grpSpPr>
          <p:sp>
            <p:nvSpPr>
              <p:cNvPr id="22" name="AutoShape 6">
                <a:extLst>
                  <a:ext uri="{FF2B5EF4-FFF2-40B4-BE49-F238E27FC236}">
                    <a16:creationId xmlns:a16="http://schemas.microsoft.com/office/drawing/2014/main" id="{B2211830-0B6C-4893-9EEA-66A539C50D7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99" y="1092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FD814BD3-8B4F-4781-8A86-7D45E9F2F8A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47" y="1140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54510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5451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Text Box 8">
                <a:extLst>
                  <a:ext uri="{FF2B5EF4-FFF2-40B4-BE49-F238E27FC236}">
                    <a16:creationId xmlns:a16="http://schemas.microsoft.com/office/drawing/2014/main" id="{D9D9001F-1C3F-46EB-81C5-72E0DAF01BA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74" y="1295"/>
                <a:ext cx="202" cy="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I</a:t>
                </a:r>
              </a:p>
            </p:txBody>
          </p:sp>
        </p:grpSp>
        <p:sp>
          <p:nvSpPr>
            <p:cNvPr id="21" name="Text Box 9">
              <a:extLst>
                <a:ext uri="{FF2B5EF4-FFF2-40B4-BE49-F238E27FC236}">
                  <a16:creationId xmlns:a16="http://schemas.microsoft.com/office/drawing/2014/main" id="{F262C8E6-F930-4D04-88D2-0041652067D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72" y="1342"/>
              <a:ext cx="2928" cy="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dirty="0">
                  <a:solidFill>
                    <a:srgbClr val="5D8223"/>
                  </a:solidFill>
                </a:rPr>
                <a:t>SỰ NHIỄM ĐIỆN CỦA CÁC VẬT</a:t>
              </a:r>
            </a:p>
            <a:p>
              <a:pPr eaLnBrk="0" hangingPunct="0"/>
              <a:r>
                <a:rPr lang="en-US" dirty="0">
                  <a:solidFill>
                    <a:srgbClr val="5D8223"/>
                  </a:solidFill>
                </a:rPr>
                <a:t>ĐIÊN TÍCH – TƯƠNG TÁC ĐIỆN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0E03066-6894-4DEA-A712-9696C9781416}"/>
              </a:ext>
            </a:extLst>
          </p:cNvPr>
          <p:cNvGrpSpPr>
            <a:grpSpLocks/>
          </p:cNvGrpSpPr>
          <p:nvPr/>
        </p:nvGrpSpPr>
        <p:grpSpPr bwMode="auto">
          <a:xfrm>
            <a:off x="3288219" y="2801299"/>
            <a:ext cx="5615562" cy="1245877"/>
            <a:chOff x="912" y="2016"/>
            <a:chExt cx="3984" cy="912"/>
          </a:xfrm>
        </p:grpSpPr>
        <p:sp>
          <p:nvSpPr>
            <p:cNvPr id="13" name="AutoShape 11">
              <a:extLst>
                <a:ext uri="{FF2B5EF4-FFF2-40B4-BE49-F238E27FC236}">
                  <a16:creationId xmlns:a16="http://schemas.microsoft.com/office/drawing/2014/main" id="{DD8F70BE-BB13-4A1C-B931-6CB19868C0A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201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39216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431B7C5-15EB-4349-AFCF-3D7214627C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9" y="2100"/>
              <a:ext cx="768" cy="746"/>
              <a:chOff x="999" y="2100"/>
              <a:chExt cx="768" cy="746"/>
            </a:xfrm>
          </p:grpSpPr>
          <p:sp>
            <p:nvSpPr>
              <p:cNvPr id="16" name="AutoShape 13">
                <a:extLst>
                  <a:ext uri="{FF2B5EF4-FFF2-40B4-BE49-F238E27FC236}">
                    <a16:creationId xmlns:a16="http://schemas.microsoft.com/office/drawing/2014/main" id="{A6ECE386-972C-41C9-B2A4-DE58D1BCB25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99" y="210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hlink">
                      <a:gamma/>
                      <a:tint val="72549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 14">
                <a:extLst>
                  <a:ext uri="{FF2B5EF4-FFF2-40B4-BE49-F238E27FC236}">
                    <a16:creationId xmlns:a16="http://schemas.microsoft.com/office/drawing/2014/main" id="{7253BC01-A6EE-437C-821D-6B8122E2C02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47" y="214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hlink">
                      <a:gamma/>
                      <a:tint val="42353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Text Box 15">
                <a:extLst>
                  <a:ext uri="{FF2B5EF4-FFF2-40B4-BE49-F238E27FC236}">
                    <a16:creationId xmlns:a16="http://schemas.microsoft.com/office/drawing/2014/main" id="{3A364B67-CF37-4B84-A4AE-012A710D55F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39" y="2304"/>
                <a:ext cx="272" cy="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II</a:t>
                </a:r>
              </a:p>
            </p:txBody>
          </p:sp>
        </p:grpSp>
        <p:sp>
          <p:nvSpPr>
            <p:cNvPr id="15" name="Text Box 16">
              <a:extLst>
                <a:ext uri="{FF2B5EF4-FFF2-40B4-BE49-F238E27FC236}">
                  <a16:creationId xmlns:a16="http://schemas.microsoft.com/office/drawing/2014/main" id="{F74B5996-DE2C-4D3E-8A90-FFBC3C07B8C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72" y="2351"/>
              <a:ext cx="2928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dirty="0">
                  <a:solidFill>
                    <a:schemeClr val="accent3">
                      <a:lumMod val="75000"/>
                    </a:schemeClr>
                  </a:solidFill>
                </a:rPr>
                <a:t>ĐỊNH LUẬT CULONG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2B8E799-601A-4440-8F52-B2D504F1C1F5}"/>
              </a:ext>
            </a:extLst>
          </p:cNvPr>
          <p:cNvGrpSpPr>
            <a:grpSpLocks/>
          </p:cNvGrpSpPr>
          <p:nvPr/>
        </p:nvGrpSpPr>
        <p:grpSpPr bwMode="auto">
          <a:xfrm>
            <a:off x="3288219" y="4341172"/>
            <a:ext cx="5615562" cy="1245876"/>
            <a:chOff x="912" y="3036"/>
            <a:chExt cx="3984" cy="912"/>
          </a:xfrm>
        </p:grpSpPr>
        <p:sp>
          <p:nvSpPr>
            <p:cNvPr id="7" name="AutoShape 18">
              <a:extLst>
                <a:ext uri="{FF2B5EF4-FFF2-40B4-BE49-F238E27FC236}">
                  <a16:creationId xmlns:a16="http://schemas.microsoft.com/office/drawing/2014/main" id="{07D525C7-B07F-4143-9A63-342DEE934B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12" y="3036"/>
              <a:ext cx="3984" cy="91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DDDDDD">
                    <a:gamma/>
                    <a:tint val="48627"/>
                    <a:invGamma/>
                  </a:srgbClr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31BEF43-6745-4A78-B04C-7CABE6FD4D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9" y="3120"/>
              <a:ext cx="768" cy="746"/>
              <a:chOff x="999" y="3120"/>
              <a:chExt cx="768" cy="746"/>
            </a:xfrm>
          </p:grpSpPr>
          <p:sp>
            <p:nvSpPr>
              <p:cNvPr id="10" name="AutoShape 20">
                <a:extLst>
                  <a:ext uri="{FF2B5EF4-FFF2-40B4-BE49-F238E27FC236}">
                    <a16:creationId xmlns:a16="http://schemas.microsoft.com/office/drawing/2014/main" id="{7046A693-F8FE-4A2E-AE70-1DBFF868FEC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99" y="3120"/>
                <a:ext cx="768" cy="746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folHlink">
                      <a:gamma/>
                      <a:tint val="63529"/>
                      <a:invGamma/>
                    </a:schemeClr>
                  </a:gs>
                  <a:gs pos="100000">
                    <a:schemeClr val="folHlink"/>
                  </a:gs>
                </a:gsLst>
                <a:lin ang="5400000" scaled="1"/>
              </a:gra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Freeform 21">
                <a:extLst>
                  <a:ext uri="{FF2B5EF4-FFF2-40B4-BE49-F238E27FC236}">
                    <a16:creationId xmlns:a16="http://schemas.microsoft.com/office/drawing/2014/main" id="{1CE4D256-083A-4FB0-9037-8F5B728A1AA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47" y="3168"/>
                <a:ext cx="383" cy="373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>
                      <a:gamma/>
                      <a:tint val="48627"/>
                      <a:invGamma/>
                    </a:schemeClr>
                  </a:gs>
                  <a:gs pos="100000">
                    <a:schemeClr val="folHlink">
                      <a:alpha val="0"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2" name="Text Box 22">
                <a:extLst>
                  <a:ext uri="{FF2B5EF4-FFF2-40B4-BE49-F238E27FC236}">
                    <a16:creationId xmlns:a16="http://schemas.microsoft.com/office/drawing/2014/main" id="{AA716E06-76D2-4FF8-9F0D-7A13A985DEB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04" y="3324"/>
                <a:ext cx="343" cy="3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algn="ctr" eaLnBrk="0" hangingPunct="0"/>
                <a:r>
                  <a:rPr lang="en-US" sz="28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III</a:t>
                </a:r>
              </a:p>
            </p:txBody>
          </p:sp>
        </p:grpSp>
        <p:sp>
          <p:nvSpPr>
            <p:cNvPr id="9" name="Text Box 23">
              <a:extLst>
                <a:ext uri="{FF2B5EF4-FFF2-40B4-BE49-F238E27FC236}">
                  <a16:creationId xmlns:a16="http://schemas.microsoft.com/office/drawing/2014/main" id="{B2C15EA4-0B45-4A8E-BA28-B2002A9EF23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862" y="3180"/>
              <a:ext cx="2928" cy="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0" hangingPunct="0"/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LỰC TƯƠNG TÁC GIỮA CÁC ĐIỆN TÍCH ĐIỂM TRONG ĐIỆN MÔI ĐỒNG TÍNH. HẰNG SỐ ĐIỆN MÔI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766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2249"/>
            <a:ext cx="12192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I. SỰ NHIỄM ĐIỆN CỦA CÁC VẬT. ĐIỆN TÍCH. TƯƠNG TÁC ĐIỆN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Video_2017-08-15_11242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998" y="1254033"/>
            <a:ext cx="11399413" cy="5481617"/>
          </a:xfrm>
          <a:prstGeom prst="rect">
            <a:avLst/>
          </a:prstGeom>
          <a:ln w="25400" cmpd="thinThick">
            <a:solidFill>
              <a:srgbClr val="CC00CC"/>
            </a:solidFill>
          </a:ln>
        </p:spPr>
      </p:pic>
      <p:sp>
        <p:nvSpPr>
          <p:cNvPr id="4" name="Rectangle 57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381000" y="624838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nhiễm điện của các vật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33534" y="996537"/>
            <a:ext cx="6705600" cy="263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t-BR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Sự nhiễm điện của các vật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Một vật có thể bị nhiễm điện do : </a:t>
            </a:r>
          </a:p>
          <a:p>
            <a:pPr algn="just">
              <a:lnSpc>
                <a:spcPct val="120000"/>
              </a:lnSpc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xát lên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xúc với một vật nhiễm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lại gần một vật nhiễm điện khác.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chuyên đề vật lý 7">
            <a:extLst>
              <a:ext uri="{FF2B5EF4-FFF2-40B4-BE49-F238E27FC236}">
                <a16:creationId xmlns:a16="http://schemas.microsoft.com/office/drawing/2014/main" id="{BEE65C99-6DEE-481A-BD94-D670574BE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74" y="4331745"/>
            <a:ext cx="67056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75914" y="921249"/>
            <a:ext cx="8454683" cy="4539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Điện tích. Điện tích điểm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bị nhiễm điện còn gọi là vật mang điện, vật tích điện hay là một điện tích.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2 loại điện tích: Điện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(q&lt;0) và điện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(q&gt;0)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tích điểm là một vật tích điện có kích thước rất nhỏ so với khoảng cách tới điểm mà ta xét.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9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 Thí Nghiệm Độc Đáo Về Điện Tích - Phần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9875" y="1319348"/>
            <a:ext cx="8379097" cy="5277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1669" y="1043931"/>
            <a:ext cx="6040128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Tương tác điện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điện tích cùng dấu thì đẩy nhau.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Các điện tích trái dấu thì hút nhau.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oulomb (Medium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8" y="1310641"/>
            <a:ext cx="4468812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39782" y="576898"/>
            <a:ext cx="82296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800" b="1" u="sng" dirty="0">
                <a:solidFill>
                  <a:srgbClr val="C00000"/>
                </a:solidFill>
              </a:rPr>
              <a:t>II. ĐỊNH LUẬT CU-LÔNG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eeb14560a9ce121341ef25f9118c13987e6e9"/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40&quot;&gt;&lt;property id=&quot;20148&quot; value=&quot;5&quot;/&gt;&lt;property id=&quot;20300&quot; value=&quot;Slide 2&quot;/&gt;&lt;property id=&quot;20307&quot; value=&quot;257&quot;/&gt;&lt;/object&gt;&lt;object type=&quot;3&quot; unique_id=&quot;10090&quot;&gt;&lt;property id=&quot;20148&quot; value=&quot;5&quot;/&gt;&lt;property id=&quot;20300&quot; value=&quot;Slide 3&quot;/&gt;&lt;property id=&quot;20307&quot; value=&quot;258&quot;/&gt;&lt;/object&gt;&lt;object type=&quot;3&quot; unique_id=&quot;10116&quot;&gt;&lt;property id=&quot;20148&quot; value=&quot;5&quot;/&gt;&lt;property id=&quot;20300&quot; value=&quot;Slide 5&quot;/&gt;&lt;property id=&quot;20307&quot; value=&quot;259&quot;/&gt;&lt;/object&gt;&lt;object type=&quot;3&quot; unique_id=&quot;10153&quot;&gt;&lt;property id=&quot;20148&quot; value=&quot;5&quot;/&gt;&lt;property id=&quot;20300&quot; value=&quot;Slide 4&quot;/&gt;&lt;property id=&quot;20307&quot; value=&quot;260&quot;/&gt;&lt;/object&gt;&lt;object type=&quot;3&quot; unique_id=&quot;10154&quot;&gt;&lt;property id=&quot;20148&quot; value=&quot;5&quot;/&gt;&lt;property id=&quot;20300&quot; value=&quot;Slide 6&quot;/&gt;&lt;property id=&quot;20307&quot; value=&quot;261&quot;/&gt;&lt;/object&gt;&lt;object type=&quot;3&quot; unique_id=&quot;10195&quot;&gt;&lt;property id=&quot;20148&quot; value=&quot;5&quot;/&gt;&lt;property id=&quot;20300&quot; value=&quot;Slide 7&quot;/&gt;&lt;property id=&quot;20307&quot; value=&quot;262&quot;/&gt;&lt;/object&gt;&lt;object type=&quot;3&quot; unique_id=&quot;10196&quot;&gt;&lt;property id=&quot;20148&quot; value=&quot;5&quot;/&gt;&lt;property id=&quot;20300&quot; value=&quot;Slide 8&quot;/&gt;&lt;property id=&quot;20307&quot; value=&quot;263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2958</TotalTime>
  <Words>747</Words>
  <Application>Microsoft Office PowerPoint</Application>
  <PresentationFormat>Widescreen</PresentationFormat>
  <Paragraphs>84</Paragraphs>
  <Slides>17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Calibri</vt:lpstr>
      <vt:lpstr>Cambria Math</vt:lpstr>
      <vt:lpstr>Century Gothic</vt:lpstr>
      <vt:lpstr>Open Sans</vt:lpstr>
      <vt:lpstr>Tahoma</vt:lpstr>
      <vt:lpstr>Times New Roman</vt:lpstr>
      <vt:lpstr>VNI-Helve</vt:lpstr>
      <vt:lpstr>Wingdings</vt:lpstr>
      <vt:lpstr>Wingdings 3</vt:lpstr>
      <vt:lpstr>Wisp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Trả lời câu C3</vt:lpstr>
      <vt:lpstr>BÀI TẬP CỦNG CỐ</vt:lpstr>
      <vt:lpstr>BÀI TẬP 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Minh TM</dc:creator>
  <cp:lastModifiedBy>Nguyễn Thị Mỹ Khánh</cp:lastModifiedBy>
  <cp:revision>61</cp:revision>
  <dcterms:created xsi:type="dcterms:W3CDTF">2014-08-24T23:08:00Z</dcterms:created>
  <dcterms:modified xsi:type="dcterms:W3CDTF">2021-08-09T04:09:15Z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1033-11.2.0.10200</vt:lpwstr>
  </property>
</Properties>
</file>