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24387175" cy="13716000"/>
  <p:notesSz cx="6858000" cy="9144000"/>
  <p:custDataLst>
    <p:tags r:id="rId6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249" autoAdjust="0"/>
  </p:normalViewPr>
  <p:slideViewPr>
    <p:cSldViewPr>
      <p:cViewPr>
        <p:scale>
          <a:sx n="40" d="100"/>
          <a:sy n="40" d="100"/>
        </p:scale>
        <p:origin x="576" y="4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51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2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12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96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3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5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29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51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1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2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1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05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5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78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1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81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12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15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6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671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8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9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157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</a:t>
            </a:r>
            <a:r>
              <a:rPr lang="en-US" err="1"/>
              <a:t>hiệu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xuất</a:t>
            </a:r>
            <a:r>
              <a:rPr lang="en-US" baseline="0"/>
              <a:t> </a:t>
            </a:r>
            <a:r>
              <a:rPr lang="en-US" baseline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</a:t>
            </a:r>
            <a:r>
              <a:rPr lang="en-US" err="1"/>
              <a:t>hiệu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xuất</a:t>
            </a:r>
            <a:r>
              <a:rPr lang="en-US" baseline="0"/>
              <a:t> </a:t>
            </a:r>
            <a:r>
              <a:rPr lang="en-US" baseline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0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7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2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53.xml"/><Relationship Id="rId3" Type="http://schemas.openxmlformats.org/officeDocument/2006/relationships/slide" Target="slide64.xml"/><Relationship Id="rId7" Type="http://schemas.openxmlformats.org/officeDocument/2006/relationships/slide" Target="slide59.xml"/><Relationship Id="rId12" Type="http://schemas.openxmlformats.org/officeDocument/2006/relationships/slide" Target="slide54.xml"/><Relationship Id="rId2" Type="http://schemas.openxmlformats.org/officeDocument/2006/relationships/slide" Target="slide63.xml"/><Relationship Id="rId16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11" Type="http://schemas.openxmlformats.org/officeDocument/2006/relationships/slide" Target="slide55.xml"/><Relationship Id="rId5" Type="http://schemas.openxmlformats.org/officeDocument/2006/relationships/slide" Target="slide26.xml"/><Relationship Id="rId15" Type="http://schemas.openxmlformats.org/officeDocument/2006/relationships/slide" Target="slide57.xml"/><Relationship Id="rId10" Type="http://schemas.openxmlformats.org/officeDocument/2006/relationships/slide" Target="slide56.xml"/><Relationship Id="rId4" Type="http://schemas.openxmlformats.org/officeDocument/2006/relationships/slide" Target="slide25.xml"/><Relationship Id="rId9" Type="http://schemas.openxmlformats.org/officeDocument/2006/relationships/slide" Target="slide61.xml"/><Relationship Id="rId14" Type="http://schemas.openxmlformats.org/officeDocument/2006/relationships/slide" Target="slide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30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49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0.pn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0" Type="http://schemas.openxmlformats.org/officeDocument/2006/relationships/image" Target="../media/image73.png"/><Relationship Id="rId4" Type="http://schemas.openxmlformats.org/officeDocument/2006/relationships/image" Target="../media/image510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6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20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8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9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030.png"/><Relationship Id="rId4" Type="http://schemas.openxmlformats.org/officeDocument/2006/relationships/image" Target="../media/image105.png"/><Relationship Id="rId9" Type="http://schemas.openxmlformats.org/officeDocument/2006/relationships/image" Target="../media/image10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3" Type="http://schemas.openxmlformats.org/officeDocument/2006/relationships/image" Target="../media/image1040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10.png"/><Relationship Id="rId4" Type="http://schemas.openxmlformats.org/officeDocument/2006/relationships/image" Target="../media/image109.png"/><Relationship Id="rId9" Type="http://schemas.openxmlformats.org/officeDocument/2006/relationships/image" Target="../media/image1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38.xml"/><Relationship Id="rId3" Type="http://schemas.openxmlformats.org/officeDocument/2006/relationships/slide" Target="slide40.xml"/><Relationship Id="rId7" Type="http://schemas.openxmlformats.org/officeDocument/2006/relationships/slide" Target="slide35.xml"/><Relationship Id="rId12" Type="http://schemas.openxmlformats.org/officeDocument/2006/relationships/slide" Target="slide3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31.xml"/><Relationship Id="rId5" Type="http://schemas.openxmlformats.org/officeDocument/2006/relationships/slide" Target="slide42.xml"/><Relationship Id="rId15" Type="http://schemas.openxmlformats.org/officeDocument/2006/relationships/slide" Target="slide28.xml"/><Relationship Id="rId10" Type="http://schemas.openxmlformats.org/officeDocument/2006/relationships/slide" Target="slide32.xml"/><Relationship Id="rId4" Type="http://schemas.openxmlformats.org/officeDocument/2006/relationships/slide" Target="slide41.xml"/><Relationship Id="rId9" Type="http://schemas.openxmlformats.org/officeDocument/2006/relationships/slide" Target="slide37.xml"/><Relationship Id="rId14" Type="http://schemas.openxmlformats.org/officeDocument/2006/relationships/slide" Target="slide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5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3.png"/><Relationship Id="rId5" Type="http://schemas.openxmlformats.org/officeDocument/2006/relationships/image" Target="../media/image217.pn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9.png"/><Relationship Id="rId10" Type="http://schemas.openxmlformats.org/officeDocument/2006/relationships/image" Target="../media/image244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48.xml"/><Relationship Id="rId3" Type="http://schemas.openxmlformats.org/officeDocument/2006/relationships/slide" Target="slide29.xml"/><Relationship Id="rId7" Type="http://schemas.openxmlformats.org/officeDocument/2006/relationships/slide" Target="slide58.xml"/><Relationship Id="rId12" Type="http://schemas.openxmlformats.org/officeDocument/2006/relationships/slide" Target="slide40.xml"/><Relationship Id="rId17" Type="http://schemas.openxmlformats.org/officeDocument/2006/relationships/slide" Target="slide3.xml"/><Relationship Id="rId2" Type="http://schemas.openxmlformats.org/officeDocument/2006/relationships/slide" Target="slide27.xml"/><Relationship Id="rId16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11" Type="http://schemas.openxmlformats.org/officeDocument/2006/relationships/slide" Target="slide50.xml"/><Relationship Id="rId5" Type="http://schemas.openxmlformats.org/officeDocument/2006/relationships/slide" Target="slide33.xml"/><Relationship Id="rId15" Type="http://schemas.openxmlformats.org/officeDocument/2006/relationships/slide" Target="slide54.xml"/><Relationship Id="rId10" Type="http://schemas.openxmlformats.org/officeDocument/2006/relationships/slide" Target="slide52.xml"/><Relationship Id="rId4" Type="http://schemas.openxmlformats.org/officeDocument/2006/relationships/slide" Target="slide31.xml"/><Relationship Id="rId9" Type="http://schemas.openxmlformats.org/officeDocument/2006/relationships/slide" Target="slide62.xml"/><Relationship Id="rId14" Type="http://schemas.openxmlformats.org/officeDocument/2006/relationships/slide" Target="slide6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12" Type="http://schemas.openxmlformats.org/officeDocument/2006/relationships/slide" Target="slide3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7.png"/><Relationship Id="rId7" Type="http://schemas.openxmlformats.org/officeDocument/2006/relationships/image" Target="../media/image260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5" Type="http://schemas.openxmlformats.org/officeDocument/2006/relationships/slide" Target="slide31.xml"/><Relationship Id="rId10" Type="http://schemas.openxmlformats.org/officeDocument/2006/relationships/image" Target="../media/image263.png"/><Relationship Id="rId4" Type="http://schemas.openxmlformats.org/officeDocument/2006/relationships/image" Target="../media/image258.png"/><Relationship Id="rId9" Type="http://schemas.openxmlformats.org/officeDocument/2006/relationships/image" Target="../media/image26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12" Type="http://schemas.openxmlformats.org/officeDocument/2006/relationships/image" Target="../media/image273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11" Type="http://schemas.openxmlformats.org/officeDocument/2006/relationships/image" Target="../media/image272.png"/><Relationship Id="rId5" Type="http://schemas.openxmlformats.org/officeDocument/2006/relationships/image" Target="../media/image267.png"/><Relationship Id="rId10" Type="http://schemas.openxmlformats.org/officeDocument/2006/relationships/slide" Target="slide31.xml"/><Relationship Id="rId4" Type="http://schemas.openxmlformats.org/officeDocument/2006/relationships/image" Target="../media/image266.png"/><Relationship Id="rId9" Type="http://schemas.openxmlformats.org/officeDocument/2006/relationships/image" Target="../media/image27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12" Type="http://schemas.openxmlformats.org/officeDocument/2006/relationships/slide" Target="slide31.xml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283.png"/><Relationship Id="rId5" Type="http://schemas.openxmlformats.org/officeDocument/2006/relationships/image" Target="../media/image277.png"/><Relationship Id="rId10" Type="http://schemas.openxmlformats.org/officeDocument/2006/relationships/image" Target="../media/image282.png"/><Relationship Id="rId4" Type="http://schemas.openxmlformats.org/officeDocument/2006/relationships/image" Target="../media/image276.png"/><Relationship Id="rId9" Type="http://schemas.openxmlformats.org/officeDocument/2006/relationships/image" Target="../media/image28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5.png"/><Relationship Id="rId7" Type="http://schemas.openxmlformats.org/officeDocument/2006/relationships/image" Target="../media/image289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11" Type="http://schemas.openxmlformats.org/officeDocument/2006/relationships/slide" Target="slide31.xml"/><Relationship Id="rId5" Type="http://schemas.openxmlformats.org/officeDocument/2006/relationships/image" Target="../media/image287.png"/><Relationship Id="rId10" Type="http://schemas.openxmlformats.org/officeDocument/2006/relationships/image" Target="../media/image292.png"/><Relationship Id="rId4" Type="http://schemas.openxmlformats.org/officeDocument/2006/relationships/image" Target="../media/image286.png"/><Relationship Id="rId9" Type="http://schemas.openxmlformats.org/officeDocument/2006/relationships/image" Target="../media/image29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13" Type="http://schemas.openxmlformats.org/officeDocument/2006/relationships/image" Target="../media/image303.png"/><Relationship Id="rId3" Type="http://schemas.openxmlformats.org/officeDocument/2006/relationships/image" Target="../media/image294.png"/><Relationship Id="rId7" Type="http://schemas.openxmlformats.org/officeDocument/2006/relationships/image" Target="../media/image298.png"/><Relationship Id="rId12" Type="http://schemas.openxmlformats.org/officeDocument/2006/relationships/image" Target="../media/image302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11" Type="http://schemas.openxmlformats.org/officeDocument/2006/relationships/slide" Target="slide31.xml"/><Relationship Id="rId5" Type="http://schemas.openxmlformats.org/officeDocument/2006/relationships/image" Target="../media/image296.png"/><Relationship Id="rId10" Type="http://schemas.openxmlformats.org/officeDocument/2006/relationships/image" Target="../media/image301.png"/><Relationship Id="rId4" Type="http://schemas.openxmlformats.org/officeDocument/2006/relationships/image" Target="../media/image295.png"/><Relationship Id="rId9" Type="http://schemas.openxmlformats.org/officeDocument/2006/relationships/image" Target="../media/image300.png"/><Relationship Id="rId14" Type="http://schemas.openxmlformats.org/officeDocument/2006/relationships/image" Target="../media/image30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06.png"/><Relationship Id="rId7" Type="http://schemas.openxmlformats.org/officeDocument/2006/relationships/image" Target="../media/image310.png"/><Relationship Id="rId12" Type="http://schemas.openxmlformats.org/officeDocument/2006/relationships/image" Target="../media/image314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9.png"/><Relationship Id="rId11" Type="http://schemas.openxmlformats.org/officeDocument/2006/relationships/slide" Target="slide31.xml"/><Relationship Id="rId5" Type="http://schemas.openxmlformats.org/officeDocument/2006/relationships/image" Target="../media/image308.png"/><Relationship Id="rId10" Type="http://schemas.openxmlformats.org/officeDocument/2006/relationships/image" Target="../media/image313.png"/><Relationship Id="rId4" Type="http://schemas.openxmlformats.org/officeDocument/2006/relationships/image" Target="../media/image307.png"/><Relationship Id="rId9" Type="http://schemas.openxmlformats.org/officeDocument/2006/relationships/image" Target="../media/image3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24.png"/><Relationship Id="rId3" Type="http://schemas.openxmlformats.org/officeDocument/2006/relationships/image" Target="../media/image315.png"/><Relationship Id="rId7" Type="http://schemas.openxmlformats.org/officeDocument/2006/relationships/image" Target="../media/image319.png"/><Relationship Id="rId12" Type="http://schemas.openxmlformats.org/officeDocument/2006/relationships/slide" Target="slide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0" Type="http://schemas.openxmlformats.org/officeDocument/2006/relationships/image" Target="../media/image322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12" Type="http://schemas.openxmlformats.org/officeDocument/2006/relationships/image" Target="../media/image334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11" Type="http://schemas.openxmlformats.org/officeDocument/2006/relationships/slide" Target="slide31.xml"/><Relationship Id="rId5" Type="http://schemas.openxmlformats.org/officeDocument/2006/relationships/image" Target="../media/image328.png"/><Relationship Id="rId10" Type="http://schemas.openxmlformats.org/officeDocument/2006/relationships/image" Target="../media/image333.png"/><Relationship Id="rId4" Type="http://schemas.openxmlformats.org/officeDocument/2006/relationships/image" Target="../media/image327.png"/><Relationship Id="rId9" Type="http://schemas.openxmlformats.org/officeDocument/2006/relationships/image" Target="../media/image3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36.png"/><Relationship Id="rId7" Type="http://schemas.openxmlformats.org/officeDocument/2006/relationships/image" Target="../media/image340.png"/><Relationship Id="rId2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11" Type="http://schemas.openxmlformats.org/officeDocument/2006/relationships/slide" Target="slide31.xml"/><Relationship Id="rId5" Type="http://schemas.openxmlformats.org/officeDocument/2006/relationships/image" Target="../media/image338.png"/><Relationship Id="rId10" Type="http://schemas.openxmlformats.org/officeDocument/2006/relationships/image" Target="../media/image343.png"/><Relationship Id="rId4" Type="http://schemas.openxmlformats.org/officeDocument/2006/relationships/image" Target="../media/image337.png"/><Relationship Id="rId9" Type="http://schemas.openxmlformats.org/officeDocument/2006/relationships/image" Target="../media/image34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355.png"/><Relationship Id="rId3" Type="http://schemas.openxmlformats.org/officeDocument/2006/relationships/image" Target="../media/image345.png"/><Relationship Id="rId7" Type="http://schemas.openxmlformats.org/officeDocument/2006/relationships/image" Target="../media/image349.png"/><Relationship Id="rId12" Type="http://schemas.openxmlformats.org/officeDocument/2006/relationships/image" Target="../media/image354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1" Type="http://schemas.openxmlformats.org/officeDocument/2006/relationships/image" Target="../media/image353.png"/><Relationship Id="rId5" Type="http://schemas.openxmlformats.org/officeDocument/2006/relationships/image" Target="../media/image347.png"/><Relationship Id="rId15" Type="http://schemas.openxmlformats.org/officeDocument/2006/relationships/slide" Target="slide31.xml"/><Relationship Id="rId10" Type="http://schemas.openxmlformats.org/officeDocument/2006/relationships/image" Target="../media/image352.png"/><Relationship Id="rId4" Type="http://schemas.openxmlformats.org/officeDocument/2006/relationships/image" Target="../media/image346.png"/><Relationship Id="rId9" Type="http://schemas.openxmlformats.org/officeDocument/2006/relationships/image" Target="../media/image351.png"/><Relationship Id="rId14" Type="http://schemas.openxmlformats.org/officeDocument/2006/relationships/image" Target="../media/image35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3" Type="http://schemas.openxmlformats.org/officeDocument/2006/relationships/image" Target="../media/image358.png"/><Relationship Id="rId7" Type="http://schemas.openxmlformats.org/officeDocument/2006/relationships/image" Target="../media/image362.png"/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1.png"/><Relationship Id="rId5" Type="http://schemas.openxmlformats.org/officeDocument/2006/relationships/image" Target="../media/image360.png"/><Relationship Id="rId4" Type="http://schemas.openxmlformats.org/officeDocument/2006/relationships/image" Target="../media/image359.png"/><Relationship Id="rId9" Type="http://schemas.openxmlformats.org/officeDocument/2006/relationships/slide" Target="slide3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65.png"/><Relationship Id="rId7" Type="http://schemas.openxmlformats.org/officeDocument/2006/relationships/image" Target="../media/image369.png"/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8.png"/><Relationship Id="rId11" Type="http://schemas.openxmlformats.org/officeDocument/2006/relationships/image" Target="../media/image372.png"/><Relationship Id="rId5" Type="http://schemas.openxmlformats.org/officeDocument/2006/relationships/image" Target="../media/image367.png"/><Relationship Id="rId10" Type="http://schemas.openxmlformats.org/officeDocument/2006/relationships/slide" Target="slide31.xml"/><Relationship Id="rId4" Type="http://schemas.openxmlformats.org/officeDocument/2006/relationships/image" Target="../media/image366.png"/><Relationship Id="rId9" Type="http://schemas.openxmlformats.org/officeDocument/2006/relationships/image" Target="../media/image37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3" Type="http://schemas.openxmlformats.org/officeDocument/2006/relationships/image" Target="../media/image373.png"/><Relationship Id="rId7" Type="http://schemas.openxmlformats.org/officeDocument/2006/relationships/image" Target="../media/image377.png"/><Relationship Id="rId12" Type="http://schemas.openxmlformats.org/officeDocument/2006/relationships/image" Target="../media/image3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1" Type="http://schemas.openxmlformats.org/officeDocument/2006/relationships/slide" Target="slide31.xml"/><Relationship Id="rId5" Type="http://schemas.openxmlformats.org/officeDocument/2006/relationships/image" Target="../media/image375.png"/><Relationship Id="rId10" Type="http://schemas.openxmlformats.org/officeDocument/2006/relationships/image" Target="../media/image380.png"/><Relationship Id="rId4" Type="http://schemas.openxmlformats.org/officeDocument/2006/relationships/image" Target="../media/image374.png"/><Relationship Id="rId9" Type="http://schemas.openxmlformats.org/officeDocument/2006/relationships/image" Target="../media/image37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13" Type="http://schemas.openxmlformats.org/officeDocument/2006/relationships/image" Target="../media/image392.png"/><Relationship Id="rId3" Type="http://schemas.openxmlformats.org/officeDocument/2006/relationships/image" Target="../media/image383.png"/><Relationship Id="rId7" Type="http://schemas.openxmlformats.org/officeDocument/2006/relationships/image" Target="../media/image387.png"/><Relationship Id="rId12" Type="http://schemas.openxmlformats.org/officeDocument/2006/relationships/image" Target="../media/image391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6.png"/><Relationship Id="rId11" Type="http://schemas.openxmlformats.org/officeDocument/2006/relationships/image" Target="../media/image390.png"/><Relationship Id="rId5" Type="http://schemas.openxmlformats.org/officeDocument/2006/relationships/image" Target="../media/image385.png"/><Relationship Id="rId10" Type="http://schemas.openxmlformats.org/officeDocument/2006/relationships/slide" Target="slide31.xml"/><Relationship Id="rId4" Type="http://schemas.openxmlformats.org/officeDocument/2006/relationships/image" Target="../media/image384.png"/><Relationship Id="rId9" Type="http://schemas.openxmlformats.org/officeDocument/2006/relationships/image" Target="../media/image38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png"/><Relationship Id="rId3" Type="http://schemas.openxmlformats.org/officeDocument/2006/relationships/image" Target="../media/image394.png"/><Relationship Id="rId7" Type="http://schemas.openxmlformats.org/officeDocument/2006/relationships/image" Target="../media/image398.png"/><Relationship Id="rId2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7.png"/><Relationship Id="rId11" Type="http://schemas.openxmlformats.org/officeDocument/2006/relationships/image" Target="../media/image401.png"/><Relationship Id="rId5" Type="http://schemas.openxmlformats.org/officeDocument/2006/relationships/image" Target="../media/image396.png"/><Relationship Id="rId10" Type="http://schemas.openxmlformats.org/officeDocument/2006/relationships/slide" Target="slide31.xml"/><Relationship Id="rId4" Type="http://schemas.openxmlformats.org/officeDocument/2006/relationships/image" Target="../media/image395.png"/><Relationship Id="rId9" Type="http://schemas.openxmlformats.org/officeDocument/2006/relationships/image" Target="../media/image4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png"/><Relationship Id="rId13" Type="http://schemas.openxmlformats.org/officeDocument/2006/relationships/image" Target="../media/image412.png"/><Relationship Id="rId3" Type="http://schemas.openxmlformats.org/officeDocument/2006/relationships/image" Target="../media/image402.png"/><Relationship Id="rId7" Type="http://schemas.openxmlformats.org/officeDocument/2006/relationships/image" Target="../media/image406.png"/><Relationship Id="rId12" Type="http://schemas.openxmlformats.org/officeDocument/2006/relationships/image" Target="../media/image411.png"/><Relationship Id="rId17" Type="http://schemas.openxmlformats.org/officeDocument/2006/relationships/image" Target="../media/image415.png"/><Relationship Id="rId2" Type="http://schemas.openxmlformats.org/officeDocument/2006/relationships/notesSlide" Target="../notesSlides/notesSlide39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5.png"/><Relationship Id="rId11" Type="http://schemas.openxmlformats.org/officeDocument/2006/relationships/image" Target="../media/image410.png"/><Relationship Id="rId5" Type="http://schemas.openxmlformats.org/officeDocument/2006/relationships/image" Target="../media/image404.png"/><Relationship Id="rId15" Type="http://schemas.openxmlformats.org/officeDocument/2006/relationships/image" Target="../media/image414.png"/><Relationship Id="rId10" Type="http://schemas.openxmlformats.org/officeDocument/2006/relationships/image" Target="../media/image409.png"/><Relationship Id="rId4" Type="http://schemas.openxmlformats.org/officeDocument/2006/relationships/image" Target="../media/image403.png"/><Relationship Id="rId9" Type="http://schemas.openxmlformats.org/officeDocument/2006/relationships/image" Target="../media/image408.png"/><Relationship Id="rId14" Type="http://schemas.openxmlformats.org/officeDocument/2006/relationships/image" Target="../media/image41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2.png"/><Relationship Id="rId3" Type="http://schemas.openxmlformats.org/officeDocument/2006/relationships/image" Target="../media/image417.png"/><Relationship Id="rId7" Type="http://schemas.openxmlformats.org/officeDocument/2006/relationships/image" Target="../media/image421.png"/><Relationship Id="rId12" Type="http://schemas.openxmlformats.org/officeDocument/2006/relationships/image" Target="../media/image425.png"/><Relationship Id="rId2" Type="http://schemas.openxmlformats.org/officeDocument/2006/relationships/image" Target="../media/image4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slide" Target="slide31.xml"/><Relationship Id="rId5" Type="http://schemas.openxmlformats.org/officeDocument/2006/relationships/image" Target="../media/image419.png"/><Relationship Id="rId10" Type="http://schemas.openxmlformats.org/officeDocument/2006/relationships/image" Target="../media/image424.png"/><Relationship Id="rId4" Type="http://schemas.openxmlformats.org/officeDocument/2006/relationships/image" Target="../media/image418.png"/><Relationship Id="rId9" Type="http://schemas.openxmlformats.org/officeDocument/2006/relationships/image" Target="../media/image42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2.png"/><Relationship Id="rId13" Type="http://schemas.openxmlformats.org/officeDocument/2006/relationships/slide" Target="slide31.xml"/><Relationship Id="rId3" Type="http://schemas.openxmlformats.org/officeDocument/2006/relationships/image" Target="../media/image427.png"/><Relationship Id="rId7" Type="http://schemas.openxmlformats.org/officeDocument/2006/relationships/image" Target="../media/image431.png"/><Relationship Id="rId12" Type="http://schemas.openxmlformats.org/officeDocument/2006/relationships/image" Target="../media/image436.png"/><Relationship Id="rId2" Type="http://schemas.openxmlformats.org/officeDocument/2006/relationships/image" Target="../media/image4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35.png"/><Relationship Id="rId5" Type="http://schemas.openxmlformats.org/officeDocument/2006/relationships/image" Target="../media/image429.png"/><Relationship Id="rId15" Type="http://schemas.openxmlformats.org/officeDocument/2006/relationships/image" Target="../media/image438.png"/><Relationship Id="rId10" Type="http://schemas.openxmlformats.org/officeDocument/2006/relationships/image" Target="../media/image434.png"/><Relationship Id="rId4" Type="http://schemas.openxmlformats.org/officeDocument/2006/relationships/image" Target="../media/image428.png"/><Relationship Id="rId9" Type="http://schemas.openxmlformats.org/officeDocument/2006/relationships/image" Target="../media/image433.png"/><Relationship Id="rId14" Type="http://schemas.openxmlformats.org/officeDocument/2006/relationships/image" Target="../media/image43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png"/><Relationship Id="rId13" Type="http://schemas.openxmlformats.org/officeDocument/2006/relationships/image" Target="../media/image449.png"/><Relationship Id="rId3" Type="http://schemas.openxmlformats.org/officeDocument/2006/relationships/image" Target="../media/image440.png"/><Relationship Id="rId7" Type="http://schemas.openxmlformats.org/officeDocument/2006/relationships/image" Target="../media/image444.png"/><Relationship Id="rId12" Type="http://schemas.openxmlformats.org/officeDocument/2006/relationships/image" Target="../media/image448.png"/><Relationship Id="rId2" Type="http://schemas.openxmlformats.org/officeDocument/2006/relationships/image" Target="../media/image4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slide" Target="slide31.xml"/><Relationship Id="rId5" Type="http://schemas.openxmlformats.org/officeDocument/2006/relationships/image" Target="../media/image442.png"/><Relationship Id="rId15" Type="http://schemas.openxmlformats.org/officeDocument/2006/relationships/image" Target="../media/image451.png"/><Relationship Id="rId10" Type="http://schemas.openxmlformats.org/officeDocument/2006/relationships/image" Target="../media/image447.png"/><Relationship Id="rId4" Type="http://schemas.openxmlformats.org/officeDocument/2006/relationships/image" Target="../media/image441.png"/><Relationship Id="rId9" Type="http://schemas.openxmlformats.org/officeDocument/2006/relationships/image" Target="../media/image446.png"/><Relationship Id="rId14" Type="http://schemas.openxmlformats.org/officeDocument/2006/relationships/image" Target="../media/image45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465.png"/><Relationship Id="rId3" Type="http://schemas.openxmlformats.org/officeDocument/2006/relationships/image" Target="../media/image453.png"/><Relationship Id="rId7" Type="http://schemas.openxmlformats.org/officeDocument/2006/relationships/image" Target="../media/image459.png"/><Relationship Id="rId12" Type="http://schemas.openxmlformats.org/officeDocument/2006/relationships/image" Target="../media/image464.png"/><Relationship Id="rId2" Type="http://schemas.openxmlformats.org/officeDocument/2006/relationships/image" Target="../media/image452.png"/><Relationship Id="rId16" Type="http://schemas.openxmlformats.org/officeDocument/2006/relationships/image" Target="../media/image4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6.png"/><Relationship Id="rId11" Type="http://schemas.openxmlformats.org/officeDocument/2006/relationships/image" Target="../media/image463.png"/><Relationship Id="rId5" Type="http://schemas.openxmlformats.org/officeDocument/2006/relationships/image" Target="../media/image455.png"/><Relationship Id="rId15" Type="http://schemas.openxmlformats.org/officeDocument/2006/relationships/image" Target="../media/image466.png"/><Relationship Id="rId10" Type="http://schemas.openxmlformats.org/officeDocument/2006/relationships/image" Target="../media/image462.png"/><Relationship Id="rId4" Type="http://schemas.openxmlformats.org/officeDocument/2006/relationships/image" Target="../media/image454.png"/><Relationship Id="rId9" Type="http://schemas.openxmlformats.org/officeDocument/2006/relationships/image" Target="../media/image461.png"/><Relationship Id="rId14" Type="http://schemas.openxmlformats.org/officeDocument/2006/relationships/slide" Target="slide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81" y="0"/>
            <a:ext cx="24406147" cy="1382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4" y="7622411"/>
            <a:ext cx="15138801" cy="374013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4621" y="3807869"/>
            <a:ext cx="886486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7717" y="4503554"/>
            <a:ext cx="3001785" cy="1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8" rIns="91397" bIns="4569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71586" y="6853527"/>
            <a:ext cx="8933860" cy="3077734"/>
            <a:chOff x="8786603" y="4371559"/>
            <a:chExt cx="7544020" cy="150030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86603" y="4371559"/>
              <a:ext cx="7544020" cy="150030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56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vantGarde-Demi" pitchFamily="18" charset="0"/>
                </a:rPr>
                <a:t>CHUYÊN ĐỀ:</a:t>
              </a:r>
              <a:endParaRPr lang="en-US" sz="5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vantGarde-Demi" pitchFamily="18" charset="0"/>
              </a:endParaRPr>
            </a:p>
            <a:p>
              <a:pPr algn="ctr"/>
              <a:r>
                <a:rPr lang="en-US" sz="72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7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CỘNG TRỪ SỐ PHỨC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1743251"/>
            <a:ext cx="1814128" cy="1813395"/>
            <a:chOff x="12784885" y="1066801"/>
            <a:chExt cx="1814128" cy="1813395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10527" cy="1323409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865008"/>
            <a:ext cx="2238375" cy="170702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0460870" y="1265537"/>
            <a:ext cx="4019258" cy="231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649"/>
            <a:ext cx="3889026" cy="3575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2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8" y="2390474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1.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Nhận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biết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         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30713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12.C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0440986" y="899159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13.D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432718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14.A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18353090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15.D</a:t>
            </a: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6307138" y="70121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7.D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10440986" y="701212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8.A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14327188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9.B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18353090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10.A</a:t>
            </a: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18353090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5.A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14327188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4.D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10440986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3.B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6307138" y="50176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2.C</a:t>
            </a: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219233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11.B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219233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6.A</a:t>
            </a: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1.B</a:t>
            </a:r>
          </a:p>
        </p:txBody>
      </p:sp>
      <p:sp>
        <p:nvSpPr>
          <p:cNvPr id="20" name="Action Button: Back or Previous 19">
            <a:hlinkClick r:id="rId1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90" y="152400"/>
            <a:ext cx="23367997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1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CĐ_SỐ PHỨC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4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8234" y="9616970"/>
            <a:ext cx="23672882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06650" cy="838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5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81225" cy="280989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33240" y="1653394"/>
                  <a:ext cx="2080356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136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Tìm phần thực và phần ảo của số phức </a:t>
                  </a:r>
                  <a:br>
                    <a:rPr lang="vi-VN" sz="6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vi-VN" sz="6600" b="1" i="1">
                            <a:latin typeface="Cambria Math"/>
                          </a:rPr>
                          <m:t>𝒛</m:t>
                        </m:r>
                        <m:r>
                          <a:rPr lang="vi-VN" sz="6600" b="1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vi-VN" sz="6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6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6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vi-VN" sz="66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vi-VN" sz="6600" b="1" i="1">
                                    <a:latin typeface="Cambria Math"/>
                                  </a:rPr>
                                  <m:t>𝒊</m:t>
                                </m:r>
                              </m:e>
                            </m:d>
                          </m:e>
                          <m:sup>
                            <m:r>
                              <a:rPr lang="vi-VN" sz="66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6600" b="1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vi-VN" sz="6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66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6600" b="1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6600" b="1" i="1">
                                <a:latin typeface="Cambria Math"/>
                              </a:rPr>
                              <m:t>𝒊</m:t>
                            </m:r>
                          </m:e>
                        </m:d>
                      </m:oMath>
                    </m:oMathPara>
                  </a14:m>
                  <a:endParaRPr lang="en-US" sz="6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136046"/>
                </a:xfrm>
                <a:prstGeom prst="rect">
                  <a:avLst/>
                </a:prstGeom>
                <a:blipFill>
                  <a:blip r:embed="rId2"/>
                  <a:stretch>
                    <a:fillRect t="-43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18576" y="3505200"/>
            <a:ext cx="14680211" cy="1234536"/>
            <a:chOff x="1525075" y="6334162"/>
            <a:chExt cx="13502907" cy="12345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4" y="6334162"/>
              <a:ext cx="12887598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Phần thực bằng 3 và phần ảo bằng</a:t>
              </a:r>
              <a:r>
                <a:rPr lang="vi-VN" sz="60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6000" b="1" i="1"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  <a:r>
                <a:rPr lang="vi-VN" sz="6000" b="1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r>
                <a:rPr lang="en-US" sz="6000" b="1"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endParaRPr lang="en-US" sz="6000" b="1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525075" y="6487681"/>
              <a:ext cx="1088672" cy="99309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952415" y="5044587"/>
            <a:ext cx="14798879" cy="1234536"/>
            <a:chOff x="1458731" y="6334162"/>
            <a:chExt cx="14198784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517131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Phần thực bằng -3 và phần ảo bằng</a:t>
              </a:r>
              <a:r>
                <a:rPr lang="vi-VN" sz="60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</a:t>
              </a:r>
              <a:endParaRPr lang="en-US" sz="6000" b="1" dirty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99910" y="6594621"/>
            <a:ext cx="14798877" cy="1256474"/>
            <a:chOff x="1458731" y="6312224"/>
            <a:chExt cx="14198782" cy="125647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3" y="6334162"/>
              <a:ext cx="13517130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Phần thực bằng </a:t>
              </a:r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  <a:sym typeface="Symbol"/>
                </a:rPr>
                <a:t></a:t>
              </a:r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 và phần ảo bằng</a:t>
              </a:r>
              <a:r>
                <a:rPr lang="vi-VN" sz="60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i</a:t>
              </a:r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312224"/>
              <a:ext cx="1088672" cy="123453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899910" y="8229600"/>
            <a:ext cx="14798877" cy="1234536"/>
            <a:chOff x="1458731" y="6334162"/>
            <a:chExt cx="14198782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13517130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00000"/>
                </a:lnSpc>
                <a:spcBef>
                  <a:spcPts val="1800"/>
                </a:spcBef>
              </a:pPr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Phần thực bằng </a:t>
              </a:r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  <a:sym typeface="Symbol"/>
                </a:rPr>
                <a:t></a:t>
              </a:r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 và phần ảo bằng</a:t>
              </a:r>
              <a:r>
                <a:rPr lang="vi-VN" sz="60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  <a:sym typeface="Symbol"/>
                </a:rPr>
                <a:t></a:t>
              </a:r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361262"/>
              <a:ext cx="1088672" cy="112108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5600715" y="10336250"/>
                <a:ext cx="78583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15" y="10336250"/>
                <a:ext cx="7858369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984288" y="5149804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C5F5F4E-CEA2-4298-A516-9AB2172DB9B6}"/>
                  </a:ext>
                </a:extLst>
              </p:cNvPr>
              <p:cNvSpPr/>
              <p:nvPr/>
            </p:nvSpPr>
            <p:spPr>
              <a:xfrm>
                <a:off x="5600715" y="11718056"/>
                <a:ext cx="401584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6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6000" b="1" dirty="0">
                  <a:latin typeface="+mj-lt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C5F5F4E-CEA2-4298-A516-9AB2172DB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15" y="11718056"/>
                <a:ext cx="401584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3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6523863"/>
            <a:ext cx="23672882" cy="7116606"/>
            <a:chOff x="184495" y="3636275"/>
            <a:chExt cx="11834900" cy="355830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8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5197"/>
            <a:ext cx="23815893" cy="3640869"/>
            <a:chOff x="534987" y="1869705"/>
            <a:chExt cx="23340848" cy="305320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053200"/>
              <a:chOff x="534987" y="1647866"/>
              <a:chExt cx="23340848" cy="30532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33239" y="1653394"/>
                  <a:ext cx="2080356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2814536" y="2327725"/>
                  <a:ext cx="19835650" cy="1993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pt-B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pt-BR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pt-B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pt-B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pt-B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 môđun của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60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6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536" y="2327725"/>
                  <a:ext cx="19835650" cy="1993445"/>
                </a:xfrm>
                <a:prstGeom prst="rect">
                  <a:avLst/>
                </a:prstGeom>
                <a:blipFill>
                  <a:blip r:embed="rId3"/>
                  <a:stretch>
                    <a:fillRect t="-3846" b="-146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94427" y="4127518"/>
            <a:ext cx="23839634" cy="2636680"/>
            <a:chOff x="247181" y="2080087"/>
            <a:chExt cx="11918265" cy="131834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vi-VN" sz="6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6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318337"/>
              <a:chOff x="5537206" y="1557992"/>
              <a:chExt cx="3079904" cy="122558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3623" y="1882289"/>
                    <a:ext cx="2407005" cy="9012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60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vi-VN" sz="6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60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60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vi-VN" sz="6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vi-VN" sz="60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6000" b="1" i="1"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a14:m>
                    <a:r>
                      <a:rPr lang="pt-BR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82289"/>
                    <a:ext cx="2407005" cy="90128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vi-VN" sz="6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4721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2080089"/>
              <a:ext cx="3170504" cy="1116502"/>
              <a:chOff x="5537206" y="1557992"/>
              <a:chExt cx="3159755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573338" cy="519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oMath>
                      </m:oMathPara>
                    </a14:m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573338" cy="51981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1BBDF3-D351-4AC4-A836-E5D0524A69E2}"/>
                  </a:ext>
                </a:extLst>
              </p:cNvPr>
              <p:cNvSpPr/>
              <p:nvPr/>
            </p:nvSpPr>
            <p:spPr>
              <a:xfrm>
                <a:off x="5504321" y="8001000"/>
                <a:ext cx="65280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6000" b="1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60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1BBDF3-D351-4AC4-A836-E5D0524A6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321" y="8001000"/>
                <a:ext cx="6528069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8D97B23-B650-4AD4-9516-EED748B251FE}"/>
                  </a:ext>
                </a:extLst>
              </p:cNvPr>
              <p:cNvSpPr/>
              <p:nvPr/>
            </p:nvSpPr>
            <p:spPr>
              <a:xfrm>
                <a:off x="5504321" y="9292447"/>
                <a:ext cx="477662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6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8D97B23-B650-4AD4-9516-EED748B25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321" y="9292447"/>
                <a:ext cx="4776629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193587" y="46482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9206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" grpId="0"/>
      <p:bldP spid="12" grpId="0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9388" y="4979169"/>
            <a:ext cx="23672882" cy="8441802"/>
            <a:chOff x="184495" y="3636273"/>
            <a:chExt cx="11834900" cy="44815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39193"/>
              <a:chOff x="1275608" y="6239450"/>
              <a:chExt cx="4592537" cy="9796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8" cy="97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33239" y="1653394"/>
                  <a:ext cx="208035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</a:t>
                  </a:r>
                  <a:r>
                    <a:rPr lang="vi-VN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3</a:t>
                  </a:r>
                  <a:endParaRPr lang="en-US" sz="6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Tìm số phức </a:t>
                  </a:r>
                  <a:r>
                    <a:rPr lang="vi-VN" sz="60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 thỏa mãn điều kiện </a:t>
                  </a:r>
                  <a:br>
                    <a:rPr lang="vi-VN" sz="6000" i="1" dirty="0">
                      <a:latin typeface="Cambria Math"/>
                    </a:rPr>
                  </a:br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/>
                        </a:rPr>
                        <m:t>𝒛</m:t>
                      </m:r>
                      <m:r>
                        <a:rPr lang="vi-VN" sz="6000" b="1" i="1">
                          <a:latin typeface="Cambria Math"/>
                        </a:rPr>
                        <m:t>+</m:t>
                      </m:r>
                      <m:r>
                        <a:rPr lang="vi-VN" sz="6000" b="1" i="1">
                          <a:latin typeface="Cambria Math"/>
                        </a:rPr>
                        <m:t>𝟐</m:t>
                      </m:r>
                      <m:r>
                        <a:rPr lang="vi-VN" sz="6000" b="1" i="1">
                          <a:latin typeface="Cambria Math"/>
                        </a:rPr>
                        <m:t>−</m:t>
                      </m:r>
                      <m:r>
                        <a:rPr lang="vi-VN" sz="6000" b="1" i="1">
                          <a:latin typeface="Cambria Math"/>
                        </a:rPr>
                        <m:t>𝟑</m:t>
                      </m:r>
                      <m:r>
                        <a:rPr lang="vi-VN" sz="6000" b="1" i="1">
                          <a:latin typeface="Cambria Math"/>
                        </a:rPr>
                        <m:t>𝒊</m:t>
                      </m:r>
                      <m:r>
                        <a:rPr lang="vi-VN" sz="6000" b="1" i="1">
                          <a:latin typeface="Cambria Math"/>
                        </a:rPr>
                        <m:t>=</m:t>
                      </m:r>
                      <m:r>
                        <a:rPr lang="vi-VN" sz="6000" b="1" i="1">
                          <a:latin typeface="Cambria Math"/>
                        </a:rPr>
                        <m:t>𝟑</m:t>
                      </m:r>
                      <m:r>
                        <a:rPr lang="vi-VN" sz="6000" b="1" i="1">
                          <a:latin typeface="Cambria Math"/>
                        </a:rPr>
                        <m:t>−</m:t>
                      </m:r>
                      <m:r>
                        <a:rPr lang="vi-VN" sz="6000" b="1" i="1">
                          <a:latin typeface="Cambria Math"/>
                        </a:rPr>
                        <m:t>𝟐</m:t>
                      </m:r>
                      <m:r>
                        <a:rPr lang="vi-VN" sz="6000" b="1" i="1">
                          <a:latin typeface="Cambria Math"/>
                        </a:rPr>
                        <m:t>𝒊</m:t>
                      </m:r>
                    </m:oMath>
                  </a14:m>
                  <a:r>
                    <a:rPr lang="vi-VN" sz="60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60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blipFill>
                  <a:blip r:embed="rId3"/>
                  <a:stretch>
                    <a:fillRect t="-6907" b="-174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=1−</m:t>
                          </m:r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86030C-3A67-43C4-BD8F-4F6E51BAA2A3}"/>
                  </a:ext>
                </a:extLst>
              </p:cNvPr>
              <p:cNvSpPr/>
              <p:nvPr/>
            </p:nvSpPr>
            <p:spPr>
              <a:xfrm>
                <a:off x="3870692" y="6858000"/>
                <a:ext cx="12192000" cy="10136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60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60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86030C-3A67-43C4-BD8F-4F6E51BAA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692" y="6858000"/>
                <a:ext cx="12192000" cy="10136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6310540" y="357194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0D42B8-7A15-41AB-9CF6-2AE77553A71F}"/>
                  </a:ext>
                </a:extLst>
              </p:cNvPr>
              <p:cNvSpPr/>
              <p:nvPr/>
            </p:nvSpPr>
            <p:spPr>
              <a:xfrm>
                <a:off x="3929619" y="8465685"/>
                <a:ext cx="12192000" cy="1031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6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6000" b="1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0D42B8-7A15-41AB-9CF6-2AE77553A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619" y="8465685"/>
                <a:ext cx="12192000" cy="10315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E11C90-EAAA-4646-8948-CEEF77834173}"/>
                  </a:ext>
                </a:extLst>
              </p:cNvPr>
              <p:cNvSpPr/>
              <p:nvPr/>
            </p:nvSpPr>
            <p:spPr>
              <a:xfrm>
                <a:off x="3962753" y="9982200"/>
                <a:ext cx="344036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6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6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6000" b="1" dirty="0">
                  <a:latin typeface="+mj-lt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E11C90-EAAA-4646-8948-CEEF77834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753" y="9982200"/>
                <a:ext cx="344036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6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64" grpId="0" animBg="1"/>
      <p:bldP spid="2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0866" y="5137656"/>
            <a:ext cx="23475121" cy="8283317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49509"/>
              <a:chOff x="1275608" y="6239450"/>
              <a:chExt cx="4592537" cy="9984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901103" cy="998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33239" y="1653394"/>
                  <a:ext cx="208035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latin typeface="+mj-lt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vi-VN" sz="6000" b="1" dirty="0">
                      <a:latin typeface="+mj-lt"/>
                    </a:rPr>
                    <a:t> </a:t>
                  </a:r>
                  <a:r>
                    <a:rPr lang="vi-VN" sz="6000" dirty="0">
                      <a:latin typeface="+mj-lt"/>
                    </a:rPr>
                    <a:t>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. </a:t>
                  </a:r>
                  <a:endParaRPr lang="en-US" sz="6000" dirty="0">
                    <a:latin typeface="+mj-lt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latin typeface="+mj-lt"/>
                    </a:rPr>
                    <a:t>Tổng phần thực và phần ảo của số phức </a:t>
                  </a:r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6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vi-VN" sz="6000" dirty="0">
                      <a:latin typeface="+mj-lt"/>
                    </a:rPr>
                    <a:t> bằng.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blipFill>
                  <a:blip r:embed="rId3"/>
                  <a:stretch>
                    <a:fillRect t="-7808" b="-165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3285FEC-3AD2-4E36-A897-75948A39E6B4}"/>
                  </a:ext>
                </a:extLst>
              </p:cNvPr>
              <p:cNvSpPr/>
              <p:nvPr/>
            </p:nvSpPr>
            <p:spPr>
              <a:xfrm>
                <a:off x="4771248" y="7289861"/>
                <a:ext cx="44355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60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3285FEC-3AD2-4E36-A897-75948A39E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48" y="7289861"/>
                <a:ext cx="4435573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6D862D-3D3F-441A-BE37-68656E8546F7}"/>
                  </a:ext>
                </a:extLst>
              </p:cNvPr>
              <p:cNvSpPr/>
              <p:nvPr/>
            </p:nvSpPr>
            <p:spPr>
              <a:xfrm>
                <a:off x="4684158" y="8708044"/>
                <a:ext cx="714926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0">
                          <a:latin typeface="Cambria Math" panose="02040503050406030204" pitchFamily="18" charset="0"/>
                        </a:rPr>
                        <m:t>2−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6000" b="0" i="0">
                          <a:latin typeface="Cambria Math" panose="02040503050406030204" pitchFamily="18" charset="0"/>
                        </a:rPr>
                        <m:t>−1+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6D862D-3D3F-441A-BE37-68656E854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158" y="8708044"/>
                <a:ext cx="7149265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5469C5-7F98-449A-AF47-0F73F5D33DCA}"/>
                  </a:ext>
                </a:extLst>
              </p:cNvPr>
              <p:cNvSpPr/>
              <p:nvPr/>
            </p:nvSpPr>
            <p:spPr>
              <a:xfrm>
                <a:off x="4706841" y="10030155"/>
                <a:ext cx="410881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5469C5-7F98-449A-AF47-0F73F5D33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41" y="10030155"/>
                <a:ext cx="4108817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70322A43-D7E3-4B56-A792-373282F37703}"/>
              </a:ext>
            </a:extLst>
          </p:cNvPr>
          <p:cNvSpPr/>
          <p:nvPr/>
        </p:nvSpPr>
        <p:spPr>
          <a:xfrm>
            <a:off x="18028330" y="3505200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0949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2" grpId="0"/>
      <p:bldP spid="13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0866" y="5137659"/>
            <a:ext cx="23781476" cy="8283313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33239" y="1653394"/>
                  <a:ext cx="208035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latin typeface="+mj-lt"/>
                    </a:rPr>
                    <a:t>Tìm phần ảo </a:t>
                  </a:r>
                  <a:r>
                    <a:rPr lang="vi-VN" sz="6000" i="1" dirty="0">
                      <a:latin typeface="+mj-lt"/>
                    </a:rPr>
                    <a:t>b</a:t>
                  </a:r>
                  <a:r>
                    <a:rPr lang="vi-VN" sz="6000" dirty="0">
                      <a:latin typeface="+mj-lt"/>
                    </a:rPr>
                    <a:t> của số phức  </a:t>
                  </a:r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6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vi-VN" sz="6000" dirty="0">
                      <a:latin typeface="+mj-lt"/>
                    </a:rPr>
                    <a:t>. </a:t>
                  </a:r>
                  <a:endParaRPr lang="en-US" sz="6000" dirty="0">
                    <a:latin typeface="+mj-lt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latin typeface="+mj-lt"/>
                    </a:rPr>
                    <a:t>Biết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vi-VN" sz="6000" b="1" dirty="0">
                      <a:latin typeface="+mj-lt"/>
                    </a:rPr>
                    <a:t> </a:t>
                  </a:r>
                  <a:r>
                    <a:rPr lang="vi-VN" sz="6000" dirty="0">
                      <a:latin typeface="+mj-lt"/>
                    </a:rPr>
                    <a:t>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endParaRPr lang="en-US" sz="6000" b="1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blipFill>
                  <a:blip r:embed="rId3"/>
                  <a:stretch>
                    <a:fillRect t="-7808" b="-165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A5A020-D726-42A7-8B6A-44EB31AF9AA6}"/>
                  </a:ext>
                </a:extLst>
              </p:cNvPr>
              <p:cNvSpPr/>
              <p:nvPr/>
            </p:nvSpPr>
            <p:spPr>
              <a:xfrm>
                <a:off x="3546271" y="7468599"/>
                <a:ext cx="1273579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2(−1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A5A020-D726-42A7-8B6A-44EB31AF9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271" y="7468599"/>
                <a:ext cx="12735794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93DC4D-0523-4350-BF8D-452352452AAC}"/>
                  </a:ext>
                </a:extLst>
              </p:cNvPr>
              <p:cNvSpPr/>
              <p:nvPr/>
            </p:nvSpPr>
            <p:spPr>
              <a:xfrm>
                <a:off x="3600978" y="8979668"/>
                <a:ext cx="364875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93DC4D-0523-4350-BF8D-452352452A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978" y="8979668"/>
                <a:ext cx="3648756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7F9E0C6-4884-40EF-8E95-483E62DDAA5F}"/>
              </a:ext>
            </a:extLst>
          </p:cNvPr>
          <p:cNvSpPr txBox="1"/>
          <p:nvPr/>
        </p:nvSpPr>
        <p:spPr>
          <a:xfrm>
            <a:off x="3600978" y="10494284"/>
            <a:ext cx="733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4202534-EB24-4BCD-A17E-B392AF3C26D9}"/>
                  </a:ext>
                </a:extLst>
              </p:cNvPr>
              <p:cNvSpPr/>
              <p:nvPr/>
            </p:nvSpPr>
            <p:spPr>
              <a:xfrm>
                <a:off x="7338724" y="10515600"/>
                <a:ext cx="96866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4202534-EB24-4BCD-A17E-B392AF3C2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724" y="10515600"/>
                <a:ext cx="968663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5349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42690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4" grpId="0"/>
      <p:bldP spid="24" grpId="0"/>
      <p:bldP spid="64" grpId="0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50327" y="5403532"/>
            <a:ext cx="23788189" cy="811391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60982"/>
              <a:chOff x="1275608" y="6239450"/>
              <a:chExt cx="4592537" cy="10192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62923" cy="1019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33240" y="1653394"/>
                  <a:ext cx="2080356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latin typeface="+mj-lt"/>
                      <a:cs typeface="Times New Roman" pitchFamily="18" charset="0"/>
                    </a:rPr>
                    <a:t>Cho hai số phức  </a:t>
                  </a:r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vi-VN" sz="6000" i="1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vi-VN" sz="6000" dirty="0">
                      <a:latin typeface="+mj-lt"/>
                      <a:cs typeface="Times New Roman" pitchFamily="18" charset="0"/>
                    </a:rPr>
                    <a:t>. </a:t>
                  </a:r>
                  <a:endParaRPr lang="en-US" sz="6000" dirty="0">
                    <a:latin typeface="+mj-lt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latin typeface="+mj-lt"/>
                      <a:cs typeface="Times New Roman" pitchFamily="18" charset="0"/>
                    </a:rPr>
                    <a:t>Tìm phần ảo của số phức </a:t>
                  </a:r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ba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US" sz="6000" b="1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blipFill>
                  <a:blip r:embed="rId3"/>
                  <a:stretch>
                    <a:fillRect t="-7808" b="-165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5349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7054D23-5FB4-4E8D-84A1-B94E219FD261}"/>
                  </a:ext>
                </a:extLst>
              </p:cNvPr>
              <p:cNvSpPr/>
              <p:nvPr/>
            </p:nvSpPr>
            <p:spPr>
              <a:xfrm>
                <a:off x="3763157" y="6611477"/>
                <a:ext cx="923073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pos m:val="top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ba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7054D23-5FB4-4E8D-84A1-B94E219FD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157" y="6611477"/>
                <a:ext cx="9230732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7A67304-5078-4DA6-A623-C816030AC844}"/>
                  </a:ext>
                </a:extLst>
              </p:cNvPr>
              <p:cNvSpPr/>
              <p:nvPr/>
            </p:nvSpPr>
            <p:spPr>
              <a:xfrm>
                <a:off x="3746537" y="7940859"/>
                <a:ext cx="65801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7A67304-5078-4DA6-A623-C816030AC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37" y="7940859"/>
                <a:ext cx="6580198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A88AC7-B716-4762-B729-D2DF6FDEAA0A}"/>
                  </a:ext>
                </a:extLst>
              </p:cNvPr>
              <p:cNvSpPr/>
              <p:nvPr/>
            </p:nvSpPr>
            <p:spPr>
              <a:xfrm>
                <a:off x="3735387" y="9334306"/>
                <a:ext cx="457529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A88AC7-B716-4762-B729-D2DF6FDEA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87" y="9334306"/>
                <a:ext cx="4575290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13C765CA-C576-4F4A-AA8B-634EDFF32FF2}"/>
              </a:ext>
            </a:extLst>
          </p:cNvPr>
          <p:cNvSpPr txBox="1"/>
          <p:nvPr/>
        </p:nvSpPr>
        <p:spPr>
          <a:xfrm>
            <a:off x="3600978" y="10494284"/>
            <a:ext cx="733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E9CBF24-17EB-4222-9F9D-88CD8B6A9EFD}"/>
                  </a:ext>
                </a:extLst>
              </p:cNvPr>
              <p:cNvSpPr/>
              <p:nvPr/>
            </p:nvSpPr>
            <p:spPr>
              <a:xfrm>
                <a:off x="7240587" y="10515600"/>
                <a:ext cx="96866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9CBF24-17EB-4222-9F9D-88CD8B6A9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87" y="10515600"/>
                <a:ext cx="968663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8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2" grpId="0"/>
      <p:bldP spid="12" grpId="0"/>
      <p:bldP spid="13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2" y="5307062"/>
            <a:ext cx="23788189" cy="8406214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41476"/>
              <a:chOff x="1275608" y="6239450"/>
              <a:chExt cx="4592537" cy="98383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62923" cy="983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3030474"/>
            <a:chOff x="534987" y="1869705"/>
            <a:chExt cx="23719158" cy="25413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33239" y="1653394"/>
                  <a:ext cx="208035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latin typeface="+mj-lt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. </a:t>
                  </a:r>
                  <a:br>
                    <a:rPr lang="en-US" sz="6000" dirty="0">
                      <a:latin typeface="+mj-lt"/>
                    </a:rPr>
                  </a:br>
                  <a:r>
                    <a:rPr lang="vi-VN" sz="6000" dirty="0">
                      <a:latin typeface="+mj-lt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bar>
                            <m:barPr>
                              <m:pos m:val="top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ba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vi-VN" sz="6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ba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vi-VN" sz="6000" dirty="0">
                      <a:latin typeface="+mj-lt"/>
                    </a:rPr>
                    <a:t>.</a:t>
                  </a:r>
                  <a:br>
                    <a:rPr lang="vi-VN" sz="6000" dirty="0">
                      <a:latin typeface="+mj-lt"/>
                    </a:rPr>
                  </a:b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blipFill>
                  <a:blip r:embed="rId3"/>
                  <a:stretch>
                    <a:fillRect t="-536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313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vi-VN" sz="6000" b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3135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226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vi-VN" sz="6000" b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261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vi-VN" sz="6000" b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94035B5-2FE6-44A0-8B78-F173C7143CE7}"/>
                  </a:ext>
                </a:extLst>
              </p:cNvPr>
              <p:cNvSpPr/>
              <p:nvPr/>
            </p:nvSpPr>
            <p:spPr>
              <a:xfrm>
                <a:off x="5074188" y="8008767"/>
                <a:ext cx="1679716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.</m:t>
                          </m:r>
                          <m:bar>
                            <m:barPr>
                              <m:pos m:val="top"/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6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60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6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60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6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d>
                            <m:dPr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d>
                            <m:dPr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4035B5-2FE6-44A0-8B78-F173C7143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188" y="8008767"/>
                <a:ext cx="16797162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B764E0-5021-4089-8BFA-85DCAAF516D6}"/>
                  </a:ext>
                </a:extLst>
              </p:cNvPr>
              <p:cNvSpPr/>
              <p:nvPr/>
            </p:nvSpPr>
            <p:spPr>
              <a:xfrm>
                <a:off x="10212387" y="9438506"/>
                <a:ext cx="1000979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1−3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+1+3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6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6000" b="0" i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B764E0-5021-4089-8BFA-85DCAAF51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387" y="9438506"/>
                <a:ext cx="10009791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7984787" y="3581400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8606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4" grpId="0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67609" y="5036557"/>
            <a:ext cx="23682954" cy="8441802"/>
            <a:chOff x="184495" y="3636273"/>
            <a:chExt cx="11834900" cy="44815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39193"/>
              <a:chOff x="1275608" y="6239450"/>
              <a:chExt cx="4592537" cy="97968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5644" cy="97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2" y="1653394"/>
                  <a:ext cx="227045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 </a:t>
                  </a:r>
                  <a:r>
                    <a:rPr lang="vi-VN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8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838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:r>
                    <a:rPr lang="vi-VN" sz="66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:br>
                    <a:rPr lang="en-US" sz="6600" i="1" dirty="0">
                      <a:latin typeface="Cambria Math"/>
                    </a:rPr>
                  </a:b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/>
                            </a:rPr>
                            <m:t>1−2</m:t>
                          </m:r>
                          <m:r>
                            <a:rPr lang="vi-VN" sz="6600" i="1">
                              <a:latin typeface="Cambria Math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/>
                            </a:rPr>
                            <m:t>2+</m:t>
                          </m:r>
                          <m:r>
                            <a:rPr lang="vi-VN" sz="6600" i="1">
                              <a:latin typeface="Cambria Math"/>
                            </a:rPr>
                            <m:t>𝑖</m:t>
                          </m:r>
                          <m:r>
                            <a:rPr lang="vi-VN" sz="6600" i="1">
                              <a:latin typeface="Cambria Math"/>
                            </a:rPr>
                            <m:t>+</m:t>
                          </m:r>
                          <m:r>
                            <a:rPr lang="vi-VN" sz="66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latin typeface="Cambria Math"/>
                                </a:rPr>
                                <m:t>3−2</m:t>
                              </m:r>
                              <m:r>
                                <a:rPr lang="vi-VN" sz="66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838690"/>
                </a:xfrm>
                <a:prstGeom prst="rect">
                  <a:avLst/>
                </a:prstGeom>
                <a:blipFill>
                  <a:blip r:embed="rId3"/>
                  <a:stretch>
                    <a:fillRect t="-7500" b="-15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313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3135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vi-VN" sz="6000" b="1" i="0" smtClean="0">
                              <a:latin typeface="Cambria Math" panose="02040503050406030204" pitchFamily="18" charset="0"/>
                            </a:rPr>
                            <m:t>160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226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226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C431204-4ED8-4AE7-ACF0-D8FE5D9D86FE}"/>
                  </a:ext>
                </a:extLst>
              </p:cNvPr>
              <p:cNvSpPr/>
              <p:nvPr/>
            </p:nvSpPr>
            <p:spPr>
              <a:xfrm>
                <a:off x="5122809" y="7162800"/>
                <a:ext cx="11540723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6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6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66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d>
                            <m:dPr>
                              <m:ctrlPr>
                                <a:rPr lang="en-US" sz="6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0" i="0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C431204-4ED8-4AE7-ACF0-D8FE5D9D8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809" y="7162800"/>
                <a:ext cx="11540723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6FC60D-6016-4C66-ABB1-A9B9DAFFC4A3}"/>
                  </a:ext>
                </a:extLst>
              </p:cNvPr>
              <p:cNvSpPr/>
              <p:nvPr/>
            </p:nvSpPr>
            <p:spPr>
              <a:xfrm>
                <a:off x="5085063" y="8495511"/>
                <a:ext cx="1155418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6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6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0">
                              <a:latin typeface="Cambria Math" panose="02040503050406030204" pitchFamily="18" charset="0"/>
                            </a:rPr>
                            <m:t>4+4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6600" b="0" i="0">
                          <a:latin typeface="Cambria Math" panose="02040503050406030204" pitchFamily="18" charset="0"/>
                        </a:rPr>
                        <m:t>=12−4</m:t>
                      </m:r>
                      <m:r>
                        <a:rPr lang="en-US" sz="66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6FC60D-6016-4C66-ABB1-A9B9DAFFC4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063" y="8495511"/>
                <a:ext cx="11554189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FF9376-05D8-4086-9506-8914FEF44E28}"/>
                  </a:ext>
                </a:extLst>
              </p:cNvPr>
              <p:cNvSpPr/>
              <p:nvPr/>
            </p:nvSpPr>
            <p:spPr>
              <a:xfrm>
                <a:off x="3735387" y="9732921"/>
                <a:ext cx="11625747" cy="1322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66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6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600" i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6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6600" i="0">
                          <a:latin typeface="Cambria Math" panose="02040503050406030204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FF9376-05D8-4086-9506-8914FEF44E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87" y="9732921"/>
                <a:ext cx="11625747" cy="1322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EA5DC9A4-F563-4496-B402-611123E17AC5}"/>
              </a:ext>
            </a:extLst>
          </p:cNvPr>
          <p:cNvSpPr/>
          <p:nvPr/>
        </p:nvSpPr>
        <p:spPr>
          <a:xfrm>
            <a:off x="4587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9908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1" grpId="0"/>
      <p:bldP spid="12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9388" y="4979162"/>
            <a:ext cx="23589949" cy="8432038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39817"/>
              <a:chOff x="1275608" y="6239450"/>
              <a:chExt cx="4592537" cy="98082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86982" cy="980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3307474"/>
            <a:chOff x="534987" y="1869705"/>
            <a:chExt cx="23719158" cy="277361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2" y="1653394"/>
                  <a:ext cx="227045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71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=2−3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6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Tìm môđun của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𝑤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710040"/>
                </a:xfrm>
                <a:prstGeom prst="rect">
                  <a:avLst/>
                </a:prstGeom>
                <a:blipFill>
                  <a:blip r:embed="rId3"/>
                  <a:stretch>
                    <a:fillRect t="-50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01422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  <m:r>
                            <a:rPr lang="vi-VN" sz="60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vi-VN" sz="6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m:rPr>
                              <m:nor/>
                            </m:rPr>
                            <a:rPr lang="vi-VN" sz="6000" b="1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  <m:r>
                            <a:rPr lang="vi-VN" sz="60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vi-VN" sz="6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m:rPr>
                              <m:nor/>
                            </m:rPr>
                            <a:rPr lang="vi-VN" sz="6000" b="1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  <m:r>
                            <a:rPr lang="vi-VN" sz="60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=−</m:t>
                          </m:r>
                          <m:r>
                            <a:rPr lang="vi-VN" sz="6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vi-VN" sz="6000" b="1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9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  <m:r>
                            <a:rPr lang="vi-VN" sz="60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1981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6B5CAF-C479-4738-AB30-355C98DFA210}"/>
                  </a:ext>
                </a:extLst>
              </p:cNvPr>
              <p:cNvSpPr/>
              <p:nvPr/>
            </p:nvSpPr>
            <p:spPr>
              <a:xfrm>
                <a:off x="6605937" y="6480974"/>
                <a:ext cx="17041396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6600" b="0" i="0">
                              <a:latin typeface="Cambria Math" panose="02040503050406030204" pitchFamily="18" charset="0"/>
                            </a:rPr>
                            <m:t>=(1+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6600" b="0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66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6600" b="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bar>
                          <m:r>
                            <a:rPr lang="en-US" sz="6600" b="0" i="0">
                              <a:latin typeface="Cambria Math" panose="02040503050406030204" pitchFamily="18" charset="0"/>
                            </a:rPr>
                            <m:t>=(1+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6600" b="0" i="0">
                              <a:latin typeface="Cambria Math" panose="02040503050406030204" pitchFamily="18" charset="0"/>
                            </a:rPr>
                            <m:t>)(2−3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6600" b="0" i="0">
                              <a:latin typeface="Cambria Math" panose="02040503050406030204" pitchFamily="18" charset="0"/>
                            </a:rPr>
                            <m:t>)−(2+3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6B5CAF-C479-4738-AB30-355C98DFA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937" y="6480974"/>
                <a:ext cx="17041396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349CB4C-17F2-4281-B4AA-832D4FBE5071}"/>
                  </a:ext>
                </a:extLst>
              </p:cNvPr>
              <p:cNvSpPr/>
              <p:nvPr/>
            </p:nvSpPr>
            <p:spPr>
              <a:xfrm>
                <a:off x="6775565" y="8387156"/>
                <a:ext cx="440216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6600" b="0" i="0">
                          <a:latin typeface="Cambria Math" panose="02040503050406030204" pitchFamily="18" charset="0"/>
                        </a:rPr>
                        <m:t>=3−4</m:t>
                      </m:r>
                      <m:r>
                        <a:rPr lang="en-US" sz="66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349CB4C-17F2-4281-B4AA-832D4FBE5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565" y="8387156"/>
                <a:ext cx="4402167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80604F0-C7E3-4823-8459-4D87CF56B1EF}"/>
                  </a:ext>
                </a:extLst>
              </p:cNvPr>
              <p:cNvSpPr/>
              <p:nvPr/>
            </p:nvSpPr>
            <p:spPr>
              <a:xfrm>
                <a:off x="6605937" y="9829800"/>
                <a:ext cx="9673610" cy="1322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6600" b="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60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6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6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(−4)</m:t>
                              </m:r>
                            </m:e>
                            <m:sup>
                              <m:r>
                                <a:rPr lang="en-US" sz="6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6600" b="0" i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80604F0-C7E3-4823-8459-4D87CF56B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937" y="9829800"/>
                <a:ext cx="9673610" cy="1322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DCE1AB2F-B005-4EA1-A9A3-CD72829BDA02}"/>
              </a:ext>
            </a:extLst>
          </p:cNvPr>
          <p:cNvSpPr/>
          <p:nvPr/>
        </p:nvSpPr>
        <p:spPr>
          <a:xfrm>
            <a:off x="6249987" y="3581400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2193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3" grpId="0"/>
      <p:bldP spid="14" grpId="0"/>
      <p:bldP spid="17" grpId="0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4177" y="-111185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00136" y="4627213"/>
            <a:ext cx="17437978" cy="884106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369239" y="1521941"/>
            <a:ext cx="3648695" cy="101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6000" b="1" dirty="0">
                <a:solidFill>
                  <a:srgbClr val="135F82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GIẢI TÍCH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50683" y="2844013"/>
            <a:ext cx="13773325" cy="1668297"/>
            <a:chOff x="5714180" y="3634172"/>
            <a:chExt cx="13773325" cy="1668297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14180" y="3634172"/>
              <a:ext cx="13773325" cy="12002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13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vantGarde-Demi" pitchFamily="18" charset="0"/>
                </a:rPr>
                <a:t>CỘNG TRỪ NHÂN CHIA SỐ PHỨC</a:t>
              </a:r>
            </a:p>
          </p:txBody>
        </p:sp>
      </p:grpSp>
      <p:grpSp>
        <p:nvGrpSpPr>
          <p:cNvPr id="2" name="Group 26"/>
          <p:cNvGrpSpPr/>
          <p:nvPr/>
        </p:nvGrpSpPr>
        <p:grpSpPr>
          <a:xfrm>
            <a:off x="3543558" y="9816045"/>
            <a:ext cx="14646001" cy="907199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PHÉP NHÂN VÀ PHÉP CHIA SỐ PHỨC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3584711" y="4766565"/>
            <a:ext cx="14834371" cy="907202"/>
            <a:chOff x="7459670" y="7543799"/>
            <a:chExt cx="14834371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76486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A PHÉP CỘNG VÀ PHÉP TRỪ SỐ PHỨC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782337" y="7640053"/>
                  <a:ext cx="761747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4706451" y="5828773"/>
            <a:ext cx="10253661" cy="923330"/>
            <a:chOff x="644526" y="2766774"/>
            <a:chExt cx="10253661" cy="923330"/>
          </a:xfrm>
        </p:grpSpPr>
        <p:sp>
          <p:nvSpPr>
            <p:cNvPr id="37" name="TextBox 36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5400" b="1" i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Tổng của hai số phức</a:t>
              </a:r>
              <a:endParaRPr lang="en-US" sz="5400" b="1" i="1" dirty="0">
                <a:solidFill>
                  <a:srgbClr val="145F82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06451" y="6971773"/>
            <a:ext cx="10253661" cy="923330"/>
            <a:chOff x="644526" y="2766774"/>
            <a:chExt cx="10253661" cy="923330"/>
          </a:xfrm>
        </p:grpSpPr>
        <p:sp>
          <p:nvSpPr>
            <p:cNvPr id="41" name="TextBox 40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5400" b="1" i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Phép trừ hai số phức</a:t>
              </a:r>
              <a:endParaRPr lang="en-US" sz="5400" b="1" i="1" dirty="0">
                <a:solidFill>
                  <a:srgbClr val="145F82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06451" y="11101626"/>
            <a:ext cx="10253661" cy="923330"/>
            <a:chOff x="644526" y="2766774"/>
            <a:chExt cx="10253661" cy="923330"/>
          </a:xfrm>
        </p:grpSpPr>
        <p:sp>
          <p:nvSpPr>
            <p:cNvPr id="53" name="TextBox 52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5400" b="1" i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Tích của hai số phức</a:t>
              </a:r>
              <a:endParaRPr lang="en-US" sz="5400" b="1" i="1" dirty="0">
                <a:solidFill>
                  <a:srgbClr val="145F82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06451" y="12169840"/>
            <a:ext cx="12419474" cy="923330"/>
            <a:chOff x="644526" y="2790274"/>
            <a:chExt cx="10117129" cy="923330"/>
          </a:xfrm>
        </p:grpSpPr>
        <p:sp>
          <p:nvSpPr>
            <p:cNvPr id="72" name="TextBox 71"/>
            <p:cNvSpPr txBox="1"/>
            <p:nvPr/>
          </p:nvSpPr>
          <p:spPr>
            <a:xfrm>
              <a:off x="1770055" y="27902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 Tính chất của phép nhân số phức</a:t>
              </a:r>
              <a:endParaRPr lang="en-US" sz="5400" b="1" i="1" dirty="0">
                <a:solidFill>
                  <a:srgbClr val="145F82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44526" y="2823876"/>
              <a:ext cx="1086315" cy="830996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66363" y="2795826"/>
              <a:ext cx="5191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672953" y="8131076"/>
            <a:ext cx="16049574" cy="2585323"/>
            <a:chOff x="644526" y="2766774"/>
            <a:chExt cx="14901139" cy="2585323"/>
          </a:xfrm>
        </p:grpSpPr>
        <p:sp>
          <p:nvSpPr>
            <p:cNvPr id="57" name="TextBox 56"/>
            <p:cNvSpPr txBox="1"/>
            <p:nvPr/>
          </p:nvSpPr>
          <p:spPr>
            <a:xfrm>
              <a:off x="1906587" y="2766774"/>
              <a:ext cx="1363907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 Ý nghĩa hình học của phép cộng và phép trừ </a:t>
              </a:r>
              <a:br>
                <a:rPr lang="en-US" sz="5400" b="1" i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</a:br>
              <a:r>
                <a:rPr lang="en-US" sz="5400" b="1" i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hai số phức</a:t>
              </a:r>
            </a:p>
            <a:p>
              <a:endParaRPr lang="en-US" sz="5400" b="1" i="1" dirty="0">
                <a:solidFill>
                  <a:srgbClr val="145F82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44526" y="2823875"/>
              <a:ext cx="1179725" cy="85956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9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95640" y="7622936"/>
            <a:ext cx="23514406" cy="5362019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96257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81225" cy="280989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0154" y="1653394"/>
                  <a:ext cx="2526529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10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164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=1+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=2−3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66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16438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27" t="-4245" b="-153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7" y="3505200"/>
            <a:ext cx="10366229" cy="1234536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a14:m>
                  <a:r>
                    <a:rPr lang="vi-VN" sz="6000" b="1" dirty="0"/>
                    <a:t>.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 t="-2370" b="-2274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3031786" y="3711698"/>
            <a:ext cx="9896263" cy="1234536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vi-VN" sz="6000" b="1" dirty="0"/>
                    <a:t>.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5"/>
                  <a:stretch>
                    <a:fillRect t="-1905" b="-2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84442" y="5394870"/>
            <a:ext cx="10417483" cy="1234536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6000" b="1" dirty="0"/>
                    <a:t>.</a:t>
                  </a:r>
                  <a:endParaRPr lang="vi-VN" sz="6000" b="1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 t="-4265" b="-208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985249" y="5504012"/>
            <a:ext cx="9945194" cy="1234536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vi-VN" sz="6000" b="1" dirty="0"/>
                    <a:t>.</a:t>
                  </a:r>
                </a:p>
              </p:txBody>
            </p:sp>
          </mc:Choice>
          <mc:Fallback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 t="-3810" b="-2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013C7E-1DF3-422C-8C0E-2C0759E5A468}"/>
                  </a:ext>
                </a:extLst>
              </p:cNvPr>
              <p:cNvSpPr/>
              <p:nvPr/>
            </p:nvSpPr>
            <p:spPr>
              <a:xfrm>
                <a:off x="5565774" y="8976276"/>
                <a:ext cx="1289340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6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+2−3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6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013C7E-1DF3-422C-8C0E-2C0759E5A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774" y="8976276"/>
                <a:ext cx="12893401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A3326C-FC04-4E53-BE06-85BAE71A8CC1}"/>
                  </a:ext>
                </a:extLst>
              </p:cNvPr>
              <p:cNvSpPr/>
              <p:nvPr/>
            </p:nvSpPr>
            <p:spPr>
              <a:xfrm>
                <a:off x="5482436" y="10287628"/>
                <a:ext cx="11105220" cy="1210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60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vi-VN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0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60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e>
                    </m:rad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2A3326C-FC04-4E53-BE06-85BAE71A8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436" y="10287628"/>
                <a:ext cx="11105220" cy="12103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915987" y="3657600"/>
            <a:ext cx="1134683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59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4" grpId="0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9388" y="4979160"/>
            <a:ext cx="23682954" cy="8355840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44740"/>
              <a:chOff x="1275608" y="6239450"/>
              <a:chExt cx="4592537" cy="98976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5644" cy="989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3307474"/>
            <a:chOff x="534987" y="1869705"/>
            <a:chExt cx="23719158" cy="277361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0153" y="1653394"/>
                  <a:ext cx="2526529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11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71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=2−3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=1+2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66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6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6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6600" i="1">
                              <a:latin typeface="Cambria Math"/>
                            </a:rPr>
                            <m:t>+2</m:t>
                          </m:r>
                        </m:e>
                      </m:d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710040"/>
                </a:xfrm>
                <a:prstGeom prst="rect">
                  <a:avLst/>
                </a:prstGeom>
                <a:blipFill>
                  <a:blip r:embed="rId3"/>
                  <a:stretch>
                    <a:fillRect t="-50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313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3135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313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𝟔𝟓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3135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226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𝟏𝟑𝟕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226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CE1AB2F-B005-4EA1-A9A3-CD72829BDA02}"/>
              </a:ext>
            </a:extLst>
          </p:cNvPr>
          <p:cNvSpPr/>
          <p:nvPr/>
        </p:nvSpPr>
        <p:spPr>
          <a:xfrm>
            <a:off x="6326187" y="3581400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3E6D634-3EDC-4247-8FBB-539B25B3364A}"/>
                  </a:ext>
                </a:extLst>
              </p:cNvPr>
              <p:cNvSpPr/>
              <p:nvPr/>
            </p:nvSpPr>
            <p:spPr>
              <a:xfrm>
                <a:off x="5564187" y="6949834"/>
                <a:ext cx="1500109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6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60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6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2−3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E6D634-3EDC-4247-8FBB-539B25B33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187" y="6949834"/>
                <a:ext cx="15001094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4CE4CF5-89B9-4AF4-AF08-179C4442018F}"/>
                  </a:ext>
                </a:extLst>
              </p:cNvPr>
              <p:cNvSpPr/>
              <p:nvPr/>
            </p:nvSpPr>
            <p:spPr>
              <a:xfrm>
                <a:off x="5564187" y="8764175"/>
                <a:ext cx="12371848" cy="124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vi-VN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vi-VN" sz="6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6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6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60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CE4CF5-89B9-4AF4-AF08-179C4442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187" y="8764175"/>
                <a:ext cx="12371848" cy="124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8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9388" y="4979160"/>
            <a:ext cx="23774404" cy="839919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41928"/>
              <a:chOff x="1275608" y="6239450"/>
              <a:chExt cx="4592537" cy="98465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64583" cy="984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4323136"/>
            <a:chOff x="534987" y="1869705"/>
            <a:chExt cx="23719158" cy="362533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38375" cy="1176337"/>
                <a:chOff x="534987" y="1647866"/>
                <a:chExt cx="3538375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73474" y="1653394"/>
                  <a:ext cx="279988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12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561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latin typeface="Cambria Math"/>
                        </a:rPr>
                        <m:t>=2−3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66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Tìm phần ảo </a:t>
                  </a:r>
                  <a:r>
                    <a:rPr lang="vi-VN" sz="66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 của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𝑤</m:t>
                      </m:r>
                      <m:r>
                        <a:rPr lang="vi-VN" sz="6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/>
                            </a:rPr>
                            <m:t>1+</m:t>
                          </m:r>
                          <m:r>
                            <a:rPr lang="vi-VN" sz="66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/>
                            </a:rPr>
                            <m:t>2−</m:t>
                          </m:r>
                          <m:r>
                            <a:rPr lang="vi-VN" sz="6600" i="1">
                              <a:latin typeface="Cambria Math"/>
                            </a:rPr>
                            <m:t>𝑖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</a:br>
                  <a:b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561763"/>
                </a:xfrm>
                <a:prstGeom prst="rect">
                  <a:avLst/>
                </a:prstGeom>
                <a:blipFill>
                  <a:blip r:embed="rId3"/>
                  <a:stretch>
                    <a:fillRect t="-387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24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	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244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72556D-C795-444D-B00A-7DFA526DB04C}"/>
                  </a:ext>
                </a:extLst>
              </p:cNvPr>
              <p:cNvSpPr/>
              <p:nvPr/>
            </p:nvSpPr>
            <p:spPr>
              <a:xfrm>
                <a:off x="3045427" y="7081841"/>
                <a:ext cx="206926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bar>
                            <m:barPr>
                              <m:pos m:val="top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=(1+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)(2−3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)−(2−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)(2+3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672556D-C795-444D-B00A-7DFA526DB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427" y="7081841"/>
                <a:ext cx="20692617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A9C349-6E77-4FBD-9B81-2F8314B9B148}"/>
                  </a:ext>
                </a:extLst>
              </p:cNvPr>
              <p:cNvSpPr/>
              <p:nvPr/>
            </p:nvSpPr>
            <p:spPr>
              <a:xfrm>
                <a:off x="3187595" y="8454414"/>
                <a:ext cx="65217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=5−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−7−4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A9C349-6E77-4FBD-9B81-2F8314B9B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595" y="8454414"/>
                <a:ext cx="6521785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DC44E53-04F1-4E1F-830C-0E229A6AA44E}"/>
                  </a:ext>
                </a:extLst>
              </p:cNvPr>
              <p:cNvSpPr/>
              <p:nvPr/>
            </p:nvSpPr>
            <p:spPr>
              <a:xfrm>
                <a:off x="3187595" y="9871694"/>
                <a:ext cx="456778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=−2−5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C44E53-04F1-4E1F-830C-0E229A6AA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595" y="9871694"/>
                <a:ext cx="4567789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1F8F3140-7878-49DC-B7DD-BFB9E1975DBD}"/>
              </a:ext>
            </a:extLst>
          </p:cNvPr>
          <p:cNvSpPr/>
          <p:nvPr/>
        </p:nvSpPr>
        <p:spPr>
          <a:xfrm>
            <a:off x="12193587" y="3581400"/>
            <a:ext cx="1092375" cy="10762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40873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2" grpId="0"/>
      <p:bldP spid="13" grpId="0"/>
      <p:bldP spid="14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14770" y="7051037"/>
            <a:ext cx="23672882" cy="6347060"/>
            <a:chOff x="184495" y="3636275"/>
            <a:chExt cx="11834900" cy="317353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94458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8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81225" cy="280989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0154" y="1653394"/>
                  <a:ext cx="2526529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 13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035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pt-BR" sz="66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=3+2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pt-BR" sz="66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=6+5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pt-BR" sz="6600" dirty="0">
                      <a:latin typeface="Times New Roman" pitchFamily="18" charset="0"/>
                      <a:cs typeface="Times New Roman" pitchFamily="18" charset="0"/>
                    </a:rPr>
                    <a:t>. Tìm số phức liên hợp của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latin typeface="Cambria Math"/>
                        </a:rPr>
                        <m:t>=6</m:t>
                      </m:r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+5</m:t>
                      </m:r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03533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27" t="-4523" r="-1596" b="-1658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8" y="3505200"/>
            <a:ext cx="10074477" cy="1234536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b="1" i="1"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vi-VN" sz="6000" b="1" i="1">
                          <a:latin typeface="Cambria Math"/>
                        </a:rPr>
                        <m:t>=</m:t>
                      </m:r>
                      <m:r>
                        <a:rPr lang="vi-VN" sz="6000" b="1" i="1">
                          <a:latin typeface="Cambria Math"/>
                        </a:rPr>
                        <m:t>𝟓𝟏</m:t>
                      </m:r>
                      <m:r>
                        <a:rPr lang="vi-VN" sz="6000" b="1" i="1">
                          <a:latin typeface="Cambria Math"/>
                        </a:rPr>
                        <m:t>+</m:t>
                      </m:r>
                      <m:r>
                        <a:rPr lang="vi-VN" sz="6000" b="1" i="1">
                          <a:latin typeface="Cambria Math"/>
                        </a:rPr>
                        <m:t>𝟒𝟎</m:t>
                      </m:r>
                      <m:r>
                        <a:rPr lang="vi-VN" sz="6000" b="1" i="1">
                          <a:latin typeface="Cambria Math"/>
                        </a:rPr>
                        <m:t>𝒊</m:t>
                      </m:r>
                    </m:oMath>
                  </a14:m>
                  <a:r>
                    <a:rPr lang="pt-BR" sz="60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 t="-5213" b="-19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904407" y="3554092"/>
            <a:ext cx="10074477" cy="1234536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b="1" i="1"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vi-VN" sz="6000" b="1" i="1">
                          <a:latin typeface="Cambria Math"/>
                        </a:rPr>
                        <m:t>=</m:t>
                      </m:r>
                      <m:r>
                        <a:rPr lang="vi-VN" sz="6000" b="1" i="1">
                          <a:latin typeface="Cambria Math"/>
                        </a:rPr>
                        <m:t>𝟓𝟏</m:t>
                      </m:r>
                      <m:r>
                        <a:rPr lang="vi-VN" sz="6000" b="1" i="1">
                          <a:latin typeface="Cambria Math"/>
                        </a:rPr>
                        <m:t>−</m:t>
                      </m:r>
                      <m:r>
                        <a:rPr lang="vi-VN" sz="6000" b="1" i="1">
                          <a:latin typeface="Cambria Math"/>
                        </a:rPr>
                        <m:t>𝟒𝟎</m:t>
                      </m:r>
                      <m:r>
                        <a:rPr lang="vi-VN" sz="6000" b="1" i="1">
                          <a:latin typeface="Cambria Math"/>
                        </a:rPr>
                        <m:t>𝒊</m:t>
                      </m:r>
                    </m:oMath>
                  </a14:m>
                  <a:r>
                    <a:rPr lang="vi-VN" sz="60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5"/>
                  <a:stretch>
                    <a:fillRect t="-5213" b="-19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99910" y="5211913"/>
            <a:ext cx="10074477" cy="1234536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b="1" i="1"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vi-VN" sz="6000" b="1" i="1">
                          <a:latin typeface="Cambria Math"/>
                        </a:rPr>
                        <m:t>=</m:t>
                      </m:r>
                      <m:r>
                        <a:rPr lang="vi-VN" sz="6000" b="1" i="1">
                          <a:latin typeface="Cambria Math"/>
                        </a:rPr>
                        <m:t>𝟒𝟖</m:t>
                      </m:r>
                      <m:r>
                        <a:rPr lang="vi-VN" sz="6000" b="1" i="1">
                          <a:latin typeface="Cambria Math"/>
                        </a:rPr>
                        <m:t>+</m:t>
                      </m:r>
                      <m:r>
                        <a:rPr lang="vi-VN" sz="6000" b="1" i="1">
                          <a:latin typeface="Cambria Math"/>
                        </a:rPr>
                        <m:t>𝟑𝟕</m:t>
                      </m:r>
                      <m:r>
                        <a:rPr lang="vi-VN" sz="6000" b="1" i="1">
                          <a:latin typeface="Cambria Math"/>
                        </a:rPr>
                        <m:t>𝒊</m:t>
                      </m:r>
                    </m:oMath>
                  </a14:m>
                  <a:r>
                    <a:rPr lang="vi-VN" sz="60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6000" b="1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 t="-3791" b="-213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904407" y="5256392"/>
            <a:ext cx="10074477" cy="1234536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b="1" i="1"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vi-VN" sz="6000" b="1" i="1">
                          <a:latin typeface="Cambria Math"/>
                        </a:rPr>
                        <m:t>=</m:t>
                      </m:r>
                      <m:r>
                        <a:rPr lang="vi-VN" sz="6000" b="1" i="1">
                          <a:latin typeface="Cambria Math"/>
                        </a:rPr>
                        <m:t>𝟒𝟖</m:t>
                      </m:r>
                      <m:r>
                        <a:rPr lang="vi-VN" sz="6000" b="1" i="1">
                          <a:latin typeface="Cambria Math"/>
                        </a:rPr>
                        <m:t>−</m:t>
                      </m:r>
                      <m:r>
                        <a:rPr lang="vi-VN" sz="6000" b="1" i="1">
                          <a:latin typeface="Cambria Math"/>
                        </a:rPr>
                        <m:t>𝟑𝟕</m:t>
                      </m:r>
                      <m:r>
                        <a:rPr lang="vi-VN" sz="6000" b="1" i="1">
                          <a:latin typeface="Cambria Math"/>
                        </a:rPr>
                        <m:t>𝒊</m:t>
                      </m:r>
                    </m:oMath>
                  </a14:m>
                  <a:r>
                    <a:rPr lang="vi-VN" sz="60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6000" b="1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 t="-3318" b="-213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17C2C013-2C1D-4DEE-A68B-FF23256FE92A}"/>
              </a:ext>
            </a:extLst>
          </p:cNvPr>
          <p:cNvSpPr/>
          <p:nvPr/>
        </p:nvSpPr>
        <p:spPr>
          <a:xfrm>
            <a:off x="12867385" y="5396314"/>
            <a:ext cx="869799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6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30787" y="8651408"/>
                <a:ext cx="1305453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000" i="0">
                          <a:latin typeface="Cambria Math" panose="02040503050406030204" pitchFamily="18" charset="0"/>
                        </a:rPr>
                        <m:t>=6</m:t>
                      </m:r>
                      <m:sSub>
                        <m:sSub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6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6000" i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6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6000" i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000" i="0">
                          <a:latin typeface="Cambria Math" panose="02040503050406030204" pitchFamily="18" charset="0"/>
                        </a:rPr>
                        <m:t>+5</m:t>
                      </m:r>
                      <m:d>
                        <m:d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0">
                              <a:latin typeface="Cambria Math" panose="02040503050406030204" pitchFamily="18" charset="0"/>
                            </a:rPr>
                            <m:t>6+5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vi-VN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87" y="8651408"/>
                <a:ext cx="13054536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72862" y="9950354"/>
                <a:ext cx="846481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000" i="0">
                          <a:latin typeface="Cambria Math" panose="02040503050406030204" pitchFamily="18" charset="0"/>
                        </a:rPr>
                        <m:t>=18+12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000" i="0">
                          <a:latin typeface="Cambria Math" panose="02040503050406030204" pitchFamily="18" charset="0"/>
                        </a:rPr>
                        <m:t>+30+25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862" y="9950354"/>
                <a:ext cx="8464818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64916" y="11145346"/>
                <a:ext cx="465614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000" i="0">
                          <a:latin typeface="Cambria Math" panose="02040503050406030204" pitchFamily="18" charset="0"/>
                        </a:rPr>
                        <m:t>=48+37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916" y="11145346"/>
                <a:ext cx="4656146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7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2" y="5307062"/>
            <a:ext cx="23815891" cy="8406214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41476"/>
              <a:chOff x="1275608" y="6239450"/>
              <a:chExt cx="4592537" cy="98383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59593" cy="983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3307474"/>
            <a:chOff x="534987" y="1869705"/>
            <a:chExt cx="23719158" cy="277361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38375" cy="1176337"/>
                <a:chOff x="534987" y="1647866"/>
                <a:chExt cx="3538375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73474" y="1653394"/>
                  <a:ext cx="279988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71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pt-BR" sz="6600" dirty="0">
                      <a:latin typeface="Times New Roman" pitchFamily="18" charset="0"/>
                      <a:cs typeface="Times New Roman" pitchFamily="18" charset="0"/>
                    </a:rPr>
                    <a:t>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latin typeface="Cambria Math"/>
                        </a:rPr>
                        <m:t>=2−3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pt-BR" sz="66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pt-BR" sz="6600" dirty="0">
                      <a:latin typeface="Times New Roman" pitchFamily="18" charset="0"/>
                      <a:cs typeface="Times New Roman" pitchFamily="18" charset="0"/>
                    </a:rPr>
                    <a:t>Môđun của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𝑤</m:t>
                      </m:r>
                      <m:r>
                        <a:rPr lang="vi-VN" sz="6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/>
                            </a:rPr>
                            <m:t>1+</m:t>
                          </m:r>
                          <m:r>
                            <a:rPr lang="vi-VN" sz="66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b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66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710040"/>
                </a:xfrm>
                <a:prstGeom prst="rect">
                  <a:avLst/>
                </a:prstGeom>
                <a:blipFill>
                  <a:blip r:embed="rId3"/>
                  <a:stretch>
                    <a:fillRect t="-50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  <m:r>
                            <a:rPr lang="vi-VN" sz="6000" b="1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>
                                  <a:latin typeface="Cambria Math"/>
                                </a:rPr>
                                <m:t>𝟐𝟔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226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  <m:r>
                            <a:rPr lang="vi-VN" sz="6000" b="1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>
                                  <a:latin typeface="Cambria Math"/>
                                </a:rPr>
                                <m:t>𝟑𝟕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226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  <m:r>
                            <a:rPr lang="vi-VN" sz="6000" b="1">
                              <a:latin typeface="Cambria Math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/>
                            </a:rPr>
                            <m:t>𝟓</m:t>
                          </m:r>
                          <m:r>
                            <m:rPr>
                              <m:nor/>
                            </m:rPr>
                            <a:rPr lang="vi-VN" sz="6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  <m:r>
                            <a:rPr lang="vi-VN" sz="6000" b="1">
                              <a:latin typeface="Cambria Math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vi-VN" sz="6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B9582E-C7BB-46D5-A1D8-2D6370D80AC3}"/>
                  </a:ext>
                </a:extLst>
              </p:cNvPr>
              <p:cNvSpPr/>
              <p:nvPr/>
            </p:nvSpPr>
            <p:spPr>
              <a:xfrm>
                <a:off x="4962685" y="7777265"/>
                <a:ext cx="1102263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6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)(2−3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d>
                      <m:r>
                        <a:rPr lang="en-US" sz="6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B9582E-C7BB-46D5-A1D8-2D6370D80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85" y="7777265"/>
                <a:ext cx="11022633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A214E5-0324-41D4-BD94-623B10E7B911}"/>
                  </a:ext>
                </a:extLst>
              </p:cNvPr>
              <p:cNvSpPr/>
              <p:nvPr/>
            </p:nvSpPr>
            <p:spPr>
              <a:xfrm>
                <a:off x="4962685" y="9028434"/>
                <a:ext cx="8889998" cy="1210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6000" b="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6000" b="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A214E5-0324-41D4-BD94-623B10E7B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85" y="9028434"/>
                <a:ext cx="8889998" cy="1210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DCCD7337-E62B-4BB9-9150-09547255781B}"/>
              </a:ext>
            </a:extLst>
          </p:cNvPr>
          <p:cNvSpPr/>
          <p:nvPr/>
        </p:nvSpPr>
        <p:spPr>
          <a:xfrm>
            <a:off x="5349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7131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2" grpId="0"/>
      <p:bldP spid="13" grpId="0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2" y="5307062"/>
            <a:ext cx="23788190" cy="8027938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66989"/>
              <a:chOff x="1275608" y="6239450"/>
              <a:chExt cx="4592537" cy="103019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62923" cy="1030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15891" cy="2688296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0153" y="1653394"/>
                  <a:ext cx="2526529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15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923994" y="2186252"/>
              <a:ext cx="16537881" cy="92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 fontAlgn="base">
                <a:buClr>
                  <a:srgbClr val="0000FF"/>
                </a:buClr>
                <a:tabLst>
                  <a:tab pos="1259903" algn="l"/>
                </a:tabLst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Chọn khẳng định </a:t>
              </a:r>
              <a:r>
                <a:rPr lang="vi-VN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sai</a:t>
              </a: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6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881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oMath>
                      </m:oMathPara>
                    </a14:m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819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1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𝟐𝟎𝟏𝟖</m:t>
                              </m:r>
                            </m:sup>
                          </m:sSup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181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oMath>
                      </m:oMathPara>
                    </a14:m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81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𝟐𝟎𝟏𝟕</m:t>
                              </m:r>
                            </m:sup>
                          </m:sSup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oMath>
                      </m:oMathPara>
                    </a14:m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8181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5CF7C7-7C15-40FC-922D-8CD55B694D43}"/>
                  </a:ext>
                </a:extLst>
              </p:cNvPr>
              <p:cNvSpPr/>
              <p:nvPr/>
            </p:nvSpPr>
            <p:spPr>
              <a:xfrm>
                <a:off x="5564187" y="7933498"/>
                <a:ext cx="7788221" cy="1340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𝟐𝟎𝟏𝟖</m:t>
                          </m:r>
                        </m:sup>
                      </m:sSup>
                      <m:r>
                        <a:rPr lang="en-US" sz="60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sz="60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6000" b="1" i="0">
                              <a:latin typeface="Cambria Math" panose="02040503050406030204" pitchFamily="18" charset="0"/>
                            </a:rPr>
                            <m:t>𝟏𝟎𝟎𝟗</m:t>
                          </m:r>
                        </m:sup>
                      </m:sSup>
                      <m:r>
                        <a:rPr lang="en-US" sz="60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60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5CF7C7-7C15-40FC-922D-8CD55B694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187" y="7933498"/>
                <a:ext cx="7788221" cy="1340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EDF9CBDE-0D16-40FA-80A9-A7DD17F2B68C}"/>
              </a:ext>
            </a:extLst>
          </p:cNvPr>
          <p:cNvSpPr/>
          <p:nvPr/>
        </p:nvSpPr>
        <p:spPr>
          <a:xfrm>
            <a:off x="6326187" y="3505200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3518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8" y="2048141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    </a:t>
            </a:r>
            <a:r>
              <a:rPr lang="en-US" sz="6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Phần</a:t>
            </a:r>
            <a:r>
              <a:rPr lang="en-US" sz="6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2. </a:t>
            </a:r>
            <a:r>
              <a:rPr lang="en-US" sz="6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Thông</a:t>
            </a:r>
            <a:r>
              <a:rPr lang="en-US" sz="6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</a:t>
            </a:r>
            <a:r>
              <a:rPr lang="en-US" sz="6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hiểu</a:t>
            </a:r>
            <a:endParaRPr lang="en-US" sz="6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630713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12.B</a:t>
            </a: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10440986" y="899159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13.A</a:t>
            </a: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1432718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14.C</a:t>
            </a: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18353090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15.D</a:t>
            </a: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6307138" y="70121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7.C</a:t>
            </a: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10440986" y="701212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8.A</a:t>
            </a: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14327188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9.B</a:t>
            </a: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18353090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10.B</a:t>
            </a: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18353090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5.D</a:t>
            </a: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14327188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4.B</a:t>
            </a: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10440986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3.A</a:t>
            </a:r>
          </a:p>
        </p:txBody>
      </p:sp>
      <p:sp>
        <p:nvSpPr>
          <p:cNvPr id="31" name="TextBox 30">
            <a:hlinkClick r:id="rId11" action="ppaction://hlinksldjump"/>
          </p:cNvPr>
          <p:cNvSpPr txBox="1"/>
          <p:nvPr/>
        </p:nvSpPr>
        <p:spPr>
          <a:xfrm>
            <a:off x="6307138" y="50176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2.A</a:t>
            </a:r>
          </a:p>
        </p:txBody>
      </p:sp>
      <p:sp>
        <p:nvSpPr>
          <p:cNvPr id="32" name="TextBox 31">
            <a:hlinkClick r:id="rId13" action="ppaction://hlinksldjump"/>
          </p:cNvPr>
          <p:cNvSpPr txBox="1"/>
          <p:nvPr/>
        </p:nvSpPr>
        <p:spPr>
          <a:xfrm>
            <a:off x="219233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11.D</a:t>
            </a:r>
          </a:p>
        </p:txBody>
      </p:sp>
      <p:sp>
        <p:nvSpPr>
          <p:cNvPr id="33" name="TextBox 32">
            <a:hlinkClick r:id="rId14" action="ppaction://hlinksldjump"/>
          </p:cNvPr>
          <p:cNvSpPr txBox="1"/>
          <p:nvPr/>
        </p:nvSpPr>
        <p:spPr>
          <a:xfrm>
            <a:off x="219233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6.D</a:t>
            </a:r>
          </a:p>
        </p:txBody>
      </p:sp>
      <p:sp>
        <p:nvSpPr>
          <p:cNvPr id="34" name="TextBox 33">
            <a:hlinkClick r:id="rId15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1.C</a:t>
            </a:r>
          </a:p>
        </p:txBody>
      </p:sp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65854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90" y="152400"/>
            <a:ext cx="23458712" cy="15240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1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CĐ_SỐ PHỨC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65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2" y="5307058"/>
            <a:ext cx="23788189" cy="8180341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56426"/>
              <a:chOff x="1275608" y="6239450"/>
              <a:chExt cx="4592537" cy="101100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62923" cy="1011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79639" cy="2688296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1223" y="1653394"/>
                  <a:ext cx="2264390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923994" y="2186252"/>
                  <a:ext cx="16537881" cy="1858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=2+3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=3−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66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66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3994" y="2186252"/>
                  <a:ext cx="16537881" cy="1858315"/>
                </a:xfrm>
                <a:prstGeom prst="rect">
                  <a:avLst/>
                </a:prstGeom>
                <a:blipFill>
                  <a:blip r:embed="rId3"/>
                  <a:stretch>
                    <a:fillRect t="-7438" b="-1735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24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6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60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vi-VN" sz="6000" b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6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6000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e>
                        </m:rad>
                      </m:oMath>
                    </a14:m>
                    <a:r>
                      <a:rPr lang="vi-VN" sz="6000" b="1" dirty="0"/>
                      <a:t>.</a:t>
                    </a:r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1248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000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24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6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60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vi-VN" sz="6000" b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6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6000" b="1" i="1">
                                <a:latin typeface="Cambria Math" panose="02040503050406030204" pitchFamily="18" charset="0"/>
                              </a:rPr>
                              <m:t>𝟐𝟗</m:t>
                            </m:r>
                          </m:e>
                        </m:rad>
                      </m:oMath>
                    </a14:m>
                    <a:r>
                      <a:rPr lang="vi-VN" sz="6000" b="1" dirty="0"/>
                      <a:t>.</a:t>
                    </a:r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124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0000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226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226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F6BDC0-6428-4CE0-BC27-46AA227F7389}"/>
                  </a:ext>
                </a:extLst>
              </p:cNvPr>
              <p:cNvSpPr/>
              <p:nvPr/>
            </p:nvSpPr>
            <p:spPr>
              <a:xfrm>
                <a:off x="5335587" y="7336417"/>
                <a:ext cx="1462765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+3−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5+2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F6BDC0-6428-4CE0-BC27-46AA227F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7336417"/>
                <a:ext cx="14627659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2F3339-5611-40A3-8DFC-9C0400D545CD}"/>
                  </a:ext>
                </a:extLst>
              </p:cNvPr>
              <p:cNvSpPr/>
              <p:nvPr/>
            </p:nvSpPr>
            <p:spPr>
              <a:xfrm>
                <a:off x="5335587" y="8914856"/>
                <a:ext cx="7651710" cy="1235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2F3339-5611-40A3-8DFC-9C0400D54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8914856"/>
                <a:ext cx="7651710" cy="12359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12168012" y="3581400"/>
            <a:ext cx="1092375" cy="10762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3531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2" grpId="0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2" y="5307062"/>
            <a:ext cx="23815891" cy="8027938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66989"/>
              <a:chOff x="1275608" y="6239450"/>
              <a:chExt cx="4592537" cy="103019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59593" cy="1030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15891" cy="2971080"/>
            <a:chOff x="534987" y="1869705"/>
            <a:chExt cx="23340848" cy="249151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2" y="1653394"/>
                  <a:ext cx="227045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269689" y="2186252"/>
                  <a:ext cx="19389413" cy="21749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:r>
                    <a:rPr lang="vi-VN" sz="66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 thỏa mãn: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6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latin typeface="Cambria Math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6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66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sz="66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latin typeface="Cambria Math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6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66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sz="66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b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	      </a:t>
                  </a: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𝑤</m:t>
                      </m:r>
                      <m:r>
                        <a:rPr lang="vi-VN" sz="6600" i="1">
                          <a:latin typeface="Cambria Math"/>
                        </a:rPr>
                        <m:t>=</m:t>
                      </m:r>
                      <m:r>
                        <a:rPr lang="vi-VN" sz="6600" i="1">
                          <a:latin typeface="Cambria Math"/>
                        </a:rPr>
                        <m:t>𝑖𝑧</m:t>
                      </m:r>
                      <m:r>
                        <a:rPr lang="vi-VN" sz="6600" i="1">
                          <a:latin typeface="Cambria Math"/>
                        </a:rPr>
                        <m:t>+3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66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689" y="2186252"/>
                  <a:ext cx="19389413" cy="2174970"/>
                </a:xfrm>
                <a:prstGeom prst="rect">
                  <a:avLst/>
                </a:prstGeom>
                <a:blipFill>
                  <a:blip r:embed="rId3"/>
                  <a:stretch>
                    <a:fillRect l="-1633" r="-801" b="-1458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24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	</m:t>
                          </m:r>
                        </m:oMath>
                      </m:oMathPara>
                    </a14:m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44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6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6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vi-VN" sz="60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a14:m>
                    <a:r>
                      <a:rPr lang="vi-VN" sz="6000" b="1" dirty="0"/>
                      <a:t>.	</a:t>
                    </a:r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9277" b="-397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6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6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vi-VN" sz="60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a14:m>
                    <a:r>
                      <a:rPr lang="vi-VN" sz="6000" b="1" dirty="0"/>
                      <a:t>.	</a:t>
                    </a:r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9277" b="-397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244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	</m:t>
                          </m:r>
                        </m:oMath>
                      </m:oMathPara>
                    </a14:m>
                    <a:endParaRPr lang="en-US" sz="6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2449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476D86A-C9CF-449E-BE1E-8EAD1B64884C}"/>
                  </a:ext>
                </a:extLst>
              </p:cNvPr>
              <p:cNvSpPr/>
              <p:nvPr/>
            </p:nvSpPr>
            <p:spPr>
              <a:xfrm>
                <a:off x="2592387" y="7244632"/>
                <a:ext cx="21296513" cy="13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−2+2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−2−2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476D86A-C9CF-449E-BE1E-8EAD1B648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7244632"/>
                <a:ext cx="21296513" cy="13806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488A64C-2136-4C1D-BB8B-073BD81EE8CB}"/>
                  </a:ext>
                </a:extLst>
              </p:cNvPr>
              <p:cNvSpPr/>
              <p:nvPr/>
            </p:nvSpPr>
            <p:spPr>
              <a:xfrm>
                <a:off x="2371179" y="9193841"/>
                <a:ext cx="900406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𝑖𝑧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88A64C-2136-4C1D-BB8B-073BD81EE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79" y="9193841"/>
                <a:ext cx="9004068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57B039-92F8-471E-9AE2-BFF293D49FD3}"/>
                  </a:ext>
                </a:extLst>
              </p:cNvPr>
              <p:cNvSpPr/>
              <p:nvPr/>
            </p:nvSpPr>
            <p:spPr>
              <a:xfrm>
                <a:off x="2476106" y="10319621"/>
                <a:ext cx="7926337" cy="1210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(−4)</m:t>
                              </m:r>
                            </m:e>
                            <m: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6000" i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57B039-92F8-471E-9AE2-BFF293D49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106" y="10319621"/>
                <a:ext cx="7926337" cy="12103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A92D05B2-BF2B-4980-A2B9-8A943408495C}"/>
              </a:ext>
            </a:extLst>
          </p:cNvPr>
          <p:cNvSpPr/>
          <p:nvPr/>
        </p:nvSpPr>
        <p:spPr>
          <a:xfrm>
            <a:off x="5349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3715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3" grpId="0"/>
      <p:bldP spid="14" grpId="0"/>
      <p:bldP spid="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10753" y="6275560"/>
            <a:ext cx="23672882" cy="6291335"/>
            <a:chOff x="189938" y="3636275"/>
            <a:chExt cx="11834900" cy="1959889"/>
          </a:xfrm>
        </p:grpSpPr>
        <p:sp>
          <p:nvSpPr>
            <p:cNvPr id="5" name="Rounded Rectangle 4"/>
            <p:cNvSpPr/>
            <p:nvPr/>
          </p:nvSpPr>
          <p:spPr>
            <a:xfrm>
              <a:off x="189938" y="383572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7" cy="483133"/>
              <a:chOff x="1275608" y="6239450"/>
              <a:chExt cx="4592536" cy="87782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1312" y="4557737"/>
                <a:ext cx="54177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9" cy="574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5417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81225" cy="280989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3" y="1653394"/>
                  <a:ext cx="2270450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180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+mj-lt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6600" dirty="0">
                      <a:latin typeface="+mj-lt"/>
                    </a:rPr>
                    <a:t>là các số thực. </a:t>
                  </a:r>
                  <a:endParaRPr lang="en-US" sz="6600" dirty="0">
                    <a:latin typeface="+mj-lt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+mj-lt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𝑥𝑖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6600" dirty="0">
                      <a:latin typeface="+mj-lt"/>
                    </a:rPr>
                    <a:t> </a:t>
                  </a:r>
                  <a:r>
                    <a:rPr lang="vi-VN" sz="6600" dirty="0">
                      <a:latin typeface="+mj-lt"/>
                    </a:rPr>
                    <a:t>bằng </a:t>
                  </a:r>
                  <a14:m>
                    <m:oMath xmlns:m="http://schemas.openxmlformats.org/officeDocument/2006/math">
                      <m:r>
                        <a:rPr lang="vi-VN" sz="6600" b="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vi-VN" sz="6600" dirty="0">
                      <a:latin typeface="+mj-lt"/>
                    </a:rPr>
                    <a:t> khi</a:t>
                  </a:r>
                  <a:endParaRPr lang="en-US" sz="66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180891"/>
                </a:xfrm>
                <a:prstGeom prst="rect">
                  <a:avLst/>
                </a:prstGeom>
                <a:blipFill>
                  <a:blip r:embed="rId3"/>
                  <a:stretch>
                    <a:fillRect l="-1627" t="-4215" b="-1452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126" y="3508781"/>
            <a:ext cx="9580687" cy="1234536"/>
            <a:chOff x="1458731" y="6301627"/>
            <a:chExt cx="13797182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54710" y="6301627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.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710" y="6301627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238" b="-200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360863" y="3597743"/>
            <a:ext cx="9564772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dirty="0"/>
                    <a:t>.	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406020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31976" y="4935146"/>
            <a:ext cx="9617278" cy="1234536"/>
            <a:chOff x="1458730" y="6334162"/>
            <a:chExt cx="13782857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.	</a:t>
                  </a:r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3810" b="-2142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0" y="6481813"/>
              <a:ext cx="1246539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360863" y="5016633"/>
            <a:ext cx="9589726" cy="1234536"/>
            <a:chOff x="1458731" y="6294885"/>
            <a:chExt cx="13743371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00899" y="6294885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60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.</a:t>
                  </a:r>
                  <a:endParaRPr lang="en-US" sz="6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899" y="6294885"/>
                  <a:ext cx="13101203" cy="12345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5213" b="-19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398344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80C930-1FB8-4D6E-B676-53FD6739CA97}"/>
                  </a:ext>
                </a:extLst>
              </p:cNvPr>
              <p:cNvSpPr/>
              <p:nvPr/>
            </p:nvSpPr>
            <p:spPr>
              <a:xfrm>
                <a:off x="3125787" y="7650680"/>
                <a:ext cx="182118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6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6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=1+</m:t>
                    </m:r>
                    <m:r>
                      <a:rPr lang="vi-VN" sz="6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6600" i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6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vi-VN" sz="6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=0⇔</m:t>
                      </m:r>
                      <m:r>
                        <a:rPr lang="vi-VN" sz="6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6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+1+(</m:t>
                      </m:r>
                      <m:r>
                        <a:rPr lang="vi-VN" sz="6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6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+2)</m:t>
                      </m:r>
                      <m:r>
                        <a:rPr lang="vi-VN" sz="6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80C930-1FB8-4D6E-B676-53FD6739C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7650680"/>
                <a:ext cx="18211800" cy="2123658"/>
              </a:xfrm>
              <a:prstGeom prst="rect">
                <a:avLst/>
              </a:prstGeom>
              <a:blipFill>
                <a:blip r:embed="rId8"/>
                <a:stretch>
                  <a:fillRect l="-2310" t="-9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389615A-6544-4D95-A873-5E55030D6CEF}"/>
                  </a:ext>
                </a:extLst>
              </p:cNvPr>
              <p:cNvSpPr/>
              <p:nvPr/>
            </p:nvSpPr>
            <p:spPr>
              <a:xfrm>
                <a:off x="7415939" y="9575656"/>
                <a:ext cx="4950522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b="1" dirty="0"/>
                  <a:t>&lt;=&gt;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+1=0</m:t>
                              </m:r>
                            </m:e>
                          </m:mr>
                          <m:m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+2=0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389615A-6544-4D95-A873-5E55030D6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939" y="9575656"/>
                <a:ext cx="4950522" cy="2151936"/>
              </a:xfrm>
              <a:prstGeom prst="rect">
                <a:avLst/>
              </a:prstGeom>
              <a:blipFill>
                <a:blip r:embed="rId9"/>
                <a:stretch>
                  <a:fillRect l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EB93B20-1FF1-4A17-905F-EB5BA383E475}"/>
                  </a:ext>
                </a:extLst>
              </p:cNvPr>
              <p:cNvSpPr/>
              <p:nvPr/>
            </p:nvSpPr>
            <p:spPr>
              <a:xfrm>
                <a:off x="12738611" y="9636902"/>
                <a:ext cx="4182107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b="1" dirty="0"/>
                  <a:t>&lt;=&gt;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</m:mr>
                          <m:m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6000" b="0" i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EB93B20-1FF1-4A17-905F-EB5BA383E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611" y="9636902"/>
                <a:ext cx="4182107" cy="2151936"/>
              </a:xfrm>
              <a:prstGeom prst="rect">
                <a:avLst/>
              </a:prstGeom>
              <a:blipFill>
                <a:blip r:embed="rId10"/>
                <a:stretch>
                  <a:fillRect l="-8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7A697E60-858D-46B8-AE96-B9A77F9DBF7E}"/>
              </a:ext>
            </a:extLst>
          </p:cNvPr>
          <p:cNvSpPr/>
          <p:nvPr/>
        </p:nvSpPr>
        <p:spPr>
          <a:xfrm>
            <a:off x="998219" y="3657600"/>
            <a:ext cx="803556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92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72" grpId="0"/>
      <p:bldP spid="101" grpId="0"/>
      <p:bldP spid="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931289"/>
            <a:ext cx="19659599" cy="1754326"/>
            <a:chOff x="-288924" y="1892299"/>
            <a:chExt cx="19659599" cy="175432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75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PHÉP  CỘNG VÀ PHÉP TRỪ SỐ PHỨC</a:t>
              </a:r>
            </a:p>
            <a:p>
              <a:endParaRPr lang="en-US" sz="5400" b="1">
                <a:solidFill>
                  <a:srgbClr val="145F82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864065"/>
            <a:ext cx="10253661" cy="923330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5400" b="1" i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Tổng của hai số phức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45606" y="3636158"/>
            <a:ext cx="22325581" cy="2948611"/>
            <a:chOff x="1076414" y="4189593"/>
            <a:chExt cx="22325581" cy="4386912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905414"/>
              <a:chOff x="637542" y="1083939"/>
              <a:chExt cx="8611674" cy="153757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142914" y="1276329"/>
                    <a:ext cx="7867095" cy="13451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5400" b="1"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a:t>       Tổng của hai số phức </a:t>
                    </a:r>
                    <a14:m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𝒛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 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𝒂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𝒃𝒊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 </m:t>
                        </m:r>
                      </m:oMath>
                    </a14:m>
                    <a:r>
                      <a:rPr lang="en-US" sz="5400" b="1"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a:t>và </a:t>
                    </a:r>
                    <a14:m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𝒛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 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𝒂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’+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𝒃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𝒊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 </m:t>
                        </m:r>
                      </m:oMath>
                    </a14:m>
                    <a:r>
                      <a:rPr lang="en-US" sz="5400" b="1"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a:t>là số phức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𝒛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𝒛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’=(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’)+(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𝒃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𝒃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’)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𝒊</m:t>
                          </m:r>
                        </m:oMath>
                      </m:oMathPara>
                    </a14:m>
                    <a:endParaRPr lang="en-US" sz="5400" b="1">
                      <a:latin typeface="Cambria" panose="02040503050406030204" pitchFamily="18" charset="0"/>
                      <a:ea typeface="Cambria" panose="02040503050406030204" pitchFamily="18" charset="0"/>
                      <a:cs typeface="Tahoma" panose="020B0604030504040204" pitchFamily="34" charset="0"/>
                      <a:sym typeface="Wingdings"/>
                    </a:endParaRPr>
                  </a:p>
                  <a:p>
                    <a:pPr algn="just">
                      <a:lnSpc>
                        <a:spcPts val="4000"/>
                      </a:lnSpc>
                    </a:pPr>
                    <a:endParaRPr lang="en-US" sz="5400" dirty="0"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2914" y="1276329"/>
                    <a:ext cx="7867095" cy="134518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74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189593"/>
              <a:ext cx="4512701" cy="1373720"/>
              <a:chOff x="166396" y="8566780"/>
              <a:chExt cx="4512701" cy="137372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73183" y="8566780"/>
                <a:ext cx="3805914" cy="1373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Định nghĩa</a:t>
                </a:r>
                <a:r>
                  <a:rPr lang="en-US" sz="5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endParaRPr lang="en-US" sz="5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813" y="56720"/>
            <a:ext cx="24537988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4526" y="457200"/>
            <a:ext cx="22219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727749" y="8158258"/>
            <a:ext cx="21819676" cy="4576302"/>
            <a:chOff x="1270511" y="5769559"/>
            <a:chExt cx="21819676" cy="840599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69559"/>
              <a:ext cx="3615508" cy="1526420"/>
              <a:chOff x="1224541" y="6208126"/>
              <a:chExt cx="3615508" cy="152642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8132" y="5410917"/>
                <a:ext cx="117265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343719" y="6208126"/>
                <a:ext cx="2496330" cy="1526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6"/>
              <p:cNvSpPr/>
              <p:nvPr/>
            </p:nvSpPr>
            <p:spPr>
              <a:xfrm flipV="1">
                <a:off x="1224541" y="6322797"/>
                <a:ext cx="903517" cy="117264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9" name="Group 54"/>
          <p:cNvGrpSpPr/>
          <p:nvPr/>
        </p:nvGrpSpPr>
        <p:grpSpPr>
          <a:xfrm>
            <a:off x="1602461" y="6096002"/>
            <a:ext cx="21868726" cy="2049395"/>
            <a:chOff x="1268078" y="3405486"/>
            <a:chExt cx="21841827" cy="2148410"/>
          </a:xfrm>
        </p:grpSpPr>
        <p:sp>
          <p:nvSpPr>
            <p:cNvPr id="60" name="Rounded Rectangle 59"/>
            <p:cNvSpPr/>
            <p:nvPr/>
          </p:nvSpPr>
          <p:spPr>
            <a:xfrm>
              <a:off x="1268078" y="3790950"/>
              <a:ext cx="21841827" cy="176294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7"/>
            <p:cNvGrpSpPr/>
            <p:nvPr/>
          </p:nvGrpSpPr>
          <p:grpSpPr>
            <a:xfrm>
              <a:off x="1268078" y="3405486"/>
              <a:ext cx="3313285" cy="987952"/>
              <a:chOff x="1311958" y="3405486"/>
              <a:chExt cx="3313285" cy="987952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249248" y="3425498"/>
                <a:ext cx="2375995" cy="967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Ví</a:t>
                </a:r>
                <a:r>
                  <a:rPr lang="en-US" sz="5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dụ 5</a:t>
                </a:r>
                <a:endParaRPr lang="en-US" sz="5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grpSp>
            <p:nvGrpSpPr>
              <p:cNvPr id="6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27CBA4-1F71-4EE9-8932-0091DB92FFB2}"/>
                  </a:ext>
                </a:extLst>
              </p:cNvPr>
              <p:cNvSpPr txBox="1"/>
              <p:nvPr/>
            </p:nvSpPr>
            <p:spPr>
              <a:xfrm>
                <a:off x="2601718" y="6953858"/>
                <a:ext cx="65427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Cambria" panose="02040503050406030204" pitchFamily="18" charset="0"/>
                    <a:ea typeface="Cambria" panose="02040503050406030204" pitchFamily="18" charset="0"/>
                  </a:rPr>
                  <a:t>a.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+(2−3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27CBA4-1F71-4EE9-8932-0091DB92F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18" y="6953858"/>
                <a:ext cx="6542796" cy="923330"/>
              </a:xfrm>
              <a:prstGeom prst="rect">
                <a:avLst/>
              </a:prstGeom>
              <a:blipFill>
                <a:blip r:embed="rId4"/>
                <a:stretch>
                  <a:fillRect l="-5033" t="-20530" b="-3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757FA2-E911-4FC1-8AB8-ED9945B1536E}"/>
                  </a:ext>
                </a:extLst>
              </p:cNvPr>
              <p:cNvSpPr txBox="1"/>
              <p:nvPr/>
            </p:nvSpPr>
            <p:spPr>
              <a:xfrm>
                <a:off x="9130531" y="6961870"/>
                <a:ext cx="65427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+(2+2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757FA2-E911-4FC1-8AB8-ED9945B15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531" y="6961870"/>
                <a:ext cx="6542796" cy="923330"/>
              </a:xfrm>
              <a:prstGeom prst="rect">
                <a:avLst/>
              </a:prstGeom>
              <a:blipFill>
                <a:blip r:embed="rId5"/>
                <a:stretch>
                  <a:fillRect l="-5033" t="-20395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022744-23F1-445C-8D16-8AF207E90228}"/>
                  </a:ext>
                </a:extLst>
              </p:cNvPr>
              <p:cNvSpPr txBox="1"/>
              <p:nvPr/>
            </p:nvSpPr>
            <p:spPr>
              <a:xfrm>
                <a:off x="16182258" y="7005196"/>
                <a:ext cx="70191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Cambria" panose="02040503050406030204" pitchFamily="18" charset="0"/>
                    <a:ea typeface="Cambria" panose="02040503050406030204" pitchFamily="18" charset="0"/>
                  </a:rPr>
                  <a:t>c.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2−2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+(−2+3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022744-23F1-445C-8D16-8AF207E90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2258" y="7005196"/>
                <a:ext cx="7019139" cy="923330"/>
              </a:xfrm>
              <a:prstGeom prst="rect">
                <a:avLst/>
              </a:prstGeom>
              <a:blipFill>
                <a:blip r:embed="rId6"/>
                <a:stretch>
                  <a:fillRect l="-4692" t="-20395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8BEEDF6-0691-4844-8476-4EC6EC4777A3}"/>
                  </a:ext>
                </a:extLst>
              </p:cNvPr>
              <p:cNvSpPr txBox="1"/>
              <p:nvPr/>
            </p:nvSpPr>
            <p:spPr>
              <a:xfrm>
                <a:off x="8381053" y="9066915"/>
                <a:ext cx="88417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Cambria" panose="02040503050406030204" pitchFamily="18" charset="0"/>
                    <a:ea typeface="Cambria" panose="02040503050406030204" pitchFamily="18" charset="0"/>
                  </a:rPr>
                  <a:t>a.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+(2−3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)=5−2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540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8BEEDF6-0691-4844-8476-4EC6EC477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053" y="9066915"/>
                <a:ext cx="8841734" cy="923330"/>
              </a:xfrm>
              <a:prstGeom prst="rect">
                <a:avLst/>
              </a:prstGeom>
              <a:blipFill>
                <a:blip r:embed="rId7"/>
                <a:stretch>
                  <a:fillRect l="-3724" t="-20395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82EE539-9B8E-4924-9D79-B6062BACA3EF}"/>
                  </a:ext>
                </a:extLst>
              </p:cNvPr>
              <p:cNvSpPr txBox="1"/>
              <p:nvPr/>
            </p:nvSpPr>
            <p:spPr>
              <a:xfrm>
                <a:off x="8381053" y="10192155"/>
                <a:ext cx="88417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2+2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540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82EE539-9B8E-4924-9D79-B6062BAC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053" y="10192155"/>
                <a:ext cx="8841734" cy="923330"/>
              </a:xfrm>
              <a:prstGeom prst="rect">
                <a:avLst/>
              </a:prstGeom>
              <a:blipFill>
                <a:blip r:embed="rId8"/>
                <a:stretch>
                  <a:fillRect l="-3724" t="-20530" b="-3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056E334-32FA-4346-A547-1105EFDDFECF}"/>
                  </a:ext>
                </a:extLst>
              </p:cNvPr>
              <p:cNvSpPr txBox="1"/>
              <p:nvPr/>
            </p:nvSpPr>
            <p:spPr>
              <a:xfrm>
                <a:off x="8389696" y="11280471"/>
                <a:ext cx="82234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Cambria" panose="02040503050406030204" pitchFamily="18" charset="0"/>
                    <a:ea typeface="Cambria" panose="02040503050406030204" pitchFamily="18" charset="0"/>
                  </a:rPr>
                  <a:t>c.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2−2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−2+3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540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056E334-32FA-4346-A547-1105EFDDF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696" y="11280471"/>
                <a:ext cx="8223493" cy="923330"/>
              </a:xfrm>
              <a:prstGeom prst="rect">
                <a:avLst/>
              </a:prstGeom>
              <a:blipFill>
                <a:blip r:embed="rId9"/>
                <a:stretch>
                  <a:fillRect l="-3929" t="-20395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9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90" grpId="0"/>
      <p:bldP spid="91" grpId="0"/>
      <p:bldP spid="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487680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8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3307474"/>
            <a:chOff x="534987" y="1869705"/>
            <a:chExt cx="23719158" cy="277361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1" y="1653394"/>
                  <a:ext cx="2270452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 4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71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𝑏𝑖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vi-VN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thỏa </a:t>
                  </a:r>
                  <a:r>
                    <a:rPr lang="en-US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mãn</a:t>
                  </a:r>
                  <a:endParaRPr lang="en-US" sz="6600" i="1">
                    <a:latin typeface="Cambria Math" panose="02040503050406030204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vi-VN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.</a:t>
                  </a:r>
                  <a:r>
                    <a:rPr lang="en-US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vi-VN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Tính </a:t>
                  </a: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tổng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  <a:t>.</a:t>
                  </a:r>
                  <a:b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itchFamily="18" charset="0"/>
                    </a:rPr>
                  </a:b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710040"/>
                </a:xfrm>
                <a:prstGeom prst="rect">
                  <a:avLst/>
                </a:prstGeom>
                <a:blipFill>
                  <a:blip r:embed="rId3"/>
                  <a:stretch>
                    <a:fillRect t="-50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39196"/>
                <a:ext cx="570708" cy="57226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vi-VN" sz="66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6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m:rPr>
                              <m:nor/>
                            </m:rPr>
                            <a:rPr lang="vi-VN" sz="6600" b="1" dirty="0"/>
                            <m:t>.</m:t>
                          </m:r>
                        </m:oMath>
                      </m:oMathPara>
                    </a14:m>
                    <a:endParaRPr lang="en-US" sz="66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vi-VN" sz="6600" b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m:rPr>
                              <m:nor/>
                            </m:rPr>
                            <a:rPr lang="vi-VN" sz="6600" b="1" dirty="0"/>
                            <m:t>.</m:t>
                          </m:r>
                        </m:oMath>
                      </m:oMathPara>
                    </a14:m>
                    <a:endParaRPr lang="en-US" sz="66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vi-VN" sz="6600" b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m:rPr>
                              <m:nor/>
                            </m:rPr>
                            <a:rPr lang="vi-VN" sz="6600" b="1" dirty="0"/>
                            <m:t>.</m:t>
                          </m:r>
                        </m:oMath>
                      </m:oMathPara>
                    </a14:m>
                    <a:endParaRPr lang="en-US" sz="66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vi-VN" sz="6600" b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vi-VN" sz="6600" b="1" dirty="0"/>
                            <m:t>.</m:t>
                          </m:r>
                        </m:oMath>
                      </m:oMathPara>
                    </a14:m>
                    <a:endParaRPr lang="en-US" sz="66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008492" y="7010400"/>
                <a:ext cx="1345374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600" i="0"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vi-VN" sz="6600" dirty="0">
                  <a:latin typeface="+mj-lt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492" y="7010400"/>
                <a:ext cx="13453748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019162" y="8282396"/>
                <a:ext cx="4159793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=5+5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6600" dirty="0">
                  <a:latin typeface="+mj-lt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62" y="8282396"/>
                <a:ext cx="4159793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066788" y="9388468"/>
                <a:ext cx="583505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=5;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vi-VN" sz="6600" dirty="0">
                  <a:latin typeface="+mj-lt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88" y="9388468"/>
                <a:ext cx="5835059" cy="1107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6326187" y="357194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5507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4" grpId="0"/>
      <p:bldP spid="16" grpId="0"/>
      <p:bldP spid="18" grpId="0"/>
      <p:bldP spid="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10753" y="6275560"/>
            <a:ext cx="23672882" cy="6291335"/>
            <a:chOff x="189938" y="3636275"/>
            <a:chExt cx="11834900" cy="1959889"/>
          </a:xfrm>
        </p:grpSpPr>
        <p:sp>
          <p:nvSpPr>
            <p:cNvPr id="5" name="Rounded Rectangle 4"/>
            <p:cNvSpPr/>
            <p:nvPr/>
          </p:nvSpPr>
          <p:spPr>
            <a:xfrm>
              <a:off x="189938" y="383572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6" cy="483133"/>
              <a:chOff x="1275608" y="6239450"/>
              <a:chExt cx="4592535" cy="87782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1311" y="4557737"/>
                <a:ext cx="54177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80011" cy="574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5417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15894" cy="3699968"/>
            <a:chOff x="534987" y="1869705"/>
            <a:chExt cx="23340848" cy="310276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5"/>
              <a:chOff x="534987" y="1647866"/>
              <a:chExt cx="23340848" cy="235635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2" y="1653394"/>
                  <a:ext cx="227045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6438563" y="1936625"/>
                  <a:ext cx="13688341" cy="3035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latin typeface="Cambria Math"/>
                        </a:rPr>
                        <m:t>=3+2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b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	     </a:t>
                  </a: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Tìm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𝑤</m:t>
                      </m:r>
                      <m:r>
                        <a:rPr lang="vi-VN" sz="6600" i="1">
                          <a:latin typeface="Cambria Math"/>
                        </a:rPr>
                        <m:t>=</m:t>
                      </m:r>
                      <m:r>
                        <a:rPr lang="vi-VN" sz="6600" i="1">
                          <a:latin typeface="Cambria Math"/>
                        </a:rPr>
                        <m:t>𝑧</m:t>
                      </m:r>
                      <m:sSup>
                        <m:sSup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vi-VN" sz="66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66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563" y="1936625"/>
                  <a:ext cx="13688341" cy="3035844"/>
                </a:xfrm>
                <a:prstGeom prst="rect">
                  <a:avLst/>
                </a:prstGeom>
                <a:blipFill>
                  <a:blip r:embed="rId3"/>
                  <a:stretch>
                    <a:fillRect t="-3030" r="-13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8" y="3505200"/>
            <a:ext cx="9570739" cy="1234536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vi-VN" sz="6600" b="1" dirty="0"/>
                    <a:t>.</a:t>
                  </a:r>
                  <a:r>
                    <a:rPr lang="en-US" sz="6600" b="1" dirty="0"/>
                    <a:t> </a:t>
                  </a:r>
                  <a:r>
                    <a:rPr lang="vi-VN" sz="6600" b="1" dirty="0"/>
                    <a:t>	</a:t>
                  </a:r>
                  <a:endParaRPr lang="en-US" sz="66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 t="-11374" b="-2654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360863" y="3565472"/>
            <a:ext cx="9617277" cy="1280848"/>
            <a:chOff x="1458731" y="6301891"/>
            <a:chExt cx="13645539" cy="12808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7756" y="6301891"/>
                  <a:ext cx="12966514" cy="128084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600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vi-VN" sz="6600" b="1" dirty="0"/>
                    <a:t>.</a:t>
                  </a:r>
                  <a:r>
                    <a:rPr lang="vi-VN" sz="6600" b="1"/>
                    <a:t>	</a:t>
                  </a:r>
                  <a:r>
                    <a:rPr lang="en-US" sz="6600" b="1"/>
                    <a:t>           </a:t>
                  </a:r>
                  <a:r>
                    <a:rPr lang="vi-VN" sz="4400" b="1" dirty="0"/>
                    <a:t>	</a:t>
                  </a:r>
                  <a:endParaRPr lang="en-US" sz="66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7756" y="6301891"/>
                  <a:ext cx="12966514" cy="1280848"/>
                </a:xfrm>
                <a:prstGeom prst="rect">
                  <a:avLst/>
                </a:prstGeom>
                <a:blipFill>
                  <a:blip r:embed="rId5"/>
                  <a:stretch>
                    <a:fillRect t="-9633" b="-2431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31977" y="4935146"/>
            <a:ext cx="9617277" cy="1234536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r>
                        <a:rPr lang="en-US" sz="6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vi-VN" sz="6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vi-VN" sz="6600" b="1"/>
                    <a:t>. </a:t>
                  </a:r>
                  <a:r>
                    <a:rPr lang="en-US" sz="6600" b="1"/>
                    <a:t>   </a:t>
                  </a:r>
                  <a:r>
                    <a:rPr lang="vi-VN" sz="6600" b="1" dirty="0">
                      <a:latin typeface="+mj-lt"/>
                    </a:rPr>
                    <a:t>	</a:t>
                  </a:r>
                </a:p>
              </p:txBody>
            </p:sp>
          </mc:Choice>
          <mc:Fallback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 t="-11905" b="-2714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360863" y="5055910"/>
            <a:ext cx="9617277" cy="1234536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2400"/>
                    </a:spcBef>
                  </a:pPr>
                  <a14:m>
                    <m:oMath xmlns:m="http://schemas.openxmlformats.org/officeDocument/2006/math"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vi-VN" sz="6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 t="-9005" b="-2938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E81807B-192F-4B93-BBF8-F8050A6F3D4B}"/>
                  </a:ext>
                </a:extLst>
              </p:cNvPr>
              <p:cNvSpPr/>
              <p:nvPr/>
            </p:nvSpPr>
            <p:spPr>
              <a:xfrm>
                <a:off x="4372402" y="7942992"/>
                <a:ext cx="19178753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6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6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=(3+2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)(1+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6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−(3−2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E81807B-192F-4B93-BBF8-F8050A6F3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402" y="7942992"/>
                <a:ext cx="19178753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A23EFD-A483-4EA8-BDF9-5314E63BE06E}"/>
                  </a:ext>
                </a:extLst>
              </p:cNvPr>
              <p:cNvSpPr/>
              <p:nvPr/>
            </p:nvSpPr>
            <p:spPr>
              <a:xfrm>
                <a:off x="11279187" y="9018493"/>
                <a:ext cx="9077100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66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−3+2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A23EFD-A483-4EA8-BDF9-5314E63BE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187" y="9018493"/>
                <a:ext cx="9077100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9FD4CB-25F1-47F5-90B1-713CFC1027B4}"/>
                  </a:ext>
                </a:extLst>
              </p:cNvPr>
              <p:cNvSpPr/>
              <p:nvPr/>
            </p:nvSpPr>
            <p:spPr>
              <a:xfrm>
                <a:off x="11279187" y="10134600"/>
                <a:ext cx="499726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=−7+8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9FD4CB-25F1-47F5-90B1-713CFC102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187" y="10134600"/>
                <a:ext cx="4997265" cy="1107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7A1FE18B-C8C5-48C4-8B1B-CCAC07DD4678}"/>
              </a:ext>
            </a:extLst>
          </p:cNvPr>
          <p:cNvSpPr/>
          <p:nvPr/>
        </p:nvSpPr>
        <p:spPr>
          <a:xfrm>
            <a:off x="12422187" y="5181600"/>
            <a:ext cx="759644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58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/>
      <p:bldP spid="13" grpId="0"/>
      <p:bldP spid="14" grpId="0"/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5307062"/>
            <a:ext cx="23932140" cy="8118529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60663"/>
              <a:chOff x="1275608" y="6239450"/>
              <a:chExt cx="4592537" cy="101869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45702" cy="1018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320034" cy="3307474"/>
            <a:chOff x="534987" y="1869705"/>
            <a:chExt cx="23719158" cy="277361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3707" y="1653394"/>
                  <a:ext cx="2259422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 6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71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Cho các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=2−3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=1+4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Tìm số phức liên hợp với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6600" dirty="0">
                      <a:latin typeface="+mj-lt"/>
                      <a:cs typeface="Times New Roman" pitchFamily="18" charset="0"/>
                    </a:rPr>
                  </a:br>
                  <a:endParaRPr lang="en-US" sz="66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710040"/>
                </a:xfrm>
                <a:prstGeom prst="rect">
                  <a:avLst/>
                </a:prstGeom>
                <a:blipFill>
                  <a:blip r:embed="rId3"/>
                  <a:stretch>
                    <a:fillRect t="-50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2414580"/>
            <a:chOff x="247181" y="1501340"/>
            <a:chExt cx="11838141" cy="120729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6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6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sz="6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207285"/>
              <a:chOff x="5537206" y="1557992"/>
              <a:chExt cx="3079904" cy="112234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012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  <a:p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012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773294" y="7840998"/>
                <a:ext cx="9236246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6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66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6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6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0">
                              <a:latin typeface="Cambria Math" panose="02040503050406030204" pitchFamily="18" charset="0"/>
                            </a:rPr>
                            <m:t>1−3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0">
                              <a:latin typeface="Cambria Math" panose="02040503050406030204" pitchFamily="18" charset="0"/>
                            </a:rPr>
                            <m:t>1+4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vi-VN" sz="6600" dirty="0">
                  <a:latin typeface="+mj-lt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94" y="7840998"/>
                <a:ext cx="9236246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802187" y="9658273"/>
                <a:ext cx="1311512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6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66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6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6600" i="0">
                          <a:latin typeface="Cambria Math" panose="02040503050406030204" pitchFamily="18" charset="0"/>
                        </a:rPr>
                        <m:t>=2+8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+12=14+5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6600" dirty="0">
                  <a:latin typeface="+mj-lt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87" y="9658273"/>
                <a:ext cx="13115129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>
          <a:xfrm>
            <a:off x="17984787" y="3505200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1643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7" grpId="0"/>
      <p:bldP spid="22" grpId="0"/>
      <p:bldP spid="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45969" y="6917344"/>
            <a:ext cx="23664075" cy="6561015"/>
            <a:chOff x="184495" y="3636270"/>
            <a:chExt cx="11834900" cy="33654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1365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7938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2" y="1653394"/>
                  <a:ext cx="2270452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858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=5−2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=3−4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66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Tìm số phức liên hợp của số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𝑤</m:t>
                      </m:r>
                      <m:r>
                        <a:rPr lang="vi-VN" sz="6600" i="1">
                          <a:latin typeface="Cambria Math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6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6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vi-VN" sz="6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6600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6600" i="1">
                              <a:latin typeface="Cambria Math"/>
                            </a:rPr>
                            <m:t>1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66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6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66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858315"/>
                </a:xfrm>
                <a:prstGeom prst="rect">
                  <a:avLst/>
                </a:prstGeom>
                <a:blipFill>
                  <a:blip r:embed="rId3"/>
                  <a:stretch>
                    <a:fillRect t="-7418" b="-173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56876" y="3244228"/>
            <a:ext cx="22289588" cy="3431586"/>
            <a:chOff x="228408" y="1622114"/>
            <a:chExt cx="11143343" cy="1715793"/>
          </a:xfrm>
        </p:grpSpPr>
        <p:grpSp>
          <p:nvGrpSpPr>
            <p:cNvPr id="51" name="Group 50"/>
            <p:cNvGrpSpPr/>
            <p:nvPr/>
          </p:nvGrpSpPr>
          <p:grpSpPr>
            <a:xfrm>
              <a:off x="228408" y="1622114"/>
              <a:ext cx="11143343" cy="1715793"/>
              <a:chOff x="5518498" y="1670268"/>
              <a:chExt cx="11105566" cy="159507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675652"/>
                <a:ext cx="4994596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661092" y="1775500"/>
                    <a:ext cx="2958675" cy="5150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ba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=54+26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6600" dirty="0"/>
                            <m:t>.</m:t>
                          </m:r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1092" y="1775500"/>
                    <a:ext cx="2958675" cy="5150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7422B7F-3C43-4EFB-8E1D-3B98E2788936}"/>
                  </a:ext>
                </a:extLst>
              </p:cNvPr>
              <p:cNvSpPr/>
              <p:nvPr/>
            </p:nvSpPr>
            <p:spPr>
              <a:xfrm>
                <a:off x="5809042" y="2511872"/>
                <a:ext cx="4994596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0CD87D8-97FB-4A9E-B838-54E71406E3A1}"/>
                  </a:ext>
                </a:extLst>
              </p:cNvPr>
              <p:cNvSpPr/>
              <p:nvPr/>
            </p:nvSpPr>
            <p:spPr>
              <a:xfrm>
                <a:off x="5518498" y="264741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E403606-8B95-4465-A96D-756A0EE5DB63}"/>
                  </a:ext>
                </a:extLst>
              </p:cNvPr>
              <p:cNvSpPr/>
              <p:nvPr/>
            </p:nvSpPr>
            <p:spPr>
              <a:xfrm>
                <a:off x="11692511" y="1670268"/>
                <a:ext cx="4931553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3D0B4EE-1B20-47D0-AE8D-D687B4C41371}"/>
                  </a:ext>
                </a:extLst>
              </p:cNvPr>
              <p:cNvSpPr/>
              <p:nvPr/>
            </p:nvSpPr>
            <p:spPr>
              <a:xfrm>
                <a:off x="11401967" y="1805810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91082C3-7368-475F-99E3-BAC6E74CFC62}"/>
                  </a:ext>
                </a:extLst>
              </p:cNvPr>
              <p:cNvSpPr/>
              <p:nvPr/>
            </p:nvSpPr>
            <p:spPr>
              <a:xfrm>
                <a:off x="11673804" y="2506488"/>
                <a:ext cx="4931553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2590F7F-2FD2-49C6-825B-271EAB8B53EE}"/>
                  </a:ext>
                </a:extLst>
              </p:cNvPr>
              <p:cNvSpPr/>
              <p:nvPr/>
            </p:nvSpPr>
            <p:spPr>
              <a:xfrm>
                <a:off x="11383259" y="2642031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/>
                  <p:nvPr/>
                </p:nvSpPr>
                <p:spPr>
                  <a:xfrm>
                    <a:off x="6738131" y="2629524"/>
                    <a:ext cx="2881636" cy="5150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ba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=54−26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6600" dirty="0"/>
                            <m:t>.</m:t>
                          </m:r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8131" y="2629524"/>
                    <a:ext cx="2881636" cy="5150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734086" y="1745708"/>
                  <a:ext cx="300572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vi-VN" sz="66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66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bar>
                        <m:r>
                          <a:rPr lang="vi-VN" sz="6600">
                            <a:latin typeface="Cambria Math" panose="02040503050406030204" pitchFamily="18" charset="0"/>
                          </a:rPr>
                          <m:t>=−54−26</m:t>
                        </m:r>
                        <m:r>
                          <a:rPr lang="vi-VN" sz="66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vi-VN" sz="6600" dirty="0"/>
                          <m:t>.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086" y="1745708"/>
                  <a:ext cx="3005724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/>
                <p:nvPr/>
              </p:nvSpPr>
              <p:spPr>
                <a:xfrm>
                  <a:off x="7873321" y="2611992"/>
                  <a:ext cx="286648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>
                    <a:spcBef>
                      <a:spcPts val="2400"/>
                    </a:spcBef>
                  </a:pP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bar>
                      <m:r>
                        <a:rPr lang="vi-VN" sz="6600">
                          <a:latin typeface="Cambria Math" panose="02040503050406030204" pitchFamily="18" charset="0"/>
                        </a:rPr>
                        <m:t>=54−30</m:t>
                      </m:r>
                      <m:r>
                        <a:rPr lang="vi-VN" sz="66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6600" dirty="0"/>
                        <m:t>.</m:t>
                      </m:r>
                    </m:oMath>
                  </a14:m>
                  <a:r>
                    <a:rPr lang="en-US" sz="6600" dirty="0"/>
                    <a:t> </a:t>
                  </a:r>
                  <a:endParaRPr lang="vi-VN" sz="6600" dirty="0"/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3321" y="2611992"/>
                  <a:ext cx="2866489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DAC38B-2599-4658-905B-7BB72BA841CB}"/>
                  </a:ext>
                </a:extLst>
              </p:cNvPr>
              <p:cNvSpPr/>
              <p:nvPr/>
            </p:nvSpPr>
            <p:spPr>
              <a:xfrm>
                <a:off x="5719262" y="7990820"/>
                <a:ext cx="769441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6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en-US" sz="6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600" i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6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DAC38B-2599-4658-905B-7BB72BA84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262" y="7990820"/>
                <a:ext cx="7694414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0F2255D-96BC-4FA3-9415-C52870AAD817}"/>
                  </a:ext>
                </a:extLst>
              </p:cNvPr>
              <p:cNvSpPr/>
              <p:nvPr/>
            </p:nvSpPr>
            <p:spPr>
              <a:xfrm>
                <a:off x="6302336" y="9331603"/>
                <a:ext cx="15488086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(5+2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)+(3−4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)+2(5−2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600" i="0">
                              <a:latin typeface="Cambria Math" panose="02040503050406030204" pitchFamily="18" charset="0"/>
                            </a:rPr>
                            <m:t>)(3+4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0F2255D-96BC-4FA3-9415-C52870AAD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336" y="9331603"/>
                <a:ext cx="15488086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10921E9-5247-4BD0-99DD-BB6BC107BB16}"/>
                  </a:ext>
                </a:extLst>
              </p:cNvPr>
              <p:cNvSpPr/>
              <p:nvPr/>
            </p:nvSpPr>
            <p:spPr>
              <a:xfrm>
                <a:off x="5567265" y="10741733"/>
                <a:ext cx="1282440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=8−2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+46+28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=54+26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10921E9-5247-4BD0-99DD-BB6BC107B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265" y="10741733"/>
                <a:ext cx="12824408" cy="1107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E2AC1E-F6BD-48EB-A198-A27CE76197B1}"/>
                  </a:ext>
                </a:extLst>
              </p:cNvPr>
              <p:cNvSpPr/>
              <p:nvPr/>
            </p:nvSpPr>
            <p:spPr>
              <a:xfrm>
                <a:off x="5567265" y="12072323"/>
                <a:ext cx="484510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bar>
                      <m:r>
                        <a:rPr lang="en-US" sz="6000" i="0">
                          <a:latin typeface="Cambria Math" panose="02040503050406030204" pitchFamily="18" charset="0"/>
                        </a:rPr>
                        <m:t>=54−26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E2AC1E-F6BD-48EB-A198-A27CE7619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265" y="12072323"/>
                <a:ext cx="4845109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CA139949-A2F7-4B96-AD56-16D9EAB46ED4}"/>
              </a:ext>
            </a:extLst>
          </p:cNvPr>
          <p:cNvSpPr/>
          <p:nvPr/>
        </p:nvSpPr>
        <p:spPr>
          <a:xfrm>
            <a:off x="458787" y="5334000"/>
            <a:ext cx="1092375" cy="1076255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9655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1" grpId="0"/>
      <p:bldP spid="12" grpId="0"/>
      <p:bldP spid="13" grpId="0"/>
      <p:bldP spid="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5307062"/>
            <a:ext cx="23672882" cy="8027938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66989"/>
              <a:chOff x="1275608" y="6239450"/>
              <a:chExt cx="4592537" cy="103019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8" cy="1030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15891" cy="2688296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1" y="1653394"/>
                  <a:ext cx="2270452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 8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2219934" y="2395148"/>
                  <a:ext cx="20571712" cy="1006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+mj-lt"/>
                      <a:cs typeface="Times New Roman" pitchFamily="18" charset="0"/>
                    </a:rPr>
                    <a:t>Rút gọn biểu thức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2016</m:t>
                          </m:r>
                        </m:sup>
                      </m:sSup>
                    </m:oMath>
                  </a14:m>
                  <a:r>
                    <a:rPr lang="vi-VN" sz="6600" dirty="0">
                      <a:latin typeface="+mj-lt"/>
                      <a:cs typeface="Times New Roman" pitchFamily="18" charset="0"/>
                    </a:rPr>
                    <a:t>.</a:t>
                  </a:r>
                  <a:endParaRPr lang="en-US" sz="66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9934" y="2395148"/>
                  <a:ext cx="20571712" cy="1006592"/>
                </a:xfrm>
                <a:prstGeom prst="rect">
                  <a:avLst/>
                </a:prstGeom>
                <a:blipFill>
                  <a:blip r:embed="rId3"/>
                  <a:stretch>
                    <a:fillRect t="-15306" b="-331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1008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vi-VN" sz="6600" dirty="0"/>
                            <m:t>.</m:t>
                          </m:r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1008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vi-VN" sz="6600" dirty="0"/>
                            <m:t>.</m:t>
                          </m:r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72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1008</m:t>
                              </m:r>
                            </m:sup>
                          </m:sSup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6600" dirty="0"/>
                            <m:t>.	</m:t>
                          </m:r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7266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1008</m:t>
                              </m:r>
                            </m:sup>
                          </m:sSup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6600" dirty="0"/>
                            <m:t>.</m:t>
                          </m:r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03461" y="7872189"/>
                <a:ext cx="15010263" cy="1340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6000" dirty="0">
                    <a:latin typeface="+mj-lt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2016</m:t>
                        </m:r>
                      </m:sup>
                    </m:sSup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6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6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6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6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6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1008</m:t>
                        </m:r>
                      </m:sup>
                    </m:sSup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1008</m:t>
                        </m:r>
                      </m:sup>
                    </m:sSup>
                  </m:oMath>
                </a14:m>
                <a:endParaRPr lang="vi-VN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461" y="7872189"/>
                <a:ext cx="15010263" cy="13404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049642" y="9898648"/>
                <a:ext cx="9331401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6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0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sz="6000" i="0">
                              <a:latin typeface="Cambria Math" panose="02040503050406030204" pitchFamily="18" charset="0"/>
                            </a:rPr>
                            <m:t>1008</m:t>
                          </m:r>
                        </m:sup>
                      </m:sSup>
                      <m:r>
                        <a:rPr lang="vi-VN" sz="60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6000" i="0">
                              <a:latin typeface="Cambria Math" panose="02040503050406030204" pitchFamily="18" charset="0"/>
                            </a:rPr>
                            <m:t>504</m:t>
                          </m:r>
                        </m:sup>
                      </m:sSup>
                      <m:r>
                        <a:rPr lang="vi-VN" sz="6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0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sz="6000" i="0">
                              <a:latin typeface="Cambria Math" panose="02040503050406030204" pitchFamily="18" charset="0"/>
                            </a:rPr>
                            <m:t>1008</m:t>
                          </m:r>
                        </m:sup>
                      </m:sSup>
                    </m:oMath>
                  </m:oMathPara>
                </a14:m>
                <a:endParaRPr lang="vi-VN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42" y="9898648"/>
                <a:ext cx="9331401" cy="135421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5349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8104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3" grpId="0"/>
      <p:bldP spid="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5307059"/>
            <a:ext cx="23672882" cy="8104139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61658"/>
              <a:chOff x="1275608" y="6239450"/>
              <a:chExt cx="4592537" cy="1020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8" cy="102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15891" cy="2688296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33239" y="1653394"/>
                  <a:ext cx="208035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2189189" y="2214369"/>
                  <a:ext cx="20571712" cy="1720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endParaRPr lang="en-US" sz="6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Môđun của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𝑖𝑧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là</a:t>
                  </a:r>
                  <a:endParaRPr lang="en-US" sz="6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9189" y="2214369"/>
                  <a:ext cx="20571712" cy="1720986"/>
                </a:xfrm>
                <a:prstGeom prst="rect">
                  <a:avLst/>
                </a:prstGeom>
                <a:blipFill>
                  <a:blip r:embed="rId3"/>
                  <a:stretch>
                    <a:fillRect t="-6528" b="-1632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6600" b="1" i="0">
                              <a:latin typeface="+mj-lt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6600" b="1" dirty="0">
                              <a:latin typeface="+mj-lt"/>
                            </a:rPr>
                            <m:t>.</m:t>
                          </m:r>
                        </m:oMath>
                      </m:oMathPara>
                    </a14:m>
                    <a:endParaRPr lang="en-US" sz="6600" b="1" dirty="0">
                      <a:latin typeface="+mj-lt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226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i="0">
                              <a:latin typeface="+mj-lt"/>
                            </a:rPr>
                            <m:t>.</m:t>
                          </m:r>
                        </m:oMath>
                      </m:oMathPara>
                    </a14:m>
                    <a:endParaRPr lang="en-US" sz="6000" b="1" i="0" dirty="0">
                      <a:latin typeface="+mj-lt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226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6000" b="1" i="0">
                              <a:latin typeface="+mj-lt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6000" b="1">
                              <a:latin typeface="+mj-lt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vi-VN" sz="6000" b="1" dirty="0">
                              <a:latin typeface="+mj-lt"/>
                            </a:rPr>
                            <m:t>	</m:t>
                          </m:r>
                        </m:oMath>
                      </m:oMathPara>
                    </a14:m>
                    <a:endParaRPr lang="en-US" sz="6000" b="1" dirty="0">
                      <a:latin typeface="+mj-lt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88837"/>
                    <a:ext cx="2493487" cy="5226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>
                              <a:latin typeface="+mj-lt"/>
                            </a:rPr>
                            <m:t>.</m:t>
                          </m:r>
                        </m:oMath>
                      </m:oMathPara>
                    </a14:m>
                    <a:endParaRPr lang="en-US" sz="6000" b="1" dirty="0">
                      <a:latin typeface="+mj-lt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88837"/>
                    <a:ext cx="2493487" cy="5226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0AFE6F-2C89-4580-A348-1344D231C007}"/>
                  </a:ext>
                </a:extLst>
              </p:cNvPr>
              <p:cNvSpPr/>
              <p:nvPr/>
            </p:nvSpPr>
            <p:spPr>
              <a:xfrm>
                <a:off x="5400190" y="6434186"/>
                <a:ext cx="12317603" cy="1046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179705">
                  <a:lnSpc>
                    <a:spcPct val="107000"/>
                  </a:lnSpc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vi-VN" sz="6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   </a:t>
                </a:r>
                <a14:m>
                  <m:oMath xmlns:m="http://schemas.openxmlformats.org/officeDocument/2006/math"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=(3−2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)(1+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sSup>
                      <m:s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=4+6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60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0AFE6F-2C89-4580-A348-1344D231C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90" y="6434186"/>
                <a:ext cx="12317603" cy="1046569"/>
              </a:xfrm>
              <a:prstGeom prst="rect">
                <a:avLst/>
              </a:prstGeom>
              <a:blipFill rotWithShape="0">
                <a:blip r:embed="rId8"/>
                <a:stretch>
                  <a:fillRect l="-1584" t="-18023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6F2F47-2835-4DD8-A526-9E1F7A40AEAE}"/>
                  </a:ext>
                </a:extLst>
              </p:cNvPr>
              <p:cNvSpPr/>
              <p:nvPr/>
            </p:nvSpPr>
            <p:spPr>
              <a:xfrm>
                <a:off x="5633465" y="7999704"/>
                <a:ext cx="1422177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6000" dirty="0">
                    <a:latin typeface="+mj-lt"/>
                    <a:ea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(4+6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)+(4−6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)=−2−2</m:t>
                    </m:r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6000" dirty="0"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endParaRPr lang="en-US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6F2F47-2835-4DD8-A526-9E1F7A40A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465" y="7999704"/>
                <a:ext cx="14221778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2572" t="-19760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E4475C1-D1C6-4054-8A9F-8626EEBCAB0A}"/>
                  </a:ext>
                </a:extLst>
              </p:cNvPr>
              <p:cNvSpPr/>
              <p:nvPr/>
            </p:nvSpPr>
            <p:spPr>
              <a:xfrm>
                <a:off x="7051933" y="9312869"/>
                <a:ext cx="5751254" cy="1105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6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4475C1-D1C6-4054-8A9F-8626EEBCA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933" y="9312869"/>
                <a:ext cx="5751254" cy="110555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55993724-0EB1-4818-B75A-5838DBD6DBFB}"/>
              </a:ext>
            </a:extLst>
          </p:cNvPr>
          <p:cNvSpPr/>
          <p:nvPr/>
        </p:nvSpPr>
        <p:spPr>
          <a:xfrm>
            <a:off x="6326187" y="3505200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6299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2" grpId="0"/>
      <p:bldP spid="14" grpId="0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81092" y="6985516"/>
            <a:ext cx="23528954" cy="6492380"/>
            <a:chOff x="184495" y="3636275"/>
            <a:chExt cx="11834900" cy="324619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94466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238104"/>
            <a:ext cx="23815894" cy="280989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06689" y="1653394"/>
                  <a:ext cx="253345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10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2395730"/>
                  <a:ext cx="19835649" cy="10509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=2+5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. Tìm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𝑖𝑧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2395730"/>
                  <a:ext cx="19835649" cy="1050902"/>
                </a:xfrm>
                <a:prstGeom prst="rect">
                  <a:avLst/>
                </a:prstGeom>
                <a:blipFill>
                  <a:blip r:embed="rId3"/>
                  <a:stretch>
                    <a:fillRect l="-1601" t="-9223" b="-3203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7" y="3505200"/>
            <a:ext cx="10742665" cy="1568010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vi-VN" sz="6000" b="1"/>
                    <a:t>.</a:t>
                  </a:r>
                  <a:r>
                    <a:rPr lang="en-US" sz="6000" b="1"/>
                    <a:t>                   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720206" y="3505200"/>
            <a:ext cx="10720522" cy="1568010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=−3−3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6600" dirty="0"/>
                    <a:t>	</a:t>
                  </a:r>
                  <a:endParaRPr lang="en-US" sz="66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24303" y="5213910"/>
            <a:ext cx="10742666" cy="1424831"/>
            <a:chOff x="1458731" y="6334162"/>
            <a:chExt cx="13782857" cy="14248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6" y="6334162"/>
                  <a:ext cx="13101202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r>
                        <a:rPr lang="en-US" sz="66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6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6000" b="1" dirty="0"/>
                    <a:t>	</a:t>
                  </a:r>
                  <a:endParaRPr lang="vi-VN" sz="6000" b="1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6" y="6334162"/>
                  <a:ext cx="13101202" cy="14248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720206" y="5198316"/>
            <a:ext cx="10720522" cy="1424830"/>
            <a:chOff x="1458731" y="6318568"/>
            <a:chExt cx="13782857" cy="14248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18568"/>
                  <a:ext cx="13101204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2400"/>
                    </a:spcBef>
                  </a:pPr>
                  <a:endParaRPr lang="en-US" sz="6600" i="1" dirty="0"/>
                </a:p>
                <a:p>
                  <a:pPr algn="ctr">
                    <a:spcBef>
                      <a:spcPts val="2400"/>
                    </a:spcBef>
                  </a:pP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=−7−7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6600" dirty="0"/>
                    <a:t>.</a:t>
                  </a:r>
                  <a:endParaRPr lang="en-US" sz="6600" dirty="0"/>
                </a:p>
                <a:p>
                  <a:pPr algn="ctr">
                    <a:spcBef>
                      <a:spcPts val="2400"/>
                    </a:spcBef>
                  </a:pPr>
                  <a:endParaRPr lang="vi-VN" sz="6600" dirty="0"/>
                </a:p>
              </p:txBody>
            </p:sp>
          </mc:Choice>
          <mc:Fallback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18568"/>
                  <a:ext cx="13101204" cy="1424830"/>
                </a:xfrm>
                <a:prstGeom prst="rect">
                  <a:avLst/>
                </a:prstGeom>
                <a:blipFill>
                  <a:blip r:embed="rId7"/>
                  <a:stretch>
                    <a:fillRect t="-3719" b="-1694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04513" y="10420074"/>
            <a:ext cx="2438400" cy="101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60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60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192ABA-2F08-41BC-A288-89DC66E55C7F}"/>
                  </a:ext>
                </a:extLst>
              </p:cNvPr>
              <p:cNvSpPr/>
              <p:nvPr/>
            </p:nvSpPr>
            <p:spPr>
              <a:xfrm>
                <a:off x="4910702" y="9255893"/>
                <a:ext cx="13282482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(2+5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)+(2−5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6600" i="0">
                          <a:latin typeface="Cambria Math" panose="02040503050406030204" pitchFamily="18" charset="0"/>
                        </a:rPr>
                        <m:t>)=−3−3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192ABA-2F08-41BC-A288-89DC66E55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702" y="9255893"/>
                <a:ext cx="13282482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12726987" y="3733800"/>
            <a:ext cx="846786" cy="121387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  <a:ea typeface="Tahoma" pitchFamily="34" charset="0"/>
                <a:cs typeface="Tahoma" pitchFamily="34" charset="0"/>
              </a:rPr>
              <a:t>B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95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81092" y="6985510"/>
            <a:ext cx="23528954" cy="6492386"/>
            <a:chOff x="184495" y="3636272"/>
            <a:chExt cx="11834900" cy="32461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7831"/>
              <a:chOff x="1275608" y="6239450"/>
              <a:chExt cx="4592537" cy="9227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76338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5544007" cy="2785932"/>
            <a:chOff x="534987" y="1869705"/>
            <a:chExt cx="25034491" cy="233626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1949576" cy="2336260"/>
              <a:chOff x="534987" y="1647866"/>
              <a:chExt cx="21949576" cy="233626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1558774" y="1700795"/>
                <a:ext cx="20925789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0154" y="1653394"/>
                  <a:ext cx="2526529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 11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5733829" y="1917758"/>
                  <a:ext cx="19835649" cy="2179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+mj-lt"/>
                      <a:cs typeface="Times New Roman" pitchFamily="18" charset="0"/>
                    </a:rPr>
                    <a:t>Tìm phần thực </a:t>
                  </a:r>
                  <a:r>
                    <a:rPr lang="vi-VN" sz="6600" i="1" dirty="0">
                      <a:latin typeface="+mj-lt"/>
                      <a:cs typeface="Times New Roman" pitchFamily="18" charset="0"/>
                    </a:rPr>
                    <a:t>a</a:t>
                  </a:r>
                  <a:r>
                    <a:rPr lang="vi-VN" sz="6600" dirty="0">
                      <a:latin typeface="+mj-lt"/>
                      <a:cs typeface="Times New Roman" pitchFamily="18" charset="0"/>
                    </a:rPr>
                    <a:t> và phần ảo </a:t>
                  </a:r>
                  <a:r>
                    <a:rPr lang="vi-VN" sz="6600" i="1" dirty="0">
                      <a:latin typeface="+mj-lt"/>
                      <a:cs typeface="Times New Roman" pitchFamily="18" charset="0"/>
                    </a:rPr>
                    <a:t>b</a:t>
                  </a:r>
                  <a:r>
                    <a:rPr lang="vi-VN" sz="6600" dirty="0">
                      <a:latin typeface="+mj-lt"/>
                      <a:cs typeface="Times New Roman" pitchFamily="18" charset="0"/>
                    </a:rPr>
                    <a:t> của số phức </a:t>
                  </a:r>
                  <a:endParaRPr lang="vi-VN" sz="6600" i="1" dirty="0">
                    <a:latin typeface="+mj-lt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</a:rPr>
                        <m:t>+...+</m:t>
                      </m:r>
                      <m:sSup>
                        <m:sSup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2016</m:t>
                          </m:r>
                        </m:sup>
                      </m:sSup>
                    </m:oMath>
                  </a14:m>
                  <a:r>
                    <a:rPr lang="vi-VN" sz="6600" dirty="0">
                      <a:latin typeface="+mj-lt"/>
                      <a:cs typeface="Times New Roman" pitchFamily="18" charset="0"/>
                    </a:rPr>
                    <a:t>.</a:t>
                  </a:r>
                  <a:endParaRPr lang="en-US" sz="66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829" y="1917758"/>
                  <a:ext cx="19835649" cy="2179601"/>
                </a:xfrm>
                <a:prstGeom prst="rect">
                  <a:avLst/>
                </a:prstGeom>
                <a:blipFill>
                  <a:blip r:embed="rId3"/>
                  <a:stretch>
                    <a:fillRect l="-1596" t="-4215" b="-1452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7" y="3526124"/>
            <a:ext cx="10688821" cy="1568010"/>
            <a:chOff x="1458731" y="6350636"/>
            <a:chExt cx="13713774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071303" y="6350636"/>
                  <a:ext cx="13101202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a14:m>
                  <a:r>
                    <a:rPr lang="en-US" sz="6600"/>
                    <a:t>.                             </a:t>
                  </a:r>
                  <a:endParaRPr lang="en-US" sz="66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1303" y="6350636"/>
                  <a:ext cx="13101202" cy="1234536"/>
                </a:xfrm>
                <a:prstGeom prst="rect">
                  <a:avLst/>
                </a:prstGeom>
                <a:blipFill>
                  <a:blip r:embed="rId4"/>
                  <a:stretch>
                    <a:fillRect r="-33690" b="-1278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109169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720205" y="3505200"/>
            <a:ext cx="10720523" cy="1568010"/>
            <a:chOff x="1458730" y="6334162"/>
            <a:chExt cx="13782857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vi-VN" sz="6600" dirty="0"/>
                    <a:t>.	</a:t>
                  </a:r>
                  <a:endParaRPr lang="en-US" sz="66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5"/>
                  <a:stretch>
                    <a:fillRect b="-1132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0" y="6481813"/>
              <a:ext cx="1246009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24303" y="5213909"/>
            <a:ext cx="10742665" cy="1424831"/>
            <a:chOff x="1458731" y="6334161"/>
            <a:chExt cx="13782856" cy="14248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vi-VN" sz="6600" dirty="0"/>
                    <a:t>.	</a:t>
                  </a:r>
                  <a:endParaRPr lang="vi-VN" sz="6600" b="1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>
                  <a:blip r:embed="rId6"/>
                  <a:stretch>
                    <a:fillRect t="-2066" b="-1818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109169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720206" y="5213910"/>
            <a:ext cx="10720522" cy="1424830"/>
            <a:chOff x="1458731" y="6334162"/>
            <a:chExt cx="13782856" cy="14248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2400"/>
                    </a:spcBef>
                  </a:pP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vi-VN" sz="6600" dirty="0"/>
                    <a:t>.</a:t>
                  </a:r>
                </a:p>
              </p:txBody>
            </p:sp>
          </mc:Choice>
          <mc:Fallback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blipFill>
                  <a:blip r:embed="rId7"/>
                  <a:stretch>
                    <a:fillRect t="-1653" b="-1859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17C2C013-2C1D-4DEE-A68B-FF23256FE92A}"/>
              </a:ext>
            </a:extLst>
          </p:cNvPr>
          <p:cNvSpPr/>
          <p:nvPr/>
        </p:nvSpPr>
        <p:spPr>
          <a:xfrm>
            <a:off x="12624103" y="5330912"/>
            <a:ext cx="969166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6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27371" y="8500753"/>
                <a:ext cx="1626574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000" i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6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6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6000" i="0">
                          <a:latin typeface="Cambria Math" panose="02040503050406030204" pitchFamily="18" charset="0"/>
                        </a:rPr>
                        <m:t>+...+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6000" i="0">
                              <a:latin typeface="Cambria Math" panose="02040503050406030204" pitchFamily="18" charset="0"/>
                            </a:rPr>
                            <m:t>2016</m:t>
                          </m:r>
                        </m:sup>
                      </m:sSup>
                    </m:oMath>
                  </m:oMathPara>
                </a14:m>
                <a:endParaRPr lang="vi-VN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371" y="8500753"/>
                <a:ext cx="16265749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707187" y="10806312"/>
                <a:ext cx="2438400" cy="1080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6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vi-VN" sz="60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87" y="10806312"/>
                <a:ext cx="2438400" cy="10802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605238" y="9599446"/>
                <a:ext cx="1626574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−1−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−1−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+...+1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38" y="9599446"/>
                <a:ext cx="16265749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8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" grpId="0"/>
      <p:bldP spid="13" grpId="0"/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5307062"/>
            <a:ext cx="23672882" cy="8118529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60663"/>
              <a:chOff x="1275608" y="6239450"/>
              <a:chExt cx="4592537" cy="101869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8" cy="1018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3307473"/>
            <a:chOff x="534987" y="1869705"/>
            <a:chExt cx="23719158" cy="277361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0153" y="1653394"/>
                  <a:ext cx="2526529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 12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71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latin typeface="Cambria Math"/>
                        </a:rPr>
                        <m:t>=</m:t>
                      </m:r>
                      <m:r>
                        <a:rPr lang="vi-VN" sz="6600" i="1">
                          <a:latin typeface="Cambria Math"/>
                        </a:rPr>
                        <m:t>𝑎</m:t>
                      </m:r>
                      <m:r>
                        <a:rPr lang="vi-VN" sz="6600" i="1">
                          <a:latin typeface="Cambria Math"/>
                        </a:rPr>
                        <m:t>+</m:t>
                      </m:r>
                      <m:r>
                        <a:rPr lang="vi-VN" sz="6600" i="1">
                          <a:latin typeface="Cambria Math"/>
                        </a:rPr>
                        <m:t>𝑏𝑖</m:t>
                      </m:r>
                      <m:r>
                        <a:rPr lang="vi-VN" sz="66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/>
                            </a:rPr>
                            <m:t>𝑎</m:t>
                          </m:r>
                          <m:r>
                            <a:rPr lang="vi-VN" sz="6600" i="1">
                              <a:latin typeface="Cambria Math"/>
                            </a:rPr>
                            <m:t>,</m:t>
                          </m:r>
                          <m:r>
                            <a:rPr lang="vi-VN" sz="6600" i="1">
                              <a:latin typeface="Cambria Math"/>
                            </a:rPr>
                            <m:t>𝑏</m:t>
                          </m:r>
                          <m:r>
                            <a:rPr lang="vi-VN" sz="6600" i="1">
                              <a:latin typeface="Cambria Math"/>
                            </a:rPr>
                            <m:t>∈</m:t>
                          </m:r>
                          <m:r>
                            <a:rPr lang="vi-VN" sz="66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:endParaRPr lang="en-US" sz="6600" i="1">
                    <a:latin typeface="Cambria Math"/>
                  </a:endParaRPr>
                </a:p>
                <a:p>
                  <a:pPr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600"/>
                    <a:t>          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2</m:t>
                      </m:r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6600" i="1">
                          <a:latin typeface="Cambria Math"/>
                        </a:rPr>
                        <m:t>=3+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>
                      <a:latin typeface="Times New Roman" pitchFamily="18" charset="0"/>
                      <a:cs typeface="Times New Roman" pitchFamily="18" charset="0"/>
                    </a:rPr>
                    <a:t>. Tính </a:t>
                  </a: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giá trị của biểu thức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3</m:t>
                      </m:r>
                      <m:r>
                        <a:rPr lang="vi-VN" sz="6600" i="1">
                          <a:latin typeface="Cambria Math"/>
                        </a:rPr>
                        <m:t>𝑎</m:t>
                      </m:r>
                      <m:r>
                        <a:rPr lang="vi-VN" sz="6600" i="1">
                          <a:latin typeface="Cambria Math"/>
                        </a:rPr>
                        <m:t>+</m:t>
                      </m:r>
                      <m:r>
                        <a:rPr lang="vi-VN" sz="6600" i="1"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66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710040"/>
                </a:xfrm>
                <a:prstGeom prst="rect">
                  <a:avLst/>
                </a:prstGeom>
                <a:blipFill>
                  <a:blip r:embed="rId3"/>
                  <a:stretch>
                    <a:fillRect t="-50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2599250"/>
            <a:chOff x="247181" y="1501340"/>
            <a:chExt cx="11838141" cy="129962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726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m:rPr>
                              <m:nor/>
                            </m:rPr>
                            <a:rPr lang="vi-VN" sz="6600" dirty="0"/>
                            <m:t>.	</m:t>
                          </m:r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7266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48507" y="176863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=4</m:t>
                          </m:r>
                          <m:r>
                            <m:rPr>
                              <m:nor/>
                            </m:rPr>
                            <a:rPr lang="vi-VN" sz="6600" dirty="0"/>
                            <m:t>.</m:t>
                          </m:r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8507" y="1768632"/>
                    <a:ext cx="2280848" cy="5150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=6</m:t>
                          </m:r>
                          <m:r>
                            <m:rPr>
                              <m:nor/>
                            </m:rPr>
                            <a:rPr lang="vi-VN" sz="6600" dirty="0"/>
                            <m:t>.</m:t>
                          </m:r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6"/>
              <a:ext cx="3090381" cy="1299619"/>
              <a:chOff x="5537206" y="1557992"/>
              <a:chExt cx="3079904" cy="120817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871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=5</m:t>
                          </m:r>
                          <m:r>
                            <m:rPr>
                              <m:nor/>
                            </m:rPr>
                            <a:rPr lang="vi-VN" sz="6600" dirty="0"/>
                            <m:t>.</m:t>
                          </m:r>
                        </m:oMath>
                      </m:oMathPara>
                    </a14:m>
                    <a:endParaRPr lang="en-US" sz="6600" dirty="0"/>
                  </a:p>
                  <a:p>
                    <a:endParaRPr lang="en-US" sz="6600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871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957489" y="7496769"/>
                <a:ext cx="1649060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6600" i="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⇔2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6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6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6600" dirty="0">
                  <a:latin typeface="+mj-lt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489" y="7496769"/>
                <a:ext cx="16490605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592226" y="9179835"/>
                <a:ext cx="14116621" cy="2357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vi-VN" sz="6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600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66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vi-VN" sz="6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6600" i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6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6600" i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  <m:r>
                        <a:rPr lang="vi-VN" sz="6600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6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6600" i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6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6600" i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6600" dirty="0">
                  <a:latin typeface="+mj-lt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26" y="9179835"/>
                <a:ext cx="14116621" cy="23579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6326187" y="3505200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851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3" grpId="0"/>
      <p:bldP spid="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6387" y="5038664"/>
            <a:ext cx="23672882" cy="84487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01929"/>
              <a:chOff x="1275608" y="6239450"/>
              <a:chExt cx="4592537" cy="91198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71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06650" cy="889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5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15891" cy="3473001"/>
            <a:chOff x="534987" y="1869705"/>
            <a:chExt cx="23340848" cy="291242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0153" y="1653394"/>
                  <a:ext cx="2526529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13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2277314" y="2072087"/>
                  <a:ext cx="20571712" cy="2710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:r>
                    <a:rPr lang="vi-VN" sz="66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6600">
                      <a:latin typeface="Times New Roman" pitchFamily="18" charset="0"/>
                      <a:cs typeface="Times New Roman" pitchFamily="18" charset="0"/>
                    </a:rPr>
                    <a:t>thỏa mãn</a:t>
                  </a:r>
                  <a:endParaRPr lang="en-US" sz="6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latin typeface="Cambria Math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6600" i="1">
                          <a:latin typeface="Cambria Math"/>
                        </a:rPr>
                        <m:t>+3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  <m:r>
                            <a:rPr lang="vi-VN" sz="6600" i="1">
                              <a:latin typeface="Cambria Math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vi-VN" sz="6600" i="1">
                                  <a:latin typeface="Cambria Math"/>
                                </a:rPr>
                                <m:t>𝑧</m:t>
                              </m:r>
                            </m:e>
                          </m:bar>
                        </m:e>
                      </m:d>
                      <m:r>
                        <a:rPr lang="vi-VN" sz="6600" i="1">
                          <a:latin typeface="Cambria Math"/>
                        </a:rPr>
                        <m:t>=4−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66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7314" y="2072087"/>
                  <a:ext cx="20571712" cy="2710039"/>
                </a:xfrm>
                <a:prstGeom prst="rect">
                  <a:avLst/>
                </a:prstGeom>
                <a:blipFill>
                  <a:blip r:embed="rId3"/>
                  <a:stretch>
                    <a:fillRect t="-50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823D76B-66E2-4C33-8C3D-0C3DB6C6C71D}"/>
                  </a:ext>
                </a:extLst>
              </p:cNvPr>
              <p:cNvSpPr/>
              <p:nvPr/>
            </p:nvSpPr>
            <p:spPr>
              <a:xfrm>
                <a:off x="5196107" y="5638800"/>
                <a:ext cx="8761822" cy="101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179705">
                  <a:lnSpc>
                    <a:spcPct val="107000"/>
                  </a:lnSpc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6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6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23D76B-66E2-4C33-8C3D-0C3DB6C6C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07" y="5638800"/>
                <a:ext cx="8761822" cy="1013675"/>
              </a:xfrm>
              <a:prstGeom prst="rect">
                <a:avLst/>
              </a:prstGeom>
              <a:blipFill rotWithShape="0">
                <a:blip r:embed="rId8"/>
                <a:stretch>
                  <a:fillRect l="-2156" t="-18675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AFD708-9D3E-4B83-9452-B2DF65CA8684}"/>
                  </a:ext>
                </a:extLst>
              </p:cNvPr>
              <p:cNvSpPr/>
              <p:nvPr/>
            </p:nvSpPr>
            <p:spPr>
              <a:xfrm>
                <a:off x="6488155" y="6604337"/>
                <a:ext cx="814383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sz="6000" i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AFD708-9D3E-4B83-9452-B2DF65CA8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55" y="6604337"/>
                <a:ext cx="814383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6912191-C12D-4736-B299-F17ADF9ECE79}"/>
                  </a:ext>
                </a:extLst>
              </p:cNvPr>
              <p:cNvSpPr/>
              <p:nvPr/>
            </p:nvSpPr>
            <p:spPr>
              <a:xfrm>
                <a:off x="5196107" y="7620000"/>
                <a:ext cx="1679620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𝑏𝑖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6912191-C12D-4736-B299-F17ADF9EC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07" y="7620000"/>
                <a:ext cx="1679620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4477F40-BB7D-4D49-BB35-FABD63AB1990}"/>
                  </a:ext>
                </a:extLst>
              </p:cNvPr>
              <p:cNvSpPr/>
              <p:nvPr/>
            </p:nvSpPr>
            <p:spPr>
              <a:xfrm>
                <a:off x="5212934" y="8763000"/>
                <a:ext cx="897444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4477F40-BB7D-4D49-BB35-FABD63AB1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34" y="8763000"/>
                <a:ext cx="8974444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C65568F-EEB8-4728-B0F4-B500E471DBDA}"/>
                  </a:ext>
                </a:extLst>
              </p:cNvPr>
              <p:cNvSpPr/>
              <p:nvPr/>
            </p:nvSpPr>
            <p:spPr>
              <a:xfrm>
                <a:off x="5146163" y="9735264"/>
                <a:ext cx="10282815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6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6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6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6000" i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0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60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6000" i="0">
                                    <a:latin typeface="Cambria Math" panose="02040503050406030204" pitchFamily="18" charset="0"/>
                                  </a:rPr>
                                  <m:t>=±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60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6000" i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C65568F-EEB8-4728-B0F4-B500E471D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63" y="9735264"/>
                <a:ext cx="10282815" cy="2151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8F28D32-F272-4A6B-A482-DAA9B8949234}"/>
                  </a:ext>
                </a:extLst>
              </p:cNvPr>
              <p:cNvSpPr/>
              <p:nvPr/>
            </p:nvSpPr>
            <p:spPr>
              <a:xfrm>
                <a:off x="5320692" y="11963400"/>
                <a:ext cx="12570942" cy="1102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F28D32-F272-4A6B-A482-DAA9B8949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92" y="11963400"/>
                <a:ext cx="12570942" cy="110254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2DC39BCC-9FE6-4303-9360-F09BD1FD9AC5}"/>
              </a:ext>
            </a:extLst>
          </p:cNvPr>
          <p:cNvSpPr/>
          <p:nvPr/>
        </p:nvSpPr>
        <p:spPr>
          <a:xfrm>
            <a:off x="5349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9407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2" grpId="0"/>
      <p:bldP spid="14" grpId="0"/>
      <p:bldP spid="15" grpId="0"/>
      <p:bldP spid="16" grpId="0"/>
      <p:bldP spid="17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118651" y="2209800"/>
            <a:ext cx="21727140" cy="10674209"/>
            <a:chOff x="1120323" y="10988402"/>
            <a:chExt cx="21729655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2993473" cy="401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Tính</a:t>
                </a:r>
                <a:r>
                  <a:rPr lang="en-US" sz="48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chất </a:t>
                </a:r>
                <a:endParaRPr lang="en-US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/>
              <p:cNvSpPr/>
              <p:nvPr/>
            </p:nvSpPr>
            <p:spPr>
              <a:xfrm>
                <a:off x="5132179" y="2927971"/>
                <a:ext cx="16718928" cy="118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</m:oMath>
                </a14:m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</m:t>
                    </m:r>
                  </m:oMath>
                </a14:m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thuộc C </a:t>
                </a:r>
              </a:p>
            </p:txBody>
          </p:sp>
        </mc:Choice>
        <mc:Fallback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79" y="2927971"/>
                <a:ext cx="16718928" cy="1184683"/>
              </a:xfrm>
              <a:prstGeom prst="rect">
                <a:avLst/>
              </a:prstGeom>
              <a:blipFill>
                <a:blip r:embed="rId2"/>
                <a:stretch>
                  <a:fillRect l="-1969" b="-3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/>
              <p:cNvSpPr/>
              <p:nvPr/>
            </p:nvSpPr>
            <p:spPr>
              <a:xfrm>
                <a:off x="3840659" y="5445579"/>
                <a:ext cx="16718928" cy="1185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 Tính chất giao hoán: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+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 =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 +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</m:oMath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59" y="5445579"/>
                <a:ext cx="16718928" cy="1185068"/>
              </a:xfrm>
              <a:prstGeom prst="rect">
                <a:avLst/>
              </a:prstGeom>
              <a:blipFill>
                <a:blip r:embed="rId3"/>
                <a:stretch>
                  <a:fillRect l="-1932" b="-3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3840659" y="6961541"/>
                <a:ext cx="16718928" cy="1185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 Cộng với 0: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+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+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=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</m:oMath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59" y="6961541"/>
                <a:ext cx="16718928" cy="1185068"/>
              </a:xfrm>
              <a:prstGeom prst="rect">
                <a:avLst/>
              </a:prstGeom>
              <a:blipFill>
                <a:blip r:embed="rId4"/>
                <a:stretch>
                  <a:fillRect l="-1932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3853837" y="8540609"/>
                <a:ext cx="18702949" cy="349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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Có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phần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tử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đối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:</a:t>
                </a:r>
              </a:p>
              <a:p>
                <a:pPr algn="just"/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Với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mỗi</a:t>
                </a: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=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𝒃𝒊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có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duy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nhất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một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số</a:t>
                </a: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phức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–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𝒃𝒊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mà 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ta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kí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hiệu</a:t>
                </a: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–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=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𝒃𝒊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thỏa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+(−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)=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𝟎</m:t>
                    </m:r>
                  </m:oMath>
                </a14:m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. </a:t>
                </a:r>
                <a:r>
                  <a:rPr lang="en-US" sz="5400" b="1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Số</a:t>
                </a: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phức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</m:oMath>
                </a14:m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còn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được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gọi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là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số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đối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của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số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5400" b="1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phức</a:t>
                </a: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</m:oMath>
                </a14:m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.</a:t>
                </a:r>
                <a:endPara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37" y="8540609"/>
                <a:ext cx="18702949" cy="3493264"/>
              </a:xfrm>
              <a:prstGeom prst="rect">
                <a:avLst/>
              </a:prstGeom>
              <a:blipFill>
                <a:blip r:embed="rId5"/>
                <a:stretch>
                  <a:fillRect l="-1728" t="-4887" r="-1760" b="-9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827587" y="3961583"/>
                <a:ext cx="16718928" cy="1185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 Tính chất kết hợp: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+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’) +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’’=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+ (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 +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’’)</m:t>
                    </m:r>
                  </m:oMath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587" y="3961583"/>
                <a:ext cx="16718928" cy="1185068"/>
              </a:xfrm>
              <a:prstGeom prst="rect">
                <a:avLst/>
              </a:prstGeom>
              <a:blipFill>
                <a:blip r:embed="rId6"/>
                <a:stretch>
                  <a:fillRect l="-1969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56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5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06" grpId="0"/>
      <p:bldP spid="111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57146" y="4998762"/>
            <a:ext cx="23816646" cy="8488638"/>
            <a:chOff x="184495" y="3636270"/>
            <a:chExt cx="12013450" cy="44801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2013450" cy="42512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01929"/>
              <a:chOff x="1275608" y="6239450"/>
              <a:chExt cx="4592537" cy="91198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71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0005" cy="885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5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15891" cy="4644825"/>
            <a:chOff x="534987" y="1869705"/>
            <a:chExt cx="23340848" cy="389510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0153" y="1653394"/>
                  <a:ext cx="2526529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087389" y="2203043"/>
                  <a:ext cx="20571712" cy="3561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:r>
                    <a:rPr lang="vi-VN" sz="6600" i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bar>
                        <m:barPr>
                          <m:pos m:val="top"/>
                          <m:ctrlP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4−</m:t>
                              </m:r>
                              <m:r>
                                <a:rPr lang="vi-VN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6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:r>
                    <a:rPr lang="vi-VN" sz="6600" i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</a:br>
                  <a:b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66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389" y="2203043"/>
                  <a:ext cx="20571712" cy="3561762"/>
                </a:xfrm>
                <a:prstGeom prst="rect">
                  <a:avLst/>
                </a:prstGeom>
                <a:blipFill>
                  <a:blip r:embed="rId3"/>
                  <a:stretch>
                    <a:fillRect t="-387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𝟕𝟑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226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𝟕𝟑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261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20447" y="1711761"/>
                    <a:ext cx="2493487" cy="5226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spcBef>
                        <a:spcPts val="24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vi-VN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vi-VN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6000" b="1" dirty="0"/>
                            <m:t>.</m:t>
                          </m:r>
                        </m:oMath>
                      </m:oMathPara>
                    </a14:m>
                    <a:endParaRPr lang="vi-VN" sz="60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447" y="1711761"/>
                    <a:ext cx="2493487" cy="5226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36E0B1-43D7-41E6-8FCC-4E1DC7AD55A9}"/>
                  </a:ext>
                </a:extLst>
              </p:cNvPr>
              <p:cNvSpPr/>
              <p:nvPr/>
            </p:nvSpPr>
            <p:spPr>
              <a:xfrm>
                <a:off x="4573587" y="6151076"/>
                <a:ext cx="1805939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+2</m:t>
                      </m:r>
                      <m:bar>
                        <m:barPr>
                          <m:pos m:val="top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0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0">
                          <a:latin typeface="Cambria Math" panose="02040503050406030204" pitchFamily="18" charset="0"/>
                        </a:rPr>
                        <m:t>⇔3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=15−8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36E0B1-43D7-41E6-8FCC-4E1DC7AD5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6151076"/>
                <a:ext cx="18059399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0B8978-6292-44F1-AC06-69C79E22A028}"/>
                  </a:ext>
                </a:extLst>
              </p:cNvPr>
              <p:cNvSpPr/>
              <p:nvPr/>
            </p:nvSpPr>
            <p:spPr>
              <a:xfrm>
                <a:off x="4573587" y="7337414"/>
                <a:ext cx="630102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=15−8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30B8978-6292-44F1-AC06-69C79E22A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7337414"/>
                <a:ext cx="6301020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E507D2-361E-4D74-B92E-7188F80F8D0A}"/>
                  </a:ext>
                </a:extLst>
              </p:cNvPr>
              <p:cNvSpPr/>
              <p:nvPr/>
            </p:nvSpPr>
            <p:spPr>
              <a:xfrm>
                <a:off x="4649787" y="8186183"/>
                <a:ext cx="4717317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600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6000" i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6000" b="0" i="0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6000" i="0">
                                    <a:latin typeface="Cambria Math" panose="02040503050406030204" pitchFamily="18" charset="0"/>
                                  </a:rPr>
                                  <m:t>=−8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E507D2-361E-4D74-B92E-7188F80F8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8186183"/>
                <a:ext cx="4717317" cy="21519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15445E2-5798-4D49-A14E-E4E7F0D022ED}"/>
                  </a:ext>
                </a:extLst>
              </p:cNvPr>
              <p:cNvSpPr/>
              <p:nvPr/>
            </p:nvSpPr>
            <p:spPr>
              <a:xfrm>
                <a:off x="9146657" y="8228235"/>
                <a:ext cx="4189930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6000" i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a:rPr lang="en-US" sz="6000" b="0" i="0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60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6000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15445E2-5798-4D49-A14E-E4E7F0D02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657" y="8228235"/>
                <a:ext cx="4189930" cy="2151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B5B299B-DA90-4F76-B61D-BEF0D0CF542E}"/>
                  </a:ext>
                </a:extLst>
              </p:cNvPr>
              <p:cNvSpPr/>
              <p:nvPr/>
            </p:nvSpPr>
            <p:spPr>
              <a:xfrm>
                <a:off x="4769308" y="10744200"/>
                <a:ext cx="466627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=3−8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B5B299B-DA90-4F76-B61D-BEF0D0CF5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308" y="10744200"/>
                <a:ext cx="4666277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572DAA2-D041-4D15-8B21-6EAE7B5A3216}"/>
                  </a:ext>
                </a:extLst>
              </p:cNvPr>
              <p:cNvSpPr/>
              <p:nvPr/>
            </p:nvSpPr>
            <p:spPr>
              <a:xfrm>
                <a:off x="9406018" y="10591800"/>
                <a:ext cx="9764020" cy="1210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6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vi-VN" sz="6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  <m:sup>
                            <m:r>
                              <a:rPr lang="vi-VN" sz="6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73</m:t>
                        </m:r>
                      </m:e>
                    </m:rad>
                  </m:oMath>
                </a14:m>
                <a:r>
                  <a:rPr lang="vi-VN" sz="60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72DAA2-D041-4D15-8B21-6EAE7B5A3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018" y="10591800"/>
                <a:ext cx="9764020" cy="12103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BE362ED3-1322-4A2D-A935-4A486FCD7FEB}"/>
              </a:ext>
            </a:extLst>
          </p:cNvPr>
          <p:cNvSpPr/>
          <p:nvPr/>
        </p:nvSpPr>
        <p:spPr>
          <a:xfrm>
            <a:off x="12193587" y="3505200"/>
            <a:ext cx="1092375" cy="10762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5866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3" grpId="0"/>
      <p:bldP spid="18" grpId="0"/>
      <p:bldP spid="39" grpId="0"/>
      <p:bldP spid="41" grpId="0"/>
      <p:bldP spid="42" grpId="0"/>
      <p:bldP spid="6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45969" y="5572985"/>
            <a:ext cx="23727823" cy="7838214"/>
            <a:chOff x="184495" y="3636268"/>
            <a:chExt cx="12191207" cy="462392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2191207" cy="43949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44691"/>
              <a:chOff x="1275608" y="6239450"/>
              <a:chExt cx="4592537" cy="9896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78910" cy="989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5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79639" cy="3325620"/>
            <a:chOff x="534987" y="1869705"/>
            <a:chExt cx="23340848" cy="278883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3526" y="1653394"/>
                  <a:ext cx="2519784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 15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19980542" cy="2725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𝑧</m:t>
                      </m:r>
                      <m:r>
                        <a:rPr lang="vi-VN" sz="6600" i="1">
                          <a:latin typeface="Cambria Math"/>
                        </a:rPr>
                        <m:t>=</m:t>
                      </m:r>
                      <m:r>
                        <a:rPr lang="vi-VN" sz="6600" i="1">
                          <a:latin typeface="Cambria Math"/>
                        </a:rPr>
                        <m:t>𝑎</m:t>
                      </m:r>
                      <m:r>
                        <a:rPr lang="vi-VN" sz="6600" i="1">
                          <a:latin typeface="Cambria Math"/>
                        </a:rPr>
                        <m:t>+</m:t>
                      </m:r>
                      <m:r>
                        <a:rPr lang="vi-VN" sz="6600" i="1">
                          <a:latin typeface="Cambria Math"/>
                        </a:rPr>
                        <m:t>𝑏𝑖</m:t>
                      </m:r>
                      <m:r>
                        <a:rPr lang="vi-VN" sz="66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/>
                            </a:rPr>
                            <m:t>𝑎</m:t>
                          </m:r>
                          <m:r>
                            <a:rPr lang="vi-VN" sz="6600" i="1">
                              <a:latin typeface="Cambria Math"/>
                            </a:rPr>
                            <m:t>,</m:t>
                          </m:r>
                          <m:r>
                            <a:rPr lang="vi-VN" sz="6600" i="1">
                              <a:latin typeface="Cambria Math"/>
                            </a:rPr>
                            <m:t>𝑏</m:t>
                          </m:r>
                          <m:r>
                            <a:rPr lang="vi-VN" sz="6600" i="1">
                              <a:latin typeface="Cambria Math"/>
                            </a:rPr>
                            <m:t>∈</m:t>
                          </m:r>
                          <m:r>
                            <a:rPr lang="vi-VN" sz="66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 thỏa </a:t>
                  </a:r>
                  <a:r>
                    <a:rPr lang="vi-VN" sz="6600">
                      <a:latin typeface="Times New Roman" pitchFamily="18" charset="0"/>
                      <a:cs typeface="Times New Roman" pitchFamily="18" charset="0"/>
                    </a:rPr>
                    <a:t>mãn </a:t>
                  </a:r>
                  <a:endParaRPr lang="en-US" sz="6600" i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14:m>
                    <m:oMath xmlns:m="http://schemas.openxmlformats.org/officeDocument/2006/math">
                      <m:r>
                        <a:rPr lang="vi-VN" sz="6600" i="1">
                          <a:latin typeface="Cambria Math"/>
                        </a:rPr>
                        <m:t>𝑧𝑖</m:t>
                      </m:r>
                      <m:r>
                        <a:rPr lang="vi-VN" sz="6600" i="1">
                          <a:latin typeface="Cambria Math"/>
                        </a:rPr>
                        <m:t>+2</m:t>
                      </m:r>
                      <m:bar>
                        <m:barPr>
                          <m:pos m:val="top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6600" i="1">
                          <a:latin typeface="Cambria Math"/>
                        </a:rPr>
                        <m:t>=4−4</m:t>
                      </m:r>
                      <m:r>
                        <a:rPr lang="vi-VN" sz="66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 Tìm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vi-VN" sz="6600" i="1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vi-VN" sz="6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vi-VN" sz="6600" i="1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a14:m>
                  <a: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66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66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19980542" cy="2725258"/>
                </a:xfrm>
                <a:prstGeom prst="rect">
                  <a:avLst/>
                </a:prstGeom>
                <a:blipFill>
                  <a:blip r:embed="rId3"/>
                  <a:stretch>
                    <a:fillRect t="-50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2202176"/>
            <a:chOff x="247181" y="1501340"/>
            <a:chExt cx="11838141" cy="110108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101088"/>
              <a:chOff x="5537206" y="1557991"/>
              <a:chExt cx="3079904" cy="102361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102361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64999" y="1657129"/>
                    <a:ext cx="2523020" cy="7733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vi-VN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6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vi-VN" sz="60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60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vi-VN" sz="600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6000" dirty="0"/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vi-VN" sz="7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7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7200">
                                <a:latin typeface="Cambria Math" panose="02040503050406030204" pitchFamily="18" charset="0"/>
                              </a:rPr>
                              <m:t>36</m:t>
                            </m:r>
                          </m:den>
                        </m:f>
                      </m:oMath>
                    </a14:m>
                    <a:r>
                      <a:rPr lang="en-US" sz="6000" dirty="0"/>
                      <a:t>.</a:t>
                    </a: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4999" y="1657129"/>
                    <a:ext cx="2523020" cy="7733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4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5"/>
              <a:ext cx="3090381" cy="1101083"/>
              <a:chOff x="5537206" y="1557992"/>
              <a:chExt cx="3079904" cy="102361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2361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87966" y="1782127"/>
                    <a:ext cx="2418836" cy="47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60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=48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7966" y="1782127"/>
                    <a:ext cx="2418836" cy="47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1101085"/>
              <a:chOff x="5537206" y="1557992"/>
              <a:chExt cx="3079904" cy="102361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236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33851" y="1598674"/>
                    <a:ext cx="2449598" cy="849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6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60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600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851" y="1598674"/>
                    <a:ext cx="2449598" cy="84921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101083"/>
              <a:chOff x="5537206" y="1557992"/>
              <a:chExt cx="3079904" cy="102361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2361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spcBef>
                        <a:spcPts val="2400"/>
                      </a:spcBef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vi-VN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6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vi-VN" sz="60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60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vi-VN" sz="6000">
                            <a:latin typeface="Cambria Math" panose="02040503050406030204" pitchFamily="18" charset="0"/>
                          </a:rPr>
                          <m:t>=32</m:t>
                        </m:r>
                      </m:oMath>
                    </a14:m>
                    <a:r>
                      <a:rPr lang="vi-VN" sz="6000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979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7160" r="-2436" b="-390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58762" y="6172200"/>
                <a:ext cx="578722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</a:rPr>
                        <m:t>𝑧𝑖</m:t>
                      </m:r>
                      <m:r>
                        <a:rPr lang="vi-VN" sz="6000" i="0">
                          <a:latin typeface="Cambria Math" panose="02040503050406030204" pitchFamily="18" charset="0"/>
                        </a:rPr>
                        <m:t>+2</m:t>
                      </m:r>
                      <m:bar>
                        <m:barPr>
                          <m:pos m:val="top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6000" i="0">
                          <a:latin typeface="Cambria Math" panose="02040503050406030204" pitchFamily="18" charset="0"/>
                        </a:rPr>
                        <m:t>=4−4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762" y="6172200"/>
                <a:ext cx="5787225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21187" y="8433137"/>
                <a:ext cx="1219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𝑎𝑖</m:t>
                      </m:r>
                      <m:r>
                        <a:rPr lang="vi-VN" sz="6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60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6000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vi-VN" sz="6000" i="0">
                          <a:latin typeface="Cambria Math" panose="02040503050406030204" pitchFamily="18" charset="0"/>
                        </a:rPr>
                        <m:t>=4−4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8433137"/>
                <a:ext cx="12192000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411787" y="10942368"/>
                <a:ext cx="9481698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60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vi-VN" sz="6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6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6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6000" i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n-US" sz="60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6000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vi-VN" sz="6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6000" i="0">
                                    <a:latin typeface="Cambria Math" panose="02040503050406030204" pitchFamily="18" charset="0"/>
                                  </a:rPr>
                                  <m:t>=−4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vi-VN" sz="6000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6000" i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6000" i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6000" dirty="0">
                  <a:latin typeface="+mj-lt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87" y="10942368"/>
                <a:ext cx="9481698" cy="2151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17984787" y="3505200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49787" y="9728537"/>
                <a:ext cx="1219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=4−4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9728537"/>
                <a:ext cx="12192000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335587" y="7290137"/>
                <a:ext cx="1141306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6000">
                          <a:latin typeface="Cambria Math" panose="02040503050406030204" pitchFamily="18" charset="0"/>
                        </a:rPr>
                        <m:t>=4−4</m:t>
                      </m:r>
                      <m:r>
                        <a:rPr lang="vi-VN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7290137"/>
                <a:ext cx="11413061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0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2" grpId="0"/>
      <p:bldP spid="15" grpId="0"/>
      <p:bldP spid="17" grpId="0"/>
      <p:bldP spid="64" grpId="0" animBg="1"/>
      <p:bldP spid="50" grpId="0"/>
      <p:bldP spid="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B43A83-C197-45E7-BC36-3DC526172CC5}"/>
              </a:ext>
            </a:extLst>
          </p:cNvPr>
          <p:cNvSpPr/>
          <p:nvPr/>
        </p:nvSpPr>
        <p:spPr>
          <a:xfrm>
            <a:off x="0" y="-49651"/>
            <a:ext cx="24387175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83771" y="1905000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3.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Vận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dụng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thấp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630713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12.B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10440986" y="899159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13.B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1432718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14.D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18353090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15.C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6307138" y="70121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7.A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10440986" y="701212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8.B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14327188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9.A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18353090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10.C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18353090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5.D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14327188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4.C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10440986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3.A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6307138" y="50176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2. 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219233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11.B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219233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6.A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17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897822-69A7-4450-BB82-D1052C7205A6}"/>
              </a:ext>
            </a:extLst>
          </p:cNvPr>
          <p:cNvSpPr txBox="1"/>
          <p:nvPr/>
        </p:nvSpPr>
        <p:spPr>
          <a:xfrm>
            <a:off x="7164387" y="297911"/>
            <a:ext cx="777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CĐ_SỐ PHỨC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00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921315" y="6934198"/>
            <a:ext cx="21336000" cy="6689516"/>
            <a:chOff x="122430" y="3636288"/>
            <a:chExt cx="11799675" cy="3780558"/>
          </a:xfrm>
        </p:grpSpPr>
        <p:sp>
          <p:nvSpPr>
            <p:cNvPr id="5" name="Rounded Rectangle 4"/>
            <p:cNvSpPr/>
            <p:nvPr/>
          </p:nvSpPr>
          <p:spPr>
            <a:xfrm>
              <a:off x="122430" y="4003982"/>
              <a:ext cx="11799675" cy="341286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1625" y="3636288"/>
              <a:ext cx="2130071" cy="573998"/>
              <a:chOff x="1194105" y="6239450"/>
              <a:chExt cx="4175712" cy="104292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15735" y="4748505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82464" cy="1042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655187" y="7778847"/>
                <a:ext cx="11909340" cy="139943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66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187" y="7778847"/>
                <a:ext cx="11909340" cy="13994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733646" y="7897913"/>
                <a:ext cx="18502182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646" y="7897913"/>
                <a:ext cx="18502182" cy="13526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371565" y="9114361"/>
                <a:ext cx="21419226" cy="127144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6600">
                    <a:ea typeface="Arial" panose="020B0604020202020204" pitchFamily="34" charset="0"/>
                    <a:cs typeface="Cambria Math" panose="020405030504060302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vi-VN" sz="660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13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−9=0</m:t>
                    </m:r>
                  </m:oMath>
                </a14:m>
                <a:endParaRPr lang="en-US" sz="66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65" y="9114361"/>
                <a:ext cx="21419226" cy="12714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1348571" y="9966155"/>
                <a:ext cx="15372801" cy="363876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=1  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−9</m:t>
                                  </m:r>
                                </m:num>
                                <m:den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66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571" y="9966155"/>
                <a:ext cx="15372801" cy="36387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4075108" y="15391632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60817" y="2661909"/>
            <a:ext cx="8300473" cy="2422458"/>
            <a:chOff x="3290243" y="1092719"/>
            <a:chExt cx="8178342" cy="2568138"/>
          </a:xfrm>
        </p:grpSpPr>
        <p:sp>
          <p:nvSpPr>
            <p:cNvPr id="54" name="Rectangle 53"/>
            <p:cNvSpPr/>
            <p:nvPr/>
          </p:nvSpPr>
          <p:spPr>
            <a:xfrm>
              <a:off x="4316550" y="1600200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626480" y="2050723"/>
              <a:ext cx="1088672" cy="111325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290243" y="1092719"/>
                  <a:ext cx="8178342" cy="2568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660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vi-VN" sz="660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6600">
                                <a:latin typeface="Cambria Math" panose="02040503050406030204" pitchFamily="18" charset="0"/>
                              </a:rPr>
                              <m:t>1;</m:t>
                            </m: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60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vi-VN" sz="660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vi-VN" sz="66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0243" y="1092719"/>
                  <a:ext cx="8178342" cy="25681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Rectangle 66"/>
          <p:cNvSpPr/>
          <p:nvPr/>
        </p:nvSpPr>
        <p:spPr>
          <a:xfrm>
            <a:off x="12469648" y="3186620"/>
            <a:ext cx="6834600" cy="187828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1879807" y="3466865"/>
            <a:ext cx="1104930" cy="111128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/>
              <a:t>B</a:t>
            </a:r>
            <a:endParaRPr lang="en-US" sz="6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11784268" y="2731358"/>
                <a:ext cx="8300472" cy="242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66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1;</m:t>
                          </m:r>
                          <m:f>
                            <m:f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4268" y="2731358"/>
                <a:ext cx="8300472" cy="24224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3526387" y="5109418"/>
            <a:ext cx="6834600" cy="187828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844453" y="5462629"/>
            <a:ext cx="1104930" cy="108780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3218954" y="4638903"/>
                <a:ext cx="8300472" cy="242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66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1;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954" y="4638903"/>
                <a:ext cx="8300472" cy="24224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12517204" y="5132111"/>
            <a:ext cx="6834600" cy="18782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1879807" y="5485652"/>
            <a:ext cx="1104930" cy="114065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11917527" y="4625368"/>
                <a:ext cx="8300472" cy="242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66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1;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vi-VN" sz="660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527" y="4625368"/>
                <a:ext cx="8300472" cy="24224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11871261" y="5506789"/>
            <a:ext cx="1104929" cy="10876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504362" y="0"/>
            <a:ext cx="23881225" cy="2804197"/>
            <a:chOff x="534987" y="1741903"/>
            <a:chExt cx="23404876" cy="2351577"/>
          </a:xfrm>
        </p:grpSpPr>
        <p:grpSp>
          <p:nvGrpSpPr>
            <p:cNvPr id="50" name="Group 49"/>
            <p:cNvGrpSpPr/>
            <p:nvPr/>
          </p:nvGrpSpPr>
          <p:grpSpPr>
            <a:xfrm>
              <a:off x="534987" y="1741903"/>
              <a:ext cx="23224076" cy="2283332"/>
              <a:chOff x="534987" y="1520064"/>
              <a:chExt cx="23224076" cy="2283332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638877" y="1520064"/>
                <a:ext cx="23120186" cy="22833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Pentagon 60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2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6" name="Freeform 6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68" name="Freeform 6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69" name="Freeform 6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0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3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64" name="Chevron 6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3" y="1653394"/>
                  <a:ext cx="2270450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</a:t>
                  </a:r>
                  <a:r>
                    <a:rPr lang="en-US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ectangle 50"/>
                <p:cNvSpPr/>
                <p:nvPr/>
              </p:nvSpPr>
              <p:spPr>
                <a:xfrm>
                  <a:off x="4104214" y="1936625"/>
                  <a:ext cx="19835649" cy="21568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−1+3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𝑚𝑖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66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Tìm </a:t>
                  </a:r>
                  <a14:m>
                    <m:oMath xmlns:m="http://schemas.openxmlformats.org/officeDocument/2006/math">
                      <m:r>
                        <a:rPr lang="vi-VN" sz="6600" i="1" dirty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biết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</m:oMath>
                  </a14:m>
                  <a:r>
                    <a:rPr lang="vi-VN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156855"/>
                </a:xfrm>
                <a:prstGeom prst="rect">
                  <a:avLst/>
                </a:prstGeom>
                <a:blipFill>
                  <a:blip r:embed="rId11"/>
                  <a:stretch>
                    <a:fillRect l="-1596" t="-4502" b="-149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Action Button: Forward or Next 44">
            <a:hlinkClick r:id="rId1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8" grpId="0"/>
      <p:bldP spid="59" grpId="0"/>
      <p:bldP spid="60" grpId="0"/>
      <p:bldP spid="63" grpId="0" animBg="1"/>
      <p:bldP spid="67" grpId="0" animBg="1"/>
      <p:bldP spid="78" grpId="0" animBg="1"/>
      <p:bldP spid="79" grpId="0"/>
      <p:bldP spid="81" grpId="0" animBg="1"/>
      <p:bldP spid="82" grpId="0" animBg="1"/>
      <p:bldP spid="83" grpId="0"/>
      <p:bldP spid="85" grpId="0" animBg="1"/>
      <p:bldP spid="86" grpId="0" animBg="1"/>
      <p:bldP spid="87" grpId="0"/>
      <p:bldP spid="47" grpId="0" animBg="1"/>
      <p:bldP spid="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77508" y="7297127"/>
            <a:ext cx="23672882" cy="5955430"/>
            <a:chOff x="184495" y="3682149"/>
            <a:chExt cx="11834900" cy="194351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9"/>
              <a:ext cx="2342698" cy="456056"/>
              <a:chOff x="1275608" y="6322796"/>
              <a:chExt cx="4592537" cy="82863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2610" y="6382026"/>
                <a:ext cx="2876868" cy="602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23649" y="120116"/>
            <a:ext cx="23881225" cy="280989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3" y="1653394"/>
                  <a:ext cx="2270450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</a:t>
                  </a:r>
                  <a:r>
                    <a:rPr lang="en-US" sz="6600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1568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66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 2 số thực </a:t>
                  </a:r>
                  <a:r>
                    <a:rPr lang="vi-VN" sz="66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x</a:t>
                  </a:r>
                  <a:r>
                    <a:rPr lang="vi-VN" sz="66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và </a:t>
                  </a:r>
                  <a:r>
                    <a:rPr lang="vi-VN" sz="66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y</a:t>
                  </a:r>
                  <a:r>
                    <a:rPr lang="vi-VN" sz="66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66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en-US" sz="66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𝑦𝑖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1−3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6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6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với </a:t>
                  </a:r>
                  <a:r>
                    <a:rPr lang="vi-VN" sz="6600" i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i </a:t>
                  </a:r>
                  <a:r>
                    <a:rPr lang="en-US" sz="6600" i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6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là đơn vị ảo</a:t>
                  </a: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15685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627" t="-4265" b="-116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975321" y="8382000"/>
                <a:ext cx="19473839" cy="148092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m:rPr>
                          <m:nor/>
                        </m:rPr>
                        <a:rPr lang="en-US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1−3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21" y="8382000"/>
                <a:ext cx="19473839" cy="14809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3221462" y="9601200"/>
                <a:ext cx="17182250" cy="148092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462" y="9601200"/>
                <a:ext cx="17182250" cy="14809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ction Button: Forward or Next 42">
            <a:hlinkClick r:id="rId5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773602" y="3066645"/>
            <a:ext cx="8178342" cy="1991244"/>
            <a:chOff x="3545723" y="1600200"/>
            <a:chExt cx="8178342" cy="1991244"/>
          </a:xfrm>
        </p:grpSpPr>
        <p:sp>
          <p:nvSpPr>
            <p:cNvPr id="45" name="Rectangle 44"/>
            <p:cNvSpPr/>
            <p:nvPr/>
          </p:nvSpPr>
          <p:spPr>
            <a:xfrm>
              <a:off x="4316550" y="1600200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708664" y="1958076"/>
              <a:ext cx="1155540" cy="104394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545723" y="1859166"/>
                  <a:ext cx="8178342" cy="1362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6600"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66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66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5723" y="1859166"/>
                  <a:ext cx="8178342" cy="13629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11784067" y="3140843"/>
            <a:ext cx="8385202" cy="1991244"/>
            <a:chOff x="12057187" y="2393808"/>
            <a:chExt cx="8385202" cy="1991244"/>
          </a:xfrm>
        </p:grpSpPr>
        <p:sp>
          <p:nvSpPr>
            <p:cNvPr id="49" name="Rectangle 48"/>
            <p:cNvSpPr/>
            <p:nvPr/>
          </p:nvSpPr>
          <p:spPr>
            <a:xfrm>
              <a:off x="12669368" y="2393808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2057187" y="2846500"/>
              <a:ext cx="1166546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/>
                <a:t>B</a:t>
              </a:r>
              <a:endParaRPr lang="en-US" sz="6400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2264047" y="2571006"/>
                  <a:ext cx="8178342" cy="1362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6600"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66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66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4047" y="2571006"/>
                  <a:ext cx="8178342" cy="13629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789430" y="5202228"/>
            <a:ext cx="8178342" cy="1991244"/>
            <a:chOff x="4235978" y="5085182"/>
            <a:chExt cx="8178342" cy="1991244"/>
          </a:xfrm>
        </p:grpSpPr>
        <p:sp>
          <p:nvSpPr>
            <p:cNvPr id="66" name="Rectangle 65"/>
            <p:cNvSpPr/>
            <p:nvPr/>
          </p:nvSpPr>
          <p:spPr>
            <a:xfrm>
              <a:off x="4990977" y="5085182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396687" y="5540544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235978" y="5339244"/>
                  <a:ext cx="8178342" cy="1362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6600"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66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978" y="5339244"/>
                  <a:ext cx="8178342" cy="13629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11711445" y="5203331"/>
            <a:ext cx="8178342" cy="1991244"/>
            <a:chOff x="12470699" y="5142986"/>
            <a:chExt cx="8178342" cy="1991244"/>
          </a:xfrm>
        </p:grpSpPr>
        <p:sp>
          <p:nvSpPr>
            <p:cNvPr id="71" name="Rectangle 70"/>
            <p:cNvSpPr/>
            <p:nvPr/>
          </p:nvSpPr>
          <p:spPr>
            <a:xfrm>
              <a:off x="13202358" y="5142986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2621195" y="5261496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2470699" y="5401085"/>
                  <a:ext cx="8178342" cy="1362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6600"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66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699" y="5401085"/>
                  <a:ext cx="8178342" cy="136293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11867551" y="5334311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707342" y="10416627"/>
                <a:ext cx="17182250" cy="291837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+1=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−3=6</m:t>
                              </m:r>
                            </m:e>
                          </m:eqArr>
                        </m:e>
                      </m:d>
                      <m:r>
                        <a:rPr lang="en-US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=−3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342" y="10416627"/>
                <a:ext cx="17182250" cy="29183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5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0" grpId="0"/>
      <p:bldP spid="43" grpId="0" animBg="1"/>
      <p:bldP spid="67" grpId="0" animBg="1"/>
      <p:bldP spid="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50121" y="5212320"/>
            <a:ext cx="23423672" cy="8424757"/>
            <a:chOff x="203200" y="3682149"/>
            <a:chExt cx="11854290" cy="3614635"/>
          </a:xfrm>
        </p:grpSpPr>
        <p:sp>
          <p:nvSpPr>
            <p:cNvPr id="5" name="Rounded Rectangle 4"/>
            <p:cNvSpPr/>
            <p:nvPr/>
          </p:nvSpPr>
          <p:spPr>
            <a:xfrm>
              <a:off x="222590" y="3865217"/>
              <a:ext cx="11834900" cy="3431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9"/>
              <a:ext cx="2342698" cy="456056"/>
              <a:chOff x="1275608" y="6322796"/>
              <a:chExt cx="4592537" cy="82863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1316" y="6352018"/>
                <a:ext cx="2912239" cy="791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53090" y="86808"/>
            <a:ext cx="24034085" cy="2713285"/>
            <a:chOff x="534987" y="1819475"/>
            <a:chExt cx="23554688" cy="227533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554688" cy="2225107"/>
              <a:chOff x="534987" y="1647866"/>
              <a:chExt cx="23554688" cy="222510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3"/>
                <a:ext cx="23334026" cy="215208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2" y="1653394"/>
                  <a:ext cx="2270450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3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018856" y="1819475"/>
                  <a:ext cx="19835650" cy="20303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Tìm mô-đun của số phức </a:t>
                  </a:r>
                  <a:r>
                    <a:rPr lang="vi-VN" sz="6600" i="1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biết rằng </a:t>
                  </a: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en-US" sz="66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   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1+2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=21+3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660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6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6" y="1819475"/>
                  <a:ext cx="19835650" cy="2030385"/>
                </a:xfrm>
                <a:prstGeom prst="rect">
                  <a:avLst/>
                </a:prstGeom>
                <a:blipFill>
                  <a:blip r:embed="rId2"/>
                  <a:stretch>
                    <a:fillRect l="-1596" t="-4786" b="-1662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675312" y="6172200"/>
                <a:ext cx="21705893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12" y="6172200"/>
                <a:ext cx="21705893" cy="1352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7787" y="7315200"/>
                <a:ext cx="23131925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1+2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=21+3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" y="7315200"/>
                <a:ext cx="23131925" cy="13526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94427" y="2961724"/>
            <a:ext cx="23679365" cy="2565726"/>
            <a:chOff x="247181" y="2080087"/>
            <a:chExt cx="11838141" cy="128286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4055" y="1810003"/>
                    <a:ext cx="2280848" cy="5594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66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660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6600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</m:rad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4055" y="1810003"/>
                    <a:ext cx="2280848" cy="55948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1675" b="-365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62392" y="1825537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66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660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2392" y="1825537"/>
                    <a:ext cx="2280848" cy="51501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47338"/>
                    <a:ext cx="2280848" cy="5610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66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6600">
                            <a:latin typeface="Cambria Math" panose="02040503050406030204" pitchFamily="18" charset="0"/>
                          </a:rPr>
                          <m:t>=3</m:t>
                        </m:r>
                        <m:rad>
                          <m:radPr>
                            <m:degHide m:val="on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66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47338"/>
                    <a:ext cx="2280848" cy="56100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1111" b="-3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90"/>
              <a:ext cx="3090381" cy="1282860"/>
              <a:chOff x="5537206" y="1557992"/>
              <a:chExt cx="3079904" cy="119259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19003"/>
                    <a:ext cx="2493487" cy="10315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6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6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6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</m:oMath>
                    </a14:m>
                    <a:r>
                      <a:rPr lang="vi-VN" sz="6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19003"/>
                    <a:ext cx="2493487" cy="1031586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t="-54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471078" y="3512691"/>
            <a:ext cx="1138278" cy="11305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2583399" y="9601200"/>
                <a:ext cx="23935788" cy="245029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6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=21+3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=21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=3    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400" dirty="0"/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399" y="9601200"/>
                <a:ext cx="23935788" cy="24502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ction Button: Forward or Next 96">
            <a:hlinkClick r:id="rId10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48293" y="8534400"/>
                <a:ext cx="23131925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=21+3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93" y="8534400"/>
                <a:ext cx="23131925" cy="135268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/>
              <p:cNvSpPr/>
              <p:nvPr/>
            </p:nvSpPr>
            <p:spPr>
              <a:xfrm>
                <a:off x="2659599" y="11277600"/>
                <a:ext cx="20721606" cy="245029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6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=3   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e>
                      </m:rad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6600" b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400" dirty="0"/>
              </a:p>
            </p:txBody>
          </p:sp>
        </mc:Choice>
        <mc:Fallback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599" y="11277600"/>
                <a:ext cx="20721606" cy="24502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9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1" grpId="0"/>
      <p:bldP spid="49" grpId="0" animBg="1"/>
      <p:bldP spid="67" grpId="0"/>
      <p:bldP spid="97" grpId="0" animBg="1"/>
      <p:bldP spid="78" grpId="0"/>
      <p:bldP spid="7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928041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8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-2578"/>
            <a:ext cx="24718751" cy="3469678"/>
            <a:chOff x="534987" y="1792028"/>
            <a:chExt cx="24225699" cy="290963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1" y="1653394"/>
                  <a:ext cx="2270452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4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188974" y="1792028"/>
                  <a:ext cx="20571712" cy="29096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Tìm tổng phần thực và phần ảo của số phức </a:t>
                  </a:r>
                  <a:r>
                    <a:rPr lang="vi-VN" sz="6600" i="1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biết rằng </a:t>
                  </a: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  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1+2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2−2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66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4" y="1792028"/>
                  <a:ext cx="20571712" cy="2909635"/>
                </a:xfrm>
                <a:prstGeom prst="rect">
                  <a:avLst/>
                </a:prstGeom>
                <a:blipFill>
                  <a:blip r:embed="rId2"/>
                  <a:stretch>
                    <a:fillRect l="-1568" t="-333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199695" y="5359862"/>
                <a:ext cx="12327892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695" y="5359862"/>
                <a:ext cx="12327892" cy="1352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93829" y="2910808"/>
            <a:ext cx="23863137" cy="1935194"/>
            <a:chOff x="246882" y="1455404"/>
            <a:chExt cx="11930015" cy="967597"/>
          </a:xfrm>
        </p:grpSpPr>
        <p:grpSp>
          <p:nvGrpSpPr>
            <p:cNvPr id="51" name="Group 50"/>
            <p:cNvGrpSpPr/>
            <p:nvPr/>
          </p:nvGrpSpPr>
          <p:grpSpPr>
            <a:xfrm>
              <a:off x="246882" y="1501340"/>
              <a:ext cx="3090680" cy="914401"/>
              <a:chOff x="5536908" y="1557991"/>
              <a:chExt cx="3080202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6908" y="173289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41118" y="1759686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>
                            <a:latin typeface="Cambria Math" panose="02040503050406030204" pitchFamily="18" charset="0"/>
                          </a:rPr>
                          <m:t>=−7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1118" y="1759686"/>
                    <a:ext cx="2280848" cy="5150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0879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39292" y="1501343"/>
              <a:ext cx="3114191" cy="921658"/>
              <a:chOff x="5513477" y="1557992"/>
              <a:chExt cx="3103633" cy="85681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13477" y="1755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305261" y="1560939"/>
                    <a:ext cx="2280848" cy="8538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6600" dirty="0"/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80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8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8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6600" dirty="0"/>
                      <a:t> .</a:t>
                    </a: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5261" y="1560939"/>
                    <a:ext cx="2280848" cy="85386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6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66388" y="1485901"/>
              <a:ext cx="3103014" cy="921659"/>
              <a:chOff x="5524616" y="1543638"/>
              <a:chExt cx="3092494" cy="85681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43638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24616" y="173288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06113" y="1548641"/>
                    <a:ext cx="2280848" cy="8518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80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8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800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8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6113" y="1548641"/>
                    <a:ext cx="2280848" cy="85180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60073" y="1455404"/>
              <a:ext cx="3216824" cy="960342"/>
              <a:chOff x="5502457" y="1515283"/>
              <a:chExt cx="3205919" cy="89277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02457" y="172298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14889" y="1515283"/>
                    <a:ext cx="2493487" cy="8538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80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8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vi-VN" sz="8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4889" y="1515283"/>
                    <a:ext cx="2493487" cy="85386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9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2100492" y="3364436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793445" y="6644114"/>
                <a:ext cx="20077542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:r>
                  <a:rPr lang="vi-VN" sz="66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:r>
                  <a:rPr lang="en-US" sz="66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2−2</m:t>
                        </m:r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45" y="6644114"/>
                <a:ext cx="20077542" cy="1352688"/>
              </a:xfrm>
              <a:prstGeom prst="rect">
                <a:avLst/>
              </a:prstGeom>
              <a:blipFill rotWithShape="0">
                <a:blip r:embed="rId8"/>
                <a:stretch>
                  <a:fillRect t="-8108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229891" y="7924800"/>
                <a:ext cx="19285642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91" y="7924800"/>
                <a:ext cx="19285642" cy="13526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373187" y="8663283"/>
                <a:ext cx="18289858" cy="299531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8663283"/>
                <a:ext cx="18289858" cy="299531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695424" y="10317465"/>
                <a:ext cx="11317563" cy="455612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66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600"/>
                  </a:spcAft>
                </a:pPr>
                <a:endParaRPr lang="en-US" sz="6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424" y="10317465"/>
                <a:ext cx="11317563" cy="45561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9" grpId="0"/>
      <p:bldP spid="6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7680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8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48142"/>
            <a:ext cx="24512554" cy="4806968"/>
            <a:chOff x="534987" y="1834561"/>
            <a:chExt cx="24023615" cy="403107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2" y="1653394"/>
                  <a:ext cx="227045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5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986890" y="1834561"/>
                  <a:ext cx="20571712" cy="4031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thỏa mãn: </a:t>
                  </a: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2−3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4+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1+3</m:t>
                              </m:r>
                              <m:r>
                                <a:rPr lang="vi-VN" sz="6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660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vi-VN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890" y="1834561"/>
                  <a:ext cx="20571712" cy="4031072"/>
                </a:xfrm>
                <a:prstGeom prst="rect">
                  <a:avLst/>
                </a:prstGeom>
                <a:blipFill>
                  <a:blip r:embed="rId2"/>
                  <a:stretch>
                    <a:fillRect l="-1539" t="-24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144587" y="6062872"/>
                <a:ext cx="20995753" cy="148092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m:rPr>
                          <m:nor/>
                        </m:rPr>
                        <a:rPr lang="en-US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2−3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=8−6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6062872"/>
                <a:ext cx="20995753" cy="14809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94425" y="3002680"/>
            <a:ext cx="23808196" cy="1828810"/>
            <a:chOff x="247180" y="1501340"/>
            <a:chExt cx="11902548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0" y="1501340"/>
              <a:ext cx="3090382" cy="914401"/>
              <a:chOff x="5537205" y="1557991"/>
              <a:chExt cx="3079905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5" y="174438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80921" y="1725514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0921" y="1725514"/>
                    <a:ext cx="2280848" cy="5150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0994" b="-403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75587" y="1501344"/>
              <a:ext cx="3077896" cy="914401"/>
              <a:chOff x="5549649" y="1557992"/>
              <a:chExt cx="3067461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49649" y="175372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66422" y="175372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6422" y="1753722"/>
                    <a:ext cx="2280848" cy="5150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0994" b="-403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8205" y="1501343"/>
              <a:ext cx="3091198" cy="914402"/>
              <a:chOff x="5536392" y="1557992"/>
              <a:chExt cx="3080718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6392" y="175372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77353" y="1725512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7353" y="1725512"/>
                    <a:ext cx="2280848" cy="5150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0994" b="-403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54786" cy="914400"/>
              <a:chOff x="5537206" y="1557992"/>
              <a:chExt cx="3144091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87810" y="1719347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7810" y="1719347"/>
                    <a:ext cx="2493487" cy="5150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20994" b="-403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7960789" y="3391144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34987" y="7434472"/>
                <a:ext cx="20077542" cy="148092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=8−6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7434472"/>
                <a:ext cx="20077542" cy="14809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144588" y="8258867"/>
                <a:ext cx="12725399" cy="279013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8" y="8258867"/>
                <a:ext cx="12725399" cy="2790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1677987" y="10645227"/>
                <a:ext cx="17156618" cy="291837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   </m:t>
                              </m:r>
                            </m:e>
                          </m:eqAr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6600" b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10645227"/>
                <a:ext cx="17156618" cy="29183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346120"/>
            <a:ext cx="23672882" cy="9369880"/>
            <a:chOff x="184495" y="3636268"/>
            <a:chExt cx="11834900" cy="478549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5565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18731"/>
              <a:chOff x="1275608" y="6239450"/>
              <a:chExt cx="4592537" cy="94251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8" cy="942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13399"/>
            <a:ext cx="24632265" cy="4396085"/>
            <a:chOff x="534987" y="1797020"/>
            <a:chExt cx="24140938" cy="416859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1" y="1653394"/>
                  <a:ext cx="2270452" cy="1050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6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104213" y="1797020"/>
                  <a:ext cx="20571712" cy="4168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60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6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vi-VN" sz="6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=2−2</m:t>
                      </m:r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600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600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0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3" y="1797020"/>
                  <a:ext cx="20571712" cy="4168596"/>
                </a:xfrm>
                <a:prstGeom prst="rect">
                  <a:avLst/>
                </a:prstGeom>
                <a:blipFill>
                  <a:blip r:embed="rId2"/>
                  <a:stretch>
                    <a:fillRect l="-1336" t="-208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476106" y="4648200"/>
                <a:ext cx="20995753" cy="148092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bar>
                        <m:barPr>
                          <m:pos m:val="top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106" y="4648200"/>
                <a:ext cx="20995753" cy="14809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70110" y="2538128"/>
            <a:ext cx="24048427" cy="1814732"/>
            <a:chOff x="235080" y="1474006"/>
            <a:chExt cx="11967313" cy="941740"/>
          </a:xfrm>
        </p:grpSpPr>
        <p:grpSp>
          <p:nvGrpSpPr>
            <p:cNvPr id="51" name="Group 50"/>
            <p:cNvGrpSpPr/>
            <p:nvPr/>
          </p:nvGrpSpPr>
          <p:grpSpPr>
            <a:xfrm>
              <a:off x="235080" y="1501340"/>
              <a:ext cx="3102482" cy="914401"/>
              <a:chOff x="5525146" y="1557991"/>
              <a:chExt cx="309196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25146" y="1683453"/>
                <a:ext cx="541759" cy="49211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8819" y="1685100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0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0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0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19" y="1685100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0497" b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74128" y="1501344"/>
              <a:ext cx="3079355" cy="914401"/>
              <a:chOff x="5548195" y="1557992"/>
              <a:chExt cx="3068915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48195" y="172967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7306" y="1732940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0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0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000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7306" y="1732940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0497" b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7522" y="1501343"/>
              <a:ext cx="3091880" cy="914402"/>
              <a:chOff x="5535712" y="1557992"/>
              <a:chExt cx="3081398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5712" y="169417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27825" y="1719796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0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0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0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7825" y="1719796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0497" b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58013" y="1474006"/>
              <a:ext cx="3244380" cy="941740"/>
              <a:chOff x="5500403" y="1532576"/>
              <a:chExt cx="3233381" cy="87547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00403" y="17296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40297" y="1532576"/>
                    <a:ext cx="2493487" cy="8020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0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00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7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7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7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000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0297" y="1532576"/>
                    <a:ext cx="2493487" cy="80201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5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488809" y="2855779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-150813" y="5791200"/>
                <a:ext cx="24536399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VT</m:t>
                      </m:r>
                      <m:r>
                        <m:rPr>
                          <m:nor/>
                        </m:rPr>
                        <a:rPr lang="en-US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813" y="5791200"/>
                <a:ext cx="24536399" cy="13526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-832736" y="8153400"/>
                <a:ext cx="21279316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2736" y="8153400"/>
                <a:ext cx="21279316" cy="13526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-1598613" y="9296400"/>
                <a:ext cx="20193000" cy="148092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8613" y="9296400"/>
                <a:ext cx="20193000" cy="14809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-1751013" y="7086600"/>
                <a:ext cx="20077542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1013" y="7086600"/>
                <a:ext cx="20077542" cy="135268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-2208213" y="10287000"/>
                <a:ext cx="20193000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−2+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8213" y="10287000"/>
                <a:ext cx="20193000" cy="135268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1449387" y="10802365"/>
                <a:ext cx="20193000" cy="424623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72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72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72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72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vi-VN" sz="72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72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vi-VN" sz="72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72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−2=0</m:t>
                              </m:r>
                            </m:e>
                            <m:e>
                              <m:r>
                                <a:rPr lang="vi-VN" sz="72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72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72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72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          </m:t>
                              </m:r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eqArr>
                          <m:r>
                            <a:rPr lang="vi-VN" sz="72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7200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72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vi-VN" sz="72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72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=1/3</m:t>
                                  </m:r>
                                </m:e>
                                <m:e>
                                  <m:r>
                                    <a:rPr lang="en-US" sz="7200" b="0" i="1" smtClean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en-US" sz="7200" b="0" i="1" smtClean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=−1/3</m:t>
                                  </m:r>
                                </m:e>
                              </m:eqArr>
                            </m:e>
                          </m:d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d>
                      <m:r>
                        <m:rPr>
                          <m:nor/>
                        </m:rPr>
                        <a:rPr lang="vi-VN" sz="7200" dirty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6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endParaRPr lang="en-US" sz="66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10802365"/>
                <a:ext cx="20193000" cy="42462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  <p:bldP spid="50" grpId="0"/>
      <p:bldP spid="64" grpId="0"/>
      <p:bldP spid="6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598168"/>
            <a:ext cx="23672882" cy="9041632"/>
            <a:chOff x="184495" y="3636272"/>
            <a:chExt cx="11834900" cy="448156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03422"/>
              <a:chOff x="1275608" y="6239450"/>
              <a:chExt cx="4592537" cy="91469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8" cy="914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1"/>
            <a:ext cx="24201901" cy="4515362"/>
            <a:chOff x="534987" y="1869705"/>
            <a:chExt cx="23719158" cy="406166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2" y="1653394"/>
                  <a:ext cx="2270451" cy="996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7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998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r>
                    <a:rPr lang="en-US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  </a:t>
                  </a: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Có bao nhiêu số phức </a:t>
                  </a:r>
                  <a:r>
                    <a:rPr lang="vi-VN" sz="6000" i="1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thỏa mãn đồng thời </a:t>
                  </a:r>
                  <a:endParaRPr lang="en-US" sz="6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r>
                    <a:rPr lang="en-US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 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6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vi-VN" sz="6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</m:oMath>
                  </a14:m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=25</m:t>
                      </m:r>
                    </m:oMath>
                  </a14:m>
                  <a:endParaRPr lang="en-US" sz="6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998087"/>
                </a:xfrm>
                <a:prstGeom prst="rect">
                  <a:avLst/>
                </a:prstGeom>
                <a:blipFill>
                  <a:blip r:embed="rId2"/>
                  <a:stretch>
                    <a:fillRect l="-1307" t="-205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458787" y="5410200"/>
                <a:ext cx="22897333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bar>
                        <m:barPr>
                          <m:pos m:val="top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=25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5410200"/>
                <a:ext cx="22897333" cy="1352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70156" y="2674877"/>
            <a:ext cx="24080463" cy="1820923"/>
            <a:chOff x="235048" y="1501340"/>
            <a:chExt cx="12037863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35048" y="1501340"/>
              <a:ext cx="3102514" cy="914401"/>
              <a:chOff x="5525114" y="1557991"/>
              <a:chExt cx="3091996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25114" y="169906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2531" y="1725908"/>
                    <a:ext cx="2280848" cy="5172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531" y="1725908"/>
                    <a:ext cx="2280848" cy="5172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0879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50843" y="1501344"/>
              <a:ext cx="3102640" cy="914401"/>
              <a:chOff x="5524989" y="1557992"/>
              <a:chExt cx="3092121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24989" y="175512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172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5172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0879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43066" y="1501343"/>
              <a:ext cx="3126336" cy="914402"/>
              <a:chOff x="5501373" y="1557992"/>
              <a:chExt cx="3115737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01373" y="174405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8146" y="1732175"/>
                    <a:ext cx="2280848" cy="5172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8146" y="1732175"/>
                    <a:ext cx="2280848" cy="5172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277969" cy="914400"/>
              <a:chOff x="5537206" y="1557992"/>
              <a:chExt cx="3266856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699063"/>
                <a:ext cx="544265" cy="55632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10575" y="1774627"/>
                    <a:ext cx="2493487" cy="5172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0575" y="1774627"/>
                    <a:ext cx="2493487" cy="5172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20879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464385" y="2955412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82587" y="6534870"/>
                <a:ext cx="20077542" cy="161853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−2−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7" y="6534870"/>
                <a:ext cx="20077542" cy="16185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296988" y="7867512"/>
                <a:ext cx="21793199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8" y="7867512"/>
                <a:ext cx="21793199" cy="13526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36366" y="10855823"/>
                <a:ext cx="17156618" cy="278397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=5;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=3;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2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6600" b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366" y="10855823"/>
                <a:ext cx="17156618" cy="27839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-2589213" y="8487467"/>
                <a:ext cx="21793199" cy="279013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600" b="0" i="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6600" b="0" i="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600" b="0" i="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b="0" i="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600" b="0" i="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=25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9213" y="8487467"/>
                <a:ext cx="21793199" cy="27901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5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96926" y="7368595"/>
            <a:ext cx="22428809" cy="923330"/>
            <a:chOff x="644526" y="2766774"/>
            <a:chExt cx="22428809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211667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Ý nghĩa hình học của phép cộng và phép trừ hai số phức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87487" y="3437259"/>
            <a:ext cx="21738248" cy="4137233"/>
            <a:chOff x="1076414" y="4165735"/>
            <a:chExt cx="22177690" cy="5144439"/>
          </a:xfrm>
        </p:grpSpPr>
        <p:grpSp>
          <p:nvGrpSpPr>
            <p:cNvPr id="22" name="Group 5"/>
            <p:cNvGrpSpPr/>
            <p:nvPr/>
          </p:nvGrpSpPr>
          <p:grpSpPr>
            <a:xfrm>
              <a:off x="1385378" y="5383968"/>
              <a:ext cx="21868726" cy="3926206"/>
              <a:chOff x="579304" y="1364602"/>
              <a:chExt cx="8611674" cy="154576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79304" y="1364602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26032" y="1475399"/>
                    <a:ext cx="8123072" cy="1434968"/>
                  </a:xfrm>
                  <a:prstGeom prst="rect">
                    <a:avLst/>
                  </a:prstGeom>
                  <a:noFill/>
                </p:spPr>
                <p:txBody>
                  <a:bodyPr wrap="square" numCol="1" rtlCol="0">
                    <a:spAutoFit/>
                  </a:bodyPr>
                  <a:lstStyle/>
                  <a:p>
                    <a:pPr algn="just"/>
                    <a:r>
                      <a:rPr lang="en-US" sz="5000" b="1"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a:t>Hiệu của hai số phức </a:t>
                    </a:r>
                    <a14:m>
                      <m:oMath xmlns:m="http://schemas.openxmlformats.org/officeDocument/2006/math">
                        <m:r>
                          <a:rPr lang="en-US" sz="5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𝒛</m:t>
                        </m:r>
                        <m:r>
                          <a:rPr lang="en-US" sz="5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=</m:t>
                        </m:r>
                        <m:r>
                          <a:rPr lang="en-US" sz="5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𝒂</m:t>
                        </m:r>
                        <m:r>
                          <a:rPr lang="en-US" sz="5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+</m:t>
                        </m:r>
                        <m:r>
                          <a:rPr lang="en-US" sz="5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𝒃𝒊</m:t>
                        </m:r>
                      </m:oMath>
                    </a14:m>
                    <a:r>
                      <a:rPr lang="en-US" sz="5000" b="1"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a:t> và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US" sz="50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𝒛</m:t>
                            </m:r>
                          </m:e>
                          <m:sup>
                            <m:r>
                              <a:rPr lang="en-US" sz="50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  <m:r>
                          <a:rPr lang="en-US" sz="5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US" sz="50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  <m:r>
                          <a:rPr lang="en-US" sz="5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US" sz="50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  <m:r>
                          <a:rPr lang="en-US" sz="5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𝒊</m:t>
                        </m:r>
                        <m:r>
                          <a:rPr lang="en-US" sz="50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 </m:t>
                        </m:r>
                      </m:oMath>
                    </a14:m>
                    <a:r>
                      <a:rPr lang="en-US" sz="5000" b="1"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a:t>là tổng của số phức </a:t>
                    </a:r>
                    <a14:m>
                      <m:oMath xmlns:m="http://schemas.openxmlformats.org/officeDocument/2006/math">
                        <m:r>
                          <a:rPr lang="en-US" sz="5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𝒛</m:t>
                        </m:r>
                      </m:oMath>
                    </a14:m>
                    <a:r>
                      <a:rPr lang="en-US" sz="5000" b="1"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5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𝒛</m:t>
                        </m:r>
                        <m:r>
                          <a:rPr lang="en-US" sz="50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’</m:t>
                        </m:r>
                      </m:oMath>
                    </a14:m>
                    <a:r>
                      <a:rPr lang="en-US" sz="5000" b="1"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a:t>. Tức là: 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𝒛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 − 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𝒛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’ = 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𝒛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 + (− 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𝒛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’)=(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𝒂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 − 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𝒂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’)+(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𝒃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 − 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𝒃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’)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  <a:sym typeface="Wingdings"/>
                            </a:rPr>
                            <m:t>𝒊</m:t>
                          </m:r>
                        </m:oMath>
                      </m:oMathPara>
                    </a14:m>
                    <a:endParaRPr lang="en-US" sz="5000" b="1">
                      <a:latin typeface="Cambria" panose="02040503050406030204" pitchFamily="18" charset="0"/>
                      <a:ea typeface="Cambria" panose="02040503050406030204" pitchFamily="18" charset="0"/>
                      <a:cs typeface="Tahoma" panose="020B0604030504040204" pitchFamily="34" charset="0"/>
                      <a:sym typeface="Wingdings"/>
                    </a:endParaRPr>
                  </a:p>
                  <a:p>
                    <a:pPr algn="just">
                      <a:lnSpc>
                        <a:spcPts val="4000"/>
                      </a:lnSpc>
                    </a:pPr>
                    <a:endParaRPr lang="en-US" sz="5000" b="1" dirty="0">
                      <a:latin typeface="Cambria" panose="02040503050406030204" pitchFamily="18" charset="0"/>
                      <a:ea typeface="Cambria" panose="02040503050406030204" pitchFamily="18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032" y="1475399"/>
                    <a:ext cx="8123072" cy="14349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448" t="-51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165735"/>
              <a:ext cx="4640130" cy="1240177"/>
              <a:chOff x="166396" y="8542922"/>
              <a:chExt cx="4640130" cy="124017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23674" y="8542922"/>
                <a:ext cx="3882852" cy="1240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Định nghĩa</a:t>
                </a:r>
                <a:r>
                  <a:rPr lang="en-US" sz="5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endParaRPr lang="en-US" sz="5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99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450" y="432893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796926" y="2209800"/>
            <a:ext cx="10253661" cy="923330"/>
            <a:chOff x="644526" y="2766774"/>
            <a:chExt cx="10253661" cy="923330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5400" b="1" i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Phép trừ hai số phức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9" name="Rounded Rectangle 98"/>
          <p:cNvSpPr/>
          <p:nvPr/>
        </p:nvSpPr>
        <p:spPr>
          <a:xfrm>
            <a:off x="1677765" y="8582331"/>
            <a:ext cx="21414846" cy="489085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/>
              <p:cNvSpPr/>
              <p:nvPr/>
            </p:nvSpPr>
            <p:spPr>
              <a:xfrm>
                <a:off x="1677765" y="8327152"/>
                <a:ext cx="21414846" cy="5506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52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Nếu số phức </a:t>
                </a:r>
                <a14:m>
                  <m:oMath xmlns:m="http://schemas.openxmlformats.org/officeDocument/2006/math"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= 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+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𝒃𝒊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52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được biểu diễn bởi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𝑶𝑴</m:t>
                        </m:r>
                      </m:e>
                    </m:acc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=</m:t>
                    </m:r>
                    <m:d>
                      <m:dPr>
                        <m:ctrlP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𝒂</m:t>
                        </m:r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;</m:t>
                        </m:r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52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và số phức </a:t>
                </a:r>
                <a14:m>
                  <m:oMath xmlns:m="http://schemas.openxmlformats.org/officeDocument/2006/math"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 = 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’+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𝒃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𝒊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 </m:t>
                    </m:r>
                  </m:oMath>
                </a14:m>
                <a:r>
                  <a:rPr lang="en-US" sz="52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được biểu diễn bởi véctơ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52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US" sz="52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𝑶</m:t>
                            </m:r>
                          </m:e>
                          <m:sup>
                            <m:r>
                              <a:rPr lang="en-US" sz="52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𝑴</m:t>
                        </m:r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′</m:t>
                        </m:r>
                      </m:e>
                    </m:acc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=(</m:t>
                    </m:r>
                    <m:sSup>
                      <m:sSupPr>
                        <m:ctrlP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</m:ctrlPr>
                      </m:sSupPr>
                      <m:e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𝒂</m:t>
                        </m:r>
                      </m:e>
                      <m:sup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′</m:t>
                        </m:r>
                      </m:sup>
                    </m:sSup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;</m:t>
                    </m:r>
                    <m:sSup>
                      <m:sSupPr>
                        <m:ctrlP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</m:ctrlPr>
                      </m:sSupPr>
                      <m:e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𝒃</m:t>
                        </m:r>
                      </m:e>
                      <m:sup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′</m:t>
                        </m:r>
                      </m:sup>
                    </m:sSup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)</m:t>
                    </m:r>
                  </m:oMath>
                </a14:m>
                <a:r>
                  <a:rPr lang="en-US" sz="52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thì dễ thấy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𝑶𝑴</m:t>
                        </m:r>
                      </m:e>
                    </m:acc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52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US" sz="52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𝑶</m:t>
                            </m:r>
                          </m:e>
                          <m:sup>
                            <m:r>
                              <a:rPr lang="en-US" sz="52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𝑴</m:t>
                        </m:r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′</m:t>
                        </m:r>
                      </m:e>
                    </m:acc>
                    <m:r>
                      <a:rPr lang="en-US" sz="52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 </m:t>
                    </m:r>
                  </m:oMath>
                </a14:m>
                <a:r>
                  <a:rPr lang="en-US" sz="52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là véctơ biểu diễn cho </a:t>
                </a:r>
                <a14:m>
                  <m:oMath xmlns:m="http://schemas.openxmlformats.org/officeDocument/2006/math"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+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</m:t>
                    </m:r>
                  </m:oMath>
                </a14:m>
                <a:r>
                  <a:rPr lang="en-US" sz="52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 và véctơ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  <m:t>𝑶𝑴</m:t>
                        </m:r>
                      </m:e>
                    </m:acc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5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  <a:sym typeface="Wingdings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52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US" sz="52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𝑶</m:t>
                            </m:r>
                          </m:e>
                          <m:sup>
                            <m:r>
                              <a:rPr lang="en-US" sz="52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52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US" sz="52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𝑴</m:t>
                            </m:r>
                          </m:e>
                          <m:sup>
                            <m:r>
                              <a:rPr lang="en-US" sz="52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anose="020B0604030504040204" pitchFamily="34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52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52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là véctơ biểu diễn cho  </a:t>
                </a:r>
                <a14:m>
                  <m:oMath xmlns:m="http://schemas.openxmlformats.org/officeDocument/2006/math"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+ 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 </m:t>
                    </m:r>
                  </m:oMath>
                </a14:m>
                <a:r>
                  <a:rPr lang="en-US" sz="52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.</a:t>
                </a:r>
              </a:p>
            </p:txBody>
          </p:sp>
        </mc:Choice>
        <mc:Fallback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65" y="8327152"/>
                <a:ext cx="21414846" cy="5506316"/>
              </a:xfrm>
              <a:prstGeom prst="rect">
                <a:avLst/>
              </a:prstGeom>
              <a:blipFill>
                <a:blip r:embed="rId4"/>
                <a:stretch>
                  <a:fillRect l="-1423" r="-1452" b="-5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6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00602"/>
            <a:ext cx="23672882" cy="8736834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68347"/>
              <a:chOff x="1275608" y="6239450"/>
              <a:chExt cx="4592537" cy="10326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45514" cy="103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4882777"/>
            <a:chOff x="534987" y="1869705"/>
            <a:chExt cx="23719158" cy="409464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1" y="1653394"/>
                  <a:ext cx="2270452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8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4031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en-US" sz="66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vi-VN" sz="66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 </a:t>
                  </a:r>
                  <a:r>
                    <a:rPr lang="vi-VN" sz="66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bao nhiêu số phức </a:t>
                  </a:r>
                  <a:r>
                    <a:rPr lang="vi-VN" sz="66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66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a14:m>
                  <a:r>
                    <a:rPr lang="vi-VN" sz="66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sz="66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en-US" sz="66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 </a:t>
                  </a:r>
                  <a:r>
                    <a:rPr lang="vi-VN" sz="66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và </a:t>
                  </a:r>
                  <a:r>
                    <a:rPr lang="vi-VN" sz="66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66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là số ảo?</a:t>
                  </a:r>
                  <a:endParaRPr lang="en-US" sz="66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6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4031072"/>
                </a:xfrm>
                <a:prstGeom prst="rect">
                  <a:avLst/>
                </a:prstGeom>
                <a:blipFill>
                  <a:blip r:embed="rId3"/>
                  <a:stretch>
                    <a:fillRect t="-228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066234" y="5147143"/>
                <a:ext cx="11699353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6600" b="0" i="1" dirty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234" y="5147143"/>
                <a:ext cx="11699353" cy="13526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94427" y="2819400"/>
            <a:ext cx="24001625" cy="2020248"/>
            <a:chOff x="247181" y="1501343"/>
            <a:chExt cx="11944023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1931" y="1748655"/>
                    <a:ext cx="2280848" cy="4777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ô </m:t>
                        </m:r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ố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1931" y="1748655"/>
                    <a:ext cx="2280848" cy="47776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2676" y="1501344"/>
              <a:ext cx="3090805" cy="914401"/>
              <a:chOff x="5536783" y="1557992"/>
              <a:chExt cx="3080327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6783" y="176136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4777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4777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66337" y="1501343"/>
              <a:ext cx="3103065" cy="914402"/>
              <a:chOff x="5524565" y="1557992"/>
              <a:chExt cx="3092545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24565" y="174872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4777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4777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81833" y="1501345"/>
              <a:ext cx="3209371" cy="914400"/>
              <a:chOff x="5524142" y="1557992"/>
              <a:chExt cx="3198491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24142" y="173777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4777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4777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20879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6324672" y="3329315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34987" y="7891672"/>
                <a:ext cx="20077542" cy="148092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000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=24</m:t>
                      </m:r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7891672"/>
                <a:ext cx="20077542" cy="14809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915987" y="8839200"/>
                <a:ext cx="20269199" cy="278397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−24=0⇔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=4⇒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=±4   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=−3⇒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=±3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8839200"/>
                <a:ext cx="20269199" cy="27839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677987" y="11567186"/>
                <a:ext cx="20511350" cy="153921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=4±4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=−3±3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11567186"/>
                <a:ext cx="20511350" cy="15392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43888" y="6385586"/>
                <a:ext cx="23541699" cy="153921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𝑏𝑖</m:t>
                              </m:r>
                            </m:e>
                          </m:d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𝑎𝑏𝑖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ả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88" y="6385586"/>
                <a:ext cx="23541699" cy="15392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1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  <p:bldP spid="5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76802"/>
            <a:ext cx="23672882" cy="8736834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68347"/>
              <a:chOff x="1275608" y="6239450"/>
              <a:chExt cx="4592537" cy="10326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45514" cy="103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6215833"/>
            <a:chOff x="534987" y="1869705"/>
            <a:chExt cx="23719158" cy="521253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2" y="1653394"/>
                  <a:ext cx="227045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9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5148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en-US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      </a:t>
                  </a:r>
                  <a:r>
                    <a:rPr lang="vi-VN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Hỏi </a:t>
                  </a: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có bao nhiêu số phức </a:t>
                  </a:r>
                  <a:r>
                    <a:rPr lang="vi-VN" sz="6600" i="1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          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vi-VN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66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là số thuần ảo?</a:t>
                  </a:r>
                  <a:endParaRPr lang="en-US" sz="6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5148959"/>
                </a:xfrm>
                <a:prstGeom prst="rect">
                  <a:avLst/>
                </a:prstGeom>
                <a:blipFill>
                  <a:blip r:embed="rId2"/>
                  <a:stretch>
                    <a:fillRect t="-18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" y="5638800"/>
                <a:ext cx="24041920" cy="161853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6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 </m:t>
                      </m:r>
                      <m:d>
                        <m:d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sz="6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638800"/>
                <a:ext cx="24041920" cy="16185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68562" y="3002680"/>
            <a:ext cx="23917024" cy="1828810"/>
            <a:chOff x="234250" y="1501340"/>
            <a:chExt cx="11956955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34250" y="1501340"/>
              <a:ext cx="3103312" cy="914401"/>
              <a:chOff x="5524319" y="1557991"/>
              <a:chExt cx="3092791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24319" y="174398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7830" y="1680541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a14:m>
                    <a:r>
                      <a:rPr lang="vi-VN" sz="6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7830" y="1680541"/>
                    <a:ext cx="2280848" cy="5150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9231" b="-412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26349" y="1501344"/>
              <a:ext cx="3127134" cy="914401"/>
              <a:chOff x="5500578" y="1557992"/>
              <a:chExt cx="3116532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00578" y="172073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5150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480" y="1501343"/>
              <a:ext cx="3089921" cy="914402"/>
              <a:chOff x="5537664" y="1557992"/>
              <a:chExt cx="3079446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664" y="174654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5150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60973" y="1501345"/>
              <a:ext cx="3230232" cy="914400"/>
              <a:chOff x="5503352" y="1557992"/>
              <a:chExt cx="3219281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03352" y="175538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5150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20994" b="-397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445969" y="3396889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53987" y="7086600"/>
                <a:ext cx="22978618" cy="153921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𝑏𝑖</m:t>
                              </m:r>
                            </m:e>
                          </m:d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𝑎𝑏𝑖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ả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7" y="7086600"/>
                <a:ext cx="22978618" cy="15392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82914" y="8458200"/>
                <a:ext cx="12725399" cy="148092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6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6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 </m:t>
                      </m:r>
                      <m:d>
                        <m:d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vi-VN" sz="6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14" y="8458200"/>
                <a:ext cx="12725399" cy="14809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-1" y="9220200"/>
                <a:ext cx="21642387" cy="291837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ừ (1)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 (2),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9220200"/>
                <a:ext cx="21642387" cy="29183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815299" y="11968892"/>
                <a:ext cx="17156618" cy="153921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4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đề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6600" b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600" b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9" y="11968892"/>
                <a:ext cx="17156618" cy="15392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73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  <p:bldP spid="6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4343396"/>
            <a:ext cx="23672882" cy="9372605"/>
            <a:chOff x="184495" y="3636268"/>
            <a:chExt cx="11834900" cy="463359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4046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47767"/>
              <a:chOff x="1275608" y="6239450"/>
              <a:chExt cx="4592537" cy="99526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45514" cy="995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4831481"/>
            <a:chOff x="534987" y="1869705"/>
            <a:chExt cx="23719158" cy="405162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999003"/>
              <a:chOff x="534987" y="1647866"/>
              <a:chExt cx="23340848" cy="1999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259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19522" cy="1176337"/>
                <a:chOff x="534987" y="1647866"/>
                <a:chExt cx="3519522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2326" y="1653394"/>
                  <a:ext cx="2762183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10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988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r>
                    <a:rPr lang="en-US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vi-VN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Có </a:t>
                  </a: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bao nhiêu số phức </a:t>
                  </a:r>
                  <a:r>
                    <a:rPr lang="vi-VN" sz="6600" i="1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thỏa mãn đồng thời điều kiện 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</a:t>
                  </a: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r>
                    <a:rPr lang="en-US" sz="66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        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bar>
                            <m:barPr>
                              <m:pos m:val="top"/>
                              <m:ctrlPr>
                                <a:rPr lang="en-US" sz="6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vi-VN" sz="6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vi-VN" sz="66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988056"/>
                </a:xfrm>
                <a:prstGeom prst="rect">
                  <a:avLst/>
                </a:prstGeom>
                <a:blipFill>
                  <a:blip r:embed="rId2"/>
                  <a:stretch>
                    <a:fillRect t="-24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/>
              <p:cNvSpPr/>
              <p:nvPr/>
            </p:nvSpPr>
            <p:spPr>
              <a:xfrm>
                <a:off x="663702" y="4389940"/>
                <a:ext cx="23059770" cy="291837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𝑏𝑖</m:t>
                                      </m:r>
                                    </m:e>
                                  </m:d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𝑏𝑖</m:t>
                                  </m:r>
                                </m:e>
                              </m:d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𝑏𝑖</m:t>
                                  </m:r>
                                </m:e>
                              </m:d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02" y="4389940"/>
                <a:ext cx="23059770" cy="2918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22503" y="2590800"/>
            <a:ext cx="23964672" cy="1723174"/>
            <a:chOff x="211226" y="1501340"/>
            <a:chExt cx="11979979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11226" y="1501340"/>
              <a:ext cx="3126336" cy="914401"/>
              <a:chOff x="5501373" y="1557991"/>
              <a:chExt cx="3115737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01373" y="173990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6559" y="1695993"/>
                    <a:ext cx="2280848" cy="5465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r>
                      <a:rPr lang="vi-VN" sz="6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6559" y="1695993"/>
                    <a:ext cx="2280848" cy="54659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9231" b="-412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27146" y="1501344"/>
              <a:ext cx="3126336" cy="914401"/>
              <a:chOff x="5501373" y="1557992"/>
              <a:chExt cx="3115737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01373" y="171570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46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54659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67273" y="1501343"/>
              <a:ext cx="3102129" cy="914402"/>
              <a:chOff x="5525498" y="1557992"/>
              <a:chExt cx="3091612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25498" y="175243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546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54659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45692" y="1501345"/>
              <a:ext cx="3245513" cy="914400"/>
              <a:chOff x="5488123" y="1557992"/>
              <a:chExt cx="3234510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488123" y="176411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546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54659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2156747" y="291660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-498418" y="6523766"/>
                <a:ext cx="22978618" cy="279013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vi-VN" sz="660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vi-VN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vi-VN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𝑏𝑖</m:t>
                                </m:r>
                              </m:e>
                            </m:d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𝑏𝑖</m:t>
                                </m:r>
                              </m:e>
                            </m:d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6600" i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6600" i="1"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6600" i="1"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vi-VN" sz="6600" i="1"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vi-VN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6600" i="1"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6600" i="1"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vi-VN" sz="6600" i="1"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vi-VN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8418" y="6523766"/>
                <a:ext cx="22978618" cy="27901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-498418" y="8765088"/>
                <a:ext cx="23144567" cy="279013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6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6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6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vi-VN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66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6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6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6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vi-VN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6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8418" y="8765088"/>
                <a:ext cx="23144567" cy="27901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-1776595" y="10873520"/>
                <a:ext cx="17156618" cy="4090425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lvl="0"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vi-VN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vi-VN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vi-VN" sz="66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66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72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6595" y="10873520"/>
                <a:ext cx="17156618" cy="40904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9527" y="3923030"/>
            <a:ext cx="23857074" cy="9944375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45514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0855" y="-105441"/>
            <a:ext cx="24096321" cy="3991137"/>
            <a:chOff x="534987" y="1790826"/>
            <a:chExt cx="23615683" cy="33469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615683" cy="3268045"/>
              <a:chOff x="534987" y="1647866"/>
              <a:chExt cx="23615683" cy="326804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395021" cy="319502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610644" cy="1176337"/>
                <a:chOff x="534987" y="1647866"/>
                <a:chExt cx="361064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01208" y="1653394"/>
                  <a:ext cx="2944423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Câu 11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040187" y="1790826"/>
                  <a:ext cx="16076151" cy="2079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vi-VN" sz="660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Có </a:t>
                  </a:r>
                  <a:r>
                    <a:rPr lang="vi-VN" sz="6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bao nhiêu số phức </a:t>
                  </a:r>
                  <a:r>
                    <a:rPr lang="vi-VN" sz="6600" i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6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thỏa </a:t>
                  </a:r>
                  <a:r>
                    <a:rPr lang="vi-VN" sz="660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mãn </a:t>
                  </a:r>
                  <a:endParaRPr lang="en-US" sz="66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6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d>
                          <m:dPr>
                            <m:ctrlPr>
                              <a:rPr lang="en-US" sz="6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vi-VN" sz="6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−4−</m:t>
                            </m:r>
                            <m:r>
                              <a:rPr lang="vi-VN" sz="6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6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5−</m:t>
                            </m:r>
                            <m:r>
                              <a:rPr lang="vi-VN" sz="6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vi-VN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                 </m:t>
                        </m:r>
                      </m:oMath>
                    </m:oMathPara>
                  </a14:m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790826"/>
                  <a:ext cx="16076151" cy="2079410"/>
                </a:xfrm>
                <a:prstGeom prst="rect">
                  <a:avLst/>
                </a:prstGeom>
                <a:blipFill>
                  <a:blip r:embed="rId2"/>
                  <a:stretch>
                    <a:fillRect t="-66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321539" y="4953000"/>
                <a:ext cx="12781196" cy="208263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𝑃𝑇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=−4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600"/>
                  </a:spcAft>
                </a:pPr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39" y="4953000"/>
                <a:ext cx="12781196" cy="2082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17304230" y="61625"/>
            <a:ext cx="3913136" cy="1792743"/>
            <a:chOff x="241306" y="1106599"/>
            <a:chExt cx="1558465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36545" y="1228187"/>
                  <a:ext cx="1013413" cy="681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</m:oMath>
                    </m:oMathPara>
                  </a14:m>
                  <a:endParaRPr lang="en-US" sz="6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45" y="1228187"/>
                  <a:ext cx="1013413" cy="6814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20723299" y="61624"/>
            <a:ext cx="3576780" cy="1792744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70244" y="1244804"/>
                  <a:ext cx="1013413" cy="681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/>
                          <m:t>3.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44" y="1244804"/>
                  <a:ext cx="1013413" cy="6814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7386656" y="1896838"/>
            <a:ext cx="3830709" cy="1752471"/>
            <a:chOff x="274822" y="855944"/>
            <a:chExt cx="1544329" cy="896372"/>
          </a:xfrm>
        </p:grpSpPr>
        <p:sp>
          <p:nvSpPr>
            <p:cNvPr id="67" name="Rectangle 66"/>
            <p:cNvSpPr/>
            <p:nvPr/>
          </p:nvSpPr>
          <p:spPr>
            <a:xfrm>
              <a:off x="551230" y="855944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74822" y="1020696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78484" y="927508"/>
                  <a:ext cx="1013413" cy="681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6600" dirty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484" y="927508"/>
                  <a:ext cx="1013413" cy="6814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20723299" y="1890429"/>
            <a:ext cx="3576780" cy="1792744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99272" y="1244802"/>
                  <a:ext cx="1013413" cy="681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4.</m:t>
                        </m:r>
                      </m:oMath>
                    </m:oMathPara>
                  </a14:m>
                  <a:endParaRPr lang="en-US" sz="7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44802"/>
                  <a:ext cx="1013413" cy="68146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Oval 77"/>
          <p:cNvSpPr/>
          <p:nvPr/>
        </p:nvSpPr>
        <p:spPr>
          <a:xfrm>
            <a:off x="20723299" y="381000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76659" y="11693329"/>
                <a:ext cx="10875530" cy="301327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3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5500" b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600"/>
                  </a:spcAft>
                </a:pPr>
                <a:endParaRPr lang="en-US" sz="5500" i="1" dirty="0"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659" y="11693329"/>
                <a:ext cx="10875530" cy="30132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70319" y="5974163"/>
                <a:ext cx="13532036" cy="251704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:r>
                  <a:rPr lang="vi-VN" sz="55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Lấy môđun 2 vế ta được</a:t>
                </a:r>
                <a:r>
                  <a:rPr lang="vi-VN" sz="55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550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55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55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19" y="5974163"/>
                <a:ext cx="13532036" cy="2517046"/>
              </a:xfrm>
              <a:prstGeom prst="rect">
                <a:avLst/>
              </a:prstGeom>
              <a:blipFill rotWithShape="0">
                <a:blip r:embed="rId9"/>
                <a:stretch>
                  <a:fillRect l="-1757" t="-4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/>
              <p:cNvSpPr/>
              <p:nvPr/>
            </p:nvSpPr>
            <p:spPr>
              <a:xfrm>
                <a:off x="915987" y="8450521"/>
                <a:ext cx="13532036" cy="246632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55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≥0</m:t>
                          </m:r>
                        </m:e>
                      </m:d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2−</m:t>
                                  </m:r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8450521"/>
                <a:ext cx="13532036" cy="2466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337951" y="10858189"/>
                <a:ext cx="13532036" cy="141001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5−</m:t>
                                  </m:r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  <m:sSup>
                            <m:sSupPr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ra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51" y="10858189"/>
                <a:ext cx="13532036" cy="141001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-1141413" y="12329381"/>
                <a:ext cx="13532036" cy="115801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−4=0</m:t>
                      </m:r>
                    </m:oMath>
                  </m:oMathPara>
                </a14:m>
                <a:endParaRPr lang="en-US" sz="55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1413" y="12329381"/>
                <a:ext cx="13532036" cy="115801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92"/>
          <p:cNvCxnSpPr/>
          <p:nvPr/>
        </p:nvCxnSpPr>
        <p:spPr>
          <a:xfrm>
            <a:off x="13300818" y="5254172"/>
            <a:ext cx="0" cy="831830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ectangle 93"/>
              <p:cNvSpPr/>
              <p:nvPr/>
            </p:nvSpPr>
            <p:spPr>
              <a:xfrm>
                <a:off x="13488987" y="4939011"/>
                <a:ext cx="9913234" cy="290958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55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−9</m:t>
                          </m:r>
                          <m:sSup>
                            <m:sSupPr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5500" i="1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=1;</m:t>
                      </m:r>
                      <m:r>
                        <a:rPr lang="en-US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=8,95;</m:t>
                      </m:r>
                      <m:r>
                        <a:rPr lang="en-US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=0.69;</m:t>
                      </m:r>
                      <m:r>
                        <a:rPr lang="en-US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=−0.64 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55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lo</m:t>
                          </m:r>
                          <m:r>
                            <a:rPr lang="en-US" sz="55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en-US" sz="55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d>
                      <m:r>
                        <a:rPr lang="en-US" sz="55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br>
                  <a:rPr lang="en-US" sz="55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87" y="4939011"/>
                <a:ext cx="9913234" cy="29095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2741600" y="7848600"/>
                <a:ext cx="10772005" cy="410607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ỗ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55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lang="en-US" sz="5500" i="1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  <m:r>
                                <a:rPr lang="vi-VN" sz="5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5500" i="1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600" y="7848600"/>
                <a:ext cx="10772005" cy="410607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Action Button: Forward or Next 97">
            <a:hlinkClick r:id="rId15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8" grpId="0" animBg="1"/>
      <p:bldP spid="3" grpId="0"/>
      <p:bldP spid="87" grpId="0"/>
      <p:bldP spid="88" grpId="0"/>
      <p:bldP spid="90" grpId="0"/>
      <p:bldP spid="91" grpId="0"/>
      <p:bldP spid="94" grpId="0"/>
      <p:bldP spid="97" grpId="0"/>
      <p:bldP spid="9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7905" y="6019803"/>
            <a:ext cx="23672882" cy="6852402"/>
            <a:chOff x="184495" y="3636272"/>
            <a:chExt cx="11834900" cy="448156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724644"/>
              <a:chOff x="1275608" y="6239450"/>
              <a:chExt cx="4592537" cy="131664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40027" y="4879022"/>
                <a:ext cx="118434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45514" cy="1316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947309" cy="3927387"/>
            <a:chOff x="534987" y="1869705"/>
            <a:chExt cx="23469644" cy="329346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51" cy="3172477"/>
              <a:chOff x="534987" y="1647866"/>
              <a:chExt cx="23340851" cy="31724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2" y="1653394"/>
                <a:ext cx="23120186" cy="316694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610644" cy="1176337"/>
                <a:chOff x="534987" y="1647866"/>
                <a:chExt cx="361064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01208" y="1653394"/>
                  <a:ext cx="2944423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Câu 12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322198" cy="32298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en-US" sz="600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vi-VN" sz="660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Trên </a:t>
                  </a:r>
                  <a:r>
                    <a:rPr lang="vi-VN" sz="6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tập số phức, </a:t>
                  </a:r>
                  <a:endParaRPr lang="en-US" sz="6600" i="1">
                    <a:solidFill>
                      <a:srgbClr val="FF0000"/>
                    </a:solidFill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14:m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+3+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6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sz="6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en-US" sz="660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</a:t>
                  </a:r>
                  <a:r>
                    <a:rPr lang="vi-VN" sz="660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vi-VN" sz="660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Tính </a:t>
                  </a:r>
                  <a:r>
                    <a:rPr lang="vi-VN" sz="6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giá trị của biểu thức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vi-VN" sz="6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6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vi-VN" sz="6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a14:m>
                  <a:r>
                    <a:rPr lang="vi-VN" sz="6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6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322198" cy="3229894"/>
                </a:xfrm>
                <a:prstGeom prst="rect">
                  <a:avLst/>
                </a:prstGeom>
                <a:blipFill>
                  <a:blip r:embed="rId2"/>
                  <a:stretch>
                    <a:fillRect t="-2848" b="-996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072909" y="6588272"/>
                <a:ext cx="20995753" cy="268145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&amp;2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&amp;2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09" y="6588272"/>
                <a:ext cx="20995753" cy="26814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74585" y="4114800"/>
            <a:ext cx="23826479" cy="1828810"/>
            <a:chOff x="236467" y="1501340"/>
            <a:chExt cx="11911688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36467" y="1501340"/>
              <a:ext cx="3101094" cy="914401"/>
              <a:chOff x="5526529" y="1557991"/>
              <a:chExt cx="3090581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26529" y="172173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44315" y="1720734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66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P </a:t>
                    </a:r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oMath>
                    </a14:m>
                    <a:r>
                      <a:rPr lang="vi-VN" sz="6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4315" y="1720734"/>
                    <a:ext cx="2280848" cy="5150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055" t="-18681" b="-412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28134" y="1501344"/>
              <a:ext cx="3125346" cy="914401"/>
              <a:chOff x="5502359" y="1557992"/>
              <a:chExt cx="3114751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02359" y="172073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5150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67076" y="1501343"/>
              <a:ext cx="3102325" cy="914402"/>
              <a:chOff x="5525302" y="1557992"/>
              <a:chExt cx="3091808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25302" y="173288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vi-VN" sz="60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vi-VN" sz="6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00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7365" b="-401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74854" y="1501345"/>
              <a:ext cx="3173301" cy="914400"/>
              <a:chOff x="5517186" y="1557992"/>
              <a:chExt cx="3162543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17186" y="172173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86242" y="170522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vi-VN" sz="60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r>
                      <a:rPr lang="vi-VN" sz="6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00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6242" y="1705221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7964" b="-401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6229215" y="4459956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3178408" y="9225147"/>
                <a:ext cx="18338338" cy="226498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vi-VN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r>
                            <a:rPr lang="vi-VN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=3</m:t>
                          </m:r>
                        </m:e>
                      </m:d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408" y="9225147"/>
                <a:ext cx="18338338" cy="22649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9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76802"/>
            <a:ext cx="23672882" cy="8736834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68347"/>
              <a:chOff x="1275608" y="6239450"/>
              <a:chExt cx="4592537" cy="10326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45514" cy="103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4867387"/>
            <a:chOff x="534987" y="1869705"/>
            <a:chExt cx="23719158" cy="408174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610643" cy="1176337"/>
                <a:chOff x="534987" y="1647866"/>
                <a:chExt cx="3610643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01207" y="1653394"/>
                  <a:ext cx="2944423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Câu 13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40181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6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en-US" sz="660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       </a:t>
                  </a:r>
                  <a:r>
                    <a:rPr lang="vi-VN" sz="660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vi-VN" sz="6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6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6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6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6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6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60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thỏa mãn</a:t>
                  </a:r>
                  <a:endParaRPr lang="en-US" sz="66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 algn="ctr">
                    <a:lnSpc>
                      <a:spcPct val="115000"/>
                    </a:lnSpc>
                    <a:spcAft>
                      <a:spcPts val="600"/>
                    </a:spcAft>
                    <a:tabLst>
                      <a:tab pos="1620520" algn="l"/>
                      <a:tab pos="4860925" algn="l"/>
                    </a:tabLst>
                  </a:pPr>
                  <a14:m>
                    <m:oMath xmlns:m="http://schemas.openxmlformats.org/officeDocument/2006/math"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+1+3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vi-VN" sz="66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6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vi-VN" sz="6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6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4018167"/>
                </a:xfrm>
                <a:prstGeom prst="rect">
                  <a:avLst/>
                </a:prstGeom>
                <a:blipFill>
                  <a:blip r:embed="rId2"/>
                  <a:stretch>
                    <a:fillRect t="-24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4991424" y="5181600"/>
                <a:ext cx="11119608" cy="145887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660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660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m:rPr>
                        <m:nor/>
                      </m:rPr>
                      <a:rPr lang="en-US" sz="6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m:rPr>
                        <m:nor/>
                      </m:rPr>
                      <a:rPr lang="en-US" sz="6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vi-VN" sz="72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72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72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72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7200" b="0" i="0" dirty="0" smtClean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424" y="5181600"/>
                <a:ext cx="11119608" cy="1458871"/>
              </a:xfrm>
              <a:prstGeom prst="rect">
                <a:avLst/>
              </a:prstGeom>
              <a:blipFill rotWithShape="0">
                <a:blip r:embed="rId3"/>
                <a:stretch>
                  <a:fillRect t="-2092" b="-19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20913" y="2987196"/>
            <a:ext cx="23963165" cy="1844294"/>
            <a:chOff x="210429" y="1493598"/>
            <a:chExt cx="11980022" cy="922147"/>
          </a:xfrm>
        </p:grpSpPr>
        <p:grpSp>
          <p:nvGrpSpPr>
            <p:cNvPr id="51" name="Group 50"/>
            <p:cNvGrpSpPr/>
            <p:nvPr/>
          </p:nvGrpSpPr>
          <p:grpSpPr>
            <a:xfrm>
              <a:off x="210429" y="1493598"/>
              <a:ext cx="3127134" cy="922140"/>
              <a:chOff x="5500578" y="1550795"/>
              <a:chExt cx="3116532" cy="85726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0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00578" y="169950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70547" y="1550795"/>
                    <a:ext cx="2280848" cy="784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6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72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7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7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oMath>
                    </a14:m>
                    <a:r>
                      <a:rPr lang="vi-VN" sz="6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0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0547" y="1550795"/>
                    <a:ext cx="2280848" cy="78439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4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1604" y="1501344"/>
              <a:ext cx="3091878" cy="914401"/>
              <a:chOff x="5535714" y="1557992"/>
              <a:chExt cx="3081396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5714" y="177641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6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S </a:t>
                    </a:r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6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-5</a:t>
                    </a:r>
                    <a:r>
                      <a:rPr lang="vi-VN" sz="6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5150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9055" t="-18681" b="-412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42368" y="1501343"/>
              <a:ext cx="3127033" cy="914402"/>
              <a:chOff x="5500678" y="1557992"/>
              <a:chExt cx="3116432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00678" y="172165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1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6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vi-VN" sz="6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1"/>
                    <a:ext cx="2280848" cy="5150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0879" b="-390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195510" cy="914400"/>
              <a:chOff x="5537206" y="1557992"/>
              <a:chExt cx="318467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8396" y="1615547"/>
                    <a:ext cx="2493487" cy="7708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6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7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7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7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7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vi-VN" sz="6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0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8396" y="1615547"/>
                    <a:ext cx="2493487" cy="77088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6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6305694" y="3445074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406453" y="6968738"/>
                <a:ext cx="16852897" cy="334656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+1=0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3" y="6968738"/>
                <a:ext cx="16852897" cy="3346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3353714" y="9685640"/>
                <a:ext cx="19458786" cy="4975475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lvl="0" indent="51435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660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≥−3</m:t>
                            </m:r>
                          </m:e>
                          <m:e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vi-VN" sz="66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eqArr>
                      </m:e>
                    </m:d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6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6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vi-VN" sz="6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6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endPara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714" y="9685640"/>
                <a:ext cx="19458786" cy="4975475"/>
              </a:xfrm>
              <a:prstGeom prst="rect">
                <a:avLst/>
              </a:prstGeom>
              <a:blipFill>
                <a:blip r:embed="rId9"/>
                <a:stretch>
                  <a:fillRect r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0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178167" y="6088877"/>
                <a:ext cx="19854620" cy="175972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+1+3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67" y="6088877"/>
                <a:ext cx="19854620" cy="175972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0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3" grpId="0" animBg="1"/>
      <p:bldP spid="6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76802"/>
            <a:ext cx="23672882" cy="8736834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68347"/>
              <a:chOff x="1275608" y="6239450"/>
              <a:chExt cx="4592537" cy="10326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45514" cy="103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-170419"/>
            <a:ext cx="25956983" cy="6799820"/>
            <a:chOff x="534987" y="1651278"/>
            <a:chExt cx="25439232" cy="570225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610643" cy="1176337"/>
                <a:chOff x="534987" y="1647866"/>
                <a:chExt cx="3610643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01207" y="1653394"/>
                  <a:ext cx="2944423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Câu 14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5402507" y="1651278"/>
                  <a:ext cx="20571712" cy="5702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en-US" sz="720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</a:t>
                  </a:r>
                  <a:r>
                    <a:rPr lang="vi-VN" sz="720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vi-VN" sz="72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số phức </a:t>
                  </a:r>
                  <a:r>
                    <a:rPr lang="vi-VN" sz="7200" i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72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7200" i="1">
                    <a:solidFill>
                      <a:srgbClr val="FF0000"/>
                    </a:solidFill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7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a14:m>
                  <a:r>
                    <a:rPr lang="vi-VN" sz="72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vi-VN" sz="7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+3+10</m:t>
                          </m:r>
                          <m:r>
                            <a:rPr lang="vi-VN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vi-VN" sz="72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vi-VN" sz="72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7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 algn="ctr"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vi-VN" sz="72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Tìm số phức </a:t>
                  </a:r>
                  <a14:m>
                    <m:oMath xmlns:m="http://schemas.openxmlformats.org/officeDocument/2006/math">
                      <m:r>
                        <a:rPr lang="vi-VN" sz="7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vi-VN" sz="7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7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7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−4+3</m:t>
                      </m:r>
                      <m:r>
                        <a:rPr lang="vi-VN" sz="7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72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7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72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507" y="1651278"/>
                  <a:ext cx="20571712" cy="5702257"/>
                </a:xfrm>
                <a:prstGeom prst="rect">
                  <a:avLst/>
                </a:prstGeom>
                <a:blipFill>
                  <a:blip r:embed="rId3"/>
                  <a:stretch>
                    <a:fillRect t="-18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3775277" y="7086600"/>
                <a:ext cx="20995753" cy="334656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+10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277" y="7086600"/>
                <a:ext cx="20995753" cy="33465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94425" y="3002678"/>
            <a:ext cx="23891161" cy="2447866"/>
            <a:chOff x="247180" y="1501339"/>
            <a:chExt cx="11944025" cy="122393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0" y="1501339"/>
              <a:ext cx="3090382" cy="1206570"/>
              <a:chOff x="5537205" y="1557990"/>
              <a:chExt cx="3079905" cy="112167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0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5" y="172232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88269" y="1692548"/>
                    <a:ext cx="2433546" cy="9871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3+8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269" y="1692548"/>
                    <a:ext cx="2433546" cy="9871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770" r="-77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50255" y="1501344"/>
              <a:ext cx="3103228" cy="914401"/>
              <a:chOff x="5524403" y="1557992"/>
              <a:chExt cx="3092707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24403" y="16976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51501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0330" r="-1332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66778" y="1501343"/>
              <a:ext cx="3102625" cy="1223929"/>
              <a:chOff x="5525004" y="1557992"/>
              <a:chExt cx="3092106" cy="113781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25004" y="174231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00974" y="1708687"/>
                    <a:ext cx="2456116" cy="9871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−1+7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0974" y="1708687"/>
                    <a:ext cx="2456116" cy="98711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0057" r="-67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016773" y="1501345"/>
              <a:ext cx="3174432" cy="914400"/>
              <a:chOff x="5558963" y="1557992"/>
              <a:chExt cx="3163670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58963" y="1711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66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−4+8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51501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20994" r="-5238" b="-397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8076831" y="3322503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6" name="Rectangle 65"/>
          <p:cNvSpPr/>
          <p:nvPr/>
        </p:nvSpPr>
        <p:spPr>
          <a:xfrm>
            <a:off x="4619249" y="5114857"/>
            <a:ext cx="2774455" cy="1352688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indent="514350">
              <a:lnSpc>
                <a:spcPct val="115000"/>
              </a:lnSpc>
              <a:spcAft>
                <a:spcPts val="1000"/>
              </a:spcAft>
            </a:pPr>
            <a:r>
              <a:rPr lang="en-US" sz="66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có</a:t>
            </a:r>
            <a:endParaRPr lang="en-US" sz="66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505657" y="9827158"/>
                <a:ext cx="12725399" cy="279013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=25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657" y="9827158"/>
                <a:ext cx="12725399" cy="2790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217963" y="12420600"/>
                <a:ext cx="17156618" cy="148092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=0;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=−5⇒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=−4+8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963" y="12420600"/>
                <a:ext cx="17156618" cy="14809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362455" y="4904184"/>
                <a:ext cx="15727294" cy="291837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vi-VN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vi-VN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+3+10</m:t>
                                  </m:r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455" y="4904184"/>
                <a:ext cx="15727294" cy="291837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3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  <p:bldP spid="6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724396"/>
            <a:ext cx="23672882" cy="8763004"/>
            <a:chOff x="184495" y="3636268"/>
            <a:chExt cx="11834900" cy="461224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3832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83173"/>
              <a:chOff x="1275608" y="6239450"/>
              <a:chExt cx="4592537" cy="105959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45514" cy="1059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5062313"/>
            <a:chOff x="534987" y="1869705"/>
            <a:chExt cx="23719158" cy="42452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610642" cy="1176337"/>
                <a:chOff x="534987" y="1647866"/>
                <a:chExt cx="3610642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01206" y="1653394"/>
                  <a:ext cx="2944423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Câu 15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41816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en-US" sz="660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   </a:t>
                  </a:r>
                  <a:r>
                    <a:rPr lang="vi-VN" sz="660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vi-VN" sz="6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số phức </a:t>
                  </a:r>
                  <a:r>
                    <a:rPr lang="vi-VN" sz="6600" i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6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6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 algn="ctr"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a14:m>
                  <a:r>
                    <a:rPr lang="vi-VN" sz="66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−2−2</m:t>
                          </m:r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vi-VN" sz="6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 Tính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</m:oMath>
                  </a14:m>
                  <a:r>
                    <a:rPr lang="vi-VN" sz="66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4181629"/>
                </a:xfrm>
                <a:prstGeom prst="rect">
                  <a:avLst/>
                </a:prstGeom>
                <a:blipFill>
                  <a:blip r:embed="rId2"/>
                  <a:stretch>
                    <a:fillRect t="-23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3963760" y="7696200"/>
                <a:ext cx="19355027" cy="307078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=25</m:t>
                              </m:r>
                            </m:e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60" y="7696200"/>
                <a:ext cx="19355027" cy="30707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46195" y="2895600"/>
            <a:ext cx="23940983" cy="1828810"/>
            <a:chOff x="223068" y="1501340"/>
            <a:chExt cx="11968933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23068" y="1501340"/>
              <a:ext cx="3114495" cy="914401"/>
              <a:chOff x="5513174" y="1557991"/>
              <a:chExt cx="3103936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3174" y="171150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91181" y="1690468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6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6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6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=17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181" y="1690468"/>
                    <a:ext cx="2280848" cy="5150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0879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78" y="1501344"/>
              <a:ext cx="3090305" cy="914401"/>
              <a:chOff x="5537282" y="1557992"/>
              <a:chExt cx="3079828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82" y="174419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15750" y="1692426"/>
                    <a:ext cx="2280848" cy="5706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6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6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17</m:t>
                              </m:r>
                            </m:e>
                          </m:rad>
                        </m:oMath>
                      </m:oMathPara>
                    </a14:m>
                    <a:endParaRPr lang="en-US" sz="6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5750" y="1692426"/>
                    <a:ext cx="2280848" cy="57063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54514" y="1501343"/>
              <a:ext cx="3114888" cy="914402"/>
              <a:chOff x="5512782" y="1557992"/>
              <a:chExt cx="3104328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12782" y="175608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85407" y="1653696"/>
                    <a:ext cx="2280848" cy="5594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6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6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6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6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66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oMath>
                    </a14:m>
                    <a:r>
                      <a:rPr lang="vi-VN" sz="6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407" y="1653696"/>
                    <a:ext cx="2280848" cy="5594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1675" b="-365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54881" y="1501345"/>
              <a:ext cx="3237120" cy="914400"/>
              <a:chOff x="5497280" y="1557992"/>
              <a:chExt cx="3226145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497280" y="169784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938" y="1652688"/>
                    <a:ext cx="2493487" cy="5858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>
                      <a:lnSpc>
                        <a:spcPct val="115000"/>
                      </a:lnSpc>
                      <a:spcAft>
                        <a:spcPts val="1000"/>
                      </a:spcAft>
                      <a:tabLst>
                        <a:tab pos="1620520" algn="l"/>
                        <a:tab pos="4860925" algn="l"/>
                      </a:tabLst>
                    </a:pPr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6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6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6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=10</m:t>
                        </m:r>
                      </m:oMath>
                    </a14:m>
                    <a:r>
                      <a:rPr lang="vi-VN" sz="6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938" y="1652688"/>
                    <a:ext cx="2493487" cy="58583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2077" b="-285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2063984" y="3325145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497388" y="10210800"/>
                <a:ext cx="12725399" cy="255321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+6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=16</m:t>
                              </m:r>
                            </m:e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8" y="10210800"/>
                <a:ext cx="12725399" cy="2553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866769" y="12344400"/>
                <a:ext cx="17156618" cy="149971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=±3⇒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769" y="12344400"/>
                <a:ext cx="17156618" cy="14997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0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010093" y="5715000"/>
                <a:ext cx="15727294" cy="268145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vi-VN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vi-VN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  <m:r>
                                    <a:rPr lang="vi-VN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vi-VN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−2−2</m:t>
                                  </m:r>
                                  <m:r>
                                    <a:rPr lang="vi-VN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60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93" y="5715000"/>
                <a:ext cx="15727294" cy="26814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59642" y="5195777"/>
                <a:ext cx="807317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42" y="5195777"/>
                <a:ext cx="8073171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222429" y="6477000"/>
                <a:ext cx="247535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0" i="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6000" b="0" i="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đó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429" y="6477000"/>
                <a:ext cx="2475358" cy="10156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6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7" grpId="0"/>
      <p:bldP spid="68" grpId="0"/>
      <p:bldP spid="63" grpId="0" animBg="1"/>
      <p:bldP spid="64" grpId="0"/>
      <p:bldP spid="11" grpId="0"/>
      <p:bldP spid="6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5987" y="2461604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</a:t>
            </a:r>
            <a:r>
              <a:rPr lang="en-US" sz="6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Phần</a:t>
            </a:r>
            <a:r>
              <a:rPr lang="en-US" sz="6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4. </a:t>
            </a:r>
            <a:r>
              <a:rPr lang="en-US" sz="6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Vận</a:t>
            </a:r>
            <a:r>
              <a:rPr lang="en-US" sz="6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</a:t>
            </a:r>
            <a:r>
              <a:rPr lang="en-US" sz="6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dụng</a:t>
            </a:r>
            <a:r>
              <a:rPr lang="en-US" sz="6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 </a:t>
            </a:r>
            <a:r>
              <a:rPr lang="en-US" sz="6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ani" panose="02040502050405020303" pitchFamily="18" charset="0"/>
              </a:rPr>
              <a:t>cao</a:t>
            </a:r>
            <a:endParaRPr lang="en-US" sz="6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3641" y="6019730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4D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40988" y="6142130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5B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27188" y="44692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3D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40988" y="44692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2D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7138" y="4408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12" name="TextBox 11"/>
          <p:cNvSpPr txBox="1"/>
          <p:nvPr/>
        </p:nvSpPr>
        <p:spPr>
          <a:xfrm>
            <a:off x="14304194" y="609578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6C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802C2E-32E0-4204-8481-E3DD09EFD03E}"/>
              </a:ext>
            </a:extLst>
          </p:cNvPr>
          <p:cNvSpPr/>
          <p:nvPr/>
        </p:nvSpPr>
        <p:spPr>
          <a:xfrm>
            <a:off x="0" y="-49652"/>
            <a:ext cx="24387175" cy="18784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DB7FBB-A9BE-4AE4-959E-4872DDC940E1}"/>
              </a:ext>
            </a:extLst>
          </p:cNvPr>
          <p:cNvSpPr txBox="1"/>
          <p:nvPr/>
        </p:nvSpPr>
        <p:spPr>
          <a:xfrm>
            <a:off x="7164387" y="297911"/>
            <a:ext cx="777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CĐ_SỐ PHỨC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70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648200"/>
            <a:ext cx="23672882" cy="8991597"/>
            <a:chOff x="184495" y="3636271"/>
            <a:chExt cx="11834900" cy="46122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3832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68347"/>
              <a:chOff x="1275608" y="6239450"/>
              <a:chExt cx="4592537" cy="10326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6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45514" cy="103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6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5062313"/>
            <a:chOff x="534987" y="1869705"/>
            <a:chExt cx="23719158" cy="42452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6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6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1" y="1653394"/>
                  <a:ext cx="2270452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1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41816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en-US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vi-VN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66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en-US" sz="66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       </a:t>
                  </a:r>
                  <a14:m>
                    <m:oMath xmlns:m="http://schemas.openxmlformats.org/officeDocument/2006/math"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+2+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</m:oMath>
                  </a14:m>
                  <a:r>
                    <a:rPr lang="vi-VN" sz="66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4181629"/>
                </a:xfrm>
                <a:prstGeom prst="rect">
                  <a:avLst/>
                </a:prstGeom>
                <a:blipFill>
                  <a:blip r:embed="rId2"/>
                  <a:stretch>
                    <a:fillRect t="-23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839787" y="6241277"/>
                <a:ext cx="19355027" cy="175972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+2+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6241277"/>
                <a:ext cx="19355027" cy="17597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99665" y="2895600"/>
            <a:ext cx="24020099" cy="1828810"/>
            <a:chOff x="199806" y="1501340"/>
            <a:chExt cx="12008486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199806" y="1501340"/>
              <a:ext cx="3137757" cy="914401"/>
              <a:chOff x="5489991" y="1557991"/>
              <a:chExt cx="3127119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489991" y="171074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6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05879" y="1703228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=4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5879" y="1703228"/>
                    <a:ext cx="2280848" cy="5150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39370" y="1501344"/>
              <a:ext cx="3114111" cy="914401"/>
              <a:chOff x="5513556" y="1557992"/>
              <a:chExt cx="310355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13556" y="17328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6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763798" y="1713699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=2.</m:t>
                          </m:r>
                        </m:oMath>
                      </m:oMathPara>
                    </a14:m>
                    <a:endParaRPr lang="en-US" sz="6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3798" y="1713699"/>
                    <a:ext cx="2280848" cy="5150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80135" y="1501343"/>
              <a:ext cx="3089266" cy="914402"/>
              <a:chOff x="5538317" y="1557992"/>
              <a:chExt cx="3078793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8317" y="177821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6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87279" y="1698733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=−2</m:t>
                        </m:r>
                      </m:oMath>
                    </a14:m>
                    <a:r>
                      <a:rPr lang="vi-VN" sz="6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7279" y="1698733"/>
                    <a:ext cx="2280848" cy="5150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0994" b="-403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3441" y="1501345"/>
              <a:ext cx="3214851" cy="914400"/>
              <a:chOff x="5535710" y="1557992"/>
              <a:chExt cx="3203952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5710" y="173288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6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46175" y="1708983"/>
                    <a:ext cx="2493487" cy="5858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>
                      <a:lnSpc>
                        <a:spcPct val="115000"/>
                      </a:lnSpc>
                      <a:spcAft>
                        <a:spcPts val="1000"/>
                      </a:spcAft>
                      <a:tabLst>
                        <a:tab pos="1620520" algn="l"/>
                        <a:tab pos="4860925" algn="l"/>
                      </a:tabLst>
                    </a:pPr>
                    <a14:m>
                      <m:oMath xmlns:m="http://schemas.openxmlformats.org/officeDocument/2006/math"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=−4</m:t>
                        </m:r>
                      </m:oMath>
                    </a14:m>
                    <a:r>
                      <a:rPr lang="vi-VN" sz="6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6175" y="1708983"/>
                    <a:ext cx="2493487" cy="58583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2077" b="-285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7956134" y="32457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6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497387" y="5114857"/>
                <a:ext cx="10012738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66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66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5114857"/>
                <a:ext cx="10012738" cy="1352688"/>
              </a:xfrm>
              <a:prstGeom prst="rect">
                <a:avLst/>
              </a:prstGeom>
              <a:blipFill rotWithShape="0">
                <a:blip r:embed="rId8"/>
                <a:stretch>
                  <a:fillRect t="-8108" b="-2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744787" y="7068673"/>
                <a:ext cx="12725399" cy="321832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7068673"/>
                <a:ext cx="12725399" cy="321832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0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6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192587" y="9726154"/>
                <a:ext cx="19583400" cy="391364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≥−2</m:t>
                            </m:r>
                          </m:e>
                          <m:e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6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6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66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6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⇒</m:t>
                        </m:r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=−4</m:t>
                        </m:r>
                      </m:e>
                    </m:d>
                  </m:oMath>
                </a14:m>
                <a:r>
                  <a:rPr lang="vi-VN" sz="66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9726154"/>
                <a:ext cx="19583400" cy="3913646"/>
              </a:xfrm>
              <a:prstGeom prst="rect">
                <a:avLst/>
              </a:prstGeom>
              <a:blipFill rotWithShape="0">
                <a:blip r:embed="rId11"/>
                <a:stretch>
                  <a:fillRect r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3" grpId="0" animBg="1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4">
            <a:extLst>
              <a:ext uri="{FF2B5EF4-FFF2-40B4-BE49-F238E27FC236}">
                <a16:creationId xmlns:a16="http://schemas.microsoft.com/office/drawing/2014/main" id="{A8C828F5-5880-4CD9-B196-7BEB5D49D77A}"/>
              </a:ext>
            </a:extLst>
          </p:cNvPr>
          <p:cNvGrpSpPr/>
          <p:nvPr/>
        </p:nvGrpSpPr>
        <p:grpSpPr>
          <a:xfrm>
            <a:off x="77787" y="1925741"/>
            <a:ext cx="24004588" cy="9644743"/>
            <a:chOff x="1268078" y="3405486"/>
            <a:chExt cx="21841827" cy="9644743"/>
          </a:xfrm>
        </p:grpSpPr>
        <p:sp>
          <p:nvSpPr>
            <p:cNvPr id="21" name="Rounded Rectangle 61">
              <a:extLst>
                <a:ext uri="{FF2B5EF4-FFF2-40B4-BE49-F238E27FC236}">
                  <a16:creationId xmlns:a16="http://schemas.microsoft.com/office/drawing/2014/main" id="{D7A656C2-330A-4228-A99B-DA3506D7C5F7}"/>
                </a:ext>
              </a:extLst>
            </p:cNvPr>
            <p:cNvSpPr/>
            <p:nvPr/>
          </p:nvSpPr>
          <p:spPr>
            <a:xfrm>
              <a:off x="1268078" y="3790951"/>
              <a:ext cx="21841827" cy="92592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67">
              <a:extLst>
                <a:ext uri="{FF2B5EF4-FFF2-40B4-BE49-F238E27FC236}">
                  <a16:creationId xmlns:a16="http://schemas.microsoft.com/office/drawing/2014/main" id="{1D9E10AB-AE5C-42A3-8DF6-B77045FCC7B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FA883C05-86C6-4901-BAE6-8C5605A28A2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8A9EC2-10AC-4582-9BA7-A0EB13EFA80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19434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Ví</a:t>
                </a:r>
                <a:r>
                  <a:rPr lang="en-US" sz="48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dụ 6</a:t>
                </a:r>
                <a:endParaRPr lang="en-US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grpSp>
            <p:nvGrpSpPr>
              <p:cNvPr id="25" name="Group 70">
                <a:extLst>
                  <a:ext uri="{FF2B5EF4-FFF2-40B4-BE49-F238E27FC236}">
                    <a16:creationId xmlns:a16="http://schemas.microsoft.com/office/drawing/2014/main" id="{23E86F23-296E-44F3-8A44-B7AB5348120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F33ABBD-A4DA-4B9E-AD60-889D591B172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13">
                  <a:extLst>
                    <a:ext uri="{FF2B5EF4-FFF2-40B4-BE49-F238E27FC236}">
                      <a16:creationId xmlns:a16="http://schemas.microsoft.com/office/drawing/2014/main" id="{C3FFC815-E0FF-4790-8976-87EBCF0E05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4">
                  <a:extLst>
                    <a:ext uri="{FF2B5EF4-FFF2-40B4-BE49-F238E27FC236}">
                      <a16:creationId xmlns:a16="http://schemas.microsoft.com/office/drawing/2014/main" id="{9A28611C-1C18-48DD-94A2-EE27FEA0D2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5">
                  <a:extLst>
                    <a:ext uri="{FF2B5EF4-FFF2-40B4-BE49-F238E27FC236}">
                      <a16:creationId xmlns:a16="http://schemas.microsoft.com/office/drawing/2014/main" id="{E81099C0-F464-43FF-9B8F-0126089952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6">
                  <a:extLst>
                    <a:ext uri="{FF2B5EF4-FFF2-40B4-BE49-F238E27FC236}">
                      <a16:creationId xmlns:a16="http://schemas.microsoft.com/office/drawing/2014/main" id="{72454E7D-F04B-495A-B955-CB11AB3ACE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7">
                  <a:extLst>
                    <a:ext uri="{FF2B5EF4-FFF2-40B4-BE49-F238E27FC236}">
                      <a16:creationId xmlns:a16="http://schemas.microsoft.com/office/drawing/2014/main" id="{730AFAC2-D0FE-426E-BED6-2DC0E20FB3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8">
                  <a:extLst>
                    <a:ext uri="{FF2B5EF4-FFF2-40B4-BE49-F238E27FC236}">
                      <a16:creationId xmlns:a16="http://schemas.microsoft.com/office/drawing/2014/main" id="{FF733ED0-AE9E-4D48-8999-CC9528AFF1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9">
                  <a:extLst>
                    <a:ext uri="{FF2B5EF4-FFF2-40B4-BE49-F238E27FC236}">
                      <a16:creationId xmlns:a16="http://schemas.microsoft.com/office/drawing/2014/main" id="{CFF35906-1B5C-4AA5-93D7-C2433E5018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0">
                  <a:extLst>
                    <a:ext uri="{FF2B5EF4-FFF2-40B4-BE49-F238E27FC236}">
                      <a16:creationId xmlns:a16="http://schemas.microsoft.com/office/drawing/2014/main" id="{EA2449E5-630E-4F3E-AD5D-C161A66799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1">
                  <a:extLst>
                    <a:ext uri="{FF2B5EF4-FFF2-40B4-BE49-F238E27FC236}">
                      <a16:creationId xmlns:a16="http://schemas.microsoft.com/office/drawing/2014/main" id="{E716DE20-F827-44D7-8DEC-04A1A0AF06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2">
                  <a:extLst>
                    <a:ext uri="{FF2B5EF4-FFF2-40B4-BE49-F238E27FC236}">
                      <a16:creationId xmlns:a16="http://schemas.microsoft.com/office/drawing/2014/main" id="{043F2AFE-3C45-4A7A-BC0C-4018116470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23">
                  <a:extLst>
                    <a:ext uri="{FF2B5EF4-FFF2-40B4-BE49-F238E27FC236}">
                      <a16:creationId xmlns:a16="http://schemas.microsoft.com/office/drawing/2014/main" id="{8985D6B9-E2A3-4FD7-9A8E-11F8F9C63D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24">
                  <a:extLst>
                    <a:ext uri="{FF2B5EF4-FFF2-40B4-BE49-F238E27FC236}">
                      <a16:creationId xmlns:a16="http://schemas.microsoft.com/office/drawing/2014/main" id="{F09B9E6B-9B3B-4F69-9F18-BEE102BFC3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25">
                  <a:extLst>
                    <a:ext uri="{FF2B5EF4-FFF2-40B4-BE49-F238E27FC236}">
                      <a16:creationId xmlns:a16="http://schemas.microsoft.com/office/drawing/2014/main" id="{FA268E15-7717-4480-A812-DBFC54A3E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26">
                  <a:extLst>
                    <a:ext uri="{FF2B5EF4-FFF2-40B4-BE49-F238E27FC236}">
                      <a16:creationId xmlns:a16="http://schemas.microsoft.com/office/drawing/2014/main" id="{CB348086-D7AE-4953-AE4D-1C8C9CF11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27">
                  <a:extLst>
                    <a:ext uri="{FF2B5EF4-FFF2-40B4-BE49-F238E27FC236}">
                      <a16:creationId xmlns:a16="http://schemas.microsoft.com/office/drawing/2014/main" id="{ABE12AB7-604D-40D2-86A6-EB8BE6A8A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28">
                  <a:extLst>
                    <a:ext uri="{FF2B5EF4-FFF2-40B4-BE49-F238E27FC236}">
                      <a16:creationId xmlns:a16="http://schemas.microsoft.com/office/drawing/2014/main" id="{44A36D52-07AA-4121-948E-2EFF3DFC7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29">
                  <a:extLst>
                    <a:ext uri="{FF2B5EF4-FFF2-40B4-BE49-F238E27FC236}">
                      <a16:creationId xmlns:a16="http://schemas.microsoft.com/office/drawing/2014/main" id="{5E45895B-C8E1-406E-AA9A-A83549812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30">
                  <a:extLst>
                    <a:ext uri="{FF2B5EF4-FFF2-40B4-BE49-F238E27FC236}">
                      <a16:creationId xmlns:a16="http://schemas.microsoft.com/office/drawing/2014/main" id="{CD061C5C-5D4A-417E-9CC0-9701CFB21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2C6D0BC2-5039-4EA2-99EE-672BA3553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DEF69CBB-592E-49DD-BF03-4269193FE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D624213-63AC-4E91-926D-44509D074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356B1171-DCB9-4949-AEAD-5A4D2869B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45AA28C5-52CE-4C7A-AA8C-150E0CADB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>
                  <a:extLst>
                    <a:ext uri="{FF2B5EF4-FFF2-40B4-BE49-F238E27FC236}">
                      <a16:creationId xmlns:a16="http://schemas.microsoft.com/office/drawing/2014/main" id="{90F2B5CC-4563-4A39-8DE2-5F0C61F69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Rectangle 8">
            <a:extLst>
              <a:ext uri="{FF2B5EF4-FFF2-40B4-BE49-F238E27FC236}">
                <a16:creationId xmlns:a16="http://schemas.microsoft.com/office/drawing/2014/main" id="{B3DDB811-E5EB-4B91-8CCB-E6B75DF38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" y="2768181"/>
            <a:ext cx="9042870" cy="106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Trên </a:t>
            </a: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hình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vẽ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ta </a:t>
            </a: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có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73A75C3-97A7-4D23-97EF-4ED8058739DD}"/>
              </a:ext>
            </a:extLst>
          </p:cNvPr>
          <p:cNvSpPr/>
          <p:nvPr/>
        </p:nvSpPr>
        <p:spPr>
          <a:xfrm>
            <a:off x="915987" y="4016966"/>
            <a:ext cx="13909876" cy="106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vectơ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OA = (2;1) </a:t>
            </a: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biểu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diễn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cho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số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phức z=2+i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950C0CA-B8F9-4F9B-8DAF-488D19434A68}"/>
              </a:ext>
            </a:extLst>
          </p:cNvPr>
          <p:cNvSpPr/>
          <p:nvPr/>
        </p:nvSpPr>
        <p:spPr>
          <a:xfrm>
            <a:off x="949832" y="5659631"/>
            <a:ext cx="13703609" cy="106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vectơ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OB = (1;3) biểu </a:t>
            </a: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diễn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cho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số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phức z=1+3i 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92BA60A-8A6B-4EE7-9F33-59807379921F}"/>
              </a:ext>
            </a:extLst>
          </p:cNvPr>
          <p:cNvSpPr/>
          <p:nvPr/>
        </p:nvSpPr>
        <p:spPr>
          <a:xfrm>
            <a:off x="832183" y="7325136"/>
            <a:ext cx="15483163" cy="106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vectơ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OD=OA+OB = (3;4) biểu diễn cho số phức z+z’</a:t>
            </a:r>
            <a:r>
              <a:rPr lang="vi-VN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endParaRPr lang="en-US" sz="4800" b="1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112" name="Picture 2">
            <a:extLst>
              <a:ext uri="{FF2B5EF4-FFF2-40B4-BE49-F238E27FC236}">
                <a16:creationId xmlns:a16="http://schemas.microsoft.com/office/drawing/2014/main" id="{0EF72D0C-374A-4FD7-A91B-8294FB09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922" y="2531367"/>
            <a:ext cx="7321156" cy="903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/>
          <p:nvPr/>
        </p:nvCxnSpPr>
        <p:spPr>
          <a:xfrm>
            <a:off x="2821587" y="5895386"/>
            <a:ext cx="762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744787" y="4245478"/>
            <a:ext cx="762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2728585" y="7519211"/>
            <a:ext cx="762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3975683" y="7515580"/>
            <a:ext cx="762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5275998" y="7506920"/>
            <a:ext cx="762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92BA60A-8A6B-4EE7-9F33-59807379921F}"/>
              </a:ext>
            </a:extLst>
          </p:cNvPr>
          <p:cNvSpPr/>
          <p:nvPr/>
        </p:nvSpPr>
        <p:spPr>
          <a:xfrm>
            <a:off x="742895" y="8915400"/>
            <a:ext cx="15483163" cy="106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vectơ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BA=OA - OB = (1;-2) biểu diễn cho số phức z-z’</a:t>
            </a:r>
            <a:r>
              <a:rPr lang="vi-VN" sz="48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endParaRPr lang="en-US" sz="4800" b="1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2622802" y="9089538"/>
            <a:ext cx="762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3869900" y="9085907"/>
            <a:ext cx="762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170215" y="9077247"/>
            <a:ext cx="762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0602"/>
            <a:ext cx="24387174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90183" y="337029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  <p:bldP spid="101" grpId="0"/>
      <p:bldP spid="105" grpId="0"/>
      <p:bldP spid="1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6635" y="3924418"/>
            <a:ext cx="23857074" cy="9944375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6868" cy="826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53987" y="-66659"/>
            <a:ext cx="24233188" cy="4659545"/>
            <a:chOff x="534987" y="1823348"/>
            <a:chExt cx="23749820" cy="390744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749820" cy="3206873"/>
              <a:chOff x="534987" y="1647866"/>
              <a:chExt cx="23749820" cy="320687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8" y="1720889"/>
                <a:ext cx="23529159" cy="313385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3" y="1653394"/>
                  <a:ext cx="227045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2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311483" y="1823348"/>
                  <a:ext cx="16076151" cy="3907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Cho số phức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6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19250" algn="l"/>
                      <a:tab pos="3363913" algn="l"/>
                      <a:tab pos="4860925" algn="l"/>
                    </a:tabLst>
                  </a:pP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thỏa mãn </a:t>
                  </a:r>
                  <a14:m>
                    <m:oMath xmlns:m="http://schemas.openxmlformats.org/officeDocument/2006/math"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+2+</m:t>
                      </m:r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vi-VN" sz="60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6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&gt;1</m:t>
                      </m:r>
                    </m:oMath>
                  </a14:m>
                  <a:r>
                    <a:rPr lang="vi-VN" sz="60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 Tính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5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endParaRPr lang="en-US" sz="6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1483" y="1823348"/>
                  <a:ext cx="16076151" cy="3907443"/>
                </a:xfrm>
                <a:prstGeom prst="rect">
                  <a:avLst/>
                </a:prstGeom>
                <a:blipFill>
                  <a:blip r:embed="rId3"/>
                  <a:stretch>
                    <a:fillRect l="-2230" t="-28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-223902" y="4782417"/>
                <a:ext cx="12781196" cy="131319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+2+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3902" y="4782417"/>
                <a:ext cx="12781196" cy="1313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16803034" y="14656"/>
            <a:ext cx="3988937" cy="2002664"/>
            <a:chOff x="181925" y="1106599"/>
            <a:chExt cx="1620983" cy="884587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71058" cy="8845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81925" y="1240322"/>
              <a:ext cx="544265" cy="542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2" cy="508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5082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20398212" y="61624"/>
            <a:ext cx="3988963" cy="1860261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11361" y="1298581"/>
                  <a:ext cx="1162401" cy="501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/>
                          <m:t>𝑷</m:t>
                        </m:r>
                        <m:r>
                          <a:rPr lang="en-US" sz="5400" b="1" i="1" smtClean="0"/>
                          <m:t>=−</m:t>
                        </m:r>
                        <m:r>
                          <a:rPr lang="en-US" sz="5400" b="1" i="1" smtClean="0"/>
                          <m:t>𝟓</m:t>
                        </m:r>
                      </m:oMath>
                    </m:oMathPara>
                  </a14:m>
                  <a:endParaRPr lang="en-US" sz="5400" b="1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61" y="1298581"/>
                  <a:ext cx="1162401" cy="5018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6994187" y="2071247"/>
            <a:ext cx="3790064" cy="2023533"/>
            <a:chOff x="173981" y="1065262"/>
            <a:chExt cx="1601505" cy="871104"/>
          </a:xfrm>
        </p:grpSpPr>
        <p:sp>
          <p:nvSpPr>
            <p:cNvPr id="67" name="Rectangle 66"/>
            <p:cNvSpPr/>
            <p:nvPr/>
          </p:nvSpPr>
          <p:spPr>
            <a:xfrm>
              <a:off x="453808" y="1065262"/>
              <a:ext cx="1321678" cy="87110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73981" y="1186718"/>
              <a:ext cx="544265" cy="58696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50407" y="1150452"/>
                  <a:ext cx="1013413" cy="543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5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07" y="1150452"/>
                  <a:ext cx="1013413" cy="5432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20431715" y="2007967"/>
            <a:ext cx="3931144" cy="2086813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773950" y="1234395"/>
                  <a:ext cx="1013413" cy="541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5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US" sz="6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950" y="1234395"/>
                  <a:ext cx="1013413" cy="5417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Oval 77"/>
          <p:cNvSpPr/>
          <p:nvPr/>
        </p:nvSpPr>
        <p:spPr>
          <a:xfrm>
            <a:off x="20382835" y="2278551"/>
            <a:ext cx="1190936" cy="11470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190120" y="9829800"/>
                <a:ext cx="11401487" cy="485460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&gt;1⇔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&gt;1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=3, 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=7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600"/>
                  </a:spcAft>
                </a:pPr>
                <a:endParaRPr lang="en-US" sz="5500" i="1" dirty="0"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120" y="9829800"/>
                <a:ext cx="11401487" cy="485460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382587" y="5562600"/>
                <a:ext cx="13532036" cy="153350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+2+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7" y="5562600"/>
                <a:ext cx="13532036" cy="15335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18951" y="6939179"/>
                <a:ext cx="13532036" cy="266202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6000" i="1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51" y="6939179"/>
                <a:ext cx="13532036" cy="266202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42751" y="8845957"/>
                <a:ext cx="13532036" cy="357464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1" y="8845957"/>
                <a:ext cx="13532036" cy="35746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-652649" y="12268200"/>
                <a:ext cx="13532036" cy="1246505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+2=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+1⇔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55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2649" y="12268200"/>
                <a:ext cx="13532036" cy="124650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92"/>
          <p:cNvCxnSpPr/>
          <p:nvPr/>
        </p:nvCxnSpPr>
        <p:spPr>
          <a:xfrm>
            <a:off x="13565187" y="4876800"/>
            <a:ext cx="0" cy="831830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3488987" y="4420214"/>
                <a:ext cx="9913234" cy="150792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87" y="4420214"/>
                <a:ext cx="9913234" cy="150792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3308782" y="5410200"/>
                <a:ext cx="10772005" cy="255321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+2≥0</m:t>
                              </m:r>
                            </m:e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6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782" y="5410200"/>
                <a:ext cx="10772005" cy="25532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Action Button: Forward or Next 97">
            <a:hlinkClick r:id="rId16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2470582" y="7543800"/>
                <a:ext cx="10772005" cy="352097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=3⇒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=4   </m:t>
                              </m:r>
                            </m:e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=−1⇒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:endParaRPr lang="en-US" sz="55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582" y="7543800"/>
                <a:ext cx="10772005" cy="35209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8" grpId="0" animBg="1"/>
      <p:bldP spid="3" grpId="0"/>
      <p:bldP spid="87" grpId="0"/>
      <p:bldP spid="88" grpId="0"/>
      <p:bldP spid="90" grpId="0"/>
      <p:bldP spid="91" grpId="0"/>
      <p:bldP spid="94" grpId="0"/>
      <p:bldP spid="97" grpId="0"/>
      <p:bldP spid="98" grpId="0" animBg="1"/>
      <p:bldP spid="5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724402"/>
            <a:ext cx="23672882" cy="8991597"/>
            <a:chOff x="184495" y="3636271"/>
            <a:chExt cx="11834900" cy="46122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3832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68347"/>
              <a:chOff x="1275608" y="6239450"/>
              <a:chExt cx="4592537" cy="10326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45514" cy="103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3634742"/>
            <a:chOff x="534987" y="1869705"/>
            <a:chExt cx="23719158" cy="30480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0" y="1653394"/>
                  <a:ext cx="2270452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 3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9844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en-US" sz="62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vi-VN" sz="62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vi-VN" sz="62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số phức </a:t>
                  </a:r>
                  <a:r>
                    <a:rPr lang="vi-VN" sz="6200" i="1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62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6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a14:m>
                  <a:r>
                    <a:rPr lang="vi-VN" sz="62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6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vi-VN" sz="6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6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+3−10</m:t>
                          </m:r>
                          <m:r>
                            <a:rPr lang="vi-VN" sz="6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vi-VN" sz="62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62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vi-VN" sz="62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vi-VN" sz="62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vi-VN" sz="6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vi-VN" sz="6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−4+3</m:t>
                      </m:r>
                      <m:r>
                        <a:rPr lang="vi-VN" sz="62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62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984483"/>
                </a:xfrm>
                <a:prstGeom prst="rect">
                  <a:avLst/>
                </a:prstGeom>
                <a:blipFill>
                  <a:blip r:embed="rId2"/>
                  <a:stretch>
                    <a:fillRect t="-2568" r="-55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831080" y="5638800"/>
                <a:ext cx="19355027" cy="291837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𝑏𝑖</m:t>
                                  </m:r>
                                </m:e>
                              </m:d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𝑏𝑖</m:t>
                                  </m:r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+3+</m:t>
                                  </m:r>
                                  <m:d>
                                    <m:d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−10</m:t>
                                      </m:r>
                                    </m:e>
                                  </m:d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080" y="5638800"/>
                <a:ext cx="19355027" cy="29183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41928" y="2967907"/>
            <a:ext cx="24122131" cy="2462158"/>
            <a:chOff x="234163" y="1501341"/>
            <a:chExt cx="12059495" cy="1231079"/>
          </a:xfrm>
        </p:grpSpPr>
        <p:grpSp>
          <p:nvGrpSpPr>
            <p:cNvPr id="51" name="Group 50"/>
            <p:cNvGrpSpPr/>
            <p:nvPr/>
          </p:nvGrpSpPr>
          <p:grpSpPr>
            <a:xfrm>
              <a:off x="234163" y="1501341"/>
              <a:ext cx="3103399" cy="1231079"/>
              <a:chOff x="5524232" y="1557991"/>
              <a:chExt cx="3092878" cy="114446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24232" y="172187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27073" y="1715333"/>
                    <a:ext cx="2531127" cy="9871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oMath>
                    </a14:m>
                    <a:r>
                      <a:rPr lang="vi-VN" sz="6600" b="1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66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600" b="1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7073" y="1715333"/>
                    <a:ext cx="2531127" cy="9871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9742" r="-78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255618" y="1501344"/>
              <a:ext cx="2997863" cy="914401"/>
              <a:chOff x="5629410" y="1557992"/>
              <a:chExt cx="2987700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629410" y="174381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3785" y="172571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  <m:r>
                          <a:rPr lang="en-US" sz="66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6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oMath>
                    </a14:m>
                    <a:r>
                      <a:rPr lang="vi-VN" sz="6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3785" y="1725712"/>
                    <a:ext cx="2280848" cy="5150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0330" r="-6658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103921" y="1501343"/>
              <a:ext cx="3114372" cy="914402"/>
              <a:chOff x="5562020" y="1557992"/>
              <a:chExt cx="3103813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62020" y="173288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96751" y="1693173"/>
                    <a:ext cx="2569082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𝒘</m:t>
                          </m:r>
                          <m:r>
                            <a:rPr lang="en-US" sz="6600" b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</m:t>
                          </m:r>
                          <m:r>
                            <a:rPr lang="en-US" sz="6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66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6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m:rPr>
                              <m:nor/>
                            </m:rPr>
                            <a:rPr lang="vi-VN" sz="6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600" b="1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751" y="1693173"/>
                    <a:ext cx="2569082" cy="5150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125364" y="1501346"/>
              <a:ext cx="3168294" cy="914400"/>
              <a:chOff x="5667187" y="1557992"/>
              <a:chExt cx="3157553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667187" y="171094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82376" y="1649471"/>
                    <a:ext cx="2642364" cy="551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  <a:tabLst>
                        <a:tab pos="1620520" algn="l"/>
                        <a:tab pos="4860925" algn="l"/>
                      </a:tabLst>
                    </a:pPr>
                    <a14:m>
                      <m:oMath xmlns:m="http://schemas.openxmlformats.org/officeDocument/2006/math"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𝒘</m:t>
                        </m:r>
                        <m:r>
                          <a:rPr lang="en-US" sz="66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6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oMath>
                    </a14:m>
                    <a:r>
                      <a:rPr lang="vi-VN" sz="6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2376" y="1649471"/>
                    <a:ext cx="2642364" cy="55147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2821" r="-3793" b="-364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8272243" y="3209682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750002" y="4953000"/>
                <a:ext cx="12777585" cy="1352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66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66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66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66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002" y="4953000"/>
                <a:ext cx="12777585" cy="1352688"/>
              </a:xfrm>
              <a:prstGeom prst="rect">
                <a:avLst/>
              </a:prstGeom>
              <a:blipFill rotWithShape="0">
                <a:blip r:embed="rId8"/>
                <a:stretch>
                  <a:fillRect t="-814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649788" y="7924800"/>
                <a:ext cx="12725399" cy="279013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=25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vi-VN" sz="66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−10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8" y="7924800"/>
                <a:ext cx="12725399" cy="2790133"/>
              </a:xfrm>
              <a:prstGeom prst="rect">
                <a:avLst/>
              </a:prstGeom>
              <a:blipFill rotWithShape="0">
                <a:blip r:embed="rId9"/>
                <a:stretch>
                  <a:fillRect r="-22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333369" y="12539872"/>
                <a:ext cx="17156618" cy="148092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−4+3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=−4+8</m:t>
                      </m:r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i="1" dirty="0">
                  <a:solidFill>
                    <a:prstClr val="black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369" y="12539872"/>
                <a:ext cx="17156618" cy="14809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144587" y="10134600"/>
                <a:ext cx="18838495" cy="279013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6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=25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  <m:r>
                        <a:rPr lang="vi-VN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10134600"/>
                <a:ext cx="18838495" cy="27901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  <p:bldP spid="5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70146" y="4086488"/>
            <a:ext cx="24388466" cy="9944375"/>
            <a:chOff x="-18876" y="3636275"/>
            <a:chExt cx="12065056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-18876" y="3865218"/>
              <a:ext cx="12065056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12598" cy="902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53987" y="-11380"/>
            <a:ext cx="24388466" cy="4220599"/>
            <a:chOff x="534987" y="1869705"/>
            <a:chExt cx="19674296" cy="38424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9674296" cy="3701031"/>
              <a:chOff x="534987" y="1647866"/>
              <a:chExt cx="19674296" cy="370103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9453634" cy="362800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4" y="1653394"/>
                  <a:ext cx="2270450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4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133132" y="1933089"/>
                  <a:ext cx="16076151" cy="377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54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Có bao nhiêu số phức </a:t>
                  </a:r>
                  <a:r>
                    <a:rPr lang="vi-VN" sz="6000" i="1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0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thỏa m</a:t>
                  </a:r>
                  <a:r>
                    <a:rPr lang="en-US" sz="60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ãn</a:t>
                  </a: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en-US" sz="6000">
                      <a:solidFill>
                        <a:srgbClr val="FF0000"/>
                      </a:solidFill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+2−</m:t>
                          </m:r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6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vi-VN" sz="6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60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là số thuần ảo?</a:t>
                  </a:r>
                  <a:endParaRPr lang="en-US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endParaRPr lang="en-US" sz="5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132" y="1933089"/>
                  <a:ext cx="16076151" cy="3779040"/>
                </a:xfrm>
                <a:prstGeom prst="rect">
                  <a:avLst/>
                </a:prstGeom>
                <a:blipFill>
                  <a:blip r:embed="rId2"/>
                  <a:stretch>
                    <a:fillRect l="-1866" t="-33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-296209" y="5005616"/>
                <a:ext cx="12781196" cy="131319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209" y="5005616"/>
                <a:ext cx="12781196" cy="1313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17146586" y="61624"/>
            <a:ext cx="3776053" cy="1864349"/>
            <a:chOff x="241306" y="1106599"/>
            <a:chExt cx="1558465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41306" y="1281968"/>
              <a:ext cx="544265" cy="55483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2" cy="60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6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6042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20398212" y="61624"/>
            <a:ext cx="3912763" cy="2055258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11361" y="1298581"/>
                  <a:ext cx="1013413" cy="548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/>
                          <m:t>𝟐</m:t>
                        </m:r>
                      </m:oMath>
                    </m:oMathPara>
                  </a14:m>
                  <a:endParaRPr lang="en-US" sz="6000" b="1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61" y="1298581"/>
                  <a:ext cx="1013413" cy="5481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7124136" y="1954992"/>
            <a:ext cx="3798503" cy="1948749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164285"/>
              <a:ext cx="544265" cy="6179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99272" y="1236297"/>
                  <a:ext cx="1013413" cy="642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3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36297"/>
                  <a:ext cx="1013413" cy="6427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20398212" y="1983342"/>
            <a:ext cx="3912763" cy="1962345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99272" y="1244802"/>
                  <a:ext cx="1013413" cy="574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6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44802"/>
                  <a:ext cx="1013413" cy="5740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Oval 77"/>
          <p:cNvSpPr/>
          <p:nvPr/>
        </p:nvSpPr>
        <p:spPr>
          <a:xfrm>
            <a:off x="20392707" y="2346960"/>
            <a:ext cx="1190936" cy="11470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-70146" y="5893326"/>
                <a:ext cx="13532036" cy="142187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+2−</m:t>
                          </m:r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146" y="5893326"/>
                <a:ext cx="13532036" cy="14218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489524" y="7373610"/>
                <a:ext cx="13532036" cy="131319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(1)</m:t>
                      </m:r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24" y="7373610"/>
                <a:ext cx="13532036" cy="13131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-70146" y="8310011"/>
                <a:ext cx="13532036" cy="517738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400050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60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𝑏𝑖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m:oMathPara>
                </a14:m>
                <a:endParaRPr lang="en-US" sz="6000" b="0" i="1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6000"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vi-VN" sz="6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6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6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6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6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6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6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6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m:rPr>
                        <m:nor/>
                      </m:rPr>
                      <a:rPr lang="vi-VN" sz="60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400050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ả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146" y="8310011"/>
                <a:ext cx="13532036" cy="517738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92"/>
          <p:cNvCxnSpPr/>
          <p:nvPr/>
        </p:nvCxnSpPr>
        <p:spPr>
          <a:xfrm>
            <a:off x="12731454" y="5254172"/>
            <a:ext cx="0" cy="831830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ectangle 93"/>
              <p:cNvSpPr/>
              <p:nvPr/>
            </p:nvSpPr>
            <p:spPr>
              <a:xfrm>
                <a:off x="11697212" y="4396994"/>
                <a:ext cx="13639800" cy="194791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−1=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−1=−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eqAr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(2)</m:t>
                          </m:r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212" y="4396994"/>
                <a:ext cx="13639800" cy="1947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2851582" y="10744200"/>
                <a:ext cx="10772005" cy="1299405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3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582" y="10744200"/>
                <a:ext cx="10772005" cy="129940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Action Button: Forward or Next 97">
            <a:hlinkClick r:id="rId1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775382" y="6800019"/>
                <a:ext cx="10772005" cy="409658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=0; 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; 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e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; 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5382" y="6800019"/>
                <a:ext cx="10772005" cy="409658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462619" y="6019800"/>
                <a:ext cx="8847465" cy="110800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ừ </m:t>
                    </m:r>
                    <m:d>
                      <m:dPr>
                        <m:ctrlP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sz="6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(2)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 ra</a:t>
                </a:r>
                <a:endParaRPr lang="en-US" sz="6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619" y="6019800"/>
                <a:ext cx="8847465" cy="1108006"/>
              </a:xfrm>
              <a:prstGeom prst="rect">
                <a:avLst/>
              </a:prstGeom>
              <a:blipFill rotWithShape="0">
                <a:blip r:embed="rId15"/>
                <a:stretch>
                  <a:fillRect t="-12707" b="-3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8" grpId="0" animBg="1"/>
      <p:bldP spid="87" grpId="0"/>
      <p:bldP spid="88" grpId="0"/>
      <p:bldP spid="90" grpId="0"/>
      <p:bldP spid="94" grpId="0"/>
      <p:bldP spid="97" grpId="0"/>
      <p:bldP spid="98" grpId="0" animBg="1"/>
      <p:bldP spid="53" grpId="0"/>
      <p:bldP spid="5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-2148"/>
            <a:ext cx="24015233" cy="3995335"/>
            <a:chOff x="534988" y="1755763"/>
            <a:chExt cx="23340847" cy="493756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8" y="1869706"/>
              <a:ext cx="23340847" cy="3576603"/>
              <a:chOff x="534988" y="1647867"/>
              <a:chExt cx="23340847" cy="35766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3120186" cy="350358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8" y="1647867"/>
                <a:ext cx="3447273" cy="1469909"/>
                <a:chOff x="534988" y="1647867"/>
                <a:chExt cx="3447273" cy="1469909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8" y="1647867"/>
                  <a:ext cx="3447273" cy="146990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41874" y="1653394"/>
                  <a:ext cx="2063087" cy="1255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0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5</a:t>
                  </a:r>
                  <a:endParaRPr lang="en-US" sz="6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497486" y="1755763"/>
                  <a:ext cx="19711698" cy="4937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r>
                    <a:rPr lang="en-US" sz="50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vi-VN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vi-VN" sz="54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5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5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5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5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5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5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54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vi-VN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vi-VN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vi-VN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vi-VN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54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r>
                    <a:rPr lang="en-US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vi-VN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Gọi </a:t>
                  </a:r>
                  <a:r>
                    <a:rPr lang="vi-VN" sz="5400" i="1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M, N</a:t>
                  </a:r>
                  <a:r>
                    <a:rPr lang="vi-VN" sz="54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lần lượt </a:t>
                  </a:r>
                  <a:r>
                    <a:rPr lang="vi-VN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là </a:t>
                  </a:r>
                  <a:r>
                    <a:rPr lang="en-US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vi-VN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điểm </a:t>
                  </a:r>
                  <a:r>
                    <a:rPr lang="vi-VN" sz="54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biểu diễn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vi-VN" sz="54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54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r>
                    <a:rPr lang="en-US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vi-VN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Biết </a:t>
                  </a:r>
                  <a:r>
                    <a:rPr lang="vi-VN" sz="54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rằng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𝑀𝑂𝑁</m:t>
                          </m:r>
                        </m:e>
                      </m:acc>
                      <m:r>
                        <a:rPr lang="vi-VN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vi-VN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5400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với </a:t>
                  </a:r>
                  <a:r>
                    <a:rPr lang="vi-VN" sz="5400" i="1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vi-VN" sz="54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là gốc tọa </a:t>
                  </a:r>
                  <a:r>
                    <a:rPr lang="vi-VN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độ.</a:t>
                  </a:r>
                  <a:r>
                    <a:rPr lang="vi-VN" sz="50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Tính </a:t>
                  </a:r>
                  <a:r>
                    <a:rPr lang="en-US" sz="54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T=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5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5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5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vi-VN" sz="5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vi-VN" sz="5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sSubSup>
                            <m:sSubSupPr>
                              <m:ctrlPr>
                                <a:rPr lang="en-US" sz="5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5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5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vi-VN" sz="5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vi-VN" sz="50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5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7486" y="1755763"/>
                  <a:ext cx="19711698" cy="4937566"/>
                </a:xfrm>
                <a:prstGeom prst="rect">
                  <a:avLst/>
                </a:prstGeom>
                <a:blipFill>
                  <a:blip r:embed="rId2"/>
                  <a:stretch>
                    <a:fillRect t="-21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608" y="3050134"/>
            <a:ext cx="24422646" cy="1385209"/>
            <a:chOff x="247180" y="1501344"/>
            <a:chExt cx="11917853" cy="96739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0" y="1515392"/>
              <a:ext cx="3100799" cy="914401"/>
              <a:chOff x="5537206" y="1571054"/>
              <a:chExt cx="3090287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38133" y="1571054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676649"/>
                <a:ext cx="544265" cy="63481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77543" y="1742991"/>
                    <a:ext cx="2280848" cy="5845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oMath>
                    </a14:m>
                    <a:r>
                      <a:rPr lang="vi-VN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48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7543" y="1742991"/>
                    <a:ext cx="2280848" cy="5845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8784" b="-337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701406"/>
                <a:ext cx="544265" cy="61005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71713" y="1668929"/>
                    <a:ext cx="2280848" cy="5959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4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1713" y="1668929"/>
                    <a:ext cx="2280848" cy="5959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5"/>
              <a:ext cx="3090381" cy="914402"/>
              <a:chOff x="5537206" y="1557994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4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668929"/>
                <a:ext cx="544265" cy="64253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36549" y="1725094"/>
                    <a:ext cx="2280848" cy="539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549" y="1725094"/>
                    <a:ext cx="2280848" cy="53951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4"/>
              <a:ext cx="3170091" cy="967391"/>
              <a:chOff x="5537206" y="1557992"/>
              <a:chExt cx="3159344" cy="89932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701406"/>
                <a:ext cx="544265" cy="6100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03063" y="1762613"/>
                    <a:ext cx="2493487" cy="6947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>
                      <a:lnSpc>
                        <a:spcPct val="115000"/>
                      </a:lnSpc>
                      <a:spcAft>
                        <a:spcPts val="1000"/>
                      </a:spcAft>
                      <a:tabLst>
                        <a:tab pos="1620520" algn="l"/>
                        <a:tab pos="486092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3063" y="1762613"/>
                    <a:ext cx="2493487" cy="6947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5861148" y="3237576"/>
            <a:ext cx="1185970" cy="10627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335800" y="4343399"/>
            <a:ext cx="23973587" cy="9309927"/>
            <a:chOff x="184495" y="3636275"/>
            <a:chExt cx="11926984" cy="4456375"/>
          </a:xfrm>
        </p:grpSpPr>
        <p:sp>
          <p:nvSpPr>
            <p:cNvPr id="71" name="Rounded Rectangle 70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03200" y="3636275"/>
              <a:ext cx="2444637" cy="512083"/>
              <a:chOff x="1275608" y="6239450"/>
              <a:chExt cx="4792374" cy="930430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 rot="16200000" flipV="1">
                <a:off x="3617721" y="4719619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187353" y="6239450"/>
                <a:ext cx="2862886" cy="883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74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76" name="Freeform 75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/>
              <p:cNvSpPr/>
              <p:nvPr/>
            </p:nvSpPr>
            <p:spPr>
              <a:xfrm>
                <a:off x="-206085" y="5638800"/>
                <a:ext cx="12781196" cy="1223615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sSubSup>
                            <m:sSubSup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4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4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vi-VN" sz="4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6085" y="5638800"/>
                <a:ext cx="12781196" cy="12236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/>
              <p:cNvSpPr/>
              <p:nvPr/>
            </p:nvSpPr>
            <p:spPr>
              <a:xfrm>
                <a:off x="304103" y="7543800"/>
                <a:ext cx="15617362" cy="92334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𝐺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ọ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𝑃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𝑙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à đ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ể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𝑏𝑖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ể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𝑢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𝑑𝑖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ễ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ố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𝑝h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ứ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2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 là trung điểm </a:t>
                </a:r>
                <a:r>
                  <a:rPr lang="en-US" sz="48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MP</a:t>
                </a:r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3" y="7543800"/>
                <a:ext cx="15617362" cy="923340"/>
              </a:xfrm>
              <a:prstGeom prst="rect">
                <a:avLst/>
              </a:prstGeom>
              <a:blipFill>
                <a:blip r:embed="rId8"/>
                <a:stretch>
                  <a:fillRect t="-9934" b="-29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/>
              <p:cNvSpPr/>
              <p:nvPr/>
            </p:nvSpPr>
            <p:spPr>
              <a:xfrm>
                <a:off x="445969" y="8305800"/>
                <a:ext cx="10319349" cy="103413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𝐾h𝑖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đó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𝑡𝑎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ó</m:t>
                      </m:r>
                    </m:oMath>
                  </m:oMathPara>
                </a14:m>
                <a:endParaRPr lang="en-US" sz="4800" b="0">
                  <a:latin typeface="Times New Roman" panose="02020603050405020304" pitchFamily="18" charset="0"/>
                  <a:ea typeface="Arial" panose="020B060402020202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69" y="8305800"/>
                <a:ext cx="10319349" cy="10341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/>
              <p:cNvSpPr/>
              <p:nvPr/>
            </p:nvSpPr>
            <p:spPr>
              <a:xfrm>
                <a:off x="-111092" y="10972800"/>
                <a:ext cx="15794620" cy="190251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𝐷𝑜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𝑀𝑂𝑁</m:t>
                          </m:r>
                        </m:e>
                      </m:acc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𝑣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à 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𝑂𝑀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𝑂𝑃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=4 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ê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𝑡𝑎𝑚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𝑔𝑖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á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𝑀𝑂𝑃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đề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4800" b="0" i="1">
                  <a:solidFill>
                    <a:schemeClr val="tx1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Cambria Math" panose="02040503050406030204" pitchFamily="18" charset="0"/>
                </a:endParaRPr>
              </a:p>
              <a:p>
                <a:pPr indent="51435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𝑆𝑢𝑦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𝑟𝑎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𝑃𝑀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=4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𝑣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à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𝑂𝐼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=4.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8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/2=2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092" y="10972800"/>
                <a:ext cx="15794620" cy="1902519"/>
              </a:xfrm>
              <a:prstGeom prst="rect">
                <a:avLst/>
              </a:prstGeom>
              <a:blipFill>
                <a:blip r:embed="rId10"/>
                <a:stretch>
                  <a:fillRect b="-1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/>
          <p:cNvCxnSpPr/>
          <p:nvPr/>
        </p:nvCxnSpPr>
        <p:spPr>
          <a:xfrm>
            <a:off x="15266982" y="5335022"/>
            <a:ext cx="0" cy="831830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ction Button: Forward or Next 85">
            <a:hlinkClick r:id="rId11" action="ppaction://hlinksldjump" highlightClick="1"/>
          </p:cNvPr>
          <p:cNvSpPr/>
          <p:nvPr/>
        </p:nvSpPr>
        <p:spPr>
          <a:xfrm>
            <a:off x="23513605" y="127798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4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/>
              <p:cNvSpPr/>
              <p:nvPr/>
            </p:nvSpPr>
            <p:spPr>
              <a:xfrm>
                <a:off x="4035872" y="6629400"/>
                <a:ext cx="11231110" cy="112852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72" y="6629400"/>
                <a:ext cx="11231110" cy="11285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/>
              <p:cNvSpPr/>
              <p:nvPr/>
            </p:nvSpPr>
            <p:spPr>
              <a:xfrm>
                <a:off x="543179" y="9067800"/>
                <a:ext cx="13326808" cy="217663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e>
                        </m:acc>
                      </m:e>
                    </m:d>
                  </m:oMath>
                </a14:m>
                <a:endParaRPr lang="en-US" sz="48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Cambria Math" panose="02040503050406030204" pitchFamily="18" charset="0"/>
                  </a:rPr>
                  <a:t>                                     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𝑂𝐼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𝑃𝑀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𝑂𝐼</m:t>
                    </m:r>
                  </m:oMath>
                </a14:m>
                <a:endParaRPr lang="en-US" sz="4800" b="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79" y="9067800"/>
                <a:ext cx="13326808" cy="2176632"/>
              </a:xfrm>
              <a:prstGeom prst="rect">
                <a:avLst/>
              </a:prstGeom>
              <a:blipFill>
                <a:blip r:embed="rId1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Ảnh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12012" r="38040" b="18317"/>
          <a:stretch>
            <a:fillRect/>
          </a:stretch>
        </p:blipFill>
        <p:spPr bwMode="auto">
          <a:xfrm>
            <a:off x="16428760" y="5522332"/>
            <a:ext cx="7135395" cy="679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534662" y="12649200"/>
                <a:ext cx="13532036" cy="99278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:r>
                  <a:rPr lang="en-US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T=2PM.OI=2.4.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8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62" y="12649200"/>
                <a:ext cx="13532036" cy="992782"/>
              </a:xfrm>
              <a:prstGeom prst="rect">
                <a:avLst/>
              </a:prstGeom>
              <a:blipFill>
                <a:blip r:embed="rId15"/>
                <a:stretch>
                  <a:fillRect l="-1396" t="-3681" b="-25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7" grpId="0"/>
      <p:bldP spid="80" grpId="0"/>
      <p:bldP spid="81" grpId="0"/>
      <p:bldP spid="82" grpId="0"/>
      <p:bldP spid="86" grpId="0" animBg="1"/>
      <p:bldP spid="90" grpId="0"/>
      <p:bldP spid="91" grpId="0"/>
      <p:bldP spid="9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8190" y="1653394"/>
                  <a:ext cx="2270452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b="1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Câu</a:t>
                  </a:r>
                  <a:r>
                    <a:rPr lang="en-US" sz="6600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 6</a:t>
                  </a:r>
                  <a:endParaRPr lang="en-US" sz="6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966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198120" marR="17780" indent="-180340">
                    <a:lnSpc>
                      <a:spcPct val="110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180340" algn="l"/>
                      <a:tab pos="1620520" algn="l"/>
                      <a:tab pos="3060700" algn="l"/>
                      <a:tab pos="3467100" algn="l"/>
                      <a:tab pos="4500880" algn="l"/>
                    </a:tabLst>
                  </a:pPr>
                  <a:r>
                    <a:rPr lang="en-US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Cho </a:t>
                  </a:r>
                  <a:r>
                    <a:rPr lang="en-US" sz="6600" dirty="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phức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a14:m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thỏa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điều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kiện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−2−4</m:t>
                          </m:r>
                          <m: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pPr marL="198120" marR="17780" indent="-180340" algn="ctr">
                    <a:lnSpc>
                      <a:spcPct val="110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180340" algn="l"/>
                      <a:tab pos="1620520" algn="l"/>
                      <a:tab pos="3060700" algn="l"/>
                      <a:tab pos="3467100" algn="l"/>
                      <a:tab pos="4500880" algn="l"/>
                    </a:tabLst>
                  </a:pP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6600" dirty="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phức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mô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đun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nhỏ</a:t>
                  </a:r>
                  <a:r>
                    <a:rPr lang="en-US" sz="6600" dirty="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err="1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6600"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966609"/>
                </a:xfrm>
                <a:prstGeom prst="rect">
                  <a:avLst/>
                </a:prstGeom>
                <a:blipFill>
                  <a:blip r:embed="rId2"/>
                  <a:stretch>
                    <a:fillRect t="-6494" b="-171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79" y="2895600"/>
            <a:ext cx="23939013" cy="1678035"/>
            <a:chOff x="247207" y="1501340"/>
            <a:chExt cx="11912865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207" y="1501340"/>
              <a:ext cx="3090355" cy="914401"/>
              <a:chOff x="5537232" y="1557991"/>
              <a:chExt cx="3079878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32" y="173720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2934" y="1710148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vi-VN" sz="6600">
                            <a:latin typeface="Cambria Math" panose="02040503050406030204" pitchFamily="18" charset="0"/>
                          </a:rPr>
                          <m:t>=−1+</m:t>
                        </m:r>
                        <m:r>
                          <a:rPr lang="vi-VN" sz="660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934" y="1710148"/>
                    <a:ext cx="2280848" cy="51501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22156" r="-2255" b="-520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1501344"/>
              <a:ext cx="3090380" cy="914401"/>
              <a:chOff x="5537207" y="1557992"/>
              <a:chExt cx="3079903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7" y="174933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66128" y="1727872"/>
                    <a:ext cx="237911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=−2+2</m:t>
                          </m:r>
                          <m:r>
                            <a:rPr lang="vi-VN" sz="66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6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6128" y="1727872"/>
                    <a:ext cx="2379118" cy="5150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8997" y="1501343"/>
              <a:ext cx="3090405" cy="914402"/>
              <a:chOff x="5537182" y="1557992"/>
              <a:chExt cx="3079928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182" y="174933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88792" y="1671464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vi-VN" sz="6600">
                            <a:latin typeface="Cambria Math" panose="02040503050406030204" pitchFamily="18" charset="0"/>
                          </a:rPr>
                          <m:t>=2+2</m:t>
                        </m:r>
                        <m:r>
                          <a:rPr lang="vi-VN" sz="660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8792" y="1671464"/>
                    <a:ext cx="2280848" cy="51501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2754" b="-520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85529" y="1501345"/>
              <a:ext cx="3174543" cy="914400"/>
              <a:chOff x="5527826" y="1557992"/>
              <a:chExt cx="3163781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27826" y="176023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98120" y="1598991"/>
                    <a:ext cx="2493487" cy="5423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>
                      <a:lnSpc>
                        <a:spcPct val="115000"/>
                      </a:lnSpc>
                      <a:spcAft>
                        <a:spcPts val="1000"/>
                      </a:spcAft>
                      <a:tabLst>
                        <a:tab pos="1620520" algn="l"/>
                        <a:tab pos="4860925" algn="l"/>
                      </a:tabLst>
                    </a:pPr>
                    <a14:m>
                      <m:oMath xmlns:m="http://schemas.openxmlformats.org/officeDocument/2006/math">
                        <m:r>
                          <a:rPr lang="vi-VN" sz="66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vi-VN" sz="6600">
                            <a:latin typeface="Cambria Math" panose="02040503050406030204" pitchFamily="18" charset="0"/>
                          </a:rPr>
                          <m:t>=3+2</m:t>
                        </m:r>
                        <m:r>
                          <a:rPr lang="vi-VN" sz="660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8120" y="1598991"/>
                    <a:ext cx="2493487" cy="5423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4205" b="-511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2194704" y="3223044"/>
            <a:ext cx="1097425" cy="9875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332018" y="4553141"/>
            <a:ext cx="23857074" cy="9086659"/>
            <a:chOff x="184495" y="3636271"/>
            <a:chExt cx="11926984" cy="4527898"/>
          </a:xfrm>
        </p:grpSpPr>
        <p:sp>
          <p:nvSpPr>
            <p:cNvPr id="65" name="Rounded Rectangle 64"/>
            <p:cNvSpPr/>
            <p:nvPr/>
          </p:nvSpPr>
          <p:spPr>
            <a:xfrm>
              <a:off x="184495" y="3936737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03200" y="3636271"/>
              <a:ext cx="2342698" cy="506106"/>
              <a:chOff x="1275608" y="6239450"/>
              <a:chExt cx="4592537" cy="919571"/>
            </a:xfrm>
          </p:grpSpPr>
          <p:sp>
            <p:nvSpPr>
              <p:cNvPr id="70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187353" y="6239450"/>
                <a:ext cx="2876868" cy="91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71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73" name="Freeform 72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-1065213" y="5697210"/>
                <a:ext cx="12781196" cy="131319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−2−4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5213" y="5697210"/>
                <a:ext cx="12781196" cy="13131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10235" y="6781800"/>
                <a:ext cx="13532036" cy="143117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198120" marR="17780" indent="-180340">
                  <a:lnSpc>
                    <a:spcPct val="110000"/>
                  </a:lnSpc>
                  <a:spcBef>
                    <a:spcPts val="100"/>
                  </a:spcBef>
                  <a:spcAft>
                    <a:spcPts val="1800"/>
                  </a:spcAft>
                  <a:tabLst>
                    <a:tab pos="180340" algn="l"/>
                    <a:tab pos="1620520" algn="l"/>
                    <a:tab pos="3060700" algn="l"/>
                    <a:tab pos="34671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5" y="6781800"/>
                <a:ext cx="13532036" cy="14311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-1262249" y="7957562"/>
                <a:ext cx="13532036" cy="133883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+20=−4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2249" y="7957562"/>
                <a:ext cx="13532036" cy="13388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587" y="8967146"/>
                <a:ext cx="13532036" cy="147733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=4⇔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" y="8967146"/>
                <a:ext cx="13532036" cy="14773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33936" y="9921835"/>
                <a:ext cx="13039058" cy="253230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𝑧</m:t>
                          </m:r>
                        </m:e>
                      </m:d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5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36" y="9921835"/>
                <a:ext cx="13039058" cy="253230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13565187" y="5254171"/>
            <a:ext cx="0" cy="831830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3634153" y="5562600"/>
                <a:ext cx="9913234" cy="150792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+8</m:t>
                          </m:r>
                        </m:e>
                      </m:rad>
                      <m:r>
                        <a:rPr lang="en-US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ra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153" y="5562600"/>
                <a:ext cx="9913234" cy="150792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3123024" y="6855692"/>
                <a:ext cx="10772005" cy="269145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60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uy</m:t>
                      </m:r>
                      <m:r>
                        <a:rPr lang="en-US" sz="60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60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sz="6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6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=2</m:t>
                                  </m:r>
                                </m:e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=2</m:t>
                                  </m:r>
                                </m:e>
                              </m:eqArr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024" y="6855692"/>
                <a:ext cx="10772005" cy="2691453"/>
              </a:xfrm>
              <a:prstGeom prst="rect">
                <a:avLst/>
              </a:prstGeom>
              <a:blipFill rotWithShape="0">
                <a:blip r:embed="rId13"/>
                <a:stretch>
                  <a:fillRect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Action Button: Forward or Next 82">
            <a:hlinkClick r:id="rId14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2828521" y="9394565"/>
                <a:ext cx="10772005" cy="1246505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indent="51435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=2+2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8521" y="9394565"/>
                <a:ext cx="10772005" cy="124650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6327026" y="12421954"/>
                <a:ext cx="15887923" cy="122092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+16</m:t>
                        </m:r>
                      </m:e>
                    </m:rad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026" y="12421954"/>
                <a:ext cx="15887923" cy="122092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8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4" grpId="0"/>
      <p:bldP spid="76" grpId="0"/>
      <p:bldP spid="77" grpId="0"/>
      <p:bldP spid="78" grpId="0"/>
      <p:bldP spid="79" grpId="0"/>
      <p:bldP spid="81" grpId="0"/>
      <p:bldP spid="82" grpId="0"/>
      <p:bldP spid="83" grpId="0" animBg="1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673043" y="4123448"/>
            <a:ext cx="22372122" cy="524915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909358"/>
            <a:ext cx="19203987" cy="923330"/>
            <a:chOff x="-288924" y="1892299"/>
            <a:chExt cx="19659599" cy="92332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2176" y="1914205"/>
              <a:ext cx="84217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PHÉP NHÂN SỐ PHỨC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842133"/>
            <a:ext cx="23360061" cy="923330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337314" y="2766774"/>
              <a:ext cx="95608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Tích của hai số phức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56413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6419" y="2796498"/>
              <a:ext cx="2386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C8EFEFA-39C2-40A8-9B8D-412F4F668B46}"/>
                  </a:ext>
                </a:extLst>
              </p:cNvPr>
              <p:cNvSpPr/>
              <p:nvPr/>
            </p:nvSpPr>
            <p:spPr>
              <a:xfrm>
                <a:off x="4008281" y="4346117"/>
                <a:ext cx="1337019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Cho </a:t>
                </a:r>
                <a:r>
                  <a:rPr lang="en-US" sz="5400" b="1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hai</a:t>
                </a: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err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phức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𝒃𝒊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và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𝒃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𝒊</m:t>
                    </m:r>
                  </m:oMath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C8EFEFA-39C2-40A8-9B8D-412F4F668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281" y="4346117"/>
                <a:ext cx="13370199" cy="923330"/>
              </a:xfrm>
              <a:prstGeom prst="rect">
                <a:avLst/>
              </a:prstGeom>
              <a:blipFill>
                <a:blip r:embed="rId3"/>
                <a:stretch>
                  <a:fillRect l="-2462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74840A58-19F0-4598-80D0-519FE56088AB}"/>
              </a:ext>
            </a:extLst>
          </p:cNvPr>
          <p:cNvSpPr/>
          <p:nvPr/>
        </p:nvSpPr>
        <p:spPr>
          <a:xfrm>
            <a:off x="1904291" y="5336717"/>
            <a:ext cx="19327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Thực </a:t>
            </a:r>
            <a:r>
              <a:rPr lang="en-US" sz="54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hiện</a:t>
            </a:r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 </a:t>
            </a:r>
            <a:r>
              <a:rPr lang="en-US" sz="54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phép</a:t>
            </a:r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 </a:t>
            </a:r>
            <a:r>
              <a:rPr lang="en-US" sz="54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nhân</a:t>
            </a:r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 của hai </a:t>
            </a:r>
            <a:r>
              <a:rPr lang="en-US" sz="54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biểu</a:t>
            </a:r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 </a:t>
            </a:r>
            <a:r>
              <a:rPr lang="en-US" sz="54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thức</a:t>
            </a:r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 a+bi </a:t>
            </a:r>
            <a:r>
              <a:rPr lang="en-US" sz="54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và</a:t>
            </a:r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 a’+b’i ta </a:t>
            </a:r>
            <a:r>
              <a:rPr lang="en-US" sz="5400" b="1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được</a:t>
            </a:r>
            <a:endParaRPr lang="en-US" sz="5400" b="1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Wingding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713D43B-D021-4AA7-A5C7-83F9FC0F084B}"/>
              </a:ext>
            </a:extLst>
          </p:cNvPr>
          <p:cNvGrpSpPr/>
          <p:nvPr/>
        </p:nvGrpSpPr>
        <p:grpSpPr>
          <a:xfrm>
            <a:off x="613456" y="9194673"/>
            <a:ext cx="22431709" cy="2915016"/>
            <a:chOff x="1268078" y="2307317"/>
            <a:chExt cx="22431709" cy="3756186"/>
          </a:xfrm>
        </p:grpSpPr>
        <p:sp>
          <p:nvSpPr>
            <p:cNvPr id="77" name="Rounded Rectangle 71">
              <a:extLst>
                <a:ext uri="{FF2B5EF4-FFF2-40B4-BE49-F238E27FC236}">
                  <a16:creationId xmlns:a16="http://schemas.microsoft.com/office/drawing/2014/main" id="{1E81F712-2AEB-4509-891E-D36CC1E61AA9}"/>
                </a:ext>
              </a:extLst>
            </p:cNvPr>
            <p:cNvSpPr/>
            <p:nvPr/>
          </p:nvSpPr>
          <p:spPr>
            <a:xfrm>
              <a:off x="1272210" y="2590800"/>
              <a:ext cx="22427577" cy="3472703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Group 8">
              <a:extLst>
                <a:ext uri="{FF2B5EF4-FFF2-40B4-BE49-F238E27FC236}">
                  <a16:creationId xmlns:a16="http://schemas.microsoft.com/office/drawing/2014/main" id="{A3D26DA2-207B-4776-BBBF-EEC6B58D808A}"/>
                </a:ext>
              </a:extLst>
            </p:cNvPr>
            <p:cNvGrpSpPr/>
            <p:nvPr/>
          </p:nvGrpSpPr>
          <p:grpSpPr>
            <a:xfrm>
              <a:off x="1268078" y="2307317"/>
              <a:ext cx="3345353" cy="2260562"/>
              <a:chOff x="1311958" y="3274403"/>
              <a:chExt cx="3345353" cy="2260562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42C0D185-F603-437F-BBE7-07AF1736D47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990C2D2-6DEB-4F82-90BB-A27F5903FEBD}"/>
                  </a:ext>
                </a:extLst>
              </p:cNvPr>
              <p:cNvSpPr txBox="1"/>
              <p:nvPr/>
            </p:nvSpPr>
            <p:spPr>
              <a:xfrm>
                <a:off x="2337407" y="3274403"/>
                <a:ext cx="2319904" cy="226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Ví dụ</a:t>
                </a:r>
                <a:r>
                  <a:rPr lang="vi-VN" sz="5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5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7</a:t>
                </a:r>
                <a:endParaRPr lang="en-US" sz="5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grpSp>
            <p:nvGrpSpPr>
              <p:cNvPr id="81" name="Group 1">
                <a:extLst>
                  <a:ext uri="{FF2B5EF4-FFF2-40B4-BE49-F238E27FC236}">
                    <a16:creationId xmlns:a16="http://schemas.microsoft.com/office/drawing/2014/main" id="{134577C8-6B7E-4D14-8321-7CA3D9CEDEA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FBC0EBD-3160-46C3-9BAF-F554125D0EF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6824D548-7F91-441F-A17D-B54B144D2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A27308A9-B2A8-4522-9E49-39C4B2336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A484596B-E79E-4A08-A770-B680F5927F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53E94C8F-23F5-4E3E-BF18-D2C7407074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0207ED15-589B-4717-AABB-B80CC349E0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55955F3D-693B-443D-BE9A-2CA7DF4D08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F4E4841A-78C4-46A5-8B17-862E058EC3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5"/>
                  <a:ext cx="197546" cy="295044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E3BF92CB-9711-4128-AF66-9A97688FA6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0B43E164-B9D2-48A7-AACF-94C88979C2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ADF53959-F247-4F15-8022-4B343372B9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5"/>
                  <a:ext cx="199219" cy="295044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AE3862AE-6E07-49A7-93FE-6382B083E3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58C40C55-10DA-47FD-B20D-252A6BB163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90">
                  <a:extLst>
                    <a:ext uri="{FF2B5EF4-FFF2-40B4-BE49-F238E27FC236}">
                      <a16:creationId xmlns:a16="http://schemas.microsoft.com/office/drawing/2014/main" id="{1412ACC8-30A5-43A2-AF40-78AE541ED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91">
                  <a:extLst>
                    <a:ext uri="{FF2B5EF4-FFF2-40B4-BE49-F238E27FC236}">
                      <a16:creationId xmlns:a16="http://schemas.microsoft.com/office/drawing/2014/main" id="{ED4271A3-3F15-4E21-8FC1-8A69D0F24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92">
                  <a:extLst>
                    <a:ext uri="{FF2B5EF4-FFF2-40B4-BE49-F238E27FC236}">
                      <a16:creationId xmlns:a16="http://schemas.microsoft.com/office/drawing/2014/main" id="{E95CD912-E1AA-41E6-9D9B-57C66EDA5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93">
                  <a:extLst>
                    <a:ext uri="{FF2B5EF4-FFF2-40B4-BE49-F238E27FC236}">
                      <a16:creationId xmlns:a16="http://schemas.microsoft.com/office/drawing/2014/main" id="{F6C8F469-2495-4E12-ACC2-65329A71F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94">
                  <a:extLst>
                    <a:ext uri="{FF2B5EF4-FFF2-40B4-BE49-F238E27FC236}">
                      <a16:creationId xmlns:a16="http://schemas.microsoft.com/office/drawing/2014/main" id="{69A5301D-3E8A-4BD7-A6B8-623B7ACF5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Freeform 95">
                  <a:extLst>
                    <a:ext uri="{FF2B5EF4-FFF2-40B4-BE49-F238E27FC236}">
                      <a16:creationId xmlns:a16="http://schemas.microsoft.com/office/drawing/2014/main" id="{5A6099E7-A3D4-4DE1-89F1-76C718728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96">
                  <a:extLst>
                    <a:ext uri="{FF2B5EF4-FFF2-40B4-BE49-F238E27FC236}">
                      <a16:creationId xmlns:a16="http://schemas.microsoft.com/office/drawing/2014/main" id="{1ABFF37B-0643-4190-9E03-3EE1D2352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97">
                  <a:extLst>
                    <a:ext uri="{FF2B5EF4-FFF2-40B4-BE49-F238E27FC236}">
                      <a16:creationId xmlns:a16="http://schemas.microsoft.com/office/drawing/2014/main" id="{E9D7CF60-3B09-4AA2-B3F0-7937D8FFD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Freeform 98">
                  <a:extLst>
                    <a:ext uri="{FF2B5EF4-FFF2-40B4-BE49-F238E27FC236}">
                      <a16:creationId xmlns:a16="http://schemas.microsoft.com/office/drawing/2014/main" id="{16F061E4-7D19-4781-83A5-26D2A140B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2" name="Freeform 99">
                  <a:extLst>
                    <a:ext uri="{FF2B5EF4-FFF2-40B4-BE49-F238E27FC236}">
                      <a16:creationId xmlns:a16="http://schemas.microsoft.com/office/drawing/2014/main" id="{50DE6304-7F53-4446-B106-6D95713CE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3" name="Freeform 100">
                  <a:extLst>
                    <a:ext uri="{FF2B5EF4-FFF2-40B4-BE49-F238E27FC236}">
                      <a16:creationId xmlns:a16="http://schemas.microsoft.com/office/drawing/2014/main" id="{EAA580DD-C572-40AC-A7ED-40DC158F9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4" name="Freeform 101">
                  <a:extLst>
                    <a:ext uri="{FF2B5EF4-FFF2-40B4-BE49-F238E27FC236}">
                      <a16:creationId xmlns:a16="http://schemas.microsoft.com/office/drawing/2014/main" id="{4FC29D70-0DA3-4CC2-A8E1-A9BFC076F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7F066D-3D34-48C9-809A-27EFA3375CB7}"/>
                  </a:ext>
                </a:extLst>
              </p:cNvPr>
              <p:cNvSpPr/>
              <p:nvPr/>
            </p:nvSpPr>
            <p:spPr>
              <a:xfrm>
                <a:off x="4581277" y="9525000"/>
                <a:ext cx="17064880" cy="1250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𝒊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𝒊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𝒊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𝟗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𝟏𝟎</m:t>
                    </m:r>
                  </m:oMath>
                </a14:m>
                <a:endParaRPr lang="en-US" sz="5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7F066D-3D34-48C9-809A-27EFA3375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277" y="9525000"/>
                <a:ext cx="17064880" cy="1250471"/>
              </a:xfrm>
              <a:prstGeom prst="rect">
                <a:avLst/>
              </a:prstGeom>
              <a:blipFill>
                <a:blip r:embed="rId4"/>
                <a:stretch>
                  <a:fillRect l="-1929" b="-2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82371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2292" y="317223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4840A58-19F0-4598-80D0-519FE56088AB}"/>
                  </a:ext>
                </a:extLst>
              </p:cNvPr>
              <p:cNvSpPr/>
              <p:nvPr/>
            </p:nvSpPr>
            <p:spPr>
              <a:xfrm>
                <a:off x="3952543" y="6327317"/>
                <a:ext cx="150228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(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𝒃𝒊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)(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’+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𝒃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’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𝒊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)=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𝒂𝒂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’+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𝒂𝒃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𝒃𝒊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+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𝒃𝒃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’ 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vi-VN" sz="5400" b="1" i="1" baseline="30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4840A58-19F0-4598-80D0-519FE560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543" y="6327317"/>
                <a:ext cx="15022844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4840A58-19F0-4598-80D0-519FE56088AB}"/>
                  </a:ext>
                </a:extLst>
              </p:cNvPr>
              <p:cNvSpPr/>
              <p:nvPr/>
            </p:nvSpPr>
            <p:spPr>
              <a:xfrm>
                <a:off x="8222993" y="7380120"/>
                <a:ext cx="1074194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          =(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𝒂𝒂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’−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𝒃𝒃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  <a:sym typeface="Wingdings"/>
                        </a:rPr>
                        <m:t>’) + (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𝒂𝒃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’+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4840A58-19F0-4598-80D0-519FE560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993" y="7380120"/>
                <a:ext cx="1074194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4840A58-19F0-4598-80D0-519FE56088AB}"/>
                  </a:ext>
                </a:extLst>
              </p:cNvPr>
              <p:cNvSpPr/>
              <p:nvPr/>
            </p:nvSpPr>
            <p:spPr>
              <a:xfrm>
                <a:off x="7150140" y="8303450"/>
                <a:ext cx="1288765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Vậy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.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’=(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𝒂𝒂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𝒃𝒃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’) + (</m:t>
                    </m:r>
                    <m:r>
                      <a:rPr lang="en-US" sz="5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𝒂𝒃</m:t>
                    </m:r>
                    <m:r>
                      <a:rPr lang="en-US" sz="5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’+</m:t>
                    </m:r>
                    <m:r>
                      <a:rPr lang="en-US" sz="5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5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’</m:t>
                    </m:r>
                    <m:r>
                      <a:rPr lang="en-US" sz="5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5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5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en-US" sz="5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4840A58-19F0-4598-80D0-519FE560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140" y="8303450"/>
                <a:ext cx="12887653" cy="923330"/>
              </a:xfrm>
              <a:prstGeom prst="rect">
                <a:avLst/>
              </a:prstGeom>
              <a:blipFill>
                <a:blip r:embed="rId7"/>
                <a:stretch>
                  <a:fillRect l="-2554"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729CF3-CA1B-4B01-B0A4-3703206DFB55}"/>
                  </a:ext>
                </a:extLst>
              </p:cNvPr>
              <p:cNvSpPr txBox="1"/>
              <p:nvPr/>
            </p:nvSpPr>
            <p:spPr>
              <a:xfrm>
                <a:off x="4567187" y="11011179"/>
                <a:ext cx="19202400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</a:rPr>
                  <a:t>b.</a:t>
                </a:r>
                <a:r>
                  <a:rPr lang="en-US" sz="5400" b="1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54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729CF3-CA1B-4B01-B0A4-3703206DF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187" y="11011179"/>
                <a:ext cx="19202400" cy="973600"/>
              </a:xfrm>
              <a:prstGeom prst="rect">
                <a:avLst/>
              </a:prstGeom>
              <a:blipFill>
                <a:blip r:embed="rId8"/>
                <a:stretch>
                  <a:fillRect l="-1683" t="-17500" b="-3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06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5" grpId="0"/>
      <p:bldP spid="126" grpId="0"/>
      <p:bldP spid="9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22847" y="1757805"/>
            <a:ext cx="21807160" cy="266651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02867" y="5776728"/>
            <a:ext cx="21727140" cy="6455391"/>
            <a:chOff x="1120323" y="10988402"/>
            <a:chExt cx="21729655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3344572" cy="73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Tính</a:t>
                </a:r>
                <a:r>
                  <a:rPr lang="en-US" sz="5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chất </a:t>
                </a:r>
                <a:endParaRPr lang="en-US" sz="5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/>
              <p:cNvSpPr/>
              <p:nvPr/>
            </p:nvSpPr>
            <p:spPr>
              <a:xfrm>
                <a:off x="5411331" y="2556957"/>
                <a:ext cx="16718928" cy="1185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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𝒌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𝒃𝒊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)=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𝒌𝒂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𝒌𝒃𝒊</m:t>
                    </m:r>
                  </m:oMath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331" y="2556957"/>
                <a:ext cx="16718928" cy="1185068"/>
              </a:xfrm>
              <a:prstGeom prst="rect">
                <a:avLst/>
              </a:prstGeom>
              <a:blipFill>
                <a:blip r:embed="rId2"/>
                <a:stretch>
                  <a:fillRect l="-1969" b="-3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/>
              <p:cNvSpPr/>
              <p:nvPr/>
            </p:nvSpPr>
            <p:spPr>
              <a:xfrm>
                <a:off x="5411331" y="3435623"/>
                <a:ext cx="16718928" cy="1185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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.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𝟎</m:t>
                    </m:r>
                  </m:oMath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331" y="3435623"/>
                <a:ext cx="16718928" cy="1185068"/>
              </a:xfrm>
              <a:prstGeom prst="rect">
                <a:avLst/>
              </a:prstGeom>
              <a:blipFill>
                <a:blip r:embed="rId3"/>
                <a:stretch>
                  <a:fillRect l="-1969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4927338" y="7924800"/>
                <a:ext cx="1671892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 Tính giao hoán: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.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’.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</m:oMath>
                </a14:m>
                <a:endPara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338" y="7924800"/>
                <a:ext cx="16718928" cy="923330"/>
              </a:xfrm>
              <a:prstGeom prst="rect">
                <a:avLst/>
              </a:prstGeom>
              <a:blipFill>
                <a:blip r:embed="rId4"/>
                <a:stretch>
                  <a:fillRect l="-1932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4940517" y="9829800"/>
                <a:ext cx="1799727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 Nhân với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𝟏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: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.=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𝟏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.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𝟏</m:t>
                    </m:r>
                  </m:oMath>
                </a14:m>
                <a:endPara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517" y="9829800"/>
                <a:ext cx="17997270" cy="923330"/>
              </a:xfrm>
              <a:prstGeom prst="rect">
                <a:avLst/>
              </a:prstGeom>
              <a:blipFill>
                <a:blip r:embed="rId5"/>
                <a:stretch>
                  <a:fillRect l="-1795" t="-18543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3408745" y="2028263"/>
                <a:ext cx="1671892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Nhận xét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∀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𝑹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∀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𝒃𝒊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745" y="2028263"/>
                <a:ext cx="16718928" cy="923330"/>
              </a:xfrm>
              <a:prstGeom prst="rect">
                <a:avLst/>
              </a:prstGeom>
              <a:blipFill>
                <a:blip r:embed="rId6"/>
                <a:stretch>
                  <a:fillRect l="-1932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965887" y="4633565"/>
            <a:ext cx="23360061" cy="923330"/>
            <a:chOff x="644526" y="2766774"/>
            <a:chExt cx="10253661" cy="923330"/>
          </a:xfrm>
        </p:grpSpPr>
        <p:sp>
          <p:nvSpPr>
            <p:cNvPr id="49" name="TextBox 48"/>
            <p:cNvSpPr txBox="1"/>
            <p:nvPr/>
          </p:nvSpPr>
          <p:spPr>
            <a:xfrm>
              <a:off x="1337314" y="2766774"/>
              <a:ext cx="95608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1">
                  <a:solidFill>
                    <a:srgbClr val="14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Tính chất của phép nhân số phức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526" y="2823876"/>
              <a:ext cx="56413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6419" y="2796498"/>
              <a:ext cx="2386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53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37"/>
            <a:ext cx="24325948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8990" y="457200"/>
            <a:ext cx="22074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3963987" y="6934200"/>
                <a:ext cx="1671892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Với mọi số phức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’,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’’ </m:t>
                    </m:r>
                  </m:oMath>
                </a14:m>
                <a:r>
                  <a:rPr lang="en-US" sz="54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thuộc C, ta có:</a:t>
                </a:r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87" y="6934200"/>
                <a:ext cx="16718928" cy="923330"/>
              </a:xfrm>
              <a:prstGeom prst="rect">
                <a:avLst/>
              </a:prstGeom>
              <a:blipFill>
                <a:blip r:embed="rId7"/>
                <a:stretch>
                  <a:fillRect l="-1932" t="-18543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4927338" y="8915400"/>
                <a:ext cx="1671892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Wingdings"/>
                  </a:rPr>
                  <a:t> Tính kết hợp: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.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’).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’’=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.(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’.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  <a:sym typeface="Wingdings"/>
                      </a:rPr>
                      <m:t>’’)</m:t>
                    </m:r>
                  </m:oMath>
                </a14:m>
                <a:endPara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338" y="8915400"/>
                <a:ext cx="16718928" cy="923330"/>
              </a:xfrm>
              <a:prstGeom prst="rect">
                <a:avLst/>
              </a:prstGeom>
              <a:blipFill>
                <a:blip r:embed="rId8"/>
                <a:stretch>
                  <a:fillRect l="-1932" t="-18543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4940517" y="10744200"/>
            <a:ext cx="17997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US" sz="4800" b="1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342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06" grpId="0"/>
      <p:bldP spid="111" grpId="0"/>
      <p:bldP spid="47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/>
          <p:cNvSpPr/>
          <p:nvPr/>
        </p:nvSpPr>
        <p:spPr>
          <a:xfrm>
            <a:off x="947095" y="1981200"/>
            <a:ext cx="21076292" cy="30401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897187" y="2013155"/>
            <a:ext cx="16718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CHÚ Ý</a:t>
            </a:r>
            <a:endParaRPr lang="en-US" sz="4800" b="1" u="sng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Wingding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888941" y="2982046"/>
            <a:ext cx="19134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Wingdings"/>
              </a:rPr>
              <a:t>Ta có thể thực hiện các phép toán cộng và nhân các số phức theo các quy tắc như cộng và nhân các số thực.</a:t>
            </a:r>
            <a:endParaRPr lang="en-US" sz="5400" b="1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Wingdings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8EA3D53-F634-425B-80EA-6875C1DE802B}"/>
              </a:ext>
            </a:extLst>
          </p:cNvPr>
          <p:cNvGrpSpPr/>
          <p:nvPr/>
        </p:nvGrpSpPr>
        <p:grpSpPr>
          <a:xfrm>
            <a:off x="977733" y="5783809"/>
            <a:ext cx="21045654" cy="5417592"/>
            <a:chOff x="1268078" y="2325417"/>
            <a:chExt cx="22431709" cy="7322400"/>
          </a:xfrm>
        </p:grpSpPr>
        <p:sp>
          <p:nvSpPr>
            <p:cNvPr id="171" name="Rounded Rectangle 71">
              <a:extLst>
                <a:ext uri="{FF2B5EF4-FFF2-40B4-BE49-F238E27FC236}">
                  <a16:creationId xmlns:a16="http://schemas.microsoft.com/office/drawing/2014/main" id="{098257DF-BF5C-4BD0-BAF2-A04426B5B1D1}"/>
                </a:ext>
              </a:extLst>
            </p:cNvPr>
            <p:cNvSpPr/>
            <p:nvPr/>
          </p:nvSpPr>
          <p:spPr>
            <a:xfrm>
              <a:off x="1272210" y="2590800"/>
              <a:ext cx="22427577" cy="7057017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2" name="Group 8">
              <a:extLst>
                <a:ext uri="{FF2B5EF4-FFF2-40B4-BE49-F238E27FC236}">
                  <a16:creationId xmlns:a16="http://schemas.microsoft.com/office/drawing/2014/main" id="{94415C79-10BF-41D5-8525-88F9EDB9E06F}"/>
                </a:ext>
              </a:extLst>
            </p:cNvPr>
            <p:cNvGrpSpPr/>
            <p:nvPr/>
          </p:nvGrpSpPr>
          <p:grpSpPr>
            <a:xfrm>
              <a:off x="1268078" y="2325417"/>
              <a:ext cx="3313666" cy="1247970"/>
              <a:chOff x="1311958" y="3292503"/>
              <a:chExt cx="3313666" cy="1247970"/>
            </a:xfrm>
          </p:grpSpPr>
          <p:sp>
            <p:nvSpPr>
              <p:cNvPr id="173" name="Freeform 20">
                <a:extLst>
                  <a:ext uri="{FF2B5EF4-FFF2-40B4-BE49-F238E27FC236}">
                    <a16:creationId xmlns:a16="http://schemas.microsoft.com/office/drawing/2014/main" id="{2EBC9794-4D26-4AD8-8D7B-B18BA2B6525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CA9945B-39A0-4EC4-8BB8-C0C165225C27}"/>
                  </a:ext>
                </a:extLst>
              </p:cNvPr>
              <p:cNvSpPr txBox="1"/>
              <p:nvPr/>
            </p:nvSpPr>
            <p:spPr>
              <a:xfrm>
                <a:off x="2090029" y="3292503"/>
                <a:ext cx="2535595" cy="1247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Ví dụ</a:t>
                </a:r>
                <a:r>
                  <a:rPr lang="vi-VN" sz="5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54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8</a:t>
                </a:r>
                <a:endParaRPr lang="en-US" sz="5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grpSp>
            <p:nvGrpSpPr>
              <p:cNvPr id="175" name="Group 1">
                <a:extLst>
                  <a:ext uri="{FF2B5EF4-FFF2-40B4-BE49-F238E27FC236}">
                    <a16:creationId xmlns:a16="http://schemas.microsoft.com/office/drawing/2014/main" id="{35A3D55B-C9DE-4D01-B26B-5459398176D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F033B5EB-9E14-4C47-A584-A8A91CE87F1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7" name="Freeform 78">
                  <a:extLst>
                    <a:ext uri="{FF2B5EF4-FFF2-40B4-BE49-F238E27FC236}">
                      <a16:creationId xmlns:a16="http://schemas.microsoft.com/office/drawing/2014/main" id="{97CF5E53-EC34-4DC6-8B75-4335CB3196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8" name="Freeform 79">
                  <a:extLst>
                    <a:ext uri="{FF2B5EF4-FFF2-40B4-BE49-F238E27FC236}">
                      <a16:creationId xmlns:a16="http://schemas.microsoft.com/office/drawing/2014/main" id="{353B0AC6-02DD-4761-88CA-E8FD096932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9" name="Freeform 80">
                  <a:extLst>
                    <a:ext uri="{FF2B5EF4-FFF2-40B4-BE49-F238E27FC236}">
                      <a16:creationId xmlns:a16="http://schemas.microsoft.com/office/drawing/2014/main" id="{6B96674F-567B-4C96-9C2A-771E6C6F83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0" name="Freeform 81">
                  <a:extLst>
                    <a:ext uri="{FF2B5EF4-FFF2-40B4-BE49-F238E27FC236}">
                      <a16:creationId xmlns:a16="http://schemas.microsoft.com/office/drawing/2014/main" id="{F30F6205-6C6C-4286-89D1-5A574A2334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1" name="Freeform 82">
                  <a:extLst>
                    <a:ext uri="{FF2B5EF4-FFF2-40B4-BE49-F238E27FC236}">
                      <a16:creationId xmlns:a16="http://schemas.microsoft.com/office/drawing/2014/main" id="{9A5F57B4-D9C7-453F-8C4F-451254FCF4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2" name="Freeform 83">
                  <a:extLst>
                    <a:ext uri="{FF2B5EF4-FFF2-40B4-BE49-F238E27FC236}">
                      <a16:creationId xmlns:a16="http://schemas.microsoft.com/office/drawing/2014/main" id="{729EC62C-7CF8-4093-AF51-411091FAED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3" name="Freeform 84">
                  <a:extLst>
                    <a:ext uri="{FF2B5EF4-FFF2-40B4-BE49-F238E27FC236}">
                      <a16:creationId xmlns:a16="http://schemas.microsoft.com/office/drawing/2014/main" id="{74A1DB85-FAA0-422F-A01A-9813F5C6EA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4" name="Freeform 85">
                  <a:extLst>
                    <a:ext uri="{FF2B5EF4-FFF2-40B4-BE49-F238E27FC236}">
                      <a16:creationId xmlns:a16="http://schemas.microsoft.com/office/drawing/2014/main" id="{2F874D18-9463-491A-AFDA-E5AA709F07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5" name="Freeform 86">
                  <a:extLst>
                    <a:ext uri="{FF2B5EF4-FFF2-40B4-BE49-F238E27FC236}">
                      <a16:creationId xmlns:a16="http://schemas.microsoft.com/office/drawing/2014/main" id="{1344F655-3043-4997-A93A-25BA19E55E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6" name="Freeform 87">
                  <a:extLst>
                    <a:ext uri="{FF2B5EF4-FFF2-40B4-BE49-F238E27FC236}">
                      <a16:creationId xmlns:a16="http://schemas.microsoft.com/office/drawing/2014/main" id="{2596FDB1-4DC1-4953-8CC3-46D8256F47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7" name="Freeform 88">
                  <a:extLst>
                    <a:ext uri="{FF2B5EF4-FFF2-40B4-BE49-F238E27FC236}">
                      <a16:creationId xmlns:a16="http://schemas.microsoft.com/office/drawing/2014/main" id="{B49F7E2D-4CFE-4436-BE18-1AC0A1AF07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8" name="Freeform 89">
                  <a:extLst>
                    <a:ext uri="{FF2B5EF4-FFF2-40B4-BE49-F238E27FC236}">
                      <a16:creationId xmlns:a16="http://schemas.microsoft.com/office/drawing/2014/main" id="{37974D82-C42E-4793-905D-6080EB2986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9" name="Freeform 90">
                  <a:extLst>
                    <a:ext uri="{FF2B5EF4-FFF2-40B4-BE49-F238E27FC236}">
                      <a16:creationId xmlns:a16="http://schemas.microsoft.com/office/drawing/2014/main" id="{E3E1FE52-E5E0-4741-9BF0-B3E640867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0" name="Freeform 91">
                  <a:extLst>
                    <a:ext uri="{FF2B5EF4-FFF2-40B4-BE49-F238E27FC236}">
                      <a16:creationId xmlns:a16="http://schemas.microsoft.com/office/drawing/2014/main" id="{83883848-EB33-4BF8-99EC-4B60CE3F5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1" name="Freeform 92">
                  <a:extLst>
                    <a:ext uri="{FF2B5EF4-FFF2-40B4-BE49-F238E27FC236}">
                      <a16:creationId xmlns:a16="http://schemas.microsoft.com/office/drawing/2014/main" id="{618C116F-C0DB-4D70-B2A4-906145009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2" name="Freeform 93">
                  <a:extLst>
                    <a:ext uri="{FF2B5EF4-FFF2-40B4-BE49-F238E27FC236}">
                      <a16:creationId xmlns:a16="http://schemas.microsoft.com/office/drawing/2014/main" id="{7FFFB154-9A6B-4B60-BDD2-1F7FD20AC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3" name="Freeform 94">
                  <a:extLst>
                    <a:ext uri="{FF2B5EF4-FFF2-40B4-BE49-F238E27FC236}">
                      <a16:creationId xmlns:a16="http://schemas.microsoft.com/office/drawing/2014/main" id="{AE964AB2-71AC-4A3F-A60F-3FC354F27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4" name="Freeform 95">
                  <a:extLst>
                    <a:ext uri="{FF2B5EF4-FFF2-40B4-BE49-F238E27FC236}">
                      <a16:creationId xmlns:a16="http://schemas.microsoft.com/office/drawing/2014/main" id="{187037D7-17A6-4F98-917A-E2B06B645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5" name="Freeform 96">
                  <a:extLst>
                    <a:ext uri="{FF2B5EF4-FFF2-40B4-BE49-F238E27FC236}">
                      <a16:creationId xmlns:a16="http://schemas.microsoft.com/office/drawing/2014/main" id="{3E417807-2BAC-4416-BEC0-0E3EE2CC2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6" name="Freeform 97">
                  <a:extLst>
                    <a:ext uri="{FF2B5EF4-FFF2-40B4-BE49-F238E27FC236}">
                      <a16:creationId xmlns:a16="http://schemas.microsoft.com/office/drawing/2014/main" id="{3C374477-4C50-4414-BBD7-10ED94A26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7" name="Freeform 98">
                  <a:extLst>
                    <a:ext uri="{FF2B5EF4-FFF2-40B4-BE49-F238E27FC236}">
                      <a16:creationId xmlns:a16="http://schemas.microsoft.com/office/drawing/2014/main" id="{AD5779E2-0772-40DC-BB69-9FCBA1477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8" name="Freeform 99">
                  <a:extLst>
                    <a:ext uri="{FF2B5EF4-FFF2-40B4-BE49-F238E27FC236}">
                      <a16:creationId xmlns:a16="http://schemas.microsoft.com/office/drawing/2014/main" id="{B64708CB-96B6-44A2-B470-BFEAEAA9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9" name="Freeform 100">
                  <a:extLst>
                    <a:ext uri="{FF2B5EF4-FFF2-40B4-BE49-F238E27FC236}">
                      <a16:creationId xmlns:a16="http://schemas.microsoft.com/office/drawing/2014/main" id="{EDD0258A-20B8-4D92-A806-013E27DEF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0" name="Freeform 101">
                  <a:extLst>
                    <a:ext uri="{FF2B5EF4-FFF2-40B4-BE49-F238E27FC236}">
                      <a16:creationId xmlns:a16="http://schemas.microsoft.com/office/drawing/2014/main" id="{434CA2A5-9BA6-48F1-974E-B18877265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B06012F5-9D43-4305-9C82-6E8CB47AA67D}"/>
                  </a:ext>
                </a:extLst>
              </p:cNvPr>
              <p:cNvSpPr/>
              <p:nvPr/>
            </p:nvSpPr>
            <p:spPr>
              <a:xfrm>
                <a:off x="2363788" y="6131921"/>
                <a:ext cx="17064880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(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’)(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’)=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’= 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vi-VN" sz="5400" b="1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–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</m:t>
                      </m:r>
                      <m:r>
                        <a:rPr lang="vi-VN" sz="5400" b="1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B06012F5-9D43-4305-9C82-6E8CB47AA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8" y="6131921"/>
                <a:ext cx="17064880" cy="1338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06012F5-9D43-4305-9C82-6E8CB47AA67D}"/>
                  </a:ext>
                </a:extLst>
              </p:cNvPr>
              <p:cNvSpPr/>
              <p:nvPr/>
            </p:nvSpPr>
            <p:spPr>
              <a:xfrm>
                <a:off x="2363788" y="7301785"/>
                <a:ext cx="19764125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’)(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’)=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’= 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vi-VN" sz="5400" b="1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’+ 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’</m:t>
                      </m:r>
                      <m:r>
                        <a:rPr lang="vi-VN" sz="5400" b="1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06012F5-9D43-4305-9C82-6E8CB47AA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8" y="7301785"/>
                <a:ext cx="19764125" cy="1338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B06012F5-9D43-4305-9C82-6E8CB47AA67D}"/>
                  </a:ext>
                </a:extLst>
              </p:cNvPr>
              <p:cNvSpPr/>
              <p:nvPr/>
            </p:nvSpPr>
            <p:spPr>
              <a:xfrm>
                <a:off x="-227013" y="8345689"/>
                <a:ext cx="17064880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𝒄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𝒃𝒊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vi-VN" sz="5400" b="1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vi-VN" sz="5400" b="1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vi-VN" sz="5400" b="1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=−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vi-VN" sz="5400" b="1" i="1" baseline="30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                        </m:t>
                      </m:r>
                    </m:oMath>
                  </m:oMathPara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B06012F5-9D43-4305-9C82-6E8CB47AA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7013" y="8345689"/>
                <a:ext cx="17064880" cy="1338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B06012F5-9D43-4305-9C82-6E8CB47AA67D}"/>
                  </a:ext>
                </a:extLst>
              </p:cNvPr>
              <p:cNvSpPr/>
              <p:nvPr/>
            </p:nvSpPr>
            <p:spPr>
              <a:xfrm>
                <a:off x="2401470" y="9424713"/>
                <a:ext cx="17064880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𝒅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5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𝒊</m:t>
                      </m:r>
                      <m:r>
                        <a:rPr lang="en-US" sz="5400" b="1" i="1" baseline="30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𝟓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 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𝒊</m:t>
                      </m:r>
                      <m:r>
                        <a:rPr lang="en-US" sz="5400" b="1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𝒊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 =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𝒊</m:t>
                      </m:r>
                      <m:r>
                        <a:rPr lang="en-US" sz="5400" b="1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𝒊</m:t>
                      </m:r>
                      <m:r>
                        <a:rPr lang="en-US" sz="5400" b="1" i="1" baseline="30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𝒊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=(−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).(−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).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𝒊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𝒊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US" sz="5400" b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B06012F5-9D43-4305-9C82-6E8CB47AA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70" y="9424713"/>
                <a:ext cx="17064880" cy="1338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68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7635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/>
      <p:bldP spid="121" grpId="0"/>
      <p:bldP spid="208" grpId="0"/>
      <p:bldP spid="2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6050</TotalTime>
  <Words>5793</Words>
  <PresentationFormat>Custom</PresentationFormat>
  <Paragraphs>1075</Paragraphs>
  <Slides>64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AvantGarde-Demi</vt:lpstr>
      <vt:lpstr>Calibri</vt:lpstr>
      <vt:lpstr>Cambria</vt:lpstr>
      <vt:lpstr>Cambria Math</vt:lpstr>
      <vt:lpstr>Tahoma</vt:lpstr>
      <vt:lpstr>Times New Roman</vt:lpstr>
      <vt:lpstr>Vani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2020-03-16T05:10:32Z</dcterms:modified>
</cp:coreProperties>
</file>