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9"/>
  </p:notesMasterIdLst>
  <p:sldIdLst>
    <p:sldId id="321" r:id="rId3"/>
    <p:sldId id="328" r:id="rId4"/>
    <p:sldId id="322" r:id="rId5"/>
    <p:sldId id="323" r:id="rId6"/>
    <p:sldId id="324" r:id="rId7"/>
    <p:sldId id="327" r:id="rId8"/>
    <p:sldId id="326" r:id="rId9"/>
    <p:sldId id="319" r:id="rId10"/>
    <p:sldId id="329" r:id="rId11"/>
    <p:sldId id="366" r:id="rId12"/>
    <p:sldId id="330" r:id="rId13"/>
    <p:sldId id="331" r:id="rId14"/>
    <p:sldId id="332" r:id="rId15"/>
    <p:sldId id="333" r:id="rId16"/>
    <p:sldId id="336" r:id="rId17"/>
    <p:sldId id="337" r:id="rId18"/>
    <p:sldId id="338" r:id="rId19"/>
    <p:sldId id="339" r:id="rId20"/>
    <p:sldId id="367" r:id="rId21"/>
    <p:sldId id="368" r:id="rId22"/>
    <p:sldId id="369" r:id="rId23"/>
    <p:sldId id="342" r:id="rId24"/>
    <p:sldId id="370" r:id="rId25"/>
    <p:sldId id="372" r:id="rId26"/>
    <p:sldId id="346" r:id="rId27"/>
    <p:sldId id="347" r:id="rId28"/>
    <p:sldId id="348" r:id="rId29"/>
    <p:sldId id="349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</p:sldIdLst>
  <p:sldSz cx="24384000" cy="13716000"/>
  <p:notesSz cx="6858000" cy="9144000"/>
  <p:custDataLst>
    <p:tags r:id="rId4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1" d="100"/>
          <a:sy n="31" d="100"/>
        </p:scale>
        <p:origin x="240" y="2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8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2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41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2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33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89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62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64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4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28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4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65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94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8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39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35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96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2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33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00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emf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emf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emf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3.png"/><Relationship Id="rId7" Type="http://schemas.openxmlformats.org/officeDocument/2006/relationships/image" Target="../media/image6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5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3.png"/><Relationship Id="rId7" Type="http://schemas.openxmlformats.org/officeDocument/2006/relationships/image" Target="../media/image6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.png"/><Relationship Id="rId5" Type="http://schemas.openxmlformats.org/officeDocument/2006/relationships/image" Target="../media/image76.png"/><Relationship Id="rId10" Type="http://schemas.openxmlformats.org/officeDocument/2006/relationships/image" Target="../media/image58.png"/><Relationship Id="rId4" Type="http://schemas.openxmlformats.org/officeDocument/2006/relationships/image" Target="../media/image75.png"/><Relationship Id="rId9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0.png"/><Relationship Id="rId5" Type="http://schemas.openxmlformats.org/officeDocument/2006/relationships/image" Target="../media/image53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59.emf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60.emf"/><Relationship Id="rId4" Type="http://schemas.openxmlformats.org/officeDocument/2006/relationships/image" Target="../media/image92.png"/><Relationship Id="rId9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59.emf"/><Relationship Id="rId4" Type="http://schemas.openxmlformats.org/officeDocument/2006/relationships/image" Target="../media/image99.png"/><Relationship Id="rId9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61.emf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png"/><Relationship Id="rId5" Type="http://schemas.openxmlformats.org/officeDocument/2006/relationships/image" Target="../media/image113.png"/><Relationship Id="rId10" Type="http://schemas.openxmlformats.org/officeDocument/2006/relationships/image" Target="../media/image65.emf"/><Relationship Id="rId4" Type="http://schemas.openxmlformats.org/officeDocument/2006/relationships/image" Target="../media/image112.png"/><Relationship Id="rId9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74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7.png"/><Relationship Id="rId5" Type="http://schemas.openxmlformats.org/officeDocument/2006/relationships/image" Target="../media/image90.png"/><Relationship Id="rId10" Type="http://schemas.openxmlformats.org/officeDocument/2006/relationships/image" Target="../media/image115.emf"/><Relationship Id="rId4" Type="http://schemas.openxmlformats.org/officeDocument/2006/relationships/image" Target="../media/image77.png"/><Relationship Id="rId9" Type="http://schemas.openxmlformats.org/officeDocument/2006/relationships/image" Target="../media/image1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7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123.emf"/><Relationship Id="rId4" Type="http://schemas.openxmlformats.org/officeDocument/2006/relationships/image" Target="../media/image118.png"/><Relationship Id="rId9" Type="http://schemas.openxmlformats.org/officeDocument/2006/relationships/image" Target="../media/image12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4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0.emf"/><Relationship Id="rId4" Type="http://schemas.openxmlformats.org/officeDocument/2006/relationships/image" Target="../media/image125.png"/><Relationship Id="rId9" Type="http://schemas.openxmlformats.org/officeDocument/2006/relationships/image" Target="../media/image12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1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37.emf"/><Relationship Id="rId4" Type="http://schemas.openxmlformats.org/officeDocument/2006/relationships/image" Target="../media/image132.png"/><Relationship Id="rId9" Type="http://schemas.openxmlformats.org/officeDocument/2006/relationships/image" Target="../media/image1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8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10" Type="http://schemas.openxmlformats.org/officeDocument/2006/relationships/image" Target="../media/image144.emf"/><Relationship Id="rId4" Type="http://schemas.openxmlformats.org/officeDocument/2006/relationships/image" Target="../media/image139.png"/><Relationship Id="rId9" Type="http://schemas.openxmlformats.org/officeDocument/2006/relationships/image" Target="../media/image1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5.png"/><Relationship Id="rId7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51.png"/><Relationship Id="rId4" Type="http://schemas.openxmlformats.org/officeDocument/2006/relationships/image" Target="../media/image146.png"/><Relationship Id="rId9" Type="http://schemas.openxmlformats.org/officeDocument/2006/relationships/image" Target="../media/image1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1" y="1879601"/>
                <a:ext cx="23545800" cy="990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 dirty="0"/>
                  <a:t>                                  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Hãy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để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/>
                  <a:t>.         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879601"/>
                <a:ext cx="23545800" cy="990600"/>
              </a:xfrm>
              <a:prstGeom prst="rect">
                <a:avLst/>
              </a:prstGeom>
              <a:blipFill>
                <a:blip r:embed="rId3"/>
                <a:stretch>
                  <a:fillRect t="-10303" b="-666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2870202"/>
                <a:ext cx="11506199" cy="1066573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/>
                  <a:t>Lời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giải</a:t>
                </a:r>
                <a:r>
                  <a:rPr lang="en-US" sz="4400" b="1" dirty="0"/>
                  <a:t> </a:t>
                </a:r>
              </a:p>
              <a:p>
                <a:r>
                  <a:rPr lang="en-US" sz="4400" b="1" dirty="0" err="1"/>
                  <a:t>Đẳng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đã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</a:p>
              <a:p>
                <a:r>
                  <a:rPr lang="en-US" sz="4400" b="1" dirty="0" err="1"/>
                  <a:t>Lấy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/>
                  <a:t> là trung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r>
                  <a:rPr lang="en-US" sz="4400" b="1" dirty="0"/>
                  <a:t>Khi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Vì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vậy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r>
                  <a:rPr lang="en-US" sz="4400" b="1" dirty="0" err="1"/>
                  <a:t>Suy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ra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đỉnh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tư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𝑬𝑨𝑭𝑴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70202"/>
                <a:ext cx="11506199" cy="10665732"/>
              </a:xfrm>
              <a:prstGeom prst="rect">
                <a:avLst/>
              </a:prstGeom>
              <a:blipFill>
                <a:blip r:embed="rId4"/>
                <a:stretch>
                  <a:fillRect l="-1906" t="-17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477752" y="2744796"/>
            <a:ext cx="11506199" cy="1054893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/>
          </a:p>
        </p:txBody>
      </p:sp>
      <p:grpSp>
        <p:nvGrpSpPr>
          <p:cNvPr id="8" name="Group 57">
            <a:extLst>
              <a:ext uri="{FF2B5EF4-FFF2-40B4-BE49-F238E27FC236}">
                <a16:creationId xmlns:a16="http://schemas.microsoft.com/office/drawing/2014/main" id="{10E6438C-6A6A-45CC-90D0-9CC25324B2FB}"/>
              </a:ext>
            </a:extLst>
          </p:cNvPr>
          <p:cNvGrpSpPr/>
          <p:nvPr/>
        </p:nvGrpSpPr>
        <p:grpSpPr>
          <a:xfrm>
            <a:off x="914400" y="1879601"/>
            <a:ext cx="3733800" cy="990600"/>
            <a:chOff x="22440" y="16831"/>
            <a:chExt cx="850471" cy="230002"/>
          </a:xfrm>
        </p:grpSpPr>
        <p:grpSp>
          <p:nvGrpSpPr>
            <p:cNvPr id="9" name="Group 49">
              <a:extLst>
                <a:ext uri="{FF2B5EF4-FFF2-40B4-BE49-F238E27FC236}">
                  <a16:creationId xmlns:a16="http://schemas.microsoft.com/office/drawing/2014/main" id="{8D44523D-5B0B-4A49-8381-9E6AA12CFEF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7" cy="197827"/>
            </a:xfrm>
          </p:grpSpPr>
          <p:sp>
            <p:nvSpPr>
              <p:cNvPr id="11" name="Arrow: Pentagon 25">
                <a:extLst>
                  <a:ext uri="{FF2B5EF4-FFF2-40B4-BE49-F238E27FC236}">
                    <a16:creationId xmlns:a16="http://schemas.microsoft.com/office/drawing/2014/main" id="{B87D36F1-1191-4FEA-B8CE-633DBE02776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4" cy="196061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26">
                <a:extLst>
                  <a:ext uri="{FF2B5EF4-FFF2-40B4-BE49-F238E27FC236}">
                    <a16:creationId xmlns:a16="http://schemas.microsoft.com/office/drawing/2014/main" id="{E4CA1E41-4373-4E02-AB98-1360C7A16BE5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3" name="Arrow: Chevron 27">
                <a:extLst>
                  <a:ext uri="{FF2B5EF4-FFF2-40B4-BE49-F238E27FC236}">
                    <a16:creationId xmlns:a16="http://schemas.microsoft.com/office/drawing/2014/main" id="{FFACC0BA-4C16-4A88-85B5-2A10F43C63F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0032A3DE-5626-4BDB-AC53-2E6F1DB8E10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7">
            <a:extLst>
              <a:ext uri="{FF2B5EF4-FFF2-40B4-BE49-F238E27FC236}">
                <a16:creationId xmlns:a16="http://schemas.microsoft.com/office/drawing/2014/main" id="{FE03DD8B-4E5E-4186-B59E-02DBB94F6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475" y="4120952"/>
            <a:ext cx="10476739" cy="547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08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 dirty="0">
                    <a:solidFill>
                      <a:srgbClr val="FF0000"/>
                    </a:solidFill>
                  </a:rPr>
                  <a:t>BÀI TẬP TƯƠNG TỰ</a:t>
                </a:r>
              </a:p>
              <a:p>
                <a:pPr lvl="0"/>
                <a:r>
                  <a:rPr lang="nl-NL" sz="4400" b="1" dirty="0"/>
                  <a:t>1. </a:t>
                </a:r>
                <a:r>
                  <a:rPr lang="pt-BR" sz="4400" b="1" dirty="0"/>
                  <a:t>Cho tứ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/>
                  <a:t>. Gọi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pt-BR" sz="4400" b="1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pt-BR" sz="4400" b="1" dirty="0"/>
                  <a:t> và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pt-BR" sz="4400" b="1" dirty="0"/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pt-BR" sz="44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pt-BR" sz="4400" b="1" dirty="0"/>
                  <a:t> </a:t>
                </a:r>
                <a:r>
                  <a:rPr lang="pt-BR" sz="4400" b="1" i="1" dirty="0"/>
                  <a:t> </a:t>
                </a:r>
                <a:r>
                  <a:rPr lang="pt-BR" sz="4400" b="1" dirty="0"/>
                  <a:t>.Chứng minh rằng:</a:t>
                </a:r>
                <a:endParaRPr lang="en-US" sz="4400" b="1" dirty="0"/>
              </a:p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r>
                  <a:rPr lang="en-US" sz="4400" b="1" dirty="0"/>
                  <a:t>    				</a:t>
                </a:r>
                <a:r>
                  <a:rPr lang="pt-BR" sz="4400" b="1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</a:p>
              <a:p>
                <a:r>
                  <a:rPr lang="pt-BR" sz="4400" b="1" dirty="0"/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pt-BR" sz="4400" b="1" dirty="0"/>
                  <a:t> với M là điểm bất kì</a:t>
                </a:r>
                <a:endParaRPr lang="en-US" sz="4400" b="1" dirty="0"/>
              </a:p>
              <a:p>
                <a:endParaRPr lang="en-US" sz="4400" b="1" dirty="0"/>
              </a:p>
              <a:p>
                <a:pPr algn="just"/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blipFill>
                <a:blip r:embed="rId3"/>
                <a:stretch>
                  <a:fillRect l="-1052" t="-5515" r="-552" b="-753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181600"/>
                <a:ext cx="11734800" cy="8321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/>
                  <a:t>Lời giải</a:t>
                </a:r>
              </a:p>
              <a:p>
                <a:pPr marL="0" indent="0">
                  <a:buNone/>
                </a:pPr>
                <a:r>
                  <a:rPr lang="nl-NL" sz="4400" b="1" dirty="0"/>
                  <a:t>c) Theo câu b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do đó với mọi điểm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nl-NL" sz="4400" b="1" dirty="0"/>
                  <a:t> thì 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𝑶𝑪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𝑶𝑫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𝑴𝑫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nl-NL" sz="4400" b="1" dirty="0"/>
                  <a:t> (đpcm)</a:t>
                </a:r>
                <a:endParaRPr lang="en-US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pPr marL="0" indent="0">
                  <a:buNone/>
                </a:pPr>
                <a:endParaRPr lang="en-US" sz="4400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81600"/>
                <a:ext cx="11734800" cy="8321676"/>
              </a:xfrm>
              <a:prstGeom prst="rect">
                <a:avLst/>
              </a:prstGeom>
              <a:blipFill>
                <a:blip r:embed="rId4"/>
                <a:stretch>
                  <a:fillRect l="-2076" t="-2195" r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954000" y="5181600"/>
            <a:ext cx="11068050" cy="8321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/>
          </a:p>
        </p:txBody>
      </p:sp>
      <p:pic>
        <p:nvPicPr>
          <p:cNvPr id="8" name="Picture 118">
            <a:extLst>
              <a:ext uri="{FF2B5EF4-FFF2-40B4-BE49-F238E27FC236}">
                <a16:creationId xmlns:a16="http://schemas.microsoft.com/office/drawing/2014/main" id="{024C30B3-FC89-46A0-8535-6AA1C7607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8600" y="6285677"/>
            <a:ext cx="4670425" cy="47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5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7495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2. Cho hai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 có cùng trọng tâm G.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nl-NL" sz="4400" b="1" dirty="0"/>
                  <a:t> lần lượt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𝑨𝑩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𝑨𝑪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. </a:t>
                </a:r>
              </a:p>
              <a:p>
                <a:pPr lvl="0"/>
                <a:r>
                  <a:rPr lang="nl-NL" sz="4400" b="1" dirty="0"/>
                  <a:t>				Chứng minh rằng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749550"/>
              </a:xfrm>
              <a:prstGeom prst="rect">
                <a:avLst/>
              </a:prstGeom>
              <a:blipFill>
                <a:blip r:embed="rId3"/>
                <a:stretch>
                  <a:fillRect l="-1052" t="-6623" r="-31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/>
                  <a:t>Lời giải</a:t>
                </a:r>
              </a:p>
              <a:p>
                <a:r>
                  <a:rPr lang="nl-NL" sz="4400" b="1" dirty="0"/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 nên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Tương tự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nl-NL" sz="4400" b="1" dirty="0"/>
                  <a:t> lần lượt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𝑨𝑪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sz="4400" b="1" dirty="0"/>
                  <a:t> suy ra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b="1" dirty="0"/>
                  <a:t> và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Công theo vế với vế các đẳng thức trên ta có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𝑮𝑩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nl-NL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blipFill>
                <a:blip r:embed="rId4"/>
                <a:stretch>
                  <a:fillRect l="-2146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20600" y="4713836"/>
                <a:ext cx="11630891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b="1" dirty="0"/>
                  <a:t>Mặt khác hai tam giác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b="1" dirty="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nl-NL" b="1" dirty="0"/>
                  <a:t> có cùng trọng tâm G nên </a:t>
                </a:r>
                <a:endParaRPr lang="en-US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b="1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b="1" dirty="0"/>
                  <a:t> </a:t>
                </a:r>
                <a:endParaRPr lang="en-US" b="1" dirty="0"/>
              </a:p>
              <a:p>
                <a:r>
                  <a:rPr lang="nl-NL" b="1" dirty="0"/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𝑮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nl-NL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b="1" dirty="0"/>
                  <a:t> .</a:t>
                </a:r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4713836"/>
                <a:ext cx="11630891" cy="8786812"/>
              </a:xfrm>
              <a:prstGeom prst="rect">
                <a:avLst/>
              </a:prstGeom>
              <a:blipFill>
                <a:blip r:embed="rId5"/>
                <a:stretch>
                  <a:fillRect l="-2148" t="-2285" r="-12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626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2351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en-US" sz="4400" b="1" dirty="0"/>
                  <a:t>3. </a:t>
                </a:r>
                <a:r>
                  <a:rPr lang="nl-NL" sz="4400" b="1" dirty="0"/>
                  <a:t>Cho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. Gọi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nl-NL" sz="4400" b="1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nl-NL" sz="4400" b="1" dirty="0"/>
                  <a:t>. Chứng minh rằng</a:t>
                </a:r>
                <a:endParaRPr lang="en-US" sz="4400" b="1" dirty="0"/>
              </a:p>
              <a:p>
                <a:r>
                  <a:rPr lang="nl-NL" sz="4400" b="1" dirty="0"/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𝑩𝑵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𝑪𝑷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nl-NL" sz="4400" b="1" dirty="0"/>
                  <a:t> với O là điểm bất kỳ.</a:t>
                </a:r>
                <a:endParaRPr lang="en-US" sz="4400" b="1" dirty="0"/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235199"/>
              </a:xfrm>
              <a:prstGeom prst="rect">
                <a:avLst/>
              </a:prstGeom>
              <a:blipFill>
                <a:blip r:embed="rId3"/>
                <a:stretch>
                  <a:fillRect l="-1052" t="-8130" b="-487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292600"/>
                <a:ext cx="13944601" cy="9210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nl-NL" sz="4400" b="1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𝑩𝑵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𝑪𝑷</m:t>
                        </m:r>
                      </m:e>
                    </m:acc>
                  </m:oMath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4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𝑶𝑪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</m:oMath>
                </a14:m>
                <a:r>
                  <a:rPr lang="nl-NL" sz="4400" b="1" dirty="0"/>
                  <a:t> </a:t>
                </a:r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292600"/>
                <a:ext cx="13944601" cy="9210676"/>
              </a:xfrm>
              <a:prstGeom prst="rect">
                <a:avLst/>
              </a:prstGeom>
              <a:blipFill>
                <a:blip r:embed="rId4"/>
                <a:stretch>
                  <a:fillRect l="-1747" t="-21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079025" y="4292600"/>
            <a:ext cx="8896266" cy="91265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/>
          </a:p>
        </p:txBody>
      </p:sp>
      <p:pic>
        <p:nvPicPr>
          <p:cNvPr id="5" name="Picture 208">
            <a:extLst>
              <a:ext uri="{FF2B5EF4-FFF2-40B4-BE49-F238E27FC236}">
                <a16:creationId xmlns:a16="http://schemas.microsoft.com/office/drawing/2014/main" id="{F2A506AD-73E0-4121-B5DB-266D07A2B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0" y="4674395"/>
            <a:ext cx="616164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36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939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4. </a:t>
                </a:r>
                <a:r>
                  <a:rPr lang="en-US" sz="4400" b="1" dirty="0"/>
                  <a:t>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tùy</a:t>
                </a:r>
                <a:r>
                  <a:rPr lang="en-US" sz="4400" b="1" dirty="0"/>
                  <a:t> ý. </a:t>
                </a:r>
                <a:r>
                  <a:rPr lang="en-US" sz="4400" b="1" dirty="0" err="1"/>
                  <a:t>Chứng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rằng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939800"/>
              </a:xfrm>
              <a:prstGeom prst="rect">
                <a:avLst/>
              </a:prstGeom>
              <a:blipFill>
                <a:blip r:embed="rId3"/>
                <a:stretch>
                  <a:fillRect l="-1052" t="-10828" b="-1210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0"/>
                <a:ext cx="11353800" cy="10302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b="1" dirty="0"/>
                  <a:t>Lời giải</a:t>
                </a:r>
              </a:p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</m:oMath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𝑀𝐶</m:t>
                          </m:r>
                        </m:e>
                      </m:acc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𝑉𝑃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0"/>
                <a:ext cx="11353800" cy="10302876"/>
              </a:xfrm>
              <a:prstGeom prst="rect">
                <a:avLst/>
              </a:prstGeom>
              <a:blipFill>
                <a:blip r:embed="rId4"/>
                <a:stretch>
                  <a:fillRect l="-2200" t="-19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200400"/>
            <a:ext cx="11630891" cy="102187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63741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701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5. </a:t>
                </a:r>
                <a:r>
                  <a:rPr lang="en-US" sz="4400" b="1" dirty="0"/>
                  <a:t>Cho 4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Gọi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lượt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Chứng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𝑱𝑨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701800"/>
              </a:xfrm>
              <a:prstGeom prst="rect">
                <a:avLst/>
              </a:prstGeom>
              <a:blipFill>
                <a:blip r:embed="rId3"/>
                <a:stretch>
                  <a:fillRect l="-1052" t="-5319" b="-531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901" y="3802064"/>
                <a:ext cx="11353800" cy="9617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4400" b="1" dirty="0"/>
                  <a:t>Lời giải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𝐷𝐴</m:t>
                            </m:r>
                          </m:e>
                        </m:acc>
                      </m:e>
                    </m:d>
                  </m:oMath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𝐷𝐵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𝐴𝐼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𝐷𝐵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𝐽𝐼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1" y="3802064"/>
                <a:ext cx="11353800" cy="9617076"/>
              </a:xfrm>
              <a:prstGeom prst="rect">
                <a:avLst/>
              </a:prstGeom>
              <a:blipFill>
                <a:blip r:embed="rId4"/>
                <a:stretch>
                  <a:fillRect l="-1931" t="-19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886200"/>
            <a:ext cx="11630891" cy="95329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0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0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6. Xác định điểm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nl-NL" sz="4400" b="1" dirty="0"/>
                  <a:t> biết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016000"/>
              </a:xfrm>
              <a:prstGeom prst="rect">
                <a:avLst/>
              </a:prstGeom>
              <a:blipFill>
                <a:blip r:embed="rId3"/>
                <a:stretch>
                  <a:fillRect l="-1052" t="-10059" b="-414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0"/>
                <a:ext cx="11353800" cy="10302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/>
                  <a:t>Lời giải</a:t>
                </a:r>
              </a:p>
              <a:p>
                <a:r>
                  <a:rPr lang="en-US" sz="4400" b="1" dirty="0" err="1"/>
                  <a:t>Gọi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lượt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/>
                  <a:t>. Khi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𝑴𝑱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en-US" sz="4400" b="1" dirty="0" err="1"/>
                  <a:t>Vậy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tìm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đoạn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𝑴𝑱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0"/>
                <a:ext cx="11353800" cy="10302876"/>
              </a:xfrm>
              <a:prstGeom prst="rect">
                <a:avLst/>
              </a:prstGeom>
              <a:blipFill>
                <a:blip r:embed="rId4"/>
                <a:stretch>
                  <a:fillRect l="-2146" t="-17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200400"/>
            <a:ext cx="11630891" cy="102187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80248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473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7. </a:t>
                </a:r>
                <a:r>
                  <a:rPr lang="en-US" sz="4400" b="1" dirty="0"/>
                  <a:t>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𝑴𝑩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Phân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theo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/>
                  <a:t> 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473200"/>
              </a:xfrm>
              <a:prstGeom prst="rect">
                <a:avLst/>
              </a:prstGeom>
              <a:blipFill>
                <a:blip r:embed="rId3"/>
                <a:stretch>
                  <a:fillRect l="-1052" t="-6967" r="-710" b="-1803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81400"/>
                <a:ext cx="11506200" cy="9921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/>
                  <a:t>Lời giải</a:t>
                </a:r>
              </a:p>
              <a:p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81400"/>
                <a:ext cx="11506200" cy="9921876"/>
              </a:xfrm>
              <a:prstGeom prst="rect">
                <a:avLst/>
              </a:prstGeom>
              <a:blipFill>
                <a:blip r:embed="rId4"/>
                <a:stretch>
                  <a:fillRect l="-2118" t="-19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469091" y="3581400"/>
            <a:ext cx="11506200" cy="98377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/>
          </a:p>
        </p:txBody>
      </p:sp>
      <p:pic>
        <p:nvPicPr>
          <p:cNvPr id="5" name="Picture 210">
            <a:extLst>
              <a:ext uri="{FF2B5EF4-FFF2-40B4-BE49-F238E27FC236}">
                <a16:creationId xmlns:a16="http://schemas.microsoft.com/office/drawing/2014/main" id="{7B0AED3C-DF29-4AB3-8782-C46889A8BC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0" y="4614705"/>
            <a:ext cx="5977792" cy="3885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71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879600"/>
                <a:ext cx="23594291" cy="276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8. </a:t>
                </a:r>
                <a:r>
                  <a:rPr lang="en-US" sz="4400" b="1" dirty="0"/>
                  <a:t>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lvl="0"/>
                <a:r>
                  <a:rPr lang="en-US" sz="4400" b="1" dirty="0"/>
                  <a:t> </a:t>
                </a:r>
                <a:r>
                  <a:rPr lang="en-US" sz="4400" b="1" dirty="0" err="1"/>
                  <a:t>Phân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tích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𝑵𝑰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theo</a:t>
                </a:r>
                <a:r>
                  <a:rPr lang="en-US" sz="4400" b="1" dirty="0"/>
                  <a:t> 2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/>
                  <a:t> 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79600"/>
                <a:ext cx="23594291" cy="2768599"/>
              </a:xfrm>
              <a:prstGeom prst="rect">
                <a:avLst/>
              </a:prstGeom>
              <a:blipFill>
                <a:blip r:embed="rId3"/>
                <a:stretch>
                  <a:fillRect l="-1033" t="-657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4716464"/>
                <a:ext cx="14048509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/>
                  <a:t>Lời giải</a:t>
                </a:r>
              </a:p>
              <a:p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endParaRPr lang="en-US" sz="44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716464"/>
                <a:ext cx="14048509" cy="8786812"/>
              </a:xfrm>
              <a:prstGeom prst="rect">
                <a:avLst/>
              </a:prstGeom>
              <a:blipFill>
                <a:blip r:embed="rId4"/>
                <a:stretch>
                  <a:fillRect l="-1517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316200" y="4648199"/>
            <a:ext cx="8659091" cy="857726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209">
            <a:extLst>
              <a:ext uri="{FF2B5EF4-FFF2-40B4-BE49-F238E27FC236}">
                <a16:creationId xmlns:a16="http://schemas.microsoft.com/office/drawing/2014/main" id="{A6325687-A9B9-481D-8825-A885321778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760" y="5375358"/>
            <a:ext cx="5454398" cy="3540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102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1879601"/>
                <a:ext cx="23164800" cy="2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9. </a:t>
                </a:r>
                <a:r>
                  <a:rPr lang="en-US" sz="4400" b="1" dirty="0"/>
                  <a:t>Cho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lượt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𝑪𝑰</m:t>
                    </m:r>
                  </m:oMath>
                </a14:m>
                <a:r>
                  <a:rPr lang="en-US" sz="4400" b="1" dirty="0"/>
                  <a:t>. </a:t>
                </a:r>
              </a:p>
              <a:p>
                <a:pPr lvl="0"/>
                <a:r>
                  <a:rPr lang="en-US" sz="4400" b="1" dirty="0" err="1"/>
                  <a:t>Phân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tích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 dirty="0"/>
                  <a:t> qua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79601"/>
                <a:ext cx="23164800" cy="2540000"/>
              </a:xfrm>
              <a:prstGeom prst="rect">
                <a:avLst/>
              </a:prstGeom>
              <a:blipFill>
                <a:blip r:embed="rId3"/>
                <a:stretch>
                  <a:fillRect l="-1052" t="-716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𝑰𝑪</m:t>
                        </m:r>
                      </m:e>
                    </m:acc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00" y="4716464"/>
            <a:ext cx="10335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211">
            <a:extLst>
              <a:ext uri="{FF2B5EF4-FFF2-40B4-BE49-F238E27FC236}">
                <a16:creationId xmlns:a16="http://schemas.microsoft.com/office/drawing/2014/main" id="{5F790A69-72CB-4C29-9925-E23CBD44A7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0" y="5562600"/>
            <a:ext cx="5895975" cy="4242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0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10. </a:t>
                </a:r>
                <a:r>
                  <a:rPr lang="en-US" sz="4400" b="1" dirty="0"/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tuyến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Gọi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Chứng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thẳng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540000"/>
              </a:xfrm>
              <a:prstGeom prst="rect">
                <a:avLst/>
              </a:prstGeom>
              <a:blipFill>
                <a:blip r:embed="rId3"/>
                <a:stretch>
                  <a:fillRect l="-1052" t="-716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en-US" sz="4400" b="1" i="1" dirty="0"/>
                  <a:t>Ta </a:t>
                </a:r>
                <a:r>
                  <a:rPr lang="en-US" sz="4400" b="1" i="1" dirty="0" err="1"/>
                  <a:t>có</a:t>
                </a:r>
                <a:r>
                  <a:rPr lang="en-US" sz="4400" b="1" i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i="1" dirty="0"/>
                  <a:t> </a:t>
                </a:r>
                <a:endParaRPr lang="en-US" sz="4400" b="1" dirty="0"/>
              </a:p>
              <a:p>
                <a:r>
                  <a:rPr lang="en-US" sz="4400" b="1" i="1" dirty="0"/>
                  <a:t>Ta </a:t>
                </a:r>
                <a:r>
                  <a:rPr lang="en-US" sz="4400" b="1" i="1" dirty="0" err="1"/>
                  <a:t>có</a:t>
                </a:r>
                <a:r>
                  <a:rPr lang="en-US" sz="4400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i="1" dirty="0"/>
                  <a:t> 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i="1" dirty="0"/>
                  <a:t> </a:t>
                </a:r>
                <a:endParaRPr lang="en-US" sz="4400" b="1" dirty="0"/>
              </a:p>
              <a:p>
                <a:r>
                  <a:rPr lang="en-US" sz="4400" b="1" i="1" dirty="0" err="1"/>
                  <a:t>Từ</a:t>
                </a:r>
                <a:r>
                  <a:rPr lang="en-US" sz="4400" b="1" i="1" dirty="0"/>
                  <a:t> (1)&amp;(2)</a:t>
                </a:r>
                <a:r>
                  <a:rPr lang="en-US" sz="4400" b="1" i="1" dirty="0">
                    <a:sym typeface="Symbol" panose="05050102010706020507" pitchFamily="18" charset="2"/>
                  </a:rPr>
                  <a:t></a:t>
                </a:r>
                <a:r>
                  <a:rPr lang="en-US" sz="4400" b="1" i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</m:oMath>
                </a14:m>
                <a:r>
                  <a:rPr lang="en-US" sz="4400" b="1" i="1" dirty="0"/>
                  <a:t> </a:t>
                </a:r>
                <a:r>
                  <a:rPr lang="en-US" sz="4400" b="1" i="1" dirty="0">
                    <a:sym typeface="Symbol" panose="05050102010706020507" pitchFamily="18" charset="2"/>
                  </a:rPr>
                  <a:t></a:t>
                </a:r>
                <a:r>
                  <a:rPr lang="en-US" sz="4400" b="1" i="1" dirty="0"/>
                  <a:t> B, I, K </a:t>
                </a:r>
                <a:r>
                  <a:rPr lang="en-US" sz="4400" b="1" dirty="0" err="1"/>
                  <a:t>thẳng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00" y="4716464"/>
            <a:ext cx="10335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4FE068D-6197-490F-A646-D31C0A426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0" y="5943600"/>
            <a:ext cx="8182551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72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00100" y="1857375"/>
            <a:ext cx="23317200" cy="1170713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0">
              <a:buNone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4594F3F-03F9-44A1-8936-EEF5902FDAF7}"/>
                  </a:ext>
                </a:extLst>
              </p:cNvPr>
              <p:cNvSpPr txBox="1"/>
              <p:nvPr/>
            </p:nvSpPr>
            <p:spPr>
              <a:xfrm>
                <a:off x="800100" y="1847850"/>
                <a:ext cx="22783800" cy="4671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vấn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,...,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,..., 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+...+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4594F3F-03F9-44A1-8936-EEF5902FD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847850"/>
                <a:ext cx="22783800" cy="4671985"/>
              </a:xfrm>
              <a:prstGeom prst="rect">
                <a:avLst/>
              </a:prstGeom>
              <a:blipFill>
                <a:blip r:embed="rId3"/>
                <a:stretch>
                  <a:fillRect l="-1070" t="-2999" r="-1070" b="-5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783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11. Cho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có trực tâm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nl-NL" sz="4400" b="1" dirty="0"/>
                  <a:t> , trọng tâm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nl-NL" sz="4400" b="1" dirty="0"/>
                  <a:t> và tâm đường tròn ngoại tiếp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 dirty="0"/>
                  <a:t> . Chứng minh rằng </a:t>
                </a:r>
                <a:endParaRPr lang="en-US" sz="4400" b="1" dirty="0"/>
              </a:p>
              <a:p>
                <a:r>
                  <a:rPr lang="nl-NL" sz="4400" b="1" dirty="0"/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 </a:t>
                </a:r>
                <a:r>
                  <a:rPr lang="en-US" sz="4400" b="1" dirty="0"/>
                  <a:t>		</a:t>
                </a:r>
                <a:r>
                  <a:rPr lang="nl-NL" sz="4400" b="1" dirty="0"/>
                  <a:t>b)</a:t>
                </a:r>
                <a:r>
                  <a:rPr lang="nl-NL" sz="4400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dirty="0"/>
                  <a:t>  </a:t>
                </a:r>
                <a:endParaRPr lang="en-US" sz="4400" b="1" dirty="0"/>
              </a:p>
              <a:p>
                <a:r>
                  <a:rPr lang="nl-NL" sz="4400" b="1" dirty="0"/>
                  <a:t>	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𝑮𝑶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  <a:p>
                <a:pPr lvl="0"/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blipFill>
                <a:blip r:embed="rId3"/>
                <a:stretch>
                  <a:fillRect l="-1052" t="-6944" b="-125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nl-NL" sz="4400" b="1" dirty="0"/>
                  <a:t>a) Dễ thấy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nếu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vuông.</a:t>
                </a:r>
                <a:endParaRPr lang="en-US" sz="4400" b="1" dirty="0"/>
              </a:p>
              <a:p>
                <a:r>
                  <a:rPr lang="nl-NL" sz="4400" b="1" dirty="0"/>
                  <a:t>Nếu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không vuông gọi D là điểm đối xứng của A qua O khi đó 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𝑩𝑯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𝑫𝑪</m:t>
                    </m:r>
                  </m:oMath>
                </a14:m>
                <a:r>
                  <a:rPr lang="nl-NL" sz="4400" b="1" dirty="0"/>
                  <a:t> (vì cùng vuông góc với AC)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𝑪𝑯</m:t>
                    </m:r>
                  </m:oMath>
                </a14:m>
                <a:r>
                  <a:rPr lang="nl-NL" sz="4400" b="1" dirty="0"/>
                  <a:t> (vì cùng vuông góc với AB)</a:t>
                </a:r>
                <a:endParaRPr lang="en-US" sz="4400" b="1" dirty="0"/>
              </a:p>
              <a:p>
                <a:r>
                  <a:rPr lang="nl-NL" sz="4400" b="1" dirty="0"/>
                  <a:t>Suy ra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𝑩𝑫𝑪𝑯</m:t>
                    </m:r>
                  </m:oMath>
                </a14:m>
                <a:r>
                  <a:rPr lang="nl-NL" sz="4400" b="1" dirty="0"/>
                  <a:t> là hình bình hành, do đó theo quy tắc hình bình hành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𝑯𝑫</m:t>
                        </m:r>
                      </m:e>
                    </m:acc>
                  </m:oMath>
                </a14:m>
                <a:r>
                  <a:rPr lang="nl-NL" sz="4400" b="1" dirty="0"/>
                  <a:t> (1)</a:t>
                </a:r>
                <a:endParaRPr lang="en-US" sz="4400" b="1" dirty="0"/>
              </a:p>
              <a:p>
                <a:r>
                  <a:rPr lang="nl-NL" sz="4400" b="1" dirty="0"/>
                  <a:t>Mặt khác vì O là trung điểm của AD nên</a:t>
                </a:r>
              </a:p>
              <a:p>
                <a:pPr marL="0" indent="0">
                  <a:buNone/>
                </a:pPr>
                <a:r>
                  <a:rPr lang="nl-NL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(2)</a:t>
                </a:r>
                <a:endParaRPr lang="en-US" sz="4400" b="1" dirty="0"/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 b="-27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39800" y="4716464"/>
                <a:ext cx="103354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endParaRPr lang="nl-NL" b="1" dirty="0"/>
              </a:p>
              <a:p>
                <a:r>
                  <a:rPr lang="nl-NL" b="1" dirty="0"/>
                  <a:t>Từ (1) và (2)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b="1" dirty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4716464"/>
                <a:ext cx="10335491" cy="8702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19">
            <a:extLst>
              <a:ext uri="{FF2B5EF4-FFF2-40B4-BE49-F238E27FC236}">
                <a16:creationId xmlns:a16="http://schemas.microsoft.com/office/drawing/2014/main" id="{3FDEEB74-9EE2-4E65-94A4-5E88C8462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880" y="5029200"/>
            <a:ext cx="586332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4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nl-NL" sz="4400" b="1" dirty="0"/>
                  <a:t>11. Cho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có trực tâm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nl-NL" sz="4400" b="1" dirty="0"/>
                  <a:t> , trọng tâm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nl-NL" sz="4400" b="1" dirty="0"/>
                  <a:t> và tâm đường tròn ngoại tiếp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 dirty="0"/>
                  <a:t> . Chứng minh rằng </a:t>
                </a:r>
                <a:endParaRPr lang="en-US" sz="4400" b="1" dirty="0"/>
              </a:p>
              <a:p>
                <a:r>
                  <a:rPr lang="nl-NL" sz="4400" b="1" dirty="0"/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 </a:t>
                </a:r>
                <a:r>
                  <a:rPr lang="en-US" sz="4400" b="1" dirty="0"/>
                  <a:t>		</a:t>
                </a:r>
                <a:r>
                  <a:rPr lang="nl-NL" sz="4400" b="1" dirty="0"/>
                  <a:t>b)</a:t>
                </a:r>
                <a:r>
                  <a:rPr lang="nl-NL" sz="4400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dirty="0"/>
                  <a:t>  </a:t>
                </a:r>
                <a:endParaRPr lang="en-US" sz="4400" b="1" dirty="0"/>
              </a:p>
              <a:p>
                <a:r>
                  <a:rPr lang="nl-NL" sz="4400" b="1" dirty="0"/>
                  <a:t>	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𝑮𝑶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  <a:p>
                <a:pPr lvl="0"/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blipFill>
                <a:blip r:embed="rId3"/>
                <a:stretch>
                  <a:fillRect l="-1052" t="-6944" b="-125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nl-NL" sz="4400" b="1" dirty="0"/>
                  <a:t>b) Theo câu a) ta có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𝑶𝑪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𝑯𝑶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dirty="0"/>
                  <a:t> đpcm</a:t>
                </a:r>
                <a:endParaRPr lang="en-US" sz="4400" b="1" dirty="0"/>
              </a:p>
              <a:p>
                <a:r>
                  <a:rPr lang="nl-NL" sz="4400" b="1" dirty="0"/>
                  <a:t>c) Vì G là trọng tâm tam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 dirty="0"/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</m:oMath>
                </a14:m>
                <a:r>
                  <a:rPr lang="nl-NL" sz="4400" b="1" i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Mặt khác theo câu b)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</m:oMath>
                </a14:m>
                <a:r>
                  <a:rPr lang="nl-NL" sz="4400" b="1" i="1" dirty="0"/>
                  <a:t> </a:t>
                </a:r>
                <a:endParaRPr lang="en-US" sz="4400" b="1" dirty="0"/>
              </a:p>
              <a:p>
                <a:r>
                  <a:rPr lang="nl-NL" sz="4400" b="1" dirty="0"/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𝑶𝑯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𝑶𝑮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𝑮𝑯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𝑮𝑶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4716464"/>
                <a:ext cx="13002490" cy="8786812"/>
              </a:xfrm>
              <a:prstGeom prst="rect">
                <a:avLst/>
              </a:prstGeom>
              <a:blipFill>
                <a:blip r:embed="rId4"/>
                <a:stretch>
                  <a:fillRect l="-1639" t="-2148" b="-138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00" y="4716464"/>
            <a:ext cx="10335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</p:txBody>
      </p:sp>
      <p:pic>
        <p:nvPicPr>
          <p:cNvPr id="8" name="Picture 119">
            <a:extLst>
              <a:ext uri="{FF2B5EF4-FFF2-40B4-BE49-F238E27FC236}">
                <a16:creationId xmlns:a16="http://schemas.microsoft.com/office/drawing/2014/main" id="{3FDEEB74-9EE2-4E65-94A4-5E88C8462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880" y="5029200"/>
            <a:ext cx="586332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13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52720" y="8849975"/>
            <a:ext cx="23500172" cy="3537370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11005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220060" y="2006810"/>
            <a:ext cx="23943880" cy="6165277"/>
            <a:chOff x="923003" y="3917552"/>
            <a:chExt cx="23943880" cy="616527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56559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/>
                  <a:t>                    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thẳng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lấy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sao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đúng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trong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vẽ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nào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sau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đây</a:t>
                </a:r>
                <a:r>
                  <a:rPr lang="en-US" sz="4400" b="1" dirty="0"/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blipFill>
                <a:blip r:embed="rId4"/>
                <a:stretch>
                  <a:fillRect l="-1120" t="-2800" r="-112" b="-1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/>
                  <a:t>Vì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nên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nằm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giữa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𝑴𝑷</m:t>
                    </m:r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blipFill>
                <a:blip r:embed="rId5"/>
                <a:stretch>
                  <a:fillRect l="-1846" t="-5036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6F3E21E-1440-45AB-B007-B92EF326D266}"/>
              </a:ext>
            </a:extLst>
          </p:cNvPr>
          <p:cNvSpPr txBox="1"/>
          <p:nvPr/>
        </p:nvSpPr>
        <p:spPr>
          <a:xfrm>
            <a:off x="10964565" y="11002266"/>
            <a:ext cx="30443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id="{60F5BA16-9407-44BC-AE74-BC3B45F03A00}"/>
              </a:ext>
            </a:extLst>
          </p:cNvPr>
          <p:cNvSpPr txBox="1"/>
          <p:nvPr/>
        </p:nvSpPr>
        <p:spPr>
          <a:xfrm>
            <a:off x="6180602" y="1328655"/>
            <a:ext cx="1727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TẬP TRẮC NGHIỆM CỦNG CỐ</a:t>
            </a:r>
          </a:p>
        </p:txBody>
      </p:sp>
      <p:pic>
        <p:nvPicPr>
          <p:cNvPr id="31" name="Picture 122">
            <a:extLst>
              <a:ext uri="{FF2B5EF4-FFF2-40B4-BE49-F238E27FC236}">
                <a16:creationId xmlns:a16="http://schemas.microsoft.com/office/drawing/2014/main" id="{6C6CE60D-CE3F-4652-8199-6166EC2B3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70" y="4278928"/>
            <a:ext cx="12894168" cy="32235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1">
            <a:extLst>
              <a:ext uri="{FF2B5EF4-FFF2-40B4-BE49-F238E27FC236}">
                <a16:creationId xmlns:a16="http://schemas.microsoft.com/office/drawing/2014/main" id="{EED2B8AA-CC03-4021-BEA9-7F79DFCB5FB1}"/>
              </a:ext>
            </a:extLst>
          </p:cNvPr>
          <p:cNvGrpSpPr/>
          <p:nvPr/>
        </p:nvGrpSpPr>
        <p:grpSpPr>
          <a:xfrm>
            <a:off x="783942" y="6054771"/>
            <a:ext cx="9960258" cy="1671800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3" name="Group 2">
              <a:extLst>
                <a:ext uri="{FF2B5EF4-FFF2-40B4-BE49-F238E27FC236}">
                  <a16:creationId xmlns:a16="http://schemas.microsoft.com/office/drawing/2014/main" id="{A0906E8B-ED5D-434A-B435-94F65F8F2E04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36" name="Rectangle 5">
                <a:extLst>
                  <a:ext uri="{FF2B5EF4-FFF2-40B4-BE49-F238E27FC236}">
                    <a16:creationId xmlns:a16="http://schemas.microsoft.com/office/drawing/2014/main" id="{669153AB-E935-4D9A-9CAB-9B7EE73CC39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6">
                <a:extLst>
                  <a:ext uri="{FF2B5EF4-FFF2-40B4-BE49-F238E27FC236}">
                    <a16:creationId xmlns:a16="http://schemas.microsoft.com/office/drawing/2014/main" id="{CA2BD9B0-5F96-4614-9DA4-08BA40D953D8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603111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id="{CCB46617-16E9-4214-90BF-3D4C87005EB4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Oval 8">
                <a:extLst>
                  <a:ext uri="{FF2B5EF4-FFF2-40B4-BE49-F238E27FC236}">
                    <a16:creationId xmlns:a16="http://schemas.microsoft.com/office/drawing/2014/main" id="{42E04B30-AA73-42A9-9726-B95814CA26E3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/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 3</m:t>
                        </m:r>
                        <m:r>
                          <m:rPr>
                            <m:nor/>
                          </m:rPr>
                          <a:rPr lang="en-US" sz="4400" smtClean="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14">
            <a:extLst>
              <a:ext uri="{FF2B5EF4-FFF2-40B4-BE49-F238E27FC236}">
                <a16:creationId xmlns:a16="http://schemas.microsoft.com/office/drawing/2014/main" id="{6C34D813-0347-4E7A-82BB-FBFAB0D6ACF2}"/>
              </a:ext>
            </a:extLst>
          </p:cNvPr>
          <p:cNvSpPr/>
          <p:nvPr/>
        </p:nvSpPr>
        <p:spPr>
          <a:xfrm>
            <a:off x="776656" y="642247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2864472E-C1AD-4F84-9AAA-397BA25FF3B1}"/>
              </a:ext>
            </a:extLst>
          </p:cNvPr>
          <p:cNvSpPr/>
          <p:nvPr/>
        </p:nvSpPr>
        <p:spPr>
          <a:xfrm>
            <a:off x="6414300" y="4278928"/>
            <a:ext cx="4360042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D1A3CD29-7248-4F67-ABFD-AF30000CF71A}"/>
              </a:ext>
            </a:extLst>
          </p:cNvPr>
          <p:cNvSpPr/>
          <p:nvPr/>
        </p:nvSpPr>
        <p:spPr>
          <a:xfrm>
            <a:off x="1409546" y="4278928"/>
            <a:ext cx="4251529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Oval 30">
            <a:extLst>
              <a:ext uri="{FF2B5EF4-FFF2-40B4-BE49-F238E27FC236}">
                <a16:creationId xmlns:a16="http://schemas.microsoft.com/office/drawing/2014/main" id="{CA64554C-FEAE-4A5C-983A-F865DD26D0FE}"/>
              </a:ext>
            </a:extLst>
          </p:cNvPr>
          <p:cNvSpPr/>
          <p:nvPr/>
        </p:nvSpPr>
        <p:spPr>
          <a:xfrm>
            <a:off x="693127" y="44361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/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1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/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bg1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/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4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28">
            <a:extLst>
              <a:ext uri="{FF2B5EF4-FFF2-40B4-BE49-F238E27FC236}">
                <a16:creationId xmlns:a16="http://schemas.microsoft.com/office/drawing/2014/main" id="{F1301F7D-7FC6-498D-A4CC-DC47A9B7D9A6}"/>
              </a:ext>
            </a:extLst>
          </p:cNvPr>
          <p:cNvSpPr/>
          <p:nvPr/>
        </p:nvSpPr>
        <p:spPr>
          <a:xfrm>
            <a:off x="5771836" y="4499562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12251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40" grpId="0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𝐼𝐴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𝐼𝐵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400" dirty="0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1573" y="51826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646227" y="10353010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A66E39E-45DD-4D8D-9701-4E0D7B27D607}"/>
                  </a:ext>
                </a:extLst>
              </p:cNvPr>
              <p:cNvSpPr txBox="1"/>
              <p:nvPr/>
            </p:nvSpPr>
            <p:spPr>
              <a:xfrm>
                <a:off x="1388512" y="8516738"/>
                <a:ext cx="1575648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A66E39E-45DD-4D8D-9701-4E0D7B27D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12" y="8516738"/>
                <a:ext cx="15756488" cy="856068"/>
              </a:xfrm>
              <a:prstGeom prst="rect">
                <a:avLst/>
              </a:prstGeom>
              <a:blipFill>
                <a:blip r:embed="rId7"/>
                <a:stretch>
                  <a:fillRect l="-1586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41">
            <a:extLst>
              <a:ext uri="{FF2B5EF4-FFF2-40B4-BE49-F238E27FC236}">
                <a16:creationId xmlns:a16="http://schemas.microsoft.com/office/drawing/2014/main" id="{794A51D1-55F2-4D87-8FEA-CA4EFEB1AF68}"/>
              </a:ext>
            </a:extLst>
          </p:cNvPr>
          <p:cNvSpPr/>
          <p:nvPr/>
        </p:nvSpPr>
        <p:spPr>
          <a:xfrm>
            <a:off x="353579" y="2153388"/>
            <a:ext cx="23594672" cy="2522626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0C3C5302-44DC-4A8A-B599-834CEAC11DC1}"/>
              </a:ext>
            </a:extLst>
          </p:cNvPr>
          <p:cNvSpPr>
            <a:spLocks/>
          </p:cNvSpPr>
          <p:nvPr/>
        </p:nvSpPr>
        <p:spPr bwMode="auto">
          <a:xfrm rot="5400000">
            <a:off x="1856268" y="785661"/>
            <a:ext cx="1042135" cy="3503060"/>
          </a:xfrm>
          <a:prstGeom prst="round2SameRect">
            <a:avLst>
              <a:gd name="adj1" fmla="val 19445"/>
              <a:gd name="adj2" fmla="val 0"/>
            </a:avLst>
          </a:prstGeom>
          <a:solidFill>
            <a:srgbClr val="FFF9BC"/>
          </a:solidFill>
          <a:ln w="57150">
            <a:solidFill>
              <a:srgbClr val="91720D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Picture 17">
            <a:extLst>
              <a:ext uri="{FF2B5EF4-FFF2-40B4-BE49-F238E27FC236}">
                <a16:creationId xmlns:a16="http://schemas.microsoft.com/office/drawing/2014/main" id="{CFEA5439-EC49-4A87-BA35-48AD5CA706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99824" y="1830222"/>
            <a:ext cx="1076356" cy="1228039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19">
            <a:extLst>
              <a:ext uri="{FF2B5EF4-FFF2-40B4-BE49-F238E27FC236}">
                <a16:creationId xmlns:a16="http://schemas.microsoft.com/office/drawing/2014/main" id="{826CDD11-85BF-49A2-8E32-E04CED08FF7E}"/>
              </a:ext>
            </a:extLst>
          </p:cNvPr>
          <p:cNvSpPr txBox="1"/>
          <p:nvPr/>
        </p:nvSpPr>
        <p:spPr>
          <a:xfrm>
            <a:off x="1052325" y="2066929"/>
            <a:ext cx="2895398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23">
            <a:extLst>
              <a:ext uri="{FF2B5EF4-FFF2-40B4-BE49-F238E27FC236}">
                <a16:creationId xmlns:a16="http://schemas.microsoft.com/office/drawing/2014/main" id="{6D8E1639-1516-4EBE-A341-4AF39D1218EE}"/>
              </a:ext>
            </a:extLst>
          </p:cNvPr>
          <p:cNvSpPr txBox="1"/>
          <p:nvPr/>
        </p:nvSpPr>
        <p:spPr>
          <a:xfrm>
            <a:off x="1767838" y="2412818"/>
            <a:ext cx="235978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39" name="Picture 213">
            <a:extLst>
              <a:ext uri="{FF2B5EF4-FFF2-40B4-BE49-F238E27FC236}">
                <a16:creationId xmlns:a16="http://schemas.microsoft.com/office/drawing/2014/main" id="{DD6D2E8D-E321-43D0-8355-2853D87A47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31" y="3290303"/>
            <a:ext cx="8093363" cy="1586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44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52720" y="8849975"/>
            <a:ext cx="23500172" cy="3537370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11005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220060" y="2006810"/>
            <a:ext cx="23943880" cy="6165277"/>
            <a:chOff x="923003" y="3917552"/>
            <a:chExt cx="23943880" cy="616527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56559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77" y="2503283"/>
                <a:ext cx="21765346" cy="1528752"/>
              </a:xfrm>
              <a:prstGeom prst="rect">
                <a:avLst/>
              </a:prstGeom>
              <a:blipFill>
                <a:blip r:embed="rId4"/>
                <a:stretch>
                  <a:fillRect l="-1120" t="-3200" b="-1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82" y="10043382"/>
                <a:ext cx="13538318" cy="851643"/>
              </a:xfrm>
              <a:prstGeom prst="rect">
                <a:avLst/>
              </a:prstGeom>
              <a:blipFill>
                <a:blip r:embed="rId5"/>
                <a:stretch>
                  <a:fillRect l="-1846" t="-5755" b="-3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6F3E21E-1440-45AB-B007-B92EF326D266}"/>
              </a:ext>
            </a:extLst>
          </p:cNvPr>
          <p:cNvSpPr txBox="1"/>
          <p:nvPr/>
        </p:nvSpPr>
        <p:spPr>
          <a:xfrm>
            <a:off x="10964565" y="11002266"/>
            <a:ext cx="30443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id="{60F5BA16-9407-44BC-AE74-BC3B45F03A00}"/>
              </a:ext>
            </a:extLst>
          </p:cNvPr>
          <p:cNvSpPr txBox="1"/>
          <p:nvPr/>
        </p:nvSpPr>
        <p:spPr>
          <a:xfrm>
            <a:off x="6180602" y="1328655"/>
            <a:ext cx="1727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TẬP TRẮC NGHIỆM CỦNG CỐ</a:t>
            </a:r>
          </a:p>
        </p:txBody>
      </p:sp>
      <p:grpSp>
        <p:nvGrpSpPr>
          <p:cNvPr id="32" name="Group 1">
            <a:extLst>
              <a:ext uri="{FF2B5EF4-FFF2-40B4-BE49-F238E27FC236}">
                <a16:creationId xmlns:a16="http://schemas.microsoft.com/office/drawing/2014/main" id="{EED2B8AA-CC03-4021-BEA9-7F79DFCB5FB1}"/>
              </a:ext>
            </a:extLst>
          </p:cNvPr>
          <p:cNvGrpSpPr/>
          <p:nvPr/>
        </p:nvGrpSpPr>
        <p:grpSpPr>
          <a:xfrm>
            <a:off x="783942" y="6054771"/>
            <a:ext cx="9960258" cy="1671800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3" name="Group 2">
              <a:extLst>
                <a:ext uri="{FF2B5EF4-FFF2-40B4-BE49-F238E27FC236}">
                  <a16:creationId xmlns:a16="http://schemas.microsoft.com/office/drawing/2014/main" id="{A0906E8B-ED5D-434A-B435-94F65F8F2E04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36" name="Rectangle 5">
                <a:extLst>
                  <a:ext uri="{FF2B5EF4-FFF2-40B4-BE49-F238E27FC236}">
                    <a16:creationId xmlns:a16="http://schemas.microsoft.com/office/drawing/2014/main" id="{669153AB-E935-4D9A-9CAB-9B7EE73CC39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6">
                <a:extLst>
                  <a:ext uri="{FF2B5EF4-FFF2-40B4-BE49-F238E27FC236}">
                    <a16:creationId xmlns:a16="http://schemas.microsoft.com/office/drawing/2014/main" id="{CA2BD9B0-5F96-4614-9DA4-08BA40D953D8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603111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id="{CCB46617-16E9-4214-90BF-3D4C87005EB4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Oval 8">
                <a:extLst>
                  <a:ext uri="{FF2B5EF4-FFF2-40B4-BE49-F238E27FC236}">
                    <a16:creationId xmlns:a16="http://schemas.microsoft.com/office/drawing/2014/main" id="{42E04B30-AA73-42A9-9726-B95814CA26E3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/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  <m:t> 3</m:t>
                        </m:r>
                        <m:r>
                          <m:rPr>
                            <m:nor/>
                          </m:rPr>
                          <a:rPr lang="en-US" sz="4400" smtClean="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5081" y="4959417"/>
                  <a:ext cx="3631577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14">
            <a:extLst>
              <a:ext uri="{FF2B5EF4-FFF2-40B4-BE49-F238E27FC236}">
                <a16:creationId xmlns:a16="http://schemas.microsoft.com/office/drawing/2014/main" id="{6C34D813-0347-4E7A-82BB-FBFAB0D6ACF2}"/>
              </a:ext>
            </a:extLst>
          </p:cNvPr>
          <p:cNvSpPr/>
          <p:nvPr/>
        </p:nvSpPr>
        <p:spPr>
          <a:xfrm>
            <a:off x="5756757" y="629548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2864472E-C1AD-4F84-9AAA-397BA25FF3B1}"/>
              </a:ext>
            </a:extLst>
          </p:cNvPr>
          <p:cNvSpPr/>
          <p:nvPr/>
        </p:nvSpPr>
        <p:spPr>
          <a:xfrm>
            <a:off x="6414300" y="4278928"/>
            <a:ext cx="4360042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D1A3CD29-7248-4F67-ABFD-AF30000CF71A}"/>
              </a:ext>
            </a:extLst>
          </p:cNvPr>
          <p:cNvSpPr/>
          <p:nvPr/>
        </p:nvSpPr>
        <p:spPr>
          <a:xfrm>
            <a:off x="1409546" y="4278928"/>
            <a:ext cx="4251529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Oval 30">
            <a:extLst>
              <a:ext uri="{FF2B5EF4-FFF2-40B4-BE49-F238E27FC236}">
                <a16:creationId xmlns:a16="http://schemas.microsoft.com/office/drawing/2014/main" id="{CA64554C-FEAE-4A5C-983A-F865DD26D0FE}"/>
              </a:ext>
            </a:extLst>
          </p:cNvPr>
          <p:cNvSpPr/>
          <p:nvPr/>
        </p:nvSpPr>
        <p:spPr>
          <a:xfrm>
            <a:off x="693127" y="44361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/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1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26" y="4614283"/>
                <a:ext cx="363157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/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solidFill>
                            <a:schemeClr val="bg1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36" y="4669302"/>
                <a:ext cx="363157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/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1" smtClean="0">
                          <a:solidFill>
                            <a:schemeClr val="bg1"/>
                          </a:solidFill>
                        </a:rPr>
                        <m:t> 4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813" y="6377387"/>
                <a:ext cx="363157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28">
            <a:extLst>
              <a:ext uri="{FF2B5EF4-FFF2-40B4-BE49-F238E27FC236}">
                <a16:creationId xmlns:a16="http://schemas.microsoft.com/office/drawing/2014/main" id="{F1301F7D-7FC6-498D-A4CC-DC47A9B7D9A6}"/>
              </a:ext>
            </a:extLst>
          </p:cNvPr>
          <p:cNvSpPr/>
          <p:nvPr/>
        </p:nvSpPr>
        <p:spPr>
          <a:xfrm>
            <a:off x="5771836" y="4499562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pic>
        <p:nvPicPr>
          <p:cNvPr id="35" name="Picture 258">
            <a:extLst>
              <a:ext uri="{FF2B5EF4-FFF2-40B4-BE49-F238E27FC236}">
                <a16:creationId xmlns:a16="http://schemas.microsoft.com/office/drawing/2014/main" id="{89EE47E7-31BA-4F50-B619-E70CA6F403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972" y="4241894"/>
            <a:ext cx="12930196" cy="3419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26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40" grpId="0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2" y="8749610"/>
            <a:ext cx="23500172" cy="3537370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1058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60997" y="4798635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vect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ơ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 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 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ượ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ướ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Hai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68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3704157" y="2815379"/>
                <a:ext cx="20471634" cy="869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157" y="2815379"/>
                <a:ext cx="20471634" cy="869597"/>
              </a:xfrm>
              <a:prstGeom prst="rect">
                <a:avLst/>
              </a:prstGeom>
              <a:blipFill>
                <a:blip r:embed="rId6"/>
                <a:stretch>
                  <a:fillRect l="-1221" t="-4225" b="-3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vect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ơ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ù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ươ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6F3E21E-1440-45AB-B007-B92EF326D266}"/>
              </a:ext>
            </a:extLst>
          </p:cNvPr>
          <p:cNvSpPr txBox="1"/>
          <p:nvPr/>
        </p:nvSpPr>
        <p:spPr>
          <a:xfrm>
            <a:off x="10964565" y="11002266"/>
            <a:ext cx="30443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Oval 12">
            <a:extLst>
              <a:ext uri="{FF2B5EF4-FFF2-40B4-BE49-F238E27FC236}">
                <a16:creationId xmlns:a16="http://schemas.microsoft.com/office/drawing/2014/main" id="{60D29733-FE4D-4B2C-96D6-F5867E1C3FE0}"/>
              </a:ext>
            </a:extLst>
          </p:cNvPr>
          <p:cNvSpPr/>
          <p:nvPr/>
        </p:nvSpPr>
        <p:spPr>
          <a:xfrm>
            <a:off x="488731" y="6858000"/>
            <a:ext cx="1053478" cy="106776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96790774-4474-4478-B0B7-5A2A0B690B4D}"/>
                  </a:ext>
                </a:extLst>
              </p:cNvPr>
              <p:cNvSpPr txBox="1"/>
              <p:nvPr/>
            </p:nvSpPr>
            <p:spPr>
              <a:xfrm>
                <a:off x="4281071" y="9245945"/>
                <a:ext cx="17373600" cy="232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đó: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 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96790774-4474-4478-B0B7-5A2A0B690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71" y="9245945"/>
                <a:ext cx="17373600" cy="23249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93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  <p:bldP spid="37" grpId="0" animBg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59961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𝑨𝑶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599614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9961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99614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𝑩𝑶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59101" y="520843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864726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9857057" y="11927204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728707" y="3111200"/>
                <a:ext cx="23513288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07" y="3111200"/>
                <a:ext cx="23513288" cy="1446550"/>
              </a:xfrm>
              <a:prstGeom prst="rect">
                <a:avLst/>
              </a:prstGeom>
              <a:blipFill>
                <a:blip r:embed="rId8"/>
                <a:stretch>
                  <a:fillRect l="-1063" t="-8824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DCD9302F-FB56-45A0-B224-482FF7C65B27}"/>
                  </a:ext>
                </a:extLst>
              </p:cNvPr>
              <p:cNvSpPr txBox="1"/>
              <p:nvPr/>
            </p:nvSpPr>
            <p:spPr>
              <a:xfrm>
                <a:off x="4279579" y="8672230"/>
                <a:ext cx="12358686" cy="3201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𝑨𝑶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𝑩𝑶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DCD9302F-FB56-45A0-B224-482FF7C65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9" y="8672230"/>
                <a:ext cx="12358686" cy="32015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4">
            <a:extLst>
              <a:ext uri="{FF2B5EF4-FFF2-40B4-BE49-F238E27FC236}">
                <a16:creationId xmlns:a16="http://schemas.microsoft.com/office/drawing/2014/main" id="{4C9B1D93-2108-4098-8D3E-0FE12868B6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743" y="8097066"/>
            <a:ext cx="8766087" cy="3497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42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en-US" sz="44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44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18684" y="524192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3012854" y="1179966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868319" y="3110406"/>
                <a:ext cx="22717995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319" y="3110406"/>
                <a:ext cx="22717995" cy="910314"/>
              </a:xfrm>
              <a:prstGeom prst="rect">
                <a:avLst/>
              </a:prstGeom>
              <a:blipFill>
                <a:blip r:embed="rId8"/>
                <a:stretch>
                  <a:fillRect l="-1073" t="-5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D83C9955-595B-458F-A19E-B0421BBB8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0688" y="7825879"/>
                <a:ext cx="9818585" cy="3028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30238" algn="l"/>
                  </a:tabLst>
                </a:pPr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914400"/>
                <a:r>
                  <a:rPr kumimoji="0" lang="fr-FR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𝑫𝑶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𝑨𝑶</m:t>
                        </m:r>
                      </m:e>
                    </m:acc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914400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𝑨𝑶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30238" algn="l"/>
                  </a:tabLst>
                </a:pP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D83C9955-595B-458F-A19E-B0421BBB8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0688" y="7825879"/>
                <a:ext cx="9818585" cy="30282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6">
            <a:extLst>
              <a:ext uri="{FF2B5EF4-FFF2-40B4-BE49-F238E27FC236}">
                <a16:creationId xmlns:a16="http://schemas.microsoft.com/office/drawing/2014/main" id="{0D0D14EF-00B5-4025-BDFD-45CB3E7A12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190" y="8170087"/>
            <a:ext cx="4338793" cy="4402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015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700189" y="51826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b="1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4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533177"/>
              </a:xfrm>
              <a:prstGeom prst="rect">
                <a:avLst/>
              </a:prstGeom>
              <a:blipFill>
                <a:blip r:embed="rId8"/>
                <a:stretch>
                  <a:fillRect l="-1053" t="-3187" b="-18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2250407" y="8570716"/>
                <a:ext cx="9959574" cy="3819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b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407" y="8570716"/>
                <a:ext cx="9959574" cy="3819379"/>
              </a:xfrm>
              <a:prstGeom prst="rect">
                <a:avLst/>
              </a:prstGeom>
              <a:blipFill>
                <a:blip r:embed="rId9"/>
                <a:stretch>
                  <a:fillRect l="-2448" b="-6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>
            <a:extLst>
              <a:ext uri="{FF2B5EF4-FFF2-40B4-BE49-F238E27FC236}">
                <a16:creationId xmlns:a16="http://schemas.microsoft.com/office/drawing/2014/main" id="{A853ABB1-8128-4179-A380-EE60AB3F1D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450" y="8397174"/>
            <a:ext cx="8200674" cy="3271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44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5105400"/>
            <a:ext cx="23870815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𝑨𝑮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𝑩𝑮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𝑪𝑮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422970" y="5233886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blipFill>
                <a:blip r:embed="rId8"/>
                <a:stretch>
                  <a:fillRect l="-1053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1" y="9458292"/>
                <a:ext cx="9959574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9959574" cy="10671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6">
            <a:extLst>
              <a:ext uri="{FF2B5EF4-FFF2-40B4-BE49-F238E27FC236}">
                <a16:creationId xmlns:a16="http://schemas.microsoft.com/office/drawing/2014/main" id="{85642879-088A-4387-9E8F-242725DE91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566" y="7807448"/>
            <a:ext cx="5002405" cy="436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88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/>
                  <a:t>                                          Cho </a:t>
                </a:r>
                <a:r>
                  <a:rPr lang="en-US" sz="4400" b="1" err="1"/>
                  <a:t>hình</a:t>
                </a:r>
                <a:r>
                  <a:rPr lang="en-US" sz="4400" b="1"/>
                  <a:t> </a:t>
                </a:r>
                <a:r>
                  <a:rPr lang="en-US" sz="4400" b="1" err="1"/>
                  <a:t>bình</a:t>
                </a:r>
                <a:r>
                  <a:rPr lang="en-US" sz="4400" b="1"/>
                  <a:t> </a:t>
                </a:r>
                <a:r>
                  <a:rPr lang="en-US" sz="4400" b="1" err="1"/>
                  <a:t>hành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/>
                  <a:t>. </a:t>
                </a:r>
                <a:r>
                  <a:rPr lang="en-US" sz="4400" b="1" err="1"/>
                  <a:t>Gọi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là</a:t>
                </a:r>
                <a:r>
                  <a:rPr lang="en-US" sz="4400" b="1"/>
                  <a:t> </a:t>
                </a:r>
                <a:r>
                  <a:rPr lang="en-US" sz="4400" b="1" err="1"/>
                  <a:t>trung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cạnh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/>
                  <a:t>. </a:t>
                </a:r>
                <a:r>
                  <a:rPr lang="en-US" sz="4400" b="1" err="1"/>
                  <a:t>Hãy</a:t>
                </a:r>
                <a:r>
                  <a:rPr lang="en-US" sz="4400" b="1"/>
                  <a:t> </a:t>
                </a:r>
                <a:r>
                  <a:rPr lang="en-US" sz="4400" b="1" err="1"/>
                  <a:t>biểu</a:t>
                </a:r>
                <a:r>
                  <a:rPr lang="en-US" sz="4400" b="1"/>
                  <a:t> </a:t>
                </a:r>
                <a:r>
                  <a:rPr lang="en-US" sz="4400" b="1" err="1"/>
                  <a:t>thị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theo</a:t>
                </a:r>
                <a:r>
                  <a:rPr lang="en-US" sz="4400" b="1"/>
                  <a:t> </a:t>
                </a:r>
                <a:r>
                  <a:rPr lang="en-US" sz="4400" b="1" err="1"/>
                  <a:t>hai</a:t>
                </a:r>
                <a:r>
                  <a:rPr lang="en-US" sz="4400" b="1"/>
                  <a:t> </a:t>
                </a:r>
                <a:r>
                  <a:rPr lang="en-US" sz="4400" b="1" err="1"/>
                  <a:t>vectơ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blipFill>
                <a:blip r:embed="rId3"/>
                <a:stretch>
                  <a:fillRect l="-1052" t="-9772" r="-155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4087198"/>
                <a:ext cx="23317200" cy="961927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sz="4400" b="1"/>
                  <a:t>Lời </a:t>
                </a:r>
                <a:r>
                  <a:rPr lang="en-US" sz="4400" b="1" err="1"/>
                  <a:t>giải</a:t>
                </a:r>
                <a:endParaRPr lang="en-US" sz="4400" b="1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endParaRPr lang="en-US" sz="4400"/>
              </a:p>
              <a:p>
                <a:pPr lvl="1"/>
                <a:r>
                  <a:rPr lang="en-US" sz="4400" b="1"/>
                  <a:t>Ta </a:t>
                </a:r>
                <a:r>
                  <a:rPr lang="en-US" sz="4400" b="1" err="1"/>
                  <a:t>có</a:t>
                </a:r>
                <a:endParaRPr lang="en-US" sz="4400" b="1"/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87198"/>
                <a:ext cx="23317200" cy="9619277"/>
              </a:xfrm>
              <a:prstGeom prst="rect">
                <a:avLst/>
              </a:prstGeom>
              <a:blipFill>
                <a:blip r:embed="rId4"/>
                <a:stretch>
                  <a:fillRect t="-18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1752600"/>
            <a:ext cx="5486398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4.11.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7">
            <a:extLst>
              <a:ext uri="{FF2B5EF4-FFF2-40B4-BE49-F238E27FC236}">
                <a16:creationId xmlns:a16="http://schemas.microsoft.com/office/drawing/2014/main" id="{CA03F332-E79E-45D3-915C-A017BEC5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66" y="5029200"/>
            <a:ext cx="9739668" cy="4959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41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4876800"/>
            <a:ext cx="23870815" cy="1752600"/>
            <a:chOff x="241306" y="2129492"/>
            <a:chExt cx="11778089" cy="8763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29492"/>
                  <a:ext cx="2468235" cy="8763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29492"/>
                  <a:ext cx="2468235" cy="8763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554373" y="5233886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blipFill>
                <a:blip r:embed="rId8"/>
                <a:stretch>
                  <a:fillRect l="-1053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1" y="9458292"/>
                <a:ext cx="9959574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9959574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1">
            <a:extLst>
              <a:ext uri="{FF2B5EF4-FFF2-40B4-BE49-F238E27FC236}">
                <a16:creationId xmlns:a16="http://schemas.microsoft.com/office/drawing/2014/main" id="{338396A4-752C-4061-BFEA-82806B5537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771" y="8223092"/>
            <a:ext cx="5105400" cy="445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91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4981576"/>
            <a:ext cx="23870815" cy="1446550"/>
            <a:chOff x="241306" y="2181880"/>
            <a:chExt cx="11778089" cy="723275"/>
          </a:xfrm>
          <a:solidFill>
            <a:srgbClr val="327E3B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/>
                            </m:ctrlPr>
                          </m:accPr>
                          <m:e>
                            <m:r>
                              <a:rPr lang="en-US" b="1" i="1"/>
                              <m:t>𝑨𝑪</m:t>
                            </m:r>
                          </m:e>
                        </m:acc>
                        <m:r>
                          <a:rPr lang="en-US" b="1" i="1"/>
                          <m:t>=</m:t>
                        </m:r>
                        <m:r>
                          <a:rPr lang="en-US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b="1" i="1"/>
                            </m:ctrlPr>
                          </m:accPr>
                          <m:e>
                            <m:r>
                              <a:rPr lang="en-US" b="1" i="1"/>
                              <m:t>𝑵𝑪</m:t>
                            </m:r>
                          </m:e>
                        </m:acc>
                        <m:r>
                          <a:rPr lang="en-US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𝑨𝑩</m:t>
                            </m:r>
                          </m:e>
                        </m:acc>
                        <m:r>
                          <a:rPr lang="en-US" sz="4400" b="1" i="1"/>
                          <m:t>=</m:t>
                        </m:r>
                        <m:r>
                          <a:rPr lang="en-US" sz="44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𝑨𝑴</m:t>
                            </m:r>
                          </m:e>
                        </m:acc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/>
                            </m:ctrlPr>
                          </m:accPr>
                          <m:e>
                            <m:r>
                              <a:rPr lang="en-US" b="1" i="1"/>
                              <m:t>𝑩𝑪</m:t>
                            </m:r>
                          </m:e>
                        </m:acc>
                        <m:r>
                          <a:rPr lang="en-US" b="1" i="1"/>
                          <m:t>=−</m:t>
                        </m:r>
                        <m:r>
                          <a:rPr lang="en-US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b="1" i="1"/>
                            </m:ctrlPr>
                          </m:accPr>
                          <m:e>
                            <m:r>
                              <a:rPr lang="en-US" b="1" i="1"/>
                              <m:t>𝑴𝑵</m:t>
                            </m:r>
                          </m:e>
                        </m:acc>
                        <m:r>
                          <a:rPr lang="en-US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81880"/>
                  <a:ext cx="2468235" cy="72327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/>
                            </m:ctrlPr>
                          </m:accPr>
                          <m:e>
                            <m:r>
                              <a:rPr lang="en-US" b="1" i="1"/>
                              <m:t>𝑪𝑵</m:t>
                            </m:r>
                          </m:e>
                        </m:acc>
                        <m:r>
                          <a:rPr lang="en-US" b="1" i="1"/>
                          <m:t>=−</m:t>
                        </m:r>
                        <m:f>
                          <m:fPr>
                            <m:ctrlPr>
                              <a:rPr lang="en-US" b="1" i="1"/>
                            </m:ctrlPr>
                          </m:fPr>
                          <m:num>
                            <m:r>
                              <a:rPr lang="en-US" b="1" i="1"/>
                              <m:t>𝟏</m:t>
                            </m:r>
                          </m:num>
                          <m:den>
                            <m:r>
                              <a:rPr lang="en-US" b="1" i="1"/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b="1" i="1"/>
                            </m:ctrlPr>
                          </m:accPr>
                          <m:e>
                            <m:r>
                              <a:rPr lang="en-US" b="1" i="1"/>
                              <m:t>𝑨𝑪</m:t>
                            </m:r>
                          </m:e>
                        </m:acc>
                        <m:r>
                          <a:rPr lang="en-US" b="1" i="1"/>
                          <m:t>.</m:t>
                        </m:r>
                        <m:r>
                          <m:rPr>
                            <m:nor/>
                          </m:rPr>
                          <a:rPr lang="en-US" b="1"/>
                          <m:t> 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81880"/>
                  <a:ext cx="2468235" cy="7232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554373" y="5233886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𝑨𝑩𝑪</m:t>
                    </m:r>
                    <m:r>
                      <a:rPr lang="en-US" sz="4400" b="1" i="1"/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𝑵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𝑨𝑪</m:t>
                    </m:r>
                    <m:r>
                      <a:rPr lang="en-US" sz="4400" b="1" i="1"/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446550"/>
              </a:xfrm>
              <a:prstGeom prst="rect">
                <a:avLst/>
              </a:prstGeom>
              <a:blipFill>
                <a:blip r:embed="rId8"/>
                <a:stretch>
                  <a:fillRect l="-1053" t="-9283" r="-974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3443633" y="8809729"/>
                <a:ext cx="11567870" cy="2793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4400" b="1" i="1"/>
                        <m:t>𝑴𝑵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đườ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/>
                        <m:t>𝑨𝑩𝑪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/>
                        <m:t>𝑴𝑵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// </m:t>
                      </m:r>
                      <m:r>
                        <a:rPr lang="en-US" sz="4400" b="1" i="1"/>
                        <m:t>𝑩𝑪</m:t>
                      </m:r>
                      <m:r>
                        <a:rPr lang="en-US" sz="4400" b="1"/>
                        <m:t>,</m:t>
                      </m:r>
                      <m:r>
                        <a:rPr lang="en-US" sz="4400" b="1" i="1"/>
                        <m:t>𝑴𝑵</m:t>
                      </m:r>
                      <m:r>
                        <a:rPr lang="en-US" sz="4400" b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𝟏</m:t>
                          </m:r>
                        </m:num>
                        <m:den>
                          <m:r>
                            <a:rPr lang="en-US" sz="4400" b="1" i="1"/>
                            <m:t>𝟐</m:t>
                          </m:r>
                        </m:den>
                      </m:f>
                      <m:r>
                        <a:rPr lang="en-US" sz="4400" b="1" i="1"/>
                        <m:t>𝑩𝑪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𝑩𝑪</m:t>
                          </m:r>
                        </m:e>
                      </m:acc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𝑴𝑵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633" y="8809729"/>
                <a:ext cx="11567870" cy="2793522"/>
              </a:xfrm>
              <a:prstGeom prst="rect">
                <a:avLst/>
              </a:prstGeom>
              <a:blipFill>
                <a:blip r:embed="rId9"/>
                <a:stretch>
                  <a:fillRect t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42">
            <a:extLst>
              <a:ext uri="{FF2B5EF4-FFF2-40B4-BE49-F238E27FC236}">
                <a16:creationId xmlns:a16="http://schemas.microsoft.com/office/drawing/2014/main" id="{81184145-D814-478A-B311-D59E81E9B6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396" y="8281393"/>
            <a:ext cx="5334764" cy="4413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686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252247" y="4946891"/>
            <a:ext cx="23921162" cy="1737428"/>
            <a:chOff x="216464" y="2167592"/>
            <a:chExt cx="11802931" cy="868714"/>
          </a:xfrm>
          <a:solidFill>
            <a:srgbClr val="327E3B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167592"/>
                  <a:ext cx="2468235" cy="86871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𝑨𝑩</m:t>
                                </m:r>
                              </m:e>
                            </m:acc>
                            <m:r>
                              <a:rPr lang="en-US" sz="4400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r>
                              <a:rPr lang="en-US" sz="4400" b="1" i="1"/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/>
                                </m:ctrlPr>
                              </m:radPr>
                              <m:deg/>
                              <m:e>
                                <m:r>
                                  <a:rPr lang="en-US" sz="4400" b="1" i="1"/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/>
                              <m:t>𝟐</m:t>
                            </m:r>
                          </m:den>
                        </m:f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167592"/>
                  <a:ext cx="2468235" cy="8687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090861" y="2344549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372661" y="2243792"/>
                  <a:ext cx="26652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𝑨𝑩</m:t>
                                </m:r>
                              </m:e>
                            </m:acc>
                            <m:r>
                              <a:rPr lang="en-US" sz="4400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r>
                          <a:rPr lang="en-US" sz="4400" b="1" i="1"/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/>
                            </m:ctrlPr>
                          </m:radPr>
                          <m:deg/>
                          <m:e>
                            <m:r>
                              <a:rPr lang="en-US" sz="4400" b="1" i="1"/>
                              <m:t>𝟑</m:t>
                            </m:r>
                          </m:e>
                        </m:rad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61" y="2243792"/>
                  <a:ext cx="2665277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16464" y="227366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06871" y="2275536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/>
                                </m:ctrlPr>
                              </m:accPr>
                              <m:e>
                                <m:r>
                                  <a:rPr lang="en-US" b="1" i="1"/>
                                  <m:t>𝑨𝑩</m:t>
                                </m:r>
                              </m:e>
                            </m:acc>
                            <m:r>
                              <a:rPr lang="en-US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/>
                                </m:ctrlPr>
                              </m:accPr>
                              <m:e>
                                <m:r>
                                  <a:rPr lang="en-US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/>
                          <m:t>=</m:t>
                        </m:r>
                        <m:r>
                          <a:rPr lang="en-US" b="1" i="1"/>
                          <m:t>𝟐</m:t>
                        </m:r>
                        <m:r>
                          <a:rPr lang="en-US" b="1" i="1"/>
                          <m:t>𝒂</m:t>
                        </m:r>
                        <m:r>
                          <a:rPr lang="en-US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871" y="2275536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428702" y="2181880"/>
                  <a:ext cx="2590693" cy="72327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/>
                                </m:ctrlPr>
                              </m:accPr>
                              <m:e>
                                <m:r>
                                  <a:rPr lang="en-US" b="1" i="1"/>
                                  <m:t>𝑨𝑩</m:t>
                                </m:r>
                              </m:e>
                            </m:acc>
                            <m:r>
                              <a:rPr lang="en-US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/>
                                </m:ctrlPr>
                              </m:accPr>
                              <m:e>
                                <m:r>
                                  <a:rPr lang="en-US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b="1" i="1"/>
                          <m:t>=</m:t>
                        </m:r>
                        <m:r>
                          <a:rPr lang="en-US" b="1" i="1"/>
                          <m:t>𝟐</m:t>
                        </m:r>
                        <m:r>
                          <a:rPr lang="en-US" b="1" i="1"/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/>
                            </m:ctrlPr>
                          </m:radPr>
                          <m:deg/>
                          <m:e>
                            <m:r>
                              <a:rPr lang="en-US" b="1" i="1"/>
                              <m:t>𝟑</m:t>
                            </m:r>
                          </m:e>
                        </m:rad>
                        <m:r>
                          <a:rPr lang="en-US" b="1" i="1"/>
                          <m:t>.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8702" y="2181880"/>
                  <a:ext cx="2590693" cy="7232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033503" y="2316848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3042" y="5141118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𝑨𝑩</m:t>
                            </m:r>
                          </m:e>
                        </m:acc>
                        <m:r>
                          <a:rPr lang="en-US" sz="44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/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3443633" y="8809729"/>
                <a:ext cx="11567870" cy="1996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𝑨𝑩</m:t>
                        </m:r>
                      </m:e>
                    </m:acc>
                    <m:r>
                      <a:rPr lang="en-US" sz="4400" b="1" i="1"/>
                      <m:t>+</m:t>
                    </m:r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𝑨𝑪</m:t>
                        </m:r>
                      </m:e>
                    </m:acc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𝑨𝑯</m:t>
                        </m:r>
                      </m:e>
                    </m:acc>
                    <m:r>
                      <a:rPr lang="en-US" sz="4400" b="1" i="1"/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𝑨𝑩</m:t>
                            </m:r>
                          </m:e>
                        </m:acc>
                        <m:r>
                          <a:rPr lang="en-US" sz="44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𝑨𝑯</m:t>
                            </m:r>
                          </m:e>
                        </m:acc>
                      </m:e>
                    </m:d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.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r>
                          <a:rPr lang="en-US" sz="4400" b="1" i="1"/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/>
                            </m:ctrlPr>
                          </m:radPr>
                          <m:deg/>
                          <m:e>
                            <m:r>
                              <a:rPr lang="en-US" sz="4400" b="1" i="1"/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/>
                          <m:t>𝟐</m:t>
                        </m:r>
                      </m:den>
                    </m:f>
                    <m:r>
                      <a:rPr lang="en-US" sz="4400" b="1" i="1"/>
                      <m:t>=</m:t>
                    </m:r>
                    <m:r>
                      <a:rPr lang="en-US" sz="4400" b="1" i="1"/>
                      <m:t>𝒂</m:t>
                    </m:r>
                    <m:rad>
                      <m:radPr>
                        <m:degHide m:val="on"/>
                        <m:ctrlPr>
                          <a:rPr lang="en-US" sz="4400" b="1" i="1"/>
                        </m:ctrlPr>
                      </m:radPr>
                      <m:deg/>
                      <m:e>
                        <m:r>
                          <a:rPr lang="en-US" sz="4400" b="1" i="1"/>
                          <m:t>𝟑</m:t>
                        </m:r>
                      </m:e>
                    </m:rad>
                    <m:r>
                      <a:rPr lang="en-US" sz="4400" b="1" i="1"/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633" y="8809729"/>
                <a:ext cx="11567870" cy="19963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1">
            <a:extLst>
              <a:ext uri="{FF2B5EF4-FFF2-40B4-BE49-F238E27FC236}">
                <a16:creationId xmlns:a16="http://schemas.microsoft.com/office/drawing/2014/main" id="{B689FA76-0383-497D-AA98-F1A77AB01C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116" y="8223092"/>
            <a:ext cx="4433107" cy="4274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463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4946246"/>
            <a:ext cx="23870815" cy="1752600"/>
            <a:chOff x="241306" y="2164215"/>
            <a:chExt cx="11778089" cy="876300"/>
          </a:xfrm>
          <a:solidFill>
            <a:srgbClr val="327E3B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164215"/>
                  <a:ext cx="2580419" cy="8763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𝑨𝑩</m:t>
                                </m:r>
                              </m:e>
                            </m:acc>
                            <m:r>
                              <a:rPr lang="en-US" sz="4400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r>
                              <a:rPr lang="en-US" sz="4400" b="1" i="1"/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/>
                                </m:ctrlPr>
                              </m:radPr>
                              <m:deg/>
                              <m:e>
                                <m:r>
                                  <a:rPr lang="en-US" sz="4400" b="1" i="1"/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/>
                              <m:t>𝟐</m:t>
                            </m:r>
                          </m:den>
                        </m:f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164215"/>
                  <a:ext cx="2580419" cy="8763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8041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𝑨𝑩</m:t>
                                </m:r>
                              </m:e>
                            </m:acc>
                            <m:r>
                              <a:rPr lang="en-US" sz="4400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r>
                          <a:rPr lang="en-US" sz="4400" b="1" i="1"/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/>
                            </m:ctrlPr>
                          </m:radPr>
                          <m:deg/>
                          <m:e>
                            <m:r>
                              <a:rPr lang="en-US" sz="4400" b="1" i="1"/>
                              <m:t>𝟐</m:t>
                            </m:r>
                          </m:e>
                        </m:rad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80419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𝑨𝑩</m:t>
                                </m:r>
                              </m:e>
                            </m:acc>
                            <m:r>
                              <a:rPr lang="en-US" sz="4400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r>
                          <a:rPr lang="en-US" sz="4400" b="1" i="1"/>
                          <m:t>𝟐</m:t>
                        </m:r>
                        <m:r>
                          <a:rPr lang="en-US" sz="4400" b="1" i="1"/>
                          <m:t>𝒂</m:t>
                        </m:r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𝑨𝑩</m:t>
                                </m:r>
                              </m:e>
                            </m:acc>
                            <m:r>
                              <a:rPr lang="en-US" sz="4400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r>
                          <a:rPr lang="en-US" sz="4400" b="1" i="1"/>
                          <m:t>𝒂</m:t>
                        </m:r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68003" y="5206149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𝑨𝑩</m:t>
                            </m:r>
                          </m:e>
                        </m:acc>
                        <m:r>
                          <a:rPr lang="en-US" sz="44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/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1" y="9458292"/>
                <a:ext cx="11567870" cy="1997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𝑨𝑩</m:t>
                        </m:r>
                      </m:e>
                    </m:acc>
                    <m:r>
                      <a:rPr lang="en-US" sz="4400" b="1" i="1"/>
                      <m:t>+</m:t>
                    </m:r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𝑨𝑪</m:t>
                        </m:r>
                      </m:e>
                    </m:acc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𝑨𝑯</m:t>
                        </m:r>
                      </m:e>
                    </m:acc>
                    <m:r>
                      <a:rPr lang="en-US" sz="4400" b="1" i="1"/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𝑨𝑩</m:t>
                            </m:r>
                          </m:e>
                        </m:acc>
                        <m:r>
                          <a:rPr lang="en-US" sz="44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𝑨𝑯</m:t>
                            </m:r>
                          </m:e>
                        </m:acc>
                      </m:e>
                    </m:d>
                    <m:r>
                      <a:rPr lang="en-US" sz="4400" b="1" i="1"/>
                      <m:t>=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.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r>
                          <a:rPr lang="en-US" sz="4400" b="1" i="1"/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/>
                            </m:ctrlPr>
                          </m:radPr>
                          <m:deg/>
                          <m:e>
                            <m:r>
                              <a:rPr lang="en-US" sz="4400" b="1" i="1"/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/>
                          <m:t>𝟐</m:t>
                        </m:r>
                      </m:den>
                    </m:f>
                    <m:r>
                      <a:rPr lang="en-US" sz="4400" b="1" i="1"/>
                      <m:t>=</m:t>
                    </m:r>
                    <m:r>
                      <a:rPr lang="en-US" sz="4400" b="1" i="1"/>
                      <m:t>𝒂</m:t>
                    </m:r>
                    <m:rad>
                      <m:radPr>
                        <m:degHide m:val="on"/>
                        <m:ctrlPr>
                          <a:rPr lang="en-US" sz="4400" b="1" i="1"/>
                        </m:ctrlPr>
                      </m:radPr>
                      <m:deg/>
                      <m:e>
                        <m:r>
                          <a:rPr lang="en-US" sz="4400" b="1" i="1"/>
                          <m:t>𝟐</m:t>
                        </m:r>
                      </m:e>
                    </m:rad>
                    <m:r>
                      <a:rPr lang="en-US" sz="4400" b="1" i="1"/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11567870" cy="1997919"/>
              </a:xfrm>
              <a:prstGeom prst="rect">
                <a:avLst/>
              </a:prstGeom>
              <a:blipFill>
                <a:blip r:embed="rId9"/>
                <a:stretch>
                  <a:fillRect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2">
            <a:extLst>
              <a:ext uri="{FF2B5EF4-FFF2-40B4-BE49-F238E27FC236}">
                <a16:creationId xmlns:a16="http://schemas.microsoft.com/office/drawing/2014/main" id="{30C543A8-DB89-494D-BA0E-A3EF5B891B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136" y="8235506"/>
            <a:ext cx="4494848" cy="4272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38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5105400"/>
            <a:ext cx="23775028" cy="1234536"/>
            <a:chOff x="241306" y="2243792"/>
            <a:chExt cx="11730827" cy="617268"/>
          </a:xfrm>
          <a:solidFill>
            <a:srgbClr val="327E3B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𝑨𝑩</m:t>
                                </m:r>
                              </m:e>
                            </m:acc>
                            <m:r>
                              <a:rPr lang="en-US" sz="4400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r>
                          <a:rPr lang="en-US" sz="4400" b="1" i="1"/>
                          <m:t>𝒂</m:t>
                        </m:r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𝑨𝑩</m:t>
                                </m:r>
                              </m:e>
                            </m:acc>
                            <m:r>
                              <a:rPr lang="en-US" sz="4400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r>
                          <a:rPr lang="en-US" sz="4400" b="1" i="1"/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/>
                            </m:ctrlPr>
                          </m:radPr>
                          <m:deg/>
                          <m:e>
                            <m:r>
                              <a:rPr lang="en-US" sz="4400" b="1" i="1"/>
                              <m:t>𝟑</m:t>
                            </m:r>
                          </m:e>
                        </m:rad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𝑨𝑩</m:t>
                                </m:r>
                              </m:e>
                            </m:acc>
                            <m:r>
                              <a:rPr lang="en-US" sz="4400" b="1" i="1"/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𝑨𝑪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r>
                              <a:rPr lang="en-US" sz="4400" b="1" i="1"/>
                              <m:t>𝒂</m:t>
                            </m:r>
                          </m:num>
                          <m:den>
                            <m:r>
                              <a:rPr lang="en-US" sz="4400" b="1" i="1"/>
                              <m:t>𝟐</m:t>
                            </m:r>
                          </m:den>
                        </m:f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𝑨𝑩</m:t>
                              </m:r>
                            </m:e>
                          </m:acc>
                          <m:r>
                            <a:rPr lang="en-US" sz="4400" b="1" i="1"/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𝟐</m:t>
                      </m:r>
                      <m:r>
                        <a:rPr lang="en-US" sz="4400" b="1" i="1"/>
                        <m:t>𝒂</m:t>
                      </m:r>
                      <m:r>
                        <a:rPr lang="en-US" sz="4400" b="1" i="1"/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</a:t>
                  </a:r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418685" y="5192644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13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𝑨𝑪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𝑩𝑨𝑪</m:t>
                        </m:r>
                      </m:e>
                    </m:acc>
                    <m:r>
                      <a:rPr lang="en-US" sz="4400" b="1" i="1"/>
                      <m:t>=</m:t>
                    </m:r>
                    <m:r>
                      <a:rPr lang="en-US" sz="4400" b="1" i="1"/>
                      <m:t>𝟏𝟐𝟎</m:t>
                    </m:r>
                    <m:r>
                      <a:rPr lang="en-US" sz="4400" b="1" i="1"/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𝑨𝑩</m:t>
                            </m:r>
                          </m:e>
                        </m:acc>
                        <m:r>
                          <a:rPr lang="en-US" sz="44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/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1" y="9458292"/>
                <a:ext cx="9959574" cy="2177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𝑨𝑩</m:t>
                          </m:r>
                        </m:e>
                      </m:acc>
                      <m:r>
                        <a:rPr lang="en-US" sz="4400" b="1" i="1"/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𝑨𝑪</m:t>
                          </m:r>
                        </m:e>
                      </m:acc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𝑨𝑯</m:t>
                          </m:r>
                        </m:e>
                      </m:acc>
                      <m:r>
                        <a:rPr lang="en-US" sz="4400" b="1" i="1"/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𝑨𝑩</m:t>
                              </m:r>
                            </m:e>
                          </m:acc>
                          <m:r>
                            <a:rPr lang="en-US" sz="4400" b="1" i="1"/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𝑨𝑯</m:t>
                              </m:r>
                            </m:e>
                          </m:acc>
                        </m:e>
                      </m:d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𝟐</m:t>
                      </m:r>
                      <m:r>
                        <a:rPr lang="en-US" sz="4400" b="1" i="1"/>
                        <m:t>.</m:t>
                      </m:r>
                      <m:r>
                        <a:rPr lang="en-US" sz="4400" b="1" i="1"/>
                        <m:t>𝑨𝑩</m:t>
                      </m:r>
                      <m:r>
                        <a:rPr lang="en-US" sz="4400" b="1" i="1"/>
                        <m:t>.</m:t>
                      </m:r>
                      <m:func>
                        <m:funcPr>
                          <m:ctrlPr>
                            <a:rPr lang="en-US" sz="4400" b="1" i="1"/>
                          </m:ctrlPr>
                        </m:funcPr>
                        <m:fName>
                          <m:r>
                            <a:rPr lang="en-US" sz="4400" b="1" i="1"/>
                            <m:t>𝒄𝒐𝒔</m:t>
                          </m:r>
                        </m:fName>
                        <m:e>
                          <m:r>
                            <a:rPr lang="en-US" sz="4400" b="1" i="1"/>
                            <m:t>𝟔</m:t>
                          </m:r>
                        </m:e>
                      </m:func>
                      <m:r>
                        <a:rPr lang="en-US" sz="4400" b="1" i="1"/>
                        <m:t>𝟎</m:t>
                      </m:r>
                      <m:r>
                        <a:rPr lang="en-US" sz="4400" b="1" i="1"/>
                        <m:t>°=</m:t>
                      </m:r>
                      <m:r>
                        <a:rPr lang="en-US" sz="4400" b="1" i="1"/>
                        <m:t>𝟐</m:t>
                      </m:r>
                      <m:r>
                        <a:rPr lang="en-US" sz="4400" b="1" i="1"/>
                        <m:t>.</m:t>
                      </m:r>
                      <m:r>
                        <a:rPr lang="en-US" sz="4400" b="1" i="1"/>
                        <m:t>𝒂</m:t>
                      </m:r>
                      <m:r>
                        <a:rPr lang="en-US" sz="4400" b="1" i="1"/>
                        <m:t>.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𝟏</m:t>
                          </m:r>
                        </m:num>
                        <m:den>
                          <m:r>
                            <a:rPr lang="en-US" sz="4400" b="1" i="1"/>
                            <m:t>𝟐</m:t>
                          </m:r>
                        </m:den>
                      </m:f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𝒂</m:t>
                      </m:r>
                      <m:r>
                        <a:rPr lang="en-US" sz="4400" b="1" i="1"/>
                        <m:t>.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1" y="9458292"/>
                <a:ext cx="9959574" cy="21779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4">
            <a:extLst>
              <a:ext uri="{FF2B5EF4-FFF2-40B4-BE49-F238E27FC236}">
                <a16:creationId xmlns:a16="http://schemas.microsoft.com/office/drawing/2014/main" id="{7D474892-8BED-4FA6-9A28-EDF5F96033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8449510"/>
            <a:ext cx="6206358" cy="4245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017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19728" y="7369787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4953000"/>
            <a:ext cx="23775028" cy="1600200"/>
            <a:chOff x="241306" y="2167592"/>
            <a:chExt cx="11730827" cy="800100"/>
          </a:xfrm>
          <a:solidFill>
            <a:srgbClr val="327E3B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08488"/>
                  <a:ext cx="2468235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𝑪𝑨</m:t>
                                </m:r>
                              </m:e>
                            </m:acc>
                            <m:r>
                              <a:rPr lang="en-US" sz="4400" b="1" i="1"/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𝑯𝑪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r>
                              <a:rPr lang="en-US" sz="4400" b="1" i="1"/>
                              <m:t>𝟑</m:t>
                            </m:r>
                            <m:r>
                              <a:rPr lang="en-US" sz="4400" b="1" i="1"/>
                              <m:t>𝒂</m:t>
                            </m:r>
                          </m:num>
                          <m:den>
                            <m:r>
                              <a:rPr lang="en-US" sz="4400" b="1" i="1"/>
                              <m:t>𝟐</m:t>
                            </m:r>
                          </m:den>
                        </m:f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08488"/>
                  <a:ext cx="2468235" cy="7592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05692"/>
                  <a:ext cx="2542821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𝑪𝑨</m:t>
                                </m:r>
                              </m:e>
                            </m:acc>
                            <m:r>
                              <a:rPr lang="en-US" sz="4400" b="1" i="1"/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𝑯𝑪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r>
                              <a:rPr lang="en-US" sz="4400" b="1" i="1"/>
                              <m:t>𝒂</m:t>
                            </m:r>
                          </m:num>
                          <m:den>
                            <m:r>
                              <a:rPr lang="en-US" sz="4400" b="1" i="1"/>
                              <m:t>𝟐</m:t>
                            </m:r>
                          </m:den>
                        </m:f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05692"/>
                  <a:ext cx="2542821" cy="7592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435022" y="2167592"/>
                  <a:ext cx="2825593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𝑪𝑨</m:t>
                                </m:r>
                              </m:e>
                            </m:acc>
                            <m:r>
                              <a:rPr lang="en-US" sz="4400" b="1" i="1"/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/>
                                </m:ctrlPr>
                              </m:accPr>
                              <m:e>
                                <m:r>
                                  <a:rPr lang="en-US" sz="4400" b="1" i="1"/>
                                  <m:t>𝑯𝑪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/>
                          <m:t>=</m:t>
                        </m:r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r>
                              <a:rPr lang="en-US" sz="4400" b="1" i="1"/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/>
                                </m:ctrlPr>
                              </m:radPr>
                              <m:deg/>
                              <m:e>
                                <m:r>
                                  <a:rPr lang="en-US" sz="4400" b="1" i="1"/>
                                  <m:t>𝟑</m:t>
                                </m:r>
                              </m:e>
                            </m:rad>
                            <m:r>
                              <a:rPr lang="en-US" sz="4400" b="1" i="1"/>
                              <m:t>𝒂</m:t>
                            </m:r>
                          </m:num>
                          <m:den>
                            <m:r>
                              <a:rPr lang="en-US" sz="4400" b="1" i="1"/>
                              <m:t>𝟑</m:t>
                            </m:r>
                          </m:den>
                        </m:f>
                        <m:r>
                          <a:rPr lang="en-US" sz="4400" b="1" i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022" y="2167592"/>
                  <a:ext cx="2825593" cy="7592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07987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03898" y="2167592"/>
                  <a:ext cx="2468235" cy="75920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𝑪𝑨</m:t>
                              </m:r>
                            </m:e>
                          </m:acc>
                          <m:r>
                            <a:rPr lang="en-US" sz="4400" b="1" i="1"/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𝑯𝑪</m:t>
                              </m:r>
                            </m:e>
                          </m:acc>
                        </m:e>
                      </m:d>
                      <m:r>
                        <a:rPr lang="en-US" sz="4400" b="1" i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/>
                              </m:ctrlPr>
                            </m:radPr>
                            <m:deg/>
                            <m:e>
                              <m:r>
                                <a:rPr lang="en-US" sz="4400" b="1" i="1"/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/>
                            <m:t>𝟐</m:t>
                          </m:r>
                        </m:den>
                      </m:f>
                      <m:r>
                        <a:rPr lang="en-US" sz="4400" b="1" i="1"/>
                        <m:t>.</m:t>
                      </m:r>
                    </m:oMath>
                  </a14:m>
                  <a:r>
                    <a:rPr lang="en-US" sz="4400" b="1" dirty="0"/>
                    <a:t> 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3898" y="2167592"/>
                  <a:ext cx="2468235" cy="7592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47560" y="5280744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14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3646814" y="12302868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</m:t>
                    </m:r>
                    <m:r>
                      <a:rPr lang="en-US" sz="4400" b="1" i="1"/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𝑯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𝑩𝑪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𝑪𝑨</m:t>
                            </m:r>
                          </m:e>
                        </m:acc>
                        <m:r>
                          <a:rPr lang="en-US" sz="4400" b="1" i="1"/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/>
                            </m:ctrlPr>
                          </m:accPr>
                          <m:e>
                            <m:r>
                              <a:rPr lang="en-US" sz="4400" b="1" i="1"/>
                              <m:t>𝑯𝑪</m:t>
                            </m:r>
                          </m:e>
                        </m:acc>
                      </m:e>
                    </m:d>
                    <m:r>
                      <a:rPr lang="en-US" sz="4400" b="1" i="1"/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910314"/>
              </a:xfrm>
              <a:prstGeom prst="rect">
                <a:avLst/>
              </a:prstGeom>
              <a:blipFill>
                <a:blip r:embed="rId8"/>
                <a:stretch>
                  <a:fillRect l="-1053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568815" y="8336128"/>
                <a:ext cx="17225626" cy="4236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/>
                        <m:t>𝑴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/>
                        <m:t>𝑨𝑯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	</m:t>
                      </m:r>
                      <m:r>
                        <a:rPr lang="en-US" sz="4400" b="1" i="1"/>
                        <m:t>𝑨𝑯</m:t>
                      </m:r>
                      <m:r>
                        <a:rPr lang="en-US" sz="4400" b="1" i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/>
                              </m:ctrlPr>
                            </m:radPr>
                            <m:deg/>
                            <m:e>
                              <m:r>
                                <a:rPr lang="en-US" sz="4400" b="1" i="1"/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/>
                            <m:t>𝟐</m:t>
                          </m:r>
                        </m:den>
                      </m:f>
                      <m:r>
                        <a:rPr lang="en-US" sz="4400" b="1" i="1"/>
                        <m:t>;</m:t>
                      </m:r>
                      <m:r>
                        <a:rPr lang="en-US" sz="4400" b="1" i="1"/>
                        <m:t>𝑪𝑯</m:t>
                      </m:r>
                      <m:r>
                        <a:rPr lang="en-US" sz="4400" b="1" i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𝒂</m:t>
                          </m:r>
                        </m:num>
                        <m:den>
                          <m:r>
                            <a:rPr lang="en-US" sz="4400" b="1" i="1"/>
                            <m:t>𝟐</m:t>
                          </m:r>
                        </m:den>
                      </m:f>
                      <m:r>
                        <a:rPr lang="en-US" sz="4400" b="1" i="1"/>
                        <m:t>⇒</m:t>
                      </m:r>
                      <m:r>
                        <a:rPr lang="en-US" sz="4400" b="1" i="1"/>
                        <m:t>𝑪𝑴</m:t>
                      </m:r>
                      <m:r>
                        <a:rPr lang="en-US" sz="4400" b="1" i="1"/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/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/>
                                      </m:ctrlPr>
                                    </m:fPr>
                                    <m:num>
                                      <m:r>
                                        <a:rPr lang="en-US" sz="4400" b="1" i="1"/>
                                        <m:t>𝒂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400" b="1" i="1"/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400" b="1" i="1"/>
                                            <m:t>𝟑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4400" b="1" i="1"/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1"/>
                                <m:t>𝟐</m:t>
                              </m:r>
                            </m:sup>
                          </m:sSup>
                          <m:r>
                            <a:rPr lang="en-US" sz="4400" b="1" i="1"/>
                            <m:t>+</m:t>
                          </m:r>
                          <m:sSup>
                            <m:sSupPr>
                              <m:ctrlPr>
                                <a:rPr lang="en-US" sz="4400" b="1" i="1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/>
                                      </m:ctrlPr>
                                    </m:fPr>
                                    <m:num>
                                      <m:r>
                                        <a:rPr lang="en-US" sz="4400" b="1" i="1"/>
                                        <m:t>𝒂</m:t>
                                      </m:r>
                                    </m:num>
                                    <m:den>
                                      <m:r>
                                        <a:rPr lang="en-US" sz="4400" b="1" i="1"/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1"/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/>
                              </m:ctrlPr>
                            </m:radPr>
                            <m:deg/>
                            <m:e>
                              <m:r>
                                <a:rPr lang="en-US" sz="4400" b="1" i="1"/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/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	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𝑪𝑨</m:t>
                          </m:r>
                        </m:e>
                      </m:acc>
                      <m:r>
                        <a:rPr lang="en-US" sz="4400" b="1" i="1"/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𝑯𝑪</m:t>
                          </m:r>
                        </m:e>
                      </m:acc>
                      <m:r>
                        <a:rPr lang="en-US" sz="4400" b="1" i="1"/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𝑪𝑨</m:t>
                          </m:r>
                        </m:e>
                      </m:acc>
                      <m:r>
                        <a:rPr lang="en-US" sz="4400" b="1" i="1"/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𝑪𝑯</m:t>
                          </m:r>
                        </m:e>
                      </m:acc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𝑪𝑴</m:t>
                          </m:r>
                        </m:e>
                      </m:acc>
                      <m:r>
                        <a:rPr lang="en-US" sz="4400" b="1" i="1"/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𝑪𝑨</m:t>
                              </m:r>
                            </m:e>
                          </m:acc>
                          <m:r>
                            <a:rPr lang="en-US" sz="4400" b="1" i="1"/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𝑯𝑪</m:t>
                              </m:r>
                            </m:e>
                          </m:acc>
                        </m:e>
                      </m:d>
                      <m:r>
                        <a:rPr lang="en-US" sz="4400" b="1" i="1"/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/>
                          </m:ctrlPr>
                        </m:dPr>
                        <m:e>
                          <m:r>
                            <a:rPr lang="en-US" sz="4400" b="1" i="1"/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𝑪𝑴</m:t>
                              </m:r>
                            </m:e>
                          </m:acc>
                        </m:e>
                      </m:d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𝟐</m:t>
                      </m:r>
                      <m:r>
                        <a:rPr lang="en-US" sz="4400" b="1" i="1"/>
                        <m:t>.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/>
                              </m:ctrlPr>
                            </m:radPr>
                            <m:deg/>
                            <m:e>
                              <m:r>
                                <a:rPr lang="en-US" sz="4400" b="1" i="1"/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/>
                            <m:t>𝟒</m:t>
                          </m:r>
                        </m:den>
                      </m:f>
                      <m:r>
                        <a:rPr lang="en-US" sz="4400" b="1" i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/>
                              </m:ctrlPr>
                            </m:radPr>
                            <m:deg/>
                            <m:e>
                              <m:r>
                                <a:rPr lang="en-US" sz="4400" b="1" i="1"/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/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5" y="8336128"/>
                <a:ext cx="17225626" cy="42366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6">
            <a:extLst>
              <a:ext uri="{FF2B5EF4-FFF2-40B4-BE49-F238E27FC236}">
                <a16:creationId xmlns:a16="http://schemas.microsoft.com/office/drawing/2014/main" id="{B51F8373-8813-4D29-9079-9C07326112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441" y="7979919"/>
            <a:ext cx="5002406" cy="4816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59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66232" y="7376065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53578" y="5105400"/>
            <a:ext cx="23775028" cy="1234536"/>
            <a:chOff x="241306" y="2243792"/>
            <a:chExt cx="11730827" cy="617268"/>
          </a:xfrm>
          <a:solidFill>
            <a:srgbClr val="327E3B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/>
                          <m:t>𝟏𝟎𝟎</m:t>
                        </m:r>
                        <m:rad>
                          <m:radPr>
                            <m:degHide m:val="on"/>
                            <m:ctrlPr>
                              <a:rPr lang="en-US" sz="4400" b="1" i="1"/>
                            </m:ctrlPr>
                          </m:radPr>
                          <m:deg/>
                          <m:e>
                            <m:r>
                              <a:rPr lang="en-US" sz="4400" b="1" i="1"/>
                              <m:t>𝟑</m:t>
                            </m:r>
                          </m:e>
                        </m:rad>
                        <m:r>
                          <a:rPr lang="en-US" sz="4400" b="1" i="1"/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/>
                          <m:t>𝟏𝟎𝟎</m:t>
                        </m:r>
                        <m:r>
                          <a:rPr lang="en-US" sz="4400" b="1" i="1"/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42821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/>
                          <m:t>𝟓𝟎</m:t>
                        </m:r>
                        <m:r>
                          <a:rPr lang="en-US" b="1" i="1"/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/>
                          <m:t>𝟓𝟎</m:t>
                        </m:r>
                        <m:rad>
                          <m:radPr>
                            <m:degHide m:val="on"/>
                            <m:ctrlPr>
                              <a:rPr lang="en-US" sz="4400" b="1" i="1"/>
                            </m:ctrlPr>
                          </m:radPr>
                          <m:deg/>
                          <m:e>
                            <m:r>
                              <a:rPr lang="en-US" sz="4400" b="1" i="1"/>
                              <m:t>𝟑</m:t>
                            </m:r>
                          </m:e>
                        </m:rad>
                        <m:r>
                          <a:rPr lang="en-US" sz="4400" b="1" i="1"/>
                          <m:t>𝑵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3898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4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90680" y="5192644"/>
            <a:ext cx="1080000" cy="10600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59835" y="1935874"/>
            <a:ext cx="23888416" cy="2572279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15</a:t>
                  </a:r>
                  <a:r>
                    <a:rPr lang="vi-VN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12906469" y="11925737"/>
            <a:ext cx="2862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8060" y="2851860"/>
                <a:ext cx="23156334" cy="1610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𝑭</m:t>
                            </m:r>
                          </m:e>
                          <m:sub>
                            <m:r>
                              <a:rPr lang="en-US" sz="4400" b="1" i="1"/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𝑭</m:t>
                            </m:r>
                          </m:e>
                          <m:sub>
                            <m:r>
                              <a:rPr lang="en-US" sz="44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𝑭</m:t>
                            </m:r>
                          </m:e>
                          <m:sub>
                            <m:r>
                              <a:rPr lang="en-US" sz="4400" b="1" i="1"/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𝑭</m:t>
                            </m:r>
                          </m:e>
                          <m:sub>
                            <m:r>
                              <a:rPr lang="en-US" sz="44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𝟖𝟎</m:t>
                    </m:r>
                    <m:r>
                      <a:rPr lang="en-US" sz="4400" b="1" i="1"/>
                      <m:t>𝑵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𝟔𝟎</m:t>
                    </m:r>
                    <m:r>
                      <a:rPr lang="en-US" sz="4400" b="1" i="1"/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0" y="2851860"/>
                <a:ext cx="23156334" cy="1610954"/>
              </a:xfrm>
              <a:prstGeom prst="rect">
                <a:avLst/>
              </a:prstGeom>
              <a:blipFill>
                <a:blip r:embed="rId8"/>
                <a:stretch>
                  <a:fillRect l="-1053" t="-340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4200970" y="9458292"/>
                <a:ext cx="11738391" cy="1811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/>
                              </m:ctrlPr>
                            </m:sSubPr>
                            <m:e>
                              <m:r>
                                <a:rPr lang="en-US" sz="4400" b="1" i="1"/>
                                <m:t>𝑭</m:t>
                              </m:r>
                            </m:e>
                            <m:sub>
                              <m:r>
                                <a:rPr lang="en-US" sz="4400" b="1" i="1"/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1"/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/>
                              </m:ctrlPr>
                            </m:sSubPr>
                            <m:e>
                              <m:r>
                                <a:rPr lang="en-US" sz="4400" b="1" i="1"/>
                                <m:t>𝑭</m:t>
                              </m:r>
                            </m:e>
                            <m:sub>
                              <m:r>
                                <a:rPr lang="en-US" sz="4400" b="1" i="1"/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1"/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𝑨𝑩</m:t>
                          </m:r>
                        </m:e>
                      </m:acc>
                      <m:r>
                        <a:rPr lang="en-US" sz="4400" b="1" i="1"/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𝑨𝑪</m:t>
                          </m:r>
                        </m:e>
                      </m:acc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𝑨𝑴</m:t>
                          </m:r>
                        </m:e>
                      </m:acc>
                      <m:r>
                        <a:rPr lang="en-US" sz="4400" b="1" i="1"/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/>
                                  </m:ctrlPr>
                                </m:sSubPr>
                                <m:e>
                                  <m:r>
                                    <a:rPr lang="en-US" sz="4400" b="1" i="1"/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/>
                                    <m:t>𝟏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4400" b="1" i="1"/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/>
                                  </m:ctrlPr>
                                </m:sSubPr>
                                <m:e>
                                  <m:r>
                                    <a:rPr lang="en-US" sz="4400" b="1" i="1"/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/>
                                    <m:t>𝟏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4400" b="1" i="1"/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/>
                          </m:ctrlPr>
                        </m:dPr>
                        <m:e>
                          <m:r>
                            <a:rPr lang="en-US" sz="4400" b="1" i="1"/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/>
                              </m:ctrlPr>
                            </m:accPr>
                            <m:e>
                              <m:r>
                                <a:rPr lang="en-US" sz="4400" b="1" i="1"/>
                                <m:t>𝑨𝑴</m:t>
                              </m:r>
                            </m:e>
                          </m:acc>
                        </m:e>
                      </m:d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𝑩𝑪</m:t>
                      </m:r>
                      <m:r>
                        <a:rPr lang="en-US" sz="4400" b="1" i="1"/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/>
                          </m:ctrlPr>
                        </m:radPr>
                        <m:deg/>
                        <m:e>
                          <m:r>
                            <a:rPr lang="en-US" sz="4400" b="1" i="1"/>
                            <m:t>𝟖</m:t>
                          </m:r>
                          <m:sSup>
                            <m:sSupPr>
                              <m:ctrlPr>
                                <a:rPr lang="en-US" sz="4400" b="1" i="1"/>
                              </m:ctrlPr>
                            </m:sSupPr>
                            <m:e>
                              <m:r>
                                <a:rPr lang="en-US" sz="4400" b="1" i="1"/>
                                <m:t>𝟎</m:t>
                              </m:r>
                            </m:e>
                            <m:sup>
                              <m:r>
                                <a:rPr lang="en-US" sz="4400" b="1" i="1"/>
                                <m:t>𝟐</m:t>
                              </m:r>
                            </m:sup>
                          </m:sSup>
                          <m:r>
                            <a:rPr lang="en-US" sz="4400" b="1" i="1"/>
                            <m:t>+</m:t>
                          </m:r>
                          <m:r>
                            <a:rPr lang="en-US" sz="4400" b="1" i="1"/>
                            <m:t>𝟔</m:t>
                          </m:r>
                          <m:sSup>
                            <m:sSupPr>
                              <m:ctrlPr>
                                <a:rPr lang="en-US" sz="4400" b="1" i="1"/>
                              </m:ctrlPr>
                            </m:sSupPr>
                            <m:e>
                              <m:r>
                                <a:rPr lang="en-US" sz="4400" b="1" i="1"/>
                                <m:t>𝟎</m:t>
                              </m:r>
                            </m:e>
                            <m:sup>
                              <m:r>
                                <a:rPr lang="en-US" sz="4400" b="1" i="1"/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𝟏𝟎𝟎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970" y="9458292"/>
                <a:ext cx="11738391" cy="18119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0">
            <a:extLst>
              <a:ext uri="{FF2B5EF4-FFF2-40B4-BE49-F238E27FC236}">
                <a16:creationId xmlns:a16="http://schemas.microsoft.com/office/drawing/2014/main" id="{F09D95E7-681C-4977-AF4C-799814F275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702" y="8017089"/>
            <a:ext cx="4436060" cy="477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489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/>
                  <a:t>                                         Cho </a:t>
                </a:r>
                <a:r>
                  <a:rPr lang="en-US" sz="4400" b="1" err="1"/>
                  <a:t>tứ</a:t>
                </a:r>
                <a:r>
                  <a:rPr lang="en-US" sz="4400" b="1"/>
                  <a:t> </a:t>
                </a:r>
                <a:r>
                  <a:rPr lang="en-US" sz="4400" b="1" err="1"/>
                  <a:t>giác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/>
                  <a:t> . </a:t>
                </a:r>
                <a:r>
                  <a:rPr lang="en-US" sz="4400" b="1" err="1"/>
                  <a:t>Gọi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tương</a:t>
                </a:r>
                <a:r>
                  <a:rPr lang="en-US" sz="4400" b="1"/>
                  <a:t> </a:t>
                </a:r>
                <a:r>
                  <a:rPr lang="en-US" sz="4400" b="1" err="1"/>
                  <a:t>ứng</a:t>
                </a:r>
                <a:r>
                  <a:rPr lang="en-US" sz="4400" b="1"/>
                  <a:t> </a:t>
                </a:r>
                <a:r>
                  <a:rPr lang="en-US" sz="4400" b="1" err="1"/>
                  <a:t>là</a:t>
                </a:r>
                <a:r>
                  <a:rPr lang="en-US" sz="4400" b="1"/>
                  <a:t> </a:t>
                </a:r>
                <a:r>
                  <a:rPr lang="en-US" sz="4400" b="1" err="1"/>
                  <a:t>trung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các</a:t>
                </a:r>
                <a:r>
                  <a:rPr lang="en-US" sz="4400" b="1"/>
                  <a:t> </a:t>
                </a:r>
                <a:r>
                  <a:rPr lang="en-US" sz="4400" b="1" err="1"/>
                  <a:t>cạnh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/>
                  <a:t>. </a:t>
                </a:r>
                <a:r>
                  <a:rPr lang="en-US" sz="4400" b="1" err="1"/>
                  <a:t>Chứng</a:t>
                </a:r>
                <a:r>
                  <a:rPr lang="en-US" sz="4400" b="1"/>
                  <a:t> </a:t>
                </a:r>
                <a:r>
                  <a:rPr lang="en-US" sz="4400" b="1" err="1"/>
                  <a:t>minh</a:t>
                </a:r>
                <a:r>
                  <a:rPr lang="en-US" sz="4400" b="1"/>
                  <a:t> </a:t>
                </a:r>
                <a:r>
                  <a:rPr lang="en-US" sz="4400" b="1" err="1"/>
                  <a:t>rằng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854200"/>
              </a:xfrm>
              <a:prstGeom prst="rect">
                <a:avLst/>
              </a:prstGeom>
              <a:blipFill>
                <a:blip r:embed="rId3"/>
                <a:stretch>
                  <a:fillRect l="-1052" t="-9772" r="-131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1" y="3916656"/>
                <a:ext cx="11353800" cy="961927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400" b="1"/>
                  <a:t>Lời </a:t>
                </a:r>
                <a:r>
                  <a:rPr lang="en-US" sz="4400" b="1" err="1"/>
                  <a:t>giải</a:t>
                </a:r>
                <a:endParaRPr lang="en-US" sz="4400" b="1"/>
              </a:p>
              <a:p>
                <a:r>
                  <a:rPr lang="en-US" sz="4400" b="1"/>
                  <a:t>Ta </a:t>
                </a:r>
                <a:r>
                  <a:rPr lang="en-US" sz="4400" b="1" err="1"/>
                  <a:t>có</a:t>
                </a:r>
                <a:endParaRPr lang="en-US" sz="4400" b="1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𝑵𝑪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𝑵𝑫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𝑩𝑴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𝑨𝑴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𝑵𝑪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𝑵𝑫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</m:oMath>
                  </m:oMathPara>
                </a14:m>
                <a:endParaRPr lang="en-US" sz="4400" b="1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endParaRPr lang="en-US" sz="4400" b="1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</m:acc>
                    </m:oMath>
                  </m:oMathPara>
                </a14:m>
                <a:endParaRPr lang="en-US" sz="4400" b="1" i="1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  <a:p>
                <a:pPr marL="0" indent="0">
                  <a:buNone/>
                </a:pPr>
                <a:endParaRPr lang="en-US" sz="4400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916656"/>
                <a:ext cx="11353800" cy="9619277"/>
              </a:xfrm>
              <a:prstGeom prst="rect">
                <a:avLst/>
              </a:prstGeom>
              <a:blipFill>
                <a:blip r:embed="rId4"/>
                <a:stretch>
                  <a:fillRect l="-1931" t="-18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916656"/>
            <a:ext cx="11630891" cy="950248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/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1752600"/>
            <a:ext cx="5486398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4.12.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5">
            <a:extLst>
              <a:ext uri="{FF2B5EF4-FFF2-40B4-BE49-F238E27FC236}">
                <a16:creationId xmlns:a16="http://schemas.microsoft.com/office/drawing/2014/main" id="{AA62D332-5B03-4A36-96E9-F6C82A74E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710" y="4234165"/>
            <a:ext cx="8256270" cy="5247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07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/>
                  <a:t>                                           Cho </a:t>
                </a:r>
                <a:r>
                  <a:rPr lang="en-US" sz="4400" b="1" err="1"/>
                  <a:t>hai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phân</a:t>
                </a:r>
                <a:r>
                  <a:rPr lang="en-US" sz="4400" b="1"/>
                  <a:t> </a:t>
                </a:r>
                <a:r>
                  <a:rPr lang="en-US" sz="4400" b="1" err="1"/>
                  <a:t>biệt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/>
                  <a:t>. </a:t>
                </a:r>
              </a:p>
              <a:p>
                <a:pPr algn="just"/>
                <a:r>
                  <a:rPr lang="en-US" sz="4400" b="1"/>
                  <a:t>a) </a:t>
                </a:r>
                <a:r>
                  <a:rPr lang="en-US" sz="4400" b="1" err="1"/>
                  <a:t>Hãy</a:t>
                </a:r>
                <a:r>
                  <a:rPr lang="en-US" sz="4400" b="1"/>
                  <a:t> </a:t>
                </a:r>
                <a:r>
                  <a:rPr lang="en-US" sz="4400" b="1" err="1"/>
                  <a:t>xác</a:t>
                </a:r>
                <a:r>
                  <a:rPr lang="en-US" sz="4400" b="1"/>
                  <a:t> </a:t>
                </a:r>
                <a:r>
                  <a:rPr lang="en-US" sz="4400" b="1" err="1"/>
                  <a:t>định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sao</a:t>
                </a:r>
                <a:r>
                  <a:rPr lang="en-US" sz="4400" b="1"/>
                  <a:t> </a:t>
                </a:r>
                <a:r>
                  <a:rPr lang="en-US" sz="4400" b="1" err="1"/>
                  <a:t>cho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  <a:p>
                <a:pPr algn="just"/>
                <a:r>
                  <a:rPr lang="en-US" sz="4400" b="1"/>
                  <a:t>b) </a:t>
                </a:r>
                <a:r>
                  <a:rPr lang="en-US" sz="4400" b="1" err="1"/>
                  <a:t>Chứng</a:t>
                </a:r>
                <a:r>
                  <a:rPr lang="en-US" sz="4400" b="1"/>
                  <a:t> </a:t>
                </a:r>
                <a:r>
                  <a:rPr lang="en-US" sz="4400" b="1" err="1"/>
                  <a:t>minh</a:t>
                </a:r>
                <a:r>
                  <a:rPr lang="en-US" sz="4400" b="1"/>
                  <a:t> </a:t>
                </a:r>
                <a:r>
                  <a:rPr lang="en-US" sz="4400" b="1" err="1"/>
                  <a:t>rằng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mọi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/>
                  <a:t>, ta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  <a:p>
                <a:pPr algn="just"/>
                <a:endParaRPr lang="en-US" sz="4400" b="1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616200"/>
              </a:xfrm>
              <a:prstGeom prst="rect">
                <a:avLst/>
              </a:prstGeom>
              <a:blipFill>
                <a:blip r:embed="rId3"/>
                <a:stretch>
                  <a:fillRect l="-1052" t="-694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𝑲𝑨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  <a:p>
                <a:pPr marL="0" indent="0">
                  <a:buNone/>
                </a:pPr>
                <a:r>
                  <a:rPr lang="en-US" sz="4400" b="1" err="1"/>
                  <a:t>Vậy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sao</a:t>
                </a:r>
                <a:r>
                  <a:rPr lang="en-US" sz="4400" b="1"/>
                  <a:t> </a:t>
                </a:r>
                <a:r>
                  <a:rPr lang="en-US" sz="4400" b="1" err="1"/>
                  <a:t>cho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blipFill>
                <a:blip r:embed="rId4"/>
                <a:stretch>
                  <a:fillRect l="-2146" t="-106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20600" y="4950316"/>
                <a:ext cx="11630891" cy="84688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/>
                  <a:t>b) Ta </a:t>
                </a:r>
                <a:r>
                  <a:rPr lang="en-US" sz="4400" b="1" err="1"/>
                  <a:t>có</a:t>
                </a:r>
                <a:r>
                  <a:rPr lang="en-US" sz="4400" b="1"/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𝑶𝑲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𝑲𝑨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𝑶𝑲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𝑲𝑩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𝑶𝑲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𝑲𝑨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𝑲𝑩</m:t>
                          </m:r>
                        </m:e>
                      </m:acc>
                    </m:oMath>
                  </m:oMathPara>
                </a14:m>
                <a:endParaRPr lang="en-US" sz="4400" b="1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𝑲𝑩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4950316"/>
                <a:ext cx="11630891" cy="8468824"/>
              </a:xfrm>
              <a:prstGeom prst="rect">
                <a:avLst/>
              </a:prstGeom>
              <a:blipFill>
                <a:blip r:embed="rId5"/>
                <a:stretch>
                  <a:fillRect l="-2095" t="-12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1752600"/>
            <a:ext cx="5486398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4.13.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825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8878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14000"/>
                  </a:lnSpc>
                </a:pPr>
                <a:r>
                  <a:rPr lang="en-US" sz="4400" b="1"/>
                  <a:t>                                           Cho tam </a:t>
                </a:r>
                <a:r>
                  <a:rPr lang="en-US" sz="4400" b="1" err="1"/>
                  <a:t>giác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/>
                  <a:t> 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b="1"/>
                  <a:t>a) </a:t>
                </a:r>
                <a:r>
                  <a:rPr lang="en-US" sz="4400" b="1" err="1"/>
                  <a:t>Hãy</a:t>
                </a:r>
                <a:r>
                  <a:rPr lang="en-US" sz="4400" b="1"/>
                  <a:t> </a:t>
                </a:r>
                <a:r>
                  <a:rPr lang="en-US" sz="4400" b="1" err="1"/>
                  <a:t>xác</a:t>
                </a:r>
                <a:r>
                  <a:rPr lang="en-US" sz="4400" b="1"/>
                  <a:t> </a:t>
                </a:r>
                <a:r>
                  <a:rPr lang="en-US" sz="4400" b="1" err="1"/>
                  <a:t>định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để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b="1"/>
                  <a:t>b) </a:t>
                </a:r>
                <a:r>
                  <a:rPr lang="en-US" sz="4400" b="1" err="1"/>
                  <a:t>Chứng</a:t>
                </a:r>
                <a:r>
                  <a:rPr lang="en-US" sz="4400" b="1"/>
                  <a:t> </a:t>
                </a:r>
                <a:r>
                  <a:rPr lang="en-US" sz="4400" b="1" err="1"/>
                  <a:t>minh</a:t>
                </a:r>
                <a:r>
                  <a:rPr lang="en-US" sz="4400" b="1"/>
                  <a:t> </a:t>
                </a:r>
                <a:r>
                  <a:rPr lang="en-US" sz="4400" b="1" err="1"/>
                  <a:t>rằng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mọi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/>
                  <a:t>, ta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/>
                  <a:t>.</a:t>
                </a:r>
              </a:p>
              <a:p>
                <a:pPr>
                  <a:lnSpc>
                    <a:spcPct val="114000"/>
                  </a:lnSpc>
                </a:pPr>
                <a:endParaRPr lang="en-US" sz="4400" b="1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887861"/>
              </a:xfrm>
              <a:prstGeom prst="rect">
                <a:avLst/>
              </a:prstGeom>
              <a:blipFill>
                <a:blip r:embed="rId3"/>
                <a:stretch>
                  <a:fillRect l="-1052" t="-231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endParaRPr lang="en-US" sz="4400" b="1" i="1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/>
                  <a:t> </a:t>
                </a:r>
                <a:endParaRPr lang="en-US" sz="4400" b="1" i="1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  <a:p>
                <a:r>
                  <a:rPr lang="en-US" sz="4400" b="1" err="1"/>
                  <a:t>Gọi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sao</a:t>
                </a:r>
                <a:r>
                  <a:rPr lang="en-US" sz="4400" b="1"/>
                  <a:t> </a:t>
                </a:r>
                <a:r>
                  <a:rPr lang="en-US" sz="4400" b="1" err="1"/>
                  <a:t>cho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là</a:t>
                </a:r>
                <a:r>
                  <a:rPr lang="en-US" sz="4400" b="1"/>
                  <a:t> </a:t>
                </a:r>
                <a:r>
                  <a:rPr lang="en-US" sz="4400" b="1" err="1"/>
                  <a:t>trung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/>
                  <a:t> </a:t>
                </a:r>
              </a:p>
              <a:p>
                <a:pPr marL="0" indent="0">
                  <a:buNone/>
                </a:pPr>
                <a:r>
                  <a:rPr lang="en-US" sz="4400" b="1" err="1"/>
                  <a:t>Suy</a:t>
                </a:r>
                <a:r>
                  <a:rPr lang="en-US" sz="4400" b="1"/>
                  <a:t> </a:t>
                </a:r>
                <a:r>
                  <a:rPr lang="en-US" sz="4400" b="1" err="1"/>
                  <a:t>ra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là</a:t>
                </a:r>
                <a:r>
                  <a:rPr lang="en-US" sz="4400" b="1"/>
                  <a:t> </a:t>
                </a:r>
                <a:r>
                  <a:rPr lang="en-US" sz="4400" b="1" err="1"/>
                  <a:t>điểm</a:t>
                </a:r>
                <a:r>
                  <a:rPr lang="en-US" sz="4400" b="1"/>
                  <a:t> </a:t>
                </a:r>
                <a:r>
                  <a:rPr lang="en-US" sz="4400" b="1" err="1"/>
                  <a:t>thứ</a:t>
                </a:r>
                <a:r>
                  <a:rPr lang="en-US" sz="4400" b="1"/>
                  <a:t> 4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hình</a:t>
                </a:r>
                <a:r>
                  <a:rPr lang="en-US" sz="4400" b="1"/>
                  <a:t> </a:t>
                </a:r>
                <a:r>
                  <a:rPr lang="en-US" sz="4400" b="1" err="1"/>
                  <a:t>bình</a:t>
                </a:r>
                <a:r>
                  <a:rPr lang="en-US" sz="4400" b="1"/>
                  <a:t> </a:t>
                </a:r>
                <a:r>
                  <a:rPr lang="en-US" sz="4400" b="1" err="1"/>
                  <a:t>hành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𝑨𝑬𝑴𝑭</m:t>
                    </m:r>
                  </m:oMath>
                </a14:m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950316"/>
                <a:ext cx="11353800" cy="8585617"/>
              </a:xfrm>
              <a:prstGeom prst="rect">
                <a:avLst/>
              </a:prstGeom>
              <a:blipFill>
                <a:blip r:embed="rId4"/>
                <a:stretch>
                  <a:fillRect l="-2146" t="-12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4950316"/>
                <a:ext cx="11630891" cy="84688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/>
                  <a:t>b)</a:t>
                </a:r>
              </a:p>
              <a:p>
                <a:pPr marL="0" indent="0">
                  <a:buNone/>
                </a:pP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endParaRPr lang="en-US" sz="4400" b="1" i="1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</m:oMath>
                  </m:oMathPara>
                </a14:m>
                <a:endParaRPr lang="en-US" sz="4400" b="1" i="1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950316"/>
                <a:ext cx="11630891" cy="8468824"/>
              </a:xfrm>
              <a:prstGeom prst="rect">
                <a:avLst/>
              </a:prstGeom>
              <a:blipFill>
                <a:blip r:embed="rId5"/>
                <a:stretch>
                  <a:fillRect l="-2042" t="-21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1879601"/>
            <a:ext cx="5486398" cy="990600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4.14.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26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14000"/>
                  </a:lnSpc>
                </a:pPr>
                <a:r>
                  <a:rPr lang="en-US" sz="4400" b="1" dirty="0"/>
                  <a:t>                                          </a:t>
                </a:r>
                <a:r>
                  <a:rPr lang="en-US" sz="4400" b="1" dirty="0" err="1"/>
                  <a:t>Chất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chịu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lực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như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4.30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ở </a:t>
                </a:r>
                <a:r>
                  <a:rPr lang="en-US" sz="4400" b="1" dirty="0" err="1"/>
                  <a:t>trạng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cân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bằng</a:t>
                </a:r>
                <a:r>
                  <a:rPr lang="en-US" sz="4400" b="1" dirty="0"/>
                  <a:t> (</a:t>
                </a:r>
                <a:r>
                  <a:rPr lang="en-US" sz="4400" b="1" dirty="0" err="1"/>
                  <a:t>tức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/>
                  <a:t> ).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lớn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lực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/>
                  <a:t> , </a:t>
                </a:r>
                <a:r>
                  <a:rPr lang="en-US" sz="4400" b="1" dirty="0" err="1"/>
                  <a:t>biết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lớn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20 N.</a:t>
                </a:r>
              </a:p>
              <a:p>
                <a:pPr algn="just">
                  <a:lnSpc>
                    <a:spcPct val="114000"/>
                  </a:lnSpc>
                </a:pPr>
                <a:endParaRPr lang="en-US" sz="4400" b="1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blipFill>
                <a:blip r:embed="rId3"/>
                <a:stretch>
                  <a:fillRect l="-1052" r="-157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4831054"/>
                <a:ext cx="12573000" cy="870487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/>
                  <a:t>Lời </a:t>
                </a:r>
                <a:r>
                  <a:rPr lang="en-US" sz="4400" b="1" dirty="0" err="1"/>
                  <a:t>giải</a:t>
                </a:r>
                <a:endParaRPr lang="en-US" sz="44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4400" dirty="0"/>
                  <a:t> </a:t>
                </a:r>
              </a:p>
              <a:p>
                <a:pPr marL="0" indent="0">
                  <a:buNone/>
                </a:pPr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</a:rPr>
                      <m:t>0°=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4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sz="4400"/>
                          <m:t>cos</m:t>
                        </m:r>
                        <m:r>
                          <m:rPr>
                            <m:nor/>
                          </m:rPr>
                          <a:rPr lang="en-US" sz="4400"/>
                          <m:t>3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0°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/>
                  <a:t> ;</a:t>
                </a:r>
              </a:p>
              <a:p>
                <a:r>
                  <a:rPr lang="en-US" sz="4400" dirty="0" err="1"/>
                  <a:t>Vậy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/>
                      <m:t>N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40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/>
                      <m:t>N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31054"/>
                <a:ext cx="12573000" cy="8704879"/>
              </a:xfrm>
              <a:prstGeom prst="rect">
                <a:avLst/>
              </a:prstGeom>
              <a:blipFill>
                <a:blip r:embed="rId4"/>
                <a:stretch>
                  <a:fillRect l="-1938" t="-20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487400" y="4831054"/>
            <a:ext cx="10487892" cy="858808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0" lvl="4" indent="0">
              <a:buNone/>
            </a:pPr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lvl="4"/>
            <a:endParaRPr lang="en-US" sz="4400" b="1" dirty="0"/>
          </a:p>
          <a:p>
            <a:pPr marL="0" indent="0" algn="ctr">
              <a:buNone/>
            </a:pPr>
            <a:endParaRPr lang="en-US" sz="4400" b="1" i="1" dirty="0"/>
          </a:p>
          <a:p>
            <a:pPr marL="0" indent="0">
              <a:buNone/>
            </a:pPr>
            <a:r>
              <a:rPr lang="en-US" sz="4400" b="1" i="1" dirty="0"/>
              <a:t>          </a:t>
            </a:r>
            <a:r>
              <a:rPr lang="en-US" sz="4400" b="1" i="1" dirty="0" err="1"/>
              <a:t>Hình</a:t>
            </a:r>
            <a:r>
              <a:rPr lang="en-US" sz="4400" b="1" i="1" dirty="0"/>
              <a:t> 4.30</a:t>
            </a:r>
            <a:endParaRPr lang="en-US" sz="4400" b="1" dirty="0"/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14400" y="1904999"/>
            <a:ext cx="5486398" cy="990600"/>
            <a:chOff x="22440" y="22728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22728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4.15.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8">
            <a:extLst>
              <a:ext uri="{FF2B5EF4-FFF2-40B4-BE49-F238E27FC236}">
                <a16:creationId xmlns:a16="http://schemas.microsoft.com/office/drawing/2014/main" id="{47B73FC0-3D9B-431F-8C42-44D85F7D3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203" y="4717276"/>
            <a:ext cx="4693397" cy="588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BB5FB0-D3C0-40B0-87A9-4159304F77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600" y="4831054"/>
            <a:ext cx="5819223" cy="577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71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 b="1" err="1"/>
                  <a:t>Em</a:t>
                </a:r>
                <a:r>
                  <a:rPr lang="en-US" sz="4400" b="1"/>
                  <a:t>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:r>
                  <a:rPr lang="en-US" sz="4400" b="1" err="1"/>
                  <a:t>biết</a:t>
                </a:r>
                <a:r>
                  <a:rPr lang="en-US" sz="4400" b="1"/>
                  <a:t> ? </a:t>
                </a:r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endParaRPr lang="en-US" sz="4400" b="1"/>
              </a:p>
              <a:p>
                <a:pPr algn="just"/>
                <a:r>
                  <a:rPr lang="en-US" sz="4400" b="1"/>
                  <a:t>Ta </a:t>
                </a:r>
                <a:r>
                  <a:rPr lang="en-US" sz="4400" b="1" err="1"/>
                  <a:t>hãy</a:t>
                </a:r>
                <a:r>
                  <a:rPr lang="en-US" sz="4400" b="1"/>
                  <a:t> </a:t>
                </a:r>
                <a:r>
                  <a:rPr lang="en-US" sz="4400" b="1" err="1"/>
                  <a:t>dùng</a:t>
                </a:r>
                <a:r>
                  <a:rPr lang="en-US" sz="4400" b="1"/>
                  <a:t> </a:t>
                </a:r>
                <a:r>
                  <a:rPr lang="en-US" sz="4400" b="1" err="1"/>
                  <a:t>kiến</a:t>
                </a:r>
                <a:r>
                  <a:rPr lang="en-US" sz="4400" b="1"/>
                  <a:t> </a:t>
                </a:r>
                <a:r>
                  <a:rPr lang="en-US" sz="4400" b="1" err="1"/>
                  <a:t>thức</a:t>
                </a:r>
                <a:r>
                  <a:rPr lang="en-US" sz="4400" b="1"/>
                  <a:t> </a:t>
                </a:r>
                <a:r>
                  <a:rPr lang="en-US" sz="4400" b="1" err="1"/>
                  <a:t>về</a:t>
                </a:r>
                <a:r>
                  <a:rPr lang="en-US" sz="4400" b="1"/>
                  <a:t> </a:t>
                </a:r>
                <a:r>
                  <a:rPr lang="en-US" sz="4400" b="1" err="1"/>
                  <a:t>vectơ</a:t>
                </a:r>
                <a:r>
                  <a:rPr lang="en-US" sz="4400" b="1"/>
                  <a:t> </a:t>
                </a:r>
                <a:r>
                  <a:rPr lang="en-US" sz="4400" b="1" err="1"/>
                  <a:t>để</a:t>
                </a:r>
                <a:r>
                  <a:rPr lang="en-US" sz="4400" b="1"/>
                  <a:t> </a:t>
                </a:r>
                <a:r>
                  <a:rPr lang="en-US" sz="4400" b="1" err="1"/>
                  <a:t>phân</a:t>
                </a:r>
                <a:r>
                  <a:rPr lang="en-US" sz="4400" b="1"/>
                  <a:t> </a:t>
                </a:r>
                <a:r>
                  <a:rPr lang="en-US" sz="4400" b="1" err="1"/>
                  <a:t>tích</a:t>
                </a:r>
                <a:r>
                  <a:rPr lang="en-US" sz="4400" b="1"/>
                  <a:t> </a:t>
                </a:r>
                <a:r>
                  <a:rPr lang="en-US" sz="4400" b="1" err="1"/>
                  <a:t>các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:r>
                  <a:rPr lang="en-US" sz="4400" b="1" err="1"/>
                  <a:t>chính</a:t>
                </a:r>
                <a:r>
                  <a:rPr lang="en-US" sz="4400" b="1"/>
                  <a:t> </a:t>
                </a:r>
                <a:r>
                  <a:rPr lang="en-US" sz="4400" b="1" err="1"/>
                  <a:t>tác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tới</a:t>
                </a:r>
                <a:r>
                  <a:rPr lang="en-US" sz="4400" b="1"/>
                  <a:t> </a:t>
                </a:r>
                <a:r>
                  <a:rPr lang="en-US" sz="4400" b="1" err="1"/>
                  <a:t>sự</a:t>
                </a:r>
                <a:r>
                  <a:rPr lang="en-US" sz="4400" b="1"/>
                  <a:t> </a:t>
                </a:r>
                <a:r>
                  <a:rPr lang="en-US" sz="4400" b="1" err="1"/>
                  <a:t>chuyển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trong</a:t>
                </a:r>
                <a:r>
                  <a:rPr lang="en-US" sz="4400" b="1"/>
                  <a:t> </a:t>
                </a:r>
                <a:r>
                  <a:rPr lang="en-US" sz="4400" b="1" err="1"/>
                  <a:t>trường</a:t>
                </a:r>
                <a:r>
                  <a:rPr lang="en-US" sz="4400" b="1"/>
                  <a:t> </a:t>
                </a:r>
                <a:r>
                  <a:rPr lang="en-US" sz="4400" b="1" err="1"/>
                  <a:t>hợp</a:t>
                </a:r>
                <a:r>
                  <a:rPr lang="en-US" sz="4400" b="1"/>
                  <a:t> </a:t>
                </a:r>
                <a:r>
                  <a:rPr lang="en-US" sz="4400" b="1" err="1"/>
                  <a:t>này</a:t>
                </a:r>
                <a:r>
                  <a:rPr lang="en-US" sz="4400" b="1"/>
                  <a:t>.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/>
                  <a:t> do </a:t>
                </a:r>
                <a:r>
                  <a:rPr lang="en-US" sz="4400" b="1" err="1"/>
                  <a:t>gió</a:t>
                </a:r>
                <a:r>
                  <a:rPr lang="en-US" sz="4400" b="1"/>
                  <a:t> </a:t>
                </a:r>
                <a:r>
                  <a:rPr lang="en-US" sz="4400" b="1" err="1"/>
                  <a:t>tác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vào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được</a:t>
                </a:r>
                <a:r>
                  <a:rPr lang="en-US" sz="4400" b="1"/>
                  <a:t> </a:t>
                </a:r>
                <a:r>
                  <a:rPr lang="en-US" sz="4400" b="1" err="1"/>
                  <a:t>phân</a:t>
                </a:r>
                <a:r>
                  <a:rPr lang="en-US" sz="4400" b="1"/>
                  <a:t> </a:t>
                </a:r>
                <a:r>
                  <a:rPr lang="en-US" sz="4400" b="1" err="1"/>
                  <a:t>tích</a:t>
                </a:r>
                <a:r>
                  <a:rPr lang="en-US" sz="4400" b="1"/>
                  <a:t> </a:t>
                </a:r>
                <a:r>
                  <a:rPr lang="en-US" sz="4400" b="1" err="1"/>
                  <a:t>thành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cùng</a:t>
                </a:r>
                <a:r>
                  <a:rPr lang="en-US" sz="4400" b="1"/>
                  <a:t> </a:t>
                </a:r>
                <a:r>
                  <a:rPr lang="en-US" sz="4400" b="1" err="1"/>
                  <a:t>phương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vuông</a:t>
                </a:r>
                <a:r>
                  <a:rPr lang="en-US" sz="4400" b="1"/>
                  <a:t> </a:t>
                </a:r>
                <a:r>
                  <a:rPr lang="en-US" sz="4400" b="1" err="1"/>
                  <a:t>góc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1970" t="-1601" r="-32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 b="1"/>
                  <a:t>Do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mỏng</a:t>
                </a:r>
                <a:r>
                  <a:rPr lang="en-US" sz="4400" b="1"/>
                  <a:t> </a:t>
                </a:r>
                <a:r>
                  <a:rPr lang="en-US" sz="4400" b="1" err="1"/>
                  <a:t>nên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chỉ</a:t>
                </a:r>
                <a:r>
                  <a:rPr lang="en-US" sz="4400" b="1"/>
                  <a:t> </a:t>
                </a:r>
                <a:r>
                  <a:rPr lang="en-US" sz="4400" b="1" err="1"/>
                  <a:t>trượt</a:t>
                </a:r>
                <a:r>
                  <a:rPr lang="en-US" sz="4400" b="1"/>
                  <a:t> </a:t>
                </a:r>
                <a:r>
                  <a:rPr lang="en-US" sz="4400" b="1" err="1"/>
                  <a:t>đi</a:t>
                </a:r>
                <a:r>
                  <a:rPr lang="en-US" sz="4400" b="1"/>
                  <a:t> </a:t>
                </a:r>
                <a:r>
                  <a:rPr lang="en-US" sz="4400" b="1" err="1"/>
                  <a:t>mà</a:t>
                </a:r>
                <a:r>
                  <a:rPr lang="en-US" sz="4400" b="1"/>
                  <a:t> </a:t>
                </a:r>
                <a:r>
                  <a:rPr lang="en-US" sz="4400" b="1" err="1"/>
                  <a:t>không</a:t>
                </a:r>
                <a:r>
                  <a:rPr lang="en-US" sz="4400" b="1"/>
                  <a:t> </a:t>
                </a:r>
                <a:r>
                  <a:rPr lang="en-US" sz="4400" b="1" err="1"/>
                  <a:t>tác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lên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. Ta </a:t>
                </a:r>
                <a:r>
                  <a:rPr lang="en-US" sz="4400" b="1" err="1"/>
                  <a:t>lại</a:t>
                </a:r>
                <a:r>
                  <a:rPr lang="en-US" sz="4400" b="1"/>
                  <a:t> </a:t>
                </a:r>
                <a:r>
                  <a:rPr lang="en-US" sz="4400" b="1" err="1"/>
                  <a:t>phân</a:t>
                </a:r>
                <a:r>
                  <a:rPr lang="en-US" sz="4400" b="1"/>
                  <a:t> </a:t>
                </a:r>
                <a:r>
                  <a:rPr lang="en-US" sz="4400" b="1" err="1"/>
                  <a:t>tích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thành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cùng</a:t>
                </a:r>
                <a:r>
                  <a:rPr lang="en-US" sz="4400" b="1"/>
                  <a:t> </a:t>
                </a:r>
                <a:r>
                  <a:rPr lang="en-US" sz="4400" b="1" err="1"/>
                  <a:t>phương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:r>
                  <a:rPr lang="en-US" sz="4400" b="1" err="1"/>
                  <a:t>phương</a:t>
                </a:r>
                <a:r>
                  <a:rPr lang="en-US" sz="4400" b="1"/>
                  <a:t> </a:t>
                </a:r>
                <a:r>
                  <a:rPr lang="en-US" sz="4400" b="1" err="1"/>
                  <a:t>vuông</a:t>
                </a:r>
                <a:r>
                  <a:rPr lang="en-US" sz="4400" b="1"/>
                  <a:t> </a:t>
                </a:r>
                <a:r>
                  <a:rPr lang="en-US" sz="4400" b="1" err="1"/>
                  <a:t>góc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.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</a:t>
                </a:r>
                <a:r>
                  <a:rPr lang="en-US" sz="4400" b="1" err="1"/>
                  <a:t>sâu</a:t>
                </a:r>
                <a:r>
                  <a:rPr lang="en-US" sz="4400" b="1"/>
                  <a:t> (</a:t>
                </a:r>
                <a:r>
                  <a:rPr lang="en-US" sz="4400" b="1" err="1"/>
                  <a:t>mũi</a:t>
                </a:r>
                <a:r>
                  <a:rPr lang="en-US" sz="4400" b="1"/>
                  <a:t> </a:t>
                </a:r>
                <a:r>
                  <a:rPr lang="en-US" sz="4400" b="1" err="1"/>
                  <a:t>nhọn</a:t>
                </a:r>
                <a:r>
                  <a:rPr lang="en-US" sz="4400" b="1"/>
                  <a:t>) </a:t>
                </a:r>
                <a:r>
                  <a:rPr lang="en-US" sz="4400" b="1" err="1"/>
                  <a:t>nên</a:t>
                </a:r>
                <a:r>
                  <a:rPr lang="en-US" sz="4400" b="1"/>
                  <a:t> </a:t>
                </a:r>
                <a:r>
                  <a:rPr lang="en-US" sz="4400" b="1" err="1"/>
                  <a:t>nó</a:t>
                </a:r>
                <a:r>
                  <a:rPr lang="en-US" sz="4400" b="1"/>
                  <a:t> </a:t>
                </a:r>
                <a:r>
                  <a:rPr lang="en-US" sz="4400" b="1" err="1"/>
                  <a:t>chịu</a:t>
                </a:r>
                <a:r>
                  <a:rPr lang="en-US" sz="4400" b="1"/>
                  <a:t> </a:t>
                </a:r>
                <a:r>
                  <a:rPr lang="en-US" sz="4400" b="1" err="1"/>
                  <a:t>một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:r>
                  <a:rPr lang="en-US" sz="4400" b="1" err="1"/>
                  <a:t>cản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đáng</a:t>
                </a:r>
                <a:r>
                  <a:rPr lang="en-US" sz="4400" b="1"/>
                  <a:t> </a:t>
                </a:r>
                <a:r>
                  <a:rPr lang="en-US" sz="4400" b="1" err="1"/>
                  <a:t>kể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nước</a:t>
                </a:r>
                <a:r>
                  <a:rPr lang="en-US" sz="4400" b="1"/>
                  <a:t>, </a:t>
                </a:r>
                <a:r>
                  <a:rPr lang="en-US" sz="4400" b="1" err="1"/>
                  <a:t>vuông</a:t>
                </a:r>
                <a:r>
                  <a:rPr lang="en-US" sz="4400" b="1"/>
                  <a:t> </a:t>
                </a:r>
                <a:r>
                  <a:rPr lang="en-US" sz="4400" b="1" err="1"/>
                  <a:t>góc</a:t>
                </a:r>
                <a:r>
                  <a:rPr lang="en-US" sz="4400" b="1"/>
                  <a:t> </a:t>
                </a:r>
                <a:r>
                  <a:rPr lang="en-US" sz="4400" b="1" err="1"/>
                  <a:t>với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. </a:t>
                </a:r>
                <a:r>
                  <a:rPr lang="en-US" sz="4400" b="1" err="1"/>
                  <a:t>Người</a:t>
                </a:r>
                <a:r>
                  <a:rPr lang="en-US" sz="4400" b="1"/>
                  <a:t> ta </a:t>
                </a:r>
                <a:r>
                  <a:rPr lang="en-US" sz="4400" b="1" err="1"/>
                  <a:t>điều</a:t>
                </a:r>
                <a:r>
                  <a:rPr lang="en-US" sz="4400" b="1"/>
                  <a:t> </a:t>
                </a:r>
                <a:r>
                  <a:rPr lang="en-US" sz="4400" b="1" err="1"/>
                  <a:t>chỉnh</a:t>
                </a:r>
                <a:r>
                  <a:rPr lang="en-US" sz="4400" b="1"/>
                  <a:t> </a:t>
                </a:r>
                <a:r>
                  <a:rPr lang="en-US" sz="4400" b="1" err="1"/>
                  <a:t>hướng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(</a:t>
                </a:r>
                <a:r>
                  <a:rPr lang="en-US" sz="4400" b="1" err="1"/>
                  <a:t>hướng</a:t>
                </a:r>
                <a:r>
                  <a:rPr lang="en-US" sz="4400" b="1"/>
                  <a:t> </a:t>
                </a:r>
                <a:r>
                  <a:rPr lang="en-US" sz="4400" b="1" err="1"/>
                  <a:t>sống</a:t>
                </a:r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), </a:t>
                </a:r>
                <a:r>
                  <a:rPr lang="en-US" sz="4400" b="1" err="1"/>
                  <a:t>phương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cánh</a:t>
                </a:r>
                <a:r>
                  <a:rPr lang="en-US" sz="4400" b="1"/>
                  <a:t> </a:t>
                </a:r>
                <a:r>
                  <a:rPr lang="en-US" sz="4400" b="1" err="1"/>
                  <a:t>buồm</a:t>
                </a:r>
                <a:r>
                  <a:rPr lang="en-US" sz="4400" b="1"/>
                  <a:t> </a:t>
                </a:r>
                <a:r>
                  <a:rPr lang="en-US" sz="4400" b="1" err="1"/>
                  <a:t>để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:r>
                  <a:rPr lang="en-US" sz="4400" b="1" err="1"/>
                  <a:t>cản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nước</a:t>
                </a:r>
                <a:r>
                  <a:rPr lang="en-US" sz="4400" b="1"/>
                  <a:t> (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:r>
                  <a:rPr lang="en-US" sz="4400" b="1" err="1"/>
                  <a:t>này</a:t>
                </a:r>
                <a:r>
                  <a:rPr lang="en-US" sz="4400" b="1"/>
                  <a:t> </a:t>
                </a:r>
                <a:r>
                  <a:rPr lang="en-US" sz="4400" b="1" err="1"/>
                  <a:t>không</a:t>
                </a:r>
                <a:r>
                  <a:rPr lang="en-US" sz="4400" b="1"/>
                  <a:t> </a:t>
                </a:r>
                <a:r>
                  <a:rPr lang="en-US" sz="4400" b="1" err="1"/>
                  <a:t>phụ</a:t>
                </a:r>
                <a:r>
                  <a:rPr lang="en-US" sz="4400" b="1"/>
                  <a:t> </a:t>
                </a:r>
                <a:r>
                  <a:rPr lang="en-US" sz="4400" b="1" err="1"/>
                  <a:t>thuộc</a:t>
                </a:r>
                <a:r>
                  <a:rPr lang="en-US" sz="4400" b="1"/>
                  <a:t> </a:t>
                </a:r>
                <a:r>
                  <a:rPr lang="en-US" sz="4400" b="1" err="1"/>
                  <a:t>vào</a:t>
                </a:r>
                <a:r>
                  <a:rPr lang="en-US" sz="4400" b="1"/>
                  <a:t> </a:t>
                </a:r>
                <a:r>
                  <a:rPr lang="en-US" sz="4400" b="1" err="1"/>
                  <a:t>sự</a:t>
                </a:r>
                <a:r>
                  <a:rPr lang="en-US" sz="4400" b="1"/>
                  <a:t> </a:t>
                </a:r>
                <a:r>
                  <a:rPr lang="en-US" sz="4400" b="1" err="1"/>
                  <a:t>điều</a:t>
                </a:r>
                <a:r>
                  <a:rPr lang="en-US" sz="4400" b="1"/>
                  <a:t> </a:t>
                </a:r>
                <a:r>
                  <a:rPr lang="en-US" sz="4400" b="1" err="1"/>
                  <a:t>chỉnh</a:t>
                </a:r>
                <a:r>
                  <a:rPr lang="en-US" sz="4400" b="1"/>
                  <a:t>) </a:t>
                </a:r>
                <a:r>
                  <a:rPr lang="en-US" sz="4400" b="1" err="1"/>
                  <a:t>thắng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/>
                  <a:t> (</a:t>
                </a:r>
                <a:r>
                  <a:rPr lang="en-US" sz="4400" b="1" err="1"/>
                  <a:t>có</a:t>
                </a:r>
                <a:r>
                  <a:rPr lang="en-US" sz="4400" b="1"/>
                  <a:t> </a:t>
                </a:r>
                <a:r>
                  <a:rPr lang="en-US" sz="4400" b="1" err="1"/>
                  <a:t>thể</a:t>
                </a:r>
                <a:r>
                  <a:rPr lang="en-US" sz="4400" b="1"/>
                  <a:t> </a:t>
                </a:r>
                <a:r>
                  <a:rPr lang="en-US" sz="4400" b="1" err="1"/>
                  <a:t>điều</a:t>
                </a:r>
                <a:r>
                  <a:rPr lang="en-US" sz="4400" b="1"/>
                  <a:t> </a:t>
                </a:r>
                <a:r>
                  <a:rPr lang="en-US" sz="4400" b="1" err="1"/>
                  <a:t>chỉnh</a:t>
                </a:r>
                <a:r>
                  <a:rPr lang="en-US" sz="4400" b="1"/>
                  <a:t> </a:t>
                </a:r>
                <a:r>
                  <a:rPr lang="en-US" sz="4400" b="1" err="1"/>
                  <a:t>độ</a:t>
                </a:r>
                <a:r>
                  <a:rPr lang="en-US" sz="4400" b="1"/>
                  <a:t> </a:t>
                </a:r>
                <a:r>
                  <a:rPr lang="en-US" sz="4400" b="1" err="1"/>
                  <a:t>lớn</a:t>
                </a:r>
                <a:r>
                  <a:rPr lang="en-US" sz="4400" b="1"/>
                  <a:t>). </a:t>
                </a:r>
                <a:r>
                  <a:rPr lang="en-US" sz="4400" b="1" err="1"/>
                  <a:t>Cuối</a:t>
                </a:r>
                <a:r>
                  <a:rPr lang="en-US" sz="4400" b="1"/>
                  <a:t> </a:t>
                </a:r>
                <a:r>
                  <a:rPr lang="en-US" sz="4400" b="1" err="1"/>
                  <a:t>cùng</a:t>
                </a:r>
                <a:r>
                  <a:rPr lang="en-US" sz="4400" b="1"/>
                  <a:t>, </a:t>
                </a:r>
                <a:r>
                  <a:rPr lang="en-US" sz="4400" b="1" err="1"/>
                  <a:t>dưới</a:t>
                </a:r>
                <a:r>
                  <a:rPr lang="en-US" sz="4400" b="1"/>
                  <a:t> </a:t>
                </a:r>
                <a:r>
                  <a:rPr lang="en-US" sz="4400" b="1" err="1"/>
                  <a:t>tác</a:t>
                </a:r>
                <a:r>
                  <a:rPr lang="en-US" sz="4400" b="1"/>
                  <a:t> </a:t>
                </a:r>
                <a:r>
                  <a:rPr lang="en-US" sz="4400" b="1" err="1"/>
                  <a:t>động</a:t>
                </a:r>
                <a:r>
                  <a:rPr lang="en-US" sz="4400" b="1"/>
                  <a:t> </a:t>
                </a:r>
                <a:r>
                  <a:rPr lang="en-US" sz="4400" b="1" err="1"/>
                  <a:t>của</a:t>
                </a:r>
                <a:r>
                  <a:rPr lang="en-US" sz="4400" b="1"/>
                  <a:t> </a:t>
                </a:r>
                <a:r>
                  <a:rPr lang="en-US" sz="4400" b="1" err="1"/>
                  <a:t>lực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/>
                  <a:t> </a:t>
                </a:r>
                <a:r>
                  <a:rPr lang="en-US" sz="4400" b="1" err="1"/>
                  <a:t>thuyền</a:t>
                </a:r>
                <a:r>
                  <a:rPr lang="en-US" sz="4400" b="1"/>
                  <a:t> di </a:t>
                </a:r>
                <a:r>
                  <a:rPr lang="en-US" sz="4400" b="1" err="1"/>
                  <a:t>chuyển</a:t>
                </a:r>
                <a:r>
                  <a:rPr lang="en-US" sz="4400" b="1"/>
                  <a:t> </a:t>
                </a:r>
                <a:r>
                  <a:rPr lang="en-US" sz="4400" b="1" err="1"/>
                  <a:t>và</a:t>
                </a:r>
                <a:r>
                  <a:rPr lang="en-US" sz="4400" b="1"/>
                  <a:t> </a:t>
                </a:r>
                <a:r>
                  <a:rPr lang="en-US" sz="4400" b="1" err="1"/>
                  <a:t>sau</a:t>
                </a:r>
                <a:r>
                  <a:rPr lang="en-US" sz="4400" b="1"/>
                  <a:t> </a:t>
                </a:r>
                <a:r>
                  <a:rPr lang="en-US" sz="4400" b="1" err="1"/>
                  <a:t>một</a:t>
                </a:r>
                <a:r>
                  <a:rPr lang="en-US" sz="4400" b="1"/>
                  <a:t> </a:t>
                </a:r>
                <a:r>
                  <a:rPr lang="en-US" sz="4400" b="1" err="1"/>
                  <a:t>khoảng</a:t>
                </a:r>
                <a:r>
                  <a:rPr lang="en-US" sz="4400" b="1"/>
                  <a:t> </a:t>
                </a:r>
                <a:r>
                  <a:rPr lang="en-US" sz="4400" b="1" err="1"/>
                  <a:t>thời</a:t>
                </a:r>
                <a:r>
                  <a:rPr lang="en-US" sz="4400" b="1"/>
                  <a:t> </a:t>
                </a:r>
                <a:r>
                  <a:rPr lang="en-US" sz="4400" b="1" err="1"/>
                  <a:t>gian</a:t>
                </a:r>
                <a:r>
                  <a:rPr lang="en-US" sz="4400" b="1"/>
                  <a:t>, </a:t>
                </a:r>
                <a:r>
                  <a:rPr lang="en-US" sz="4400" b="1" err="1"/>
                  <a:t>nó</a:t>
                </a:r>
                <a:r>
                  <a:rPr lang="en-US" sz="4400" b="1"/>
                  <a:t> </a:t>
                </a:r>
                <a:r>
                  <a:rPr lang="en-US" sz="4400" b="1" err="1"/>
                  <a:t>lại</a:t>
                </a:r>
                <a:r>
                  <a:rPr lang="en-US" sz="4400" b="1"/>
                  <a:t> </a:t>
                </a:r>
                <a:r>
                  <a:rPr lang="en-US" sz="4400" b="1" err="1"/>
                  <a:t>được</a:t>
                </a:r>
                <a:r>
                  <a:rPr lang="en-US" sz="4400" b="1"/>
                  <a:t> </a:t>
                </a:r>
                <a:r>
                  <a:rPr lang="en-US" sz="4400" b="1" err="1"/>
                  <a:t>điều</a:t>
                </a:r>
                <a:r>
                  <a:rPr lang="en-US" sz="4400" b="1"/>
                  <a:t> </a:t>
                </a:r>
                <a:r>
                  <a:rPr lang="en-US" sz="4400" b="1" err="1"/>
                  <a:t>chỉnh</a:t>
                </a:r>
                <a:r>
                  <a:rPr lang="en-US" sz="4400" b="1"/>
                  <a:t> </a:t>
                </a:r>
                <a:r>
                  <a:rPr lang="en-US" sz="4400" b="1" err="1"/>
                  <a:t>hướng</a:t>
                </a:r>
                <a:r>
                  <a:rPr lang="en-US" sz="4400" b="1"/>
                  <a:t>, </a:t>
                </a:r>
                <a:r>
                  <a:rPr lang="en-US" sz="4400" b="1" err="1"/>
                  <a:t>để</a:t>
                </a:r>
                <a:r>
                  <a:rPr lang="en-US" sz="4400" b="1"/>
                  <a:t> </a:t>
                </a:r>
                <a:r>
                  <a:rPr lang="en-US" sz="4400" b="1" err="1"/>
                  <a:t>đi</a:t>
                </a:r>
                <a:r>
                  <a:rPr lang="en-US" sz="4400" b="1"/>
                  <a:t> </a:t>
                </a:r>
                <a:r>
                  <a:rPr lang="en-US" sz="4400" b="1" err="1"/>
                  <a:t>đến</a:t>
                </a:r>
                <a:r>
                  <a:rPr lang="en-US" sz="4400" b="1"/>
                  <a:t> </a:t>
                </a:r>
                <a:r>
                  <a:rPr lang="en-US" sz="4400" b="1" err="1"/>
                  <a:t>đích</a:t>
                </a:r>
                <a:r>
                  <a:rPr lang="en-US" sz="4400" b="1"/>
                  <a:t> </a:t>
                </a:r>
                <a:r>
                  <a:rPr lang="en-US" sz="4400" b="1" err="1"/>
                  <a:t>theo</a:t>
                </a:r>
                <a:r>
                  <a:rPr lang="en-US" sz="4400" b="1"/>
                  <a:t> </a:t>
                </a:r>
                <a:r>
                  <a:rPr lang="en-US" sz="4400" b="1" err="1"/>
                  <a:t>đường</a:t>
                </a:r>
                <a:r>
                  <a:rPr lang="en-US" sz="4400" b="1"/>
                  <a:t> </a:t>
                </a:r>
                <a:r>
                  <a:rPr lang="en-US" sz="4400" b="1" err="1"/>
                  <a:t>dích</a:t>
                </a:r>
                <a:r>
                  <a:rPr lang="en-US" sz="4400" b="1"/>
                  <a:t> </a:t>
                </a:r>
                <a:r>
                  <a:rPr lang="en-US" sz="4400" b="1" err="1"/>
                  <a:t>dắc</a:t>
                </a:r>
                <a:r>
                  <a:rPr lang="en-US" sz="4400" b="1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1798" t="-1601" r="-20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9">
            <a:extLst>
              <a:ext uri="{FF2B5EF4-FFF2-40B4-BE49-F238E27FC236}">
                <a16:creationId xmlns:a16="http://schemas.microsoft.com/office/drawing/2014/main" id="{B4CBB953-35A8-4C22-8FF6-5C6752759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7562851" cy="5374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942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 dirty="0">
                    <a:solidFill>
                      <a:srgbClr val="FF0000"/>
                    </a:solidFill>
                  </a:rPr>
                  <a:t>BÀI TẬP TƯƠNG TỰ</a:t>
                </a:r>
              </a:p>
              <a:p>
                <a:pPr lvl="0"/>
                <a:r>
                  <a:rPr lang="nl-NL" sz="4400" b="1" dirty="0"/>
                  <a:t>1. </a:t>
                </a:r>
                <a:r>
                  <a:rPr lang="pt-BR" sz="4400" b="1" dirty="0"/>
                  <a:t>Cho tứ giác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pt-BR" sz="4400" b="1" dirty="0"/>
                  <a:t>. Gọi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pt-BR" sz="4400" b="1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pt-BR" sz="4400" b="1" dirty="0"/>
                  <a:t> và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pt-BR" sz="4400" b="1" dirty="0"/>
                  <a:t>,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pt-BR" sz="44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pt-BR" sz="4400" b="1" dirty="0"/>
                  <a:t> </a:t>
                </a:r>
                <a:r>
                  <a:rPr lang="pt-BR" sz="4400" b="1" i="1" dirty="0"/>
                  <a:t> </a:t>
                </a:r>
                <a:r>
                  <a:rPr lang="pt-BR" sz="4400" b="1" dirty="0"/>
                  <a:t>.Chứng minh rằng:</a:t>
                </a:r>
                <a:endParaRPr lang="en-US" sz="4400" b="1" dirty="0"/>
              </a:p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r>
                  <a:rPr lang="en-US" sz="4400" b="1" dirty="0"/>
                  <a:t>    				</a:t>
                </a:r>
                <a:r>
                  <a:rPr lang="pt-BR" sz="4400" b="1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</a:p>
              <a:p>
                <a:r>
                  <a:rPr lang="pt-BR" sz="4400" b="1" dirty="0"/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pt-BR" sz="4400" b="1" dirty="0"/>
                  <a:t> với M là điểm bất kì</a:t>
                </a:r>
                <a:endParaRPr lang="en-US" sz="4400" b="1" dirty="0"/>
              </a:p>
              <a:p>
                <a:endParaRPr lang="en-US" sz="4400" b="1" dirty="0"/>
              </a:p>
              <a:p>
                <a:pPr algn="just"/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3302000"/>
              </a:xfrm>
              <a:prstGeom prst="rect">
                <a:avLst/>
              </a:prstGeom>
              <a:blipFill>
                <a:blip r:embed="rId3"/>
                <a:stretch>
                  <a:fillRect l="-1052" t="-5515" r="-552" b="-753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181600"/>
                <a:ext cx="11353800" cy="8321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/>
                  <a:t>Lời giải</a:t>
                </a:r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endParaRPr lang="nl-NL" sz="4400" b="1" dirty="0"/>
              </a:p>
              <a:p>
                <a:pPr marL="0" indent="0">
                  <a:buNone/>
                </a:pPr>
                <a:r>
                  <a:rPr lang="pt-BR" sz="4400" b="1" dirty="0"/>
                  <a:t>a) Theo quy tắc ba điểm ta có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𝑱𝑪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nl-NL" sz="4400" b="1" dirty="0"/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𝑱𝑫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81600"/>
                <a:ext cx="11353800" cy="8321676"/>
              </a:xfrm>
              <a:prstGeom prst="rect">
                <a:avLst/>
              </a:prstGeom>
              <a:blipFill>
                <a:blip r:embed="rId4"/>
                <a:stretch>
                  <a:fillRect l="-2146" t="-21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91159" y="5113337"/>
                <a:ext cx="11630891" cy="82375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nl-NL" sz="4400" b="1" dirty="0"/>
                  <a:t>Mà I, J lần lượt là trung điểm của AB và CD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𝑱𝑪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𝑱𝑫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nl-NL" sz="4400" b="1" dirty="0"/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𝑩𝑰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𝑱𝑪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𝑱𝑫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</m:oMath>
                </a14:m>
                <a:r>
                  <a:rPr lang="nl-NL" sz="4400" b="1" dirty="0"/>
                  <a:t> (đpcm)</a:t>
                </a:r>
              </a:p>
              <a:p>
                <a:pPr marL="0" indent="0">
                  <a:buNone/>
                </a:pPr>
                <a:r>
                  <a:rPr lang="nl-NL" sz="4400" b="1" dirty="0"/>
                  <a:t>b) Theo hệ thức trung điểm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𝑶𝑱</m:t>
                        </m:r>
                      </m:e>
                    </m:acc>
                  </m:oMath>
                </a14:m>
                <a:r>
                  <a:rPr lang="nl-NL" sz="4400" b="1" dirty="0"/>
                  <a:t> 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nl-NL" sz="4400" b="1" dirty="0"/>
                  <a:t>Mặt khác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 dirty="0"/>
                  <a:t> là trung điểm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nl-NL" sz="4400" b="1" dirty="0"/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𝑶𝑱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.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nl-NL" sz="4400" b="1" dirty="0"/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𝑶𝑰</m:t>
                            </m:r>
                          </m:e>
                        </m:acc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𝑶𝑱</m:t>
                            </m:r>
                          </m:e>
                        </m:acc>
                      </m:e>
                    </m:d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/>
                  <a:t> (đpcm)</a:t>
                </a:r>
                <a:endParaRPr lang="en-US" sz="4400" b="1" dirty="0"/>
              </a:p>
              <a:p>
                <a:pPr marL="0" indent="0">
                  <a:buNone/>
                </a:pPr>
                <a:endParaRPr lang="en-US" sz="4400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159" y="5113337"/>
                <a:ext cx="11630891" cy="8237540"/>
              </a:xfrm>
              <a:prstGeom prst="rect">
                <a:avLst/>
              </a:prstGeom>
              <a:blipFill>
                <a:blip r:embed="rId5"/>
                <a:stretch>
                  <a:fillRect l="-2094" t="-229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18">
            <a:extLst>
              <a:ext uri="{FF2B5EF4-FFF2-40B4-BE49-F238E27FC236}">
                <a16:creationId xmlns:a16="http://schemas.microsoft.com/office/drawing/2014/main" id="{024C30B3-FC89-46A0-8535-6AA1C7607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5562600"/>
            <a:ext cx="4670425" cy="47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88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3656</TotalTime>
  <Words>3655</Words>
  <PresentationFormat>Tùy chỉnh</PresentationFormat>
  <Paragraphs>488</Paragraphs>
  <Slides>36</Slides>
  <Notes>21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2022-04-18T14:10:17Z</dcterms:modified>
</cp:coreProperties>
</file>